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57" r:id="rId5"/>
    <p:sldId id="258" r:id="rId6"/>
    <p:sldId id="259" r:id="rId7"/>
    <p:sldId id="267" r:id="rId8"/>
    <p:sldId id="268" r:id="rId9"/>
    <p:sldId id="269"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F6F5F0"/>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655" autoAdjust="0"/>
  </p:normalViewPr>
  <p:slideViewPr>
    <p:cSldViewPr>
      <p:cViewPr>
        <p:scale>
          <a:sx n="44" d="100"/>
          <a:sy n="44" d="100"/>
        </p:scale>
        <p:origin x="-1548" y="-9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40906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1579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208013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165142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5666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995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35703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9528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6203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224297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3/3/2015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73235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9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53000" y="425154"/>
            <a:ext cx="4257905" cy="6442729"/>
            <a:chOff x="0" y="425154"/>
            <a:chExt cx="4644989" cy="6442729"/>
          </a:xfrm>
        </p:grpSpPr>
        <p:grpSp>
          <p:nvGrpSpPr>
            <p:cNvPr id="5" name="Group 4"/>
            <p:cNvGrpSpPr/>
            <p:nvPr/>
          </p:nvGrpSpPr>
          <p:grpSpPr>
            <a:xfrm>
              <a:off x="146049" y="425154"/>
              <a:ext cx="4498940" cy="6442729"/>
              <a:chOff x="146049" y="425154"/>
              <a:chExt cx="4498940" cy="6442729"/>
            </a:xfrm>
          </p:grpSpPr>
          <p:grpSp>
            <p:nvGrpSpPr>
              <p:cNvPr id="8" name="Group 7"/>
              <p:cNvGrpSpPr/>
              <p:nvPr/>
            </p:nvGrpSpPr>
            <p:grpSpPr>
              <a:xfrm>
                <a:off x="146049" y="574462"/>
                <a:ext cx="687920" cy="948664"/>
                <a:chOff x="146056" y="733901"/>
                <a:chExt cx="674363" cy="1093510"/>
              </a:xfrm>
            </p:grpSpPr>
            <p:pic>
              <p:nvPicPr>
                <p:cNvPr id="21" name="Picture 20" descr="https://encrypted-tbn1.gstatic.com/images?q=tbn:ANd9GcRbjzF8wup-PFkIOS_FeGS2fgaX-M64D0URyCP3PzAdUE4KFAstEA"/>
                <p:cNvPicPr/>
                <p:nvPr/>
              </p:nvPicPr>
              <p:blipFill>
                <a:blip r:embed="rId2" cstate="print">
                  <a:extLst>
                    <a:ext uri="{BEBA8EAE-BF5A-486C-A8C5-ECC9F3942E4B}">
                      <a14:imgProps xmlns:a14="http://schemas.microsoft.com/office/drawing/2010/main">
                        <a14:imgLayer r:embed="rId3">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155574" y="733901"/>
                  <a:ext cx="664845" cy="744220"/>
                </a:xfrm>
                <a:prstGeom prst="rect">
                  <a:avLst/>
                </a:prstGeom>
                <a:noFill/>
                <a:extLst/>
              </p:spPr>
            </p:pic>
            <p:sp>
              <p:nvSpPr>
                <p:cNvPr id="22" name="Text Box 1"/>
                <p:cNvSpPr txBox="1"/>
                <p:nvPr/>
              </p:nvSpPr>
              <p:spPr>
                <a:xfrm>
                  <a:off x="146056" y="1478121"/>
                  <a:ext cx="615950" cy="349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lnSpc>
                      <a:spcPct val="115000"/>
                    </a:lnSpc>
                    <a:spcBef>
                      <a:spcPts val="0"/>
                    </a:spcBef>
                    <a:spcAft>
                      <a:spcPts val="1000"/>
                    </a:spcAft>
                  </a:pPr>
                  <a:r>
                    <a:rPr lang="en-US" sz="700" b="1" dirty="0" smtClean="0">
                      <a:ea typeface="Calibri"/>
                      <a:cs typeface="Times New Roman"/>
                    </a:rPr>
                    <a:t>Reporter</a:t>
                  </a:r>
                  <a:endParaRPr lang="en-US" sz="700" dirty="0">
                    <a:effectLst/>
                    <a:ea typeface="Calibri"/>
                    <a:cs typeface="Times New Roman"/>
                  </a:endParaRPr>
                </a:p>
              </p:txBody>
            </p:sp>
          </p:grpSp>
          <p:sp>
            <p:nvSpPr>
              <p:cNvPr id="9" name="Rectangle 8"/>
              <p:cNvSpPr/>
              <p:nvPr/>
            </p:nvSpPr>
            <p:spPr>
              <a:xfrm>
                <a:off x="782465" y="425154"/>
                <a:ext cx="3591975" cy="1169551"/>
              </a:xfrm>
              <a:prstGeom prst="rect">
                <a:avLst/>
              </a:prstGeom>
            </p:spPr>
            <p:txBody>
              <a:bodyPr wrap="square">
                <a:spAutoFit/>
              </a:bodyPr>
              <a:lstStyle/>
              <a:p>
                <a:pPr lvl="0"/>
                <a:r>
                  <a:rPr lang="en-US" sz="1000" b="1" u="sng" dirty="0" smtClean="0"/>
                  <a:t>DOK-1</a:t>
                </a:r>
              </a:p>
              <a:p>
                <a:pPr lvl="0"/>
                <a:r>
                  <a:rPr lang="en-US" sz="1000" dirty="0" smtClean="0"/>
                  <a:t>Key Details, Facts, Words, Terms, Events acts . These can stand alone as  sources of information.   They require the skills of recalling, locating, reading, defining and recognizing.  These questions or tasks require students to go to the source or recall information and are </a:t>
                </a:r>
                <a:r>
                  <a:rPr lang="en-US" sz="1000" b="1" dirty="0" smtClean="0"/>
                  <a:t>one –step DOK-1 questions.  </a:t>
                </a:r>
                <a:r>
                  <a:rPr lang="en-US" sz="1000" dirty="0" smtClean="0"/>
                  <a:t>Students do one thing.  The answer is either right or wrong.</a:t>
                </a:r>
                <a:endParaRPr lang="en-US" sz="1000" dirty="0"/>
              </a:p>
            </p:txBody>
          </p:sp>
          <p:sp>
            <p:nvSpPr>
              <p:cNvPr id="10" name="Rectangle 9"/>
              <p:cNvSpPr/>
              <p:nvPr/>
            </p:nvSpPr>
            <p:spPr>
              <a:xfrm>
                <a:off x="945806" y="4150994"/>
                <a:ext cx="3377494" cy="2092881"/>
              </a:xfrm>
              <a:prstGeom prst="rect">
                <a:avLst/>
              </a:prstGeom>
            </p:spPr>
            <p:txBody>
              <a:bodyPr wrap="square">
                <a:spAutoFit/>
              </a:bodyPr>
              <a:lstStyle/>
              <a:p>
                <a:pPr lvl="0"/>
                <a:r>
                  <a:rPr lang="en-US" sz="1000" b="1" u="sng" dirty="0" smtClean="0"/>
                  <a:t>DOK-3</a:t>
                </a:r>
              </a:p>
              <a:p>
                <a:pPr lvl="0"/>
                <a:r>
                  <a:rPr lang="en-US" sz="1000" dirty="0" smtClean="0"/>
                  <a:t>Evidence, Quotes, Examples, References, Word Choices, Points of View, Bias, Purpose., New Problems, Conclusions, Generalizations, Conjectures.  These concepts move students into reasoning. They require the skills of explaining, generalizing, connecting, describing the effects of, solving and interpreting</a:t>
                </a:r>
                <a:r>
                  <a:rPr lang="en-US" sz="1000" dirty="0"/>
                  <a:t>. </a:t>
                </a:r>
                <a:r>
                  <a:rPr lang="en-US" sz="1000" dirty="0" smtClean="0"/>
                  <a:t>DOK-3, </a:t>
                </a:r>
                <a:r>
                  <a:rPr lang="en-US" sz="1000" b="1" dirty="0"/>
                  <a:t>t</a:t>
                </a:r>
                <a:r>
                  <a:rPr lang="en-US" sz="1000" b="1" dirty="0" smtClean="0"/>
                  <a:t>hree -step </a:t>
                </a:r>
                <a:r>
                  <a:rPr lang="en-US" sz="1000" b="1" dirty="0"/>
                  <a:t>questions </a:t>
                </a:r>
                <a:r>
                  <a:rPr lang="en-US" sz="1000" dirty="0"/>
                  <a:t>are asking students to </a:t>
                </a:r>
                <a:r>
                  <a:rPr lang="en-US" sz="1000" dirty="0" smtClean="0"/>
                  <a:t>(1) </a:t>
                </a:r>
                <a:r>
                  <a:rPr lang="en-US" sz="1000" b="1" dirty="0" smtClean="0"/>
                  <a:t>explain </a:t>
                </a:r>
                <a:r>
                  <a:rPr lang="en-US" sz="1000" b="1" dirty="0"/>
                  <a:t>“HOW” </a:t>
                </a:r>
                <a:r>
                  <a:rPr lang="en-US" sz="1000" dirty="0"/>
                  <a:t>the </a:t>
                </a:r>
                <a:r>
                  <a:rPr lang="en-US" sz="1000" b="1" dirty="0"/>
                  <a:t>two-step </a:t>
                </a:r>
                <a:r>
                  <a:rPr lang="en-US" sz="1000" dirty="0"/>
                  <a:t>questions are </a:t>
                </a:r>
                <a:r>
                  <a:rPr lang="en-US" sz="1000" dirty="0" smtClean="0"/>
                  <a:t>connected [how </a:t>
                </a:r>
                <a:r>
                  <a:rPr lang="en-US" sz="1000" dirty="0"/>
                  <a:t>are the key details helping us identify the main idea?   </a:t>
                </a:r>
                <a:r>
                  <a:rPr lang="en-US" sz="1000" dirty="0" smtClean="0"/>
                  <a:t>How </a:t>
                </a:r>
                <a:r>
                  <a:rPr lang="en-US" sz="1000" dirty="0"/>
                  <a:t>do the illustrations in the text contribute more to the </a:t>
                </a:r>
                <a:r>
                  <a:rPr lang="en-US" sz="1000" dirty="0" smtClean="0"/>
                  <a:t>story?] </a:t>
                </a:r>
                <a:r>
                  <a:rPr lang="en-US" sz="1000" b="1" dirty="0" smtClean="0"/>
                  <a:t>(2) </a:t>
                </a:r>
                <a:r>
                  <a:rPr lang="en-US" sz="1000" dirty="0" smtClean="0"/>
                  <a:t>show how they solved the question  using words, pictures, graphic organizers and </a:t>
                </a:r>
                <a:r>
                  <a:rPr lang="en-US" sz="1000" b="1" dirty="0" smtClean="0"/>
                  <a:t>(3) </a:t>
                </a:r>
                <a:r>
                  <a:rPr lang="en-US" sz="1000" dirty="0" smtClean="0"/>
                  <a:t>draw and justify a conclusion.</a:t>
                </a:r>
                <a:endParaRPr lang="en-US" sz="1000" dirty="0"/>
              </a:p>
            </p:txBody>
          </p:sp>
          <p:sp>
            <p:nvSpPr>
              <p:cNvPr id="11" name="Rectangle 10"/>
              <p:cNvSpPr/>
              <p:nvPr/>
            </p:nvSpPr>
            <p:spPr>
              <a:xfrm>
                <a:off x="968370" y="2112385"/>
                <a:ext cx="3375026" cy="1477328"/>
              </a:xfrm>
              <a:prstGeom prst="rect">
                <a:avLst/>
              </a:prstGeom>
            </p:spPr>
            <p:txBody>
              <a:bodyPr wrap="square">
                <a:spAutoFit/>
              </a:bodyPr>
              <a:lstStyle/>
              <a:p>
                <a:pPr lvl="0"/>
                <a:r>
                  <a:rPr lang="en-US" sz="1000" b="1" u="sng" dirty="0" smtClean="0"/>
                  <a:t>DOK-2</a:t>
                </a:r>
              </a:p>
              <a:p>
                <a:pPr lvl="0"/>
                <a:r>
                  <a:rPr lang="en-US" sz="1000" dirty="0" smtClean="0"/>
                  <a:t>Cause and Effect, Results, Relationships, Concepts, Ideas.  These are not stand alone concepts. They are broader.  They require  the skills of specifying,  explaining, showing, summarizing, logically inferring, identifying, predicting and showing explicit generalizations using </a:t>
                </a:r>
                <a:r>
                  <a:rPr lang="en-US" sz="1000" b="1" dirty="0" smtClean="0"/>
                  <a:t>two-steps  (1) </a:t>
                </a:r>
                <a:r>
                  <a:rPr lang="en-US" sz="1000" dirty="0" smtClean="0"/>
                  <a:t>locating and selecting those stand-alone pieces of information (DOK-1 facts, terms, words, etc…) to </a:t>
                </a:r>
                <a:r>
                  <a:rPr lang="en-US" sz="1000" b="1" dirty="0" smtClean="0"/>
                  <a:t>(2) </a:t>
                </a:r>
                <a:r>
                  <a:rPr lang="en-US" sz="1000" dirty="0" smtClean="0"/>
                  <a:t>identify and verify the correct answer.  The answer is still either right or wrong.</a:t>
                </a:r>
                <a:endParaRPr lang="en-US" sz="1000" dirty="0"/>
              </a:p>
            </p:txBody>
          </p:sp>
          <p:grpSp>
            <p:nvGrpSpPr>
              <p:cNvPr id="12" name="Group 11"/>
              <p:cNvGrpSpPr/>
              <p:nvPr/>
            </p:nvGrpSpPr>
            <p:grpSpPr>
              <a:xfrm>
                <a:off x="163168" y="2304948"/>
                <a:ext cx="782638" cy="1092201"/>
                <a:chOff x="63499" y="2161381"/>
                <a:chExt cx="782638" cy="1092201"/>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7" y="2161381"/>
                  <a:ext cx="762000" cy="762000"/>
                </a:xfrm>
                <a:prstGeom prst="rect">
                  <a:avLst/>
                </a:prstGeom>
              </p:spPr>
            </p:pic>
            <p:sp>
              <p:nvSpPr>
                <p:cNvPr id="20" name="Text Box 2"/>
                <p:cNvSpPr txBox="1"/>
                <p:nvPr/>
              </p:nvSpPr>
              <p:spPr>
                <a:xfrm>
                  <a:off x="63499" y="2885122"/>
                  <a:ext cx="762000" cy="3684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13" name="Group 12"/>
              <p:cNvGrpSpPr/>
              <p:nvPr/>
            </p:nvGrpSpPr>
            <p:grpSpPr>
              <a:xfrm>
                <a:off x="228255" y="4569102"/>
                <a:ext cx="631825" cy="1146810"/>
                <a:chOff x="184156" y="3507581"/>
                <a:chExt cx="631825" cy="1146810"/>
              </a:xfrm>
            </p:grpSpPr>
            <p:pic>
              <p:nvPicPr>
                <p:cNvPr id="17" name="Picture 16"/>
                <p:cNvPicPr/>
                <p:nvPr/>
              </p:nvPicPr>
              <p:blipFill rotWithShape="1">
                <a:blip r:embed="rId5">
                  <a:extLst>
                    <a:ext uri="{28A0092B-C50C-407E-A947-70E740481C1C}">
                      <a14:useLocalDpi xmlns:a14="http://schemas.microsoft.com/office/drawing/2010/main" val="0"/>
                    </a:ext>
                  </a:extLst>
                </a:blip>
                <a:srcRect l="14165" r="14466"/>
                <a:stretch/>
              </p:blipFill>
              <p:spPr>
                <a:xfrm>
                  <a:off x="184156" y="3507581"/>
                  <a:ext cx="623888" cy="914400"/>
                </a:xfrm>
                <a:prstGeom prst="rect">
                  <a:avLst/>
                </a:prstGeom>
              </p:spPr>
            </p:pic>
            <p:sp>
              <p:nvSpPr>
                <p:cNvPr id="18" name="Text Box 3"/>
                <p:cNvSpPr txBox="1"/>
                <p:nvPr/>
              </p:nvSpPr>
              <p:spPr>
                <a:xfrm>
                  <a:off x="200031" y="4312126"/>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sp>
            <p:nvSpPr>
              <p:cNvPr id="14" name="Rectangle 13"/>
              <p:cNvSpPr/>
              <p:nvPr/>
            </p:nvSpPr>
            <p:spPr>
              <a:xfrm>
                <a:off x="1808330" y="1612790"/>
                <a:ext cx="2763670" cy="446276"/>
              </a:xfrm>
              <a:prstGeom prst="rect">
                <a:avLst/>
              </a:prstGeom>
            </p:spPr>
            <p:txBody>
              <a:bodyPr wrap="square">
                <a:spAutoFit/>
              </a:bodyPr>
              <a:lstStyle/>
              <a:p>
                <a:pPr marL="32385">
                  <a:lnSpc>
                    <a:spcPct val="115000"/>
                  </a:lnSpc>
                </a:pPr>
                <a:r>
                  <a:rPr lang="en-US" sz="1000" b="1" u="sng" dirty="0" smtClean="0">
                    <a:solidFill>
                      <a:srgbClr val="000000"/>
                    </a:solidFill>
                    <a:ea typeface="Times New Roman"/>
                    <a:cs typeface="Arial"/>
                  </a:rPr>
                  <a:t>DOK-2 Example</a:t>
                </a:r>
                <a:r>
                  <a:rPr lang="en-US" sz="1000" b="1" dirty="0">
                    <a:solidFill>
                      <a:srgbClr val="000000"/>
                    </a:solidFill>
                    <a:ea typeface="Times New Roman"/>
                    <a:cs typeface="Arial"/>
                  </a:rPr>
                  <a:t>:</a:t>
                </a:r>
                <a:endParaRPr lang="en-US" sz="1000" dirty="0">
                  <a:ea typeface="Calibri"/>
                  <a:cs typeface="Times New Roman"/>
                </a:endParaRPr>
              </a:p>
              <a:p>
                <a:pPr marL="32385">
                  <a:lnSpc>
                    <a:spcPct val="115000"/>
                  </a:lnSpc>
                </a:pPr>
                <a:r>
                  <a:rPr lang="en-US" sz="1000" b="1" dirty="0" smtClean="0">
                    <a:solidFill>
                      <a:srgbClr val="000000"/>
                    </a:solidFill>
                    <a:ea typeface="Times New Roman"/>
                    <a:cs typeface="Arial"/>
                  </a:rPr>
                  <a:t>What is an important fact about spiders?</a:t>
                </a:r>
                <a:endParaRPr lang="en-US" sz="1000" dirty="0">
                  <a:ea typeface="Calibri"/>
                  <a:cs typeface="Times New Roman"/>
                </a:endParaRPr>
              </a:p>
            </p:txBody>
          </p:sp>
          <p:sp>
            <p:nvSpPr>
              <p:cNvPr id="15" name="Rectangle 14"/>
              <p:cNvSpPr/>
              <p:nvPr/>
            </p:nvSpPr>
            <p:spPr>
              <a:xfrm>
                <a:off x="1853125" y="3661501"/>
                <a:ext cx="2514600" cy="446276"/>
              </a:xfrm>
              <a:prstGeom prst="rect">
                <a:avLst/>
              </a:prstGeom>
            </p:spPr>
            <p:txBody>
              <a:bodyPr wrap="square">
                <a:spAutoFit/>
              </a:bodyPr>
              <a:lstStyle/>
              <a:p>
                <a:pPr marL="32385">
                  <a:lnSpc>
                    <a:spcPct val="115000"/>
                  </a:lnSpc>
                </a:pPr>
                <a:r>
                  <a:rPr lang="en-US" sz="1000" b="1" u="sng" dirty="0" smtClean="0">
                    <a:solidFill>
                      <a:srgbClr val="000000"/>
                    </a:solidFill>
                    <a:ea typeface="Times New Roman"/>
                    <a:cs typeface="Arial"/>
                  </a:rPr>
                  <a:t>DOK-2 Example</a:t>
                </a:r>
                <a:r>
                  <a:rPr lang="en-US" sz="1000" b="1" dirty="0">
                    <a:solidFill>
                      <a:srgbClr val="000000"/>
                    </a:solidFill>
                    <a:ea typeface="Times New Roman"/>
                    <a:cs typeface="Arial"/>
                  </a:rPr>
                  <a:t>:</a:t>
                </a:r>
                <a:endParaRPr lang="en-US" sz="1000" dirty="0">
                  <a:ea typeface="Calibri"/>
                  <a:cs typeface="Times New Roman"/>
                </a:endParaRPr>
              </a:p>
              <a:p>
                <a:pPr marL="32385">
                  <a:lnSpc>
                    <a:spcPct val="115000"/>
                  </a:lnSpc>
                </a:pPr>
                <a:r>
                  <a:rPr lang="en-US" sz="1000" b="1" dirty="0" smtClean="0">
                    <a:solidFill>
                      <a:srgbClr val="000000"/>
                    </a:solidFill>
                    <a:ea typeface="Times New Roman"/>
                    <a:cs typeface="Arial"/>
                  </a:rPr>
                  <a:t>What is the main idea of the story?</a:t>
                </a:r>
                <a:endParaRPr lang="en-US" sz="1000" dirty="0">
                  <a:ea typeface="Calibri"/>
                  <a:cs typeface="Times New Roman"/>
                </a:endParaRPr>
              </a:p>
            </p:txBody>
          </p:sp>
          <p:sp>
            <p:nvSpPr>
              <p:cNvPr id="16" name="Rectangle 15"/>
              <p:cNvSpPr/>
              <p:nvPr/>
            </p:nvSpPr>
            <p:spPr>
              <a:xfrm>
                <a:off x="1569279" y="6313885"/>
                <a:ext cx="3075710" cy="553998"/>
              </a:xfrm>
              <a:prstGeom prst="rect">
                <a:avLst/>
              </a:prstGeom>
            </p:spPr>
            <p:txBody>
              <a:bodyPr wrap="square">
                <a:spAutoFit/>
              </a:bodyPr>
              <a:lstStyle/>
              <a:p>
                <a:pPr marL="32385"/>
                <a:r>
                  <a:rPr lang="en-US" sz="1000" b="1" u="sng" dirty="0" smtClean="0">
                    <a:solidFill>
                      <a:srgbClr val="000000"/>
                    </a:solidFill>
                    <a:ea typeface="Times New Roman"/>
                    <a:cs typeface="Arial"/>
                  </a:rPr>
                  <a:t>DOK-3 Example</a:t>
                </a:r>
                <a:r>
                  <a:rPr lang="en-US" sz="1000" b="1" dirty="0">
                    <a:solidFill>
                      <a:srgbClr val="000000"/>
                    </a:solidFill>
                    <a:ea typeface="Times New Roman"/>
                    <a:cs typeface="Arial"/>
                  </a:rPr>
                  <a:t>:</a:t>
                </a:r>
                <a:endParaRPr lang="en-US" sz="1000" dirty="0">
                  <a:ea typeface="Calibri"/>
                  <a:cs typeface="Times New Roman"/>
                </a:endParaRPr>
              </a:p>
              <a:p>
                <a:pPr marL="32385"/>
                <a:r>
                  <a:rPr lang="en-US" sz="1000" b="1" dirty="0" smtClean="0">
                    <a:solidFill>
                      <a:srgbClr val="000000"/>
                    </a:solidFill>
                    <a:ea typeface="Times New Roman"/>
                    <a:cs typeface="Arial"/>
                  </a:rPr>
                  <a:t>What character traits did Goldilocks have that contributed  to the sequence of events?</a:t>
                </a:r>
                <a:endParaRPr lang="en-US" sz="1000" dirty="0">
                  <a:ea typeface="Calibri"/>
                  <a:cs typeface="Times New Roman"/>
                </a:endParaRPr>
              </a:p>
            </p:txBody>
          </p:sp>
        </p:grpSp>
        <p:cxnSp>
          <p:nvCxnSpPr>
            <p:cNvPr id="6" name="Straight Connector 5"/>
            <p:cNvCxnSpPr/>
            <p:nvPr/>
          </p:nvCxnSpPr>
          <p:spPr>
            <a:xfrm>
              <a:off x="0" y="1992160"/>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4150665"/>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953000" y="0"/>
            <a:ext cx="2584450" cy="30777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1" dirty="0" smtClean="0"/>
              <a:t>Pre-Game Sheet - Front</a:t>
            </a:r>
            <a:endParaRPr lang="en-US" sz="1400" b="1" dirty="0"/>
          </a:p>
        </p:txBody>
      </p:sp>
      <p:sp>
        <p:nvSpPr>
          <p:cNvPr id="25" name="Rectangle 24"/>
          <p:cNvSpPr/>
          <p:nvPr/>
        </p:nvSpPr>
        <p:spPr>
          <a:xfrm>
            <a:off x="76200" y="448301"/>
            <a:ext cx="4114800" cy="6247864"/>
          </a:xfrm>
          <a:prstGeom prst="rect">
            <a:avLst/>
          </a:prstGeom>
        </p:spPr>
        <p:txBody>
          <a:bodyPr wrap="square">
            <a:spAutoFit/>
          </a:bodyPr>
          <a:lstStyle/>
          <a:p>
            <a:r>
              <a:rPr lang="en-US" sz="1000" dirty="0"/>
              <a:t>This is a professional development game for </a:t>
            </a:r>
            <a:r>
              <a:rPr lang="en-US" sz="1000" dirty="0" smtClean="0"/>
              <a:t>educators (not students) led </a:t>
            </a:r>
            <a:r>
              <a:rPr lang="en-US" sz="1000" dirty="0"/>
              <a:t>by a facilitator.  </a:t>
            </a:r>
            <a:endParaRPr lang="en-US" sz="1000" dirty="0" smtClean="0"/>
          </a:p>
          <a:p>
            <a:endParaRPr lang="en-US" sz="1000" dirty="0"/>
          </a:p>
          <a:p>
            <a:pPr lvl="0"/>
            <a:r>
              <a:rPr lang="en-US" sz="1000" b="1" u="sng" dirty="0" smtClean="0"/>
              <a:t>Game Supplies List:</a:t>
            </a:r>
            <a:endParaRPr lang="en-US" sz="1000" b="1" u="sng" dirty="0"/>
          </a:p>
          <a:p>
            <a:pPr lvl="0"/>
            <a:r>
              <a:rPr lang="en-US" sz="900" i="1" dirty="0" smtClean="0"/>
              <a:t>Note:  do not hand out the </a:t>
            </a:r>
            <a:r>
              <a:rPr lang="en-US" sz="900" b="1" i="1" dirty="0" smtClean="0"/>
              <a:t>DOK DOTS </a:t>
            </a:r>
            <a:r>
              <a:rPr lang="en-US" sz="900" i="1" dirty="0" smtClean="0"/>
              <a:t>or </a:t>
            </a:r>
            <a:r>
              <a:rPr lang="en-US" sz="900" b="1" i="1" dirty="0" smtClean="0"/>
              <a:t>Question Cards </a:t>
            </a:r>
            <a:r>
              <a:rPr lang="en-US" sz="900" i="1" dirty="0" smtClean="0"/>
              <a:t>until </a:t>
            </a:r>
            <a:r>
              <a:rPr lang="en-US" sz="900" b="1" i="1" dirty="0" smtClean="0"/>
              <a:t>AFTER</a:t>
            </a:r>
            <a:r>
              <a:rPr lang="en-US" sz="900" i="1" dirty="0" smtClean="0"/>
              <a:t> the Pre-Game Activity.</a:t>
            </a:r>
          </a:p>
          <a:p>
            <a:pPr marL="396875" lvl="0" indent="-228600">
              <a:buFont typeface="+mj-lt"/>
              <a:buAutoNum type="arabicPeriod"/>
            </a:pPr>
            <a:r>
              <a:rPr lang="en-US" sz="1000" dirty="0" smtClean="0"/>
              <a:t>Each participant will need a copy of the </a:t>
            </a:r>
            <a:r>
              <a:rPr lang="en-US" sz="1000" b="1" i="1" dirty="0" smtClean="0"/>
              <a:t>Pre-Game Sheet</a:t>
            </a:r>
            <a:r>
              <a:rPr lang="en-US" sz="1000" dirty="0" smtClean="0"/>
              <a:t>.</a:t>
            </a:r>
          </a:p>
          <a:p>
            <a:pPr marL="396875" lvl="0" indent="-228600">
              <a:buFont typeface="+mj-lt"/>
              <a:buAutoNum type="arabicPeriod"/>
            </a:pPr>
            <a:r>
              <a:rPr lang="en-US" sz="1000" dirty="0" smtClean="0"/>
              <a:t>Each team (4 pr. Team) will need…</a:t>
            </a:r>
          </a:p>
          <a:p>
            <a:pPr marL="339725" lvl="0" indent="61913">
              <a:buFont typeface="Arial" panose="020B0604020202020204" pitchFamily="34" charset="0"/>
              <a:buChar char="•"/>
            </a:pPr>
            <a:r>
              <a:rPr lang="en-US" sz="1000" dirty="0"/>
              <a:t> </a:t>
            </a:r>
            <a:r>
              <a:rPr lang="en-US" sz="1000" dirty="0" smtClean="0"/>
              <a:t>    …one set of </a:t>
            </a:r>
            <a:r>
              <a:rPr lang="en-US" sz="1000" b="1" dirty="0" smtClean="0"/>
              <a:t>DOK DOTS.</a:t>
            </a:r>
          </a:p>
          <a:p>
            <a:pPr marL="339725" lvl="0" indent="61913">
              <a:buFont typeface="Arial" panose="020B0604020202020204" pitchFamily="34" charset="0"/>
              <a:buChar char="•"/>
            </a:pPr>
            <a:r>
              <a:rPr lang="en-US" sz="1000" dirty="0"/>
              <a:t> </a:t>
            </a:r>
            <a:r>
              <a:rPr lang="en-US" sz="1000" dirty="0" smtClean="0"/>
              <a:t>    …one set of </a:t>
            </a:r>
            <a:r>
              <a:rPr lang="en-US" sz="1000" b="1" dirty="0" smtClean="0"/>
              <a:t>Questions Cards. </a:t>
            </a:r>
          </a:p>
          <a:p>
            <a:pPr lvl="0"/>
            <a:r>
              <a:rPr lang="en-US" sz="1000" b="1" u="sng" dirty="0" smtClean="0"/>
              <a:t>                   </a:t>
            </a:r>
          </a:p>
          <a:p>
            <a:pPr lvl="0"/>
            <a:r>
              <a:rPr lang="en-US" sz="1000" b="1" u="sng" dirty="0" smtClean="0"/>
              <a:t>Game Rules</a:t>
            </a:r>
            <a:endParaRPr lang="en-US" sz="1000" b="1" u="sng" dirty="0"/>
          </a:p>
          <a:p>
            <a:pPr lvl="0"/>
            <a:r>
              <a:rPr lang="en-US" sz="1000" dirty="0" smtClean="0"/>
              <a:t>Pre-Game Activity</a:t>
            </a:r>
          </a:p>
          <a:p>
            <a:pPr marL="228600" lvl="0" indent="-60325">
              <a:buFont typeface="+mj-lt"/>
              <a:buAutoNum type="arabicPeriod"/>
            </a:pPr>
            <a:r>
              <a:rPr lang="en-US" sz="1000" dirty="0"/>
              <a:t> </a:t>
            </a:r>
            <a:r>
              <a:rPr lang="en-US" sz="1000" dirty="0" smtClean="0"/>
              <a:t>   Read DOK level Descriptors</a:t>
            </a:r>
          </a:p>
          <a:p>
            <a:pPr marL="228600" lvl="0" indent="-60325">
              <a:buFont typeface="+mj-lt"/>
              <a:buAutoNum type="arabicPeriod"/>
            </a:pPr>
            <a:r>
              <a:rPr lang="en-US" sz="1000" dirty="0"/>
              <a:t> </a:t>
            </a:r>
            <a:r>
              <a:rPr lang="en-US" sz="1000" dirty="0" smtClean="0"/>
              <a:t>   Read the Story  (Facilitator Models how to “find questions” while reading) and  </a:t>
            </a:r>
          </a:p>
          <a:p>
            <a:pPr marL="168275" lvl="0"/>
            <a:r>
              <a:rPr lang="en-US" sz="1000" dirty="0" smtClean="0"/>
              <a:t>       think about possible questions you could ask students at different DOK Levels.</a:t>
            </a:r>
          </a:p>
          <a:p>
            <a:pPr marL="344488" lvl="0" indent="-176213">
              <a:buFont typeface="+mj-lt"/>
              <a:buAutoNum type="arabicPeriod" startAt="3"/>
            </a:pPr>
            <a:r>
              <a:rPr lang="en-US" sz="1000" dirty="0"/>
              <a:t> </a:t>
            </a:r>
            <a:r>
              <a:rPr lang="en-US" sz="1000" dirty="0" smtClean="0"/>
              <a:t>Participants discuss question ideas and the different DOK levels.</a:t>
            </a:r>
          </a:p>
          <a:p>
            <a:pPr marL="168275" lvl="0"/>
            <a:endParaRPr lang="en-US" sz="1000" dirty="0" smtClean="0"/>
          </a:p>
          <a:p>
            <a:pPr lvl="0"/>
            <a:r>
              <a:rPr lang="en-US" sz="1000" b="1" dirty="0" smtClean="0"/>
              <a:t>The Game Rules</a:t>
            </a:r>
            <a:endParaRPr lang="en-US" sz="1000" b="1" dirty="0"/>
          </a:p>
          <a:p>
            <a:pPr marL="171450" lvl="0" indent="-171450">
              <a:buFont typeface="Wingdings" panose="05000000000000000000" pitchFamily="2" charset="2"/>
              <a:buChar char="§"/>
            </a:pPr>
            <a:r>
              <a:rPr lang="en-US" sz="1000" dirty="0"/>
              <a:t>Divide participants into teams of 4 players each</a:t>
            </a:r>
            <a:r>
              <a:rPr lang="en-US" sz="1000" dirty="0" smtClean="0"/>
              <a:t>.</a:t>
            </a:r>
          </a:p>
          <a:p>
            <a:pPr marL="171450" lvl="0" indent="-171450">
              <a:buFont typeface="Wingdings" panose="05000000000000000000" pitchFamily="2" charset="2"/>
              <a:buChar char="§"/>
            </a:pPr>
            <a:r>
              <a:rPr lang="en-US" sz="1000" dirty="0" smtClean="0"/>
              <a:t>Hand out one set of DOK DOTS  and one set of Question Cards per team.</a:t>
            </a:r>
          </a:p>
          <a:p>
            <a:pPr marL="171450" lvl="0" indent="-171450">
              <a:buFont typeface="Wingdings" panose="05000000000000000000" pitchFamily="2" charset="2"/>
              <a:buChar char="§"/>
            </a:pPr>
            <a:r>
              <a:rPr lang="en-US" sz="1000" dirty="0" smtClean="0"/>
              <a:t>Lay the Question Cards with the Question Side Up, in a stack.</a:t>
            </a:r>
          </a:p>
          <a:p>
            <a:pPr marL="171450" lvl="0" indent="-171450">
              <a:buFont typeface="Wingdings" panose="05000000000000000000" pitchFamily="2" charset="2"/>
              <a:buChar char="§"/>
            </a:pPr>
            <a:r>
              <a:rPr lang="en-US" sz="1000" dirty="0" smtClean="0"/>
              <a:t>Spread out the three sets of DOK DOTS.</a:t>
            </a:r>
          </a:p>
          <a:p>
            <a:pPr marL="171450" lvl="0" indent="-171450">
              <a:buFont typeface="Wingdings" panose="05000000000000000000" pitchFamily="2" charset="2"/>
              <a:buChar char="§"/>
            </a:pPr>
            <a:r>
              <a:rPr lang="en-US" sz="1000" dirty="0" smtClean="0"/>
              <a:t>The person with (i.e., the birthday earliest in the year goes first, then so on).</a:t>
            </a:r>
          </a:p>
          <a:p>
            <a:pPr marL="171450" lvl="0" indent="-171450">
              <a:buFont typeface="Wingdings" panose="05000000000000000000" pitchFamily="2" charset="2"/>
              <a:buChar char="§"/>
            </a:pPr>
            <a:r>
              <a:rPr lang="en-US" sz="1000" dirty="0" smtClean="0"/>
              <a:t>The person reads the first Question Card from the stack to the team.  The reader </a:t>
            </a:r>
            <a:r>
              <a:rPr lang="en-US" sz="1200" b="1" dirty="0" smtClean="0"/>
              <a:t>MUST NOT </a:t>
            </a:r>
            <a:r>
              <a:rPr lang="en-US" sz="1000" dirty="0" smtClean="0"/>
              <a:t>allow the back of the card to be seen – read the question card with it lying flat.</a:t>
            </a:r>
          </a:p>
          <a:p>
            <a:pPr marL="171450" lvl="0" indent="-171450">
              <a:buFont typeface="Wingdings" panose="05000000000000000000" pitchFamily="2" charset="2"/>
              <a:buChar char="§"/>
            </a:pPr>
            <a:r>
              <a:rPr lang="en-US" sz="1000" dirty="0" smtClean="0"/>
              <a:t>The team comes to a consensus of the DOK level of the question.</a:t>
            </a:r>
          </a:p>
          <a:p>
            <a:pPr marL="171450" lvl="0" indent="-171450">
              <a:buFont typeface="Wingdings" panose="05000000000000000000" pitchFamily="2" charset="2"/>
              <a:buChar char="§"/>
            </a:pPr>
            <a:r>
              <a:rPr lang="en-US" sz="1000" dirty="0" smtClean="0"/>
              <a:t>After a consensus is reached, the reader checks the answer on the back of the card.</a:t>
            </a:r>
          </a:p>
          <a:p>
            <a:pPr marL="171450" lvl="0" indent="-171450">
              <a:buFont typeface="Wingdings" panose="05000000000000000000" pitchFamily="2" charset="2"/>
              <a:buChar char="§"/>
            </a:pPr>
            <a:r>
              <a:rPr lang="en-US" sz="1000" dirty="0" smtClean="0"/>
              <a:t>If the team was correct – place the Question Card under the DOK DOT set in which it belongs.</a:t>
            </a:r>
          </a:p>
          <a:p>
            <a:pPr marL="171450" lvl="0" indent="-171450">
              <a:buFont typeface="Wingdings" panose="05000000000000000000" pitchFamily="2" charset="2"/>
              <a:buChar char="§"/>
            </a:pPr>
            <a:r>
              <a:rPr lang="en-US" sz="1000" dirty="0" smtClean="0"/>
              <a:t>If the team was incorrect – place the Question Card aside.</a:t>
            </a:r>
          </a:p>
          <a:p>
            <a:pPr marL="171450" lvl="0" indent="-171450">
              <a:buFont typeface="Wingdings" panose="05000000000000000000" pitchFamily="2" charset="2"/>
              <a:buChar char="§"/>
            </a:pPr>
            <a:r>
              <a:rPr lang="en-US" sz="1000" dirty="0" smtClean="0"/>
              <a:t>Continue with all cards.  </a:t>
            </a:r>
          </a:p>
          <a:p>
            <a:pPr marL="171450" lvl="0" indent="-171450">
              <a:buFont typeface="Wingdings" panose="05000000000000000000" pitchFamily="2" charset="2"/>
              <a:buChar char="§"/>
            </a:pPr>
            <a:r>
              <a:rPr lang="en-US" sz="1000" dirty="0" smtClean="0"/>
              <a:t>When all cards have been played, review the Question Cards that were set aside, discuss and then place under the correct DOK DOT set in which it belongs.</a:t>
            </a:r>
            <a:endParaRPr lang="en-US" sz="1000" dirty="0"/>
          </a:p>
        </p:txBody>
      </p:sp>
      <p:sp>
        <p:nvSpPr>
          <p:cNvPr id="26" name="TextBox 25"/>
          <p:cNvSpPr txBox="1"/>
          <p:nvPr/>
        </p:nvSpPr>
        <p:spPr>
          <a:xfrm>
            <a:off x="414454" y="0"/>
            <a:ext cx="2819400" cy="30777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1" dirty="0" smtClean="0"/>
              <a:t>Pre-Game Sheet- Back</a:t>
            </a:r>
            <a:endParaRPr lang="en-US" sz="1400" b="1" dirty="0"/>
          </a:p>
        </p:txBody>
      </p:sp>
    </p:spTree>
    <p:extLst>
      <p:ext uri="{BB962C8B-B14F-4D97-AF65-F5344CB8AC3E}">
        <p14:creationId xmlns:p14="http://schemas.microsoft.com/office/powerpoint/2010/main" val="193207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10200" y="3795565"/>
            <a:ext cx="3352800" cy="2880504"/>
            <a:chOff x="4307131" y="1523999"/>
            <a:chExt cx="2789138" cy="2466503"/>
          </a:xfrm>
        </p:grpSpPr>
        <p:sp>
          <p:nvSpPr>
            <p:cNvPr id="3" name="Rectangle 2"/>
            <p:cNvSpPr/>
            <p:nvPr/>
          </p:nvSpPr>
          <p:spPr>
            <a:xfrm>
              <a:off x="4307131" y="1523999"/>
              <a:ext cx="2789138" cy="246650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4" name="Group 3"/>
            <p:cNvGrpSpPr/>
            <p:nvPr/>
          </p:nvGrpSpPr>
          <p:grpSpPr>
            <a:xfrm>
              <a:off x="4826492" y="2838041"/>
              <a:ext cx="2090865" cy="1105805"/>
              <a:chOff x="5509805" y="2954787"/>
              <a:chExt cx="2442658" cy="1592832"/>
            </a:xfrm>
          </p:grpSpPr>
          <p:grpSp>
            <p:nvGrpSpPr>
              <p:cNvPr id="12" name="Group 11"/>
              <p:cNvGrpSpPr/>
              <p:nvPr/>
            </p:nvGrpSpPr>
            <p:grpSpPr>
              <a:xfrm>
                <a:off x="5509805" y="2954787"/>
                <a:ext cx="1935859" cy="1401212"/>
                <a:chOff x="2432049" y="2977886"/>
                <a:chExt cx="2159526" cy="1642625"/>
              </a:xfrm>
            </p:grpSpPr>
            <p:pic>
              <p:nvPicPr>
                <p:cNvPr id="1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18" t="25531" r="53889" b="41575"/>
                <a:stretch/>
              </p:blipFill>
              <p:spPr bwMode="auto">
                <a:xfrm>
                  <a:off x="2432049" y="2977886"/>
                  <a:ext cx="1525210" cy="95597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18" t="57962" r="53889" b="8681"/>
                <a:stretch/>
              </p:blipFill>
              <p:spPr bwMode="auto">
                <a:xfrm>
                  <a:off x="2632634" y="3163286"/>
                  <a:ext cx="1483416" cy="94283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26" t="25531" r="74882" b="41575"/>
                <a:stretch/>
              </p:blipFill>
              <p:spPr bwMode="auto">
                <a:xfrm>
                  <a:off x="2819400" y="3408525"/>
                  <a:ext cx="1548508" cy="97057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26" t="57962" r="74983" b="8681"/>
                <a:stretch/>
              </p:blipFill>
              <p:spPr bwMode="auto">
                <a:xfrm>
                  <a:off x="3048000" y="3634704"/>
                  <a:ext cx="1543575" cy="98580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sp>
            <p:nvSpPr>
              <p:cNvPr id="13" name="TextBox 12"/>
              <p:cNvSpPr txBox="1"/>
              <p:nvPr/>
            </p:nvSpPr>
            <p:spPr>
              <a:xfrm>
                <a:off x="6810529" y="4281890"/>
                <a:ext cx="1141934" cy="265729"/>
              </a:xfrm>
              <a:prstGeom prst="rect">
                <a:avLst/>
              </a:prstGeom>
              <a:solidFill>
                <a:schemeClr val="accent6">
                  <a:lumMod val="60000"/>
                  <a:lumOff val="40000"/>
                </a:schemeClr>
              </a:solidFill>
              <a:ln>
                <a:solidFill>
                  <a:srgbClr val="0070C0"/>
                </a:solidFill>
              </a:ln>
            </p:spPr>
            <p:txBody>
              <a:bodyPr wrap="square" rtlCol="0">
                <a:spAutoFit/>
              </a:bodyPr>
              <a:lstStyle/>
              <a:p>
                <a:r>
                  <a:rPr lang="en-US" sz="800" b="1" dirty="0" smtClean="0"/>
                  <a:t>1 Set of Question Cards</a:t>
                </a:r>
                <a:endParaRPr lang="en-US" sz="800" b="1" dirty="0"/>
              </a:p>
            </p:txBody>
          </p:sp>
        </p:grpSp>
        <p:grpSp>
          <p:nvGrpSpPr>
            <p:cNvPr id="5" name="Group 4"/>
            <p:cNvGrpSpPr/>
            <p:nvPr/>
          </p:nvGrpSpPr>
          <p:grpSpPr>
            <a:xfrm>
              <a:off x="4593411" y="1587242"/>
              <a:ext cx="2168130" cy="1132881"/>
              <a:chOff x="4593411" y="1587242"/>
              <a:chExt cx="2168130" cy="1132881"/>
            </a:xfrm>
          </p:grpSpPr>
          <p:grpSp>
            <p:nvGrpSpPr>
              <p:cNvPr id="6" name="Group 5"/>
              <p:cNvGrpSpPr/>
              <p:nvPr/>
            </p:nvGrpSpPr>
            <p:grpSpPr>
              <a:xfrm>
                <a:off x="4593411" y="1587242"/>
                <a:ext cx="1615536" cy="866632"/>
                <a:chOff x="4680655" y="1674607"/>
                <a:chExt cx="2842252" cy="1602225"/>
              </a:xfrm>
              <a:solidFill>
                <a:schemeClr val="bg2"/>
              </a:solidFill>
            </p:grpSpPr>
            <p:grpSp>
              <p:nvGrpSpPr>
                <p:cNvPr id="8" name="Group 7"/>
                <p:cNvGrpSpPr/>
                <p:nvPr/>
              </p:nvGrpSpPr>
              <p:grpSpPr>
                <a:xfrm>
                  <a:off x="4680655" y="1674607"/>
                  <a:ext cx="2819399" cy="1602225"/>
                  <a:chOff x="4919932" y="1391475"/>
                  <a:chExt cx="2819399" cy="1602225"/>
                </a:xfrm>
                <a:grpFill/>
              </p:grpSpPr>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27" t="58046" r="74028" b="14476"/>
                  <a:stretch/>
                </p:blipFill>
                <p:spPr bwMode="auto">
                  <a:xfrm>
                    <a:off x="4919932" y="1391475"/>
                    <a:ext cx="1066799" cy="981677"/>
                  </a:xfrm>
                  <a:prstGeom prst="rect">
                    <a:avLst/>
                  </a:prstGeom>
                  <a:grpFill/>
                  <a:ln w="9525">
                    <a:solidFill>
                      <a:schemeClr val="tx1"/>
                    </a:solidFill>
                    <a:miter lim="800000"/>
                    <a:headEnd/>
                    <a:tailEnd/>
                  </a:ln>
                  <a:extLst/>
                </p:spPr>
              </p:pic>
              <p:pic>
                <p:nvPicPr>
                  <p:cNvPr id="1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99" t="26476" r="57624" b="43844"/>
                  <a:stretch/>
                </p:blipFill>
                <p:spPr bwMode="auto">
                  <a:xfrm>
                    <a:off x="5453331" y="1986730"/>
                    <a:ext cx="2286000" cy="1006970"/>
                  </a:xfrm>
                  <a:prstGeom prst="rect">
                    <a:avLst/>
                  </a:prstGeom>
                  <a:grpFill/>
                  <a:ln w="9525">
                    <a:solidFill>
                      <a:schemeClr val="tx1"/>
                    </a:solidFill>
                    <a:miter lim="800000"/>
                    <a:headEnd/>
                    <a:tailEnd/>
                  </a:ln>
                  <a:extLst/>
                </p:spPr>
              </p:pic>
            </p:grpSp>
            <p:sp>
              <p:nvSpPr>
                <p:cNvPr id="9" name="TextBox 8"/>
                <p:cNvSpPr txBox="1"/>
                <p:nvPr/>
              </p:nvSpPr>
              <p:spPr>
                <a:xfrm>
                  <a:off x="5747316" y="1899478"/>
                  <a:ext cx="1775591" cy="398312"/>
                </a:xfrm>
                <a:prstGeom prst="rect">
                  <a:avLst/>
                </a:prstGeom>
                <a:grpFill/>
                <a:ln>
                  <a:solidFill>
                    <a:srgbClr val="0070C0"/>
                  </a:solidFill>
                </a:ln>
              </p:spPr>
              <p:txBody>
                <a:bodyPr wrap="square" rtlCol="0">
                  <a:spAutoFit/>
                </a:bodyPr>
                <a:lstStyle/>
                <a:p>
                  <a:r>
                    <a:rPr lang="en-US" sz="800" b="1" dirty="0" smtClean="0"/>
                    <a:t>1 Set of DOK DOTS</a:t>
                  </a:r>
                  <a:endParaRPr lang="en-US" sz="800" b="1" dirty="0"/>
                </a:p>
              </p:txBody>
            </p:sp>
          </p:grpSp>
          <p:pic>
            <p:nvPicPr>
              <p:cNvPr id="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039" t="26489" r="19934" b="36756"/>
              <a:stretch/>
            </p:blipFill>
            <p:spPr bwMode="auto">
              <a:xfrm>
                <a:off x="5267041" y="2187625"/>
                <a:ext cx="1494500" cy="53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8" name="Group 17"/>
          <p:cNvGrpSpPr/>
          <p:nvPr/>
        </p:nvGrpSpPr>
        <p:grpSpPr>
          <a:xfrm>
            <a:off x="5410200" y="685800"/>
            <a:ext cx="3352800" cy="2880504"/>
            <a:chOff x="5696494" y="828750"/>
            <a:chExt cx="2789138" cy="2466503"/>
          </a:xfrm>
        </p:grpSpPr>
        <p:sp>
          <p:nvSpPr>
            <p:cNvPr id="19" name="Rectangle 18"/>
            <p:cNvSpPr/>
            <p:nvPr/>
          </p:nvSpPr>
          <p:spPr>
            <a:xfrm>
              <a:off x="5696494" y="828750"/>
              <a:ext cx="2789138" cy="246650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20" name="Group 19"/>
            <p:cNvGrpSpPr/>
            <p:nvPr/>
          </p:nvGrpSpPr>
          <p:grpSpPr>
            <a:xfrm>
              <a:off x="5839634" y="1057630"/>
              <a:ext cx="2502858" cy="2008741"/>
              <a:chOff x="5750509" y="762000"/>
              <a:chExt cx="3060378" cy="2354788"/>
            </a:xfrm>
          </p:grpSpPr>
          <p:pic>
            <p:nvPicPr>
              <p:cNvPr id="2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910" t="23283" r="21567" b="8258"/>
              <a:stretch/>
            </p:blipFill>
            <p:spPr bwMode="auto">
              <a:xfrm>
                <a:off x="5750509" y="762000"/>
                <a:ext cx="3060378" cy="212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563" t="20989" r="19625" b="6000"/>
              <a:stretch/>
            </p:blipFill>
            <p:spPr bwMode="auto">
              <a:xfrm>
                <a:off x="5982774" y="1143000"/>
                <a:ext cx="2826553" cy="197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a:xfrm>
              <a:off x="7368288" y="949908"/>
              <a:ext cx="1009246" cy="215444"/>
            </a:xfrm>
            <a:prstGeom prst="rect">
              <a:avLst/>
            </a:prstGeom>
            <a:solidFill>
              <a:schemeClr val="accent6">
                <a:lumMod val="60000"/>
                <a:lumOff val="40000"/>
              </a:schemeClr>
            </a:solidFill>
            <a:ln>
              <a:solidFill>
                <a:srgbClr val="0070C0"/>
              </a:solidFill>
            </a:ln>
          </p:spPr>
          <p:txBody>
            <a:bodyPr wrap="square" rtlCol="0">
              <a:spAutoFit/>
            </a:bodyPr>
            <a:lstStyle/>
            <a:p>
              <a:pPr algn="ctr"/>
              <a:r>
                <a:rPr lang="en-US" sz="800" b="1" dirty="0" smtClean="0"/>
                <a:t>Pre-Game Sheet</a:t>
              </a:r>
              <a:endParaRPr lang="en-US" sz="800" b="1" dirty="0"/>
            </a:p>
          </p:txBody>
        </p:sp>
      </p:grpSp>
      <p:sp>
        <p:nvSpPr>
          <p:cNvPr id="26" name="TextBox 25"/>
          <p:cNvSpPr txBox="1"/>
          <p:nvPr/>
        </p:nvSpPr>
        <p:spPr>
          <a:xfrm>
            <a:off x="5410200" y="226741"/>
            <a:ext cx="2721584" cy="30777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Supply List: </a:t>
            </a:r>
            <a:endParaRPr lang="en-US" sz="1400" b="1" dirty="0">
              <a:effectLst>
                <a:outerShdw blurRad="38100" dist="38100" dir="2700000" algn="tl">
                  <a:srgbClr val="000000">
                    <a:alpha val="43137"/>
                  </a:srgbClr>
                </a:outerShdw>
              </a:effectLst>
            </a:endParaRPr>
          </a:p>
        </p:txBody>
      </p:sp>
      <p:sp>
        <p:nvSpPr>
          <p:cNvPr id="27" name="Rectangle 26"/>
          <p:cNvSpPr/>
          <p:nvPr/>
        </p:nvSpPr>
        <p:spPr>
          <a:xfrm>
            <a:off x="152400" y="228600"/>
            <a:ext cx="4038600" cy="6324808"/>
          </a:xfrm>
          <a:prstGeom prst="rect">
            <a:avLst/>
          </a:prstGeom>
          <a:solidFill>
            <a:srgbClr val="F6F5F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fontAlgn="base">
              <a:spcBef>
                <a:spcPct val="0"/>
              </a:spcBef>
              <a:spcAft>
                <a:spcPct val="0"/>
              </a:spcAft>
            </a:pPr>
            <a:r>
              <a:rPr lang="en-US" sz="1000" b="1" u="sng" dirty="0">
                <a:solidFill>
                  <a:srgbClr val="000000"/>
                </a:solidFill>
                <a:latin typeface="Verdana" pitchFamily="34" charset="0"/>
              </a:rPr>
              <a:t>ALONG CAME A TIGER</a:t>
            </a:r>
            <a:r>
              <a:rPr lang="en-US" sz="900" i="1" dirty="0" smtClean="0">
                <a:solidFill>
                  <a:srgbClr val="000000"/>
                </a:solidFill>
                <a:latin typeface="Verdana" pitchFamily="34" charset="0"/>
              </a:rPr>
              <a:t>:                                        </a:t>
            </a:r>
            <a:r>
              <a:rPr lang="en-US" sz="900" b="1" i="1" dirty="0" smtClean="0">
                <a:solidFill>
                  <a:srgbClr val="000000"/>
                </a:solidFill>
                <a:latin typeface="Verdana" pitchFamily="34" charset="0"/>
              </a:rPr>
              <a:t>Grade 2.1</a:t>
            </a:r>
          </a:p>
          <a:p>
            <a:pPr lvl="0" fontAlgn="base">
              <a:spcBef>
                <a:spcPct val="0"/>
              </a:spcBef>
              <a:spcAft>
                <a:spcPct val="0"/>
              </a:spcAft>
            </a:pPr>
            <a:endParaRPr lang="en-US" sz="900" i="1" dirty="0">
              <a:solidFill>
                <a:srgbClr val="000000"/>
              </a:solidFill>
              <a:latin typeface="Verdana" pitchFamily="34" charset="0"/>
            </a:endParaRPr>
          </a:p>
          <a:p>
            <a:pPr lvl="0" fontAlgn="base">
              <a:spcBef>
                <a:spcPct val="0"/>
              </a:spcBef>
              <a:spcAft>
                <a:spcPct val="0"/>
              </a:spcAft>
            </a:pPr>
            <a:r>
              <a:rPr lang="en-US" sz="900" i="1" dirty="0">
                <a:solidFill>
                  <a:srgbClr val="000000"/>
                </a:solidFill>
                <a:latin typeface="Verdana" pitchFamily="34" charset="0"/>
              </a:rPr>
              <a:t>Have you ever dreamed of being an explorer? In TIGERS AT TWILIGHT by Mary Pope Osborne, you will meet Jack, Annie and Teddy. These three have an adventure with a tiger they will never forget.</a:t>
            </a:r>
          </a:p>
          <a:p>
            <a:pPr lvl="0" fontAlgn="base">
              <a:spcBef>
                <a:spcPct val="0"/>
              </a:spcBef>
              <a:spcAft>
                <a:spcPct val="0"/>
              </a:spcAft>
            </a:pPr>
            <a:endParaRPr lang="en-US" sz="1000" i="1"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ANNIE PULLED JACK DOWN behind the black rock.</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“Wait—what about Teddy?” he cried.  “Don’t worry!” Annie said. “He’s okay—he told me!”</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Jack heard Teddy’s barks turn to fierce growls.</a:t>
            </a:r>
          </a:p>
          <a:p>
            <a:pPr lvl="0" fontAlgn="base">
              <a:spcBef>
                <a:spcPct val="0"/>
              </a:spcBef>
              <a:spcAft>
                <a:spcPct val="0"/>
              </a:spcAft>
            </a:pPr>
            <a:endParaRPr lang="en-US" sz="1000" i="1" dirty="0">
              <a:solidFill>
                <a:srgbClr val="000000"/>
              </a:solidFill>
              <a:latin typeface="Verdana" pitchFamily="34" charset="0"/>
            </a:endParaRPr>
          </a:p>
          <a:p>
            <a:pPr lvl="0" fontAlgn="base">
              <a:spcBef>
                <a:spcPct val="0"/>
              </a:spcBef>
              <a:spcAft>
                <a:spcPct val="0"/>
              </a:spcAft>
            </a:pPr>
            <a:r>
              <a:rPr lang="en-US" sz="1000" i="1" dirty="0">
                <a:solidFill>
                  <a:srgbClr val="000000"/>
                </a:solidFill>
                <a:latin typeface="Verdana" pitchFamily="34" charset="0"/>
              </a:rPr>
              <a:t>ARF! ARF! GRRR! GRRRR!</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The growls grew louder and louder.</a:t>
            </a:r>
          </a:p>
          <a:p>
            <a:pPr lvl="0" fontAlgn="base">
              <a:spcBef>
                <a:spcPct val="0"/>
              </a:spcBef>
              <a:spcAft>
                <a:spcPct val="0"/>
              </a:spcAft>
            </a:pPr>
            <a:r>
              <a:rPr lang="en-US" sz="1000" dirty="0">
                <a:solidFill>
                  <a:srgbClr val="000000"/>
                </a:solidFill>
                <a:latin typeface="Verdana" pitchFamily="34" charset="0"/>
              </a:rPr>
              <a:t>“That doesn’t sound like Teddy,” said Jack.</a:t>
            </a:r>
          </a:p>
          <a:p>
            <a:pPr lvl="0" fontAlgn="base">
              <a:spcBef>
                <a:spcPct val="0"/>
              </a:spcBef>
              <a:spcAft>
                <a:spcPct val="0"/>
              </a:spcAft>
            </a:pPr>
            <a:r>
              <a:rPr lang="en-US" sz="1000" dirty="0">
                <a:solidFill>
                  <a:srgbClr val="000000"/>
                </a:solidFill>
                <a:latin typeface="Verdana" pitchFamily="34" charset="0"/>
              </a:rPr>
              <a:t>Then suddenly, there was silence. A strange silence.</a:t>
            </a:r>
          </a:p>
          <a:p>
            <a:pPr lvl="0" fontAlgn="base">
              <a:spcBef>
                <a:spcPct val="0"/>
              </a:spcBef>
              <a:spcAft>
                <a:spcPct val="0"/>
              </a:spcAft>
            </a:pPr>
            <a:r>
              <a:rPr lang="en-US" sz="1000" dirty="0">
                <a:solidFill>
                  <a:srgbClr val="000000"/>
                </a:solidFill>
                <a:latin typeface="Verdana" pitchFamily="34" charset="0"/>
              </a:rPr>
              <a:t>“Teddy?” Annie asked. Now </a:t>
            </a:r>
            <a:r>
              <a:rPr lang="en-US" sz="1000" i="1" dirty="0">
                <a:solidFill>
                  <a:srgbClr val="000000"/>
                </a:solidFill>
                <a:latin typeface="Verdana" pitchFamily="34" charset="0"/>
              </a:rPr>
              <a:t>she sounded worried.</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Annie raised her head. She and Jack both peered over the rock.  Teddy stood tall and brave in the grass.</a:t>
            </a:r>
          </a:p>
          <a:p>
            <a:pPr lvl="0" fontAlgn="base">
              <a:spcBef>
                <a:spcPct val="0"/>
              </a:spcBef>
              <a:spcAft>
                <a:spcPct val="0"/>
              </a:spcAft>
            </a:pPr>
            <a:r>
              <a:rPr lang="en-US" sz="1000" dirty="0">
                <a:solidFill>
                  <a:srgbClr val="000000"/>
                </a:solidFill>
                <a:latin typeface="Verdana" pitchFamily="34" charset="0"/>
              </a:rPr>
              <a:t>The tiger was limping away. He disappeared between the trees.  All the forest seemed to hold its breath—until Annie broke the silence.</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“Teddy, you’re a wonder dog!” she said.  </a:t>
            </a:r>
            <a:r>
              <a:rPr lang="en-US" sz="1000" i="1" dirty="0">
                <a:solidFill>
                  <a:srgbClr val="000000"/>
                </a:solidFill>
                <a:latin typeface="Verdana" pitchFamily="34" charset="0"/>
              </a:rPr>
              <a:t>Arf! Arf! Teddy was just like a small scruffy dog again. </a:t>
            </a:r>
            <a:r>
              <a:rPr lang="en-US" sz="1000" dirty="0">
                <a:solidFill>
                  <a:srgbClr val="000000"/>
                </a:solidFill>
                <a:latin typeface="Verdana" pitchFamily="34" charset="0"/>
              </a:rPr>
              <a:t>He</a:t>
            </a:r>
            <a:r>
              <a:rPr lang="en-US" sz="1000" i="1" dirty="0">
                <a:solidFill>
                  <a:srgbClr val="000000"/>
                </a:solidFill>
                <a:latin typeface="Verdana" pitchFamily="34" charset="0"/>
              </a:rPr>
              <a:t> </a:t>
            </a:r>
            <a:r>
              <a:rPr lang="en-US" sz="1000" dirty="0">
                <a:solidFill>
                  <a:srgbClr val="000000"/>
                </a:solidFill>
                <a:latin typeface="Verdana" pitchFamily="34" charset="0"/>
              </a:rPr>
              <a:t>wagged his tail and ran to Annie and Jack.</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Annie scooped him into her arms</a:t>
            </a:r>
            <a:r>
              <a:rPr lang="en-US" sz="1000" dirty="0" smtClean="0">
                <a:solidFill>
                  <a:srgbClr val="000000"/>
                </a:solidFill>
                <a:latin typeface="Verdana" pitchFamily="34" charset="0"/>
              </a:rPr>
              <a:t>.</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“You saved us!” she said.  “How did you drive away that tiger?” asked Jack, rubbing Teddy’s head. “Did you turn into a wild dog</a:t>
            </a:r>
            <a:r>
              <a:rPr lang="en-US" sz="1000" dirty="0" smtClean="0">
                <a:solidFill>
                  <a:srgbClr val="000000"/>
                </a:solidFill>
                <a:latin typeface="Verdana" pitchFamily="34" charset="0"/>
              </a:rPr>
              <a:t>?”</a:t>
            </a:r>
            <a:r>
              <a:rPr lang="en-US" sz="1000" dirty="0">
                <a:solidFill>
                  <a:srgbClr val="000000"/>
                </a:solidFill>
                <a:latin typeface="Verdana" pitchFamily="34" charset="0"/>
              </a:rPr>
              <a:t> Teddy just panted and licked them both.  Jack pushed his glasses into place and looked back at the forest.</a:t>
            </a:r>
          </a:p>
          <a:p>
            <a:pPr lvl="0" fontAlgn="base">
              <a:spcBef>
                <a:spcPct val="0"/>
              </a:spcBef>
              <a:spcAft>
                <a:spcPct val="0"/>
              </a:spcAft>
            </a:pPr>
            <a:endParaRPr lang="en-US" sz="1000" dirty="0">
              <a:solidFill>
                <a:srgbClr val="000000"/>
              </a:solidFill>
              <a:latin typeface="Verdana" pitchFamily="34" charset="0"/>
            </a:endParaRPr>
          </a:p>
          <a:p>
            <a:pPr lvl="0" fontAlgn="base">
              <a:spcBef>
                <a:spcPct val="0"/>
              </a:spcBef>
              <a:spcAft>
                <a:spcPct val="0"/>
              </a:spcAft>
            </a:pPr>
            <a:r>
              <a:rPr lang="en-US" sz="1000" dirty="0">
                <a:solidFill>
                  <a:srgbClr val="000000"/>
                </a:solidFill>
                <a:latin typeface="Verdana" pitchFamily="34" charset="0"/>
              </a:rPr>
              <a:t>“Well, I guess we won’t be getting a thank-you gift from </a:t>
            </a:r>
            <a:r>
              <a:rPr lang="en-US" sz="1000" dirty="0" smtClean="0">
                <a:solidFill>
                  <a:srgbClr val="000000"/>
                </a:solidFill>
                <a:latin typeface="Verdana" pitchFamily="34" charset="0"/>
              </a:rPr>
              <a:t>that tiger</a:t>
            </a:r>
            <a:r>
              <a:rPr lang="en-US" sz="1000" dirty="0">
                <a:solidFill>
                  <a:srgbClr val="000000"/>
                </a:solidFill>
                <a:latin typeface="Verdana" pitchFamily="34" charset="0"/>
              </a:rPr>
              <a:t>,” he said</a:t>
            </a:r>
            <a:r>
              <a:rPr lang="en-US" sz="1000" dirty="0" smtClean="0">
                <a:solidFill>
                  <a:srgbClr val="000000"/>
                </a:solidFill>
                <a:latin typeface="Verdana" pitchFamily="34" charset="0"/>
              </a:rPr>
              <a:t>.</a:t>
            </a:r>
            <a:endParaRPr lang="en-US" sz="1000" dirty="0">
              <a:solidFill>
                <a:srgbClr val="000000"/>
              </a:solidFill>
              <a:latin typeface="Verdana" pitchFamily="34" charset="0"/>
            </a:endParaRPr>
          </a:p>
        </p:txBody>
      </p:sp>
    </p:spTree>
    <p:extLst>
      <p:ext uri="{BB962C8B-B14F-4D97-AF65-F5344CB8AC3E}">
        <p14:creationId xmlns:p14="http://schemas.microsoft.com/office/powerpoint/2010/main" val="39833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57200"/>
            <a:ext cx="3743876" cy="1384995"/>
          </a:xfrm>
          <a:prstGeom prst="rect">
            <a:avLst/>
          </a:prstGeom>
          <a:noFill/>
        </p:spPr>
        <p:txBody>
          <a:bodyPr wrap="square" rtlCol="0">
            <a:spAutoFit/>
          </a:bodyPr>
          <a:lstStyle/>
          <a:p>
            <a:r>
              <a:rPr lang="en-US" sz="1400" b="1" u="sng" dirty="0" smtClean="0"/>
              <a:t>Question</a:t>
            </a:r>
            <a:r>
              <a:rPr lang="en-US" sz="1400" b="1" dirty="0" smtClean="0"/>
              <a:t>:</a:t>
            </a:r>
          </a:p>
          <a:p>
            <a:r>
              <a:rPr lang="en-US" sz="1400" dirty="0" smtClean="0"/>
              <a:t>What </a:t>
            </a:r>
            <a:r>
              <a:rPr lang="en-US" sz="1400" dirty="0"/>
              <a:t>did Teddy do when the lion limped away?</a:t>
            </a:r>
          </a:p>
          <a:p>
            <a:endParaRPr lang="en-US" sz="1400" dirty="0" smtClean="0"/>
          </a:p>
          <a:p>
            <a:endParaRPr lang="en-US" sz="1400" dirty="0" smtClean="0"/>
          </a:p>
          <a:p>
            <a:endParaRPr lang="en-US" sz="1400" dirty="0"/>
          </a:p>
          <a:p>
            <a:endParaRPr lang="en-US" sz="1400" dirty="0"/>
          </a:p>
        </p:txBody>
      </p:sp>
      <p:sp>
        <p:nvSpPr>
          <p:cNvPr id="5" name="TextBox 4"/>
          <p:cNvSpPr txBox="1"/>
          <p:nvPr/>
        </p:nvSpPr>
        <p:spPr>
          <a:xfrm>
            <a:off x="5029200" y="457200"/>
            <a:ext cx="3743876" cy="1384995"/>
          </a:xfrm>
          <a:prstGeom prst="rect">
            <a:avLst/>
          </a:prstGeom>
          <a:noFill/>
        </p:spPr>
        <p:txBody>
          <a:bodyPr wrap="square" rtlCol="0">
            <a:spAutoFit/>
          </a:bodyPr>
          <a:lstStyle/>
          <a:p>
            <a:r>
              <a:rPr lang="en-US" sz="1400" b="1" u="sng" dirty="0"/>
              <a:t>Question</a:t>
            </a:r>
            <a:r>
              <a:rPr lang="en-US" sz="1400" b="1" dirty="0" smtClean="0"/>
              <a:t>:</a:t>
            </a:r>
          </a:p>
          <a:p>
            <a:r>
              <a:rPr lang="en-US" sz="1400" dirty="0" smtClean="0"/>
              <a:t>Where </a:t>
            </a:r>
            <a:r>
              <a:rPr lang="en-US" sz="1400" dirty="0"/>
              <a:t>were Annie, Jack and Teddy?</a:t>
            </a:r>
          </a:p>
          <a:p>
            <a:endParaRPr lang="en-US" sz="1400" dirty="0" smtClean="0"/>
          </a:p>
          <a:p>
            <a:endParaRPr lang="en-US" sz="1400" dirty="0" smtClean="0"/>
          </a:p>
          <a:p>
            <a:endParaRPr lang="en-US" sz="1400" dirty="0"/>
          </a:p>
          <a:p>
            <a:endParaRPr lang="en-US" sz="1400" dirty="0"/>
          </a:p>
        </p:txBody>
      </p:sp>
      <p:sp>
        <p:nvSpPr>
          <p:cNvPr id="2" name="TextBox 1"/>
          <p:cNvSpPr txBox="1"/>
          <p:nvPr/>
        </p:nvSpPr>
        <p:spPr>
          <a:xfrm>
            <a:off x="23301" y="0"/>
            <a:ext cx="762000" cy="246221"/>
          </a:xfrm>
          <a:prstGeom prst="rect">
            <a:avLst/>
          </a:prstGeom>
          <a:noFill/>
        </p:spPr>
        <p:txBody>
          <a:bodyPr wrap="square" rtlCol="0">
            <a:spAutoFit/>
          </a:bodyPr>
          <a:lstStyle/>
          <a:p>
            <a:r>
              <a:rPr lang="en-US" sz="1000" dirty="0" smtClean="0"/>
              <a:t>Q1</a:t>
            </a:r>
            <a:endParaRPr lang="en-US" sz="1000" dirty="0"/>
          </a:p>
        </p:txBody>
      </p:sp>
      <p:sp>
        <p:nvSpPr>
          <p:cNvPr id="13" name="TextBox 12"/>
          <p:cNvSpPr txBox="1"/>
          <p:nvPr/>
        </p:nvSpPr>
        <p:spPr>
          <a:xfrm>
            <a:off x="4648200" y="29289"/>
            <a:ext cx="762000" cy="246221"/>
          </a:xfrm>
          <a:prstGeom prst="rect">
            <a:avLst/>
          </a:prstGeom>
          <a:noFill/>
        </p:spPr>
        <p:txBody>
          <a:bodyPr wrap="square" rtlCol="0">
            <a:spAutoFit/>
          </a:bodyPr>
          <a:lstStyle/>
          <a:p>
            <a:r>
              <a:rPr lang="en-US" sz="1000" dirty="0" smtClean="0"/>
              <a:t>Q2</a:t>
            </a:r>
            <a:endParaRPr lang="en-US" sz="1000" dirty="0"/>
          </a:p>
        </p:txBody>
      </p:sp>
      <p:sp>
        <p:nvSpPr>
          <p:cNvPr id="14" name="TextBox 13"/>
          <p:cNvSpPr txBox="1"/>
          <p:nvPr/>
        </p:nvSpPr>
        <p:spPr>
          <a:xfrm>
            <a:off x="294724" y="4059979"/>
            <a:ext cx="3743876" cy="1815882"/>
          </a:xfrm>
          <a:prstGeom prst="rect">
            <a:avLst/>
          </a:prstGeom>
          <a:noFill/>
        </p:spPr>
        <p:txBody>
          <a:bodyPr wrap="square" rtlCol="0">
            <a:spAutoFit/>
          </a:bodyPr>
          <a:lstStyle/>
          <a:p>
            <a:r>
              <a:rPr lang="en-US" sz="1400" b="1" u="sng" dirty="0"/>
              <a:t>Question</a:t>
            </a:r>
            <a:r>
              <a:rPr lang="en-US" sz="1400" dirty="0" smtClean="0"/>
              <a:t>:</a:t>
            </a:r>
          </a:p>
          <a:p>
            <a:r>
              <a:rPr lang="en-US" sz="1400" dirty="0" smtClean="0"/>
              <a:t>What </a:t>
            </a:r>
            <a:r>
              <a:rPr lang="en-US" sz="1400" dirty="0"/>
              <a:t>did Jack mean when he said, “Well, I guess</a:t>
            </a:r>
          </a:p>
          <a:p>
            <a:r>
              <a:rPr lang="en-US" sz="1400" dirty="0"/>
              <a:t>we won’t be getting a thank-you gift from that</a:t>
            </a:r>
          </a:p>
          <a:p>
            <a:r>
              <a:rPr lang="en-US" sz="1400" dirty="0"/>
              <a:t>tiger.”</a:t>
            </a:r>
          </a:p>
          <a:p>
            <a:endParaRPr lang="en-US" sz="1400" dirty="0" smtClean="0"/>
          </a:p>
          <a:p>
            <a:endParaRPr lang="en-US" sz="1400" dirty="0" smtClean="0"/>
          </a:p>
          <a:p>
            <a:endParaRPr lang="en-US" sz="1400" dirty="0"/>
          </a:p>
          <a:p>
            <a:endParaRPr lang="en-US" sz="1400" dirty="0"/>
          </a:p>
        </p:txBody>
      </p:sp>
      <p:sp>
        <p:nvSpPr>
          <p:cNvPr id="15" name="TextBox 14"/>
          <p:cNvSpPr txBox="1"/>
          <p:nvPr/>
        </p:nvSpPr>
        <p:spPr>
          <a:xfrm>
            <a:off x="5095324" y="4059979"/>
            <a:ext cx="3743876" cy="1384995"/>
          </a:xfrm>
          <a:prstGeom prst="rect">
            <a:avLst/>
          </a:prstGeom>
          <a:noFill/>
        </p:spPr>
        <p:txBody>
          <a:bodyPr wrap="square" rtlCol="0">
            <a:spAutoFit/>
          </a:bodyPr>
          <a:lstStyle/>
          <a:p>
            <a:r>
              <a:rPr lang="en-US" sz="1400" b="1" u="sng" dirty="0"/>
              <a:t>Question</a:t>
            </a:r>
            <a:r>
              <a:rPr lang="en-US" sz="1400" b="1" dirty="0" smtClean="0"/>
              <a:t>:</a:t>
            </a:r>
          </a:p>
          <a:p>
            <a:r>
              <a:rPr lang="en-US" sz="1400" dirty="0" smtClean="0"/>
              <a:t>What </a:t>
            </a:r>
            <a:r>
              <a:rPr lang="en-US" sz="1400" dirty="0"/>
              <a:t>is the central message of the story?</a:t>
            </a:r>
          </a:p>
          <a:p>
            <a:endParaRPr lang="en-US" sz="1400" dirty="0" smtClean="0"/>
          </a:p>
          <a:p>
            <a:endParaRPr lang="en-US" sz="1400" dirty="0" smtClean="0"/>
          </a:p>
          <a:p>
            <a:endParaRPr lang="en-US" sz="1400" dirty="0"/>
          </a:p>
          <a:p>
            <a:endParaRPr lang="en-US" sz="1400" dirty="0"/>
          </a:p>
        </p:txBody>
      </p:sp>
      <p:sp>
        <p:nvSpPr>
          <p:cNvPr id="16" name="TextBox 15"/>
          <p:cNvSpPr txBox="1"/>
          <p:nvPr/>
        </p:nvSpPr>
        <p:spPr>
          <a:xfrm>
            <a:off x="89425" y="3602779"/>
            <a:ext cx="762000" cy="246221"/>
          </a:xfrm>
          <a:prstGeom prst="rect">
            <a:avLst/>
          </a:prstGeom>
          <a:noFill/>
        </p:spPr>
        <p:txBody>
          <a:bodyPr wrap="square" rtlCol="0">
            <a:spAutoFit/>
          </a:bodyPr>
          <a:lstStyle/>
          <a:p>
            <a:r>
              <a:rPr lang="en-US" sz="1000" dirty="0" smtClean="0"/>
              <a:t>Q3</a:t>
            </a:r>
            <a:endParaRPr lang="en-US" sz="1000" dirty="0"/>
          </a:p>
        </p:txBody>
      </p:sp>
      <p:sp>
        <p:nvSpPr>
          <p:cNvPr id="17" name="TextBox 16"/>
          <p:cNvSpPr txBox="1"/>
          <p:nvPr/>
        </p:nvSpPr>
        <p:spPr>
          <a:xfrm>
            <a:off x="4714324" y="3632068"/>
            <a:ext cx="762000" cy="246221"/>
          </a:xfrm>
          <a:prstGeom prst="rect">
            <a:avLst/>
          </a:prstGeom>
          <a:noFill/>
        </p:spPr>
        <p:txBody>
          <a:bodyPr wrap="square" rtlCol="0">
            <a:spAutoFit/>
          </a:bodyPr>
          <a:lstStyle/>
          <a:p>
            <a:r>
              <a:rPr lang="en-US" sz="1000" dirty="0" smtClean="0"/>
              <a:t>Q4</a:t>
            </a:r>
            <a:endParaRPr lang="en-US" sz="1000" dirty="0"/>
          </a:p>
        </p:txBody>
      </p:sp>
    </p:spTree>
    <p:extLst>
      <p:ext uri="{BB962C8B-B14F-4D97-AF65-F5344CB8AC3E}">
        <p14:creationId xmlns:p14="http://schemas.microsoft.com/office/powerpoint/2010/main" val="39063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0" y="470345"/>
            <a:ext cx="3810000" cy="553998"/>
          </a:xfrm>
          <a:prstGeom prst="rect">
            <a:avLst/>
          </a:prstGeom>
          <a:noFill/>
        </p:spPr>
        <p:txBody>
          <a:bodyPr wrap="square" rtlCol="0">
            <a:spAutoFit/>
          </a:bodyPr>
          <a:lstStyle/>
          <a:p>
            <a:r>
              <a:rPr lang="en-US" sz="1000" b="1" u="sng" dirty="0" smtClean="0"/>
              <a:t>Question</a:t>
            </a:r>
            <a:r>
              <a:rPr lang="en-US" sz="1000" dirty="0" smtClean="0"/>
              <a:t>: What </a:t>
            </a:r>
            <a:r>
              <a:rPr lang="en-US" sz="1000" dirty="0"/>
              <a:t>did Teddy do when the lion limped away?</a:t>
            </a:r>
          </a:p>
          <a:p>
            <a:r>
              <a:rPr lang="en-US" sz="1000" b="1" u="sng" dirty="0" smtClean="0"/>
              <a:t>Answer</a:t>
            </a:r>
            <a:r>
              <a:rPr lang="en-US" sz="1000" dirty="0" smtClean="0"/>
              <a:t>:  </a:t>
            </a:r>
            <a:r>
              <a:rPr lang="en-US" sz="1000" b="1" dirty="0" smtClean="0"/>
              <a:t>DOK-1</a:t>
            </a:r>
          </a:p>
          <a:p>
            <a:r>
              <a:rPr lang="en-US" sz="1000" dirty="0" smtClean="0"/>
              <a:t>Standard</a:t>
            </a:r>
            <a:r>
              <a:rPr lang="en-US" sz="1000" dirty="0"/>
              <a:t>:  </a:t>
            </a:r>
            <a:r>
              <a:rPr lang="en-US" sz="1000" b="1" dirty="0"/>
              <a:t>RL.1  One-Step </a:t>
            </a:r>
            <a:r>
              <a:rPr lang="en-US" sz="1000" b="1" dirty="0" smtClean="0"/>
              <a:t>Question</a:t>
            </a:r>
            <a:endParaRPr lang="en-US" sz="1000" b="1" dirty="0"/>
          </a:p>
        </p:txBody>
      </p:sp>
      <p:sp>
        <p:nvSpPr>
          <p:cNvPr id="4" name="TextBox 3"/>
          <p:cNvSpPr txBox="1"/>
          <p:nvPr/>
        </p:nvSpPr>
        <p:spPr>
          <a:xfrm>
            <a:off x="609600" y="472604"/>
            <a:ext cx="2712972" cy="553998"/>
          </a:xfrm>
          <a:prstGeom prst="rect">
            <a:avLst/>
          </a:prstGeom>
          <a:noFill/>
        </p:spPr>
        <p:txBody>
          <a:bodyPr wrap="square" rtlCol="0">
            <a:spAutoFit/>
          </a:bodyPr>
          <a:lstStyle/>
          <a:p>
            <a:r>
              <a:rPr lang="en-US" sz="1000" b="1" u="sng" dirty="0" smtClean="0"/>
              <a:t>Question</a:t>
            </a:r>
            <a:r>
              <a:rPr lang="en-US" sz="1000" dirty="0" smtClean="0"/>
              <a:t>: Where </a:t>
            </a:r>
            <a:r>
              <a:rPr lang="en-US" sz="1000" dirty="0"/>
              <a:t>were Annie, Jack and Teddy</a:t>
            </a:r>
            <a:r>
              <a:rPr lang="en-US" sz="1000" dirty="0" smtClean="0"/>
              <a:t>?</a:t>
            </a:r>
          </a:p>
          <a:p>
            <a:r>
              <a:rPr lang="en-US" sz="1000" b="1" u="sng" dirty="0"/>
              <a:t>Answer</a:t>
            </a:r>
            <a:r>
              <a:rPr lang="en-US" sz="1000" dirty="0"/>
              <a:t>: </a:t>
            </a:r>
            <a:r>
              <a:rPr lang="en-US" sz="1000" b="1" dirty="0"/>
              <a:t>DOK-1</a:t>
            </a:r>
            <a:r>
              <a:rPr lang="en-US" sz="1000" dirty="0"/>
              <a:t> </a:t>
            </a:r>
          </a:p>
          <a:p>
            <a:r>
              <a:rPr lang="en-US" sz="1000" dirty="0" smtClean="0"/>
              <a:t>Standard </a:t>
            </a:r>
            <a:r>
              <a:rPr lang="en-US" sz="1000" b="1" dirty="0"/>
              <a:t>RL.1</a:t>
            </a:r>
            <a:r>
              <a:rPr lang="en-US" sz="1000" dirty="0"/>
              <a:t>  </a:t>
            </a:r>
            <a:r>
              <a:rPr lang="en-US" sz="1000" b="1" dirty="0"/>
              <a:t>One-Step </a:t>
            </a:r>
            <a:r>
              <a:rPr lang="en-US" sz="1000" b="1" dirty="0" smtClean="0"/>
              <a:t>Question</a:t>
            </a:r>
            <a:endParaRPr lang="en-US" sz="1000" b="1" dirty="0"/>
          </a:p>
        </p:txBody>
      </p:sp>
      <p:sp>
        <p:nvSpPr>
          <p:cNvPr id="5" name="TextBox 4"/>
          <p:cNvSpPr txBox="1"/>
          <p:nvPr/>
        </p:nvSpPr>
        <p:spPr>
          <a:xfrm>
            <a:off x="4823901" y="133839"/>
            <a:ext cx="762000" cy="246221"/>
          </a:xfrm>
          <a:prstGeom prst="rect">
            <a:avLst/>
          </a:prstGeom>
          <a:noFill/>
        </p:spPr>
        <p:txBody>
          <a:bodyPr wrap="square" rtlCol="0">
            <a:spAutoFit/>
          </a:bodyPr>
          <a:lstStyle/>
          <a:p>
            <a:r>
              <a:rPr lang="en-US" sz="1000" dirty="0" smtClean="0"/>
              <a:t>A1</a:t>
            </a:r>
            <a:endParaRPr lang="en-US" sz="1000" dirty="0"/>
          </a:p>
        </p:txBody>
      </p:sp>
      <p:sp>
        <p:nvSpPr>
          <p:cNvPr id="6" name="TextBox 5"/>
          <p:cNvSpPr txBox="1"/>
          <p:nvPr/>
        </p:nvSpPr>
        <p:spPr>
          <a:xfrm>
            <a:off x="122802" y="134779"/>
            <a:ext cx="762000" cy="246221"/>
          </a:xfrm>
          <a:prstGeom prst="rect">
            <a:avLst/>
          </a:prstGeom>
          <a:noFill/>
        </p:spPr>
        <p:txBody>
          <a:bodyPr wrap="square" rtlCol="0">
            <a:spAutoFit/>
          </a:bodyPr>
          <a:lstStyle/>
          <a:p>
            <a:r>
              <a:rPr lang="en-US" sz="1000" dirty="0" smtClean="0"/>
              <a:t>A2</a:t>
            </a:r>
            <a:endParaRPr lang="en-US" sz="1000" dirty="0"/>
          </a:p>
        </p:txBody>
      </p:sp>
      <p:sp>
        <p:nvSpPr>
          <p:cNvPr id="7" name="TextBox 6"/>
          <p:cNvSpPr txBox="1"/>
          <p:nvPr/>
        </p:nvSpPr>
        <p:spPr>
          <a:xfrm>
            <a:off x="413761" y="4009568"/>
            <a:ext cx="3498273" cy="553998"/>
          </a:xfrm>
          <a:prstGeom prst="rect">
            <a:avLst/>
          </a:prstGeom>
          <a:noFill/>
        </p:spPr>
        <p:txBody>
          <a:bodyPr wrap="square" rtlCol="0">
            <a:spAutoFit/>
          </a:bodyPr>
          <a:lstStyle/>
          <a:p>
            <a:r>
              <a:rPr lang="en-US" sz="1000" b="1" u="sng" dirty="0" smtClean="0"/>
              <a:t>Question</a:t>
            </a:r>
            <a:r>
              <a:rPr lang="en-US" sz="1000" b="1" dirty="0" smtClean="0"/>
              <a:t>: </a:t>
            </a:r>
            <a:r>
              <a:rPr lang="en-US" sz="1000" dirty="0" smtClean="0"/>
              <a:t>What </a:t>
            </a:r>
            <a:r>
              <a:rPr lang="en-US" sz="1000" dirty="0"/>
              <a:t>is the central message of the story?</a:t>
            </a:r>
          </a:p>
          <a:p>
            <a:r>
              <a:rPr lang="en-US" sz="1000" b="1" u="sng" dirty="0" smtClean="0"/>
              <a:t>Answer</a:t>
            </a:r>
            <a:r>
              <a:rPr lang="en-US" sz="1000" dirty="0" smtClean="0"/>
              <a:t>: </a:t>
            </a:r>
            <a:r>
              <a:rPr lang="en-US" sz="1000" b="1" dirty="0" smtClean="0"/>
              <a:t>DOK-2</a:t>
            </a:r>
          </a:p>
          <a:p>
            <a:r>
              <a:rPr lang="en-US" sz="1000" dirty="0" smtClean="0"/>
              <a:t>Standard</a:t>
            </a:r>
            <a:r>
              <a:rPr lang="en-US" sz="1000" dirty="0"/>
              <a:t>:  </a:t>
            </a:r>
            <a:r>
              <a:rPr lang="en-US" sz="1000" b="1" dirty="0"/>
              <a:t>RL.2   Two Step </a:t>
            </a:r>
            <a:r>
              <a:rPr lang="en-US" sz="1000" b="1" dirty="0" smtClean="0"/>
              <a:t>Question</a:t>
            </a:r>
            <a:endParaRPr lang="en-US" sz="1000" b="1" dirty="0"/>
          </a:p>
        </p:txBody>
      </p:sp>
      <p:sp>
        <p:nvSpPr>
          <p:cNvPr id="8" name="TextBox 7"/>
          <p:cNvSpPr txBox="1"/>
          <p:nvPr/>
        </p:nvSpPr>
        <p:spPr>
          <a:xfrm>
            <a:off x="4807527" y="3998214"/>
            <a:ext cx="3933022" cy="707886"/>
          </a:xfrm>
          <a:prstGeom prst="rect">
            <a:avLst/>
          </a:prstGeom>
          <a:noFill/>
        </p:spPr>
        <p:txBody>
          <a:bodyPr wrap="square" rtlCol="0">
            <a:spAutoFit/>
          </a:bodyPr>
          <a:lstStyle/>
          <a:p>
            <a:r>
              <a:rPr lang="en-US" sz="1000" b="1" u="sng" dirty="0" smtClean="0"/>
              <a:t>Question</a:t>
            </a:r>
            <a:r>
              <a:rPr lang="en-US" sz="1000" dirty="0" smtClean="0"/>
              <a:t>: What </a:t>
            </a:r>
            <a:r>
              <a:rPr lang="en-US" sz="1000" dirty="0"/>
              <a:t>did Jack mean when he said, “Well, I </a:t>
            </a:r>
            <a:r>
              <a:rPr lang="en-US" sz="1000" dirty="0" smtClean="0"/>
              <a:t>guess we </a:t>
            </a:r>
            <a:r>
              <a:rPr lang="en-US" sz="1000" dirty="0"/>
              <a:t>won’t be getting a thank-you gift from </a:t>
            </a:r>
            <a:r>
              <a:rPr lang="en-US" sz="1000" dirty="0" smtClean="0"/>
              <a:t>that tiger.”?</a:t>
            </a:r>
          </a:p>
          <a:p>
            <a:r>
              <a:rPr lang="en-US" sz="1000" b="1" u="sng" dirty="0" smtClean="0"/>
              <a:t>Answer</a:t>
            </a:r>
            <a:r>
              <a:rPr lang="en-US" sz="1000" b="1" dirty="0" smtClean="0"/>
              <a:t>:  DOK-3 </a:t>
            </a:r>
            <a:endParaRPr lang="en-US" sz="1000" b="1" dirty="0"/>
          </a:p>
          <a:p>
            <a:r>
              <a:rPr lang="en-US" sz="1000" dirty="0" smtClean="0"/>
              <a:t>Standard  </a:t>
            </a:r>
            <a:r>
              <a:rPr lang="en-US" sz="1000" b="1" dirty="0" smtClean="0"/>
              <a:t>RL.3   </a:t>
            </a:r>
            <a:r>
              <a:rPr lang="en-US" sz="1000" b="1" dirty="0"/>
              <a:t>Three-Step </a:t>
            </a:r>
            <a:r>
              <a:rPr lang="en-US" sz="1000" b="1" dirty="0" smtClean="0"/>
              <a:t>Question</a:t>
            </a:r>
            <a:endParaRPr lang="en-US" sz="1000" b="1" dirty="0"/>
          </a:p>
        </p:txBody>
      </p:sp>
      <p:sp>
        <p:nvSpPr>
          <p:cNvPr id="10" name="TextBox 9"/>
          <p:cNvSpPr txBox="1"/>
          <p:nvPr/>
        </p:nvSpPr>
        <p:spPr>
          <a:xfrm>
            <a:off x="4807527" y="3762407"/>
            <a:ext cx="762000" cy="246221"/>
          </a:xfrm>
          <a:prstGeom prst="rect">
            <a:avLst/>
          </a:prstGeom>
          <a:noFill/>
        </p:spPr>
        <p:txBody>
          <a:bodyPr wrap="square" rtlCol="0">
            <a:spAutoFit/>
          </a:bodyPr>
          <a:lstStyle/>
          <a:p>
            <a:r>
              <a:rPr lang="en-US" sz="1000" dirty="0" smtClean="0"/>
              <a:t>A3</a:t>
            </a:r>
            <a:endParaRPr lang="en-US" sz="1000" dirty="0"/>
          </a:p>
        </p:txBody>
      </p:sp>
      <p:sp>
        <p:nvSpPr>
          <p:cNvPr id="11" name="TextBox 10"/>
          <p:cNvSpPr txBox="1"/>
          <p:nvPr/>
        </p:nvSpPr>
        <p:spPr>
          <a:xfrm>
            <a:off x="106428" y="3763347"/>
            <a:ext cx="762000" cy="246221"/>
          </a:xfrm>
          <a:prstGeom prst="rect">
            <a:avLst/>
          </a:prstGeom>
          <a:noFill/>
        </p:spPr>
        <p:txBody>
          <a:bodyPr wrap="square" rtlCol="0">
            <a:spAutoFit/>
          </a:bodyPr>
          <a:lstStyle/>
          <a:p>
            <a:r>
              <a:rPr lang="en-US" sz="1000" dirty="0" smtClean="0"/>
              <a:t>A4</a:t>
            </a:r>
            <a:endParaRPr lang="en-US" sz="1000" dirty="0"/>
          </a:p>
        </p:txBody>
      </p:sp>
      <p:graphicFrame>
        <p:nvGraphicFramePr>
          <p:cNvPr id="12" name="Table 11"/>
          <p:cNvGraphicFramePr>
            <a:graphicFrameLocks noGrp="1"/>
          </p:cNvGraphicFramePr>
          <p:nvPr>
            <p:extLst>
              <p:ext uri="{D42A27DB-BD31-4B8C-83A1-F6EECF244321}">
                <p14:modId xmlns:p14="http://schemas.microsoft.com/office/powerpoint/2010/main" val="1942496083"/>
              </p:ext>
            </p:extLst>
          </p:nvPr>
        </p:nvGraphicFramePr>
        <p:xfrm>
          <a:off x="446379" y="4553386"/>
          <a:ext cx="3581400" cy="1139190"/>
        </p:xfrm>
        <a:graphic>
          <a:graphicData uri="http://schemas.openxmlformats.org/drawingml/2006/table">
            <a:tbl>
              <a:tblPr firstRow="1" firstCol="1" bandRow="1"/>
              <a:tblGrid>
                <a:gridCol w="1447800"/>
                <a:gridCol w="468021"/>
                <a:gridCol w="1665579"/>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algn="l">
                        <a:lnSpc>
                          <a:spcPct val="115000"/>
                        </a:lnSpc>
                        <a:spcBef>
                          <a:spcPts val="0"/>
                        </a:spcBef>
                        <a:spcAft>
                          <a:spcPts val="0"/>
                        </a:spcAft>
                      </a:pPr>
                      <a:r>
                        <a:rPr lang="en-US" sz="900" dirty="0" smtClean="0">
                          <a:effectLst/>
                          <a:latin typeface="Calibri"/>
                          <a:ea typeface="Calibri"/>
                          <a:cs typeface="Times New Roman"/>
                        </a:rPr>
                        <a:t>(</a:t>
                      </a:r>
                      <a:r>
                        <a:rPr lang="en-US" sz="900" b="1" i="1" dirty="0" smtClean="0">
                          <a:effectLst/>
                          <a:latin typeface="Calibri"/>
                          <a:ea typeface="Calibri"/>
                          <a:cs typeface="Times New Roman"/>
                        </a:rPr>
                        <a:t>concept#1) Key Details</a:t>
                      </a:r>
                    </a:p>
                    <a:p>
                      <a:pPr marL="0" marR="0" algn="l">
                        <a:lnSpc>
                          <a:spcPct val="115000"/>
                        </a:lnSpc>
                        <a:spcBef>
                          <a:spcPts val="0"/>
                        </a:spcBef>
                        <a:spcAft>
                          <a:spcPts val="0"/>
                        </a:spcAft>
                      </a:pPr>
                      <a:r>
                        <a:rPr lang="en-US" sz="900" dirty="0" smtClean="0">
                          <a:effectLst/>
                          <a:latin typeface="Calibri"/>
                          <a:ea typeface="Calibri"/>
                          <a:cs typeface="Times New Roman"/>
                        </a:rPr>
                        <a:t>Step 1</a:t>
                      </a:r>
                    </a:p>
                    <a:p>
                      <a:pPr marL="0" marR="0" algn="l">
                        <a:lnSpc>
                          <a:spcPct val="115000"/>
                        </a:lnSpc>
                        <a:spcBef>
                          <a:spcPts val="0"/>
                        </a:spcBef>
                        <a:spcAft>
                          <a:spcPts val="0"/>
                        </a:spcAft>
                      </a:pPr>
                      <a:r>
                        <a:rPr lang="en-US" sz="900" dirty="0" smtClean="0">
                          <a:effectLst/>
                          <a:latin typeface="+mn-lt"/>
                          <a:ea typeface="Calibri"/>
                          <a:cs typeface="Times New Roman"/>
                        </a:rPr>
                        <a:t>Student must  (1) identify key details about Teddy </a:t>
                      </a:r>
                      <a:r>
                        <a:rPr lang="en-US" sz="900" b="1" i="1" dirty="0" smtClean="0">
                          <a:effectLst/>
                          <a:latin typeface="+mn-lt"/>
                          <a:ea typeface="Calibri"/>
                          <a:cs typeface="Times New Roman"/>
                        </a:rPr>
                        <a:t>(i.e., Teddy growled and the tiger limped</a:t>
                      </a:r>
                      <a:r>
                        <a:rPr lang="en-US" sz="900" b="1" i="1" baseline="0" dirty="0" smtClean="0">
                          <a:effectLst/>
                          <a:latin typeface="+mn-lt"/>
                          <a:ea typeface="Calibri"/>
                          <a:cs typeface="Times New Roman"/>
                        </a:rPr>
                        <a:t> away).</a:t>
                      </a:r>
                      <a:endParaRPr lang="en-US" sz="900" b="1" i="1" baseline="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a:t>
                      </a:r>
                      <a:r>
                        <a:rPr lang="en-US" sz="900" b="1" i="1" baseline="0" dirty="0" smtClean="0">
                          <a:effectLst/>
                          <a:latin typeface="Calibri"/>
                          <a:ea typeface="Calibri"/>
                          <a:cs typeface="Times New Roman"/>
                        </a:rPr>
                        <a:t> #2) Central Message </a:t>
                      </a:r>
                    </a:p>
                    <a:p>
                      <a:pPr marL="0" marR="0" algn="l">
                        <a:lnSpc>
                          <a:spcPct val="115000"/>
                        </a:lnSpc>
                        <a:spcBef>
                          <a:spcPts val="0"/>
                        </a:spcBef>
                        <a:spcAft>
                          <a:spcPts val="0"/>
                        </a:spcAft>
                      </a:pPr>
                      <a:r>
                        <a:rPr lang="en-US" sz="900" b="0" i="0" baseline="0" dirty="0" smtClean="0">
                          <a:effectLst/>
                          <a:latin typeface="+mn-lt"/>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determine the central message –  </a:t>
                      </a:r>
                      <a:r>
                        <a:rPr lang="en-US" sz="900" b="1" i="1" baseline="0" dirty="0" smtClean="0">
                          <a:effectLst/>
                          <a:latin typeface="+mn-lt"/>
                          <a:ea typeface="Calibri"/>
                          <a:cs typeface="Times New Roman"/>
                        </a:rPr>
                        <a:t>Teddy was a brave dog.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43962924"/>
              </p:ext>
            </p:extLst>
          </p:nvPr>
        </p:nvGraphicFramePr>
        <p:xfrm>
          <a:off x="609600" y="997700"/>
          <a:ext cx="2467998" cy="823722"/>
        </p:xfrm>
        <a:graphic>
          <a:graphicData uri="http://schemas.openxmlformats.org/drawingml/2006/table">
            <a:tbl>
              <a:tblPr firstRow="1" firstCol="1" bandRow="1"/>
              <a:tblGrid>
                <a:gridCol w="2467998"/>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Show</a:t>
                      </a:r>
                      <a:r>
                        <a:rPr lang="en-US" sz="1100" b="1" baseline="0" dirty="0" smtClean="0">
                          <a:effectLst/>
                          <a:latin typeface="Calibri"/>
                          <a:ea typeface="Calibri"/>
                          <a:cs typeface="Times New Roman"/>
                        </a:rPr>
                        <a:t> Me – Tell Me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93014">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#1) Key Details</a:t>
                      </a:r>
                    </a:p>
                    <a:p>
                      <a:pPr marL="0" marR="0" algn="l">
                        <a:lnSpc>
                          <a:spcPct val="115000"/>
                        </a:lnSpc>
                        <a:spcBef>
                          <a:spcPts val="0"/>
                        </a:spcBef>
                        <a:spcAft>
                          <a:spcPts val="0"/>
                        </a:spcAft>
                      </a:pPr>
                      <a:r>
                        <a:rPr lang="en-US" sz="900" baseline="0" dirty="0" smtClean="0">
                          <a:effectLst/>
                          <a:latin typeface="+mn-lt"/>
                          <a:ea typeface="Calibri"/>
                          <a:cs typeface="Times New Roman"/>
                        </a:rPr>
                        <a:t>Explanation:</a:t>
                      </a:r>
                    </a:p>
                    <a:p>
                      <a:pPr marL="0" marR="0" algn="l">
                        <a:lnSpc>
                          <a:spcPct val="115000"/>
                        </a:lnSpc>
                        <a:spcBef>
                          <a:spcPts val="0"/>
                        </a:spcBef>
                        <a:spcAft>
                          <a:spcPts val="0"/>
                        </a:spcAft>
                      </a:pPr>
                      <a:r>
                        <a:rPr lang="en-US" sz="900" baseline="0" dirty="0" smtClean="0">
                          <a:effectLst/>
                          <a:latin typeface="+mn-lt"/>
                          <a:ea typeface="Calibri"/>
                          <a:cs typeface="Times New Roman"/>
                        </a:rPr>
                        <a:t>Student can find this information explicitly in the text.  </a:t>
                      </a:r>
                      <a:r>
                        <a:rPr lang="en-US" sz="900" b="1" i="1" baseline="0" dirty="0" smtClean="0">
                          <a:effectLst/>
                          <a:latin typeface="+mn-lt"/>
                          <a:ea typeface="Calibri"/>
                          <a:cs typeface="Times New Roman"/>
                        </a:rPr>
                        <a:t>“All the forest seemed to hold its breath.”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84035104"/>
              </p:ext>
            </p:extLst>
          </p:nvPr>
        </p:nvGraphicFramePr>
        <p:xfrm>
          <a:off x="4981460" y="997700"/>
          <a:ext cx="2467998" cy="823722"/>
        </p:xfrm>
        <a:graphic>
          <a:graphicData uri="http://schemas.openxmlformats.org/drawingml/2006/table">
            <a:tbl>
              <a:tblPr firstRow="1" firstCol="1" bandRow="1"/>
              <a:tblGrid>
                <a:gridCol w="2467998"/>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Show</a:t>
                      </a:r>
                      <a:r>
                        <a:rPr lang="en-US" sz="1100" b="1" baseline="0" dirty="0" smtClean="0">
                          <a:effectLst/>
                          <a:latin typeface="Calibri"/>
                          <a:ea typeface="Calibri"/>
                          <a:cs typeface="Times New Roman"/>
                        </a:rPr>
                        <a:t> Me – Tell Me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93014">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#1) Key Details</a:t>
                      </a:r>
                    </a:p>
                    <a:p>
                      <a:pPr marL="0" marR="0" algn="l">
                        <a:lnSpc>
                          <a:spcPct val="115000"/>
                        </a:lnSpc>
                        <a:spcBef>
                          <a:spcPts val="0"/>
                        </a:spcBef>
                        <a:spcAft>
                          <a:spcPts val="0"/>
                        </a:spcAft>
                      </a:pPr>
                      <a:r>
                        <a:rPr lang="en-US" sz="900" baseline="0" dirty="0" smtClean="0">
                          <a:effectLst/>
                          <a:latin typeface="+mn-lt"/>
                          <a:ea typeface="Calibri"/>
                          <a:cs typeface="Times New Roman"/>
                        </a:rPr>
                        <a:t>Explanation:</a:t>
                      </a:r>
                    </a:p>
                    <a:p>
                      <a:pPr marL="0" marR="0" algn="l">
                        <a:lnSpc>
                          <a:spcPct val="115000"/>
                        </a:lnSpc>
                        <a:spcBef>
                          <a:spcPts val="0"/>
                        </a:spcBef>
                        <a:spcAft>
                          <a:spcPts val="0"/>
                        </a:spcAft>
                      </a:pPr>
                      <a:r>
                        <a:rPr lang="en-US" sz="900" baseline="0" dirty="0" smtClean="0">
                          <a:effectLst/>
                          <a:latin typeface="+mn-lt"/>
                          <a:ea typeface="Calibri"/>
                          <a:cs typeface="Times New Roman"/>
                        </a:rPr>
                        <a:t>Student can find this information explicitly in the text. </a:t>
                      </a:r>
                      <a:r>
                        <a:rPr lang="en-US" sz="900" b="1" i="1" baseline="0" dirty="0" smtClean="0">
                          <a:effectLst/>
                          <a:latin typeface="+mn-lt"/>
                          <a:ea typeface="Calibri"/>
                          <a:cs typeface="Times New Roman"/>
                        </a:rPr>
                        <a:t>“Teddy stood tall and brave in the grass.”</a:t>
                      </a:r>
                      <a:r>
                        <a:rPr lang="en-US" sz="900" b="1" i="1" baseline="0" dirty="0" smtClean="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17775296"/>
              </p:ext>
            </p:extLst>
          </p:nvPr>
        </p:nvGraphicFramePr>
        <p:xfrm>
          <a:off x="4823901" y="4658248"/>
          <a:ext cx="4191000" cy="1945386"/>
        </p:xfrm>
        <a:graphic>
          <a:graphicData uri="http://schemas.openxmlformats.org/drawingml/2006/table">
            <a:tbl>
              <a:tblPr firstRow="1" firstCol="1" bandRow="1"/>
              <a:tblGrid>
                <a:gridCol w="1272099"/>
                <a:gridCol w="304800"/>
                <a:gridCol w="1143000"/>
                <a:gridCol w="381000"/>
                <a:gridCol w="1090101"/>
              </a:tblGrid>
              <a:tr h="0">
                <a:tc>
                  <a:txBody>
                    <a:bodyPr/>
                    <a:lstStyle/>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I </a:t>
                      </a:r>
                      <a:r>
                        <a:rPr lang="en-US" sz="1100" b="1" dirty="0" smtClean="0">
                          <a:effectLst>
                            <a:outerShdw blurRad="38100" dist="38100" dir="2700000" algn="tl">
                              <a:srgbClr val="000000">
                                <a:alpha val="43137"/>
                              </a:srgbClr>
                            </a:outerShdw>
                          </a:effectLst>
                          <a:latin typeface="Calibri"/>
                          <a:ea typeface="Calibri"/>
                          <a:cs typeface="Times New Roman"/>
                        </a:rPr>
                        <a:t> 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 the tiger was not happy (he was limping away).</a:t>
                      </a:r>
                      <a:endParaRPr lang="en-US" sz="800" b="1" i="1"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how to solve</a:t>
                      </a:r>
                      <a:r>
                        <a:rPr lang="en-US" sz="800" b="0" i="0" baseline="0" dirty="0" smtClean="0">
                          <a:solidFill>
                            <a:schemeClr val="tx1"/>
                          </a:solidFill>
                          <a:effectLst/>
                        </a:rPr>
                        <a:t> </a:t>
                      </a:r>
                      <a:r>
                        <a:rPr lang="en-US" sz="800" b="0" i="0" dirty="0" smtClean="0">
                          <a:solidFill>
                            <a:schemeClr val="tx1"/>
                          </a:solidFill>
                          <a:effectLst/>
                        </a:rPr>
                        <a:t>conclude</a:t>
                      </a:r>
                      <a:r>
                        <a:rPr lang="en-US" sz="800" b="1" i="1" dirty="0" smtClean="0">
                          <a:solidFill>
                            <a:schemeClr val="tx1"/>
                          </a:solidFill>
                          <a:effectLst/>
                        </a:rPr>
                        <a:t>(scared tigers won’t eat you</a:t>
                      </a:r>
                      <a:r>
                        <a:rPr lang="en-US" sz="800" b="0" i="0" dirty="0" smtClean="0">
                          <a:solidFill>
                            <a:schemeClr val="tx1"/>
                          </a:solidFill>
                          <a:effectLst/>
                        </a:rPr>
                        <a:t>) which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1" i="1" baseline="0" dirty="0" smtClean="0">
                          <a:effectLst/>
                          <a:latin typeface="+mn-lt"/>
                          <a:ea typeface="Calibri"/>
                          <a:cs typeface="Times New Roman"/>
                        </a:rPr>
                        <a:t>thinking (i.e. you thank someone for a gift.  The tiger’s gift would have been a meal. But the tiger was not able to eat Teddy!)</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15" name="Picture 14" descr="https://encrypted-tbn1.gstatic.com/images?q=tbn:ANd9GcRbjzF8wup-PFkIOS_FeGS2fgaX-M64D0URyCP3PzAdUE4KFAstEA"/>
          <p:cNvPicPr/>
          <p:nvPr/>
        </p:nvPicPr>
        <p:blipFill>
          <a:blip r:embed="rId2" cstate="print">
            <a:extLst>
              <a:ext uri="{BEBA8EAE-BF5A-486C-A8C5-ECC9F3942E4B}">
                <a14:imgProps xmlns:a14="http://schemas.microsoft.com/office/drawing/2010/main">
                  <a14:imgLayer r:embed="rId3">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3018114" y="886422"/>
            <a:ext cx="678211" cy="645641"/>
          </a:xfrm>
          <a:prstGeom prst="rect">
            <a:avLst/>
          </a:prstGeom>
          <a:noFill/>
          <a:extLst/>
        </p:spPr>
      </p:pic>
      <p:sp>
        <p:nvSpPr>
          <p:cNvPr id="17" name="Text Box 1"/>
          <p:cNvSpPr txBox="1"/>
          <p:nvPr/>
        </p:nvSpPr>
        <p:spPr>
          <a:xfrm>
            <a:off x="3008405" y="1532063"/>
            <a:ext cx="628333" cy="3030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lnSpc>
                <a:spcPct val="115000"/>
              </a:lnSpc>
              <a:spcBef>
                <a:spcPts val="0"/>
              </a:spcBef>
              <a:spcAft>
                <a:spcPts val="1000"/>
              </a:spcAft>
            </a:pPr>
            <a:r>
              <a:rPr lang="en-US" sz="700" b="1" dirty="0" smtClean="0">
                <a:ea typeface="Calibri"/>
                <a:cs typeface="Times New Roman"/>
              </a:rPr>
              <a:t>Reporter</a:t>
            </a:r>
            <a:endParaRPr lang="en-US" sz="700" dirty="0">
              <a:effectLst/>
              <a:ea typeface="Calibri"/>
              <a:cs typeface="Times New Roman"/>
            </a:endParaRPr>
          </a:p>
        </p:txBody>
      </p:sp>
      <p:pic>
        <p:nvPicPr>
          <p:cNvPr id="18" name="Picture 17" descr="https://encrypted-tbn1.gstatic.com/images?q=tbn:ANd9GcRbjzF8wup-PFkIOS_FeGS2fgaX-M64D0URyCP3PzAdUE4KFAstEA"/>
          <p:cNvPicPr/>
          <p:nvPr/>
        </p:nvPicPr>
        <p:blipFill>
          <a:blip r:embed="rId2" cstate="print">
            <a:extLst>
              <a:ext uri="{BEBA8EAE-BF5A-486C-A8C5-ECC9F3942E4B}">
                <a14:imgProps xmlns:a14="http://schemas.microsoft.com/office/drawing/2010/main">
                  <a14:imgLayer r:embed="rId3">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7391400" y="885833"/>
            <a:ext cx="678211" cy="645641"/>
          </a:xfrm>
          <a:prstGeom prst="rect">
            <a:avLst/>
          </a:prstGeom>
          <a:noFill/>
          <a:extLst/>
        </p:spPr>
      </p:pic>
      <p:sp>
        <p:nvSpPr>
          <p:cNvPr id="19" name="Text Box 1"/>
          <p:cNvSpPr txBox="1"/>
          <p:nvPr/>
        </p:nvSpPr>
        <p:spPr>
          <a:xfrm>
            <a:off x="7381691" y="1531474"/>
            <a:ext cx="628333" cy="3030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lnSpc>
                <a:spcPct val="115000"/>
              </a:lnSpc>
              <a:spcBef>
                <a:spcPts val="0"/>
              </a:spcBef>
              <a:spcAft>
                <a:spcPts val="1000"/>
              </a:spcAft>
            </a:pPr>
            <a:r>
              <a:rPr lang="en-US" sz="700" b="1" dirty="0" smtClean="0">
                <a:ea typeface="Calibri"/>
                <a:cs typeface="Times New Roman"/>
              </a:rPr>
              <a:t>Reporter</a:t>
            </a:r>
            <a:endParaRPr lang="en-US" sz="700" dirty="0">
              <a:effectLst/>
              <a:ea typeface="Calibri"/>
              <a:cs typeface="Times New Roman"/>
            </a:endParaRPr>
          </a:p>
        </p:txBody>
      </p:sp>
      <p:grpSp>
        <p:nvGrpSpPr>
          <p:cNvPr id="2" name="Group 1"/>
          <p:cNvGrpSpPr/>
          <p:nvPr/>
        </p:nvGrpSpPr>
        <p:grpSpPr>
          <a:xfrm>
            <a:off x="3259770" y="5334000"/>
            <a:ext cx="688229" cy="914400"/>
            <a:chOff x="454771" y="5791200"/>
            <a:chExt cx="688229" cy="914400"/>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21"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9" name="Group 8"/>
          <p:cNvGrpSpPr/>
          <p:nvPr/>
        </p:nvGrpSpPr>
        <p:grpSpPr>
          <a:xfrm>
            <a:off x="5943601" y="5733097"/>
            <a:ext cx="623888" cy="1030605"/>
            <a:chOff x="228255" y="4569102"/>
            <a:chExt cx="631825" cy="1146810"/>
          </a:xfrm>
        </p:grpSpPr>
        <p:pic>
          <p:nvPicPr>
            <p:cNvPr id="22" name="Picture 21"/>
            <p:cNvPicPr/>
            <p:nvPr/>
          </p:nvPicPr>
          <p:blipFill rotWithShape="1">
            <a:blip r:embed="rId5">
              <a:extLst>
                <a:ext uri="{28A0092B-C50C-407E-A947-70E740481C1C}">
                  <a14:useLocalDpi xmlns:a14="http://schemas.microsoft.com/office/drawing/2010/main" val="0"/>
                </a:ext>
              </a:extLst>
            </a:blip>
            <a:srcRect l="14165" r="14466"/>
            <a:stretch/>
          </p:blipFill>
          <p:spPr>
            <a:xfrm>
              <a:off x="228255" y="4569102"/>
              <a:ext cx="623888" cy="914400"/>
            </a:xfrm>
            <a:prstGeom prst="rect">
              <a:avLst/>
            </a:prstGeom>
          </p:spPr>
        </p:pic>
        <p:sp>
          <p:nvSpPr>
            <p:cNvPr id="23" name="Text Box 3"/>
            <p:cNvSpPr txBox="1"/>
            <p:nvPr/>
          </p:nvSpPr>
          <p:spPr>
            <a:xfrm>
              <a:off x="244130" y="5373647"/>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spTree>
    <p:extLst>
      <p:ext uri="{BB962C8B-B14F-4D97-AF65-F5344CB8AC3E}">
        <p14:creationId xmlns:p14="http://schemas.microsoft.com/office/powerpoint/2010/main" val="252187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57200"/>
            <a:ext cx="3743876" cy="954107"/>
          </a:xfrm>
          <a:prstGeom prst="rect">
            <a:avLst/>
          </a:prstGeom>
          <a:noFill/>
        </p:spPr>
        <p:txBody>
          <a:bodyPr wrap="square" rtlCol="0">
            <a:spAutoFit/>
          </a:bodyPr>
          <a:lstStyle/>
          <a:p>
            <a:r>
              <a:rPr lang="en-US" sz="1400" b="1" u="sng" dirty="0" smtClean="0"/>
              <a:t>Question</a:t>
            </a:r>
            <a:r>
              <a:rPr lang="en-US" sz="1400" dirty="0" smtClean="0"/>
              <a:t>:</a:t>
            </a:r>
          </a:p>
          <a:p>
            <a:r>
              <a:rPr lang="en-US" sz="1400" dirty="0"/>
              <a:t>Why do Jack and Annie react differently to Teddy at the beginning of the story compared to the end of the story.  How do you know</a:t>
            </a:r>
            <a:r>
              <a:rPr lang="en-US" sz="1400" dirty="0" smtClean="0"/>
              <a:t>?</a:t>
            </a:r>
            <a:endParaRPr lang="en-US" sz="1400" dirty="0"/>
          </a:p>
        </p:txBody>
      </p:sp>
      <p:sp>
        <p:nvSpPr>
          <p:cNvPr id="5" name="TextBox 4"/>
          <p:cNvSpPr txBox="1"/>
          <p:nvPr/>
        </p:nvSpPr>
        <p:spPr>
          <a:xfrm>
            <a:off x="5029200" y="457200"/>
            <a:ext cx="3743876" cy="738664"/>
          </a:xfrm>
          <a:prstGeom prst="rect">
            <a:avLst/>
          </a:prstGeom>
          <a:noFill/>
        </p:spPr>
        <p:txBody>
          <a:bodyPr wrap="square" rtlCol="0">
            <a:spAutoFit/>
          </a:bodyPr>
          <a:lstStyle/>
          <a:p>
            <a:r>
              <a:rPr lang="en-US" sz="1400" b="1" u="sng" dirty="0"/>
              <a:t>Question</a:t>
            </a:r>
            <a:r>
              <a:rPr lang="en-US" sz="1400" dirty="0" smtClean="0"/>
              <a:t>:</a:t>
            </a:r>
          </a:p>
          <a:p>
            <a:r>
              <a:rPr lang="en-US" sz="1400" dirty="0"/>
              <a:t>Explain what  event happened after Jack heard Teddy’s barks turn to fierce growls and why</a:t>
            </a:r>
            <a:r>
              <a:rPr lang="en-US" sz="1400" dirty="0" smtClean="0"/>
              <a:t>.</a:t>
            </a:r>
            <a:endParaRPr lang="en-US" sz="1400" dirty="0"/>
          </a:p>
        </p:txBody>
      </p:sp>
      <p:sp>
        <p:nvSpPr>
          <p:cNvPr id="2" name="TextBox 1"/>
          <p:cNvSpPr txBox="1"/>
          <p:nvPr/>
        </p:nvSpPr>
        <p:spPr>
          <a:xfrm>
            <a:off x="23301" y="0"/>
            <a:ext cx="762000" cy="246221"/>
          </a:xfrm>
          <a:prstGeom prst="rect">
            <a:avLst/>
          </a:prstGeom>
          <a:noFill/>
        </p:spPr>
        <p:txBody>
          <a:bodyPr wrap="square" rtlCol="0">
            <a:spAutoFit/>
          </a:bodyPr>
          <a:lstStyle/>
          <a:p>
            <a:r>
              <a:rPr lang="en-US" sz="1000" dirty="0" smtClean="0"/>
              <a:t>Q5</a:t>
            </a:r>
            <a:endParaRPr lang="en-US" sz="1000" dirty="0"/>
          </a:p>
        </p:txBody>
      </p:sp>
      <p:sp>
        <p:nvSpPr>
          <p:cNvPr id="13" name="TextBox 12"/>
          <p:cNvSpPr txBox="1"/>
          <p:nvPr/>
        </p:nvSpPr>
        <p:spPr>
          <a:xfrm>
            <a:off x="4648200" y="29289"/>
            <a:ext cx="762000" cy="246221"/>
          </a:xfrm>
          <a:prstGeom prst="rect">
            <a:avLst/>
          </a:prstGeom>
          <a:noFill/>
        </p:spPr>
        <p:txBody>
          <a:bodyPr wrap="square" rtlCol="0">
            <a:spAutoFit/>
          </a:bodyPr>
          <a:lstStyle/>
          <a:p>
            <a:r>
              <a:rPr lang="en-US" sz="1000" dirty="0" smtClean="0"/>
              <a:t>Q6</a:t>
            </a:r>
            <a:endParaRPr lang="en-US" sz="1000" dirty="0"/>
          </a:p>
        </p:txBody>
      </p:sp>
      <p:sp>
        <p:nvSpPr>
          <p:cNvPr id="14" name="TextBox 13"/>
          <p:cNvSpPr txBox="1"/>
          <p:nvPr/>
        </p:nvSpPr>
        <p:spPr>
          <a:xfrm>
            <a:off x="294724" y="3962400"/>
            <a:ext cx="3896276" cy="523220"/>
          </a:xfrm>
          <a:prstGeom prst="rect">
            <a:avLst/>
          </a:prstGeom>
          <a:noFill/>
        </p:spPr>
        <p:txBody>
          <a:bodyPr wrap="square" rtlCol="0">
            <a:spAutoFit/>
          </a:bodyPr>
          <a:lstStyle/>
          <a:p>
            <a:r>
              <a:rPr lang="en-US" sz="1400" b="1" u="sng" dirty="0" smtClean="0"/>
              <a:t>Question:</a:t>
            </a:r>
          </a:p>
          <a:p>
            <a:r>
              <a:rPr lang="en-US" sz="1400" dirty="0" smtClean="0"/>
              <a:t>Summarize the story.</a:t>
            </a:r>
            <a:endParaRPr lang="en-US" sz="1400" dirty="0"/>
          </a:p>
        </p:txBody>
      </p:sp>
      <p:sp>
        <p:nvSpPr>
          <p:cNvPr id="15" name="TextBox 14"/>
          <p:cNvSpPr txBox="1"/>
          <p:nvPr/>
        </p:nvSpPr>
        <p:spPr>
          <a:xfrm>
            <a:off x="4876800" y="4059979"/>
            <a:ext cx="3743876" cy="954107"/>
          </a:xfrm>
          <a:prstGeom prst="rect">
            <a:avLst/>
          </a:prstGeom>
          <a:noFill/>
        </p:spPr>
        <p:txBody>
          <a:bodyPr wrap="square" rtlCol="0">
            <a:spAutoFit/>
          </a:bodyPr>
          <a:lstStyle/>
          <a:p>
            <a:r>
              <a:rPr lang="en-US" sz="1400" b="1" u="sng" dirty="0"/>
              <a:t>Question</a:t>
            </a:r>
            <a:r>
              <a:rPr lang="en-US" sz="1400" dirty="0" smtClean="0"/>
              <a:t>:</a:t>
            </a:r>
          </a:p>
          <a:p>
            <a:r>
              <a:rPr lang="en-US" sz="1400" dirty="0"/>
              <a:t>Read your story summary.  Explain how you summarized the story and why you feel it is a good summary</a:t>
            </a:r>
            <a:r>
              <a:rPr lang="en-US" sz="1400" dirty="0" smtClean="0"/>
              <a:t>.</a:t>
            </a:r>
            <a:endParaRPr lang="en-US" sz="1400" dirty="0"/>
          </a:p>
        </p:txBody>
      </p:sp>
      <p:sp>
        <p:nvSpPr>
          <p:cNvPr id="16" name="TextBox 15"/>
          <p:cNvSpPr txBox="1"/>
          <p:nvPr/>
        </p:nvSpPr>
        <p:spPr>
          <a:xfrm>
            <a:off x="89425" y="3602779"/>
            <a:ext cx="762000" cy="246221"/>
          </a:xfrm>
          <a:prstGeom prst="rect">
            <a:avLst/>
          </a:prstGeom>
          <a:noFill/>
        </p:spPr>
        <p:txBody>
          <a:bodyPr wrap="square" rtlCol="0">
            <a:spAutoFit/>
          </a:bodyPr>
          <a:lstStyle/>
          <a:p>
            <a:r>
              <a:rPr lang="en-US" sz="1000" dirty="0" smtClean="0"/>
              <a:t>Q7</a:t>
            </a:r>
            <a:endParaRPr lang="en-US" sz="1000" dirty="0"/>
          </a:p>
        </p:txBody>
      </p:sp>
      <p:sp>
        <p:nvSpPr>
          <p:cNvPr id="17" name="TextBox 16"/>
          <p:cNvSpPr txBox="1"/>
          <p:nvPr/>
        </p:nvSpPr>
        <p:spPr>
          <a:xfrm>
            <a:off x="4714324" y="3632068"/>
            <a:ext cx="762000" cy="246221"/>
          </a:xfrm>
          <a:prstGeom prst="rect">
            <a:avLst/>
          </a:prstGeom>
          <a:noFill/>
        </p:spPr>
        <p:txBody>
          <a:bodyPr wrap="square" rtlCol="0">
            <a:spAutoFit/>
          </a:bodyPr>
          <a:lstStyle/>
          <a:p>
            <a:r>
              <a:rPr lang="en-US" sz="1000" dirty="0" smtClean="0"/>
              <a:t>Q8</a:t>
            </a:r>
            <a:endParaRPr lang="en-US" sz="1000" dirty="0"/>
          </a:p>
        </p:txBody>
      </p:sp>
    </p:spTree>
    <p:extLst>
      <p:ext uri="{BB962C8B-B14F-4D97-AF65-F5344CB8AC3E}">
        <p14:creationId xmlns:p14="http://schemas.microsoft.com/office/powerpoint/2010/main" val="194766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68488"/>
            <a:ext cx="3634299" cy="707886"/>
          </a:xfrm>
          <a:prstGeom prst="rect">
            <a:avLst/>
          </a:prstGeom>
          <a:noFill/>
        </p:spPr>
        <p:txBody>
          <a:bodyPr wrap="square" rtlCol="0">
            <a:spAutoFit/>
          </a:bodyPr>
          <a:lstStyle/>
          <a:p>
            <a:r>
              <a:rPr lang="en-US" sz="1000" b="1" u="sng" dirty="0" smtClean="0"/>
              <a:t>Question</a:t>
            </a:r>
            <a:r>
              <a:rPr lang="en-US" sz="1000" dirty="0" smtClean="0"/>
              <a:t>:</a:t>
            </a:r>
            <a:r>
              <a:rPr lang="en-US" sz="1000" dirty="0"/>
              <a:t> </a:t>
            </a:r>
            <a:r>
              <a:rPr lang="en-US" sz="1000" dirty="0" smtClean="0"/>
              <a:t>Explain what  </a:t>
            </a:r>
            <a:r>
              <a:rPr lang="en-US" sz="1000" dirty="0"/>
              <a:t>event happened after Jack heard Teddy’s barks turn to fierce </a:t>
            </a:r>
            <a:r>
              <a:rPr lang="en-US" sz="1000" dirty="0" smtClean="0"/>
              <a:t>growls and why.</a:t>
            </a:r>
            <a:endParaRPr lang="en-US" sz="1000" dirty="0"/>
          </a:p>
          <a:p>
            <a:r>
              <a:rPr lang="en-US" sz="1000" b="1" u="sng" dirty="0" smtClean="0"/>
              <a:t>Answer</a:t>
            </a:r>
            <a:r>
              <a:rPr lang="en-US" sz="1000" dirty="0" smtClean="0"/>
              <a:t>:  </a:t>
            </a:r>
            <a:r>
              <a:rPr lang="en-US" sz="1000" b="1" dirty="0" smtClean="0"/>
              <a:t>DOK-2</a:t>
            </a:r>
          </a:p>
          <a:p>
            <a:r>
              <a:rPr lang="en-US" sz="1000" dirty="0" smtClean="0"/>
              <a:t>Standard </a:t>
            </a:r>
            <a:r>
              <a:rPr lang="en-US" sz="1000" b="1" dirty="0"/>
              <a:t>RL.2   Two Step </a:t>
            </a:r>
            <a:r>
              <a:rPr lang="en-US" sz="1000" b="1" dirty="0" smtClean="0"/>
              <a:t>Question</a:t>
            </a:r>
            <a:endParaRPr lang="en-US" sz="1000" b="1" dirty="0"/>
          </a:p>
        </p:txBody>
      </p:sp>
      <p:sp>
        <p:nvSpPr>
          <p:cNvPr id="4" name="TextBox 3"/>
          <p:cNvSpPr txBox="1"/>
          <p:nvPr/>
        </p:nvSpPr>
        <p:spPr>
          <a:xfrm>
            <a:off x="4834928" y="503793"/>
            <a:ext cx="4191000" cy="707886"/>
          </a:xfrm>
          <a:prstGeom prst="rect">
            <a:avLst/>
          </a:prstGeom>
          <a:noFill/>
        </p:spPr>
        <p:txBody>
          <a:bodyPr wrap="square" rtlCol="0">
            <a:spAutoFit/>
          </a:bodyPr>
          <a:lstStyle/>
          <a:p>
            <a:r>
              <a:rPr lang="en-US" sz="1000" b="1" u="sng" dirty="0" smtClean="0"/>
              <a:t>Question</a:t>
            </a:r>
            <a:r>
              <a:rPr lang="en-US" sz="1000" dirty="0" smtClean="0"/>
              <a:t>:</a:t>
            </a:r>
            <a:r>
              <a:rPr lang="en-US" sz="1000" dirty="0"/>
              <a:t> </a:t>
            </a:r>
            <a:r>
              <a:rPr lang="en-US" sz="1000" dirty="0" smtClean="0"/>
              <a:t>Why do Jack and Annie react differently to Teddy at the beginning of the story compared to the end of the story.  How do you know?</a:t>
            </a:r>
            <a:endParaRPr lang="en-US" sz="1000" dirty="0"/>
          </a:p>
          <a:p>
            <a:r>
              <a:rPr lang="en-US" sz="1000" b="1" u="sng" dirty="0" smtClean="0"/>
              <a:t>Answer</a:t>
            </a:r>
            <a:r>
              <a:rPr lang="en-US" sz="1000" b="1" dirty="0" smtClean="0"/>
              <a:t>:  DOK-3</a:t>
            </a:r>
          </a:p>
          <a:p>
            <a:r>
              <a:rPr lang="en-US" sz="1000" dirty="0" smtClean="0"/>
              <a:t>Standard </a:t>
            </a:r>
            <a:r>
              <a:rPr lang="en-US" sz="1000" b="1" dirty="0"/>
              <a:t>RL.3 </a:t>
            </a:r>
            <a:r>
              <a:rPr lang="en-US" sz="1000" dirty="0"/>
              <a:t> Three-Step </a:t>
            </a:r>
            <a:r>
              <a:rPr lang="en-US" sz="1000" dirty="0" smtClean="0"/>
              <a:t>Question</a:t>
            </a:r>
            <a:endParaRPr lang="en-US" sz="1000" dirty="0"/>
          </a:p>
        </p:txBody>
      </p:sp>
      <p:sp>
        <p:nvSpPr>
          <p:cNvPr id="5" name="TextBox 4"/>
          <p:cNvSpPr txBox="1"/>
          <p:nvPr/>
        </p:nvSpPr>
        <p:spPr>
          <a:xfrm>
            <a:off x="4867585" y="147098"/>
            <a:ext cx="762000" cy="246221"/>
          </a:xfrm>
          <a:prstGeom prst="rect">
            <a:avLst/>
          </a:prstGeom>
          <a:noFill/>
        </p:spPr>
        <p:txBody>
          <a:bodyPr wrap="square" rtlCol="0">
            <a:spAutoFit/>
          </a:bodyPr>
          <a:lstStyle/>
          <a:p>
            <a:r>
              <a:rPr lang="en-US" sz="1000" dirty="0" smtClean="0"/>
              <a:t>A5</a:t>
            </a:r>
            <a:endParaRPr lang="en-US" sz="1000" dirty="0"/>
          </a:p>
        </p:txBody>
      </p:sp>
      <p:sp>
        <p:nvSpPr>
          <p:cNvPr id="6" name="TextBox 5"/>
          <p:cNvSpPr txBox="1"/>
          <p:nvPr/>
        </p:nvSpPr>
        <p:spPr>
          <a:xfrm>
            <a:off x="122802" y="134779"/>
            <a:ext cx="762000" cy="246221"/>
          </a:xfrm>
          <a:prstGeom prst="rect">
            <a:avLst/>
          </a:prstGeom>
          <a:noFill/>
        </p:spPr>
        <p:txBody>
          <a:bodyPr wrap="square" rtlCol="0">
            <a:spAutoFit/>
          </a:bodyPr>
          <a:lstStyle/>
          <a:p>
            <a:r>
              <a:rPr lang="en-US" sz="1000" dirty="0" smtClean="0"/>
              <a:t>A6</a:t>
            </a:r>
            <a:endParaRPr lang="en-US" sz="1000" dirty="0"/>
          </a:p>
        </p:txBody>
      </p:sp>
      <p:sp>
        <p:nvSpPr>
          <p:cNvPr id="8" name="TextBox 7"/>
          <p:cNvSpPr txBox="1"/>
          <p:nvPr/>
        </p:nvSpPr>
        <p:spPr>
          <a:xfrm>
            <a:off x="5090320" y="4147988"/>
            <a:ext cx="3498273" cy="553998"/>
          </a:xfrm>
          <a:prstGeom prst="rect">
            <a:avLst/>
          </a:prstGeom>
          <a:noFill/>
        </p:spPr>
        <p:txBody>
          <a:bodyPr wrap="square" rtlCol="0">
            <a:spAutoFit/>
          </a:bodyPr>
          <a:lstStyle/>
          <a:p>
            <a:pPr lvl="0"/>
            <a:r>
              <a:rPr lang="en-US" sz="1000" b="1" u="sng" dirty="0">
                <a:solidFill>
                  <a:prstClr val="black"/>
                </a:solidFill>
              </a:rPr>
              <a:t>Question</a:t>
            </a:r>
            <a:r>
              <a:rPr lang="en-US" sz="1000" dirty="0">
                <a:solidFill>
                  <a:prstClr val="black"/>
                </a:solidFill>
              </a:rPr>
              <a:t>: Summarize </a:t>
            </a:r>
            <a:r>
              <a:rPr lang="en-US" sz="1000" dirty="0" smtClean="0">
                <a:solidFill>
                  <a:prstClr val="black"/>
                </a:solidFill>
              </a:rPr>
              <a:t>the story.</a:t>
            </a:r>
          </a:p>
          <a:p>
            <a:pPr lvl="0"/>
            <a:r>
              <a:rPr lang="en-US" sz="1000" b="1" u="sng" dirty="0" smtClean="0">
                <a:solidFill>
                  <a:prstClr val="black"/>
                </a:solidFill>
              </a:rPr>
              <a:t>Answer</a:t>
            </a:r>
            <a:r>
              <a:rPr lang="en-US" sz="1000" dirty="0" smtClean="0">
                <a:solidFill>
                  <a:prstClr val="black"/>
                </a:solidFill>
              </a:rPr>
              <a:t>:  </a:t>
            </a:r>
            <a:r>
              <a:rPr lang="en-US" sz="1000" b="1" dirty="0" smtClean="0">
                <a:solidFill>
                  <a:prstClr val="black"/>
                </a:solidFill>
              </a:rPr>
              <a:t>DOK-2</a:t>
            </a:r>
          </a:p>
          <a:p>
            <a:pPr lvl="0"/>
            <a:r>
              <a:rPr lang="en-US" sz="1000" dirty="0" smtClean="0">
                <a:solidFill>
                  <a:prstClr val="black"/>
                </a:solidFill>
              </a:rPr>
              <a:t>Standard </a:t>
            </a:r>
            <a:r>
              <a:rPr lang="en-US" sz="1000" b="1" dirty="0">
                <a:solidFill>
                  <a:prstClr val="black"/>
                </a:solidFill>
              </a:rPr>
              <a:t>RL.2   Two Step </a:t>
            </a:r>
            <a:r>
              <a:rPr lang="en-US" sz="1000" b="1" dirty="0" smtClean="0">
                <a:solidFill>
                  <a:prstClr val="black"/>
                </a:solidFill>
              </a:rPr>
              <a:t>Question</a:t>
            </a:r>
            <a:endParaRPr lang="en-US" sz="1000" b="1" dirty="0">
              <a:solidFill>
                <a:prstClr val="black"/>
              </a:solidFill>
            </a:endParaRPr>
          </a:p>
        </p:txBody>
      </p:sp>
      <p:sp>
        <p:nvSpPr>
          <p:cNvPr id="10" name="TextBox 9"/>
          <p:cNvSpPr txBox="1"/>
          <p:nvPr/>
        </p:nvSpPr>
        <p:spPr>
          <a:xfrm>
            <a:off x="5090320" y="3901767"/>
            <a:ext cx="762000" cy="246221"/>
          </a:xfrm>
          <a:prstGeom prst="rect">
            <a:avLst/>
          </a:prstGeom>
          <a:noFill/>
        </p:spPr>
        <p:txBody>
          <a:bodyPr wrap="square" rtlCol="0">
            <a:spAutoFit/>
          </a:bodyPr>
          <a:lstStyle/>
          <a:p>
            <a:r>
              <a:rPr lang="en-US" sz="1000" dirty="0" smtClean="0"/>
              <a:t>A7</a:t>
            </a:r>
            <a:endParaRPr lang="en-US" sz="1000" dirty="0"/>
          </a:p>
        </p:txBody>
      </p:sp>
      <p:sp>
        <p:nvSpPr>
          <p:cNvPr id="11" name="TextBox 10"/>
          <p:cNvSpPr txBox="1"/>
          <p:nvPr/>
        </p:nvSpPr>
        <p:spPr>
          <a:xfrm>
            <a:off x="106428" y="3871055"/>
            <a:ext cx="762000" cy="246221"/>
          </a:xfrm>
          <a:prstGeom prst="rect">
            <a:avLst/>
          </a:prstGeom>
          <a:noFill/>
        </p:spPr>
        <p:txBody>
          <a:bodyPr wrap="square" rtlCol="0">
            <a:spAutoFit/>
          </a:bodyPr>
          <a:lstStyle/>
          <a:p>
            <a:r>
              <a:rPr lang="en-US" sz="1000" dirty="0" smtClean="0"/>
              <a:t>A8</a:t>
            </a:r>
            <a:endParaRPr lang="en-US" sz="1000" dirty="0"/>
          </a:p>
        </p:txBody>
      </p:sp>
      <p:graphicFrame>
        <p:nvGraphicFramePr>
          <p:cNvPr id="12" name="Table 11"/>
          <p:cNvGraphicFramePr>
            <a:graphicFrameLocks noGrp="1"/>
          </p:cNvGraphicFramePr>
          <p:nvPr>
            <p:extLst>
              <p:ext uri="{D42A27DB-BD31-4B8C-83A1-F6EECF244321}">
                <p14:modId xmlns:p14="http://schemas.microsoft.com/office/powerpoint/2010/main" val="3605724512"/>
              </p:ext>
            </p:extLst>
          </p:nvPr>
        </p:nvGraphicFramePr>
        <p:xfrm>
          <a:off x="381000" y="1295400"/>
          <a:ext cx="3825080" cy="1139190"/>
        </p:xfrm>
        <a:graphic>
          <a:graphicData uri="http://schemas.openxmlformats.org/drawingml/2006/table">
            <a:tbl>
              <a:tblPr firstRow="1" firstCol="1" bandRow="1"/>
              <a:tblGrid>
                <a:gridCol w="1477228"/>
                <a:gridCol w="503972"/>
                <a:gridCol w="1843880"/>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b="1" i="1" dirty="0" smtClean="0">
                          <a:effectLst/>
                          <a:latin typeface="+mn-lt"/>
                          <a:ea typeface="Calibri"/>
                          <a:cs typeface="Times New Roman"/>
                        </a:rPr>
                        <a:t>(concept #1):</a:t>
                      </a:r>
                      <a:endParaRPr lang="en-US" sz="900" b="0" i="0" dirty="0" smtClean="0">
                        <a:effectLst/>
                        <a:latin typeface="+mn-lt"/>
                        <a:ea typeface="Calibri"/>
                        <a:cs typeface="Times New Roman"/>
                      </a:endParaRPr>
                    </a:p>
                    <a:p>
                      <a:pPr marL="0" marR="0" algn="l">
                        <a:lnSpc>
                          <a:spcPct val="115000"/>
                        </a:lnSpc>
                        <a:spcBef>
                          <a:spcPts val="0"/>
                        </a:spcBef>
                        <a:spcAft>
                          <a:spcPts val="0"/>
                        </a:spcAft>
                      </a:pPr>
                      <a:r>
                        <a:rPr lang="en-US" sz="900" b="1" i="1" dirty="0" smtClean="0">
                          <a:effectLst/>
                          <a:latin typeface="Calibri"/>
                          <a:ea typeface="Calibri"/>
                          <a:cs typeface="Times New Roman"/>
                        </a:rPr>
                        <a:t>Relevant information </a:t>
                      </a:r>
                    </a:p>
                    <a:p>
                      <a:pPr marL="0" marR="0" algn="l">
                        <a:lnSpc>
                          <a:spcPct val="115000"/>
                        </a:lnSpc>
                        <a:spcBef>
                          <a:spcPts val="0"/>
                        </a:spcBef>
                        <a:spcAft>
                          <a:spcPts val="0"/>
                        </a:spcAft>
                      </a:pPr>
                      <a:r>
                        <a:rPr lang="en-US" sz="900" b="0" i="0" dirty="0" smtClean="0">
                          <a:effectLst/>
                          <a:latin typeface="Calibri"/>
                          <a:ea typeface="Calibri"/>
                          <a:cs typeface="Times New Roman"/>
                        </a:rPr>
                        <a:t>Step 1</a:t>
                      </a:r>
                    </a:p>
                    <a:p>
                      <a:pPr marL="0" marR="0" algn="l">
                        <a:lnSpc>
                          <a:spcPct val="115000"/>
                        </a:lnSpc>
                        <a:spcBef>
                          <a:spcPts val="0"/>
                        </a:spcBef>
                        <a:spcAft>
                          <a:spcPts val="0"/>
                        </a:spcAft>
                      </a:pPr>
                      <a:r>
                        <a:rPr lang="en-US" sz="900" b="0" i="0" dirty="0" smtClean="0">
                          <a:effectLst/>
                          <a:latin typeface="+mn-lt"/>
                          <a:ea typeface="Calibri"/>
                          <a:cs typeface="Times New Roman"/>
                        </a:rPr>
                        <a:t>Student must  (1) identify relevant information…</a:t>
                      </a:r>
                    </a:p>
                    <a:p>
                      <a:pPr marL="0" marR="0" algn="l">
                        <a:lnSpc>
                          <a:spcPct val="115000"/>
                        </a:lnSpc>
                        <a:spcBef>
                          <a:spcPts val="0"/>
                        </a:spcBef>
                        <a:spcAft>
                          <a:spcPts val="0"/>
                        </a:spcAft>
                      </a:pPr>
                      <a:r>
                        <a:rPr lang="en-US" sz="900" b="1" i="1" dirty="0" smtClean="0">
                          <a:effectLst/>
                          <a:latin typeface="Calibri"/>
                          <a:ea typeface="Calibri"/>
                          <a:cs typeface="Times New Roman"/>
                        </a:rPr>
                        <a:t>(i.e.,)the tiger limped away</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#2) Identify</a:t>
                      </a:r>
                      <a:r>
                        <a:rPr lang="en-US" sz="900" b="1" i="1" baseline="0" dirty="0" smtClean="0">
                          <a:effectLst/>
                          <a:latin typeface="Calibri"/>
                          <a:ea typeface="Calibri"/>
                          <a:cs typeface="Times New Roman"/>
                        </a:rPr>
                        <a:t> an  Explicit Inference</a:t>
                      </a:r>
                    </a:p>
                    <a:p>
                      <a:pPr marL="0" marR="0" algn="l">
                        <a:lnSpc>
                          <a:spcPct val="115000"/>
                        </a:lnSpc>
                        <a:spcBef>
                          <a:spcPts val="0"/>
                        </a:spcBef>
                        <a:spcAft>
                          <a:spcPts val="0"/>
                        </a:spcAft>
                      </a:pPr>
                      <a:r>
                        <a:rPr lang="en-US" sz="900" b="0" i="0" baseline="0" dirty="0" smtClean="0">
                          <a:effectLst/>
                          <a:latin typeface="Calibri"/>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explain an explicit inference</a:t>
                      </a:r>
                      <a:endParaRPr lang="en-US" sz="900" b="0" i="0" baseline="0" dirty="0" smtClean="0">
                        <a:effectLst/>
                        <a:latin typeface="Calibri"/>
                        <a:ea typeface="Calibri"/>
                        <a:cs typeface="Times New Roman"/>
                      </a:endParaRPr>
                    </a:p>
                    <a:p>
                      <a:pPr marL="0" marR="0" algn="l">
                        <a:lnSpc>
                          <a:spcPct val="115000"/>
                        </a:lnSpc>
                        <a:spcBef>
                          <a:spcPts val="0"/>
                        </a:spcBef>
                        <a:spcAft>
                          <a:spcPts val="0"/>
                        </a:spcAft>
                      </a:pPr>
                      <a:r>
                        <a:rPr lang="en-US" sz="900" b="1" i="1" baseline="0" dirty="0" smtClean="0">
                          <a:effectLst/>
                          <a:latin typeface="Calibri"/>
                          <a:ea typeface="Calibri"/>
                          <a:cs typeface="Times New Roman"/>
                        </a:rPr>
                        <a:t>(I.e., Teddy scared the tiger away).</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56534193"/>
              </p:ext>
            </p:extLst>
          </p:nvPr>
        </p:nvGraphicFramePr>
        <p:xfrm>
          <a:off x="4834928" y="1219200"/>
          <a:ext cx="4191000" cy="1884426"/>
        </p:xfrm>
        <a:graphic>
          <a:graphicData uri="http://schemas.openxmlformats.org/drawingml/2006/table">
            <a:tbl>
              <a:tblPr firstRow="1" firstCol="1" bandRow="1"/>
              <a:tblGrid>
                <a:gridCol w="1272099"/>
                <a:gridCol w="304800"/>
                <a:gridCol w="1143000"/>
                <a:gridCol w="381000"/>
                <a:gridCol w="1090101"/>
              </a:tblGrid>
              <a:tr h="0">
                <a:tc>
                  <a:txBody>
                    <a:bodyPr/>
                    <a:lstStyle/>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I </a:t>
                      </a:r>
                      <a:r>
                        <a:rPr lang="en-US" sz="1100" b="1" dirty="0" smtClean="0">
                          <a:effectLst>
                            <a:outerShdw blurRad="38100" dist="38100" dir="2700000" algn="tl">
                              <a:srgbClr val="000000">
                                <a:alpha val="43137"/>
                              </a:srgbClr>
                            </a:outerShdw>
                          </a:effectLst>
                          <a:latin typeface="Calibri"/>
                          <a:ea typeface="Calibri"/>
                          <a:cs typeface="Times New Roman"/>
                        </a:rPr>
                        <a:t> 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 Jack and Annie were worried about Teddy at the beginning.  In the end they were proud of Teddy.</a:t>
                      </a:r>
                    </a:p>
                    <a:p>
                      <a:pPr marL="0" marR="0" algn="l">
                        <a:lnSpc>
                          <a:spcPct val="115000"/>
                        </a:lnSpc>
                        <a:spcBef>
                          <a:spcPts val="0"/>
                        </a:spcBef>
                        <a:spcAft>
                          <a:spcPts val="0"/>
                        </a:spcAft>
                      </a:pPr>
                      <a:endParaRPr lang="en-US" sz="800" b="0" i="0"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how to solve</a:t>
                      </a:r>
                      <a:r>
                        <a:rPr lang="en-US" sz="800" b="0" i="0" baseline="0" dirty="0" smtClean="0">
                          <a:solidFill>
                            <a:schemeClr val="tx1"/>
                          </a:solidFill>
                          <a:effectLst/>
                        </a:rPr>
                        <a:t> </a:t>
                      </a:r>
                      <a:r>
                        <a:rPr lang="en-US" sz="800" b="0" i="0" dirty="0" smtClean="0">
                          <a:solidFill>
                            <a:schemeClr val="tx1"/>
                          </a:solidFill>
                          <a:effectLst/>
                        </a:rPr>
                        <a:t>conclude </a:t>
                      </a:r>
                      <a:r>
                        <a:rPr lang="en-US" sz="800" b="1" i="1" dirty="0" smtClean="0">
                          <a:solidFill>
                            <a:schemeClr val="tx1"/>
                          </a:solidFill>
                          <a:effectLst/>
                        </a:rPr>
                        <a:t>(their feelings changed because</a:t>
                      </a:r>
                      <a:r>
                        <a:rPr lang="en-US" sz="800" b="1" i="1" baseline="0" dirty="0" smtClean="0">
                          <a:solidFill>
                            <a:schemeClr val="tx1"/>
                          </a:solidFill>
                          <a:effectLst/>
                        </a:rPr>
                        <a:t> at first they were afraid he’d been eaten by the tiger and when they realized he scared the tiger away they were proud of him</a:t>
                      </a:r>
                      <a:r>
                        <a:rPr lang="en-US" sz="800" b="0" i="0" dirty="0" smtClean="0">
                          <a:solidFill>
                            <a:schemeClr val="tx1"/>
                          </a:solidFill>
                          <a:effectLst/>
                        </a:rPr>
                        <a:t>) which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0" i="0" baseline="0" dirty="0" smtClean="0">
                          <a:effectLst/>
                          <a:latin typeface="+mn-lt"/>
                          <a:ea typeface="Calibri"/>
                          <a:cs typeface="Times New Roman"/>
                        </a:rPr>
                        <a:t>thinking </a:t>
                      </a:r>
                    </a:p>
                    <a:p>
                      <a:pPr marL="0" marR="0" algn="l">
                        <a:lnSpc>
                          <a:spcPct val="115000"/>
                        </a:lnSpc>
                        <a:spcBef>
                          <a:spcPts val="0"/>
                        </a:spcBef>
                        <a:spcAft>
                          <a:spcPts val="0"/>
                        </a:spcAft>
                      </a:pPr>
                      <a:r>
                        <a:rPr lang="en-US" sz="800" b="1" i="1" baseline="0" dirty="0" smtClean="0">
                          <a:effectLst/>
                          <a:latin typeface="+mn-lt"/>
                          <a:ea typeface="Calibri"/>
                          <a:cs typeface="Times New Roman"/>
                        </a:rPr>
                        <a:t>(I know this is true because Annie scooped him up into her arms).</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56545920"/>
              </p:ext>
            </p:extLst>
          </p:nvPr>
        </p:nvGraphicFramePr>
        <p:xfrm>
          <a:off x="5090320" y="4712208"/>
          <a:ext cx="3825080" cy="1612392"/>
        </p:xfrm>
        <a:graphic>
          <a:graphicData uri="http://schemas.openxmlformats.org/drawingml/2006/table">
            <a:tbl>
              <a:tblPr firstRow="1" firstCol="1" bandRow="1"/>
              <a:tblGrid>
                <a:gridCol w="1600200"/>
                <a:gridCol w="457200"/>
                <a:gridCol w="1767680"/>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b="1" i="1" dirty="0" smtClean="0">
                          <a:effectLst/>
                          <a:latin typeface="+mn-lt"/>
                          <a:ea typeface="Calibri"/>
                          <a:cs typeface="Times New Roman"/>
                        </a:rPr>
                        <a:t>(concept #1):</a:t>
                      </a:r>
                      <a:r>
                        <a:rPr lang="en-US" sz="900" b="1" i="1" dirty="0" smtClean="0">
                          <a:effectLst/>
                          <a:latin typeface="Calibri"/>
                          <a:ea typeface="Calibri"/>
                          <a:cs typeface="Times New Roman"/>
                        </a:rPr>
                        <a:t>Key Details</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b="0" i="0" dirty="0" smtClean="0">
                          <a:effectLst/>
                          <a:latin typeface="Calibri"/>
                          <a:ea typeface="Calibri"/>
                          <a:cs typeface="Times New Roman"/>
                        </a:rPr>
                        <a:t>Step 1</a:t>
                      </a:r>
                    </a:p>
                    <a:p>
                      <a:pPr marL="0" marR="0" algn="l">
                        <a:lnSpc>
                          <a:spcPct val="115000"/>
                        </a:lnSpc>
                        <a:spcBef>
                          <a:spcPts val="0"/>
                        </a:spcBef>
                        <a:spcAft>
                          <a:spcPts val="0"/>
                        </a:spcAft>
                      </a:pPr>
                      <a:r>
                        <a:rPr lang="en-US" sz="900" b="0" i="0" dirty="0" smtClean="0">
                          <a:effectLst/>
                          <a:latin typeface="+mn-lt"/>
                          <a:ea typeface="Calibri"/>
                          <a:cs typeface="Times New Roman"/>
                        </a:rPr>
                        <a:t>Student must  (1) identify Key Details …</a:t>
                      </a:r>
                    </a:p>
                    <a:p>
                      <a:pPr marL="0" marR="0" algn="l">
                        <a:lnSpc>
                          <a:spcPct val="115000"/>
                        </a:lnSpc>
                        <a:spcBef>
                          <a:spcPts val="0"/>
                        </a:spcBef>
                        <a:spcAft>
                          <a:spcPts val="0"/>
                        </a:spcAft>
                      </a:pPr>
                      <a:r>
                        <a:rPr lang="en-US" sz="900" b="1" i="1" dirty="0" smtClean="0">
                          <a:effectLst/>
                          <a:latin typeface="Calibri"/>
                          <a:ea typeface="Calibri"/>
                          <a:cs typeface="Times New Roman"/>
                        </a:rPr>
                        <a:t>(i.e., the children were hiding, they heard Teddy growl, Teddy stood</a:t>
                      </a:r>
                      <a:r>
                        <a:rPr lang="en-US" sz="900" b="1" i="1" baseline="0" dirty="0" smtClean="0">
                          <a:effectLst/>
                          <a:latin typeface="Calibri"/>
                          <a:ea typeface="Calibri"/>
                          <a:cs typeface="Times New Roman"/>
                        </a:rPr>
                        <a:t> up and the tiger limped away, they were all happy).</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#2) Summarizing</a:t>
                      </a:r>
                      <a:endParaRPr lang="en-US" sz="900" b="1" i="1" baseline="0" dirty="0" smtClean="0">
                        <a:effectLst/>
                        <a:latin typeface="Calibri"/>
                        <a:ea typeface="Calibri"/>
                        <a:cs typeface="Times New Roman"/>
                      </a:endParaRPr>
                    </a:p>
                    <a:p>
                      <a:pPr marL="0" marR="0" algn="l">
                        <a:lnSpc>
                          <a:spcPct val="115000"/>
                        </a:lnSpc>
                        <a:spcBef>
                          <a:spcPts val="0"/>
                        </a:spcBef>
                        <a:spcAft>
                          <a:spcPts val="0"/>
                        </a:spcAft>
                      </a:pPr>
                      <a:r>
                        <a:rPr lang="en-US" sz="900" b="0" i="0" baseline="0" dirty="0" smtClean="0">
                          <a:effectLst/>
                          <a:latin typeface="Calibri"/>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summarize the story.</a:t>
                      </a:r>
                      <a:endParaRPr lang="en-US" sz="900" b="0" i="0" baseline="0" dirty="0" smtClean="0">
                        <a:effectLst/>
                        <a:latin typeface="Calibri"/>
                        <a:ea typeface="Calibri"/>
                        <a:cs typeface="Times New Roman"/>
                      </a:endParaRPr>
                    </a:p>
                    <a:p>
                      <a:pPr marL="0" marR="0" algn="l">
                        <a:lnSpc>
                          <a:spcPct val="115000"/>
                        </a:lnSpc>
                        <a:spcBef>
                          <a:spcPts val="0"/>
                        </a:spcBef>
                        <a:spcAft>
                          <a:spcPts val="0"/>
                        </a:spcAft>
                      </a:pPr>
                      <a:r>
                        <a:rPr lang="en-US" sz="900" b="1" i="1" baseline="0" dirty="0" smtClean="0">
                          <a:effectLst/>
                          <a:latin typeface="Calibri"/>
                          <a:ea typeface="Calibri"/>
                          <a:cs typeface="Times New Roman"/>
                        </a:rPr>
                        <a:t>(I.e., The children saw and hid from a tiger but their dog Teddy scared him away).</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 name="TextBox 15"/>
          <p:cNvSpPr txBox="1"/>
          <p:nvPr/>
        </p:nvSpPr>
        <p:spPr>
          <a:xfrm>
            <a:off x="304800" y="4116336"/>
            <a:ext cx="4191000" cy="707886"/>
          </a:xfrm>
          <a:prstGeom prst="rect">
            <a:avLst/>
          </a:prstGeom>
          <a:noFill/>
        </p:spPr>
        <p:txBody>
          <a:bodyPr wrap="square" rtlCol="0">
            <a:spAutoFit/>
          </a:bodyPr>
          <a:lstStyle/>
          <a:p>
            <a:r>
              <a:rPr lang="en-US" sz="1000" b="1" u="sng" dirty="0" smtClean="0"/>
              <a:t>Question</a:t>
            </a:r>
            <a:r>
              <a:rPr lang="en-US" sz="1000" dirty="0" smtClean="0"/>
              <a:t>:</a:t>
            </a:r>
            <a:r>
              <a:rPr lang="en-US" sz="1000" dirty="0"/>
              <a:t> </a:t>
            </a:r>
            <a:r>
              <a:rPr lang="en-US" sz="1000" dirty="0" smtClean="0"/>
              <a:t>Read your story summary.  Explain how you summarized the story and why you feel it is a good summary.</a:t>
            </a:r>
          </a:p>
          <a:p>
            <a:r>
              <a:rPr lang="en-US" sz="1000" b="1" u="sng" dirty="0" smtClean="0"/>
              <a:t>Answer</a:t>
            </a:r>
            <a:r>
              <a:rPr lang="en-US" sz="1000" b="1" dirty="0" smtClean="0"/>
              <a:t>:  DOK-3</a:t>
            </a:r>
          </a:p>
          <a:p>
            <a:r>
              <a:rPr lang="en-US" sz="1000" dirty="0" smtClean="0"/>
              <a:t>Standard </a:t>
            </a:r>
            <a:r>
              <a:rPr lang="en-US" sz="1000" b="1" dirty="0"/>
              <a:t>RL.3</a:t>
            </a:r>
            <a:r>
              <a:rPr lang="en-US" sz="1000" dirty="0"/>
              <a:t>  Three-Step </a:t>
            </a:r>
            <a:r>
              <a:rPr lang="en-US" sz="1000" dirty="0" smtClean="0"/>
              <a:t>Question</a:t>
            </a:r>
            <a:endParaRPr lang="en-US" sz="1000" dirty="0"/>
          </a:p>
        </p:txBody>
      </p:sp>
      <p:graphicFrame>
        <p:nvGraphicFramePr>
          <p:cNvPr id="17" name="Table 16"/>
          <p:cNvGraphicFramePr>
            <a:graphicFrameLocks noGrp="1"/>
          </p:cNvGraphicFramePr>
          <p:nvPr>
            <p:extLst>
              <p:ext uri="{D42A27DB-BD31-4B8C-83A1-F6EECF244321}">
                <p14:modId xmlns:p14="http://schemas.microsoft.com/office/powerpoint/2010/main" val="3544734327"/>
              </p:ext>
            </p:extLst>
          </p:nvPr>
        </p:nvGraphicFramePr>
        <p:xfrm>
          <a:off x="296426" y="4824222"/>
          <a:ext cx="4191000" cy="1805178"/>
        </p:xfrm>
        <a:graphic>
          <a:graphicData uri="http://schemas.openxmlformats.org/drawingml/2006/table">
            <a:tbl>
              <a:tblPr firstRow="1" firstCol="1" bandRow="1"/>
              <a:tblGrid>
                <a:gridCol w="1272099"/>
                <a:gridCol w="304800"/>
                <a:gridCol w="1143000"/>
                <a:gridCol w="381000"/>
                <a:gridCol w="1090101"/>
              </a:tblGrid>
              <a:tr h="0">
                <a:tc>
                  <a:txBody>
                    <a:bodyPr/>
                    <a:lstStyle/>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I </a:t>
                      </a:r>
                      <a:r>
                        <a:rPr lang="en-US" sz="1100" b="1" dirty="0" smtClean="0">
                          <a:effectLst>
                            <a:outerShdw blurRad="38100" dist="38100" dir="2700000" algn="tl">
                              <a:srgbClr val="000000">
                                <a:alpha val="43137"/>
                              </a:srgbClr>
                            </a:outerShdw>
                          </a:effectLst>
                          <a:latin typeface="Calibri"/>
                          <a:ea typeface="Calibri"/>
                          <a:cs typeface="Times New Roman"/>
                        </a:rPr>
                        <a:t> 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(i.e., the children were hiding, they heard Teddy growl, Teddy stood up and the tiger limped away, they were all happy,,,).</a:t>
                      </a:r>
                    </a:p>
                    <a:p>
                      <a:pPr marL="0" marR="0" algn="l">
                        <a:lnSpc>
                          <a:spcPct val="115000"/>
                        </a:lnSpc>
                        <a:spcBef>
                          <a:spcPts val="0"/>
                        </a:spcBef>
                        <a:spcAft>
                          <a:spcPts val="0"/>
                        </a:spcAft>
                      </a:pPr>
                      <a:endParaRPr lang="en-US" sz="800" b="0" i="0"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how to solve</a:t>
                      </a:r>
                      <a:r>
                        <a:rPr lang="en-US" sz="800" b="0" i="0" baseline="0" dirty="0" smtClean="0">
                          <a:solidFill>
                            <a:schemeClr val="tx1"/>
                          </a:solidFill>
                          <a:effectLst/>
                        </a:rPr>
                        <a:t> </a:t>
                      </a:r>
                      <a:r>
                        <a:rPr lang="en-US" sz="800" b="0" i="0" dirty="0" smtClean="0">
                          <a:solidFill>
                            <a:schemeClr val="tx1"/>
                          </a:solidFill>
                          <a:effectLst/>
                        </a:rPr>
                        <a:t>conclude </a:t>
                      </a:r>
                      <a:r>
                        <a:rPr lang="en-US" sz="800" b="1" i="1" dirty="0" smtClean="0">
                          <a:solidFill>
                            <a:schemeClr val="tx1"/>
                          </a:solidFill>
                          <a:effectLst/>
                        </a:rPr>
                        <a:t>(I selected information</a:t>
                      </a:r>
                      <a:r>
                        <a:rPr lang="en-US" sz="800" b="1" i="1" baseline="0" dirty="0" smtClean="0">
                          <a:solidFill>
                            <a:schemeClr val="tx1"/>
                          </a:solidFill>
                          <a:effectLst/>
                        </a:rPr>
                        <a:t> that told events in the story that the reader had to know to understand what happened</a:t>
                      </a:r>
                      <a:r>
                        <a:rPr lang="en-US" sz="800" b="0" i="0" dirty="0" smtClean="0">
                          <a:solidFill>
                            <a:schemeClr val="tx1"/>
                          </a:solidFill>
                          <a:effectLst/>
                        </a:rPr>
                        <a:t>) which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0" i="0" baseline="0" dirty="0" smtClean="0">
                          <a:effectLst/>
                          <a:latin typeface="+mn-lt"/>
                          <a:ea typeface="Calibri"/>
                          <a:cs typeface="Times New Roman"/>
                        </a:rPr>
                        <a:t>thinking </a:t>
                      </a:r>
                    </a:p>
                    <a:p>
                      <a:pPr marL="0" marR="0" algn="l">
                        <a:lnSpc>
                          <a:spcPct val="115000"/>
                        </a:lnSpc>
                        <a:spcBef>
                          <a:spcPts val="0"/>
                        </a:spcBef>
                        <a:spcAft>
                          <a:spcPts val="0"/>
                        </a:spcAft>
                      </a:pPr>
                      <a:r>
                        <a:rPr lang="en-US" sz="800" b="1" i="1" baseline="0" dirty="0" smtClean="0">
                          <a:effectLst/>
                          <a:latin typeface="+mn-lt"/>
                          <a:ea typeface="Calibri"/>
                          <a:cs typeface="Times New Roman"/>
                        </a:rPr>
                        <a:t>( My summary is a good one because it includes the central message).</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14" name="Group 13"/>
          <p:cNvGrpSpPr/>
          <p:nvPr/>
        </p:nvGrpSpPr>
        <p:grpSpPr>
          <a:xfrm>
            <a:off x="1734680" y="2209800"/>
            <a:ext cx="688229" cy="914400"/>
            <a:chOff x="454771" y="5791200"/>
            <a:chExt cx="688229" cy="91440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19"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20" name="Group 19"/>
          <p:cNvGrpSpPr/>
          <p:nvPr/>
        </p:nvGrpSpPr>
        <p:grpSpPr>
          <a:xfrm>
            <a:off x="8147877" y="5860971"/>
            <a:ext cx="688229" cy="914400"/>
            <a:chOff x="454771" y="5791200"/>
            <a:chExt cx="688229" cy="91440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22"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23" name="Group 22"/>
          <p:cNvGrpSpPr/>
          <p:nvPr/>
        </p:nvGrpSpPr>
        <p:grpSpPr>
          <a:xfrm>
            <a:off x="8371163" y="2743200"/>
            <a:ext cx="544237" cy="876813"/>
            <a:chOff x="228255" y="4569102"/>
            <a:chExt cx="631825" cy="1146810"/>
          </a:xfrm>
        </p:grpSpPr>
        <p:pic>
          <p:nvPicPr>
            <p:cNvPr id="24" name="Picture 23"/>
            <p:cNvPicPr/>
            <p:nvPr/>
          </p:nvPicPr>
          <p:blipFill rotWithShape="1">
            <a:blip r:embed="rId3">
              <a:extLst>
                <a:ext uri="{28A0092B-C50C-407E-A947-70E740481C1C}">
                  <a14:useLocalDpi xmlns:a14="http://schemas.microsoft.com/office/drawing/2010/main" val="0"/>
                </a:ext>
              </a:extLst>
            </a:blip>
            <a:srcRect l="14165" r="14466"/>
            <a:stretch/>
          </p:blipFill>
          <p:spPr>
            <a:xfrm>
              <a:off x="228255" y="4569102"/>
              <a:ext cx="623888" cy="914400"/>
            </a:xfrm>
            <a:prstGeom prst="rect">
              <a:avLst/>
            </a:prstGeom>
          </p:spPr>
        </p:pic>
        <p:sp>
          <p:nvSpPr>
            <p:cNvPr id="25" name="Text Box 3"/>
            <p:cNvSpPr txBox="1"/>
            <p:nvPr/>
          </p:nvSpPr>
          <p:spPr>
            <a:xfrm>
              <a:off x="244130" y="5373647"/>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grpSp>
        <p:nvGrpSpPr>
          <p:cNvPr id="26" name="Group 25"/>
          <p:cNvGrpSpPr/>
          <p:nvPr/>
        </p:nvGrpSpPr>
        <p:grpSpPr>
          <a:xfrm>
            <a:off x="2895600" y="5765326"/>
            <a:ext cx="544237" cy="876813"/>
            <a:chOff x="228255" y="4569102"/>
            <a:chExt cx="631825" cy="1146810"/>
          </a:xfrm>
        </p:grpSpPr>
        <p:pic>
          <p:nvPicPr>
            <p:cNvPr id="27" name="Picture 26"/>
            <p:cNvPicPr/>
            <p:nvPr/>
          </p:nvPicPr>
          <p:blipFill rotWithShape="1">
            <a:blip r:embed="rId3">
              <a:extLst>
                <a:ext uri="{28A0092B-C50C-407E-A947-70E740481C1C}">
                  <a14:useLocalDpi xmlns:a14="http://schemas.microsoft.com/office/drawing/2010/main" val="0"/>
                </a:ext>
              </a:extLst>
            </a:blip>
            <a:srcRect l="14165" r="14466"/>
            <a:stretch/>
          </p:blipFill>
          <p:spPr>
            <a:xfrm>
              <a:off x="228255" y="4569102"/>
              <a:ext cx="623888" cy="914400"/>
            </a:xfrm>
            <a:prstGeom prst="rect">
              <a:avLst/>
            </a:prstGeom>
          </p:spPr>
        </p:pic>
        <p:sp>
          <p:nvSpPr>
            <p:cNvPr id="28" name="Text Box 3"/>
            <p:cNvSpPr txBox="1"/>
            <p:nvPr/>
          </p:nvSpPr>
          <p:spPr>
            <a:xfrm>
              <a:off x="244130" y="5373647"/>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spTree>
    <p:extLst>
      <p:ext uri="{BB962C8B-B14F-4D97-AF65-F5344CB8AC3E}">
        <p14:creationId xmlns:p14="http://schemas.microsoft.com/office/powerpoint/2010/main" val="391852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33400" y="279792"/>
            <a:ext cx="8244027" cy="3149208"/>
            <a:chOff x="533400" y="279792"/>
            <a:chExt cx="8244027" cy="3149208"/>
          </a:xfrm>
        </p:grpSpPr>
        <p:grpSp>
          <p:nvGrpSpPr>
            <p:cNvPr id="33" name="Group 32"/>
            <p:cNvGrpSpPr/>
            <p:nvPr/>
          </p:nvGrpSpPr>
          <p:grpSpPr>
            <a:xfrm>
              <a:off x="533400" y="279792"/>
              <a:ext cx="2680589" cy="3149208"/>
              <a:chOff x="533400" y="279792"/>
              <a:chExt cx="2680589" cy="3149208"/>
            </a:xfrm>
          </p:grpSpPr>
          <p:sp>
            <p:nvSpPr>
              <p:cNvPr id="30" name="Rectangle 29"/>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1" name="Oval 30"/>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32" name="TextBox 31"/>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34" name="Group 33"/>
            <p:cNvGrpSpPr/>
            <p:nvPr/>
          </p:nvGrpSpPr>
          <p:grpSpPr>
            <a:xfrm>
              <a:off x="3315119" y="279792"/>
              <a:ext cx="2680589" cy="3149208"/>
              <a:chOff x="533400" y="279792"/>
              <a:chExt cx="2680589" cy="3149208"/>
            </a:xfrm>
          </p:grpSpPr>
          <p:sp>
            <p:nvSpPr>
              <p:cNvPr id="35" name="Rectangle 34"/>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6" name="Oval 35"/>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37" name="TextBox 36"/>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38" name="Group 37"/>
            <p:cNvGrpSpPr/>
            <p:nvPr/>
          </p:nvGrpSpPr>
          <p:grpSpPr>
            <a:xfrm>
              <a:off x="6096838" y="279792"/>
              <a:ext cx="2680589" cy="3149208"/>
              <a:chOff x="533400" y="279792"/>
              <a:chExt cx="2680589" cy="3149208"/>
            </a:xfrm>
          </p:grpSpPr>
          <p:sp>
            <p:nvSpPr>
              <p:cNvPr id="39" name="Rectangle 38"/>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0" name="Oval 39"/>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41" name="TextBox 40"/>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grpSp>
        <p:nvGrpSpPr>
          <p:cNvPr id="43" name="Group 42"/>
          <p:cNvGrpSpPr/>
          <p:nvPr/>
        </p:nvGrpSpPr>
        <p:grpSpPr>
          <a:xfrm>
            <a:off x="519811" y="3581400"/>
            <a:ext cx="8244027" cy="3149208"/>
            <a:chOff x="533400" y="279792"/>
            <a:chExt cx="8244027" cy="3149208"/>
          </a:xfrm>
        </p:grpSpPr>
        <p:grpSp>
          <p:nvGrpSpPr>
            <p:cNvPr id="44" name="Group 43"/>
            <p:cNvGrpSpPr/>
            <p:nvPr/>
          </p:nvGrpSpPr>
          <p:grpSpPr>
            <a:xfrm>
              <a:off x="533400" y="279792"/>
              <a:ext cx="2680589" cy="3149208"/>
              <a:chOff x="533400" y="279792"/>
              <a:chExt cx="2680589" cy="3149208"/>
            </a:xfrm>
          </p:grpSpPr>
          <p:sp>
            <p:nvSpPr>
              <p:cNvPr id="53" name="Rectangle 52"/>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4" name="Oval 53"/>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55" name="TextBox 54"/>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45" name="Group 44"/>
            <p:cNvGrpSpPr/>
            <p:nvPr/>
          </p:nvGrpSpPr>
          <p:grpSpPr>
            <a:xfrm>
              <a:off x="3315119" y="279792"/>
              <a:ext cx="2680589" cy="3149208"/>
              <a:chOff x="533400" y="279792"/>
              <a:chExt cx="2680589" cy="3149208"/>
            </a:xfrm>
          </p:grpSpPr>
          <p:sp>
            <p:nvSpPr>
              <p:cNvPr id="50" name="Rectangle 49"/>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1" name="Oval 50"/>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52" name="TextBox 51"/>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46" name="Group 45"/>
            <p:cNvGrpSpPr/>
            <p:nvPr/>
          </p:nvGrpSpPr>
          <p:grpSpPr>
            <a:xfrm>
              <a:off x="6096838" y="279792"/>
              <a:ext cx="2680589" cy="3149208"/>
              <a:chOff x="533400" y="279792"/>
              <a:chExt cx="2680589" cy="3149208"/>
            </a:xfrm>
          </p:grpSpPr>
          <p:sp>
            <p:nvSpPr>
              <p:cNvPr id="47" name="Rectangle 46"/>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8" name="Oval 47"/>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49" name="TextBox 48"/>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spTree>
    <p:extLst>
      <p:ext uri="{BB962C8B-B14F-4D97-AF65-F5344CB8AC3E}">
        <p14:creationId xmlns:p14="http://schemas.microsoft.com/office/powerpoint/2010/main" val="215600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65137" y="204788"/>
            <a:ext cx="5732987" cy="3090640"/>
            <a:chOff x="920268" y="2735890"/>
            <a:chExt cx="5732987" cy="3090640"/>
          </a:xfrm>
        </p:grpSpPr>
        <p:grpSp>
          <p:nvGrpSpPr>
            <p:cNvPr id="38" name="Group 37"/>
            <p:cNvGrpSpPr/>
            <p:nvPr/>
          </p:nvGrpSpPr>
          <p:grpSpPr>
            <a:xfrm>
              <a:off x="920268" y="2735890"/>
              <a:ext cx="2879228" cy="3082268"/>
              <a:chOff x="920268" y="2735890"/>
              <a:chExt cx="2879228" cy="3082268"/>
            </a:xfrm>
          </p:grpSpPr>
          <p:sp>
            <p:nvSpPr>
              <p:cNvPr id="32" name="Rectangle 31"/>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3" name="Oval 32"/>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34" name="TextBox 33"/>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39" name="Group 38"/>
            <p:cNvGrpSpPr/>
            <p:nvPr/>
          </p:nvGrpSpPr>
          <p:grpSpPr>
            <a:xfrm>
              <a:off x="3799496" y="2744262"/>
              <a:ext cx="2853759" cy="3082268"/>
              <a:chOff x="4343400" y="2757660"/>
              <a:chExt cx="2853759" cy="3082268"/>
            </a:xfrm>
          </p:grpSpPr>
          <p:sp>
            <p:nvSpPr>
              <p:cNvPr id="35" name="Rectangle 34"/>
              <p:cNvSpPr/>
              <p:nvPr/>
            </p:nvSpPr>
            <p:spPr>
              <a:xfrm>
                <a:off x="4343400" y="275766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36" name="Oval 35"/>
              <p:cNvSpPr/>
              <p:nvPr/>
            </p:nvSpPr>
            <p:spPr>
              <a:xfrm>
                <a:off x="4627997" y="3446548"/>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37" name="TextBox 36"/>
              <p:cNvSpPr txBox="1"/>
              <p:nvPr/>
            </p:nvSpPr>
            <p:spPr>
              <a:xfrm>
                <a:off x="4368521" y="2825197"/>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grpSp>
        <p:nvGrpSpPr>
          <p:cNvPr id="41" name="Group 40"/>
          <p:cNvGrpSpPr/>
          <p:nvPr/>
        </p:nvGrpSpPr>
        <p:grpSpPr>
          <a:xfrm>
            <a:off x="143366" y="3434429"/>
            <a:ext cx="5732987" cy="3095667"/>
            <a:chOff x="920268" y="2722491"/>
            <a:chExt cx="5732987" cy="3095667"/>
          </a:xfrm>
        </p:grpSpPr>
        <p:grpSp>
          <p:nvGrpSpPr>
            <p:cNvPr id="42" name="Group 41"/>
            <p:cNvGrpSpPr/>
            <p:nvPr/>
          </p:nvGrpSpPr>
          <p:grpSpPr>
            <a:xfrm>
              <a:off x="920268" y="2735890"/>
              <a:ext cx="2879228" cy="3082268"/>
              <a:chOff x="920268" y="2735890"/>
              <a:chExt cx="2879228" cy="3082268"/>
            </a:xfrm>
          </p:grpSpPr>
          <p:sp>
            <p:nvSpPr>
              <p:cNvPr id="47" name="Rectangle 46"/>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8" name="Oval 47"/>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49" name="TextBox 48"/>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43" name="Group 42"/>
            <p:cNvGrpSpPr/>
            <p:nvPr/>
          </p:nvGrpSpPr>
          <p:grpSpPr>
            <a:xfrm>
              <a:off x="3799496" y="2722491"/>
              <a:ext cx="2853759" cy="3082268"/>
              <a:chOff x="4343400" y="2735889"/>
              <a:chExt cx="2853759" cy="3082268"/>
            </a:xfrm>
          </p:grpSpPr>
          <p:sp>
            <p:nvSpPr>
              <p:cNvPr id="44" name="Rectangle 43"/>
              <p:cNvSpPr/>
              <p:nvPr/>
            </p:nvSpPr>
            <p:spPr>
              <a:xfrm>
                <a:off x="4343400" y="2735889"/>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45" name="Oval 44"/>
              <p:cNvSpPr/>
              <p:nvPr/>
            </p:nvSpPr>
            <p:spPr>
              <a:xfrm>
                <a:off x="4627997" y="3424777"/>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46" name="TextBox 45"/>
              <p:cNvSpPr txBox="1"/>
              <p:nvPr/>
            </p:nvSpPr>
            <p:spPr>
              <a:xfrm>
                <a:off x="4368521" y="2803426"/>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grpSp>
        <p:nvGrpSpPr>
          <p:cNvPr id="50" name="Group 49"/>
          <p:cNvGrpSpPr/>
          <p:nvPr/>
        </p:nvGrpSpPr>
        <p:grpSpPr>
          <a:xfrm rot="5400000">
            <a:off x="4622427" y="2021192"/>
            <a:ext cx="5732987" cy="3090640"/>
            <a:chOff x="920268" y="2735890"/>
            <a:chExt cx="5732987" cy="3090640"/>
          </a:xfrm>
        </p:grpSpPr>
        <p:grpSp>
          <p:nvGrpSpPr>
            <p:cNvPr id="51" name="Group 50"/>
            <p:cNvGrpSpPr/>
            <p:nvPr/>
          </p:nvGrpSpPr>
          <p:grpSpPr>
            <a:xfrm>
              <a:off x="920268" y="2735890"/>
              <a:ext cx="2879228" cy="3082268"/>
              <a:chOff x="920268" y="2735890"/>
              <a:chExt cx="2879228" cy="3082268"/>
            </a:xfrm>
          </p:grpSpPr>
          <p:sp>
            <p:nvSpPr>
              <p:cNvPr id="56" name="Rectangle 55"/>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7" name="Oval 56"/>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58" name="TextBox 57"/>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52" name="Group 51"/>
            <p:cNvGrpSpPr/>
            <p:nvPr/>
          </p:nvGrpSpPr>
          <p:grpSpPr>
            <a:xfrm>
              <a:off x="3799496" y="2744262"/>
              <a:ext cx="2853759" cy="3082268"/>
              <a:chOff x="4343400" y="2757660"/>
              <a:chExt cx="2853759" cy="3082268"/>
            </a:xfrm>
          </p:grpSpPr>
          <p:sp>
            <p:nvSpPr>
              <p:cNvPr id="53" name="Rectangle 52"/>
              <p:cNvSpPr/>
              <p:nvPr/>
            </p:nvSpPr>
            <p:spPr>
              <a:xfrm>
                <a:off x="4343400" y="275766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4" name="Oval 53"/>
              <p:cNvSpPr/>
              <p:nvPr/>
            </p:nvSpPr>
            <p:spPr>
              <a:xfrm>
                <a:off x="4627997" y="3446548"/>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55" name="TextBox 54"/>
              <p:cNvSpPr txBox="1"/>
              <p:nvPr/>
            </p:nvSpPr>
            <p:spPr>
              <a:xfrm>
                <a:off x="4368521" y="2825197"/>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spTree>
    <p:extLst>
      <p:ext uri="{BB962C8B-B14F-4D97-AF65-F5344CB8AC3E}">
        <p14:creationId xmlns:p14="http://schemas.microsoft.com/office/powerpoint/2010/main" val="140060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963478" y="315684"/>
            <a:ext cx="7056713" cy="2977119"/>
            <a:chOff x="40924" y="5925268"/>
            <a:chExt cx="7056713" cy="2977119"/>
          </a:xfrm>
        </p:grpSpPr>
        <p:sp>
          <p:nvSpPr>
            <p:cNvPr id="51" name="Rectangle 50"/>
            <p:cNvSpPr/>
            <p:nvPr/>
          </p:nvSpPr>
          <p:spPr>
            <a:xfrm>
              <a:off x="40924" y="5925268"/>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2" name="Oval 51"/>
            <p:cNvSpPr/>
            <p:nvPr/>
          </p:nvSpPr>
          <p:spPr>
            <a:xfrm>
              <a:off x="132364" y="6519079"/>
              <a:ext cx="2092240" cy="2172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0" rIns="97182" bIns="0" rtlCol="0" anchor="ctr"/>
            <a:lstStyle/>
            <a:p>
              <a:pPr algn="ctr"/>
              <a:endParaRPr lang="en-US" sz="1300" b="1" i="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I can </a:t>
              </a:r>
            </a:p>
            <a:p>
              <a:pPr algn="ctr"/>
              <a:r>
                <a:rPr lang="en-US" sz="2000" b="1" dirty="0">
                  <a:solidFill>
                    <a:srgbClr val="0000CC"/>
                  </a:solidFill>
                  <a:effectLst>
                    <a:outerShdw blurRad="38100" dist="38100" dir="2700000" algn="tl">
                      <a:srgbClr val="000000">
                        <a:alpha val="43137"/>
                      </a:srgbClr>
                    </a:outerShdw>
                  </a:effectLst>
                </a:rPr>
                <a:t>LOCATE</a:t>
              </a:r>
              <a:r>
                <a:rPr lang="en-US" sz="15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 </a:t>
              </a:r>
              <a:r>
                <a:rPr lang="en-US" sz="2000" b="1" dirty="0">
                  <a:solidFill>
                    <a:srgbClr val="0000CC"/>
                  </a:solidFill>
                  <a:effectLst>
                    <a:outerShdw blurRad="38100" dist="38100" dir="2700000" algn="tl">
                      <a:srgbClr val="000000">
                        <a:alpha val="43137"/>
                      </a:srgbClr>
                    </a:outerShdw>
                  </a:effectLst>
                </a:rPr>
                <a:t>SELECT</a:t>
              </a:r>
            </a:p>
            <a:p>
              <a:pPr lvl="0" algn="ctr"/>
              <a:r>
                <a:rPr lang="en-US" sz="1400" b="1" dirty="0">
                  <a:solidFill>
                    <a:schemeClr val="tx1"/>
                  </a:solidFill>
                  <a:effectLst>
                    <a:outerShdw blurRad="38100" dist="38100" dir="2700000" algn="tl">
                      <a:srgbClr val="000000">
                        <a:alpha val="43137"/>
                      </a:srgbClr>
                    </a:outerShdw>
                  </a:effectLst>
                </a:rPr>
                <a:t> </a:t>
              </a:r>
              <a:r>
                <a:rPr lang="en-US" sz="1200" b="1" i="1" dirty="0">
                  <a:solidFill>
                    <a:prstClr val="black"/>
                  </a:solidFill>
                  <a:effectLst>
                    <a:outerShdw blurRad="38100" dist="38100" dir="2700000" algn="tl">
                      <a:srgbClr val="000000">
                        <a:alpha val="43137"/>
                      </a:srgbClr>
                    </a:outerShdw>
                  </a:effectLst>
                </a:rPr>
                <a:t>information and details</a:t>
              </a:r>
              <a:endParaRPr lang="en-US" sz="1200" b="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to</a:t>
              </a:r>
              <a:r>
                <a:rPr lang="en-US" sz="15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IDENTIFY</a:t>
              </a:r>
              <a:r>
                <a:rPr lang="en-US" sz="2000" b="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500" b="1" i="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VERIFY</a:t>
              </a:r>
            </a:p>
            <a:p>
              <a:pPr algn="ctr"/>
              <a:r>
                <a:rPr lang="en-US" sz="1200" b="1" i="1" dirty="0">
                  <a:solidFill>
                    <a:schemeClr val="tx1"/>
                  </a:solidFill>
                  <a:effectLst>
                    <a:outerShdw blurRad="38100" dist="38100" dir="2700000" algn="tl">
                      <a:srgbClr val="000000">
                        <a:alpha val="43137"/>
                      </a:srgbClr>
                    </a:outerShdw>
                  </a:effectLst>
                </a:rPr>
                <a:t>a new concept…</a:t>
              </a:r>
            </a:p>
            <a:p>
              <a:pPr algn="ctr"/>
              <a:endParaRPr lang="en-US" sz="1500" b="1" dirty="0">
                <a:solidFill>
                  <a:schemeClr val="tx1"/>
                </a:solidFill>
                <a:effectLst>
                  <a:outerShdw blurRad="38100" dist="38100" dir="2700000" algn="tl">
                    <a:srgbClr val="000000">
                      <a:alpha val="43137"/>
                    </a:srgbClr>
                  </a:outerShdw>
                </a:effectLst>
              </a:endParaRPr>
            </a:p>
          </p:txBody>
        </p:sp>
        <p:sp>
          <p:nvSpPr>
            <p:cNvPr id="53" name="Rectangle 52"/>
            <p:cNvSpPr/>
            <p:nvPr/>
          </p:nvSpPr>
          <p:spPr>
            <a:xfrm>
              <a:off x="2428669" y="5930587"/>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4" name="Oval 53"/>
            <p:cNvSpPr/>
            <p:nvPr/>
          </p:nvSpPr>
          <p:spPr>
            <a:xfrm>
              <a:off x="2498571" y="6519080"/>
              <a:ext cx="2102119" cy="2172684"/>
            </a:xfrm>
            <a:prstGeom prst="ellipse">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solidFill>
                    <a:schemeClr val="tx1"/>
                  </a:solidFill>
                  <a:effectLst>
                    <a:outerShdw blurRad="38100" dist="38100" dir="2700000" algn="tl">
                      <a:srgbClr val="000000">
                        <a:alpha val="43137"/>
                      </a:srgbClr>
                    </a:outerShdw>
                  </a:effectLst>
                </a:rPr>
                <a:t>...which I use to show  my</a:t>
              </a:r>
            </a:p>
            <a:p>
              <a:pPr algn="ctr"/>
              <a:r>
                <a:rPr lang="en-US" sz="2000" b="1" dirty="0">
                  <a:solidFill>
                    <a:srgbClr val="0000CC"/>
                  </a:solidFill>
                  <a:effectLst>
                    <a:outerShdw blurRad="38100" dist="38100" dir="2700000" algn="tl">
                      <a:srgbClr val="000000">
                        <a:alpha val="43137"/>
                      </a:srgbClr>
                    </a:outerShdw>
                  </a:effectLst>
                </a:rPr>
                <a:t>REASONING</a:t>
              </a:r>
              <a:r>
                <a:rPr lang="en-US" sz="18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so I can show </a:t>
              </a:r>
              <a:r>
                <a:rPr lang="en-US" sz="2000" b="1" dirty="0">
                  <a:solidFill>
                    <a:srgbClr val="0000CC"/>
                  </a:solidFill>
                  <a:effectLst>
                    <a:outerShdw blurRad="38100" dist="38100" dir="2700000" algn="tl">
                      <a:srgbClr val="000000">
                        <a:alpha val="43137"/>
                      </a:srgbClr>
                    </a:outerShdw>
                  </a:effectLst>
                </a:rPr>
                <a:t>HOW</a:t>
              </a:r>
              <a:r>
                <a:rPr lang="en-US" sz="2000" b="1" i="1" dirty="0">
                  <a:solidFill>
                    <a:srgbClr val="0000CC"/>
                  </a:solidFill>
                  <a:effectLst>
                    <a:outerShdw blurRad="38100" dist="38100" dir="2700000" algn="tl">
                      <a:srgbClr val="000000">
                        <a:alpha val="43137"/>
                      </a:srgbClr>
                    </a:outerShdw>
                  </a:effectLst>
                </a:rPr>
                <a:t> </a:t>
              </a:r>
              <a:r>
                <a:rPr lang="en-US" sz="1400" b="1" i="1" dirty="0">
                  <a:solidFill>
                    <a:schemeClr val="tx1"/>
                  </a:solidFill>
                  <a:effectLst>
                    <a:outerShdw blurRad="38100" dist="38100" dir="2700000" algn="tl">
                      <a:srgbClr val="000000">
                        <a:alpha val="43137"/>
                      </a:srgbClr>
                    </a:outerShdw>
                  </a:effectLst>
                </a:rPr>
                <a:t>I</a:t>
              </a:r>
            </a:p>
            <a:p>
              <a:pPr algn="ctr"/>
              <a:r>
                <a:rPr lang="en-US" sz="2000" b="1" dirty="0">
                  <a:solidFill>
                    <a:srgbClr val="0000CC"/>
                  </a:solidFill>
                  <a:effectLst>
                    <a:outerShdw blurRad="38100" dist="38100" dir="2700000" algn="tl">
                      <a:srgbClr val="000000">
                        <a:alpha val="43137"/>
                      </a:srgbClr>
                    </a:outerShdw>
                  </a:effectLst>
                </a:rPr>
                <a:t>SOLVED</a:t>
              </a:r>
              <a:r>
                <a:rPr lang="en-US" sz="1800" b="1" dirty="0">
                  <a:solidFill>
                    <a:srgbClr val="0000CC"/>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2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CONCLUDED</a:t>
              </a:r>
              <a:r>
                <a:rPr lang="en-US" sz="2000" b="1" dirty="0">
                  <a:solidFill>
                    <a:schemeClr val="tx1"/>
                  </a:solidFill>
                  <a:effectLst>
                    <a:outerShdw blurRad="38100" dist="38100" dir="2700000" algn="tl">
                      <a:srgbClr val="000000">
                        <a:alpha val="43137"/>
                      </a:srgbClr>
                    </a:outerShdw>
                  </a:effectLst>
                </a:rPr>
                <a:t> </a:t>
              </a:r>
            </a:p>
            <a:p>
              <a:pPr algn="ctr"/>
              <a:r>
                <a:rPr lang="en-US" sz="1200" b="1" i="1" dirty="0">
                  <a:solidFill>
                    <a:schemeClr val="tx1"/>
                  </a:solidFill>
                  <a:effectLst>
                    <a:outerShdw blurRad="38100" dist="38100" dir="2700000" algn="tl">
                      <a:srgbClr val="000000">
                        <a:alpha val="43137"/>
                      </a:srgbClr>
                    </a:outerShdw>
                  </a:effectLst>
                </a:rPr>
                <a:t>the question</a:t>
              </a:r>
            </a:p>
          </p:txBody>
        </p:sp>
        <p:sp>
          <p:nvSpPr>
            <p:cNvPr id="55" name="Rectangle 54"/>
            <p:cNvSpPr/>
            <p:nvPr/>
          </p:nvSpPr>
          <p:spPr>
            <a:xfrm>
              <a:off x="4800812" y="5936699"/>
              <a:ext cx="2286000" cy="29627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6" name="Oval 55"/>
            <p:cNvSpPr/>
            <p:nvPr/>
          </p:nvSpPr>
          <p:spPr>
            <a:xfrm>
              <a:off x="4908774" y="6576219"/>
              <a:ext cx="2092240" cy="2172684"/>
            </a:xfrm>
            <a:prstGeom prst="ellipse">
              <a:avLst/>
            </a:prstGeom>
            <a:solidFill>
              <a:srgbClr val="C75F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t"/>
            <a:lstStyle/>
            <a:p>
              <a:pPr algn="ctr"/>
              <a:r>
                <a:rPr lang="en-US" sz="1200" b="1" i="1" dirty="0" smtClean="0">
                  <a:solidFill>
                    <a:schemeClr val="tx1"/>
                  </a:solidFill>
                  <a:effectLst>
                    <a:outerShdw blurRad="38100" dist="38100" dir="2700000" algn="tl">
                      <a:srgbClr val="000000">
                        <a:alpha val="43137"/>
                      </a:srgbClr>
                    </a:outerShdw>
                  </a:effectLst>
                </a:rPr>
                <a:t>and </a:t>
              </a:r>
              <a:r>
                <a:rPr lang="en-US" sz="1200" b="1" i="1" dirty="0">
                  <a:solidFill>
                    <a:schemeClr val="tx1"/>
                  </a:solidFill>
                  <a:effectLst>
                    <a:outerShdw blurRad="38100" dist="38100" dir="2700000" algn="tl">
                      <a:srgbClr val="000000">
                        <a:alpha val="43137"/>
                      </a:srgbClr>
                    </a:outerShdw>
                  </a:effectLst>
                </a:rPr>
                <a:t>then</a:t>
              </a:r>
              <a:r>
                <a:rPr lang="en-US" sz="1200" b="1" dirty="0">
                  <a:solidFill>
                    <a:schemeClr val="tx1"/>
                  </a:solidFill>
                  <a:effectLst>
                    <a:outerShdw blurRad="38100" dist="38100" dir="2700000" algn="tl">
                      <a:srgbClr val="000000">
                        <a:alpha val="43137"/>
                      </a:srgbClr>
                    </a:outerShdw>
                  </a:effectLst>
                </a:rPr>
                <a:t>  I</a:t>
              </a:r>
            </a:p>
            <a:p>
              <a:pPr algn="ctr"/>
              <a:r>
                <a:rPr lang="en-US" sz="2400" b="1" dirty="0">
                  <a:solidFill>
                    <a:srgbClr val="0000CC"/>
                  </a:solidFill>
                  <a:effectLst>
                    <a:outerShdw blurRad="38100" dist="38100" dir="2700000" algn="tl">
                      <a:srgbClr val="000000">
                        <a:alpha val="43137"/>
                      </a:srgbClr>
                    </a:outerShdw>
                  </a:effectLst>
                </a:rPr>
                <a:t>EXPLAIN </a:t>
              </a:r>
            </a:p>
            <a:p>
              <a:pPr algn="ctr"/>
              <a:r>
                <a:rPr lang="en-US" sz="1500" b="1" i="1" dirty="0">
                  <a:solidFill>
                    <a:schemeClr val="tx1"/>
                  </a:solidFill>
                  <a:effectLst>
                    <a:outerShdw blurRad="38100" dist="38100" dir="2700000" algn="tl">
                      <a:srgbClr val="000000">
                        <a:alpha val="43137"/>
                      </a:srgbClr>
                    </a:outerShdw>
                  </a:effectLst>
                </a:rPr>
                <a:t>my</a:t>
              </a:r>
            </a:p>
            <a:p>
              <a:pPr algn="ctr"/>
              <a:r>
                <a:rPr lang="en-US" sz="2400" b="1" dirty="0">
                  <a:solidFill>
                    <a:srgbClr val="0000CC"/>
                  </a:solidFill>
                  <a:effectLst>
                    <a:outerShdw blurRad="38100" dist="38100" dir="2700000" algn="tl">
                      <a:srgbClr val="000000">
                        <a:alpha val="43137"/>
                      </a:srgbClr>
                    </a:outerShdw>
                  </a:effectLst>
                </a:rPr>
                <a:t>THINKING</a:t>
              </a:r>
            </a:p>
          </p:txBody>
        </p:sp>
        <p:sp>
          <p:nvSpPr>
            <p:cNvPr id="57" name="TextBox 56"/>
            <p:cNvSpPr txBox="1"/>
            <p:nvPr/>
          </p:nvSpPr>
          <p:spPr>
            <a:xfrm>
              <a:off x="2445391" y="593058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58" name="TextBox 57"/>
            <p:cNvSpPr txBox="1"/>
            <p:nvPr/>
          </p:nvSpPr>
          <p:spPr>
            <a:xfrm>
              <a:off x="4814715" y="594201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59" name="TextBox 58"/>
            <p:cNvSpPr txBox="1"/>
            <p:nvPr/>
          </p:nvSpPr>
          <p:spPr>
            <a:xfrm>
              <a:off x="41323" y="5925269"/>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grpSp>
      <p:grpSp>
        <p:nvGrpSpPr>
          <p:cNvPr id="60" name="Group 59"/>
          <p:cNvGrpSpPr/>
          <p:nvPr/>
        </p:nvGrpSpPr>
        <p:grpSpPr>
          <a:xfrm>
            <a:off x="993281" y="3504116"/>
            <a:ext cx="7056713" cy="2977119"/>
            <a:chOff x="40924" y="5925268"/>
            <a:chExt cx="7056713" cy="2977119"/>
          </a:xfrm>
        </p:grpSpPr>
        <p:sp>
          <p:nvSpPr>
            <p:cNvPr id="61" name="Rectangle 60"/>
            <p:cNvSpPr/>
            <p:nvPr/>
          </p:nvSpPr>
          <p:spPr>
            <a:xfrm>
              <a:off x="40924" y="5925268"/>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62" name="Oval 61"/>
            <p:cNvSpPr/>
            <p:nvPr/>
          </p:nvSpPr>
          <p:spPr>
            <a:xfrm>
              <a:off x="132364" y="6519079"/>
              <a:ext cx="2092240" cy="2172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0" rIns="97182" bIns="0" rtlCol="0" anchor="ctr"/>
            <a:lstStyle/>
            <a:p>
              <a:pPr algn="ctr"/>
              <a:endParaRPr lang="en-US" sz="1300" b="1" i="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I can </a:t>
              </a:r>
            </a:p>
            <a:p>
              <a:pPr algn="ctr"/>
              <a:r>
                <a:rPr lang="en-US" sz="2000" b="1" dirty="0">
                  <a:solidFill>
                    <a:srgbClr val="0000CC"/>
                  </a:solidFill>
                  <a:effectLst>
                    <a:outerShdw blurRad="38100" dist="38100" dir="2700000" algn="tl">
                      <a:srgbClr val="000000">
                        <a:alpha val="43137"/>
                      </a:srgbClr>
                    </a:outerShdw>
                  </a:effectLst>
                </a:rPr>
                <a:t>LOCATE</a:t>
              </a:r>
              <a:r>
                <a:rPr lang="en-US" sz="15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 </a:t>
              </a:r>
              <a:r>
                <a:rPr lang="en-US" sz="2000" b="1" dirty="0">
                  <a:solidFill>
                    <a:srgbClr val="0000CC"/>
                  </a:solidFill>
                  <a:effectLst>
                    <a:outerShdw blurRad="38100" dist="38100" dir="2700000" algn="tl">
                      <a:srgbClr val="000000">
                        <a:alpha val="43137"/>
                      </a:srgbClr>
                    </a:outerShdw>
                  </a:effectLst>
                </a:rPr>
                <a:t>SELECT</a:t>
              </a:r>
            </a:p>
            <a:p>
              <a:pPr lvl="0" algn="ctr"/>
              <a:r>
                <a:rPr lang="en-US" sz="1400" b="1" dirty="0">
                  <a:solidFill>
                    <a:schemeClr val="tx1"/>
                  </a:solidFill>
                  <a:effectLst>
                    <a:outerShdw blurRad="38100" dist="38100" dir="2700000" algn="tl">
                      <a:srgbClr val="000000">
                        <a:alpha val="43137"/>
                      </a:srgbClr>
                    </a:outerShdw>
                  </a:effectLst>
                </a:rPr>
                <a:t> </a:t>
              </a:r>
              <a:r>
                <a:rPr lang="en-US" sz="1200" b="1" i="1" dirty="0">
                  <a:solidFill>
                    <a:prstClr val="black"/>
                  </a:solidFill>
                  <a:effectLst>
                    <a:outerShdw blurRad="38100" dist="38100" dir="2700000" algn="tl">
                      <a:srgbClr val="000000">
                        <a:alpha val="43137"/>
                      </a:srgbClr>
                    </a:outerShdw>
                  </a:effectLst>
                </a:rPr>
                <a:t>information and details</a:t>
              </a:r>
              <a:endParaRPr lang="en-US" sz="1200" b="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to</a:t>
              </a:r>
              <a:r>
                <a:rPr lang="en-US" sz="15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IDENTIFY</a:t>
              </a:r>
              <a:r>
                <a:rPr lang="en-US" sz="2000" b="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500" b="1" i="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VERIFY</a:t>
              </a:r>
            </a:p>
            <a:p>
              <a:pPr algn="ctr"/>
              <a:r>
                <a:rPr lang="en-US" sz="1200" b="1" i="1" dirty="0">
                  <a:solidFill>
                    <a:schemeClr val="tx1"/>
                  </a:solidFill>
                  <a:effectLst>
                    <a:outerShdw blurRad="38100" dist="38100" dir="2700000" algn="tl">
                      <a:srgbClr val="000000">
                        <a:alpha val="43137"/>
                      </a:srgbClr>
                    </a:outerShdw>
                  </a:effectLst>
                </a:rPr>
                <a:t>a new concept…</a:t>
              </a:r>
            </a:p>
            <a:p>
              <a:pPr algn="ctr"/>
              <a:endParaRPr lang="en-US" sz="1500" b="1" dirty="0">
                <a:solidFill>
                  <a:schemeClr val="tx1"/>
                </a:solidFill>
                <a:effectLst>
                  <a:outerShdw blurRad="38100" dist="38100" dir="2700000" algn="tl">
                    <a:srgbClr val="000000">
                      <a:alpha val="43137"/>
                    </a:srgbClr>
                  </a:outerShdw>
                </a:effectLst>
              </a:endParaRPr>
            </a:p>
          </p:txBody>
        </p:sp>
        <p:sp>
          <p:nvSpPr>
            <p:cNvPr id="63" name="Rectangle 62"/>
            <p:cNvSpPr/>
            <p:nvPr/>
          </p:nvSpPr>
          <p:spPr>
            <a:xfrm>
              <a:off x="2428669" y="5930587"/>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64" name="Oval 63"/>
            <p:cNvSpPr/>
            <p:nvPr/>
          </p:nvSpPr>
          <p:spPr>
            <a:xfrm>
              <a:off x="2498571" y="6519080"/>
              <a:ext cx="2102119" cy="2172684"/>
            </a:xfrm>
            <a:prstGeom prst="ellipse">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solidFill>
                    <a:schemeClr val="tx1"/>
                  </a:solidFill>
                  <a:effectLst>
                    <a:outerShdw blurRad="38100" dist="38100" dir="2700000" algn="tl">
                      <a:srgbClr val="000000">
                        <a:alpha val="43137"/>
                      </a:srgbClr>
                    </a:outerShdw>
                  </a:effectLst>
                </a:rPr>
                <a:t>...which I use to show  my</a:t>
              </a:r>
            </a:p>
            <a:p>
              <a:pPr algn="ctr"/>
              <a:r>
                <a:rPr lang="en-US" sz="2000" b="1" dirty="0">
                  <a:solidFill>
                    <a:srgbClr val="0000CC"/>
                  </a:solidFill>
                  <a:effectLst>
                    <a:outerShdw blurRad="38100" dist="38100" dir="2700000" algn="tl">
                      <a:srgbClr val="000000">
                        <a:alpha val="43137"/>
                      </a:srgbClr>
                    </a:outerShdw>
                  </a:effectLst>
                </a:rPr>
                <a:t>REASONING</a:t>
              </a:r>
              <a:r>
                <a:rPr lang="en-US" sz="18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so I can show </a:t>
              </a:r>
              <a:r>
                <a:rPr lang="en-US" sz="2000" b="1" dirty="0">
                  <a:solidFill>
                    <a:srgbClr val="0000CC"/>
                  </a:solidFill>
                  <a:effectLst>
                    <a:outerShdw blurRad="38100" dist="38100" dir="2700000" algn="tl">
                      <a:srgbClr val="000000">
                        <a:alpha val="43137"/>
                      </a:srgbClr>
                    </a:outerShdw>
                  </a:effectLst>
                </a:rPr>
                <a:t>HOW</a:t>
              </a:r>
              <a:r>
                <a:rPr lang="en-US" sz="2000" b="1" i="1" dirty="0">
                  <a:solidFill>
                    <a:srgbClr val="0000CC"/>
                  </a:solidFill>
                  <a:effectLst>
                    <a:outerShdw blurRad="38100" dist="38100" dir="2700000" algn="tl">
                      <a:srgbClr val="000000">
                        <a:alpha val="43137"/>
                      </a:srgbClr>
                    </a:outerShdw>
                  </a:effectLst>
                </a:rPr>
                <a:t> </a:t>
              </a:r>
              <a:r>
                <a:rPr lang="en-US" sz="1400" b="1" i="1" dirty="0">
                  <a:solidFill>
                    <a:schemeClr val="tx1"/>
                  </a:solidFill>
                  <a:effectLst>
                    <a:outerShdw blurRad="38100" dist="38100" dir="2700000" algn="tl">
                      <a:srgbClr val="000000">
                        <a:alpha val="43137"/>
                      </a:srgbClr>
                    </a:outerShdw>
                  </a:effectLst>
                </a:rPr>
                <a:t>I</a:t>
              </a:r>
            </a:p>
            <a:p>
              <a:pPr algn="ctr"/>
              <a:r>
                <a:rPr lang="en-US" sz="2000" b="1" dirty="0">
                  <a:solidFill>
                    <a:srgbClr val="0000CC"/>
                  </a:solidFill>
                  <a:effectLst>
                    <a:outerShdw blurRad="38100" dist="38100" dir="2700000" algn="tl">
                      <a:srgbClr val="000000">
                        <a:alpha val="43137"/>
                      </a:srgbClr>
                    </a:outerShdw>
                  </a:effectLst>
                </a:rPr>
                <a:t>SOLVED</a:t>
              </a:r>
              <a:r>
                <a:rPr lang="en-US" sz="1800" b="1" dirty="0">
                  <a:solidFill>
                    <a:srgbClr val="0000CC"/>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2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CONCLUDED</a:t>
              </a:r>
              <a:r>
                <a:rPr lang="en-US" sz="2000" b="1" dirty="0">
                  <a:solidFill>
                    <a:schemeClr val="tx1"/>
                  </a:solidFill>
                  <a:effectLst>
                    <a:outerShdw blurRad="38100" dist="38100" dir="2700000" algn="tl">
                      <a:srgbClr val="000000">
                        <a:alpha val="43137"/>
                      </a:srgbClr>
                    </a:outerShdw>
                  </a:effectLst>
                </a:rPr>
                <a:t> </a:t>
              </a:r>
            </a:p>
            <a:p>
              <a:pPr algn="ctr"/>
              <a:r>
                <a:rPr lang="en-US" sz="1200" b="1" i="1" dirty="0">
                  <a:solidFill>
                    <a:schemeClr val="tx1"/>
                  </a:solidFill>
                  <a:effectLst>
                    <a:outerShdw blurRad="38100" dist="38100" dir="2700000" algn="tl">
                      <a:srgbClr val="000000">
                        <a:alpha val="43137"/>
                      </a:srgbClr>
                    </a:outerShdw>
                  </a:effectLst>
                </a:rPr>
                <a:t>the question</a:t>
              </a:r>
            </a:p>
          </p:txBody>
        </p:sp>
        <p:sp>
          <p:nvSpPr>
            <p:cNvPr id="65" name="Rectangle 64"/>
            <p:cNvSpPr/>
            <p:nvPr/>
          </p:nvSpPr>
          <p:spPr>
            <a:xfrm>
              <a:off x="4800812" y="5936699"/>
              <a:ext cx="2286000" cy="29627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66" name="Oval 65"/>
            <p:cNvSpPr/>
            <p:nvPr/>
          </p:nvSpPr>
          <p:spPr>
            <a:xfrm>
              <a:off x="4908774" y="6576219"/>
              <a:ext cx="2092240" cy="2172684"/>
            </a:xfrm>
            <a:prstGeom prst="ellipse">
              <a:avLst/>
            </a:prstGeom>
            <a:solidFill>
              <a:srgbClr val="C75F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t"/>
            <a:lstStyle/>
            <a:p>
              <a:pPr algn="ctr"/>
              <a:r>
                <a:rPr lang="en-US" sz="1200" b="1" i="1" dirty="0" smtClean="0">
                  <a:solidFill>
                    <a:schemeClr val="tx1"/>
                  </a:solidFill>
                  <a:effectLst>
                    <a:outerShdw blurRad="38100" dist="38100" dir="2700000" algn="tl">
                      <a:srgbClr val="000000">
                        <a:alpha val="43137"/>
                      </a:srgbClr>
                    </a:outerShdw>
                  </a:effectLst>
                </a:rPr>
                <a:t>and </a:t>
              </a:r>
              <a:r>
                <a:rPr lang="en-US" sz="1200" b="1" i="1" dirty="0">
                  <a:solidFill>
                    <a:schemeClr val="tx1"/>
                  </a:solidFill>
                  <a:effectLst>
                    <a:outerShdw blurRad="38100" dist="38100" dir="2700000" algn="tl">
                      <a:srgbClr val="000000">
                        <a:alpha val="43137"/>
                      </a:srgbClr>
                    </a:outerShdw>
                  </a:effectLst>
                </a:rPr>
                <a:t>then</a:t>
              </a:r>
              <a:r>
                <a:rPr lang="en-US" sz="1200" b="1" dirty="0">
                  <a:solidFill>
                    <a:schemeClr val="tx1"/>
                  </a:solidFill>
                  <a:effectLst>
                    <a:outerShdw blurRad="38100" dist="38100" dir="2700000" algn="tl">
                      <a:srgbClr val="000000">
                        <a:alpha val="43137"/>
                      </a:srgbClr>
                    </a:outerShdw>
                  </a:effectLst>
                </a:rPr>
                <a:t>  I</a:t>
              </a:r>
            </a:p>
            <a:p>
              <a:pPr algn="ctr"/>
              <a:r>
                <a:rPr lang="en-US" sz="2400" b="1" dirty="0">
                  <a:solidFill>
                    <a:srgbClr val="0000CC"/>
                  </a:solidFill>
                  <a:effectLst>
                    <a:outerShdw blurRad="38100" dist="38100" dir="2700000" algn="tl">
                      <a:srgbClr val="000000">
                        <a:alpha val="43137"/>
                      </a:srgbClr>
                    </a:outerShdw>
                  </a:effectLst>
                </a:rPr>
                <a:t>EXPLAIN </a:t>
              </a:r>
            </a:p>
            <a:p>
              <a:pPr algn="ctr"/>
              <a:r>
                <a:rPr lang="en-US" sz="1500" b="1" i="1" dirty="0">
                  <a:solidFill>
                    <a:schemeClr val="tx1"/>
                  </a:solidFill>
                  <a:effectLst>
                    <a:outerShdw blurRad="38100" dist="38100" dir="2700000" algn="tl">
                      <a:srgbClr val="000000">
                        <a:alpha val="43137"/>
                      </a:srgbClr>
                    </a:outerShdw>
                  </a:effectLst>
                </a:rPr>
                <a:t>my</a:t>
              </a:r>
            </a:p>
            <a:p>
              <a:pPr algn="ctr"/>
              <a:r>
                <a:rPr lang="en-US" sz="2400" b="1" dirty="0">
                  <a:solidFill>
                    <a:srgbClr val="0000CC"/>
                  </a:solidFill>
                  <a:effectLst>
                    <a:outerShdw blurRad="38100" dist="38100" dir="2700000" algn="tl">
                      <a:srgbClr val="000000">
                        <a:alpha val="43137"/>
                      </a:srgbClr>
                    </a:outerShdw>
                  </a:effectLst>
                </a:rPr>
                <a:t>THINKING</a:t>
              </a:r>
            </a:p>
          </p:txBody>
        </p:sp>
        <p:sp>
          <p:nvSpPr>
            <p:cNvPr id="67" name="TextBox 66"/>
            <p:cNvSpPr txBox="1"/>
            <p:nvPr/>
          </p:nvSpPr>
          <p:spPr>
            <a:xfrm>
              <a:off x="2445391" y="593058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68" name="TextBox 67"/>
            <p:cNvSpPr txBox="1"/>
            <p:nvPr/>
          </p:nvSpPr>
          <p:spPr>
            <a:xfrm>
              <a:off x="4814715" y="594201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69" name="TextBox 68"/>
            <p:cNvSpPr txBox="1"/>
            <p:nvPr/>
          </p:nvSpPr>
          <p:spPr>
            <a:xfrm>
              <a:off x="41323" y="5925269"/>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grpSp>
    </p:spTree>
    <p:extLst>
      <p:ext uri="{BB962C8B-B14F-4D97-AF65-F5344CB8AC3E}">
        <p14:creationId xmlns:p14="http://schemas.microsoft.com/office/powerpoint/2010/main" val="2243734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2224</Words>
  <Application>Microsoft Office PowerPoint</Application>
  <PresentationFormat>On-screen Show (4:3)</PresentationFormat>
  <Paragraphs>350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71</cp:revision>
  <cp:lastPrinted>2015-02-23T21:04:13Z</cp:lastPrinted>
  <dcterms:created xsi:type="dcterms:W3CDTF">2015-02-19T20:29:17Z</dcterms:created>
  <dcterms:modified xsi:type="dcterms:W3CDTF">2015-03-03T23:38:14Z</dcterms:modified>
</cp:coreProperties>
</file>