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2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E82"/>
    <a:srgbClr val="FFFFB9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6930" autoAdjust="0"/>
  </p:normalViewPr>
  <p:slideViewPr>
    <p:cSldViewPr>
      <p:cViewPr>
        <p:scale>
          <a:sx n="50" d="100"/>
          <a:sy n="50" d="100"/>
        </p:scale>
        <p:origin x="-1368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38BAE-BC9B-4A38-A548-375F8FD02BF6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8A64-FC57-44E4-99AE-C1216BEEA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38A64-FC57-44E4-99AE-C1216BEEA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0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5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4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1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3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1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9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3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5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2997-8016-435F-8EA1-E6131EC11A3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5C91-C37C-42B8-B35B-74B62CC47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0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Isosceles Triangle 1"/>
            <p:cNvSpPr/>
            <p:nvPr/>
          </p:nvSpPr>
          <p:spPr>
            <a:xfrm>
              <a:off x="0" y="5181600"/>
              <a:ext cx="9144000" cy="16764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53354" y="4572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This is a brief look at possible DOK tasks aligned to the Hess CR Math Matrix.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17494" y="10668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The tasks follow </a:t>
            </a:r>
            <a:r>
              <a:rPr lang="en-US" b="1" dirty="0" smtClean="0">
                <a:solidFill>
                  <a:srgbClr val="C00000"/>
                </a:solidFill>
              </a:rPr>
              <a:t>4 pathways </a:t>
            </a:r>
            <a:r>
              <a:rPr lang="en-US" b="1" dirty="0" smtClean="0"/>
              <a:t>identified on the CR Matrix.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8177" y="17642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Pathway 1 </a:t>
            </a:r>
            <a:r>
              <a:rPr lang="en-US" b="1" dirty="0" smtClean="0"/>
              <a:t>includes:  Knowledge at DOK-1 and Comprehension at DOK-1.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8176" y="23622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Pathway 2 </a:t>
            </a:r>
            <a:r>
              <a:rPr lang="en-US" b="1" dirty="0" smtClean="0"/>
              <a:t>includes:  Application at DOK-1, Comprehension at DOK-2 and Application at DOK-2.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8176" y="3201708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Pathway 3 </a:t>
            </a:r>
            <a:r>
              <a:rPr lang="en-US" b="1" dirty="0" smtClean="0"/>
              <a:t>includes:  Analysis at DOK-1, Analysis at DOK-2, Comprehension at DOK-3,  Application at DOK-3, Analysis at DOK-3 and Evaluation at DOK-3.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75764" y="40386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Pathway 4 </a:t>
            </a:r>
            <a:r>
              <a:rPr lang="en-US" b="1" dirty="0" smtClean="0"/>
              <a:t>includes:  Synthesis at DOK-2, Synthesis at DOK-3, Comprehension at DOK-4,  Application at DOK-4, Analysis at DOK-4, Evaluation at DOK-4 and Synthesis at DOK-4.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10727"/>
              </p:ext>
            </p:extLst>
          </p:nvPr>
        </p:nvGraphicFramePr>
        <p:xfrm>
          <a:off x="0" y="0"/>
          <a:ext cx="9144000" cy="6812036"/>
        </p:xfrm>
        <a:graphic>
          <a:graphicData uri="http://schemas.openxmlformats.org/drawingml/2006/table">
            <a:tbl>
              <a:tblPr firstRow="1" bandRow="1"/>
              <a:tblGrid>
                <a:gridCol w="1371600"/>
                <a:gridCol w="1981200"/>
                <a:gridCol w="2190342"/>
                <a:gridCol w="2000658"/>
                <a:gridCol w="1600200"/>
              </a:tblGrid>
              <a:tr h="2114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Blooms                </a:t>
                      </a: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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1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Recall and Reproduction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2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Basic Skills and Concepts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3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Strategic Thinking and Reasoning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DOK LEVEL 4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Extended Thinking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138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en-US" sz="7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emember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(Knowledge)</a:t>
                      </a: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Retrieve knowledge from long-term memory, recognize, recall, locate, identify.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Knowledge/Remember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Ra</a:t>
                      </a: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</a:t>
                      </a:r>
                      <a:r>
                        <a:rPr lang="en-US" sz="7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Recall, observe,  &amp; recognize facts,  principles, </a:t>
                      </a:r>
                      <a:r>
                        <a:rPr lang="en-US" sz="7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properties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Rb</a:t>
                      </a: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7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Recall/ identify conversions among representations or numbers (e.g., customary and metric measures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700" dirty="0">
                        <a:effectLst/>
                        <a:latin typeface="Calibri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700" dirty="0">
                        <a:effectLst/>
                        <a:latin typeface="Calibri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700" dirty="0">
                        <a:effectLst/>
                        <a:latin typeface="Calibri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9493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Understand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7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omprehend)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Construct meaning, clarify, paraphrase, represent, translate, illustrate, give examples, classify, categorize, summarize, generalize, infer a logical conclusion), predict, compare/contrast, match like ideas, explain, construct models.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DOK1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Cc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Evaluate an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expression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Cd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Locate points on a grid or number on number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line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Ce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Solve a one-step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problem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Cf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Represent math relationships in words, pictures,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symbols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Cg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Read, write, compare decimals in scientific notation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DOK2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Cm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Specify and explain relationships </a:t>
                      </a:r>
                      <a:endParaRPr lang="en-US" sz="8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Cn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Make and record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observations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Explain steps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followed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Cp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Summarize results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concepts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Cq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Make basic inferences or logical predictions from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data/observations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Cr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Use models /diagrams to represent or explain mathematical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concepts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Cs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Make and explain estimates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DOK3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Use concepts to solve 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non-routine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problems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CI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Explain, generalize, or connect ideas 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using supporting </a:t>
                      </a:r>
                      <a:r>
                        <a:rPr lang="en-US" sz="800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evidence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CJ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Make 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and justify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conjectures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CK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Explain thinking when more than one response is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possible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CL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Explain phenomena in terms of concepts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Comprehend/Understand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DOK4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Cee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Relate mathematical or scientific concepts to other content areas, other domains,  or other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concepts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Cff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Develop generalizations of the results obtained and the strategies used (from investigation or readings) and apply them to new problem situations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571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Apply</a:t>
                      </a:r>
                      <a:r>
                        <a:rPr lang="en-US" sz="7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Carry out or use a procedure in a given situation; carry out (apply to a familiar task), or use (apply) to an unfamiliar task.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APh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Follow simple procedures (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recipe-type))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800" b="1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APi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Calculate, measure, apply a rule (e.g., rounding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APj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Apply algorithm or formula (e.g., area, perimeter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APk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Solve linear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equations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APl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Make conversions among representations or numbers, or within and between customary and metric measures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APt</a:t>
                      </a:r>
                      <a:r>
                        <a:rPr lang="en-US" sz="8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Select a procedure according to criteria and perform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it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APu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Solve routine problem applying multiple concepts or decision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points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APv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Retrieve information from a table, graph,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figure-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use it solve a problem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w’ multiple steps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APw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Translate between tables, graphs, words, and symbolic notations (e.g., graph data from a table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APx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Construct models given criteria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APM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Design investigation for a specific purpose or research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question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APN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Conduct a designed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investigation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APO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Use concepts to solve non-routine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problems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Use &amp; show reasoning, planning, and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evidence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APQ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Translate between problem &amp; symbolic notation when not a direct translation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Application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APgg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Select or devise approach among many alternatives to solve a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problem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APhh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Conduct a project that specifies a problem, identifies solution paths, solves the problem, and reports results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161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Analyze</a:t>
                      </a:r>
                      <a:r>
                        <a:rPr lang="en-US" sz="7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Break into constituent parts, determine how parts relate, differentiate between relevant-irrelevant, distinguish, focus, select, organize, outline, find coherence, deconstruct (e.g., for bias or point of view).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ANy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Retrieve information from a table or graph to answer a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question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ANz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Identify whether specific information is contained in graphic representations (e.g., table, graph, T-chart, diagram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ANA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Identify a pattern/trend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ANB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Categorize, classify materials, data, figures based on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characteristics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ANC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Organize or order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data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AND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Compare/ contrast figures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data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ANE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Select appropriate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graph</a:t>
                      </a:r>
                      <a:r>
                        <a:rPr lang="en-US" sz="8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-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organize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data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ANF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Interpret data from a simple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graph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ANG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Extend a pattern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ANR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Compare information within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across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data sets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texts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ANS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Analyze and 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draw conclusions from data, </a:t>
                      </a:r>
                      <a:r>
                        <a:rPr lang="en-US" sz="8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ANT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Generalize a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pattern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ANU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Interpret data from complex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graph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ANV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Analyze similarities/differences between procedures or solutions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Analyze 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ANii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Analyze multiple sources of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evidence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ANjj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Analyze complex/abstract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themes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ANkk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Gather, analyze, and evaluate information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4880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Evaluate</a:t>
                      </a:r>
                      <a:r>
                        <a:rPr lang="en-US" sz="7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Make judgments based on criteria, check, detect inconsistencies or fallacies, judge, critique.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Evaluate DOK 3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EVW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Cite evidence and develop a logical argument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for concepts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solutions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EVX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Describe, compare, and contrast solution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methods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EVY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</a:t>
                      </a:r>
                      <a:r>
                        <a:rPr lang="en-US" sz="800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Verify reasonableness of results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Evaluate DOK 4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EVll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Gather, analyze, &amp; evaluate information to draw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conclusions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EVmm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Apply understanding in a novel way, provide argument or justification for the application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5341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700" b="1" u="sng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</a:t>
                      </a:r>
                      <a:r>
                        <a:rPr lang="en-US" sz="7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nthesize)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Reorganize elements into new patterns/structures, generate, hypothesize, design, plan, produce.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SYZ.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800" kern="5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Brainstorm ideas, concepts, or perspectives related to a topic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SYaa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Generate conjectures or hypotheses based on observations or prior knowledge and experience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SYbb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Synthesize information within one data set, source,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text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SYcc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Formulate</a:t>
                      </a:r>
                      <a:r>
                        <a:rPr lang="en-US" sz="8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original problem</a:t>
                      </a:r>
                      <a:r>
                        <a:rPr lang="en-US" sz="8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in a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situation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SYdd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. Develop a scientific/mathematical model for a complex situation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Create/Synthesize DOK </a:t>
                      </a:r>
                      <a:r>
                        <a:rPr lang="en-US" sz="800" b="1" u="sng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SYnn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Synthesize information across multiple sources or </a:t>
                      </a: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texts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SYoo</a:t>
                      </a:r>
                      <a:r>
                        <a:rPr lang="en-US" sz="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. Design a mathematical model to inform and solve a practical or abstract situation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743" marR="26743" marT="13372" marB="13372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971088" y="1533525"/>
            <a:ext cx="2676525" cy="350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Times New Roman"/>
                <a:cs typeface="Times New Roman"/>
              </a:rPr>
              <a:t>Hess Cognitive Rigor Math Matrix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47800" y="381000"/>
            <a:ext cx="7467600" cy="6324600"/>
          </a:xfrm>
          <a:prstGeom prst="straightConnector1">
            <a:avLst/>
          </a:prstGeom>
          <a:ln w="76200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7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67417" y="2602061"/>
            <a:ext cx="159881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2+1=   1+2=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0004" y="2258117"/>
            <a:ext cx="159881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+ 1 = ___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3317" y="3132975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AP2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3362" y="2667851"/>
            <a:ext cx="159881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C2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326" y="1038775"/>
            <a:ext cx="159881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Together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349" y="673301"/>
            <a:ext cx="15988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512" y="697468"/>
            <a:ext cx="15988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559" y="685800"/>
            <a:ext cx="159881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K1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590" y="1066800"/>
            <a:ext cx="1598813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3271" y="702849"/>
            <a:ext cx="1143000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has a name.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4798" y="1085790"/>
            <a:ext cx="1143000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has a purpose.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733" y="228600"/>
            <a:ext cx="159881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DOK1 Pathway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9512" y="686715"/>
            <a:ext cx="1582663" cy="78957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514600" y="680790"/>
            <a:ext cx="2362200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this called?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27852" y="1095294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adding?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317" y="2242728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AP1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19191" y="2259789"/>
            <a:ext cx="1143000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has a rule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22138" y="2700301"/>
            <a:ext cx="1143000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 is consistent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20138" y="3142266"/>
            <a:ext cx="1143000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 guides use 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4400" y="2220783"/>
            <a:ext cx="1610738" cy="128441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46326" y="1752600"/>
            <a:ext cx="159881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DOK2 Pathway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27852" y="2191276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rule.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21888" y="2592364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rule change?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34478" y="3021201"/>
            <a:ext cx="2348948" cy="53117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rule to solve the problem in a new way.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1687" y="2232729"/>
            <a:ext cx="176585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Sally has 4 apples in a bowl and 6 apples on the table.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40541" y="2209570"/>
            <a:ext cx="176585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Lupe has 6 apples in a bowl and 4 apples on the table.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75328" y="3036381"/>
            <a:ext cx="159881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has the most apples?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34478" y="2568577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change?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59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6731E-6 L 0.47691 -0.0062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25468E-6 L 0.47882 -0.0027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4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3923E-6 L 0.47847 0.0016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2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8668E-6 L 0.47848 0.0016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2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7848 0.00162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2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3" grpId="0" animBg="1"/>
      <p:bldP spid="23" grpId="1" animBg="1"/>
      <p:bldP spid="20" grpId="0" animBg="1"/>
      <p:bldP spid="19" grpId="0" animBg="1"/>
      <p:bldP spid="12" grpId="0" animBg="1"/>
      <p:bldP spid="12" grpId="1" animBg="1"/>
      <p:bldP spid="11" grpId="0" animBg="1"/>
      <p:bldP spid="11" grpId="1" animBg="1"/>
      <p:bldP spid="10" grpId="0" animBg="1"/>
      <p:bldP spid="10" grpId="1" animBg="1"/>
      <p:bldP spid="10" grpId="2" animBg="1"/>
      <p:bldP spid="4" grpId="0" animBg="1"/>
      <p:bldP spid="5" grpId="0" animBg="1"/>
      <p:bldP spid="6" grpId="0" animBg="1"/>
      <p:bldP spid="7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18" grpId="0" animBg="1"/>
      <p:bldP spid="24" grpId="0" animBg="1"/>
      <p:bldP spid="27" grpId="0" animBg="1"/>
      <p:bldP spid="29" grpId="0" animBg="1"/>
      <p:bldP spid="28" grpId="0" animBg="1"/>
      <p:bldP spid="28" grpId="1" animBg="1"/>
      <p:bldP spid="41" grpId="0" animBg="1"/>
      <p:bldP spid="41" grpId="1" animBg="1"/>
      <p:bldP spid="42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5250220" y="2127584"/>
            <a:ext cx="1647536" cy="332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6   13   7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09891" y="1679090"/>
            <a:ext cx="1598813" cy="338554"/>
            <a:chOff x="2654644" y="5460251"/>
            <a:chExt cx="1598813" cy="338554"/>
          </a:xfrm>
        </p:grpSpPr>
        <p:sp>
          <p:nvSpPr>
            <p:cNvPr id="62" name="TextBox 61"/>
            <p:cNvSpPr txBox="1"/>
            <p:nvPr/>
          </p:nvSpPr>
          <p:spPr>
            <a:xfrm>
              <a:off x="2654644" y="5460251"/>
              <a:ext cx="1598813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+ 5 = 9</a:t>
              </a:r>
              <a:endPara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048000" y="5517588"/>
              <a:ext cx="533400" cy="22861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885970" y="1219200"/>
            <a:ext cx="159881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+ 5 = 9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653748" y="1143000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are the addends?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0444" y="1627257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AN2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96639" y="1190006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AN1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17248" y="1209884"/>
            <a:ext cx="1100796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Locate the Variables</a:t>
            </a:r>
            <a:endParaRPr lang="en-US" sz="105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416518" y="1634379"/>
            <a:ext cx="1100796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of Variables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653748" y="1109826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is the sum?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15787" y="2084457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C3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411090" y="2096667"/>
            <a:ext cx="1100796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 a Concept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66465" y="788059"/>
            <a:ext cx="1697455" cy="372786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687540" y="1565487"/>
            <a:ext cx="2348948" cy="45117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the addends smaller than the sum?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70508" y="803663"/>
            <a:ext cx="167757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DOK3 Pathway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663687" y="2124611"/>
            <a:ext cx="2405931" cy="45117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right?  Are they both right? Show it..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32707" y="2647146"/>
            <a:ext cx="1598813" cy="4770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AP3</a:t>
            </a:r>
          </a:p>
          <a:p>
            <a:endParaRPr lang="en-US" sz="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419642" y="2647146"/>
            <a:ext cx="1100796" cy="467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Generalized Concept </a:t>
            </a: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0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uides </a:t>
            </a:r>
            <a:r>
              <a:rPr lang="en-US" sz="105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10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endParaRPr lang="en-US" sz="105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50220" y="383884"/>
            <a:ext cx="1647536" cy="19661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students have different ideas about how to make an addition problem using these three numbers.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47640" y="2203907"/>
            <a:ext cx="1647536" cy="18207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 wants to create a story problem using all of the numbers to count library books.  What could he do?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687540" y="2653148"/>
            <a:ext cx="2405931" cy="54725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 your answer.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57800" y="954294"/>
            <a:ext cx="1647536" cy="15642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Marcos: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13 marbles.  Can I share them equally?</a:t>
            </a:r>
          </a:p>
          <a:p>
            <a:pPr algn="ctr"/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12720" y="2133600"/>
            <a:ext cx="2405931" cy="45117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you generalize from your answer?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9830" y="3289614"/>
            <a:ext cx="1598813" cy="4770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AN3</a:t>
            </a:r>
          </a:p>
          <a:p>
            <a:endParaRPr lang="en-US" sz="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06765" y="3289614"/>
            <a:ext cx="1100796" cy="467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of Variables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50220" y="3241356"/>
            <a:ext cx="1647536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0   4   5   9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1   2   6   4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92400" y="3325033"/>
            <a:ext cx="2405931" cy="55176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set of numbers can either be addends or sums? Use all of the numbers.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651980" y="3284534"/>
            <a:ext cx="2405931" cy="6096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you do?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you do it?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7782" y="3942546"/>
            <a:ext cx="1598813" cy="4770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EV3</a:t>
            </a:r>
          </a:p>
          <a:p>
            <a:endParaRPr lang="en-US" sz="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74777" y="3942546"/>
            <a:ext cx="1153429" cy="4770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Verify Reasonableness of Results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707640" y="3996296"/>
            <a:ext cx="2405931" cy="519627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John correct?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50220" y="3886406"/>
            <a:ext cx="1647536" cy="19661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says that the set of numbers 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0  4  5  9 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either addends or sums using all numbers.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83350" y="3886486"/>
            <a:ext cx="1647536" cy="19661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mathematical argument. Use words, calculations or labeled diagrams to support your thinking.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57800" y="838200"/>
            <a:ext cx="1647536" cy="16951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Julie: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cows ate grass.  More cows came out to eat grass too. Now there are 13.</a:t>
            </a:r>
          </a:p>
          <a:p>
            <a:pPr algn="ctr"/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57800" y="2540000"/>
            <a:ext cx="1647536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words, pictures and labels. 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76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48247 0.0090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47986 0.0025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9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60" grpId="0" animBg="1"/>
      <p:bldP spid="60" grpId="1" animBg="1"/>
      <p:bldP spid="60" grpId="2" animBg="1"/>
      <p:bldP spid="51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6" grpId="0" animBg="1"/>
      <p:bldP spid="57" grpId="0" animBg="1"/>
      <p:bldP spid="59" grpId="0" animBg="1"/>
      <p:bldP spid="61" grpId="0" animBg="1"/>
      <p:bldP spid="89" grpId="0" animBg="1"/>
      <p:bldP spid="90" grpId="0" animBg="1"/>
      <p:bldP spid="91" grpId="0" animBg="1"/>
      <p:bldP spid="25" grpId="1" animBg="1"/>
      <p:bldP spid="25" grpId="2" animBg="1"/>
      <p:bldP spid="30" grpId="0" animBg="1"/>
      <p:bldP spid="30" grpId="1" animBg="1"/>
      <p:bldP spid="92" grpId="0" animBg="1"/>
      <p:bldP spid="24" grpId="0" animBg="1"/>
      <p:bldP spid="24" grpId="1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9" grpId="0" animBg="1"/>
      <p:bldP spid="39" grpId="1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901372" y="2571227"/>
            <a:ext cx="1662548" cy="56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5 students solve the problem?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81553" y="2635136"/>
            <a:ext cx="1668265" cy="56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5 students solve the problem?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48356" y="2605009"/>
            <a:ext cx="1699729" cy="56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5 students solve the problem?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0" y="-16138"/>
            <a:ext cx="9144000" cy="6874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94523" y="1671551"/>
            <a:ext cx="1636998" cy="2824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0    4    5    9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17868" y="988329"/>
            <a:ext cx="2259496" cy="497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my results I can predict or hypothesize.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1610546" cy="534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0    4    5    9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1    2    4    6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746513" y="1071155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set did you choose?</a:t>
            </a:r>
            <a:endParaRPr lang="en-US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0505" y="1703457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SY3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96639" y="1199514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SY2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17248" y="1219392"/>
            <a:ext cx="1100796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Generate a Hypothesis</a:t>
            </a:r>
            <a:endParaRPr lang="en-US" sz="105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406579" y="1720518"/>
            <a:ext cx="1100796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your Hypothesis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733260" y="1036980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your strategy.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15787" y="2133600"/>
            <a:ext cx="1598813" cy="3539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C4</a:t>
            </a:r>
            <a:endParaRPr lang="en-US" sz="17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411090" y="2145810"/>
            <a:ext cx="1100796" cy="336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Conceptualize the Strategy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66465" y="788059"/>
            <a:ext cx="1697455" cy="418479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687540" y="1565486"/>
            <a:ext cx="2348948" cy="45117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another strategy to prove you were correct.</a:t>
            </a:r>
            <a:endParaRPr lang="en-US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70508" y="803663"/>
            <a:ext cx="167757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DOK4 Pathway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32707" y="2667000"/>
            <a:ext cx="1598813" cy="4770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AP4</a:t>
            </a:r>
          </a:p>
          <a:p>
            <a:endParaRPr lang="en-US" sz="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427181" y="2679497"/>
            <a:ext cx="1111879" cy="467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Devise a Way to Solve a Problem</a:t>
            </a:r>
            <a:endParaRPr lang="en-US" sz="105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763996" y="2635003"/>
            <a:ext cx="2405931" cy="54725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5 students solve the problem?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87539" y="2096537"/>
            <a:ext cx="2405931" cy="45117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you use your strategy another way?</a:t>
            </a:r>
            <a:endParaRPr lang="en-US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9830" y="3289614"/>
            <a:ext cx="1598813" cy="4770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AN4</a:t>
            </a:r>
          </a:p>
          <a:p>
            <a:endParaRPr lang="en-US" sz="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22133" y="3297298"/>
            <a:ext cx="1100796" cy="467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Coherence among  Sources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7782" y="3942546"/>
            <a:ext cx="1598813" cy="4770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EV4</a:t>
            </a:r>
          </a:p>
          <a:p>
            <a:endParaRPr lang="en-US" sz="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74777" y="3942546"/>
            <a:ext cx="1153429" cy="467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and Justify</a:t>
            </a:r>
            <a:endParaRPr lang="en-US" sz="11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4522" y="4485042"/>
            <a:ext cx="1598813" cy="47705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SY4</a:t>
            </a:r>
          </a:p>
          <a:p>
            <a:endParaRPr lang="en-US" sz="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71517" y="4485042"/>
            <a:ext cx="1153429" cy="467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Synthesize a New Perspective</a:t>
            </a:r>
            <a:endParaRPr lang="en-US" sz="105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727296" y="1066800"/>
            <a:ext cx="2348948" cy="3810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you predict?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63362" y="988329"/>
            <a:ext cx="1692965" cy="1897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Add the smallest numbers together to see if they equaled the largest number.</a:t>
            </a:r>
          </a:p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Then, I took the sum and added it to the smaller numbers to see if it could also be an addend.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04205" y="1027020"/>
            <a:ext cx="1752600" cy="2110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 can </a:t>
            </a:r>
            <a:r>
              <a:rPr lang="en-US" sz="1200" b="1" dirty="0">
                <a:solidFill>
                  <a:schemeClr val="tx1"/>
                </a:solidFill>
              </a:rPr>
              <a:t>predict </a:t>
            </a:r>
            <a:r>
              <a:rPr lang="en-US" sz="1200" b="1" dirty="0" smtClean="0">
                <a:solidFill>
                  <a:schemeClr val="tx1"/>
                </a:solidFill>
              </a:rPr>
              <a:t>that “If  </a:t>
            </a:r>
            <a:r>
              <a:rPr lang="en-US" sz="1200" b="1" dirty="0">
                <a:solidFill>
                  <a:schemeClr val="tx1"/>
                </a:solidFill>
              </a:rPr>
              <a:t>I can make a sum from two numbers in the set and make an addend from the sum and another number in the set, then I know I have the correct set to show that numbers can be either addends or sums.”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09306" y="914400"/>
            <a:ext cx="2001079" cy="56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0 + 9 = 9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 + 5 = 9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6206" y="967483"/>
            <a:ext cx="2351158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made 9 squares because 9 is the largest number.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counted from 0 to 9 and that made a sum of 9. Now 9 can be an addend or a sum 0 + 9 = 9!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I counted backward from the 9</a:t>
            </a:r>
            <a:r>
              <a:rPr lang="en-US" sz="1000" b="1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square until I go to the number 5.  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 counted how many squares were left.  There were 4.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showed that 5  +  4  = 9.</a:t>
            </a: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 have used all 4 numbers</a:t>
            </a:r>
            <a:r>
              <a:rPr lang="en-US" sz="1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405126" y="1511590"/>
            <a:ext cx="2393317" cy="472848"/>
            <a:chOff x="0" y="0"/>
            <a:chExt cx="2393488" cy="173990"/>
          </a:xfrm>
        </p:grpSpPr>
        <p:sp>
          <p:nvSpPr>
            <p:cNvPr id="76" name="Rectangle 75"/>
            <p:cNvSpPr/>
            <p:nvPr/>
          </p:nvSpPr>
          <p:spPr>
            <a:xfrm>
              <a:off x="0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66007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32014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98021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64029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330036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96043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862051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28058" y="0"/>
              <a:ext cx="265430" cy="1739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334000" y="2024558"/>
            <a:ext cx="2505991" cy="6158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identified and classified variables.  </a:t>
            </a:r>
          </a:p>
          <a:p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determined the factors and how to organize them.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763996" y="2667000"/>
            <a:ext cx="2405931" cy="54725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your data as supporting evidence.</a:t>
            </a:r>
            <a:endParaRPr lang="en-US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5398220" y="2094103"/>
            <a:ext cx="3111119" cy="3017193"/>
            <a:chOff x="1845977" y="1097609"/>
            <a:chExt cx="3111119" cy="3017193"/>
          </a:xfrm>
        </p:grpSpPr>
        <p:sp>
          <p:nvSpPr>
            <p:cNvPr id="86" name="Oval 85"/>
            <p:cNvSpPr/>
            <p:nvPr/>
          </p:nvSpPr>
          <p:spPr>
            <a:xfrm>
              <a:off x="3761217" y="2867086"/>
              <a:ext cx="523294" cy="28970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</a:t>
              </a:r>
              <a:endParaRPr lang="en-U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1845977" y="1097609"/>
              <a:ext cx="2838275" cy="3017193"/>
              <a:chOff x="4593162" y="1122042"/>
              <a:chExt cx="3836481" cy="3615197"/>
            </a:xfrm>
          </p:grpSpPr>
          <p:sp>
            <p:nvSpPr>
              <p:cNvPr id="95" name="Right Arrow 94"/>
              <p:cNvSpPr/>
              <p:nvPr/>
            </p:nvSpPr>
            <p:spPr>
              <a:xfrm rot="5400000">
                <a:off x="6988065" y="3259789"/>
                <a:ext cx="461422" cy="156624"/>
              </a:xfrm>
              <a:prstGeom prst="rightArrow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6" name="Right Arrow 95"/>
              <p:cNvSpPr/>
              <p:nvPr/>
            </p:nvSpPr>
            <p:spPr>
              <a:xfrm rot="5400000">
                <a:off x="6900159" y="2514600"/>
                <a:ext cx="461422" cy="156623"/>
              </a:xfrm>
              <a:prstGeom prst="rightArrow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7" name="Right Arrow 96"/>
              <p:cNvSpPr/>
              <p:nvPr/>
            </p:nvSpPr>
            <p:spPr>
              <a:xfrm>
                <a:off x="5960539" y="3284220"/>
                <a:ext cx="461422" cy="156623"/>
              </a:xfrm>
              <a:prstGeom prst="rightArrow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8" name="Right Arrow 97"/>
              <p:cNvSpPr/>
              <p:nvPr/>
            </p:nvSpPr>
            <p:spPr>
              <a:xfrm>
                <a:off x="6016034" y="4210630"/>
                <a:ext cx="461422" cy="156623"/>
              </a:xfrm>
              <a:prstGeom prst="rightArrow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9" name="Right Arrow 98"/>
              <p:cNvSpPr/>
              <p:nvPr/>
            </p:nvSpPr>
            <p:spPr>
              <a:xfrm>
                <a:off x="5978761" y="2361123"/>
                <a:ext cx="461422" cy="156623"/>
              </a:xfrm>
              <a:prstGeom prst="rightArrow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4593162" y="1122042"/>
                <a:ext cx="1828799" cy="381000"/>
              </a:xfrm>
              <a:prstGeom prst="roundRect">
                <a:avLst/>
              </a:prstGeom>
              <a:solidFill>
                <a:srgbClr val="FFABA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Identify and Classify the Variables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Diamond 100"/>
              <p:cNvSpPr/>
              <p:nvPr/>
            </p:nvSpPr>
            <p:spPr>
              <a:xfrm>
                <a:off x="4788176" y="3820768"/>
                <a:ext cx="1409700" cy="916471"/>
              </a:xfrm>
              <a:prstGeom prst="diamond">
                <a:avLst/>
              </a:prstGeom>
              <a:solidFill>
                <a:srgbClr val="FFFFB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fish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Diamond 101"/>
              <p:cNvSpPr/>
              <p:nvPr/>
            </p:nvSpPr>
            <p:spPr>
              <a:xfrm>
                <a:off x="4781550" y="2904297"/>
                <a:ext cx="1409700" cy="916471"/>
              </a:xfrm>
              <a:prstGeom prst="diamond">
                <a:avLst/>
              </a:prstGeom>
              <a:solidFill>
                <a:srgbClr val="FFFFB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bird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Diamond 102"/>
              <p:cNvSpPr/>
              <p:nvPr/>
            </p:nvSpPr>
            <p:spPr>
              <a:xfrm>
                <a:off x="4763328" y="1981200"/>
                <a:ext cx="1446144" cy="916471"/>
              </a:xfrm>
              <a:prstGeom prst="diamond">
                <a:avLst/>
              </a:prstGeom>
              <a:solidFill>
                <a:srgbClr val="FFFFB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reptile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ight Arrow 103"/>
              <p:cNvSpPr/>
              <p:nvPr/>
            </p:nvSpPr>
            <p:spPr>
              <a:xfrm rot="5400000">
                <a:off x="5343256" y="1921793"/>
                <a:ext cx="299537" cy="156623"/>
              </a:xfrm>
              <a:prstGeom prst="rightArrow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6460435" y="2212986"/>
                <a:ext cx="1388165" cy="381000"/>
              </a:xfrm>
              <a:prstGeom prst="roundRect">
                <a:avLst/>
              </a:prstGeom>
              <a:solidFill>
                <a:srgbClr val="B2DE8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Hard Shelled Eggs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6500647" y="2861228"/>
                <a:ext cx="1371600" cy="381000"/>
              </a:xfrm>
              <a:prstGeom prst="roundRect">
                <a:avLst/>
              </a:prstGeom>
              <a:solidFill>
                <a:srgbClr val="B2DE8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Soft Shelled Eggs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4593162" y="1556219"/>
                <a:ext cx="1828800" cy="381000"/>
              </a:xfrm>
              <a:prstGeom prst="roundRect">
                <a:avLst/>
              </a:prstGeom>
              <a:solidFill>
                <a:srgbClr val="FFABA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What steps do I take to organize them?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7718131" y="2229921"/>
                <a:ext cx="711512" cy="347128"/>
              </a:xfrm>
              <a:prstGeom prst="ellipse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Yes</a:t>
                </a:r>
                <a:endParaRPr lang="en-US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7065066" y="2545901"/>
                <a:ext cx="707334" cy="347128"/>
              </a:xfrm>
              <a:prstGeom prst="ellipse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</a:t>
                </a:r>
                <a:endParaRPr lang="en-US" sz="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6445152" y="1768873"/>
                <a:ext cx="1448256" cy="381000"/>
              </a:xfrm>
              <a:prstGeom prst="roundRect">
                <a:avLst/>
              </a:prstGeom>
              <a:solidFill>
                <a:srgbClr val="FFABAB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 smtClean="0">
                    <a:solidFill>
                      <a:schemeClr val="tx1"/>
                    </a:solidFill>
                  </a:rPr>
                  <a:t>Determine Factors</a:t>
                </a:r>
                <a:endParaRPr lang="en-US" sz="9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8" name="Right Arrow 87"/>
            <p:cNvSpPr/>
            <p:nvPr/>
          </p:nvSpPr>
          <p:spPr>
            <a:xfrm>
              <a:off x="4531852" y="2114891"/>
              <a:ext cx="385096" cy="115872"/>
            </a:xfrm>
            <a:prstGeom prst="rightArrow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3" name="Right Arrow 92"/>
            <p:cNvSpPr/>
            <p:nvPr/>
          </p:nvSpPr>
          <p:spPr>
            <a:xfrm>
              <a:off x="4572000" y="2627328"/>
              <a:ext cx="385096" cy="115872"/>
            </a:xfrm>
            <a:prstGeom prst="rightArrow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4" name="Oval 93"/>
            <p:cNvSpPr/>
            <p:nvPr/>
          </p:nvSpPr>
          <p:spPr>
            <a:xfrm>
              <a:off x="4157867" y="2529692"/>
              <a:ext cx="526385" cy="289708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Yes</a:t>
              </a:r>
              <a:endParaRPr lang="en-U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5438553" y="2667000"/>
            <a:ext cx="2283904" cy="508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the common factor in all 5 sources?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840382" y="3236402"/>
            <a:ext cx="2283904" cy="72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impact do hard or soft shelled eggs contribute to an animal’s survival?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00072"/>
              </p:ext>
            </p:extLst>
          </p:nvPr>
        </p:nvGraphicFramePr>
        <p:xfrm>
          <a:off x="5169927" y="3221878"/>
          <a:ext cx="3549193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593"/>
                <a:gridCol w="838200"/>
                <a:gridCol w="685800"/>
                <a:gridCol w="762000"/>
                <a:gridCol w="609600"/>
              </a:tblGrid>
              <a:tr h="20320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Variable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000" b="1" dirty="0" smtClean="0"/>
                        <a:t>Factors from Sources</a:t>
                      </a:r>
                      <a:endParaRPr lang="en-US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Animals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Hard Shelled Eggs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Survival Rate</a:t>
                      </a:r>
                      <a:endParaRPr lang="en-US" sz="900" b="1" dirty="0"/>
                    </a:p>
                  </a:txBody>
                  <a:tcPr anchor="ctr"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Soft Shelled Eggs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Survival Rate</a:t>
                      </a:r>
                      <a:endParaRPr lang="en-US" sz="900" b="1" dirty="0"/>
                    </a:p>
                  </a:txBody>
                  <a:tcPr anchor="ctr">
                    <a:solidFill>
                      <a:srgbClr val="FFFFB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reptiles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15</a:t>
                      </a:r>
                      <a:endParaRPr lang="en-US" sz="1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85%</a:t>
                      </a:r>
                      <a:endParaRPr lang="en-US" sz="1000" b="1" dirty="0"/>
                    </a:p>
                  </a:txBody>
                  <a:tcPr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20</a:t>
                      </a:r>
                      <a:endParaRPr lang="en-US" sz="1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60%</a:t>
                      </a:r>
                      <a:endParaRPr lang="en-US" sz="1000" b="1" dirty="0"/>
                    </a:p>
                  </a:txBody>
                  <a:tcPr>
                    <a:solidFill>
                      <a:srgbClr val="FFFFB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birds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12</a:t>
                      </a:r>
                      <a:endParaRPr lang="en-US" sz="1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80%</a:t>
                      </a:r>
                      <a:endParaRPr lang="en-US" sz="1000" b="1" dirty="0"/>
                    </a:p>
                  </a:txBody>
                  <a:tcPr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5</a:t>
                      </a:r>
                      <a:endParaRPr lang="en-US" sz="1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45%</a:t>
                      </a:r>
                      <a:endParaRPr lang="en-US" sz="1000" b="1" dirty="0"/>
                    </a:p>
                  </a:txBody>
                  <a:tcPr>
                    <a:solidFill>
                      <a:srgbClr val="FFFFB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fish</a:t>
                      </a:r>
                      <a:endParaRPr lang="en-US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25</a:t>
                      </a:r>
                      <a:endParaRPr lang="en-US" sz="1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72%</a:t>
                      </a:r>
                      <a:endParaRPr lang="en-US" sz="1000" b="1" dirty="0"/>
                    </a:p>
                  </a:txBody>
                  <a:tcPr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11</a:t>
                      </a:r>
                      <a:endParaRPr lang="en-US" sz="1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35%</a:t>
                      </a:r>
                      <a:endParaRPr lang="en-US" sz="1000" b="1" dirty="0"/>
                    </a:p>
                  </a:txBody>
                  <a:tcPr>
                    <a:solidFill>
                      <a:srgbClr val="FFFFB9"/>
                    </a:solidFill>
                  </a:tcPr>
                </a:tc>
              </a:tr>
            </a:tbl>
          </a:graphicData>
        </a:graphic>
      </p:graphicFrame>
      <p:sp>
        <p:nvSpPr>
          <p:cNvPr id="117" name="Rectangle 116"/>
          <p:cNvSpPr/>
          <p:nvPr/>
        </p:nvSpPr>
        <p:spPr>
          <a:xfrm>
            <a:off x="5438553" y="3338013"/>
            <a:ext cx="2283904" cy="508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nimals with hard shells have a higher survival rate. 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9132" y="3842064"/>
            <a:ext cx="669147" cy="7084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809566" y="3248622"/>
            <a:ext cx="2283904" cy="517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strategy to organize source information.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64507" y="3255615"/>
            <a:ext cx="2283904" cy="517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why your analysis is correct.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821496" y="3935409"/>
            <a:ext cx="2283904" cy="517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accurate is your analysis?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840382" y="3969819"/>
            <a:ext cx="2283904" cy="517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other variables contribute to survival rate?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484148" y="3911414"/>
            <a:ext cx="2283904" cy="508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draw a conclusion based on my data.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5482265" y="3923065"/>
            <a:ext cx="2283904" cy="508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justify my conclusion using other variables.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886023" y="4490325"/>
            <a:ext cx="2283904" cy="517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most impacted animal survival rate?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486400" y="4477088"/>
            <a:ext cx="2283904" cy="508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sources point to one consistent cause.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840382" y="4490325"/>
            <a:ext cx="2283904" cy="517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would you solve this problem?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486400" y="4499498"/>
            <a:ext cx="2283904" cy="9869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create a mathematical formula for increasing the survival rate of animals with soft shelled eggs.</a:t>
            </a:r>
            <a:endParaRPr lang="en-US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7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54531 -0.0055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55434 -0.00879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43" grpId="0" animBg="1"/>
      <p:bldP spid="4" grpId="0" animBg="1"/>
      <p:bldP spid="4" grpId="1" animBg="1"/>
      <p:bldP spid="4" grpId="2" animBg="1"/>
      <p:bldP spid="51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6" grpId="0" animBg="1"/>
      <p:bldP spid="57" grpId="0" animBg="1"/>
      <p:bldP spid="59" grpId="0" animBg="1"/>
      <p:bldP spid="61" grpId="0" animBg="1"/>
      <p:bldP spid="90" grpId="0" animBg="1"/>
      <p:bldP spid="91" grpId="0" animBg="1"/>
      <p:bldP spid="92" grpId="0" animBg="1"/>
      <p:bldP spid="26" grpId="0" animBg="1"/>
      <p:bldP spid="27" grpId="0" animBg="1"/>
      <p:bldP spid="28" grpId="0" animBg="1"/>
      <p:bldP spid="33" grpId="0" animBg="1"/>
      <p:bldP spid="34" grpId="0" animBg="1"/>
      <p:bldP spid="38" grpId="0" animBg="1"/>
      <p:bldP spid="39" grpId="0" animBg="1"/>
      <p:bldP spid="40" grpId="0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2" grpId="0" animBg="1"/>
      <p:bldP spid="2" grpId="1" animBg="1"/>
      <p:bldP spid="5" grpId="0" animBg="1"/>
      <p:bldP spid="72" grpId="0" animBg="1"/>
      <p:bldP spid="74" grpId="0" animBg="1"/>
      <p:bldP spid="115" grpId="0" animBg="1"/>
      <p:bldP spid="115" grpId="1" animBg="1"/>
      <p:bldP spid="117" grpId="0" animBg="1"/>
      <p:bldP spid="3" grpId="0" animBg="1"/>
      <p:bldP spid="3" grpId="1" animBg="1"/>
      <p:bldP spid="118" grpId="0" animBg="1"/>
      <p:bldP spid="118" grpId="1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57200" y="1485900"/>
            <a:ext cx="372778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Moving Forward!!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62" name="Picture 38" descr="https://encrypted-tbn1.gstatic.com/images?q=tbn:ANd9GcQojvDXu2Yg9CdCWNuFg6qwwbguAOPugtuHejXqfYlPT65rKwb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2369381" cy="25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4343400"/>
            <a:ext cx="1981200" cy="1524000"/>
          </a:xfrm>
          <a:prstGeom prst="rect">
            <a:avLst/>
          </a:prstGeom>
          <a:solidFill>
            <a:schemeClr val="accent1">
              <a:lumMod val="40000"/>
              <a:lumOff val="6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2884" y="4038600"/>
            <a:ext cx="1981200" cy="1824789"/>
          </a:xfrm>
          <a:prstGeom prst="rect">
            <a:avLst/>
          </a:prstGeom>
          <a:solidFill>
            <a:srgbClr val="B2DE82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6168" y="3810001"/>
            <a:ext cx="1981200" cy="2053388"/>
          </a:xfrm>
          <a:prstGeom prst="rect">
            <a:avLst/>
          </a:prstGeom>
          <a:solidFill>
            <a:schemeClr val="accent6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9452" y="3505200"/>
            <a:ext cx="1981200" cy="2350168"/>
          </a:xfrm>
          <a:prstGeom prst="rect">
            <a:avLst/>
          </a:prstGeom>
          <a:solidFill>
            <a:schemeClr val="accent2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4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AutoShape 2" descr="data:image/jpeg;base64,/9j/4AAQSkZJRgABAQAAAQABAAD/2wCEAAkGBhQQERQUExAQFRIVFRIXERgXDxISGhcSFRIVFBQSFBQXHSgeFxkkGRIUHy8gJCcpLCwsFx4xNTAqNyYrLCkBCQoKDgwOGg8PGiwkHyQuLCkpLywpLC4sMiwqLCwsNCwpLDQqKSwsLSwsKiwsKSksKSwpLCwsKiwsKSksLCwpLP/AABEIAOcA2gMBIgACEQEDEQH/xAAcAAEAAwEBAQEBAAAAAAAAAAAABAUGAgMBBwj/xAA+EAACAQIDBQUEBwcEAwAAAAAAAQIDEQQhMQUSQVFhBjJxgZETIqGxQlJicoLB0QcUIzPC4fAWkpOyJEOi/8QAGgEBAAMBAQEAAAAAAAAAAAAAAAIDBAUBBv/EACcRAAMAAgICAQIHAQAAAAAAAAABAgMREiEEMUETYRQiMkJRgZFD/9oADAMBAAIRAxEAPwD9xAAAAAAK/ae24YdpS3nKWaSXDm28kQNrbflTrezjlu7rk2tW1e3hax1Wp08bFKXu1F3JL4+K6GW/ITbiP1fcunHrVV6Peh2gjL6EkvFMtKdRSSad09DMPZlSivf3Wr2TT18nmi82Qv4S8ZW9Srx82R5HGQlkiUtyTQAbzOAAAAAAAAAAAAAAAAAAAAAAAAAAAAAAAAAQNo7EpV85xakslKLs7cuT8yLDYKpRbjUqNrON93K2fBE6e1aUW06kbrJ2zs1qsuJ8ntWla6mpdI5vwfLzKMuPG06r/Sybv0iFtLE79ODXFu/ilZr4lphqW7CK5JevEoKFSO/G91BSv4ePojRpmfxa+pVW/fSJ5VxSR9ABvKAAAAAAAAAAAAAAAAAAAAAAAAAAAD8+r/t12XGpue2qySdnONCbh1aerXVJmu2F2lw2Ohv4bEU6sV3t15xb0U4O0ovo0j+ZP2edrsJgXL95wirX0doy+DNJ2b2mq+1Hi6GEqUMIqNb2slGSi47jaV1lLOKyzIXfCXRKZ5PR/QVbHwhlKavy1fosyDitsJxaipXaaT0s2tVxKHA4mM4RlFrdkouPC+8rrLmSTlX52R/p6NSwSvZ9hjJKKSpO6SXfio5Lg83b8JW7CwmIp0//ACq8a9Zt3nGmqa3E24LdSWa3mr25crk5zvp68P7j2XPPx09NCnJ5N5Fxr0SnHMvaO07lzsfFXW49Vp4cvIpkiRgau7Ui+tn4PIj4+T6eRM9yTyk0YAPoDAAAAAAAAAAAAAAAAAAAAAAAAAAAAfkP7RP2HYerGpicJL2FWzlKna9KTveTSWdPVvK6y0RMVdwpNxi5uMHux+s0so/kfqMo3Vno9TL7R7GZuVCSX2JXt4KWq87mLysVXpr4NXj5JnaopoYeFenBTg0k6U1G+64yjaUVly0t4lo/e8OPV8v8/Uqq1CtR/mU5RX1tV5SWRKw+PjZI5NS56ZrffonJA4hWT4nZWRAuAAamnK6T5pP1OiNs6penHoremX5Ek+liuUpnNa09AAEjwAAAAAAAAAAAAAAAAAAAAAAAAAAA+NFfiuz1CprSSfON4P4ZMsQRqVXtHqpr0ZrE9kGs6VV9FNX/APpaehVxqzpT3KsXGXzXNPijckHauyo4iFnlJZwlxi/05ox5vEmluOmaIzv1RRJgh4epKEnTqK0ouz/VdCYcdpp6ZqJ2ysXuS3X3ZfB8GXplC/2ZjN+Nn3lr15M6fhZv+b/oy5o/ciYADpmYAAAAAAAAAAAAAAAAAAAAAAAAAAAAAAAAAyfa2lu1qc/rRafjF/pL4HGHndFl2woXoKXGE4vyfuv4tFNs+d0cTzJ1kZ0MT3jRLO6NZwaaea/yzOAZE2ntEvZpMHi1Ujda8VyZ7mXpVXBqUXZr4rk+hfYHaEaqyyku9F6rr1XU7XjeSsq0/ZjyY+Pa9EoAGwpAAAAAAAAAAAAAAAAAAAAAAAABzOaSu2kursdGb7V1/fpw4NSfi7pf54lWXJ9OHRPHHOtF3LaVJa1af++J5y21RX/tj5XfyMdCF2kuJKWC+0/Q5786v4Rq/DyvbPbb+2PbRcI3UNc8m2tMuCK/ZcyTPZ8WrNytxzS/I9KVKFNZWXnf5mLJkeR7Zekpnij1nNJXf+dBDRX1sr+JHoXm9991dxf1foSSo8By001KLcZrutfLquh0D1Np7QLbZm3FUe5NKNTlwl1i/wAvmWpj6+HU1n5MlYDtBKk9yteUeE9WvvL6Xjr4nVweYn+W/wDTNeH5k0wOKVVTSlFpxejTun5nZ0TKAAAAAAAAAAAAAAAAAAAAACm7TbJdemnD+ZBtxX1k+9G/kn5FyCNyrXFkppy9o/NIY9xklK6aeaas+VmmXkK6avc1c6EZaxi/GKfzM5jeyck26M4qL+jK+XRSV7o5WXwqXc9mxZ5r30RY7Ni8NOs6lTeSkkrxSUlLdS0u9URsDhYyV5K/i2yz2lgHh8E4OScpTi5NaXclkvKK9CHgV7pV5E8OK1rrssitpvfySErA8q+KjDKUkm9Fq3mllFZvNpeZRvbVSWIiop+zbikt2+T3b71r2evG60yzKYw1abXojVpGhABUTBxUpKSszsAEOjXqYaV6b916xecX5cH1RpNlbep18u7U4wbz/C/pIppRuQcVgOK14dGa8Pk1j6+CF45v37N0DJ7N7TzpWjWTlHhP6S+8vpfPxNRQxEakVKMlKL0adzr4805F+Ux3jqPZ6AAtKwAAAAAAAAAAAAAAAAAAAADO9scI6sacVKzUpSteSvaNr3i75ORnYbGqqydVW5e0rSXeb0cuXumh2vWviGvqwivNtt/NEc4/keRSyNL4+yNkY1xWysw2wYx70nLJXSj7NOySu7O77sePBEPF0r1VJRtCm1GNrJJKTU8l9q/DiX5Bls52cd9bjvf3HvWeq3t63HWxXizJtvK/jo9qNa4ol0Km9FPjx8VqdkLC1LVJR55rxWvw+RNMrLmAAeAAAA8MRhVIiYTF1MLPeh3X3ovSX6PqWR51qKkTi3L2j37M0Wy9rQxEbxea70XqvHp1Jp+fSpypSU4NxktGvk+a6Go2L2ijW9ydo1eXCXWP6fM7GDylk6r2ZMuHj3PouQAbDMAAAAAAAAAAAAAAAAAAZParccXK/FQa8N23zTPpK7VYF+7Wj9H3Z/dvlLybfr0K/DV1JHB8qHORnQxvcJnsGDitOyMxMgQf8aP4v+rLIqsM71U+Cv6tNItT1kqAAPCJ8jO/lqfTwllUT4STT8VmvzPcAA4q1lFXby/PkjwjtKHHej4x/NDQ0SJ009SBidm8UWCd81ofT1PR6no+7L7Typ2hXu1op2u195cfFfE09KqppSi04vRp3T8GZKthlLgR8LWq4aV6b936UXmn5cH1R0MHmNdWUXhVdz0zcAq9m9oKdbJ+5U+rJ6/df0vn0LQ6k0qW5ZkqXL0wACREAAAAAAAAAAAA+Tgmmmk08mmr3XJoze0ezUoveoacYN2t91v5M0oKsmKci1ROLcPoxUsROnlUpyi+F4tL10ZBxGM33ZM/QpRvqj8429hvZYqpFZRbUorTKSvl539DmZvFWNckzbhyK3rROpuMYZPO6bfNppk8oqdC67zLLAVct1vNaPmjE0W0iWACJE4q07rqmmvFHhLET03F6/2JRzOolq0gDwp4dt7083wXBHWJordeS0OqeKjJ2Uk2fcQvdZ6ekLBYy0EuTfzZI/fUc7F2HHEKd5zjKMlpZqzWWTXNPiS6nYya7teL8YNfJs0rxrpckiNZIT02Rv3w5li0dy7JYhaSpP8AFJf0nn/pjE8of8iPPw2RfB7zj+TwqyjLVErCbdqUslPeiuE88uktV8Tz/wBL4nlD/kR3HsjiHq6S/HL8ok4xZpe5TDrG1ptFzhu1tOXfUoPn3l6rP4Flh9qUqndqwfTeV/R5mbpdiZvvVorwi5fFtE6h2LpLvSqT81FfBX+Jvx1n/ckZbnD8M0AI2D2dTor3IKPm38WSTWt/JnevgAA9PAAAAAAAAAAUHavYPt4e0gv4sFl9qOrh48V5riX4I3CtaZKKcPaPy7CYosYT0a1Wn6Ml9rtgOEnXpRe6/wCaktH9e3J8eufEo8PjDiZcTitM6s0rnki8htBfSTXxXqJbShwd/BFfHFI5njYrq+BRxPOJLqY6Uu6t1c3+h4eyv3m2+v6EnC7JxNXSluR5z934d74H3H7Onh5QU5RlvqTTUWrONrrPXJot+janlro8VTvSfZFqT3bPk1/ct5K6KbFr3Sx2dW36cXxtZ+KyKWe0utnWwcV7HEbrfu1Fu/i1j+a8zZGKxuD31lqX+wNre2juz/mw732l9dfn18UdPwsy1wf9GTPG/wAy/stgAdIyAAAAAAAAAAAAAAAAAAAAAAAAAp8d2Uw9VtuDhJ6uD3fh3fgXAI1KrpolNOe0zOw7D0E85Vn0c4r5RTLbA7HpUf5dOMXzteX+55kwEZxxPpHtZLr2wUvarDb1JT405xf4Ze5L/sn5F0eOMw6qU5QekoyXqrXPck8pciK40mYScbqxxsivuTcHo84+PE9It8cnxXJrJr1ueNfD3zWUlofP/ZnV+xdkTF1nSlGpHKUc/Lin0YwWN3lZ5SWoxNZPIitp7RXrvs2lKd0nZq6Ts+F1ozow+E7RVKEkt7ep3V1LO0b57r1WXDQ28ZXVzv4cyyrowZMbh9n0AFxUAAAAAAAAAAAAAAAAAAAAAAAAAAAAAAY3buF9lXf1anvx+9pNeuf4iEa7buy/3ik4qynH3qb5SXB9HozEe3avGSanFtST1TWqZxvKxcL2vTOjhvlP3QpUXKslvxhe+cnZXs3FN9XZeZ9xspQk4zTjNap/Nc11IdevcvOxmNc6joz9+G5vQUkpbrjJaX0T3tOhDHCtqfkutuVyJWyOykakIVKk21JKW6lu5POzlr6WNZGNlZaLQJH07GPFONaRzLyO32AAWFYAAAAAAAAAAAAAAAAAAAAAAAAAAAAAAKDtH2b9v/Ep2VVLymlonyfJ+T6AQuFa0yU24e0ZnY+wJVcQoVYNRSbnacVwaWafPkbrZ+yqVBNU6ajfV5tvxk82AVYMcyui7PkqnolgA0GcAAAAAAAAA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8" descr="data:image/jpeg;base64,/9j/4AAQSkZJRgABAQAAAQABAAD/2wCEAAkGBxQSEhQREBQWFRUSFxQYFRQUFRgXFRYWFhcYFxQUFhcYHCgiGBonHBQYIT0iJSkrLjAuGR8zRDQsNygtLisBCgoKDg0OGxAQGywmICYsLy00LCwsLCwsLzUsLCwsLCwsLCwsLCwsLS8sLCwsLTQsLCwsLCwsLCwsLDQsLCwsLP/AABEIAI4BGAMBEQACEQEDEQH/xAAbAAEAAgMBAQAAAAAAAAAAAAAAAQUCBAYDB//EADoQAAIBAgQDBgUCBQIHAAAAAAECAAMRBBIhMQUGQRMiMlFhgRRCUnGRYqEHIzNygrHhJFOSssHR8P/EABoBAQADAQEBAAAAAAAAAAAAAAABBAUDAgb/xAAxEQEAAgECBAQEBgIDAQAAAAAAAQIDBBESITFRBRNBYSJxgZEUMqGxwdHh8EJi8RX/2gAMAwEAAhEDEQA/APuMBAQEBAQEBAQEBAQEBAQEBAQEBAQEBAQEBAQEBAQEBAQEBAQEBAQEBAQEBAQEBAQEBAQEBAQEBAQEBAQEBAQECLwJgICAgICAgICAgICAgICAgICAgICAgIEQJgICAgICAgICBDbabwPn9bnxWrIhpVadSi7Cql8ylbd8abkAZgbdD5zhGaJtwtPJ4bbHijLxVtExHSecb9+3bm79GBFxqDsZ3ZjKAgICAgICAgICAgICAgICAgIEXgTAQOL4pxfF9jiMZQqUxTotURaLU7kimSjVC4N82YaC1rD1iEtLi6VsNUfDUq9ZvicFiKiM7liK9EqSyn5bh9hpEodnwLG9vhqNb/mU0b3ZQTEjegICAgICAgauIxqoQmrOdkUXa17XIGwudzA8hTq1NXPZr9CG7nbxP066L+YFRT5Uprjhi0AC9kyldTdjpfXe4JnLy48zj9l38df8L+G9OLi3+nRf4LDCki01vlQWFzc2GwuZ1Upnfm94GvicUqWzGxY2A3J+wnLJmpjiJtPXk9Upa3R7idXlMBAQEBAQEBAQEBAQECDA5uvzFUXEmj2VMUkcLVqvWCFEennpuFI712Dra/ywbK1KNOsmLxxtUrUKlXsmzmyrRAKICD4Ta5HW8dk8nV8J4nTxNJK1Fg6OLgqbj1F4Q5/mDmBwlfskdaVE5KmJR1WpTY2zGmjqQ+W4vf8AeBUcP5W7cYzB4mq1UUqjmjcZGHxCZs7FCAwLFha1u7E9B74F6YocLq1O2ZwxpE61CHqUylRahOqrmTf7SZI6Og5NuMJTQ0XodlmpinUOZgqMQpzAC4IsQbbSCV5AQEBAXga2KxqppqzdEXVjoSNOmx1NhA8TTq1PEezX6V1cjXd9l0toBf1gbOGwy0xZFAvqfMnzJ6nTcwPaAgIFZx/i6YWk1VyP0gm1zOeS/BG71WvFOyg5SxVOuTiqlenUc3ACupygbgC+gEy8NbcU6vVfDEdN+W3v9fRZy5KRHkYp3n1e45opPilp0SGKsKdU30Ae+T3uLe8mniPHmp8E1rbfaZ9fp+xGCfLtz3mPR1QmuqJgICAgICAgIHhjsSKVN6pBIpqzELuQoubeukDLDV1dVdTdXAYH0IuIDEYhUGZyFBKi52uxso9yQIFZxvmKlhWCVb3alWqiw0y0cua56Hvi0DT5R5k+LNVGNJmp5GzUGL0stS5CZ9i65bG37Xk7ckOe/iPhAHZyoZWTD1GBFwww1cZxbr3K0iHqZ5bLDBct4YYvF4c0VCVkoVQFuqkao6WUgFboDb1j0Qs+Sa9qHwpVlfCE0mBUqCFJCMptYgqAdIHnj+V3qO4GIK4etUWpVo9mCzMuW6ipfuocouLHr5wLqlw5Vr1MQL5qqU0YdLUyxU/fvmB64bCrTBWmAoJZrD6mJZj+TeB7WgTAQIvA8MTjUQhWPebwourna5CjWwuNel4Gvkq1fEeyXyU3qH7tsntf7iBtYfDKl8otfc7k/cnU7wPaAgICB44rELTUu5sqi5Mi1orG8piN3xf+IHNbMcyrnqsCMPStmyL1qsPfT/aY+06zNtM7Ur1nv/1j+V6IjBTpvaent7p5Q4Z2KLVIGdlsoHiF/EXtpc/aZ3imr/Eb4KzMY69Znpv6RHJY8P8AD4rac2Tbfvt6e/PnLseTeX1Z6lZgGRtBf5mG9j1Venr9pf8ADdNN6xkyRy22rE9u8+8uGsy1rea4/q7tZts9MBAQEBAqOYuPJg1p1Kqsab1Fps42p59Fdv03sPeBsHilI1mwocdsKfaZOuQkgMPcSJHJ8M5hOG4bgrsjVaqGxxFUU0sly7M56bD3E9TI63hOPXE0KdZR3aqBrH1Go9ZE8hw+Gp4jDtiq7VitHhpFOjRB/lvRAFRzUB+bK4UHpl9Y37p6q3NTX4darYj4irUNHFK/bMHWscoqqTdFCtkZSLAayZ5IXnCuH1cZisUvEKJCUaC4VWIIWt2hLVaqehAp+9x0keifVfcF4ViabDtsSrU6YKpSpURTB2s9Q5jmaw2AA1MIXFbCo5VnUMVDAEi9g1s35sPxAz7IZs1hmta/W29r+UDK0CYCAgICBq4jHohy3zP9CjM/W2g2vY6mwgeVqtTf+UvkLNUO3XZRa42J9RA2MNhEp+AWva5OrGwtck6kwPeAgICAgYVaoUFmNgNyZ4vkrSs2tO0QmtZtO0PmPN/Ni1nNFGGVAWyZrF7dW8lmRqdRkyVjhjaJnbf+fn7fdewYq1neecx/v2cJhaVSpUzIvbVX0zKhvboq6+EeQnSlIisY6RMRHpvv9/d32is8eSefy5vo3B+UMSaS9vkSwsUUnMw3Csdh9hK+fwe197Uvzn0mOUfL3eP/AKEdNuXtKq/htwlquNbFUs+Fo0qaj4RCxpZqmbMpDWCsMtyoGlxNvFltanDeJ3jlvMbb+8e0s21Yid4fWhPaEwEBAQEDQ49wtMVh6uGqeGsjIT5XGh9oTEvmWBTEr2nFsTRqLXwlRaL91v5mGpoUrOi7lSxz3H0xPdEOj4PwFquAwFQLTFehTBQV0zJaoBnVl3GltRsQI9R1PB8PWRP+JqLUcknuJkpqOiItybD1JMD0PDqR7UMgIrW7QHUNYZdR9gIG1lG1v/hAygICAgICAgedaqqgs5CgbkkAD3MDV+Pzf0kZ/wBVsqfcM3iHqLwHwtR/6r2H0Uu6Pdz3j7ZfeBs4fDqgsigA+XX1PnvA9YCAgICBpcWrOlJmp+Ie8p6/Jkx4LWx9f27y76alb5Irfo5+jzZkUvXACjdr5bW3vefP4fGtVW/lzWL/AC5TP23j9Gjm8OpG81tt81JzVxutiSKOHGVWFzUOoAO1h8zHynW2snU248kTtHSnrM959oKaXyq9evW0/wAPbgHI4A7wyX1ZnAaqx8zcaH77eUtU0GfPPHntwx2jr/UfrPu531ePFHDhjf3l2PCuDUcMtqKAebbsfuZt0pFY2hm3va872lYWnp5AIEwEBAQEBAQMWW+h2MCQIEwEBAQEBAQMKtVVF2YKPNiAPyYGoOIhv6SvU9VFk6/O1gdRbS+4gMlZ92WmPJRnc7fMdB1Gx+4gZUuHIDcgu31VDmP77b9IG5AQEBAhmA1JsBveBzI4w+Kqdlhu7THiq21P9vkPWZWbVXzZPIwdfW3aP77LmPFWlPMyfSO65xFdaKpcgLdVJY6gHQH82l2b0wxWsz7c55q8Vm8zLdEsObCsQFJIJABuALk+gA3MiYiY2kjk+fYnkiti3DVXFGje4o2zPqbjP0uPLzmZpfC6YN5jrP6R2hey62bxEbf5dnwrgtLDqAguQLZ21b89PaXcWmxYpmaV2mVXJmvk/NO6xE7uaYCAgICAgICAgICAgICBF4EM4G5t94Gq3FKV7K2c/TTBqEb2uEvbwnU2EDH4qo3gpEetRgo6dBc9T06QAw9VvHVyjypKB56FmzHqNrG43gZ0+HUwc2XMR8zksel9Wv5CBtQJgICAgIEEwPnfPvNaBHRamSin9SotrueiU/MzL1Wqta8YcMb2n7fOfZbw4Yis3vO0OW5B4viQS9Oowos2Yq9mAX5UDkamcdXqq6HDOOkROS3rHXfvNfT2eMWDLqs8TvMVj0mOvyld06OIxeLIZzldCFUjuCxuXt6ab+czdLgnPw1j88TvNusx2if6hoZqxprTM9JjbZ9PoXyjNbNYXttfrb0n1dd9ubInbfkztJQWgTAQEBAQEBAQIMDCnVDaqQbEjQ9QbEfeB6QMWa2+n3gatTidIaGopOuinMdLdFueo/MCBxC+iU6rf4FRuRu9r7dIEfEVj4aSj+9/TyUHrAnJXJ1dFHkqFm3+pmtt+mBAwBPjrVW/yC9CPkA8/wBoGa8Npb5AT5t3j0+q/kIGyqACwFh5DaBNoEwEBAQEBAQIZramRMxEbybb9HDc3c1CzUaDaWOdxqbfSo6zL1Guia7Y/Xp7/wCFzFpt53s+U8RtWdWxCkKmYJSupTXTM2veYzzgjyYmKzvaes89/p2hZnHOXnaOUenpDreBFmooKVNiovuhWmLbHNax+wmRq9Pnpe2Xhnn6xzn5f5XMWopSOCkxv9ljyVzHVXG/B9lTxC1AWfG0CcirYlEYG4W23i1vefTaLTYsOCPLjbfnz6/X3YWfLe+SeJ9REsOaYCAgICAgICAgIEQOPwOCr/HV+yfs6ea7WUG+ZSRodCb63lDFS8am8xvw8vXlM+0fvzZmDFkrrMkxvFeXrymdvSNvvzdH8Bfx1Kr/AOQUdOlMLfbr5y+02S8LpdUB/u73n9V/MwNpKYAsoAHkBaBlAQEBAQEBAiBR8V5jSk3ZUh2tTyGy+WYylqtbjwdec9od8Ontk+TdwBqhS9c6kXyKNBbX3M9aec81m+bl/wBY9Pr6yjL5e8Vp9+7dpOGAYbEAj7GWoneN3GY25M5IruOV3SkWp7i34mf4nky48E2xzt79oWdJjpfLFb9FNhua8q3r2A+q4H+sw9N43nrbgvXj946/1+y7m8PrEb0nb5qPmrmStVb4fCqR9TsCEUH6j8x/SJ2ya38T8d52x+lfW3z9k49JOPp17z0hX8G5FL3chmdxZq1RiBY9FUaAfYe870w6vUTG8RWsd4/jr9/si2XT4fy/FP6Op4LyBhaFmde1cdWHd/6evvebNMFa+6hk1Fr/AOHVdmLZQABa1hoLTs4KflvlmjgswolznCL32BsiXyILAaDMd7n1nimOtN+GOs7z85TNpnqu57QQEBAQEBAQEBAQEDEL5dd/WBlAQECLwJgICAgIGLuALk2A3J6RI4TmvnRUVhScJTW4esf+1PMzM1GsnijFhje0+n+9I91vFp4248k7Q+fcrcaxDVzWwbMUOgWsM4PnUcgdw+gkcWHRV83VRE29use0RPOY93LJ5+efL08zEdeccp+v8O64tzViTWpUqIUKT/MNtbfp9/8AxMeur1Gox2ve01n/AI1rG28+/rK/bSRitXeOXrMux5cVhh6avmzKLNm8QIJ0M+l02/lV4uu3Nn5tvMnZZzu5NXiLWpvZDUNrBFtck6W10H3njJSL1ms9JeqTw2iXBv8Aw/r16gfE1lCLbLTQE5fU33b9pn6XwymCu0Tz9Z9f/FzLrZvPR2eA4JSpbLmP1Pqf/Q9paw6TDhneleffrKvl1GTLPxyshLLimAgICAgICAgICAgICAgICAgYs1tToPWBQcQ5rpI2SiDWfrk8I+7SlqNfhw9ZWMWmvk6NzhlbEVO9VVaa9F1LH36fiRp8uoy24rVitff80/0jLTFSNqzvP6LNHBFxqPOXYnfo4dGUkaPFeIrQUMwvc20lLW6yNNWJ2mZmeUQsafT2z24avXB45Kouhv5jqI0mvw6qPgnn2nq8ZcF8U7WhrcW41Sw6k1GFx06/7Rn12PFPBHO3aP57fVOPBa8b9I7vmnGud/ii6o1qaC9l0VvQudDt0vKWoy552ieUz6R6fTr99lrDix799nFYthVZXrkVMhOQK1kS/QJfX7m5nvFXyomMe8b9Z9Z+v/kO045vO99uXvt+jreAm1FVp03AJa6hCoHkcxFrfYzG1+PJTJOXJXttaefz5d/mt6fNjr8NOcrnlHi1H434TFIUxQu1FVIelktcOHG7Eee0+g0Ph9MNYy78VpjrP7RHoydVq8ma21uWz6WBNBUTAi0CYCAgICAgICAgICAgICAgIFXxTjK0HRWF82pPkJl6/wARnS2iIrvy3n5Lmn0ds1ZtE9FhQrBwGU3Bl7BqMeekZMc7xKrak0nayalUKLsQB5k2nu960je07QiKzPKIc/xPm+jT7tP+a/kvh9zKuTX4qV4t3amnvadtnzjmbnwsSrs1Q6kUaHhFvqfb/UynvqdV+X4K97fxHX7rEVxYuvxT2j+1Vyv8W1VcXSUUCdlC2pZbi+cHV331/wBJ6trNJoo4b245+9on29Ij29PdwyYNVqJ2xxwdPlMdu+/7vomL52qCtTopSBzXzvsEsBqd9Df9jM+PEtXfFbLvWu3Su0zM7++6zbRxS8Unfn1l1XL7scPSNS2Zlucu2uun5n0OnmZx1meylmja8xCxnZzUfN7oKBzkA37o6k9QANSbTN8UwWy4dqfmid4XNDk4Mu/o+fcO4tiKlZRh6ThAdWKsHI6WHyj1MxK+D3pWbc+P029Pqv21WO0xFtuFankutiH7TEksL91KjAIP8FvmP90u6fQaitNqxFe8zO9p+38S45NVg4t9pt+kfZf0eTKZXLUY2tbKgAFvK5v+1pbw+E46TxWtMz9o/Tr9Zcb+I5LcqxEQs8By3haPgorcdW7x/LTSrjrXpCnbJa3WW5xDBirSekTlDqy3FrrcWuPXWepiJ6w8KPlLlGngszEI9Rjo6plyqFC5VuSRe1zruZ4xU8uvDvM/Pqm07zvtt8nTToggICAgICAgICAgICAgICAgIAwOC534uisrKtSpkupyU3IDA+HNa0wfFNFl1GWs06bbTP8AvVp6LPXHSYtPWeiq4FzFiCtQpTKbZVuCSdb3JFl6bXmdGmzaOY8m88+vwz+kbT/C1PlZ/ivEcu8tTF0sbiT/ADagQfSi52Hu2n7TvHKd4pe897RP7bcvo8TWnSb1iO0K/FcuYhUyL2lfMTfMjXtbY5ABb2lnDjy5MnHbHNdo7f3vLxM4a14Yvv8A77NWlyxjlFqeFqW6LoLfYva3vL3kXvPNzjNgr6y6JsJXRcgw7Z1Xu03qImYhdQCCQbkb3tMD8LljURivtW1p67b/AK9F2usrXFNqRyj7rr+Hj4TGU/iqT9o6gK6ZSopNbNlKkd46+I3G9p9Hg8Nx6ed53tbvP8dmRm1mTN1dxSpBQFUWA0AHQS5EREbQrzMzO8s5KHm1FSwYqCy3Aa2oB3semwgZ2gTAQEBAQEBAQEBAQEBAQEBAQEBAQEBAQEDHL6QIFMeQ/EDICBMBA5vnLlk44UwKmTsy+4JHfFswsRZ1tcH1M55cfmREbzHOJ3j9vlL1W2zf4By/h8Ehp4WktMMQXy7s1rZjOtpmXiI2WshJAQEBAQEBAQEBAQEBAQEBAQEBAQEBAQEBAQEBAQEBAQEBAQEBAQEBAQEBAQEBAQEBAQEBAQEBAQEBAQEBA/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30" descr="data:image/jpeg;base64,/9j/4AAQSkZJRgABAQAAAQABAAD/2wCEAAkGBxQSEhQREBQWFRUSFxQYFRQUFRgXFRYWFhcYFxQUFhcYHCgiGBonHBQYIT0iJSkrLjAuGR8zRDQsNygtLisBCgoKDg0OGxAQGywmICYsLy00LCwsLCwsLzUsLCwsLCwsLCwsLCwsLS8sLCwsLTQsLCwsLCwsLCwsLDQsLCwsLP/AABEIAI4BGAMBEQACEQEDEQH/xAAbAAEAAgMBAQAAAAAAAAAAAAAAAQUCBAYDB//EADoQAAIBAgQDBgUCBQIHAAAAAAECAAMRBBIhMQUGQRMiMlFhgRRCUnGRYqEHIzNygrHhJFOSssHR8P/EABoBAQADAQEBAAAAAAAAAAAAAAABBAUDAgb/xAAxEQEAAgECBAQEBgIDAQAAAAAAAQIDBBESITFRBRNBYSJxgZEUMqGxwdHh8EJi8RX/2gAMAwEAAhEDEQA/APuMBAQEBAQEBAQEBAQEBAQEBAQEBAQEBAQEBAQEBAQEBAQEBAQEBAQEBAQEBAQEBAQEBAQEBAQEBAQEBAQEBAQECLwJgICAgICAgICAgICAgICAgICAgICAgIEQJgICAgICAgICBDbabwPn9bnxWrIhpVadSi7Cql8ylbd8abkAZgbdD5zhGaJtwtPJ4bbHijLxVtExHSecb9+3bm79GBFxqDsZ3ZjKAgICAgICAgICAgICAgICAgIEXgTAQOL4pxfF9jiMZQqUxTotURaLU7kimSjVC4N82YaC1rD1iEtLi6VsNUfDUq9ZvicFiKiM7liK9EqSyn5bh9hpEodnwLG9vhqNb/mU0b3ZQTEjegICAgICAgauIxqoQmrOdkUXa17XIGwudzA8hTq1NXPZr9CG7nbxP066L+YFRT5Uprjhi0AC9kyldTdjpfXe4JnLy48zj9l38df8L+G9OLi3+nRf4LDCki01vlQWFzc2GwuZ1Upnfm94GvicUqWzGxY2A3J+wnLJmpjiJtPXk9Upa3R7idXlMBAQEBAQEBAQEBAQECDA5uvzFUXEmj2VMUkcLVqvWCFEennpuFI712Dra/ywbK1KNOsmLxxtUrUKlXsmzmyrRAKICD4Ta5HW8dk8nV8J4nTxNJK1Fg6OLgqbj1F4Q5/mDmBwlfskdaVE5KmJR1WpTY2zGmjqQ+W4vf8AeBUcP5W7cYzB4mq1UUqjmjcZGHxCZs7FCAwLFha1u7E9B74F6YocLq1O2ZwxpE61CHqUylRahOqrmTf7SZI6Og5NuMJTQ0XodlmpinUOZgqMQpzAC4IsQbbSCV5AQEBAXga2KxqppqzdEXVjoSNOmx1NhA8TTq1PEezX6V1cjXd9l0toBf1gbOGwy0xZFAvqfMnzJ6nTcwPaAgIFZx/i6YWk1VyP0gm1zOeS/BG71WvFOyg5SxVOuTiqlenUc3ACupygbgC+gEy8NbcU6vVfDEdN+W3v9fRZy5KRHkYp3n1e45opPilp0SGKsKdU30Ae+T3uLe8mniPHmp8E1rbfaZ9fp+xGCfLtz3mPR1QmuqJgICAgICAgIHhjsSKVN6pBIpqzELuQoubeukDLDV1dVdTdXAYH0IuIDEYhUGZyFBKi52uxso9yQIFZxvmKlhWCVb3alWqiw0y0cua56Hvi0DT5R5k+LNVGNJmp5GzUGL0stS5CZ9i65bG37Xk7ckOe/iPhAHZyoZWTD1GBFwww1cZxbr3K0iHqZ5bLDBct4YYvF4c0VCVkoVQFuqkao6WUgFboDb1j0Qs+Sa9qHwpVlfCE0mBUqCFJCMptYgqAdIHnj+V3qO4GIK4etUWpVo9mCzMuW6ipfuocouLHr5wLqlw5Vr1MQL5qqU0YdLUyxU/fvmB64bCrTBWmAoJZrD6mJZj+TeB7WgTAQIvA8MTjUQhWPebwourna5CjWwuNel4Gvkq1fEeyXyU3qH7tsntf7iBtYfDKl8otfc7k/cnU7wPaAgICB44rELTUu5sqi5Mi1orG8piN3xf+IHNbMcyrnqsCMPStmyL1qsPfT/aY+06zNtM7Ur1nv/1j+V6IjBTpvaent7p5Q4Z2KLVIGdlsoHiF/EXtpc/aZ3imr/Eb4KzMY69Znpv6RHJY8P8AD4rac2Tbfvt6e/PnLseTeX1Z6lZgGRtBf5mG9j1Venr9pf8ADdNN6xkyRy22rE9u8+8uGsy1rea4/q7tZts9MBAQEBAqOYuPJg1p1Kqsab1Fps42p59Fdv03sPeBsHilI1mwocdsKfaZOuQkgMPcSJHJ8M5hOG4bgrsjVaqGxxFUU0sly7M56bD3E9TI63hOPXE0KdZR3aqBrH1Go9ZE8hw+Gp4jDtiq7VitHhpFOjRB/lvRAFRzUB+bK4UHpl9Y37p6q3NTX4darYj4irUNHFK/bMHWscoqqTdFCtkZSLAayZ5IXnCuH1cZisUvEKJCUaC4VWIIWt2hLVaqehAp+9x0keifVfcF4ViabDtsSrU6YKpSpURTB2s9Q5jmaw2AA1MIXFbCo5VnUMVDAEi9g1s35sPxAz7IZs1hmta/W29r+UDK0CYCAgICBq4jHohy3zP9CjM/W2g2vY6mwgeVqtTf+UvkLNUO3XZRa42J9RA2MNhEp+AWva5OrGwtck6kwPeAgICAgYVaoUFmNgNyZ4vkrSs2tO0QmtZtO0PmPN/Ni1nNFGGVAWyZrF7dW8lmRqdRkyVjhjaJnbf+fn7fdewYq1neecx/v2cJhaVSpUzIvbVX0zKhvboq6+EeQnSlIisY6RMRHpvv9/d32is8eSefy5vo3B+UMSaS9vkSwsUUnMw3Csdh9hK+fwe197Uvzn0mOUfL3eP/AKEdNuXtKq/htwlquNbFUs+Fo0qaj4RCxpZqmbMpDWCsMtyoGlxNvFltanDeJ3jlvMbb+8e0s21Yid4fWhPaEwEBAQEDQ49wtMVh6uGqeGsjIT5XGh9oTEvmWBTEr2nFsTRqLXwlRaL91v5mGpoUrOi7lSxz3H0xPdEOj4PwFquAwFQLTFehTBQV0zJaoBnVl3GltRsQI9R1PB8PWRP+JqLUcknuJkpqOiItybD1JMD0PDqR7UMgIrW7QHUNYZdR9gIG1lG1v/hAygICAgICAgedaqqgs5CgbkkAD3MDV+Pzf0kZ/wBVsqfcM3iHqLwHwtR/6r2H0Uu6Pdz3j7ZfeBs4fDqgsigA+XX1PnvA9YCAgICBpcWrOlJmp+Ie8p6/Jkx4LWx9f27y76alb5Irfo5+jzZkUvXACjdr5bW3vefP4fGtVW/lzWL/AC5TP23j9Gjm8OpG81tt81JzVxutiSKOHGVWFzUOoAO1h8zHynW2snU248kTtHSnrM959oKaXyq9evW0/wAPbgHI4A7wyX1ZnAaqx8zcaH77eUtU0GfPPHntwx2jr/UfrPu531ePFHDhjf3l2PCuDUcMtqKAebbsfuZt0pFY2hm3va872lYWnp5AIEwEBAQEBAQMWW+h2MCQIEwEBAQEBAQMKtVVF2YKPNiAPyYGoOIhv6SvU9VFk6/O1gdRbS+4gMlZ92WmPJRnc7fMdB1Gx+4gZUuHIDcgu31VDmP77b9IG5AQEBAhmA1JsBveBzI4w+Kqdlhu7THiq21P9vkPWZWbVXzZPIwdfW3aP77LmPFWlPMyfSO65xFdaKpcgLdVJY6gHQH82l2b0wxWsz7c55q8Vm8zLdEsObCsQFJIJABuALk+gA3MiYiY2kjk+fYnkiti3DVXFGje4o2zPqbjP0uPLzmZpfC6YN5jrP6R2hey62bxEbf5dnwrgtLDqAguQLZ21b89PaXcWmxYpmaV2mVXJmvk/NO6xE7uaYCAgICAgICAgICAgICBF4EM4G5t94Gq3FKV7K2c/TTBqEb2uEvbwnU2EDH4qo3gpEetRgo6dBc9T06QAw9VvHVyjypKB56FmzHqNrG43gZ0+HUwc2XMR8zksel9Wv5CBtQJgICAgIEEwPnfPvNaBHRamSin9SotrueiU/MzL1Wqta8YcMb2n7fOfZbw4Yis3vO0OW5B4viQS9Oowos2Yq9mAX5UDkamcdXqq6HDOOkROS3rHXfvNfT2eMWDLqs8TvMVj0mOvyld06OIxeLIZzldCFUjuCxuXt6ab+czdLgnPw1j88TvNusx2if6hoZqxprTM9JjbZ9PoXyjNbNYXttfrb0n1dd9ubInbfkztJQWgTAQEBAQEBAQIMDCnVDaqQbEjQ9QbEfeB6QMWa2+n3gatTidIaGopOuinMdLdFueo/MCBxC+iU6rf4FRuRu9r7dIEfEVj4aSj+9/TyUHrAnJXJ1dFHkqFm3+pmtt+mBAwBPjrVW/yC9CPkA8/wBoGa8Npb5AT5t3j0+q/kIGyqACwFh5DaBNoEwEBAQEBAQIZramRMxEbybb9HDc3c1CzUaDaWOdxqbfSo6zL1Guia7Y/Xp7/wCFzFpt53s+U8RtWdWxCkKmYJSupTXTM2veYzzgjyYmKzvaes89/p2hZnHOXnaOUenpDreBFmooKVNiovuhWmLbHNax+wmRq9Pnpe2Xhnn6xzn5f5XMWopSOCkxv9ljyVzHVXG/B9lTxC1AWfG0CcirYlEYG4W23i1vefTaLTYsOCPLjbfnz6/X3YWfLe+SeJ9REsOaYCAgICAgICAgIEQOPwOCr/HV+yfs6ea7WUG+ZSRodCb63lDFS8am8xvw8vXlM+0fvzZmDFkrrMkxvFeXrymdvSNvvzdH8Bfx1Kr/AOQUdOlMLfbr5y+02S8LpdUB/u73n9V/MwNpKYAsoAHkBaBlAQEBAQEBAiBR8V5jSk3ZUh2tTyGy+WYylqtbjwdec9od8Ontk+TdwBqhS9c6kXyKNBbX3M9aec81m+bl/wBY9Pr6yjL5e8Vp9+7dpOGAYbEAj7GWoneN3GY25M5IruOV3SkWp7i34mf4nky48E2xzt79oWdJjpfLFb9FNhua8q3r2A+q4H+sw9N43nrbgvXj946/1+y7m8PrEb0nb5qPmrmStVb4fCqR9TsCEUH6j8x/SJ2ya38T8d52x+lfW3z9k49JOPp17z0hX8G5FL3chmdxZq1RiBY9FUaAfYe870w6vUTG8RWsd4/jr9/si2XT4fy/FP6Op4LyBhaFmde1cdWHd/6evvebNMFa+6hk1Fr/AOHVdmLZQABa1hoLTs4KflvlmjgswolznCL32BsiXyILAaDMd7n1nimOtN+GOs7z85TNpnqu57QQEBAQEBAQEBAQEDEL5dd/WBlAQECLwJgICAgIGLuALk2A3J6RI4TmvnRUVhScJTW4esf+1PMzM1GsnijFhje0+n+9I91vFp4248k7Q+fcrcaxDVzWwbMUOgWsM4PnUcgdw+gkcWHRV83VRE29use0RPOY93LJ5+efL08zEdeccp+v8O64tzViTWpUqIUKT/MNtbfp9/8AxMeur1Gox2ve01n/AI1rG28+/rK/bSRitXeOXrMux5cVhh6avmzKLNm8QIJ0M+l02/lV4uu3Nn5tvMnZZzu5NXiLWpvZDUNrBFtck6W10H3njJSL1ms9JeqTw2iXBv8Aw/r16gfE1lCLbLTQE5fU33b9pn6XwymCu0Tz9Z9f/FzLrZvPR2eA4JSpbLmP1Pqf/Q9paw6TDhneleffrKvl1GTLPxyshLLimAgICAgICAgICAgICAgICAgYs1tToPWBQcQ5rpI2SiDWfrk8I+7SlqNfhw9ZWMWmvk6NzhlbEVO9VVaa9F1LH36fiRp8uoy24rVitff80/0jLTFSNqzvP6LNHBFxqPOXYnfo4dGUkaPFeIrQUMwvc20lLW6yNNWJ2mZmeUQsafT2z24avXB45Kouhv5jqI0mvw6qPgnn2nq8ZcF8U7WhrcW41Sw6k1GFx06/7Rn12PFPBHO3aP57fVOPBa8b9I7vmnGud/ii6o1qaC9l0VvQudDt0vKWoy552ieUz6R6fTr99lrDix799nFYthVZXrkVMhOQK1kS/QJfX7m5nvFXyomMe8b9Z9Z+v/kO045vO99uXvt+jreAm1FVp03AJa6hCoHkcxFrfYzG1+PJTJOXJXttaefz5d/mt6fNjr8NOcrnlHi1H434TFIUxQu1FVIelktcOHG7Eee0+g0Ph9MNYy78VpjrP7RHoydVq8ma21uWz6WBNBUTAi0CYCAgICAgICAgICAgICAgIFXxTjK0HRWF82pPkJl6/wARnS2iIrvy3n5Lmn0ds1ZtE9FhQrBwGU3Bl7BqMeekZMc7xKrak0nayalUKLsQB5k2nu960je07QiKzPKIc/xPm+jT7tP+a/kvh9zKuTX4qV4t3amnvadtnzjmbnwsSrs1Q6kUaHhFvqfb/UynvqdV+X4K97fxHX7rEVxYuvxT2j+1Vyv8W1VcXSUUCdlC2pZbi+cHV331/wBJ6trNJoo4b245+9on29Ij29PdwyYNVqJ2xxwdPlMdu+/7vomL52qCtTopSBzXzvsEsBqd9Df9jM+PEtXfFbLvWu3Su0zM7++6zbRxS8Unfn1l1XL7scPSNS2Zlucu2uun5n0OnmZx1meylmja8xCxnZzUfN7oKBzkA37o6k9QANSbTN8UwWy4dqfmid4XNDk4Mu/o+fcO4tiKlZRh6ThAdWKsHI6WHyj1MxK+D3pWbc+P029Pqv21WO0xFtuFankutiH7TEksL91KjAIP8FvmP90u6fQaitNqxFe8zO9p+38S45NVg4t9pt+kfZf0eTKZXLUY2tbKgAFvK5v+1pbw+E46TxWtMz9o/Tr9Zcb+I5LcqxEQs8By3haPgorcdW7x/LTSrjrXpCnbJa3WW5xDBirSekTlDqy3FrrcWuPXWepiJ6w8KPlLlGngszEI9Rjo6plyqFC5VuSRe1zruZ4xU8uvDvM/Pqm07zvtt8nTToggICAgICAgICAgICAgICAgIAwOC534uisrKtSpkupyU3IDA+HNa0wfFNFl1GWs06bbTP8AvVp6LPXHSYtPWeiq4FzFiCtQpTKbZVuCSdb3JFl6bXmdGmzaOY8m88+vwz+kbT/C1PlZ/ivEcu8tTF0sbiT/ADagQfSi52Hu2n7TvHKd4pe897RP7bcvo8TWnSb1iO0K/FcuYhUyL2lfMTfMjXtbY5ABb2lnDjy5MnHbHNdo7f3vLxM4a14Yvv8A77NWlyxjlFqeFqW6LoLfYva3vL3kXvPNzjNgr6y6JsJXRcgw7Z1Xu03qImYhdQCCQbkb3tMD8LljURivtW1p67b/AK9F2usrXFNqRyj7rr+Hj4TGU/iqT9o6gK6ZSopNbNlKkd46+I3G9p9Hg8Nx6ed53tbvP8dmRm1mTN1dxSpBQFUWA0AHQS5EREbQrzMzO8s5KHm1FSwYqCy3Aa2oB3semwgZ2gTAQEBAQEBAQEBAQEBAQEBAQEBAQEBAQEDHL6QIFMeQ/EDICBMBA5vnLlk44UwKmTsy+4JHfFswsRZ1tcH1M55cfmREbzHOJ3j9vlL1W2zf4By/h8Ehp4WktMMQXy7s1rZjOtpmXiI2WshJAQEBAQEBAQEBAQEBAQEBAQEBAQEBAQEBAQEBAQEBAQEBAQEBAQEBAQEBAQEBAQEBAQEBAQEBAQEBAQEBA//Z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32" descr="data:image/jpeg;base64,/9j/4AAQSkZJRgABAQAAAQABAAD/2wCEAAkGBxQSEhQREBQWFRUSFxQYFRQUFRgXFRYWFhcYFxQUFhcYHCgiGBonHBQYIT0iJSkrLjAuGR8zRDQsNygtLisBCgoKDg0OGxAQGywmICYsLy00LCwsLCwsLzUsLCwsLCwsLCwsLCwsLS8sLCwsLTQsLCwsLCwsLCwsLDQsLCwsLP/AABEIAI4BGAMBEQACEQEDEQH/xAAbAAEAAgMBAQAAAAAAAAAAAAAAAQUCBAYDB//EADoQAAIBAgQDBgUCBQIHAAAAAAECAAMRBBIhMQUGQRMiMlFhgRRCUnGRYqEHIzNygrHhJFOSssHR8P/EABoBAQADAQEBAAAAAAAAAAAAAAABBAUDAgb/xAAxEQEAAgECBAQEBgIDAQAAAAAAAQIDBBESITFRBRNBYSJxgZEUMqGxwdHh8EJi8RX/2gAMAwEAAhEDEQA/APuMBAQEBAQEBAQEBAQEBAQEBAQEBAQEBAQEBAQEBAQEBAQEBAQEBAQEBAQEBAQEBAQEBAQEBAQEBAQEBAQEBAQECLwJgICAgICAgICAgICAgICAgICAgICAgIEQJgICAgICAgICBDbabwPn9bnxWrIhpVadSi7Cql8ylbd8abkAZgbdD5zhGaJtwtPJ4bbHijLxVtExHSecb9+3bm79GBFxqDsZ3ZjKAgICAgICAgICAgICAgICAgIEXgTAQOL4pxfF9jiMZQqUxTotURaLU7kimSjVC4N82YaC1rD1iEtLi6VsNUfDUq9ZvicFiKiM7liK9EqSyn5bh9hpEodnwLG9vhqNb/mU0b3ZQTEjegICAgICAgauIxqoQmrOdkUXa17XIGwudzA8hTq1NXPZr9CG7nbxP066L+YFRT5Uprjhi0AC9kyldTdjpfXe4JnLy48zj9l38df8L+G9OLi3+nRf4LDCki01vlQWFzc2GwuZ1Upnfm94GvicUqWzGxY2A3J+wnLJmpjiJtPXk9Upa3R7idXlMBAQEBAQEBAQEBAQECDA5uvzFUXEmj2VMUkcLVqvWCFEennpuFI712Dra/ywbK1KNOsmLxxtUrUKlXsmzmyrRAKICD4Ta5HW8dk8nV8J4nTxNJK1Fg6OLgqbj1F4Q5/mDmBwlfskdaVE5KmJR1WpTY2zGmjqQ+W4vf8AeBUcP5W7cYzB4mq1UUqjmjcZGHxCZs7FCAwLFha1u7E9B74F6YocLq1O2ZwxpE61CHqUylRahOqrmTf7SZI6Og5NuMJTQ0XodlmpinUOZgqMQpzAC4IsQbbSCV5AQEBAXga2KxqppqzdEXVjoSNOmx1NhA8TTq1PEezX6V1cjXd9l0toBf1gbOGwy0xZFAvqfMnzJ6nTcwPaAgIFZx/i6YWk1VyP0gm1zOeS/BG71WvFOyg5SxVOuTiqlenUc3ACupygbgC+gEy8NbcU6vVfDEdN+W3v9fRZy5KRHkYp3n1e45opPilp0SGKsKdU30Ae+T3uLe8mniPHmp8E1rbfaZ9fp+xGCfLtz3mPR1QmuqJgICAgICAgIHhjsSKVN6pBIpqzELuQoubeukDLDV1dVdTdXAYH0IuIDEYhUGZyFBKi52uxso9yQIFZxvmKlhWCVb3alWqiw0y0cua56Hvi0DT5R5k+LNVGNJmp5GzUGL0stS5CZ9i65bG37Xk7ckOe/iPhAHZyoZWTD1GBFwww1cZxbr3K0iHqZ5bLDBct4YYvF4c0VCVkoVQFuqkao6WUgFboDb1j0Qs+Sa9qHwpVlfCE0mBUqCFJCMptYgqAdIHnj+V3qO4GIK4etUWpVo9mCzMuW6ipfuocouLHr5wLqlw5Vr1MQL5qqU0YdLUyxU/fvmB64bCrTBWmAoJZrD6mJZj+TeB7WgTAQIvA8MTjUQhWPebwourna5CjWwuNel4Gvkq1fEeyXyU3qH7tsntf7iBtYfDKl8otfc7k/cnU7wPaAgICB44rELTUu5sqi5Mi1orG8piN3xf+IHNbMcyrnqsCMPStmyL1qsPfT/aY+06zNtM7Ur1nv/1j+V6IjBTpvaent7p5Q4Z2KLVIGdlsoHiF/EXtpc/aZ3imr/Eb4KzMY69Znpv6RHJY8P8AD4rac2Tbfvt6e/PnLseTeX1Z6lZgGRtBf5mG9j1Venr9pf8ADdNN6xkyRy22rE9u8+8uGsy1rea4/q7tZts9MBAQEBAqOYuPJg1p1Kqsab1Fps42p59Fdv03sPeBsHilI1mwocdsKfaZOuQkgMPcSJHJ8M5hOG4bgrsjVaqGxxFUU0sly7M56bD3E9TI63hOPXE0KdZR3aqBrH1Go9ZE8hw+Gp4jDtiq7VitHhpFOjRB/lvRAFRzUB+bK4UHpl9Y37p6q3NTX4darYj4irUNHFK/bMHWscoqqTdFCtkZSLAayZ5IXnCuH1cZisUvEKJCUaC4VWIIWt2hLVaqehAp+9x0keifVfcF4ViabDtsSrU6YKpSpURTB2s9Q5jmaw2AA1MIXFbCo5VnUMVDAEi9g1s35sPxAz7IZs1hmta/W29r+UDK0CYCAgICBq4jHohy3zP9CjM/W2g2vY6mwgeVqtTf+UvkLNUO3XZRa42J9RA2MNhEp+AWva5OrGwtck6kwPeAgICAgYVaoUFmNgNyZ4vkrSs2tO0QmtZtO0PmPN/Ni1nNFGGVAWyZrF7dW8lmRqdRkyVjhjaJnbf+fn7fdewYq1neecx/v2cJhaVSpUzIvbVX0zKhvboq6+EeQnSlIisY6RMRHpvv9/d32is8eSefy5vo3B+UMSaS9vkSwsUUnMw3Csdh9hK+fwe197Uvzn0mOUfL3eP/AKEdNuXtKq/htwlquNbFUs+Fo0qaj4RCxpZqmbMpDWCsMtyoGlxNvFltanDeJ3jlvMbb+8e0s21Yid4fWhPaEwEBAQEDQ49wtMVh6uGqeGsjIT5XGh9oTEvmWBTEr2nFsTRqLXwlRaL91v5mGpoUrOi7lSxz3H0xPdEOj4PwFquAwFQLTFehTBQV0zJaoBnVl3GltRsQI9R1PB8PWRP+JqLUcknuJkpqOiItybD1JMD0PDqR7UMgIrW7QHUNYZdR9gIG1lG1v/hAygICAgICAgedaqqgs5CgbkkAD3MDV+Pzf0kZ/wBVsqfcM3iHqLwHwtR/6r2H0Uu6Pdz3j7ZfeBs4fDqgsigA+XX1PnvA9YCAgICBpcWrOlJmp+Ie8p6/Jkx4LWx9f27y76alb5Irfo5+jzZkUvXACjdr5bW3vefP4fGtVW/lzWL/AC5TP23j9Gjm8OpG81tt81JzVxutiSKOHGVWFzUOoAO1h8zHynW2snU248kTtHSnrM959oKaXyq9evW0/wAPbgHI4A7wyX1ZnAaqx8zcaH77eUtU0GfPPHntwx2jr/UfrPu531ePFHDhjf3l2PCuDUcMtqKAebbsfuZt0pFY2hm3va872lYWnp5AIEwEBAQEBAQMWW+h2MCQIEwEBAQEBAQMKtVVF2YKPNiAPyYGoOIhv6SvU9VFk6/O1gdRbS+4gMlZ92WmPJRnc7fMdB1Gx+4gZUuHIDcgu31VDmP77b9IG5AQEBAhmA1JsBveBzI4w+Kqdlhu7THiq21P9vkPWZWbVXzZPIwdfW3aP77LmPFWlPMyfSO65xFdaKpcgLdVJY6gHQH82l2b0wxWsz7c55q8Vm8zLdEsObCsQFJIJABuALk+gA3MiYiY2kjk+fYnkiti3DVXFGje4o2zPqbjP0uPLzmZpfC6YN5jrP6R2hey62bxEbf5dnwrgtLDqAguQLZ21b89PaXcWmxYpmaV2mVXJmvk/NO6xE7uaYCAgICAgICAgICAgICBF4EM4G5t94Gq3FKV7K2c/TTBqEb2uEvbwnU2EDH4qo3gpEetRgo6dBc9T06QAw9VvHVyjypKB56FmzHqNrG43gZ0+HUwc2XMR8zksel9Wv5CBtQJgICAgIEEwPnfPvNaBHRamSin9SotrueiU/MzL1Wqta8YcMb2n7fOfZbw4Yis3vO0OW5B4viQS9Oowos2Yq9mAX5UDkamcdXqq6HDOOkROS3rHXfvNfT2eMWDLqs8TvMVj0mOvyld06OIxeLIZzldCFUjuCxuXt6ab+czdLgnPw1j88TvNusx2if6hoZqxprTM9JjbZ9PoXyjNbNYXttfrb0n1dd9ubInbfkztJQWgTAQEBAQEBAQIMDCnVDaqQbEjQ9QbEfeB6QMWa2+n3gatTidIaGopOuinMdLdFueo/MCBxC+iU6rf4FRuRu9r7dIEfEVj4aSj+9/TyUHrAnJXJ1dFHkqFm3+pmtt+mBAwBPjrVW/yC9CPkA8/wBoGa8Npb5AT5t3j0+q/kIGyqACwFh5DaBNoEwEBAQEBAQIZramRMxEbybb9HDc3c1CzUaDaWOdxqbfSo6zL1Guia7Y/Xp7/wCFzFpt53s+U8RtWdWxCkKmYJSupTXTM2veYzzgjyYmKzvaes89/p2hZnHOXnaOUenpDreBFmooKVNiovuhWmLbHNax+wmRq9Pnpe2Xhnn6xzn5f5XMWopSOCkxv9ljyVzHVXG/B9lTxC1AWfG0CcirYlEYG4W23i1vefTaLTYsOCPLjbfnz6/X3YWfLe+SeJ9REsOaYCAgICAgICAgIEQOPwOCr/HV+yfs6ea7WUG+ZSRodCb63lDFS8am8xvw8vXlM+0fvzZmDFkrrMkxvFeXrymdvSNvvzdH8Bfx1Kr/AOQUdOlMLfbr5y+02S8LpdUB/u73n9V/MwNpKYAsoAHkBaBlAQEBAQEBAiBR8V5jSk3ZUh2tTyGy+WYylqtbjwdec9od8Ontk+TdwBqhS9c6kXyKNBbX3M9aec81m+bl/wBY9Pr6yjL5e8Vp9+7dpOGAYbEAj7GWoneN3GY25M5IruOV3SkWp7i34mf4nky48E2xzt79oWdJjpfLFb9FNhua8q3r2A+q4H+sw9N43nrbgvXj946/1+y7m8PrEb0nb5qPmrmStVb4fCqR9TsCEUH6j8x/SJ2ya38T8d52x+lfW3z9k49JOPp17z0hX8G5FL3chmdxZq1RiBY9FUaAfYe870w6vUTG8RWsd4/jr9/si2XT4fy/FP6Op4LyBhaFmde1cdWHd/6evvebNMFa+6hk1Fr/AOHVdmLZQABa1hoLTs4KflvlmjgswolznCL32BsiXyILAaDMd7n1nimOtN+GOs7z85TNpnqu57QQEBAQEBAQEBAQEDEL5dd/WBlAQECLwJgICAgIGLuALk2A3J6RI4TmvnRUVhScJTW4esf+1PMzM1GsnijFhje0+n+9I91vFp4248k7Q+fcrcaxDVzWwbMUOgWsM4PnUcgdw+gkcWHRV83VRE29use0RPOY93LJ5+efL08zEdeccp+v8O64tzViTWpUqIUKT/MNtbfp9/8AxMeur1Gox2ve01n/AI1rG28+/rK/bSRitXeOXrMux5cVhh6avmzKLNm8QIJ0M+l02/lV4uu3Nn5tvMnZZzu5NXiLWpvZDUNrBFtck6W10H3njJSL1ms9JeqTw2iXBv8Aw/r16gfE1lCLbLTQE5fU33b9pn6XwymCu0Tz9Z9f/FzLrZvPR2eA4JSpbLmP1Pqf/Q9paw6TDhneleffrKvl1GTLPxyshLLimAgICAgICAgICAgICAgICAgYs1tToPWBQcQ5rpI2SiDWfrk8I+7SlqNfhw9ZWMWmvk6NzhlbEVO9VVaa9F1LH36fiRp8uoy24rVitff80/0jLTFSNqzvP6LNHBFxqPOXYnfo4dGUkaPFeIrQUMwvc20lLW6yNNWJ2mZmeUQsafT2z24avXB45Kouhv5jqI0mvw6qPgnn2nq8ZcF8U7WhrcW41Sw6k1GFx06/7Rn12PFPBHO3aP57fVOPBa8b9I7vmnGud/ii6o1qaC9l0VvQudDt0vKWoy552ieUz6R6fTr99lrDix799nFYthVZXrkVMhOQK1kS/QJfX7m5nvFXyomMe8b9Z9Z+v/kO045vO99uXvt+jreAm1FVp03AJa6hCoHkcxFrfYzG1+PJTJOXJXttaefz5d/mt6fNjr8NOcrnlHi1H434TFIUxQu1FVIelktcOHG7Eee0+g0Ph9MNYy78VpjrP7RHoydVq8ma21uWz6WBNBUTAi0CYCAgICAgICAgICAgICAgIFXxTjK0HRWF82pPkJl6/wARnS2iIrvy3n5Lmn0ds1ZtE9FhQrBwGU3Bl7BqMeekZMc7xKrak0nayalUKLsQB5k2nu960je07QiKzPKIc/xPm+jT7tP+a/kvh9zKuTX4qV4t3amnvadtnzjmbnwsSrs1Q6kUaHhFvqfb/UynvqdV+X4K97fxHX7rEVxYuvxT2j+1Vyv8W1VcXSUUCdlC2pZbi+cHV331/wBJ6trNJoo4b245+9on29Ij29PdwyYNVqJ2xxwdPlMdu+/7vomL52qCtTopSBzXzvsEsBqd9Df9jM+PEtXfFbLvWu3Su0zM7++6zbRxS8Unfn1l1XL7scPSNS2Zlucu2uun5n0OnmZx1meylmja8xCxnZzUfN7oKBzkA37o6k9QANSbTN8UwWy4dqfmid4XNDk4Mu/o+fcO4tiKlZRh6ThAdWKsHI6WHyj1MxK+D3pWbc+P029Pqv21WO0xFtuFankutiH7TEksL91KjAIP8FvmP90u6fQaitNqxFe8zO9p+38S45NVg4t9pt+kfZf0eTKZXLUY2tbKgAFvK5v+1pbw+E46TxWtMz9o/Tr9Zcb+I5LcqxEQs8By3haPgorcdW7x/LTSrjrXpCnbJa3WW5xDBirSekTlDqy3FrrcWuPXWepiJ6w8KPlLlGngszEI9Rjo6plyqFC5VuSRe1zruZ4xU8uvDvM/Pqm07zvtt8nTToggICAgICAgICAgICAgICAgIAwOC534uisrKtSpkupyU3IDA+HNa0wfFNFl1GWs06bbTP8AvVp6LPXHSYtPWeiq4FzFiCtQpTKbZVuCSdb3JFl6bXmdGmzaOY8m88+vwz+kbT/C1PlZ/ivEcu8tTF0sbiT/ADagQfSi52Hu2n7TvHKd4pe897RP7bcvo8TWnSb1iO0K/FcuYhUyL2lfMTfMjXtbY5ABb2lnDjy5MnHbHNdo7f3vLxM4a14Yvv8A77NWlyxjlFqeFqW6LoLfYva3vL3kXvPNzjNgr6y6JsJXRcgw7Z1Xu03qImYhdQCCQbkb3tMD8LljURivtW1p67b/AK9F2usrXFNqRyj7rr+Hj4TGU/iqT9o6gK6ZSopNbNlKkd46+I3G9p9Hg8Nx6ed53tbvP8dmRm1mTN1dxSpBQFUWA0AHQS5EREbQrzMzO8s5KHm1FSwYqCy3Aa2oB3semwgZ2gTAQEBAQEBAQEBAQEBAQEBAQEBAQEBAQEDHL6QIFMeQ/EDICBMBA5vnLlk44UwKmTsy+4JHfFswsRZ1tcH1M55cfmREbzHOJ3j9vlL1W2zf4By/h8Ehp4WktMMQXy7s1rZjOtpmXiI2WshJAQEBAQEBAQEBAQEBAQEBAQEBAQEBAQEBAQEBAQEBAQEBAQEBAQEBAQEBAQEBAQEBAQEBAQEBAQEBAQEBA//Z"/>
          <p:cNvSpPr>
            <a:spLocks noChangeAspect="1" noChangeArrowheads="1"/>
          </p:cNvSpPr>
          <p:nvPr/>
        </p:nvSpPr>
        <p:spPr bwMode="auto">
          <a:xfrm>
            <a:off x="4572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609600" y="5867400"/>
            <a:ext cx="8021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" y="5904011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Susan Richmond 2014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4676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67048 -0.3435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24" y="-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1896</Words>
  <Application>Microsoft Office PowerPoint</Application>
  <PresentationFormat>On-screen Show (4:3)</PresentationFormat>
  <Paragraphs>280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Richmond, Susan</cp:lastModifiedBy>
  <cp:revision>131</cp:revision>
  <dcterms:created xsi:type="dcterms:W3CDTF">2014-07-09T20:53:17Z</dcterms:created>
  <dcterms:modified xsi:type="dcterms:W3CDTF">2014-10-22T22:58:07Z</dcterms:modified>
</cp:coreProperties>
</file>