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57" r:id="rId4"/>
    <p:sldId id="259" r:id="rId5"/>
    <p:sldId id="260" r:id="rId6"/>
    <p:sldId id="261" r:id="rId7"/>
    <p:sldId id="262" r:id="rId8"/>
    <p:sldId id="263" r:id="rId9"/>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181"/>
    <a:srgbClr val="FFD9D9"/>
    <a:srgbClr val="C5CFFB"/>
    <a:srgbClr val="A1B2F9"/>
    <a:srgbClr val="CAE8AA"/>
    <a:srgbClr val="DCF0C6"/>
    <a:srgbClr val="FFFFCC"/>
    <a:srgbClr val="FFB3B3"/>
    <a:srgbClr val="FFE593"/>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81" autoAdjust="0"/>
    <p:restoredTop sz="94660"/>
  </p:normalViewPr>
  <p:slideViewPr>
    <p:cSldViewPr>
      <p:cViewPr>
        <p:scale>
          <a:sx n="68" d="100"/>
          <a:sy n="68" d="100"/>
        </p:scale>
        <p:origin x="-858" y="-330"/>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extLst>
      <p:ext uri="{BB962C8B-B14F-4D97-AF65-F5344CB8AC3E}">
        <p14:creationId xmlns:p14="http://schemas.microsoft.com/office/powerpoint/2010/main" xmlns="" val="2935190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dirty="0" smtClean="0"/>
          </a:p>
        </p:txBody>
      </p:sp>
      <p:sp>
        <p:nvSpPr>
          <p:cNvPr id="17411" name="Slide Number Placeholder 3"/>
          <p:cNvSpPr>
            <a:spLocks noGrp="1"/>
          </p:cNvSpPr>
          <p:nvPr>
            <p:ph type="sldNum" sz="quarter" idx="5"/>
          </p:nvPr>
        </p:nvSpPr>
        <p:spPr>
          <a:noFill/>
        </p:spPr>
        <p:txBody>
          <a:bodyPr/>
          <a:lstStyle/>
          <a:p>
            <a:fld id="{B16A54DB-EFC6-4BB6-9E7F-1E39C0EC1D6C}"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endParaRPr lang="en-US" dirty="0" smtClean="0"/>
          </a:p>
        </p:txBody>
      </p:sp>
      <p:sp>
        <p:nvSpPr>
          <p:cNvPr id="19459" name="Slide Number Placeholder 3"/>
          <p:cNvSpPr>
            <a:spLocks noGrp="1"/>
          </p:cNvSpPr>
          <p:nvPr>
            <p:ph type="sldNum" sz="quarter" idx="5"/>
          </p:nvPr>
        </p:nvSpPr>
        <p:spPr>
          <a:noFill/>
        </p:spPr>
        <p:txBody>
          <a:bodyPr/>
          <a:lstStyle/>
          <a:p>
            <a:fld id="{709831E9-448B-4F14-975C-25E10A08162D}" type="slidenum">
              <a:rPr lang="en-US" smtClean="0"/>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5029200" y="152400"/>
            <a:ext cx="0" cy="7467600"/>
          </a:xfrm>
          <a:prstGeom prst="line">
            <a:avLst/>
          </a:prstGeom>
          <a:noFill/>
          <a:ln w="3175">
            <a:solidFill>
              <a:srgbClr val="FFCCFF"/>
            </a:solidFill>
            <a:prstDash val="lgDashDotDot"/>
            <a:round/>
            <a:headEnd/>
            <a:tailEnd/>
          </a:ln>
          <a:effectLst/>
        </p:spPr>
        <p:txBody>
          <a:bodyPr/>
          <a:lstStyle/>
          <a:p>
            <a:pPr>
              <a:defRPr/>
            </a:pPr>
            <a:endParaRPr lang="en-US" dirty="0"/>
          </a:p>
        </p:txBody>
      </p:sp>
      <p:sp>
        <p:nvSpPr>
          <p:cNvPr id="1032" name="Rectangle 8"/>
          <p:cNvSpPr>
            <a:spLocks noChangeArrowheads="1"/>
          </p:cNvSpPr>
          <p:nvPr userDrawn="1"/>
        </p:nvSpPr>
        <p:spPr bwMode="auto">
          <a:xfrm>
            <a:off x="152400" y="152400"/>
            <a:ext cx="9753600" cy="7467600"/>
          </a:xfrm>
          <a:prstGeom prst="rect">
            <a:avLst/>
          </a:prstGeom>
          <a:noFill/>
          <a:ln w="3175">
            <a:solidFill>
              <a:srgbClr val="FFCCFF"/>
            </a:solidFill>
            <a:prstDash val="lgDashDotDot"/>
            <a:miter lim="800000"/>
            <a:headEnd/>
            <a:tailEnd/>
          </a:ln>
          <a:effectLst/>
        </p:spPr>
        <p:txBody>
          <a:bodyPr wrap="none" anchor="ctr"/>
          <a:lstStyle/>
          <a:p>
            <a:pPr>
              <a:defRPr/>
            </a:pPr>
            <a:endParaRPr lang="en-US" dirty="0"/>
          </a:p>
        </p:txBody>
      </p:sp>
      <p:sp>
        <p:nvSpPr>
          <p:cNvPr id="1033" name="Line 9"/>
          <p:cNvSpPr>
            <a:spLocks noChangeShapeType="1"/>
          </p:cNvSpPr>
          <p:nvPr userDrawn="1"/>
        </p:nvSpPr>
        <p:spPr bwMode="auto">
          <a:xfrm>
            <a:off x="5181600" y="165100"/>
            <a:ext cx="0" cy="7467600"/>
          </a:xfrm>
          <a:prstGeom prst="line">
            <a:avLst/>
          </a:prstGeom>
          <a:noFill/>
          <a:ln w="3175">
            <a:solidFill>
              <a:srgbClr val="FFCCFF"/>
            </a:solidFill>
            <a:prstDash val="lgDashDotDot"/>
            <a:round/>
            <a:headEnd/>
            <a:tailEnd/>
          </a:ln>
          <a:effectLst/>
        </p:spPr>
        <p:txBody>
          <a:bodyPr/>
          <a:lstStyle/>
          <a:p>
            <a:pPr>
              <a:defRPr/>
            </a:pPr>
            <a:endParaRPr lang="en-US" dirty="0"/>
          </a:p>
        </p:txBody>
      </p:sp>
      <p:sp>
        <p:nvSpPr>
          <p:cNvPr id="1034" name="Line 10"/>
          <p:cNvSpPr>
            <a:spLocks noChangeShapeType="1"/>
          </p:cNvSpPr>
          <p:nvPr userDrawn="1"/>
        </p:nvSpPr>
        <p:spPr bwMode="auto">
          <a:xfrm>
            <a:off x="5334000" y="152400"/>
            <a:ext cx="0" cy="7467600"/>
          </a:xfrm>
          <a:prstGeom prst="line">
            <a:avLst/>
          </a:prstGeom>
          <a:noFill/>
          <a:ln w="3175">
            <a:solidFill>
              <a:srgbClr val="FFCCFF"/>
            </a:solidFill>
            <a:prstDash val="lgDashDotDot"/>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aacpartners.org/publications/ELA_LPF_12.2011_final.pdf" TargetMode="External"/><Relationship Id="rId3" Type="http://schemas.openxmlformats.org/officeDocument/2006/relationships/image" Target="../media/image1.jpeg"/><Relationship Id="rId7" Type="http://schemas.openxmlformats.org/officeDocument/2006/relationships/hyperlink" Target="http://www.ode.state.or.us/wma/teachlearn/commoncore/sbac_ela_literacycontentspecification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marterbalanced.org/" TargetMode="External"/><Relationship Id="rId5" Type="http://schemas.openxmlformats.org/officeDocument/2006/relationships/hyperlink" Target="http://www.corestandards.org/ELA-Literacy/RL/4" TargetMode="Externa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ciea.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638800" y="457200"/>
            <a:ext cx="4038600" cy="6705600"/>
          </a:xfrm>
          <a:prstGeom prst="rect">
            <a:avLst/>
          </a:prstGeom>
          <a:blipFill>
            <a:blip r:embed="rId3" cstate="print"/>
            <a:tile tx="0" ty="0" sx="100000" sy="100000" flip="none" algn="tl"/>
          </a:blipFill>
          <a:ln w="9525" cap="flat" cmpd="sng" algn="ctr">
            <a:solidFill>
              <a:schemeClr val="tx1"/>
            </a:solidFill>
            <a:prstDash val="solid"/>
            <a:round/>
            <a:headEnd type="none" w="med" len="med"/>
            <a:tailEnd type="none" w="med" len="med"/>
          </a:ln>
          <a:effectLst>
            <a:glow rad="1016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pic>
        <p:nvPicPr>
          <p:cNvPr id="1026" name="Picture 2" descr="C:\Documents and Settings\Owner\Local Settings\Temporary Internet Files\Content.IE5\MGVMDAF0\MC900187587[1].wmf"/>
          <p:cNvPicPr>
            <a:picLocks noChangeAspect="1" noChangeArrowheads="1"/>
          </p:cNvPicPr>
          <p:nvPr/>
        </p:nvPicPr>
        <p:blipFill>
          <a:blip r:embed="rId4" cstate="print"/>
          <a:srcRect/>
          <a:stretch>
            <a:fillRect/>
          </a:stretch>
        </p:blipFill>
        <p:spPr bwMode="auto">
          <a:xfrm>
            <a:off x="6781800" y="620573"/>
            <a:ext cx="1544422" cy="1817827"/>
          </a:xfrm>
          <a:prstGeom prst="rect">
            <a:avLst/>
          </a:prstGeom>
          <a:noFill/>
        </p:spPr>
      </p:pic>
      <p:sp>
        <p:nvSpPr>
          <p:cNvPr id="4" name="Rectangle 6"/>
          <p:cNvSpPr>
            <a:spLocks noChangeArrowheads="1"/>
          </p:cNvSpPr>
          <p:nvPr/>
        </p:nvSpPr>
        <p:spPr bwMode="auto">
          <a:xfrm>
            <a:off x="5486400" y="2573923"/>
            <a:ext cx="4267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D.O.K.</a:t>
            </a:r>
          </a:p>
          <a:p>
            <a:pPr marL="0" marR="0" lvl="0" indent="0" algn="ctr" defTabSz="914400" rtl="0" eaLnBrk="0" fontAlgn="base" latinLnBrk="0" hangingPunct="0">
              <a:lnSpc>
                <a:spcPct val="100000"/>
              </a:lnSpc>
              <a:spcBef>
                <a:spcPct val="0"/>
              </a:spcBef>
              <a:spcAft>
                <a:spcPct val="0"/>
              </a:spcAft>
              <a:buClrTx/>
              <a:buSzTx/>
              <a:buFontTx/>
              <a:buNone/>
              <a:tabLst/>
            </a:pPr>
            <a:r>
              <a:rPr lang="en-US" sz="1100" dirty="0" smtClean="0">
                <a:latin typeface="Verdana" pitchFamily="34" charset="0"/>
                <a:cs typeface="Times New Roman" pitchFamily="18" charset="0"/>
              </a:rPr>
              <a:t>An Introduction</a:t>
            </a:r>
            <a:endParaRPr kumimoji="0" lang="en-US" sz="110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800" u="sng" dirty="0" smtClean="0">
              <a:latin typeface="Verdana"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D</a:t>
            </a:r>
            <a:r>
              <a:rPr kumimoji="0" lang="en-US"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epth </a:t>
            </a:r>
            <a:r>
              <a:rPr kumimoji="0" lang="en-US"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o</a:t>
            </a:r>
            <a:r>
              <a:rPr kumimoji="0" lang="en-US"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f </a:t>
            </a:r>
            <a:r>
              <a:rPr kumimoji="0" lang="en-US"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K</a:t>
            </a:r>
            <a:r>
              <a:rPr kumimoji="0" lang="en-US"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nowledge</a:t>
            </a:r>
          </a:p>
          <a:p>
            <a:pPr marL="0" marR="0" lvl="0" indent="0" algn="ctr" defTabSz="914400" rtl="0" eaLnBrk="0" fontAlgn="base" latinLnBrk="0" hangingPunct="0">
              <a:lnSpc>
                <a:spcPct val="100000"/>
              </a:lnSpc>
              <a:spcBef>
                <a:spcPct val="0"/>
              </a:spcBef>
              <a:spcAft>
                <a:spcPct val="0"/>
              </a:spcAft>
              <a:buClrTx/>
              <a:buSzTx/>
              <a:buFontTx/>
              <a:buNone/>
              <a:tabLst/>
            </a:pPr>
            <a:r>
              <a:rPr lang="en-US" sz="1100" i="1" dirty="0" smtClean="0">
                <a:latin typeface="Verdana" pitchFamily="34" charset="0"/>
                <a:cs typeface="Times New Roman" pitchFamily="18" charset="0"/>
              </a:rPr>
              <a:t>Bridging Assessment and Instruction</a:t>
            </a:r>
            <a:endParaRPr kumimoji="0" lang="en-US" sz="1100" b="0" i="1"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algn="ctr" eaLnBrk="0" hangingPunct="0"/>
            <a:r>
              <a:rPr lang="en-US" sz="1000" dirty="0" smtClean="0">
                <a:latin typeface="Verdana" pitchFamily="34" charset="0"/>
                <a:ea typeface="Calibri" pitchFamily="34" charset="0"/>
                <a:cs typeface="Times New Roman" pitchFamily="18" charset="0"/>
              </a:rPr>
              <a:t>Connecting to the…</a:t>
            </a:r>
            <a:endParaRPr lang="en-US" sz="1000" b="1" u="sng" dirty="0" smtClean="0">
              <a:latin typeface="Verdana" pitchFamily="34" charset="0"/>
              <a:ea typeface="Calibri" pitchFamily="34" charset="0"/>
              <a:cs typeface="Times New Roman" pitchFamily="18" charset="0"/>
            </a:endParaRPr>
          </a:p>
          <a:p>
            <a:pPr lvl="0" algn="ctr" eaLnBrk="0" hangingPunct="0"/>
            <a:r>
              <a:rPr lang="en-US" sz="1600" b="1" u="sng" dirty="0" smtClean="0">
                <a:latin typeface="Verdana" pitchFamily="34" charset="0"/>
                <a:ea typeface="Calibri" pitchFamily="34" charset="0"/>
                <a:cs typeface="Times New Roman" pitchFamily="18" charset="0"/>
              </a:rPr>
              <a:t>CCSS</a:t>
            </a:r>
            <a:endParaRPr lang="en-US" sz="1600" dirty="0" smtClean="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u="sng" dirty="0" smtClean="0">
              <a:latin typeface="Verdana" pitchFamily="34" charset="0"/>
              <a:ea typeface="Calibri" pitchFamily="34" charset="0"/>
              <a:cs typeface="Times New Roman" pitchFamily="18" charset="0"/>
            </a:endParaRPr>
          </a:p>
        </p:txBody>
      </p:sp>
      <p:sp>
        <p:nvSpPr>
          <p:cNvPr id="5" name="TextBox 4"/>
          <p:cNvSpPr txBox="1"/>
          <p:nvPr/>
        </p:nvSpPr>
        <p:spPr>
          <a:xfrm>
            <a:off x="5715000" y="6400800"/>
            <a:ext cx="3810000" cy="630942"/>
          </a:xfrm>
          <a:prstGeom prst="rect">
            <a:avLst/>
          </a:prstGeom>
          <a:noFill/>
        </p:spPr>
        <p:txBody>
          <a:bodyPr wrap="square" rtlCol="0">
            <a:spAutoFit/>
          </a:bodyPr>
          <a:lstStyle/>
          <a:p>
            <a:r>
              <a:rPr lang="en-US" sz="900" b="1" dirty="0" smtClean="0">
                <a:solidFill>
                  <a:srgbClr val="002060"/>
                </a:solidFill>
                <a:latin typeface="Calibri" pitchFamily="34" charset="0"/>
              </a:rPr>
              <a:t>The task examples in this booklet were taken from SBAC, ELA Literacy Content Specifications from the Oregon Department of Education web site as Cognitive Rigor Matrix (Depth of Knowledge).  Tasks are not all-inclusive.</a:t>
            </a:r>
            <a:r>
              <a:rPr lang="en-US" sz="900" b="1" dirty="0" smtClean="0">
                <a:solidFill>
                  <a:srgbClr val="002060"/>
                </a:solidFill>
              </a:rPr>
              <a:t> </a:t>
            </a:r>
            <a:r>
              <a:rPr lang="en-US" sz="800" b="1" dirty="0" smtClean="0">
                <a:solidFill>
                  <a:srgbClr val="0070C0"/>
                </a:solidFill>
              </a:rPr>
              <a:t>http://www.ocde.us/CommonCoreCA/Documents/MathCogRigorMatrix.pdf </a:t>
            </a:r>
            <a:endParaRPr lang="en-US" sz="800" b="1" dirty="0">
              <a:solidFill>
                <a:srgbClr val="0070C0"/>
              </a:solidFill>
              <a:latin typeface="Calibri" pitchFamily="34" charset="0"/>
            </a:endParaRPr>
          </a:p>
        </p:txBody>
      </p:sp>
      <p:sp>
        <p:nvSpPr>
          <p:cNvPr id="8" name="Rectangle 6"/>
          <p:cNvSpPr>
            <a:spLocks noChangeArrowheads="1"/>
          </p:cNvSpPr>
          <p:nvPr/>
        </p:nvSpPr>
        <p:spPr bwMode="auto">
          <a:xfrm>
            <a:off x="309664" y="395644"/>
            <a:ext cx="3429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u="sng" dirty="0" smtClean="0">
                <a:latin typeface="Calibri" pitchFamily="34" charset="0"/>
                <a:ea typeface="Calibri" pitchFamily="34" charset="0"/>
                <a:cs typeface="Times New Roman" pitchFamily="18" charset="0"/>
              </a:rPr>
              <a:t>References Links</a:t>
            </a:r>
          </a:p>
        </p:txBody>
      </p:sp>
      <p:sp>
        <p:nvSpPr>
          <p:cNvPr id="9" name="Rectangle 8"/>
          <p:cNvSpPr/>
          <p:nvPr/>
        </p:nvSpPr>
        <p:spPr>
          <a:xfrm>
            <a:off x="304800" y="914400"/>
            <a:ext cx="4648200" cy="553998"/>
          </a:xfrm>
          <a:prstGeom prst="rect">
            <a:avLst/>
          </a:prstGeom>
        </p:spPr>
        <p:txBody>
          <a:bodyPr wrap="square">
            <a:spAutoFit/>
          </a:bodyPr>
          <a:lstStyle/>
          <a:p>
            <a:r>
              <a:rPr lang="en-US" sz="1400" b="1" dirty="0">
                <a:solidFill>
                  <a:srgbClr val="002060"/>
                </a:solidFill>
                <a:effectLst>
                  <a:outerShdw blurRad="38100" dist="38100" dir="2700000" algn="tl">
                    <a:srgbClr val="000000">
                      <a:alpha val="43137"/>
                    </a:srgbClr>
                  </a:outerShdw>
                </a:effectLst>
                <a:latin typeface="Calibri" pitchFamily="34" charset="0"/>
              </a:rPr>
              <a:t>Common Core State Standards</a:t>
            </a:r>
          </a:p>
          <a:p>
            <a:endParaRPr lang="en-US" sz="400" dirty="0" smtClean="0">
              <a:latin typeface="Calibri" pitchFamily="34" charset="0"/>
              <a:hlinkClick r:id="rId5"/>
            </a:endParaRPr>
          </a:p>
          <a:p>
            <a:r>
              <a:rPr lang="en-US" sz="1200" dirty="0" smtClean="0">
                <a:latin typeface="Calibri" pitchFamily="34" charset="0"/>
                <a:hlinkClick r:id="rId5"/>
              </a:rPr>
              <a:t>http://www.corestandards.org/ELA-Literacy/RL/4</a:t>
            </a:r>
            <a:endParaRPr lang="en-US" sz="1200" dirty="0" smtClean="0">
              <a:latin typeface="Calibri" pitchFamily="34" charset="0"/>
            </a:endParaRPr>
          </a:p>
        </p:txBody>
      </p:sp>
      <p:sp>
        <p:nvSpPr>
          <p:cNvPr id="10" name="Rectangle 9"/>
          <p:cNvSpPr/>
          <p:nvPr/>
        </p:nvSpPr>
        <p:spPr>
          <a:xfrm>
            <a:off x="304800" y="1600200"/>
            <a:ext cx="4648200" cy="553998"/>
          </a:xfrm>
          <a:prstGeom prst="rect">
            <a:avLst/>
          </a:prstGeom>
        </p:spPr>
        <p:txBody>
          <a:bodyPr wrap="square">
            <a:spAutoFit/>
          </a:bodyPr>
          <a:lstStyle/>
          <a:p>
            <a:r>
              <a:rPr lang="en-US" sz="1400" b="1" dirty="0">
                <a:solidFill>
                  <a:srgbClr val="002060"/>
                </a:solidFill>
                <a:effectLst>
                  <a:outerShdw blurRad="38100" dist="38100" dir="2700000" algn="tl">
                    <a:srgbClr val="000000">
                      <a:alpha val="43137"/>
                    </a:srgbClr>
                  </a:outerShdw>
                </a:effectLst>
                <a:latin typeface="Calibri" pitchFamily="34" charset="0"/>
              </a:rPr>
              <a:t>Smarter Balanced Assessment Consortium (SBAC)</a:t>
            </a:r>
          </a:p>
          <a:p>
            <a:endParaRPr lang="en-US" sz="400" dirty="0" smtClean="0">
              <a:latin typeface="Calibri" pitchFamily="34" charset="0"/>
              <a:hlinkClick r:id="rId6"/>
            </a:endParaRPr>
          </a:p>
          <a:p>
            <a:r>
              <a:rPr lang="en-US" sz="1200" dirty="0" smtClean="0">
                <a:latin typeface="Calibri" pitchFamily="34" charset="0"/>
                <a:hlinkClick r:id="rId6"/>
              </a:rPr>
              <a:t>http://www.smarterbalanced.org/</a:t>
            </a:r>
            <a:endParaRPr lang="en-US" sz="1200" dirty="0" smtClean="0">
              <a:latin typeface="Calibri" pitchFamily="34" charset="0"/>
            </a:endParaRPr>
          </a:p>
        </p:txBody>
      </p:sp>
      <p:sp>
        <p:nvSpPr>
          <p:cNvPr id="11" name="Rectangle 10"/>
          <p:cNvSpPr/>
          <p:nvPr/>
        </p:nvSpPr>
        <p:spPr>
          <a:xfrm>
            <a:off x="304800" y="2349911"/>
            <a:ext cx="4267200" cy="738664"/>
          </a:xfrm>
          <a:prstGeom prst="rect">
            <a:avLst/>
          </a:prstGeom>
        </p:spPr>
        <p:txBody>
          <a:bodyPr wrap="square">
            <a:spAutoFit/>
          </a:bodyPr>
          <a:lstStyle/>
          <a:p>
            <a:r>
              <a:rPr lang="en-US" sz="1400" b="1" dirty="0">
                <a:solidFill>
                  <a:srgbClr val="002060"/>
                </a:solidFill>
                <a:effectLst>
                  <a:outerShdw blurRad="38100" dist="38100" dir="2700000" algn="tl">
                    <a:srgbClr val="000000">
                      <a:alpha val="43137"/>
                    </a:srgbClr>
                  </a:outerShdw>
                </a:effectLst>
                <a:latin typeface="Calibri" pitchFamily="34" charset="0"/>
              </a:rPr>
              <a:t>SBAC ELA/Literacy Content Specifications, ODE</a:t>
            </a:r>
          </a:p>
          <a:p>
            <a:endParaRPr lang="en-US" sz="400" dirty="0" smtClean="0">
              <a:latin typeface="Calibri" pitchFamily="34" charset="0"/>
              <a:hlinkClick r:id="rId7"/>
            </a:endParaRPr>
          </a:p>
          <a:p>
            <a:r>
              <a:rPr lang="en-US" sz="1200" dirty="0" smtClean="0">
                <a:latin typeface="Calibri" pitchFamily="34" charset="0"/>
                <a:hlinkClick r:id="rId7"/>
              </a:rPr>
              <a:t>http://www.ode.state.or.us/wma/teachlearn/commoncore/sbac_ela_literacycontentspecifications.pdf</a:t>
            </a:r>
            <a:endParaRPr lang="en-US" sz="1200" dirty="0" smtClean="0">
              <a:latin typeface="Calibri" pitchFamily="34" charset="0"/>
            </a:endParaRPr>
          </a:p>
        </p:txBody>
      </p:sp>
      <p:sp>
        <p:nvSpPr>
          <p:cNvPr id="13" name="Rectangle 12"/>
          <p:cNvSpPr/>
          <p:nvPr/>
        </p:nvSpPr>
        <p:spPr>
          <a:xfrm>
            <a:off x="299852" y="3232045"/>
            <a:ext cx="4049486" cy="738664"/>
          </a:xfrm>
          <a:prstGeom prst="rect">
            <a:avLst/>
          </a:prstGeom>
        </p:spPr>
        <p:txBody>
          <a:bodyPr wrap="square">
            <a:spAutoFit/>
          </a:bodyPr>
          <a:lstStyle/>
          <a:p>
            <a:r>
              <a:rPr lang="en-US" sz="1400" b="1" dirty="0">
                <a:solidFill>
                  <a:srgbClr val="002060"/>
                </a:solidFill>
                <a:effectLst>
                  <a:outerShdw blurRad="38100" dist="38100" dir="2700000" algn="tl">
                    <a:srgbClr val="000000">
                      <a:alpha val="43137"/>
                    </a:srgbClr>
                  </a:outerShdw>
                </a:effectLst>
                <a:latin typeface="Calibri" pitchFamily="34" charset="0"/>
              </a:rPr>
              <a:t>Learning Progressions Framework</a:t>
            </a:r>
          </a:p>
          <a:p>
            <a:endParaRPr lang="en-US" sz="400" dirty="0" smtClean="0">
              <a:latin typeface="Calibri" pitchFamily="34" charset="0"/>
              <a:hlinkClick r:id="rId8"/>
            </a:endParaRPr>
          </a:p>
          <a:p>
            <a:r>
              <a:rPr lang="en-US" sz="1200" dirty="0" smtClean="0">
                <a:latin typeface="Calibri" pitchFamily="34" charset="0"/>
                <a:hlinkClick r:id="rId8"/>
              </a:rPr>
              <a:t>http://www.naacpartners.org/publications/ELA_LPF_12.2011_final.pdf</a:t>
            </a:r>
            <a:endParaRPr lang="en-US" sz="1200" dirty="0" smtClean="0">
              <a:latin typeface="Calibri" pitchFamily="34" charset="0"/>
            </a:endParaRPr>
          </a:p>
        </p:txBody>
      </p:sp>
      <p:sp>
        <p:nvSpPr>
          <p:cNvPr id="14" name="Rectangle 13"/>
          <p:cNvSpPr/>
          <p:nvPr/>
        </p:nvSpPr>
        <p:spPr>
          <a:xfrm>
            <a:off x="299852" y="5312658"/>
            <a:ext cx="4049486" cy="461665"/>
          </a:xfrm>
          <a:prstGeom prst="rect">
            <a:avLst/>
          </a:prstGeom>
        </p:spPr>
        <p:txBody>
          <a:bodyPr wrap="square">
            <a:spAutoFit/>
          </a:bodyPr>
          <a:lstStyle/>
          <a:p>
            <a:r>
              <a:rPr lang="en-US" sz="1200" b="1" u="sng" dirty="0" smtClean="0">
                <a:solidFill>
                  <a:srgbClr val="002060"/>
                </a:solidFill>
                <a:latin typeface="Calibri" pitchFamily="34" charset="0"/>
                <a:cs typeface="Calibri" pitchFamily="34" charset="0"/>
              </a:rPr>
              <a:t>Quality Performance Assessment</a:t>
            </a:r>
            <a:r>
              <a:rPr lang="en-US" sz="1200" dirty="0" smtClean="0">
                <a:solidFill>
                  <a:srgbClr val="002060"/>
                </a:solidFill>
                <a:latin typeface="Calibri" pitchFamily="34" charset="0"/>
                <a:cs typeface="Calibri" pitchFamily="34" charset="0"/>
              </a:rPr>
              <a:t>: A Guide for Schools  and Districts by Center for Collaborative Education (2012) </a:t>
            </a:r>
            <a:endParaRPr lang="en-US" sz="1200" dirty="0">
              <a:solidFill>
                <a:srgbClr val="002060"/>
              </a:solidFill>
              <a:latin typeface="Calibri" pitchFamily="34" charset="0"/>
              <a:cs typeface="Calibri" pitchFamily="34" charset="0"/>
            </a:endParaRPr>
          </a:p>
        </p:txBody>
      </p:sp>
      <p:sp>
        <p:nvSpPr>
          <p:cNvPr id="2" name="Rectangle 1"/>
          <p:cNvSpPr/>
          <p:nvPr/>
        </p:nvSpPr>
        <p:spPr>
          <a:xfrm>
            <a:off x="347642" y="4777025"/>
            <a:ext cx="2057871" cy="400110"/>
          </a:xfrm>
          <a:prstGeom prst="rect">
            <a:avLst/>
          </a:prstGeom>
        </p:spPr>
        <p:txBody>
          <a:bodyPr wrap="none">
            <a:spAutoFit/>
          </a:bodyPr>
          <a:lstStyle/>
          <a:p>
            <a:pPr lvl="0" eaLnBrk="0" hangingPunct="0"/>
            <a:r>
              <a:rPr lang="en-US" b="1" u="sng" dirty="0">
                <a:latin typeface="Calibri" pitchFamily="34" charset="0"/>
                <a:ea typeface="Calibri" pitchFamily="34" charset="0"/>
                <a:cs typeface="Times New Roman" pitchFamily="18" charset="0"/>
              </a:rPr>
              <a:t>References </a:t>
            </a:r>
            <a:r>
              <a:rPr lang="en-US" b="1" u="sng" dirty="0" smtClean="0">
                <a:latin typeface="Calibri" pitchFamily="34" charset="0"/>
                <a:ea typeface="Calibri" pitchFamily="34" charset="0"/>
                <a:cs typeface="Times New Roman" pitchFamily="18" charset="0"/>
              </a:rPr>
              <a:t>Books</a:t>
            </a:r>
            <a:endParaRPr lang="en-US" b="1" u="sng" dirty="0">
              <a:latin typeface="Calibri" pitchFamily="34" charset="0"/>
              <a:ea typeface="Calibri" pitchFamily="34" charset="0"/>
              <a:cs typeface="Times New Roman" pitchFamily="18" charset="0"/>
            </a:endParaRPr>
          </a:p>
        </p:txBody>
      </p:sp>
      <p:sp>
        <p:nvSpPr>
          <p:cNvPr id="15" name="Rectangle 14"/>
          <p:cNvSpPr/>
          <p:nvPr/>
        </p:nvSpPr>
        <p:spPr>
          <a:xfrm>
            <a:off x="307069" y="5892462"/>
            <a:ext cx="4191000" cy="461665"/>
          </a:xfrm>
          <a:prstGeom prst="rect">
            <a:avLst/>
          </a:prstGeom>
        </p:spPr>
        <p:txBody>
          <a:bodyPr wrap="square">
            <a:spAutoFit/>
          </a:bodyPr>
          <a:lstStyle/>
          <a:p>
            <a:r>
              <a:rPr lang="en-US" sz="1200" b="1" u="sng" dirty="0">
                <a:solidFill>
                  <a:srgbClr val="002060"/>
                </a:solidFill>
                <a:latin typeface="Calibri" pitchFamily="34" charset="0"/>
                <a:cs typeface="Calibri" pitchFamily="34" charset="0"/>
              </a:rPr>
              <a:t>Critical and Formative Thinking Assessments </a:t>
            </a:r>
          </a:p>
          <a:p>
            <a:r>
              <a:rPr lang="en-US" sz="1200" dirty="0" smtClean="0">
                <a:solidFill>
                  <a:srgbClr val="002060"/>
                </a:solidFill>
                <a:latin typeface="Calibri" pitchFamily="34" charset="0"/>
                <a:cs typeface="Calibri" pitchFamily="34" charset="0"/>
              </a:rPr>
              <a:t>Moore, Betsy &amp; Stanley, Todd (2010)  </a:t>
            </a:r>
            <a:endParaRPr lang="en-US" sz="1200" dirty="0">
              <a:solidFill>
                <a:srgbClr val="002060"/>
              </a:solidFill>
              <a:latin typeface="Calibri" pitchFamily="34" charset="0"/>
              <a:cs typeface="Calibri" pitchFamily="34" charset="0"/>
            </a:endParaRPr>
          </a:p>
        </p:txBody>
      </p:sp>
      <p:sp>
        <p:nvSpPr>
          <p:cNvPr id="16" name="Rectangle 15"/>
          <p:cNvSpPr/>
          <p:nvPr/>
        </p:nvSpPr>
        <p:spPr>
          <a:xfrm>
            <a:off x="304800" y="6365174"/>
            <a:ext cx="4648200" cy="276999"/>
          </a:xfrm>
          <a:prstGeom prst="rect">
            <a:avLst/>
          </a:prstGeom>
        </p:spPr>
        <p:txBody>
          <a:bodyPr wrap="square">
            <a:spAutoFit/>
          </a:bodyPr>
          <a:lstStyle/>
          <a:p>
            <a:r>
              <a:rPr lang="en-US" sz="1200" b="1" u="sng" dirty="0">
                <a:solidFill>
                  <a:srgbClr val="002060"/>
                </a:solidFill>
                <a:latin typeface="Calibri" pitchFamily="34" charset="0"/>
                <a:cs typeface="Calibri" pitchFamily="34" charset="0"/>
              </a:rPr>
              <a:t>EMBEDDED </a:t>
            </a:r>
            <a:r>
              <a:rPr lang="en-US" sz="1200" b="1" u="sng" dirty="0" smtClean="0">
                <a:solidFill>
                  <a:srgbClr val="002060"/>
                </a:solidFill>
                <a:latin typeface="Calibri" pitchFamily="34" charset="0"/>
                <a:cs typeface="Calibri" pitchFamily="34" charset="0"/>
              </a:rPr>
              <a:t>Formative </a:t>
            </a:r>
            <a:r>
              <a:rPr lang="en-US" sz="1200" b="1" u="sng" dirty="0">
                <a:solidFill>
                  <a:srgbClr val="002060"/>
                </a:solidFill>
                <a:latin typeface="Calibri" pitchFamily="34" charset="0"/>
                <a:cs typeface="Calibri" pitchFamily="34" charset="0"/>
              </a:rPr>
              <a:t>A</a:t>
            </a:r>
            <a:r>
              <a:rPr lang="en-US" sz="1200" b="1" u="sng" dirty="0" smtClean="0">
                <a:solidFill>
                  <a:srgbClr val="002060"/>
                </a:solidFill>
                <a:latin typeface="Calibri" pitchFamily="34" charset="0"/>
                <a:cs typeface="Calibri" pitchFamily="34" charset="0"/>
              </a:rPr>
              <a:t>ssessment </a:t>
            </a:r>
            <a:r>
              <a:rPr lang="en-US" sz="1200" dirty="0" smtClean="0">
                <a:solidFill>
                  <a:srgbClr val="002060"/>
                </a:solidFill>
                <a:latin typeface="Calibri" pitchFamily="34" charset="0"/>
                <a:cs typeface="Calibri" pitchFamily="34" charset="0"/>
              </a:rPr>
              <a:t>- William, Dylan (2011)</a:t>
            </a:r>
            <a:endParaRPr lang="en-US" sz="1200" dirty="0">
              <a:solidFill>
                <a:srgbClr val="002060"/>
              </a:solidFill>
              <a:latin typeface="Calibri" pitchFamily="34" charset="0"/>
              <a:cs typeface="Calibri" pitchFamily="34" charset="0"/>
            </a:endParaRPr>
          </a:p>
        </p:txBody>
      </p:sp>
      <p:sp>
        <p:nvSpPr>
          <p:cNvPr id="17" name="Rectangle 16"/>
          <p:cNvSpPr/>
          <p:nvPr/>
        </p:nvSpPr>
        <p:spPr>
          <a:xfrm>
            <a:off x="310654" y="6853535"/>
            <a:ext cx="4642346" cy="461665"/>
          </a:xfrm>
          <a:prstGeom prst="rect">
            <a:avLst/>
          </a:prstGeom>
        </p:spPr>
        <p:txBody>
          <a:bodyPr wrap="square">
            <a:spAutoFit/>
          </a:bodyPr>
          <a:lstStyle/>
          <a:p>
            <a:r>
              <a:rPr lang="en-US" sz="1200" b="1" u="sng" dirty="0">
                <a:solidFill>
                  <a:srgbClr val="002060"/>
                </a:solidFill>
                <a:latin typeface="Calibri" pitchFamily="34" charset="0"/>
                <a:cs typeface="Calibri" pitchFamily="34" charset="0"/>
              </a:rPr>
              <a:t>Everything School Leaders </a:t>
            </a:r>
            <a:r>
              <a:rPr lang="en-US" sz="1200" b="1" i="1" u="sng" dirty="0">
                <a:solidFill>
                  <a:srgbClr val="002060"/>
                </a:solidFill>
                <a:latin typeface="Calibri" pitchFamily="34" charset="0"/>
                <a:cs typeface="Calibri" pitchFamily="34" charset="0"/>
              </a:rPr>
              <a:t>Need to Know </a:t>
            </a:r>
            <a:r>
              <a:rPr lang="en-US" sz="1200" b="1" u="sng" dirty="0">
                <a:solidFill>
                  <a:srgbClr val="002060"/>
                </a:solidFill>
                <a:latin typeface="Calibri" pitchFamily="34" charset="0"/>
                <a:cs typeface="Calibri" pitchFamily="34" charset="0"/>
              </a:rPr>
              <a:t>About ASSESSMENT</a:t>
            </a:r>
          </a:p>
          <a:p>
            <a:r>
              <a:rPr lang="en-US" sz="1200" dirty="0" err="1" smtClean="0">
                <a:solidFill>
                  <a:srgbClr val="002060"/>
                </a:solidFill>
                <a:latin typeface="Calibri" pitchFamily="34" charset="0"/>
                <a:cs typeface="Calibri" pitchFamily="34" charset="0"/>
              </a:rPr>
              <a:t>Popham</a:t>
            </a:r>
            <a:r>
              <a:rPr lang="en-US" sz="1200" dirty="0" smtClean="0">
                <a:solidFill>
                  <a:srgbClr val="002060"/>
                </a:solidFill>
                <a:latin typeface="Calibri" pitchFamily="34" charset="0"/>
                <a:cs typeface="Calibri" pitchFamily="34" charset="0"/>
              </a:rPr>
              <a:t>, James W. (2010)</a:t>
            </a:r>
            <a:endParaRPr lang="en-US" sz="1200" dirty="0">
              <a:solidFill>
                <a:srgbClr val="002060"/>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14</a:t>
            </a:r>
          </a:p>
        </p:txBody>
      </p:sp>
      <p:sp>
        <p:nvSpPr>
          <p:cNvPr id="14" name="Rectangle 6"/>
          <p:cNvSpPr>
            <a:spLocks noChangeArrowheads="1"/>
          </p:cNvSpPr>
          <p:nvPr/>
        </p:nvSpPr>
        <p:spPr bwMode="auto">
          <a:xfrm>
            <a:off x="381000" y="762000"/>
            <a:ext cx="4495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     What is DOK?</a:t>
            </a:r>
            <a:endParaRPr kumimoji="0" lang="en-US" sz="1400" b="1" i="0" u="sng" strike="noStrike" cap="none" normalizeH="0" baseline="0" dirty="0" smtClean="0">
              <a:ln>
                <a:noFill/>
              </a:ln>
              <a:solidFill>
                <a:srgbClr val="002060"/>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rgbClr val="002060"/>
              </a:solidFill>
              <a:effectLst/>
              <a:latin typeface="Verdana" pitchFamily="34" charset="0"/>
              <a:ea typeface="Calibri" pitchFamily="34" charset="0"/>
              <a:cs typeface="Arial,Italic"/>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2060"/>
              </a:solidFill>
              <a:effectLst/>
              <a:latin typeface="Verdana" pitchFamily="34" charset="0"/>
            </a:endParaRPr>
          </a:p>
        </p:txBody>
      </p:sp>
      <p:sp>
        <p:nvSpPr>
          <p:cNvPr id="9" name="Rectangle 8"/>
          <p:cNvSpPr/>
          <p:nvPr/>
        </p:nvSpPr>
        <p:spPr>
          <a:xfrm>
            <a:off x="925286" y="1600200"/>
            <a:ext cx="3429000" cy="1569660"/>
          </a:xfrm>
          <a:prstGeom prst="rect">
            <a:avLst/>
          </a:prstGeom>
          <a:solidFill>
            <a:schemeClr val="bg1">
              <a:lumMod val="95000"/>
            </a:schemeClr>
          </a:solidFill>
          <a:effectLst>
            <a:innerShdw blurRad="114300">
              <a:prstClr val="black"/>
            </a:innerShdw>
          </a:effectLst>
        </p:spPr>
        <p:txBody>
          <a:bodyPr wrap="square">
            <a:spAutoFit/>
          </a:bodyPr>
          <a:lstStyle/>
          <a:p>
            <a:r>
              <a:rPr lang="en-US" sz="1200" dirty="0" smtClean="0">
                <a:solidFill>
                  <a:srgbClr val="002060"/>
                </a:solidFill>
                <a:latin typeface="Calibri" pitchFamily="34" charset="0"/>
              </a:rPr>
              <a:t>Norman Webb (1997) developed a process and criteria for aligning standards and standardized assessments and curricular alignment  based upon the cognitive demands or depth of knowledge required to complete a task.  Webb’s identified Cognitive Demands are the four </a:t>
            </a:r>
            <a:r>
              <a:rPr lang="en-US" sz="1200" b="1" dirty="0" smtClean="0">
                <a:solidFill>
                  <a:srgbClr val="002060"/>
                </a:solidFill>
                <a:latin typeface="Calibri" pitchFamily="34" charset="0"/>
              </a:rPr>
              <a:t>D</a:t>
            </a:r>
            <a:r>
              <a:rPr lang="en-US" sz="1200" dirty="0" smtClean="0">
                <a:solidFill>
                  <a:srgbClr val="002060"/>
                </a:solidFill>
                <a:latin typeface="Calibri" pitchFamily="34" charset="0"/>
              </a:rPr>
              <a:t>epths </a:t>
            </a:r>
            <a:r>
              <a:rPr lang="en-US" sz="1200" b="1" dirty="0" smtClean="0">
                <a:solidFill>
                  <a:srgbClr val="002060"/>
                </a:solidFill>
                <a:latin typeface="Calibri" pitchFamily="34" charset="0"/>
              </a:rPr>
              <a:t>o</a:t>
            </a:r>
            <a:r>
              <a:rPr lang="en-US" sz="1200" dirty="0" smtClean="0">
                <a:solidFill>
                  <a:srgbClr val="002060"/>
                </a:solidFill>
                <a:latin typeface="Calibri" pitchFamily="34" charset="0"/>
              </a:rPr>
              <a:t>f </a:t>
            </a:r>
            <a:r>
              <a:rPr lang="en-US" sz="1200" b="1" dirty="0" smtClean="0">
                <a:solidFill>
                  <a:srgbClr val="002060"/>
                </a:solidFill>
                <a:latin typeface="Calibri" pitchFamily="34" charset="0"/>
              </a:rPr>
              <a:t>K</a:t>
            </a:r>
            <a:r>
              <a:rPr lang="en-US" sz="1200" dirty="0" smtClean="0">
                <a:solidFill>
                  <a:srgbClr val="002060"/>
                </a:solidFill>
                <a:latin typeface="Calibri" pitchFamily="34" charset="0"/>
              </a:rPr>
              <a:t>nowledge Levels (DOK).  DOK levels are determined by task complexity.</a:t>
            </a:r>
          </a:p>
        </p:txBody>
      </p:sp>
      <p:graphicFrame>
        <p:nvGraphicFramePr>
          <p:cNvPr id="10" name="Table 9"/>
          <p:cNvGraphicFramePr>
            <a:graphicFrameLocks noGrp="1"/>
          </p:cNvGraphicFramePr>
          <p:nvPr/>
        </p:nvGraphicFramePr>
        <p:xfrm>
          <a:off x="914400" y="3276600"/>
          <a:ext cx="3429000" cy="2870200"/>
        </p:xfrm>
        <a:graphic>
          <a:graphicData uri="http://schemas.openxmlformats.org/drawingml/2006/table">
            <a:tbl>
              <a:tblPr firstRow="1" bandRow="1">
                <a:tableStyleId>{5940675A-B579-460E-94D1-54222C63F5DA}</a:tableStyleId>
              </a:tblPr>
              <a:tblGrid>
                <a:gridCol w="571500"/>
                <a:gridCol w="2857500"/>
              </a:tblGrid>
              <a:tr h="370840">
                <a:tc>
                  <a:txBody>
                    <a:bodyPr/>
                    <a:lstStyle/>
                    <a:p>
                      <a:pPr algn="ctr"/>
                      <a:r>
                        <a:rPr lang="en-US" sz="1200" b="1" dirty="0" smtClean="0">
                          <a:solidFill>
                            <a:srgbClr val="002060"/>
                          </a:solidFill>
                        </a:rPr>
                        <a:t>DOK</a:t>
                      </a:r>
                      <a:endParaRPr lang="en-US" sz="1200" b="1" dirty="0">
                        <a:solidFill>
                          <a:srgbClr val="002060"/>
                        </a:solidFill>
                      </a:endParaRPr>
                    </a:p>
                  </a:txBody>
                  <a:tcPr anchor="ctr">
                    <a:solidFill>
                      <a:schemeClr val="bg1">
                        <a:lumMod val="85000"/>
                      </a:schemeClr>
                    </a:solidFill>
                  </a:tcPr>
                </a:tc>
                <a:tc>
                  <a:txBody>
                    <a:bodyPr/>
                    <a:lstStyle/>
                    <a:p>
                      <a:r>
                        <a:rPr lang="en-US" sz="1400" b="1" dirty="0" smtClean="0">
                          <a:solidFill>
                            <a:srgbClr val="002060"/>
                          </a:solidFill>
                        </a:rPr>
                        <a:t>Description</a:t>
                      </a:r>
                      <a:endParaRPr lang="en-US" sz="1400" b="1" dirty="0">
                        <a:solidFill>
                          <a:srgbClr val="002060"/>
                        </a:solidFill>
                      </a:endParaRPr>
                    </a:p>
                  </a:txBody>
                  <a:tcPr anchor="ctr">
                    <a:solidFill>
                      <a:schemeClr val="bg1">
                        <a:lumMod val="85000"/>
                      </a:schemeClr>
                    </a:solidFill>
                  </a:tcPr>
                </a:tc>
              </a:tr>
              <a:tr h="370840">
                <a:tc>
                  <a:txBody>
                    <a:bodyPr/>
                    <a:lstStyle/>
                    <a:p>
                      <a:pPr algn="ctr"/>
                      <a:endParaRPr lang="en-US" sz="1400" b="1" dirty="0" smtClean="0">
                        <a:solidFill>
                          <a:srgbClr val="002060"/>
                        </a:solidFill>
                      </a:endParaRPr>
                    </a:p>
                    <a:p>
                      <a:pPr algn="ctr"/>
                      <a:r>
                        <a:rPr lang="en-US" sz="1400" b="1" dirty="0" smtClean="0">
                          <a:solidFill>
                            <a:srgbClr val="002060"/>
                          </a:solidFill>
                        </a:rPr>
                        <a:t>1</a:t>
                      </a:r>
                      <a:endParaRPr lang="en-US" sz="1400" b="1" dirty="0">
                        <a:solidFill>
                          <a:srgbClr val="002060"/>
                        </a:solidFill>
                      </a:endParaRPr>
                    </a:p>
                  </a:txBody>
                  <a:tcPr>
                    <a:solidFill>
                      <a:schemeClr val="accent1">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rgbClr val="002060"/>
                          </a:solidFill>
                        </a:rPr>
                        <a:t>Recall</a:t>
                      </a:r>
                      <a:r>
                        <a:rPr lang="en-US" sz="1000" b="1" u="sng" baseline="0" dirty="0" smtClean="0">
                          <a:solidFill>
                            <a:srgbClr val="002060"/>
                          </a:solidFill>
                        </a:rPr>
                        <a:t> and Reproduction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002060"/>
                          </a:solidFill>
                          <a:latin typeface="Chalkboard Bold" charset="0"/>
                          <a:ea typeface="ＭＳ Ｐゴシック" charset="0"/>
                          <a:cs typeface="Geneva" charset="0"/>
                          <a:sym typeface="Comic Sans MS" charset="0"/>
                        </a:rPr>
                        <a:t>Requires recall of information</a:t>
                      </a:r>
                      <a:r>
                        <a:rPr lang="en-US" sz="1000" b="1" dirty="0" smtClean="0">
                          <a:solidFill>
                            <a:srgbClr val="002060"/>
                          </a:solidFill>
                          <a:latin typeface="Chalkboard Bold" charset="0"/>
                          <a:ea typeface="ＭＳ Ｐゴシック" charset="0"/>
                          <a:cs typeface="Geneva" charset="0"/>
                          <a:sym typeface="Comic Sans MS" charset="0"/>
                        </a:rPr>
                        <a:t>,</a:t>
                      </a:r>
                      <a:r>
                        <a:rPr lang="en-US" sz="1000" dirty="0" smtClean="0">
                          <a:solidFill>
                            <a:srgbClr val="002060"/>
                          </a:solidFill>
                          <a:latin typeface="Chalkboard Bold" charset="0"/>
                          <a:ea typeface="ＭＳ Ｐゴシック" charset="0"/>
                          <a:cs typeface="Geneva" charset="0"/>
                          <a:sym typeface="Comic Sans MS" charset="0"/>
                        </a:rPr>
                        <a:t> such as a fact, definition, term, or performance of a simple process or procedure. </a:t>
                      </a:r>
                      <a:endParaRPr lang="en-US" sz="1000" dirty="0" smtClean="0">
                        <a:solidFill>
                          <a:srgbClr val="002060"/>
                        </a:solidFill>
                        <a:latin typeface="Chalkboard Bold" charset="0"/>
                        <a:ea typeface="ヒラギノ明朝 ProN W3" charset="0"/>
                        <a:cs typeface="ヒラギノ明朝 ProN W3" charset="0"/>
                        <a:sym typeface="Comic Sans MS" charset="0"/>
                      </a:endParaRPr>
                    </a:p>
                  </a:txBody>
                  <a:tcPr>
                    <a:solidFill>
                      <a:schemeClr val="accent1">
                        <a:lumMod val="90000"/>
                      </a:schemeClr>
                    </a:solidFill>
                  </a:tcPr>
                </a:tc>
              </a:tr>
              <a:tr h="370840">
                <a:tc>
                  <a:txBody>
                    <a:bodyPr/>
                    <a:lstStyle/>
                    <a:p>
                      <a:pPr algn="ctr"/>
                      <a:endParaRPr lang="en-US" sz="1400" b="1" dirty="0" smtClean="0">
                        <a:solidFill>
                          <a:srgbClr val="002060"/>
                        </a:solidFill>
                      </a:endParaRPr>
                    </a:p>
                    <a:p>
                      <a:pPr algn="ctr"/>
                      <a:r>
                        <a:rPr lang="en-US" sz="1400" b="1" dirty="0" smtClean="0">
                          <a:solidFill>
                            <a:srgbClr val="002060"/>
                          </a:solidFill>
                        </a:rPr>
                        <a:t>2</a:t>
                      </a:r>
                      <a:endParaRPr lang="en-US" sz="1400" b="1" dirty="0">
                        <a:solidFill>
                          <a:srgbClr val="002060"/>
                        </a:solidFill>
                      </a:endParaRPr>
                    </a:p>
                  </a:txBody>
                  <a:tcPr>
                    <a:solidFill>
                      <a:srgbClr val="CAE8AA"/>
                    </a:solidFill>
                  </a:tcPr>
                </a:tc>
                <a:tc>
                  <a:txBody>
                    <a:bodyPr/>
                    <a:lstStyle/>
                    <a:p>
                      <a:r>
                        <a:rPr lang="en-US" sz="1000" b="1" u="sng" dirty="0" smtClean="0">
                          <a:solidFill>
                            <a:srgbClr val="002060"/>
                          </a:solidFill>
                        </a:rPr>
                        <a:t>Skills and Concepts</a:t>
                      </a:r>
                    </a:p>
                    <a:p>
                      <a:r>
                        <a:rPr lang="en-US" sz="1000" kern="1200" baseline="0" dirty="0" smtClean="0">
                          <a:solidFill>
                            <a:srgbClr val="002060"/>
                          </a:solidFill>
                          <a:latin typeface="+mn-lt"/>
                          <a:ea typeface="+mn-ea"/>
                          <a:cs typeface="+mn-cs"/>
                        </a:rPr>
                        <a:t>Use information or conceptual knowledge, two or more steps. </a:t>
                      </a:r>
                    </a:p>
                  </a:txBody>
                  <a:tcPr>
                    <a:solidFill>
                      <a:srgbClr val="CAE8AA"/>
                    </a:solidFill>
                  </a:tcPr>
                </a:tc>
              </a:tr>
              <a:tr h="370840">
                <a:tc>
                  <a:txBody>
                    <a:bodyPr/>
                    <a:lstStyle/>
                    <a:p>
                      <a:pPr algn="ctr"/>
                      <a:endParaRPr lang="en-US" sz="1400" b="1" dirty="0" smtClean="0">
                        <a:solidFill>
                          <a:srgbClr val="002060"/>
                        </a:solidFill>
                      </a:endParaRPr>
                    </a:p>
                    <a:p>
                      <a:pPr algn="ctr"/>
                      <a:r>
                        <a:rPr lang="en-US" sz="1400" b="1" dirty="0" smtClean="0">
                          <a:solidFill>
                            <a:srgbClr val="002060"/>
                          </a:solidFill>
                        </a:rPr>
                        <a:t>3</a:t>
                      </a:r>
                      <a:endParaRPr lang="en-US" sz="1400" b="1" dirty="0">
                        <a:solidFill>
                          <a:srgbClr val="002060"/>
                        </a:solidFill>
                      </a:endParaRPr>
                    </a:p>
                  </a:txBody>
                  <a:tcPr>
                    <a:solidFill>
                      <a:srgbClr val="FFE593"/>
                    </a:solidFill>
                  </a:tcPr>
                </a:tc>
                <a:tc>
                  <a:txBody>
                    <a:bodyPr/>
                    <a:lstStyle/>
                    <a:p>
                      <a:r>
                        <a:rPr lang="en-US" sz="1000" b="1" u="sng" dirty="0" smtClean="0">
                          <a:solidFill>
                            <a:srgbClr val="002060"/>
                          </a:solidFill>
                        </a:rPr>
                        <a:t>Reasoning</a:t>
                      </a:r>
                      <a:r>
                        <a:rPr lang="en-US" sz="1000" b="1" u="sng" baseline="0" dirty="0" smtClean="0">
                          <a:solidFill>
                            <a:srgbClr val="002060"/>
                          </a:solidFill>
                        </a:rPr>
                        <a:t> and Thinking</a:t>
                      </a:r>
                    </a:p>
                    <a:p>
                      <a:r>
                        <a:rPr lang="en-US" sz="1000" dirty="0" smtClean="0">
                          <a:solidFill>
                            <a:srgbClr val="002060"/>
                          </a:solidFill>
                          <a:latin typeface="Chalkboard" charset="0"/>
                          <a:ea typeface="ＭＳ Ｐゴシック" charset="0"/>
                          <a:cs typeface="ＭＳ Ｐゴシック" charset="0"/>
                          <a:sym typeface="Chalkboard" charset="0"/>
                        </a:rPr>
                        <a:t>Requires </a:t>
                      </a:r>
                      <a:r>
                        <a:rPr lang="en-US" sz="1000" dirty="0" smtClean="0">
                          <a:solidFill>
                            <a:srgbClr val="002060"/>
                          </a:solidFill>
                          <a:latin typeface="Chalkboard Bold" charset="0"/>
                          <a:ea typeface="ＭＳ Ｐゴシック" charset="0"/>
                          <a:cs typeface="ＭＳ Ｐゴシック" charset="0"/>
                          <a:sym typeface="Chalkboard Bold" charset="0"/>
                        </a:rPr>
                        <a:t>deep understanding</a:t>
                      </a:r>
                      <a:r>
                        <a:rPr lang="en-US" sz="1000" dirty="0" smtClean="0">
                          <a:solidFill>
                            <a:srgbClr val="002060"/>
                          </a:solidFill>
                          <a:latin typeface="Chalkboard" charset="0"/>
                          <a:ea typeface="ＭＳ Ｐゴシック" charset="0"/>
                          <a:cs typeface="ＭＳ Ｐゴシック" charset="0"/>
                          <a:sym typeface="Chalkboard" charset="0"/>
                        </a:rPr>
                        <a:t> exhibited through planning, using evidence, and more demanding </a:t>
                      </a:r>
                      <a:r>
                        <a:rPr lang="en-US" sz="1000" u="none" dirty="0" smtClean="0">
                          <a:solidFill>
                            <a:srgbClr val="002060"/>
                          </a:solidFill>
                          <a:latin typeface="Chalkboard Bold" charset="0"/>
                          <a:ea typeface="ＭＳ Ｐゴシック" charset="0"/>
                          <a:cs typeface="ＭＳ Ｐゴシック" charset="0"/>
                          <a:sym typeface="Chalkboard Bold" charset="0"/>
                        </a:rPr>
                        <a:t>cognitive</a:t>
                      </a:r>
                      <a:r>
                        <a:rPr lang="en-US" sz="1000" u="none" dirty="0" smtClean="0">
                          <a:solidFill>
                            <a:srgbClr val="002060"/>
                          </a:solidFill>
                          <a:latin typeface="Chalkboard" charset="0"/>
                          <a:ea typeface="ＭＳ Ｐゴシック" charset="0"/>
                          <a:cs typeface="ＭＳ Ｐゴシック" charset="0"/>
                          <a:sym typeface="Chalkboard" charset="0"/>
                        </a:rPr>
                        <a:t> </a:t>
                      </a:r>
                      <a:r>
                        <a:rPr lang="en-US" sz="1000" dirty="0" smtClean="0">
                          <a:solidFill>
                            <a:srgbClr val="002060"/>
                          </a:solidFill>
                          <a:latin typeface="Chalkboard" charset="0"/>
                          <a:ea typeface="ＭＳ Ｐゴシック" charset="0"/>
                          <a:cs typeface="ＭＳ Ｐゴシック" charset="0"/>
                          <a:sym typeface="Chalkboard" charset="0"/>
                        </a:rPr>
                        <a:t>reasoning.</a:t>
                      </a:r>
                      <a:endParaRPr lang="en-US" sz="1000" dirty="0">
                        <a:solidFill>
                          <a:srgbClr val="002060"/>
                        </a:solidFill>
                      </a:endParaRPr>
                    </a:p>
                  </a:txBody>
                  <a:tcPr>
                    <a:solidFill>
                      <a:srgbClr val="FFE593"/>
                    </a:solidFill>
                  </a:tcPr>
                </a:tc>
              </a:tr>
              <a:tr h="370840">
                <a:tc>
                  <a:txBody>
                    <a:bodyPr/>
                    <a:lstStyle/>
                    <a:p>
                      <a:pPr algn="ctr"/>
                      <a:endParaRPr lang="en-US" sz="1400" b="1" dirty="0" smtClean="0">
                        <a:solidFill>
                          <a:srgbClr val="002060"/>
                        </a:solidFill>
                      </a:endParaRPr>
                    </a:p>
                    <a:p>
                      <a:pPr algn="ctr"/>
                      <a:r>
                        <a:rPr lang="en-US" sz="1400" b="1" dirty="0" smtClean="0">
                          <a:solidFill>
                            <a:srgbClr val="002060"/>
                          </a:solidFill>
                        </a:rPr>
                        <a:t>4</a:t>
                      </a:r>
                      <a:endParaRPr lang="en-US" sz="1400" b="1" dirty="0">
                        <a:solidFill>
                          <a:srgbClr val="002060"/>
                        </a:solidFill>
                      </a:endParaRPr>
                    </a:p>
                  </a:txBody>
                  <a:tcPr>
                    <a:solidFill>
                      <a:srgbClr val="FFB3B3"/>
                    </a:solidFill>
                  </a:tcPr>
                </a:tc>
                <a:tc>
                  <a:txBody>
                    <a:bodyPr/>
                    <a:lstStyle/>
                    <a:p>
                      <a:r>
                        <a:rPr lang="en-US" sz="1000" b="1" u="sng" dirty="0" smtClean="0">
                          <a:solidFill>
                            <a:srgbClr val="002060"/>
                          </a:solidFill>
                        </a:rPr>
                        <a:t>Extended Thinking</a:t>
                      </a:r>
                    </a:p>
                    <a:p>
                      <a:r>
                        <a:rPr lang="en-US" sz="1000" kern="1200" baseline="0" dirty="0" smtClean="0">
                          <a:solidFill>
                            <a:srgbClr val="002060"/>
                          </a:solidFill>
                          <a:latin typeface="+mn-lt"/>
                          <a:ea typeface="+mn-ea"/>
                          <a:cs typeface="+mn-cs"/>
                        </a:rPr>
                        <a:t>Requires connections and extensions, high cognitive demands and complex reasoning .</a:t>
                      </a:r>
                    </a:p>
                  </a:txBody>
                  <a:tcPr>
                    <a:solidFill>
                      <a:srgbClr val="FFB3B3"/>
                    </a:solidFill>
                  </a:tcPr>
                </a:tc>
              </a:tr>
            </a:tbl>
          </a:graphicData>
        </a:graphic>
      </p:graphicFrame>
      <p:pic>
        <p:nvPicPr>
          <p:cNvPr id="20" name="Picture 4" descr="http://t2.gstatic.com/images?q=tbn:ANd9GcQwggusPWpdyr2UsHWoMb_ObwzkBqbBgqgfEVWi9HOrfA18KCUd"/>
          <p:cNvPicPr>
            <a:picLocks noChangeAspect="1" noChangeArrowheads="1"/>
          </p:cNvPicPr>
          <p:nvPr/>
        </p:nvPicPr>
        <p:blipFill>
          <a:blip r:embed="rId3" cstate="print"/>
          <a:srcRect/>
          <a:stretch>
            <a:fillRect/>
          </a:stretch>
        </p:blipFill>
        <p:spPr bwMode="auto">
          <a:xfrm flipH="1">
            <a:off x="685800" y="304800"/>
            <a:ext cx="838200" cy="1263883"/>
          </a:xfrm>
          <a:prstGeom prst="rect">
            <a:avLst/>
          </a:prstGeom>
          <a:noFill/>
          <a:effectLst/>
        </p:spPr>
      </p:pic>
      <p:sp>
        <p:nvSpPr>
          <p:cNvPr id="8" name="Rectangle 7"/>
          <p:cNvSpPr/>
          <p:nvPr/>
        </p:nvSpPr>
        <p:spPr>
          <a:xfrm>
            <a:off x="304800" y="7010400"/>
            <a:ext cx="4049486" cy="338554"/>
          </a:xfrm>
          <a:prstGeom prst="rect">
            <a:avLst/>
          </a:prstGeom>
        </p:spPr>
        <p:txBody>
          <a:bodyPr wrap="square">
            <a:spAutoFit/>
          </a:bodyPr>
          <a:lstStyle/>
          <a:p>
            <a:r>
              <a:rPr lang="en-US" sz="800" b="1" dirty="0" smtClean="0">
                <a:solidFill>
                  <a:srgbClr val="0070C0"/>
                </a:solidFill>
              </a:rPr>
              <a:t>Quality Performance Assessment: A Guide for Schools and Districts by Center for Collaborative Education (2012) </a:t>
            </a:r>
            <a:endParaRPr lang="en-US" sz="800" b="1" dirty="0">
              <a:solidFill>
                <a:srgbClr val="0070C0"/>
              </a:solidFill>
            </a:endParaRPr>
          </a:p>
        </p:txBody>
      </p:sp>
      <p:sp>
        <p:nvSpPr>
          <p:cNvPr id="11" name="Rectangle 10"/>
          <p:cNvSpPr/>
          <p:nvPr/>
        </p:nvSpPr>
        <p:spPr>
          <a:xfrm>
            <a:off x="914400" y="6172200"/>
            <a:ext cx="2895600" cy="369332"/>
          </a:xfrm>
          <a:prstGeom prst="rect">
            <a:avLst/>
          </a:prstGeom>
        </p:spPr>
        <p:txBody>
          <a:bodyPr wrap="square">
            <a:spAutoFit/>
          </a:bodyPr>
          <a:lstStyle/>
          <a:p>
            <a:r>
              <a:rPr lang="en-US" sz="900" dirty="0" smtClean="0">
                <a:solidFill>
                  <a:srgbClr val="002060"/>
                </a:solidFill>
              </a:rPr>
              <a:t>Norman L. Webb, senior research scientist with the Wisconsin Center for Education.</a:t>
            </a:r>
            <a:endParaRPr lang="en-US" sz="900" dirty="0">
              <a:solidFill>
                <a:srgbClr val="002060"/>
              </a:solidFill>
            </a:endParaRPr>
          </a:p>
        </p:txBody>
      </p:sp>
      <p:grpSp>
        <p:nvGrpSpPr>
          <p:cNvPr id="33" name="Group 32"/>
          <p:cNvGrpSpPr/>
          <p:nvPr/>
        </p:nvGrpSpPr>
        <p:grpSpPr>
          <a:xfrm>
            <a:off x="5486400" y="1447800"/>
            <a:ext cx="4343400" cy="5257800"/>
            <a:chOff x="5410200" y="838200"/>
            <a:chExt cx="4648200" cy="5758218"/>
          </a:xfrm>
        </p:grpSpPr>
        <p:pic>
          <p:nvPicPr>
            <p:cNvPr id="14338" name="Picture 2"/>
            <p:cNvPicPr>
              <a:picLocks noChangeAspect="1" noChangeArrowheads="1"/>
            </p:cNvPicPr>
            <p:nvPr/>
          </p:nvPicPr>
          <p:blipFill>
            <a:blip r:embed="rId4" cstate="print"/>
            <a:srcRect l="5625" t="42500" r="10625" b="47500"/>
            <a:stretch>
              <a:fillRect/>
            </a:stretch>
          </p:blipFill>
          <p:spPr bwMode="auto">
            <a:xfrm>
              <a:off x="5410200" y="838200"/>
              <a:ext cx="4343400" cy="838200"/>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l="5625" t="50000" r="10625" b="40833"/>
            <a:stretch>
              <a:fillRect/>
            </a:stretch>
          </p:blipFill>
          <p:spPr bwMode="auto">
            <a:xfrm>
              <a:off x="5410200" y="1676400"/>
              <a:ext cx="4419600" cy="685800"/>
            </a:xfrm>
            <a:prstGeom prst="rect">
              <a:avLst/>
            </a:prstGeom>
            <a:noFill/>
            <a:ln w="9525">
              <a:noFill/>
              <a:miter lim="800000"/>
              <a:headEnd/>
              <a:tailEnd/>
            </a:ln>
          </p:spPr>
        </p:pic>
        <p:pic>
          <p:nvPicPr>
            <p:cNvPr id="14340" name="Picture 4"/>
            <p:cNvPicPr>
              <a:picLocks noChangeAspect="1" noChangeArrowheads="1"/>
            </p:cNvPicPr>
            <p:nvPr/>
          </p:nvPicPr>
          <p:blipFill>
            <a:blip r:embed="rId6" cstate="print"/>
            <a:srcRect l="5625" t="45833" r="11250" b="45834"/>
            <a:stretch>
              <a:fillRect/>
            </a:stretch>
          </p:blipFill>
          <p:spPr bwMode="auto">
            <a:xfrm>
              <a:off x="5410200" y="2438400"/>
              <a:ext cx="4419600" cy="685800"/>
            </a:xfrm>
            <a:prstGeom prst="rect">
              <a:avLst/>
            </a:prstGeom>
            <a:noFill/>
            <a:ln w="9525">
              <a:noFill/>
              <a:miter lim="800000"/>
              <a:headEnd/>
              <a:tailEnd/>
            </a:ln>
          </p:spPr>
        </p:pic>
        <p:pic>
          <p:nvPicPr>
            <p:cNvPr id="14341" name="Picture 5"/>
            <p:cNvPicPr>
              <a:picLocks noChangeAspect="1" noChangeArrowheads="1"/>
            </p:cNvPicPr>
            <p:nvPr/>
          </p:nvPicPr>
          <p:blipFill>
            <a:blip r:embed="rId7" cstate="print"/>
            <a:srcRect l="6250" t="50833" r="11250" b="40000"/>
            <a:stretch>
              <a:fillRect/>
            </a:stretch>
          </p:blipFill>
          <p:spPr bwMode="auto">
            <a:xfrm>
              <a:off x="5410200" y="3200400"/>
              <a:ext cx="4495800" cy="838200"/>
            </a:xfrm>
            <a:prstGeom prst="rect">
              <a:avLst/>
            </a:prstGeom>
            <a:noFill/>
            <a:ln w="9525">
              <a:noFill/>
              <a:miter lim="800000"/>
              <a:headEnd/>
              <a:tailEnd/>
            </a:ln>
          </p:spPr>
        </p:pic>
        <p:pic>
          <p:nvPicPr>
            <p:cNvPr id="14342" name="Picture 6"/>
            <p:cNvPicPr>
              <a:picLocks noChangeAspect="1" noChangeArrowheads="1"/>
            </p:cNvPicPr>
            <p:nvPr/>
          </p:nvPicPr>
          <p:blipFill>
            <a:blip r:embed="rId8" cstate="print"/>
            <a:srcRect l="6250" t="58334" r="11250" b="33333"/>
            <a:stretch>
              <a:fillRect/>
            </a:stretch>
          </p:blipFill>
          <p:spPr bwMode="auto">
            <a:xfrm>
              <a:off x="5410200" y="4114800"/>
              <a:ext cx="4495800" cy="762000"/>
            </a:xfrm>
            <a:prstGeom prst="rect">
              <a:avLst/>
            </a:prstGeom>
            <a:noFill/>
            <a:ln w="9525">
              <a:noFill/>
              <a:miter lim="800000"/>
              <a:headEnd/>
              <a:tailEnd/>
            </a:ln>
          </p:spPr>
        </p:pic>
        <p:pic>
          <p:nvPicPr>
            <p:cNvPr id="14343" name="Picture 7"/>
            <p:cNvPicPr>
              <a:picLocks noChangeAspect="1" noChangeArrowheads="1"/>
            </p:cNvPicPr>
            <p:nvPr/>
          </p:nvPicPr>
          <p:blipFill>
            <a:blip r:embed="rId9" cstate="print"/>
            <a:srcRect l="5625" t="40834" r="11250" b="50833"/>
            <a:stretch>
              <a:fillRect/>
            </a:stretch>
          </p:blipFill>
          <p:spPr bwMode="auto">
            <a:xfrm>
              <a:off x="5410200" y="4953000"/>
              <a:ext cx="4572000" cy="685800"/>
            </a:xfrm>
            <a:prstGeom prst="rect">
              <a:avLst/>
            </a:prstGeom>
            <a:noFill/>
            <a:ln w="9525">
              <a:noFill/>
              <a:miter lim="800000"/>
              <a:headEnd/>
              <a:tailEnd/>
            </a:ln>
          </p:spPr>
        </p:pic>
        <p:pic>
          <p:nvPicPr>
            <p:cNvPr id="30" name="Picture 8"/>
            <p:cNvPicPr>
              <a:picLocks noChangeAspect="1" noChangeArrowheads="1"/>
            </p:cNvPicPr>
            <p:nvPr/>
          </p:nvPicPr>
          <p:blipFill>
            <a:blip r:embed="rId10" cstate="print"/>
            <a:srcRect l="6250" t="42500" r="11875" b="46667"/>
            <a:stretch>
              <a:fillRect/>
            </a:stretch>
          </p:blipFill>
          <p:spPr bwMode="auto">
            <a:xfrm>
              <a:off x="5410200" y="5791200"/>
              <a:ext cx="4648200" cy="805218"/>
            </a:xfrm>
            <a:prstGeom prst="rect">
              <a:avLst/>
            </a:prstGeom>
            <a:noFill/>
            <a:ln w="9525">
              <a:noFill/>
              <a:miter lim="800000"/>
              <a:headEnd/>
              <a:tailEnd/>
            </a:ln>
          </p:spPr>
        </p:pic>
      </p:grpSp>
      <p:sp>
        <p:nvSpPr>
          <p:cNvPr id="31" name="Rectangle 30"/>
          <p:cNvSpPr/>
          <p:nvPr/>
        </p:nvSpPr>
        <p:spPr>
          <a:xfrm>
            <a:off x="5410200" y="6791236"/>
            <a:ext cx="4343400" cy="600164"/>
          </a:xfrm>
          <a:prstGeom prst="rect">
            <a:avLst/>
          </a:prstGeom>
        </p:spPr>
        <p:txBody>
          <a:bodyPr wrap="square">
            <a:spAutoFit/>
          </a:bodyPr>
          <a:lstStyle/>
          <a:p>
            <a:r>
              <a:rPr lang="en-US" sz="1100" dirty="0" smtClean="0">
                <a:solidFill>
                  <a:srgbClr val="002060"/>
                </a:solidFill>
                <a:latin typeface="Calibri" pitchFamily="34" charset="0"/>
              </a:rPr>
              <a:t>When a standard has two DOKs the highest DOK level of a standard is always the end goal. A DOK level 4 is comparing two or more texts or analyzing ideas within a longer text. </a:t>
            </a:r>
            <a:endParaRPr lang="en-US" sz="1100" dirty="0">
              <a:solidFill>
                <a:srgbClr val="002060"/>
              </a:solidFill>
              <a:latin typeface="Calibri" pitchFamily="34" charset="0"/>
            </a:endParaRPr>
          </a:p>
        </p:txBody>
      </p:sp>
      <p:sp>
        <p:nvSpPr>
          <p:cNvPr id="32" name="Rectangle 6"/>
          <p:cNvSpPr>
            <a:spLocks noChangeArrowheads="1"/>
          </p:cNvSpPr>
          <p:nvPr/>
        </p:nvSpPr>
        <p:spPr bwMode="auto">
          <a:xfrm>
            <a:off x="5486400" y="102022"/>
            <a:ext cx="43434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en-US"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     </a:t>
            </a:r>
            <a:r>
              <a:rPr kumimoji="0" lang="en-US" sz="16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Reading DOK Levels K – 6</a:t>
            </a:r>
          </a:p>
          <a:p>
            <a:pPr lvl="0" eaLnBrk="0" hangingPunct="0"/>
            <a:endParaRPr kumimoji="0" lang="en-US" sz="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endParaRPr>
          </a:p>
          <a:p>
            <a:pPr lvl="0" eaLnBrk="0" hangingPunct="0"/>
            <a:r>
              <a:rPr lang="en-US" sz="1100" dirty="0" smtClean="0">
                <a:solidFill>
                  <a:srgbClr val="002060"/>
                </a:solidFill>
                <a:latin typeface="Calibri" pitchFamily="34" charset="0"/>
              </a:rPr>
              <a:t>Grades K – 2 do not have an assigned Depth of Knowledge for summative assessments (SBAC/PARCC). The DOK’s l for K – 2 listed below were taken from Karin Hess’s Reading DOK Descriptors:  http://www.nciea.org/publications/DOKreading_KH08.pdf </a:t>
            </a:r>
            <a:endParaRPr kumimoji="0" lang="en-US" sz="1100" b="1" i="0" u="sng"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13</a:t>
            </a: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8" name="Rectangle 7"/>
          <p:cNvSpPr/>
          <p:nvPr/>
        </p:nvSpPr>
        <p:spPr>
          <a:xfrm>
            <a:off x="228600" y="228600"/>
            <a:ext cx="4724400" cy="892552"/>
          </a:xfrm>
          <a:prstGeom prst="rect">
            <a:avLst/>
          </a:prstGeom>
        </p:spPr>
        <p:txBody>
          <a:bodyPr wrap="square">
            <a:spAutoFit/>
          </a:bodyPr>
          <a:lstStyle/>
          <a:p>
            <a:pPr algn="ctr"/>
            <a:r>
              <a:rPr lang="en-US" sz="1600" b="1" dirty="0" smtClean="0">
                <a:solidFill>
                  <a:srgbClr val="002060"/>
                </a:solidFill>
                <a:latin typeface="Calibri" pitchFamily="34" charset="0"/>
              </a:rPr>
              <a:t>Scaffolding and Differentiating Standard Instruction</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Following the DOK Matrix, teachers can scaffold sequential tasks that progress </a:t>
            </a:r>
            <a:r>
              <a:rPr lang="en-US" sz="1200" b="1" i="1" u="sng" dirty="0" smtClean="0">
                <a:solidFill>
                  <a:srgbClr val="002060"/>
                </a:solidFill>
                <a:latin typeface="Calibri" pitchFamily="34" charset="0"/>
              </a:rPr>
              <a:t>from</a:t>
            </a:r>
            <a:r>
              <a:rPr lang="en-US" sz="1200" b="1" i="1" dirty="0" smtClean="0">
                <a:solidFill>
                  <a:srgbClr val="002060"/>
                </a:solidFill>
                <a:latin typeface="Calibri" pitchFamily="34" charset="0"/>
              </a:rPr>
              <a:t> </a:t>
            </a:r>
            <a:r>
              <a:rPr lang="en-US" sz="1200" dirty="0" smtClean="0">
                <a:solidFill>
                  <a:srgbClr val="002060"/>
                </a:solidFill>
                <a:latin typeface="Calibri" pitchFamily="34" charset="0"/>
              </a:rPr>
              <a:t>and </a:t>
            </a:r>
            <a:r>
              <a:rPr lang="en-US" sz="1200" b="1" i="1" u="sng" dirty="0" smtClean="0">
                <a:solidFill>
                  <a:srgbClr val="002060"/>
                </a:solidFill>
                <a:latin typeface="Calibri" pitchFamily="34" charset="0"/>
              </a:rPr>
              <a:t>to</a:t>
            </a:r>
            <a:r>
              <a:rPr lang="en-US" sz="1200" dirty="0" smtClean="0">
                <a:solidFill>
                  <a:srgbClr val="002060"/>
                </a:solidFill>
                <a:latin typeface="Calibri" pitchFamily="34" charset="0"/>
              </a:rPr>
              <a:t> a standard’s highest required Depth of Knowledge.</a:t>
            </a:r>
          </a:p>
        </p:txBody>
      </p:sp>
      <p:graphicFrame>
        <p:nvGraphicFramePr>
          <p:cNvPr id="13" name="Table 12"/>
          <p:cNvGraphicFramePr>
            <a:graphicFrameLocks noGrp="1"/>
          </p:cNvGraphicFramePr>
          <p:nvPr/>
        </p:nvGraphicFramePr>
        <p:xfrm>
          <a:off x="5562600" y="2257298"/>
          <a:ext cx="4038600" cy="4256151"/>
        </p:xfrm>
        <a:graphic>
          <a:graphicData uri="http://schemas.openxmlformats.org/drawingml/2006/table">
            <a:tbl>
              <a:tblPr>
                <a:effectLst>
                  <a:innerShdw blurRad="241300">
                    <a:srgbClr val="002060"/>
                  </a:innerShdw>
                </a:effectLst>
                <a:tableStyleId>{5940675A-B579-460E-94D1-54222C63F5DA}</a:tableStyleId>
              </a:tblPr>
              <a:tblGrid>
                <a:gridCol w="1143000"/>
                <a:gridCol w="1419046"/>
                <a:gridCol w="1476554"/>
              </a:tblGrid>
              <a:tr h="409702">
                <a:tc>
                  <a:txBody>
                    <a:bodyPr/>
                    <a:lstStyle/>
                    <a:p>
                      <a:pPr marL="0" marR="0" algn="ctr">
                        <a:lnSpc>
                          <a:spcPct val="115000"/>
                        </a:lnSpc>
                        <a:spcBef>
                          <a:spcPts val="0"/>
                        </a:spcBef>
                        <a:spcAft>
                          <a:spcPts val="0"/>
                        </a:spcAft>
                      </a:pPr>
                      <a:r>
                        <a:rPr lang="en-US" sz="900" b="1" i="0" dirty="0" smtClean="0">
                          <a:solidFill>
                            <a:srgbClr val="002060"/>
                          </a:solidFill>
                          <a:effectLst/>
                          <a:latin typeface="Chalkboard Bold"/>
                          <a:ea typeface="Calibri"/>
                          <a:cs typeface="Times New Roman"/>
                        </a:rPr>
                        <a:t>Levels of Thinking</a:t>
                      </a:r>
                      <a:endParaRPr lang="en-US" sz="900" b="1" i="0" dirty="0">
                        <a:solidFill>
                          <a:srgbClr val="002060"/>
                        </a:solidFill>
                        <a:effectLst/>
                        <a:latin typeface="Chalkboard Bold"/>
                        <a:ea typeface="Calibri"/>
                        <a:cs typeface="Times New Roman"/>
                      </a:endParaRPr>
                    </a:p>
                  </a:txBody>
                  <a:tcPr anchor="ctr"/>
                </a:tc>
                <a:tc>
                  <a:txBody>
                    <a:bodyPr/>
                    <a:lstStyle/>
                    <a:p>
                      <a:pPr algn="ctr"/>
                      <a:r>
                        <a:rPr lang="en-US" sz="900" b="1" dirty="0" smtClean="0">
                          <a:solidFill>
                            <a:srgbClr val="002060"/>
                          </a:solidFill>
                          <a:latin typeface="Chalkboard Bold"/>
                        </a:rPr>
                        <a:t>Examples of Bloom’s Levels </a:t>
                      </a:r>
                      <a:r>
                        <a:rPr lang="en-US" sz="900" b="1" u="sng" dirty="0" smtClean="0">
                          <a:solidFill>
                            <a:srgbClr val="002060"/>
                          </a:solidFill>
                          <a:latin typeface="Chalkboard Bold"/>
                        </a:rPr>
                        <a:t>Verbs</a:t>
                      </a:r>
                      <a:endParaRPr lang="en-US" sz="900" b="1" u="sng" dirty="0">
                        <a:solidFill>
                          <a:srgbClr val="002060"/>
                        </a:solidFill>
                        <a:latin typeface="Chalkboard Bold"/>
                      </a:endParaRPr>
                    </a:p>
                  </a:txBody>
                  <a:tcPr anchor="ct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b="1" dirty="0" smtClean="0">
                          <a:solidFill>
                            <a:srgbClr val="002060"/>
                          </a:solidFill>
                          <a:effectLst/>
                          <a:latin typeface="Chalkboard Bold"/>
                        </a:rPr>
                        <a:t>At What Level am I Asking My Students to Think?</a:t>
                      </a:r>
                      <a:endParaRPr lang="en-US" sz="900" b="1" i="0" dirty="0" smtClean="0">
                        <a:solidFill>
                          <a:srgbClr val="002060"/>
                        </a:solidFill>
                        <a:effectLst/>
                        <a:latin typeface="Chalkboard Bold"/>
                        <a:ea typeface="Calibri"/>
                        <a:cs typeface="Times New Roman"/>
                      </a:endParaRPr>
                    </a:p>
                  </a:txBody>
                  <a:tcPr anchor="ctr"/>
                </a:tc>
              </a:tr>
              <a:tr h="243205">
                <a:tc>
                  <a:txBody>
                    <a:bodyPr/>
                    <a:lstStyle/>
                    <a:p>
                      <a:pPr marL="0" marR="0" algn="l">
                        <a:lnSpc>
                          <a:spcPct val="115000"/>
                        </a:lnSpc>
                        <a:spcBef>
                          <a:spcPts val="0"/>
                        </a:spcBef>
                        <a:spcAft>
                          <a:spcPts val="0"/>
                        </a:spcAft>
                      </a:pPr>
                      <a:r>
                        <a:rPr lang="en-US" sz="800" b="1" dirty="0">
                          <a:solidFill>
                            <a:srgbClr val="002060"/>
                          </a:solidFill>
                          <a:effectLst/>
                          <a:latin typeface="Chalkboard Bold"/>
                        </a:rPr>
                        <a:t>6     </a:t>
                      </a:r>
                      <a:endParaRPr lang="en-US" sz="800" b="1" dirty="0" smtClean="0">
                        <a:solidFill>
                          <a:srgbClr val="002060"/>
                        </a:solidFill>
                        <a:effectLst/>
                        <a:latin typeface="Chalkboard Bold"/>
                      </a:endParaRPr>
                    </a:p>
                    <a:p>
                      <a:pPr marL="0" marR="0" algn="l">
                        <a:lnSpc>
                          <a:spcPct val="115000"/>
                        </a:lnSpc>
                        <a:spcBef>
                          <a:spcPts val="0"/>
                        </a:spcBef>
                        <a:spcAft>
                          <a:spcPts val="0"/>
                        </a:spcAft>
                      </a:pPr>
                      <a:r>
                        <a:rPr lang="en-US" sz="800" b="1" dirty="0" smtClean="0">
                          <a:solidFill>
                            <a:srgbClr val="002060"/>
                          </a:solidFill>
                          <a:effectLst/>
                          <a:latin typeface="Chalkboard Bold"/>
                        </a:rPr>
                        <a:t>CREATING</a:t>
                      </a:r>
                      <a:endParaRPr lang="en-US" sz="800" b="1" i="0" dirty="0">
                        <a:solidFill>
                          <a:srgbClr val="002060"/>
                        </a:solidFill>
                        <a:effectLst/>
                        <a:latin typeface="Chalkboard Bold"/>
                        <a:ea typeface="Calibri"/>
                        <a:cs typeface="Times New Roman"/>
                      </a:endParaRPr>
                    </a:p>
                  </a:txBody>
                  <a:tcPr anchor="ctr"/>
                </a:tc>
                <a:tc>
                  <a:txBody>
                    <a:bodyPr/>
                    <a:lstStyle/>
                    <a:p>
                      <a:pPr marL="50800" marR="0" indent="0" algn="l">
                        <a:lnSpc>
                          <a:spcPct val="115000"/>
                        </a:lnSpc>
                        <a:spcBef>
                          <a:spcPts val="0"/>
                        </a:spcBef>
                        <a:spcAft>
                          <a:spcPts val="0"/>
                        </a:spcAft>
                      </a:pPr>
                      <a:r>
                        <a:rPr lang="en-US" sz="800" b="1" dirty="0" smtClean="0">
                          <a:solidFill>
                            <a:srgbClr val="002060"/>
                          </a:solidFill>
                          <a:latin typeface="Chalkboard Bold"/>
                        </a:rPr>
                        <a:t>Compose, Construct, Create, Design, Develop, Integrate, Invent, Make</a:t>
                      </a:r>
                      <a:endParaRPr lang="en-US" sz="800" b="1" i="0" dirty="0">
                        <a:solidFill>
                          <a:srgbClr val="002060"/>
                        </a:solidFill>
                        <a:effectLst/>
                        <a:latin typeface="Chalkboard Bold"/>
                        <a:ea typeface="Calibri"/>
                        <a:cs typeface="Times New Roman"/>
                      </a:endParaRPr>
                    </a:p>
                  </a:txBody>
                  <a:tcPr marL="9525" marR="9525" marT="9525" marB="0" anchor="ctr">
                    <a:solidFill>
                      <a:schemeClr val="bg1">
                        <a:lumMod val="95000"/>
                      </a:schemeClr>
                    </a:solidFill>
                  </a:tcPr>
                </a:tc>
                <a:tc>
                  <a:txBody>
                    <a:bodyPr/>
                    <a:lstStyle/>
                    <a:p>
                      <a:pPr marL="50800" marR="0" indent="0" algn="l">
                        <a:lnSpc>
                          <a:spcPct val="115000"/>
                        </a:lnSpc>
                        <a:spcBef>
                          <a:spcPts val="0"/>
                        </a:spcBef>
                        <a:spcAft>
                          <a:spcPts val="0"/>
                        </a:spcAft>
                      </a:pPr>
                      <a:r>
                        <a:rPr lang="en-US" sz="800" dirty="0">
                          <a:solidFill>
                            <a:srgbClr val="002060"/>
                          </a:solidFill>
                          <a:effectLst/>
                          <a:latin typeface="Chalkboard Bold"/>
                        </a:rPr>
                        <a:t>I am asking my students to put information together in a different </a:t>
                      </a:r>
                      <a:r>
                        <a:rPr lang="en-US" sz="800" dirty="0" smtClean="0">
                          <a:solidFill>
                            <a:srgbClr val="002060"/>
                          </a:solidFill>
                          <a:effectLst/>
                          <a:latin typeface="Chalkboard Bold"/>
                        </a:rPr>
                        <a:t>way.</a:t>
                      </a:r>
                      <a:endParaRPr lang="en-US" sz="800" i="0" dirty="0">
                        <a:solidFill>
                          <a:srgbClr val="002060"/>
                        </a:solidFill>
                        <a:effectLst/>
                        <a:latin typeface="Chalkboard Bold"/>
                        <a:ea typeface="Calibri"/>
                        <a:cs typeface="Times New Roman"/>
                      </a:endParaRPr>
                    </a:p>
                  </a:txBody>
                  <a:tcPr marL="9525" marR="9525" marT="9525" marB="0" anchor="ctr"/>
                </a:tc>
              </a:tr>
              <a:tr h="243205">
                <a:tc>
                  <a:txBody>
                    <a:bodyPr/>
                    <a:lstStyle/>
                    <a:p>
                      <a:pPr marL="0" marR="0" algn="l">
                        <a:lnSpc>
                          <a:spcPct val="115000"/>
                        </a:lnSpc>
                        <a:spcBef>
                          <a:spcPts val="0"/>
                        </a:spcBef>
                        <a:spcAft>
                          <a:spcPts val="0"/>
                        </a:spcAft>
                      </a:pPr>
                      <a:r>
                        <a:rPr lang="en-US" sz="800" b="1" dirty="0">
                          <a:solidFill>
                            <a:srgbClr val="002060"/>
                          </a:solidFill>
                          <a:effectLst/>
                          <a:latin typeface="Chalkboard Bold"/>
                        </a:rPr>
                        <a:t>5     </a:t>
                      </a:r>
                      <a:endParaRPr lang="en-US" sz="800" b="1" dirty="0" smtClean="0">
                        <a:solidFill>
                          <a:srgbClr val="002060"/>
                        </a:solidFill>
                        <a:effectLst/>
                        <a:latin typeface="Chalkboard Bold"/>
                      </a:endParaRPr>
                    </a:p>
                    <a:p>
                      <a:pPr marL="0" marR="0" algn="l">
                        <a:lnSpc>
                          <a:spcPct val="115000"/>
                        </a:lnSpc>
                        <a:spcBef>
                          <a:spcPts val="0"/>
                        </a:spcBef>
                        <a:spcAft>
                          <a:spcPts val="0"/>
                        </a:spcAft>
                      </a:pPr>
                      <a:r>
                        <a:rPr lang="en-US" sz="800" b="1" dirty="0" smtClean="0">
                          <a:solidFill>
                            <a:srgbClr val="002060"/>
                          </a:solidFill>
                          <a:effectLst/>
                          <a:latin typeface="Chalkboard Bold"/>
                        </a:rPr>
                        <a:t>EVALUATING</a:t>
                      </a:r>
                      <a:endParaRPr lang="en-US" sz="800" b="1" i="0" dirty="0">
                        <a:solidFill>
                          <a:srgbClr val="002060"/>
                        </a:solidFill>
                        <a:effectLst/>
                        <a:latin typeface="Chalkboard Bold"/>
                        <a:ea typeface="Calibri"/>
                        <a:cs typeface="Times New Roman"/>
                      </a:endParaRPr>
                    </a:p>
                  </a:txBody>
                  <a:tcPr anchor="ctr"/>
                </a:tc>
                <a:tc>
                  <a:txBody>
                    <a:bodyPr/>
                    <a:lstStyle/>
                    <a:p>
                      <a:pPr marL="0" marR="0" algn="l">
                        <a:lnSpc>
                          <a:spcPct val="115000"/>
                        </a:lnSpc>
                        <a:spcBef>
                          <a:spcPts val="0"/>
                        </a:spcBef>
                        <a:spcAft>
                          <a:spcPts val="0"/>
                        </a:spcAft>
                      </a:pPr>
                      <a:r>
                        <a:rPr lang="en-US" sz="800" b="1" dirty="0" smtClean="0">
                          <a:solidFill>
                            <a:srgbClr val="002060"/>
                          </a:solidFill>
                          <a:latin typeface="Chalkboard Bold"/>
                        </a:rPr>
                        <a:t>Appraise, Argue, Assess, Choose, Conclude, Critic, Decide, Evaluate</a:t>
                      </a:r>
                      <a:endParaRPr lang="en-US" sz="800" b="1" i="0" dirty="0">
                        <a:solidFill>
                          <a:srgbClr val="002060"/>
                        </a:solidFill>
                        <a:effectLst/>
                        <a:latin typeface="Chalkboard Bold"/>
                        <a:ea typeface="Calibri"/>
                        <a:cs typeface="Times New Roman"/>
                      </a:endParaRPr>
                    </a:p>
                  </a:txBody>
                  <a:tcPr anchor="ctr">
                    <a:solidFill>
                      <a:schemeClr val="bg1">
                        <a:lumMod val="95000"/>
                      </a:schemeClr>
                    </a:solidFill>
                  </a:tcPr>
                </a:tc>
                <a:tc>
                  <a:txBody>
                    <a:bodyPr/>
                    <a:lstStyle/>
                    <a:p>
                      <a:pPr marL="0" marR="0" algn="l">
                        <a:lnSpc>
                          <a:spcPct val="115000"/>
                        </a:lnSpc>
                        <a:spcBef>
                          <a:spcPts val="0"/>
                        </a:spcBef>
                        <a:spcAft>
                          <a:spcPts val="0"/>
                        </a:spcAft>
                      </a:pPr>
                      <a:r>
                        <a:rPr lang="en-US" sz="800" dirty="0">
                          <a:solidFill>
                            <a:srgbClr val="002060"/>
                          </a:solidFill>
                          <a:effectLst/>
                          <a:latin typeface="Chalkboard Bold"/>
                        </a:rPr>
                        <a:t>I am asking my students to present and </a:t>
                      </a:r>
                      <a:r>
                        <a:rPr lang="en-US" sz="800" dirty="0" smtClean="0">
                          <a:solidFill>
                            <a:srgbClr val="002060"/>
                          </a:solidFill>
                          <a:effectLst/>
                          <a:latin typeface="Chalkboard Bold"/>
                        </a:rPr>
                        <a:t>defend.</a:t>
                      </a:r>
                      <a:endParaRPr lang="en-US" sz="800" i="0" dirty="0">
                        <a:solidFill>
                          <a:srgbClr val="002060"/>
                        </a:solidFill>
                        <a:effectLst/>
                        <a:latin typeface="Chalkboard Bold"/>
                        <a:ea typeface="Calibri"/>
                        <a:cs typeface="Times New Roman"/>
                      </a:endParaRPr>
                    </a:p>
                  </a:txBody>
                  <a:tcPr anchor="ctr"/>
                </a:tc>
              </a:tr>
              <a:tr h="243205">
                <a:tc>
                  <a:txBody>
                    <a:bodyPr/>
                    <a:lstStyle/>
                    <a:p>
                      <a:pPr marL="0" marR="0" algn="l">
                        <a:lnSpc>
                          <a:spcPct val="115000"/>
                        </a:lnSpc>
                        <a:spcBef>
                          <a:spcPts val="0"/>
                        </a:spcBef>
                        <a:spcAft>
                          <a:spcPts val="0"/>
                        </a:spcAft>
                      </a:pPr>
                      <a:r>
                        <a:rPr lang="en-US" sz="800" b="1" dirty="0">
                          <a:solidFill>
                            <a:srgbClr val="002060"/>
                          </a:solidFill>
                          <a:effectLst/>
                          <a:latin typeface="Chalkboard Bold"/>
                        </a:rPr>
                        <a:t>4     </a:t>
                      </a:r>
                      <a:endParaRPr lang="en-US" sz="800" b="1" dirty="0" smtClean="0">
                        <a:solidFill>
                          <a:srgbClr val="002060"/>
                        </a:solidFill>
                        <a:effectLst/>
                        <a:latin typeface="Chalkboard Bold"/>
                      </a:endParaRPr>
                    </a:p>
                    <a:p>
                      <a:pPr marL="0" marR="0" algn="l">
                        <a:lnSpc>
                          <a:spcPct val="115000"/>
                        </a:lnSpc>
                        <a:spcBef>
                          <a:spcPts val="0"/>
                        </a:spcBef>
                        <a:spcAft>
                          <a:spcPts val="0"/>
                        </a:spcAft>
                      </a:pPr>
                      <a:r>
                        <a:rPr lang="en-US" sz="800" b="1" dirty="0" smtClean="0">
                          <a:solidFill>
                            <a:srgbClr val="002060"/>
                          </a:solidFill>
                          <a:effectLst/>
                          <a:latin typeface="Chalkboard Bold"/>
                        </a:rPr>
                        <a:t>ANALYZING</a:t>
                      </a:r>
                      <a:endParaRPr lang="en-US" sz="800" b="1" i="0" dirty="0">
                        <a:solidFill>
                          <a:srgbClr val="002060"/>
                        </a:solidFill>
                        <a:effectLst/>
                        <a:latin typeface="Chalkboard Bold"/>
                        <a:ea typeface="Calibri"/>
                        <a:cs typeface="Times New Roman"/>
                      </a:endParaRPr>
                    </a:p>
                  </a:txBody>
                  <a:tcPr anchor="ctr"/>
                </a:tc>
                <a:tc>
                  <a:txBody>
                    <a:bodyPr/>
                    <a:lstStyle/>
                    <a:p>
                      <a:pPr marL="0" marR="0" algn="l">
                        <a:lnSpc>
                          <a:spcPct val="115000"/>
                        </a:lnSpc>
                        <a:spcBef>
                          <a:spcPts val="0"/>
                        </a:spcBef>
                        <a:spcAft>
                          <a:spcPts val="0"/>
                        </a:spcAft>
                      </a:pPr>
                      <a:r>
                        <a:rPr lang="en-US" sz="800" b="1" dirty="0" smtClean="0">
                          <a:solidFill>
                            <a:srgbClr val="002060"/>
                          </a:solidFill>
                          <a:latin typeface="Chalkboard Bold"/>
                        </a:rPr>
                        <a:t>Analyze, Classify, Compare, Contrast, Deduce, Differentiate, Discriminate</a:t>
                      </a:r>
                      <a:endParaRPr lang="en-US" sz="800" b="1" i="0" dirty="0">
                        <a:solidFill>
                          <a:srgbClr val="002060"/>
                        </a:solidFill>
                        <a:effectLst/>
                        <a:latin typeface="Chalkboard Bold"/>
                        <a:ea typeface="Calibri"/>
                        <a:cs typeface="Times New Roman"/>
                      </a:endParaRPr>
                    </a:p>
                  </a:txBody>
                  <a:tcPr anchor="ctr">
                    <a:solidFill>
                      <a:schemeClr val="bg1">
                        <a:lumMod val="95000"/>
                      </a:schemeClr>
                    </a:solidFill>
                  </a:tcPr>
                </a:tc>
                <a:tc>
                  <a:txBody>
                    <a:bodyPr/>
                    <a:lstStyle/>
                    <a:p>
                      <a:pPr marL="0" marR="0" algn="l">
                        <a:lnSpc>
                          <a:spcPct val="115000"/>
                        </a:lnSpc>
                        <a:spcBef>
                          <a:spcPts val="0"/>
                        </a:spcBef>
                        <a:spcAft>
                          <a:spcPts val="0"/>
                        </a:spcAft>
                      </a:pPr>
                      <a:r>
                        <a:rPr lang="en-US" sz="800" dirty="0">
                          <a:solidFill>
                            <a:srgbClr val="002060"/>
                          </a:solidFill>
                          <a:effectLst/>
                          <a:latin typeface="Chalkboard Bold"/>
                        </a:rPr>
                        <a:t>I am asking my students to examine and break apart </a:t>
                      </a:r>
                      <a:r>
                        <a:rPr lang="en-US" sz="800" dirty="0" smtClean="0">
                          <a:solidFill>
                            <a:srgbClr val="002060"/>
                          </a:solidFill>
                          <a:effectLst/>
                          <a:latin typeface="Chalkboard Bold"/>
                        </a:rPr>
                        <a:t>information.</a:t>
                      </a:r>
                      <a:endParaRPr lang="en-US" sz="800" i="0" dirty="0">
                        <a:solidFill>
                          <a:srgbClr val="002060"/>
                        </a:solidFill>
                        <a:effectLst/>
                        <a:latin typeface="Chalkboard Bold"/>
                        <a:ea typeface="Calibri"/>
                        <a:cs typeface="Times New Roman"/>
                      </a:endParaRPr>
                    </a:p>
                  </a:txBody>
                  <a:tcPr anchor="ctr"/>
                </a:tc>
              </a:tr>
              <a:tr h="640207">
                <a:tc>
                  <a:txBody>
                    <a:bodyPr/>
                    <a:lstStyle/>
                    <a:p>
                      <a:pPr marL="0" marR="0" algn="l">
                        <a:lnSpc>
                          <a:spcPct val="115000"/>
                        </a:lnSpc>
                        <a:spcBef>
                          <a:spcPts val="0"/>
                        </a:spcBef>
                        <a:spcAft>
                          <a:spcPts val="0"/>
                        </a:spcAft>
                      </a:pPr>
                      <a:r>
                        <a:rPr lang="en-US" sz="800" b="1" dirty="0">
                          <a:solidFill>
                            <a:srgbClr val="002060"/>
                          </a:solidFill>
                          <a:effectLst/>
                          <a:latin typeface="Chalkboard Bold"/>
                        </a:rPr>
                        <a:t>3     </a:t>
                      </a:r>
                      <a:endParaRPr lang="en-US" sz="800" b="1" dirty="0" smtClean="0">
                        <a:solidFill>
                          <a:srgbClr val="002060"/>
                        </a:solidFill>
                        <a:effectLst/>
                        <a:latin typeface="Chalkboard Bold"/>
                      </a:endParaRPr>
                    </a:p>
                    <a:p>
                      <a:pPr marL="0" marR="0" algn="l">
                        <a:lnSpc>
                          <a:spcPct val="115000"/>
                        </a:lnSpc>
                        <a:spcBef>
                          <a:spcPts val="0"/>
                        </a:spcBef>
                        <a:spcAft>
                          <a:spcPts val="0"/>
                        </a:spcAft>
                      </a:pPr>
                      <a:r>
                        <a:rPr lang="en-US" sz="800" b="1" dirty="0" smtClean="0">
                          <a:solidFill>
                            <a:srgbClr val="002060"/>
                          </a:solidFill>
                          <a:effectLst/>
                          <a:latin typeface="Chalkboard Bold"/>
                        </a:rPr>
                        <a:t>APPLYING</a:t>
                      </a:r>
                      <a:endParaRPr lang="en-US" sz="800" b="1" i="0" dirty="0">
                        <a:solidFill>
                          <a:srgbClr val="002060"/>
                        </a:solidFill>
                        <a:effectLst/>
                        <a:latin typeface="Chalkboard Bold"/>
                        <a:ea typeface="Calibri"/>
                        <a:cs typeface="Times New Roman"/>
                      </a:endParaRPr>
                    </a:p>
                  </a:txBody>
                  <a:tcPr anchor="ctr"/>
                </a:tc>
                <a:tc>
                  <a:txBody>
                    <a:bodyPr/>
                    <a:lstStyle/>
                    <a:p>
                      <a:pPr marL="0" marR="0" algn="l">
                        <a:lnSpc>
                          <a:spcPct val="115000"/>
                        </a:lnSpc>
                        <a:spcBef>
                          <a:spcPts val="0"/>
                        </a:spcBef>
                        <a:spcAft>
                          <a:spcPts val="0"/>
                        </a:spcAft>
                      </a:pPr>
                      <a:r>
                        <a:rPr lang="en-US" sz="800" b="1" dirty="0" smtClean="0">
                          <a:solidFill>
                            <a:srgbClr val="002060"/>
                          </a:solidFill>
                          <a:latin typeface="Chalkboard Bold"/>
                        </a:rPr>
                        <a:t>Apply, Change, Choose, Compute, Dramatize, Interview, Prepare, Produce, Obtain</a:t>
                      </a:r>
                      <a:endParaRPr lang="en-US" sz="800" b="1" i="0" dirty="0">
                        <a:solidFill>
                          <a:srgbClr val="002060"/>
                        </a:solidFill>
                        <a:effectLst/>
                        <a:latin typeface="Chalkboard Bold"/>
                        <a:ea typeface="Calibri"/>
                        <a:cs typeface="Times New Roman"/>
                      </a:endParaRPr>
                    </a:p>
                  </a:txBody>
                  <a:tcPr anchor="ctr">
                    <a:solidFill>
                      <a:schemeClr val="bg1">
                        <a:lumMod val="95000"/>
                      </a:schemeClr>
                    </a:solidFill>
                  </a:tcPr>
                </a:tc>
                <a:tc>
                  <a:txBody>
                    <a:bodyPr/>
                    <a:lstStyle/>
                    <a:p>
                      <a:pPr marL="0" marR="0" algn="l">
                        <a:lnSpc>
                          <a:spcPct val="115000"/>
                        </a:lnSpc>
                        <a:spcBef>
                          <a:spcPts val="0"/>
                        </a:spcBef>
                        <a:spcAft>
                          <a:spcPts val="0"/>
                        </a:spcAft>
                      </a:pPr>
                      <a:r>
                        <a:rPr lang="en-US" sz="800" dirty="0">
                          <a:solidFill>
                            <a:srgbClr val="002060"/>
                          </a:solidFill>
                          <a:effectLst/>
                          <a:latin typeface="Chalkboard Bold"/>
                        </a:rPr>
                        <a:t>I am asking my students to solve problems for new </a:t>
                      </a:r>
                      <a:r>
                        <a:rPr lang="en-US" sz="800" dirty="0" smtClean="0">
                          <a:solidFill>
                            <a:srgbClr val="002060"/>
                          </a:solidFill>
                          <a:effectLst/>
                          <a:latin typeface="Chalkboard Bold"/>
                        </a:rPr>
                        <a:t>situations.</a:t>
                      </a:r>
                      <a:endParaRPr lang="en-US" sz="800" i="0" dirty="0">
                        <a:solidFill>
                          <a:srgbClr val="002060"/>
                        </a:solidFill>
                        <a:effectLst/>
                        <a:latin typeface="Chalkboard Bold"/>
                        <a:ea typeface="Calibri"/>
                        <a:cs typeface="Times New Roman"/>
                      </a:endParaRPr>
                    </a:p>
                  </a:txBody>
                  <a:tcPr anchor="ctr"/>
                </a:tc>
              </a:tr>
              <a:tr h="243205">
                <a:tc>
                  <a:txBody>
                    <a:bodyPr/>
                    <a:lstStyle/>
                    <a:p>
                      <a:pPr marL="0" marR="0" algn="l">
                        <a:lnSpc>
                          <a:spcPct val="115000"/>
                        </a:lnSpc>
                        <a:spcBef>
                          <a:spcPts val="0"/>
                        </a:spcBef>
                        <a:spcAft>
                          <a:spcPts val="0"/>
                        </a:spcAft>
                      </a:pPr>
                      <a:r>
                        <a:rPr lang="en-US" sz="800" b="1" dirty="0">
                          <a:solidFill>
                            <a:srgbClr val="002060"/>
                          </a:solidFill>
                          <a:effectLst/>
                          <a:latin typeface="Chalkboard Bold"/>
                        </a:rPr>
                        <a:t>2    </a:t>
                      </a:r>
                      <a:r>
                        <a:rPr lang="en-US" sz="800" b="1" dirty="0" smtClean="0">
                          <a:solidFill>
                            <a:srgbClr val="002060"/>
                          </a:solidFill>
                          <a:effectLst/>
                          <a:latin typeface="Chalkboard Bold"/>
                        </a:rPr>
                        <a:t>UNDERSTANDING</a:t>
                      </a:r>
                      <a:endParaRPr lang="en-US" sz="800" b="1" i="0" dirty="0">
                        <a:solidFill>
                          <a:srgbClr val="002060"/>
                        </a:solidFill>
                        <a:effectLst/>
                        <a:latin typeface="Chalkboard Bold"/>
                        <a:ea typeface="Calibri"/>
                        <a:cs typeface="Times New Roman"/>
                      </a:endParaRPr>
                    </a:p>
                  </a:txBody>
                  <a:tcPr anchor="ctr"/>
                </a:tc>
                <a:tc>
                  <a:txBody>
                    <a:bodyPr/>
                    <a:lstStyle/>
                    <a:p>
                      <a:pPr marL="0" marR="0" algn="l">
                        <a:lnSpc>
                          <a:spcPct val="115000"/>
                        </a:lnSpc>
                        <a:spcBef>
                          <a:spcPts val="0"/>
                        </a:spcBef>
                        <a:spcAft>
                          <a:spcPts val="0"/>
                        </a:spcAft>
                      </a:pPr>
                      <a:r>
                        <a:rPr lang="en-US" sz="800" b="1" dirty="0" smtClean="0">
                          <a:solidFill>
                            <a:srgbClr val="002060"/>
                          </a:solidFill>
                          <a:latin typeface="Chalkboard Bold"/>
                        </a:rPr>
                        <a:t>Conclude, Demonstrate, Discuss, Explain, Generalize, Identify, Interpret, Paraphrase, Predict, Summarize, Tell</a:t>
                      </a:r>
                      <a:endParaRPr lang="en-US" sz="800" b="1" i="0" dirty="0">
                        <a:solidFill>
                          <a:srgbClr val="002060"/>
                        </a:solidFill>
                        <a:effectLst/>
                        <a:latin typeface="Chalkboard Bold"/>
                        <a:ea typeface="Calibri"/>
                        <a:cs typeface="Times New Roman"/>
                      </a:endParaRPr>
                    </a:p>
                  </a:txBody>
                  <a:tcPr anchor="ctr">
                    <a:solidFill>
                      <a:schemeClr val="bg1">
                        <a:lumMod val="95000"/>
                      </a:schemeClr>
                    </a:solidFill>
                  </a:tcPr>
                </a:tc>
                <a:tc>
                  <a:txBody>
                    <a:bodyPr/>
                    <a:lstStyle/>
                    <a:p>
                      <a:pPr marL="0" marR="0" algn="l">
                        <a:lnSpc>
                          <a:spcPct val="115000"/>
                        </a:lnSpc>
                        <a:spcBef>
                          <a:spcPts val="0"/>
                        </a:spcBef>
                        <a:spcAft>
                          <a:spcPts val="0"/>
                        </a:spcAft>
                      </a:pPr>
                      <a:r>
                        <a:rPr lang="en-US" sz="800" dirty="0">
                          <a:solidFill>
                            <a:srgbClr val="002060"/>
                          </a:solidFill>
                          <a:effectLst/>
                          <a:latin typeface="Chalkboard Bold"/>
                        </a:rPr>
                        <a:t>I am asking my students to show me </a:t>
                      </a:r>
                      <a:r>
                        <a:rPr lang="en-US" sz="800" dirty="0" smtClean="0">
                          <a:solidFill>
                            <a:srgbClr val="002060"/>
                          </a:solidFill>
                          <a:effectLst/>
                          <a:latin typeface="Chalkboard Bold"/>
                        </a:rPr>
                        <a:t>understanding.</a:t>
                      </a:r>
                      <a:endParaRPr lang="en-US" sz="800" i="0" dirty="0">
                        <a:solidFill>
                          <a:srgbClr val="002060"/>
                        </a:solidFill>
                        <a:effectLst/>
                        <a:latin typeface="Chalkboard Bold"/>
                        <a:ea typeface="Calibri"/>
                        <a:cs typeface="Times New Roman"/>
                      </a:endParaRPr>
                    </a:p>
                  </a:txBody>
                  <a:tcPr anchor="ctr"/>
                </a:tc>
              </a:tr>
              <a:tr h="243205">
                <a:tc>
                  <a:txBody>
                    <a:bodyPr/>
                    <a:lstStyle/>
                    <a:p>
                      <a:pPr marL="0" marR="0" algn="l">
                        <a:lnSpc>
                          <a:spcPct val="115000"/>
                        </a:lnSpc>
                        <a:spcBef>
                          <a:spcPts val="0"/>
                        </a:spcBef>
                        <a:spcAft>
                          <a:spcPts val="0"/>
                        </a:spcAft>
                      </a:pPr>
                      <a:r>
                        <a:rPr lang="en-US" sz="800" b="1" dirty="0">
                          <a:solidFill>
                            <a:srgbClr val="002060"/>
                          </a:solidFill>
                          <a:effectLst/>
                          <a:latin typeface="Chalkboard Bold"/>
                        </a:rPr>
                        <a:t>1     REMEMBERING</a:t>
                      </a:r>
                      <a:endParaRPr lang="en-US" sz="800" b="1" i="0" dirty="0">
                        <a:solidFill>
                          <a:srgbClr val="002060"/>
                        </a:solidFill>
                        <a:effectLst/>
                        <a:latin typeface="Chalkboard Bold"/>
                        <a:ea typeface="Calibri"/>
                        <a:cs typeface="Times New Roman"/>
                      </a:endParaRPr>
                    </a:p>
                  </a:txBody>
                  <a:tcPr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dirty="0" smtClean="0">
                          <a:solidFill>
                            <a:srgbClr val="002060"/>
                          </a:solidFill>
                          <a:latin typeface="Chalkboard Bold"/>
                        </a:rPr>
                        <a:t>Define, Describe, Find, Identify, Label, List, Name, Quote, Recall, Recite, Sequence, Tell,</a:t>
                      </a:r>
                      <a:endParaRPr lang="en-US" sz="800" b="1" i="0" dirty="0" smtClean="0">
                        <a:solidFill>
                          <a:srgbClr val="002060"/>
                        </a:solidFill>
                        <a:effectLst/>
                        <a:latin typeface="Chalkboard Bold"/>
                        <a:ea typeface="Calibri"/>
                        <a:cs typeface="Times New Roman"/>
                      </a:endParaRPr>
                    </a:p>
                  </a:txBody>
                  <a:tcPr anchor="ctr">
                    <a:solidFill>
                      <a:schemeClr val="bg1">
                        <a:lumMod val="95000"/>
                      </a:schemeClr>
                    </a:solidFill>
                  </a:tcPr>
                </a:tc>
                <a:tc>
                  <a:txBody>
                    <a:bodyPr/>
                    <a:lstStyle/>
                    <a:p>
                      <a:pPr marL="0" marR="0" algn="l">
                        <a:lnSpc>
                          <a:spcPct val="115000"/>
                        </a:lnSpc>
                        <a:spcBef>
                          <a:spcPts val="0"/>
                        </a:spcBef>
                        <a:spcAft>
                          <a:spcPts val="0"/>
                        </a:spcAft>
                      </a:pPr>
                      <a:r>
                        <a:rPr lang="en-US" sz="800" dirty="0">
                          <a:solidFill>
                            <a:srgbClr val="002060"/>
                          </a:solidFill>
                          <a:effectLst/>
                          <a:latin typeface="Chalkboard Bold"/>
                        </a:rPr>
                        <a:t>I am asking my students to remember previously learned </a:t>
                      </a:r>
                      <a:r>
                        <a:rPr lang="en-US" sz="800" dirty="0" smtClean="0">
                          <a:solidFill>
                            <a:srgbClr val="002060"/>
                          </a:solidFill>
                          <a:effectLst/>
                          <a:latin typeface="Chalkboard Bold"/>
                        </a:rPr>
                        <a:t>material.</a:t>
                      </a:r>
                      <a:endParaRPr lang="en-US" sz="800" i="0" dirty="0">
                        <a:solidFill>
                          <a:srgbClr val="002060"/>
                        </a:solidFill>
                        <a:effectLst/>
                        <a:latin typeface="Chalkboard Bold"/>
                        <a:ea typeface="Calibri"/>
                        <a:cs typeface="Times New Roman"/>
                      </a:endParaRPr>
                    </a:p>
                  </a:txBody>
                  <a:tcPr anchor="ctr"/>
                </a:tc>
              </a:tr>
            </a:tbl>
          </a:graphicData>
        </a:graphic>
      </p:graphicFrame>
      <p:sp>
        <p:nvSpPr>
          <p:cNvPr id="14" name="Rectangle 13"/>
          <p:cNvSpPr/>
          <p:nvPr/>
        </p:nvSpPr>
        <p:spPr>
          <a:xfrm>
            <a:off x="5486400" y="225385"/>
            <a:ext cx="4343400" cy="1908215"/>
          </a:xfrm>
          <a:prstGeom prst="rect">
            <a:avLst/>
          </a:prstGeom>
        </p:spPr>
        <p:txBody>
          <a:bodyPr wrap="square">
            <a:spAutoFit/>
          </a:bodyPr>
          <a:lstStyle/>
          <a:p>
            <a:pPr algn="ctr"/>
            <a:r>
              <a:rPr lang="en-US" b="1" dirty="0" smtClean="0">
                <a:solidFill>
                  <a:srgbClr val="002060"/>
                </a:solidFill>
                <a:latin typeface="Calibri" pitchFamily="34" charset="0"/>
              </a:rPr>
              <a:t>What is Bloom’s Taxonomy?</a:t>
            </a:r>
          </a:p>
          <a:p>
            <a:pPr algn="ctr"/>
            <a:endParaRPr lang="en-US" sz="1400" dirty="0" smtClean="0">
              <a:solidFill>
                <a:srgbClr val="002060"/>
              </a:solidFill>
              <a:latin typeface="Calibri" pitchFamily="34" charset="0"/>
            </a:endParaRPr>
          </a:p>
          <a:p>
            <a:r>
              <a:rPr lang="en-US" sz="1200" dirty="0" smtClean="0">
                <a:solidFill>
                  <a:srgbClr val="002060"/>
                </a:solidFill>
                <a:latin typeface="Calibri" pitchFamily="34" charset="0"/>
              </a:rPr>
              <a:t>Educators use </a:t>
            </a:r>
            <a:r>
              <a:rPr lang="en-US" sz="1200" b="1" u="sng" dirty="0" smtClean="0">
                <a:solidFill>
                  <a:srgbClr val="002060"/>
                </a:solidFill>
                <a:latin typeface="Calibri" pitchFamily="34" charset="0"/>
              </a:rPr>
              <a:t>Bloom’s Taxonomy</a:t>
            </a:r>
            <a:r>
              <a:rPr lang="en-US" sz="1200" b="1" dirty="0" smtClean="0">
                <a:solidFill>
                  <a:srgbClr val="002060"/>
                </a:solidFill>
                <a:latin typeface="Calibri" pitchFamily="34" charset="0"/>
              </a:rPr>
              <a:t> </a:t>
            </a:r>
            <a:r>
              <a:rPr lang="en-US" sz="1200" dirty="0" smtClean="0">
                <a:solidFill>
                  <a:srgbClr val="002060"/>
                </a:solidFill>
                <a:latin typeface="Calibri" pitchFamily="34" charset="0"/>
              </a:rPr>
              <a:t>(a classification or hierarchy (taxonomy) developed in 1956 by Benjamin Bloom)</a:t>
            </a:r>
            <a:r>
              <a:rPr lang="en-US" sz="1200" b="1" dirty="0" smtClean="0">
                <a:solidFill>
                  <a:srgbClr val="002060"/>
                </a:solidFill>
                <a:latin typeface="Calibri" pitchFamily="34" charset="0"/>
              </a:rPr>
              <a:t> </a:t>
            </a:r>
            <a:r>
              <a:rPr lang="en-US" sz="1200" dirty="0" smtClean="0">
                <a:solidFill>
                  <a:srgbClr val="002060"/>
                </a:solidFill>
                <a:latin typeface="Calibri" pitchFamily="34" charset="0"/>
              </a:rPr>
              <a:t>to develop questions of higher rigor.</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 </a:t>
            </a:r>
            <a:r>
              <a:rPr lang="en-US" sz="1200" b="1" u="sng" dirty="0" smtClean="0">
                <a:solidFill>
                  <a:srgbClr val="002060"/>
                </a:solidFill>
                <a:latin typeface="Calibri" pitchFamily="34" charset="0"/>
              </a:rPr>
              <a:t>Bloom's</a:t>
            </a:r>
            <a:r>
              <a:rPr lang="en-US" sz="1200" b="1" dirty="0" smtClean="0">
                <a:solidFill>
                  <a:srgbClr val="002060"/>
                </a:solidFill>
                <a:latin typeface="Calibri" pitchFamily="34" charset="0"/>
              </a:rPr>
              <a:t> </a:t>
            </a:r>
            <a:r>
              <a:rPr lang="en-US" sz="1200" dirty="0" smtClean="0">
                <a:solidFill>
                  <a:srgbClr val="002060"/>
                </a:solidFill>
                <a:latin typeface="Calibri" pitchFamily="34" charset="0"/>
              </a:rPr>
              <a:t>organizes how students think and learn, with an emphasis on reaching the highest thinking level possible. Bloom’s taxonomy difficulty level is </a:t>
            </a:r>
            <a:r>
              <a:rPr lang="en-US" sz="1200" b="1" u="sng" dirty="0" smtClean="0">
                <a:solidFill>
                  <a:srgbClr val="002060"/>
                </a:solidFill>
                <a:latin typeface="Calibri" pitchFamily="34" charset="0"/>
              </a:rPr>
              <a:t>determined by verbs</a:t>
            </a:r>
            <a:r>
              <a:rPr lang="en-US" sz="1200" dirty="0" smtClean="0">
                <a:solidFill>
                  <a:srgbClr val="002060"/>
                </a:solidFill>
                <a:latin typeface="Calibri" pitchFamily="34" charset="0"/>
              </a:rPr>
              <a:t>.</a:t>
            </a:r>
          </a:p>
        </p:txBody>
      </p:sp>
      <p:sp>
        <p:nvSpPr>
          <p:cNvPr id="9" name="Rectangle 8"/>
          <p:cNvSpPr/>
          <p:nvPr/>
        </p:nvSpPr>
        <p:spPr>
          <a:xfrm>
            <a:off x="5486400" y="7010400"/>
            <a:ext cx="4191000" cy="369332"/>
          </a:xfrm>
          <a:prstGeom prst="rect">
            <a:avLst/>
          </a:prstGeom>
        </p:spPr>
        <p:txBody>
          <a:bodyPr wrap="square">
            <a:spAutoFit/>
          </a:bodyPr>
          <a:lstStyle/>
          <a:p>
            <a:r>
              <a:rPr lang="en-US" sz="900" b="1" i="1" dirty="0" smtClean="0">
                <a:solidFill>
                  <a:srgbClr val="002060"/>
                </a:solidFill>
              </a:rPr>
              <a:t>Moore, Betsy &amp; Stanley, Todd (2010) Critical and Formative Thinking Assessments p. 138</a:t>
            </a:r>
            <a:endParaRPr lang="en-US" sz="900" b="1" dirty="0">
              <a:solidFill>
                <a:srgbClr val="00206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980880643"/>
              </p:ext>
            </p:extLst>
          </p:nvPr>
        </p:nvGraphicFramePr>
        <p:xfrm>
          <a:off x="457200" y="1561667"/>
          <a:ext cx="4343405" cy="2857933"/>
        </p:xfrm>
        <a:graphic>
          <a:graphicData uri="http://schemas.openxmlformats.org/drawingml/2006/table">
            <a:tbl>
              <a:tblPr>
                <a:effectLst>
                  <a:outerShdw blurRad="50800" dist="38100" dir="2700000" algn="tl" rotWithShape="0">
                    <a:prstClr val="black">
                      <a:alpha val="40000"/>
                    </a:prstClr>
                  </a:outerShdw>
                </a:effectLst>
              </a:tblPr>
              <a:tblGrid>
                <a:gridCol w="272251"/>
                <a:gridCol w="653396"/>
                <a:gridCol w="213610"/>
                <a:gridCol w="569626"/>
                <a:gridCol w="569626"/>
                <a:gridCol w="284813"/>
                <a:gridCol w="498423"/>
                <a:gridCol w="640830"/>
                <a:gridCol w="640830"/>
              </a:tblGrid>
              <a:tr h="193868">
                <a:tc gridSpan="9">
                  <a:txBody>
                    <a:bodyPr/>
                    <a:lstStyle/>
                    <a:p>
                      <a:pPr algn="l" fontAlgn="ctr"/>
                      <a:r>
                        <a:rPr lang="en-US" sz="1100" b="0" i="0" u="none" strike="noStrike" dirty="0">
                          <a:solidFill>
                            <a:srgbClr val="000000"/>
                          </a:solidFill>
                          <a:latin typeface="Calibri"/>
                        </a:rPr>
                        <a:t>Reading Literature </a:t>
                      </a:r>
                      <a:r>
                        <a:rPr lang="en-US" sz="1100" b="1" i="0" u="sng" strike="noStrike" dirty="0">
                          <a:solidFill>
                            <a:srgbClr val="000000"/>
                          </a:solidFill>
                          <a:latin typeface="Calibri"/>
                        </a:rPr>
                        <a:t>RL.5.5</a:t>
                      </a:r>
                      <a:r>
                        <a:rPr lang="en-US" sz="1100" b="0" i="0" u="none" strike="noStrike" dirty="0">
                          <a:solidFill>
                            <a:srgbClr val="000000"/>
                          </a:solidFill>
                          <a:latin typeface="Calibri"/>
                        </a:rPr>
                        <a:t>  </a:t>
                      </a:r>
                      <a:r>
                        <a:rPr lang="en-US" sz="1100" b="1" i="0" u="sng" strike="noStrike" dirty="0">
                          <a:solidFill>
                            <a:srgbClr val="000000"/>
                          </a:solidFill>
                          <a:latin typeface="Calibri"/>
                        </a:rPr>
                        <a:t>DOK - 3</a:t>
                      </a:r>
                      <a:endParaRPr lang="en-US" sz="11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2360">
                <a:tc gridSpan="9">
                  <a:txBody>
                    <a:bodyPr/>
                    <a:lstStyle/>
                    <a:p>
                      <a:pPr algn="l" fontAlgn="ctr"/>
                      <a:r>
                        <a:rPr lang="en-US" sz="1100" b="0" i="0" u="none" strike="noStrike" dirty="0">
                          <a:solidFill>
                            <a:srgbClr val="000000"/>
                          </a:solidFill>
                          <a:latin typeface="Calibri"/>
                        </a:rPr>
                        <a:t>Learning Progression </a:t>
                      </a:r>
                      <a:r>
                        <a:rPr lang="en-US" sz="1100" b="0" i="0" u="none" strike="noStrike" dirty="0" smtClean="0">
                          <a:solidFill>
                            <a:srgbClr val="000000"/>
                          </a:solidFill>
                          <a:latin typeface="Calibri"/>
                        </a:rPr>
                        <a:t>Tasks </a:t>
                      </a:r>
                      <a:r>
                        <a:rPr lang="en-US" sz="1100" b="0" i="0" u="none" strike="noStrike" dirty="0">
                          <a:solidFill>
                            <a:srgbClr val="000000"/>
                          </a:solidFill>
                          <a:latin typeface="Calibri"/>
                        </a:rPr>
                        <a:t>for </a:t>
                      </a:r>
                      <a:r>
                        <a:rPr lang="en-US" sz="1100" b="1" i="0" u="sng" strike="noStrike" dirty="0">
                          <a:solidFill>
                            <a:srgbClr val="000000"/>
                          </a:solidFill>
                          <a:latin typeface="Calibri"/>
                        </a:rPr>
                        <a:t>RL.5.5</a:t>
                      </a:r>
                      <a:r>
                        <a:rPr lang="en-US" sz="1100" b="1" i="0" u="none" strike="noStrike" dirty="0">
                          <a:solidFill>
                            <a:srgbClr val="000000"/>
                          </a:solidFill>
                          <a:latin typeface="Calibri"/>
                        </a:rPr>
                        <a:t>  </a:t>
                      </a:r>
                      <a:endParaRPr lang="en-US" sz="1100" b="1" i="0" u="none" strike="noStrike" dirty="0" smtClean="0">
                        <a:solidFill>
                          <a:srgbClr val="000000"/>
                        </a:solidFill>
                        <a:latin typeface="Calibri"/>
                      </a:endParaRPr>
                    </a:p>
                    <a:p>
                      <a:pPr algn="l" fontAlgn="ctr"/>
                      <a:r>
                        <a:rPr lang="en-US" sz="1100" b="0" i="0" u="none" strike="noStrike" dirty="0" smtClean="0">
                          <a:solidFill>
                            <a:srgbClr val="000000"/>
                          </a:solidFill>
                          <a:latin typeface="Calibri"/>
                        </a:rPr>
                        <a:t>(</a:t>
                      </a:r>
                      <a:r>
                        <a:rPr lang="en-US" sz="1100" b="0" i="0" u="none" strike="noStrike" dirty="0">
                          <a:solidFill>
                            <a:srgbClr val="000000"/>
                          </a:solidFill>
                          <a:latin typeface="Calibri"/>
                        </a:rPr>
                        <a:t>Measure with Informal Formative Assessments</a:t>
                      </a:r>
                      <a:r>
                        <a:rPr lang="en-US" sz="1100" b="0" i="0" u="none" strike="noStrike" dirty="0" smtClean="0">
                          <a:solidFill>
                            <a:srgbClr val="000000"/>
                          </a:solidFill>
                          <a:latin typeface="Calibri"/>
                        </a:rPr>
                        <a:t>)</a:t>
                      </a:r>
                      <a:endParaRPr lang="en-US" sz="11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5556">
                <a:tc gridSpan="2">
                  <a:txBody>
                    <a:bodyPr/>
                    <a:lstStyle/>
                    <a:p>
                      <a:pPr algn="l" fontAlgn="t"/>
                      <a:r>
                        <a:rPr lang="en-US" sz="900" b="0" i="0" u="none" strike="noStrike" dirty="0">
                          <a:solidFill>
                            <a:srgbClr val="000000"/>
                          </a:solidFill>
                          <a:latin typeface="Calibri"/>
                        </a:rPr>
                        <a:t>Reading Literature </a:t>
                      </a:r>
                      <a:r>
                        <a:rPr lang="en-US" sz="900" b="1" i="0" u="sng" strike="noStrike" dirty="0">
                          <a:solidFill>
                            <a:srgbClr val="000000"/>
                          </a:solidFill>
                          <a:latin typeface="Calibri"/>
                        </a:rPr>
                        <a:t>RL.5.5</a:t>
                      </a:r>
                      <a:r>
                        <a:rPr lang="en-US" sz="900" b="0" i="0" u="none" strike="noStrike" dirty="0">
                          <a:solidFill>
                            <a:srgbClr val="000000"/>
                          </a:solidFill>
                          <a:latin typeface="Calibri"/>
                        </a:rPr>
                        <a:t> Explain how a series of chapters, scenes, or stanzas fits together to provide the overall structure of a particular story, drama, or poem</a:t>
                      </a:r>
                      <a:r>
                        <a:rPr lang="en-US" sz="900" b="0" i="0" u="none" strike="noStrike" dirty="0" smtClean="0">
                          <a:solidFill>
                            <a:srgbClr val="000000"/>
                          </a:solidFill>
                          <a:latin typeface="Calibri"/>
                        </a:rPr>
                        <a:t>.</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lang="en-US"/>
                    </a:p>
                  </a:txBody>
                  <a:tcPr/>
                </a:tc>
                <a:tc rowSpan="2">
                  <a:txBody>
                    <a:bodyPr/>
                    <a:lstStyle/>
                    <a:p>
                      <a:pPr algn="ctr" fontAlgn="b"/>
                      <a:r>
                        <a:rPr lang="en-US" sz="1200" b="1" i="0" u="none" strike="noStrike" dirty="0" smtClean="0">
                          <a:solidFill>
                            <a:srgbClr val="000000"/>
                          </a:solidFill>
                          <a:latin typeface="Calibri"/>
                        </a:rPr>
                        <a:t>  Path </a:t>
                      </a:r>
                      <a:r>
                        <a:rPr lang="en-US" sz="1200" b="1" i="0" u="none" strike="noStrike" dirty="0">
                          <a:solidFill>
                            <a:srgbClr val="000000"/>
                          </a:solidFill>
                          <a:latin typeface="Calibri"/>
                        </a:rPr>
                        <a:t>of DOK - 1 </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endParaRPr lang="en-US" sz="800" b="0" i="0" u="none" strike="noStrike" dirty="0" smtClean="0">
                        <a:solidFill>
                          <a:srgbClr val="000000"/>
                        </a:solidFill>
                        <a:latin typeface="Calibri"/>
                      </a:endParaRPr>
                    </a:p>
                    <a:p>
                      <a:pPr algn="ctr" fontAlgn="b"/>
                      <a:r>
                        <a:rPr lang="en-US" sz="800" b="0" i="0" u="none" strike="noStrike" dirty="0" smtClean="0">
                          <a:solidFill>
                            <a:srgbClr val="000000"/>
                          </a:solidFill>
                          <a:latin typeface="Calibri"/>
                        </a:rPr>
                        <a:t>a</a:t>
                      </a:r>
                      <a:r>
                        <a:rPr lang="en-US" sz="800" b="0" i="0" u="none" strike="noStrike" dirty="0">
                          <a:solidFill>
                            <a:srgbClr val="000000"/>
                          </a:solidFill>
                          <a:latin typeface="Calibri"/>
                        </a:rPr>
                        <a:t>. Students can define chapter, scene, stanza, story, drama and poem.</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endParaRPr lang="en-US" sz="800" b="0" i="0" u="none" strike="noStrike" dirty="0" smtClean="0">
                        <a:solidFill>
                          <a:srgbClr val="000000"/>
                        </a:solidFill>
                        <a:latin typeface="Calibri"/>
                      </a:endParaRPr>
                    </a:p>
                    <a:p>
                      <a:pPr algn="ctr" fontAlgn="b"/>
                      <a:r>
                        <a:rPr lang="en-US" sz="800" b="0" i="0" u="none" strike="noStrike" dirty="0" smtClean="0">
                          <a:solidFill>
                            <a:srgbClr val="000000"/>
                          </a:solidFill>
                          <a:latin typeface="Calibri"/>
                        </a:rPr>
                        <a:t>b</a:t>
                      </a:r>
                      <a:r>
                        <a:rPr lang="en-US" sz="800" b="0" i="0" u="none" strike="noStrike" dirty="0">
                          <a:solidFill>
                            <a:srgbClr val="000000"/>
                          </a:solidFill>
                          <a:latin typeface="Calibri"/>
                        </a:rPr>
                        <a:t>. Student can match or select appropriate words to define meaning (definitions), (refer to DOK-1 words).</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r>
                        <a:rPr lang="en-US" sz="800" b="1" i="0" u="none" strike="noStrike" dirty="0" smtClean="0">
                          <a:solidFill>
                            <a:srgbClr val="000000"/>
                          </a:solidFill>
                          <a:latin typeface="Calibri"/>
                        </a:rPr>
                        <a:t>                                  </a:t>
                      </a:r>
                    </a:p>
                    <a:p>
                      <a:pPr algn="ctr" fontAlgn="b"/>
                      <a:r>
                        <a:rPr lang="en-US" sz="1200" b="1" i="0" u="none" strike="noStrike" dirty="0" smtClean="0">
                          <a:solidFill>
                            <a:srgbClr val="000000"/>
                          </a:solidFill>
                          <a:latin typeface="Calibri"/>
                        </a:rPr>
                        <a:t>Path </a:t>
                      </a:r>
                      <a:r>
                        <a:rPr lang="en-US" sz="1200" b="1" i="0" u="none" strike="noStrike" dirty="0">
                          <a:solidFill>
                            <a:srgbClr val="000000"/>
                          </a:solidFill>
                          <a:latin typeface="Calibri"/>
                        </a:rPr>
                        <a:t>to DOK </a:t>
                      </a:r>
                      <a:r>
                        <a:rPr lang="en-US" sz="1200" b="1" i="0" u="none" strike="noStrike" dirty="0" smtClean="0">
                          <a:solidFill>
                            <a:srgbClr val="000000"/>
                          </a:solidFill>
                          <a:latin typeface="Calibri"/>
                        </a:rPr>
                        <a:t>-2            </a:t>
                      </a:r>
                      <a:endParaRPr lang="en-US" sz="1200" b="1" i="0" u="none" strike="noStrike" dirty="0">
                        <a:solidFill>
                          <a:srgbClr val="000000"/>
                        </a:solidFill>
                        <a:latin typeface="Calibri"/>
                      </a:endParaRP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endParaRPr lang="en-US" sz="800" b="0" i="0" u="none" strike="noStrike" dirty="0" smtClean="0">
                        <a:solidFill>
                          <a:srgbClr val="000000"/>
                        </a:solidFill>
                        <a:latin typeface="Calibri"/>
                      </a:endParaRPr>
                    </a:p>
                    <a:p>
                      <a:pPr algn="ctr" fontAlgn="b"/>
                      <a:r>
                        <a:rPr lang="en-US" sz="800" b="0" i="0" u="none" strike="noStrike" dirty="0" smtClean="0">
                          <a:solidFill>
                            <a:srgbClr val="000000"/>
                          </a:solidFill>
                          <a:latin typeface="Calibri"/>
                        </a:rPr>
                        <a:t>c</a:t>
                      </a:r>
                      <a:r>
                        <a:rPr lang="en-US" sz="800" b="0" i="0" u="none" strike="noStrike" dirty="0">
                          <a:solidFill>
                            <a:srgbClr val="000000"/>
                          </a:solidFill>
                          <a:latin typeface="Calibri"/>
                        </a:rPr>
                        <a:t>.  Students can give examples of chapters, scenes and stanzas.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endParaRPr lang="en-US" sz="800" b="0" i="0" u="none" strike="noStrike" dirty="0" smtClean="0">
                        <a:solidFill>
                          <a:srgbClr val="000000"/>
                        </a:solidFill>
                        <a:latin typeface="Calibri"/>
                      </a:endParaRPr>
                    </a:p>
                    <a:p>
                      <a:pPr algn="ctr" fontAlgn="b"/>
                      <a:r>
                        <a:rPr lang="en-US" sz="800" b="0" i="0" u="none" strike="noStrike" dirty="0" smtClean="0">
                          <a:solidFill>
                            <a:srgbClr val="000000"/>
                          </a:solidFill>
                          <a:latin typeface="Calibri"/>
                        </a:rPr>
                        <a:t>f</a:t>
                      </a:r>
                      <a:r>
                        <a:rPr lang="en-US" sz="800" b="0" i="0" u="none" strike="noStrike" dirty="0">
                          <a:solidFill>
                            <a:srgbClr val="000000"/>
                          </a:solidFill>
                          <a:latin typeface="Calibri"/>
                        </a:rPr>
                        <a:t>.  Students can explain the function of a chapter, scene and stanza (providing structure).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endParaRPr lang="en-US" sz="800" b="0" i="0" u="none" strike="noStrike" dirty="0" smtClean="0">
                        <a:solidFill>
                          <a:srgbClr val="000000"/>
                        </a:solidFill>
                        <a:latin typeface="Calibri"/>
                      </a:endParaRPr>
                    </a:p>
                    <a:p>
                      <a:pPr algn="ctr" fontAlgn="b"/>
                      <a:r>
                        <a:rPr lang="en-US" sz="800" b="0" i="0" u="none" strike="noStrike" dirty="0" smtClean="0">
                          <a:solidFill>
                            <a:srgbClr val="000000"/>
                          </a:solidFill>
                          <a:latin typeface="Calibri"/>
                        </a:rPr>
                        <a:t>h</a:t>
                      </a:r>
                      <a:r>
                        <a:rPr lang="en-US" sz="800" b="0" i="0" u="none" strike="noStrike" dirty="0">
                          <a:solidFill>
                            <a:srgbClr val="000000"/>
                          </a:solidFill>
                          <a:latin typeface="Calibri"/>
                        </a:rPr>
                        <a:t>.  Students obtain and interpret information within a chapter, scene and stanza.</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56941">
                <a:tc gridSpan="2">
                  <a:txBody>
                    <a:bodyPr/>
                    <a:lstStyle/>
                    <a:p>
                      <a:pPr algn="ctr" fontAlgn="b"/>
                      <a:r>
                        <a:rPr lang="en-US" sz="1000" b="1" i="0" u="none" strike="noStrike" dirty="0">
                          <a:solidFill>
                            <a:srgbClr val="000000"/>
                          </a:solidFill>
                          <a:latin typeface="Calibri"/>
                        </a:rPr>
                        <a:t>Student NAME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3558">
                <a:tc>
                  <a:txBody>
                    <a:bodyPr/>
                    <a:lstStyle/>
                    <a:p>
                      <a:pPr algn="ctr" fontAlgn="ctr"/>
                      <a:r>
                        <a:rPr lang="en-US" sz="900" b="0" i="0" u="none" strike="noStrike" dirty="0">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dirty="0">
                          <a:solidFill>
                            <a:srgbClr val="000000"/>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3558">
                <a:tc>
                  <a:txBody>
                    <a:bodyPr/>
                    <a:lstStyle/>
                    <a:p>
                      <a:pPr algn="ctr" fontAlgn="ctr"/>
                      <a:r>
                        <a:rPr lang="en-US" sz="900" b="0"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dirty="0">
                          <a:solidFill>
                            <a:srgbClr val="000000"/>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dirty="0">
                          <a:solidFill>
                            <a:srgbClr val="BFBFBF"/>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3558">
                <a:tc>
                  <a:txBody>
                    <a:bodyPr/>
                    <a:lstStyle/>
                    <a:p>
                      <a:pPr algn="ctr" fontAlgn="ctr"/>
                      <a:r>
                        <a:rPr lang="en-US" sz="900" b="0"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BFBFBF"/>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BFBFBF"/>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BFBFBF"/>
                          </a:solidFill>
                          <a:latin typeface="Calibri"/>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TextBox 14"/>
          <p:cNvSpPr txBox="1"/>
          <p:nvPr/>
        </p:nvSpPr>
        <p:spPr>
          <a:xfrm>
            <a:off x="381000" y="1295400"/>
            <a:ext cx="2209800" cy="253916"/>
          </a:xfrm>
          <a:prstGeom prst="rect">
            <a:avLst/>
          </a:prstGeom>
          <a:noFill/>
        </p:spPr>
        <p:txBody>
          <a:bodyPr wrap="square" rtlCol="0">
            <a:spAutoFit/>
          </a:bodyPr>
          <a:lstStyle/>
          <a:p>
            <a:r>
              <a:rPr lang="en-US" sz="1050" b="1" dirty="0" smtClean="0">
                <a:solidFill>
                  <a:srgbClr val="002060"/>
                </a:solidFill>
                <a:latin typeface="Calibri" pitchFamily="34" charset="0"/>
              </a:rPr>
              <a:t>Example (not a completed table)</a:t>
            </a:r>
            <a:endParaRPr lang="en-US" sz="1050" b="1" dirty="0">
              <a:solidFill>
                <a:srgbClr val="002060"/>
              </a:solidFill>
              <a:latin typeface="Calibri"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4187110484"/>
              </p:ext>
            </p:extLst>
          </p:nvPr>
        </p:nvGraphicFramePr>
        <p:xfrm>
          <a:off x="457200" y="4876800"/>
          <a:ext cx="3200400" cy="2361137"/>
        </p:xfrm>
        <a:graphic>
          <a:graphicData uri="http://schemas.openxmlformats.org/drawingml/2006/table">
            <a:tbl>
              <a:tblPr>
                <a:effectLst>
                  <a:outerShdw blurRad="50800" dist="38100" dir="2700000" algn="tl" rotWithShape="0">
                    <a:prstClr val="black">
                      <a:alpha val="40000"/>
                    </a:prstClr>
                  </a:outerShdw>
                </a:effectLst>
              </a:tblPr>
              <a:tblGrid>
                <a:gridCol w="243471"/>
                <a:gridCol w="1506477"/>
                <a:gridCol w="294194"/>
                <a:gridCol w="557955"/>
                <a:gridCol w="598303"/>
              </a:tblGrid>
              <a:tr h="494551">
                <a:tc gridSpan="5">
                  <a:txBody>
                    <a:bodyPr/>
                    <a:lstStyle/>
                    <a:p>
                      <a:pPr algn="l" fontAlgn="ctr"/>
                      <a:r>
                        <a:rPr lang="en-US" sz="1100" b="0" i="0" u="none" strike="noStrike" dirty="0" smtClean="0">
                          <a:solidFill>
                            <a:srgbClr val="000000"/>
                          </a:solidFill>
                          <a:latin typeface="Calibri"/>
                        </a:rPr>
                        <a:t>Literature Reading </a:t>
                      </a:r>
                      <a:r>
                        <a:rPr lang="en-US" sz="1100" b="0" i="0" u="none" strike="noStrike" dirty="0">
                          <a:solidFill>
                            <a:srgbClr val="000000"/>
                          </a:solidFill>
                          <a:latin typeface="Calibri"/>
                        </a:rPr>
                        <a:t>Literature </a:t>
                      </a:r>
                      <a:r>
                        <a:rPr lang="en-US" sz="1100" b="1" i="0" u="sng" strike="noStrike" dirty="0" smtClean="0">
                          <a:solidFill>
                            <a:srgbClr val="000000"/>
                          </a:solidFill>
                          <a:latin typeface="Calibri"/>
                        </a:rPr>
                        <a:t>RL.2.5</a:t>
                      </a:r>
                      <a:r>
                        <a:rPr lang="en-US" sz="1100" b="0" i="0" u="none" strike="noStrike" dirty="0" smtClean="0">
                          <a:solidFill>
                            <a:srgbClr val="000000"/>
                          </a:solidFill>
                          <a:latin typeface="Calibri"/>
                        </a:rPr>
                        <a:t>  </a:t>
                      </a:r>
                      <a:r>
                        <a:rPr lang="en-US" sz="1100" b="1" i="0" u="sng" strike="noStrike" dirty="0" smtClean="0">
                          <a:solidFill>
                            <a:srgbClr val="000000"/>
                          </a:solidFill>
                          <a:latin typeface="Calibri"/>
                        </a:rPr>
                        <a:t>DOK-2</a:t>
                      </a:r>
                    </a:p>
                    <a:p>
                      <a:pPr algn="l" fontAlgn="ctr"/>
                      <a:r>
                        <a:rPr lang="en-US" sz="1100" b="0" i="0" u="none" strike="noStrike" dirty="0" smtClean="0">
                          <a:solidFill>
                            <a:srgbClr val="000000"/>
                          </a:solidFill>
                          <a:latin typeface="Calibri"/>
                        </a:rPr>
                        <a:t>Learning </a:t>
                      </a:r>
                      <a:r>
                        <a:rPr lang="en-US" sz="1100" b="0" i="0" u="none" strike="noStrike" dirty="0">
                          <a:solidFill>
                            <a:srgbClr val="000000"/>
                          </a:solidFill>
                          <a:latin typeface="Calibri"/>
                        </a:rPr>
                        <a:t>Progressions </a:t>
                      </a:r>
                      <a:r>
                        <a:rPr lang="en-US" sz="1100" b="0" i="0" u="none" strike="noStrike" dirty="0" smtClean="0">
                          <a:solidFill>
                            <a:srgbClr val="000000"/>
                          </a:solidFill>
                          <a:latin typeface="Calibri"/>
                        </a:rPr>
                        <a:t>Tasks for </a:t>
                      </a:r>
                      <a:r>
                        <a:rPr lang="en-US" sz="1100" b="1" i="0" u="sng" strike="noStrike" dirty="0">
                          <a:solidFill>
                            <a:srgbClr val="000000"/>
                          </a:solidFill>
                          <a:latin typeface="Calibri"/>
                        </a:rPr>
                        <a:t>RL.2.5</a:t>
                      </a:r>
                      <a:endParaRPr lang="en-US" sz="1100" b="0" i="0" u="none" strike="noStrike" dirty="0">
                        <a:solidFill>
                          <a:srgbClr val="000000"/>
                        </a:solidFill>
                        <a:latin typeface="Calibri"/>
                      </a:endParaRPr>
                    </a:p>
                  </a:txBody>
                  <a:tcPr marL="7608" marR="7608" marT="7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1493">
                <a:tc gridSpan="2">
                  <a:txBody>
                    <a:bodyPr/>
                    <a:lstStyle/>
                    <a:p>
                      <a:pPr algn="l" fontAlgn="t"/>
                      <a:r>
                        <a:rPr lang="en-US" sz="800" b="1" i="0" u="sng" strike="noStrike" dirty="0">
                          <a:solidFill>
                            <a:srgbClr val="000000"/>
                          </a:solidFill>
                          <a:latin typeface="Calibri"/>
                        </a:rPr>
                        <a:t>Reading Literature</a:t>
                      </a:r>
                      <a:br>
                        <a:rPr lang="en-US" sz="800" b="1" i="0" u="sng" strike="noStrike" dirty="0">
                          <a:solidFill>
                            <a:srgbClr val="000000"/>
                          </a:solidFill>
                          <a:latin typeface="Calibri"/>
                        </a:rPr>
                      </a:br>
                      <a:r>
                        <a:rPr lang="en-US" sz="800" b="1" i="0" u="sng" strike="noStrike" dirty="0">
                          <a:solidFill>
                            <a:srgbClr val="000000"/>
                          </a:solidFill>
                          <a:latin typeface="Calibri"/>
                        </a:rPr>
                        <a:t/>
                      </a:r>
                      <a:br>
                        <a:rPr lang="en-US" sz="800" b="1" i="0" u="sng" strike="noStrike" dirty="0">
                          <a:solidFill>
                            <a:srgbClr val="000000"/>
                          </a:solidFill>
                          <a:latin typeface="Calibri"/>
                        </a:rPr>
                      </a:br>
                      <a:r>
                        <a:rPr lang="en-US" sz="800" b="1" i="0" u="sng" strike="noStrike" dirty="0">
                          <a:solidFill>
                            <a:srgbClr val="000000"/>
                          </a:solidFill>
                          <a:latin typeface="Calibri"/>
                        </a:rPr>
                        <a:t>RL.2.5</a:t>
                      </a:r>
                      <a:r>
                        <a:rPr lang="en-US" sz="800" b="0" i="0" u="none" strike="noStrike" dirty="0">
                          <a:solidFill>
                            <a:srgbClr val="000000"/>
                          </a:solidFill>
                          <a:latin typeface="Calibri"/>
                        </a:rPr>
                        <a:t> Describe the overall structure of a story, including describing how the beginning introduces the story and the ending concludes the action</a:t>
                      </a:r>
                      <a:br>
                        <a:rPr lang="en-US" sz="800" b="0" i="0" u="none" strike="noStrike" dirty="0">
                          <a:solidFill>
                            <a:srgbClr val="000000"/>
                          </a:solidFill>
                          <a:latin typeface="Calibri"/>
                        </a:rPr>
                      </a:br>
                      <a:r>
                        <a:rPr lang="en-US" sz="800" b="0" i="0" u="none" strike="noStrike" dirty="0">
                          <a:solidFill>
                            <a:srgbClr val="000000"/>
                          </a:solidFill>
                          <a:latin typeface="Calibri"/>
                        </a:rPr>
                        <a:t/>
                      </a:r>
                      <a:br>
                        <a:rPr lang="en-US" sz="800" b="0" i="0" u="none" strike="noStrike" dirty="0">
                          <a:solidFill>
                            <a:srgbClr val="000000"/>
                          </a:solidFill>
                          <a:latin typeface="Calibri"/>
                        </a:rPr>
                      </a:br>
                      <a:endParaRPr lang="en-US" sz="800" b="0" i="0" u="none" strike="noStrike" dirty="0">
                        <a:solidFill>
                          <a:srgbClr val="000000"/>
                        </a:solidFill>
                        <a:latin typeface="Calibri"/>
                      </a:endParaRPr>
                    </a:p>
                  </a:txBody>
                  <a:tcPr marL="7608" marR="7608" marT="760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lang="en-US"/>
                    </a:p>
                  </a:txBody>
                  <a:tcPr/>
                </a:tc>
                <a:tc rowSpan="2">
                  <a:txBody>
                    <a:bodyPr/>
                    <a:lstStyle/>
                    <a:p>
                      <a:pPr algn="ctr" fontAlgn="b"/>
                      <a:r>
                        <a:rPr lang="en-US" sz="1100" b="1" i="0" u="none" strike="noStrike" dirty="0">
                          <a:solidFill>
                            <a:srgbClr val="000000"/>
                          </a:solidFill>
                          <a:latin typeface="Calibri"/>
                        </a:rPr>
                        <a:t>Path of DOK - 1 </a:t>
                      </a:r>
                    </a:p>
                  </a:txBody>
                  <a:tcPr marL="7608" marR="7608" marT="7608"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r>
                        <a:rPr lang="en-US" sz="700" b="0" i="0" u="none" strike="noStrike" dirty="0">
                          <a:solidFill>
                            <a:srgbClr val="000000"/>
                          </a:solidFill>
                          <a:latin typeface="Calibri"/>
                        </a:rPr>
                        <a:t>a. Student can define the terms:  story, beginning, introduction, ending conclusion and action. </a:t>
                      </a:r>
                    </a:p>
                  </a:txBody>
                  <a:tcPr marL="7608" marR="7608" marT="760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b"/>
                      <a:r>
                        <a:rPr lang="en-US" sz="700" b="0" i="0" u="none" strike="noStrike" dirty="0">
                          <a:solidFill>
                            <a:srgbClr val="000000"/>
                          </a:solidFill>
                          <a:latin typeface="Calibri"/>
                        </a:rPr>
                        <a:t>b. Student can match the terms to their (definitions), (refer to DOK-1 words).</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59778">
                <a:tc gridSpan="2">
                  <a:txBody>
                    <a:bodyPr/>
                    <a:lstStyle/>
                    <a:p>
                      <a:pPr algn="ctr" fontAlgn="b"/>
                      <a:r>
                        <a:rPr lang="en-US" sz="900" b="1" i="0" u="none" strike="noStrike" dirty="0">
                          <a:solidFill>
                            <a:srgbClr val="000000"/>
                          </a:solidFill>
                          <a:latin typeface="Calibri"/>
                        </a:rPr>
                        <a:t>Student NAME</a:t>
                      </a:r>
                    </a:p>
                  </a:txBody>
                  <a:tcPr marL="7608" marR="7608" marT="760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3039">
                <a:tc>
                  <a:txBody>
                    <a:bodyPr/>
                    <a:lstStyle/>
                    <a:p>
                      <a:pPr algn="ctr" fontAlgn="ctr"/>
                      <a:r>
                        <a:rPr lang="en-US" sz="700" b="0" i="0" u="none" strike="noStrike" dirty="0">
                          <a:solidFill>
                            <a:srgbClr val="000000"/>
                          </a:solidFill>
                          <a:latin typeface="Calibri"/>
                        </a:rPr>
                        <a:t>1</a:t>
                      </a:r>
                    </a:p>
                  </a:txBody>
                  <a:tcPr marL="7608" marR="7608" marT="7608"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700" b="0" i="0" u="none" strike="noStrike" dirty="0">
                          <a:solidFill>
                            <a:srgbClr val="000000"/>
                          </a:solidFill>
                          <a:latin typeface="Calibri"/>
                        </a:rPr>
                        <a:t> </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1" i="0" u="none" strike="noStrike" dirty="0">
                          <a:solidFill>
                            <a:srgbClr val="BFBFBF"/>
                          </a:solidFill>
                          <a:latin typeface="Calibri"/>
                        </a:rPr>
                        <a:t>1</a:t>
                      </a:r>
                    </a:p>
                  </a:txBody>
                  <a:tcPr marL="7608" marR="7608" marT="7608"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3039">
                <a:tc>
                  <a:txBody>
                    <a:bodyPr/>
                    <a:lstStyle/>
                    <a:p>
                      <a:pPr algn="ctr" fontAlgn="ctr"/>
                      <a:r>
                        <a:rPr lang="en-US" sz="700" b="0" i="0" u="none" strike="noStrike" dirty="0">
                          <a:solidFill>
                            <a:srgbClr val="000000"/>
                          </a:solidFill>
                          <a:latin typeface="Calibri"/>
                        </a:rPr>
                        <a:t>2</a:t>
                      </a:r>
                    </a:p>
                  </a:txBody>
                  <a:tcPr marL="7608" marR="7608" marT="7608"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700" b="0" i="0" u="none" strike="noStrike" dirty="0">
                          <a:solidFill>
                            <a:srgbClr val="000000"/>
                          </a:solidFill>
                          <a:latin typeface="Calibri"/>
                        </a:rPr>
                        <a:t> </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1" i="0" u="none" strike="noStrike" dirty="0">
                          <a:solidFill>
                            <a:srgbClr val="BFBFBF"/>
                          </a:solidFill>
                          <a:latin typeface="Calibri"/>
                        </a:rPr>
                        <a:t>1</a:t>
                      </a:r>
                    </a:p>
                  </a:txBody>
                  <a:tcPr marL="7608" marR="7608" marT="7608"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3039">
                <a:tc>
                  <a:txBody>
                    <a:bodyPr/>
                    <a:lstStyle/>
                    <a:p>
                      <a:pPr algn="ctr" fontAlgn="ctr"/>
                      <a:r>
                        <a:rPr lang="en-US" sz="700" b="0" i="0" u="none" strike="noStrike" dirty="0">
                          <a:solidFill>
                            <a:srgbClr val="000000"/>
                          </a:solidFill>
                          <a:latin typeface="Calibri"/>
                        </a:rPr>
                        <a:t>3</a:t>
                      </a:r>
                    </a:p>
                  </a:txBody>
                  <a:tcPr marL="7608" marR="7608" marT="7608"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700" b="0" i="0" u="none" strike="noStrike" dirty="0">
                          <a:solidFill>
                            <a:srgbClr val="000000"/>
                          </a:solidFill>
                          <a:latin typeface="Calibri"/>
                        </a:rPr>
                        <a:t> </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1" i="0" u="none" strike="noStrike" dirty="0">
                          <a:solidFill>
                            <a:srgbClr val="BFBFBF"/>
                          </a:solidFill>
                          <a:latin typeface="Calibri"/>
                        </a:rPr>
                        <a:t>1</a:t>
                      </a:r>
                    </a:p>
                  </a:txBody>
                  <a:tcPr marL="7608" marR="7608" marT="7608"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3039">
                <a:tc>
                  <a:txBody>
                    <a:bodyPr/>
                    <a:lstStyle/>
                    <a:p>
                      <a:pPr algn="ctr" fontAlgn="ctr"/>
                      <a:r>
                        <a:rPr lang="en-US" sz="700" b="0" i="0" u="none" strike="noStrike" dirty="0">
                          <a:solidFill>
                            <a:srgbClr val="000000"/>
                          </a:solidFill>
                          <a:latin typeface="Calibri"/>
                        </a:rPr>
                        <a:t>4</a:t>
                      </a:r>
                    </a:p>
                  </a:txBody>
                  <a:tcPr marL="7608" marR="7608" marT="7608"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700" b="0" i="0" u="none" strike="noStrike" dirty="0">
                          <a:solidFill>
                            <a:srgbClr val="000000"/>
                          </a:solidFill>
                          <a:latin typeface="Calibri"/>
                        </a:rPr>
                        <a:t> </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1" i="0" u="none" strike="noStrike" dirty="0">
                          <a:solidFill>
                            <a:srgbClr val="BFBFBF"/>
                          </a:solidFill>
                          <a:latin typeface="Calibri"/>
                        </a:rPr>
                        <a:t>1</a:t>
                      </a:r>
                    </a:p>
                  </a:txBody>
                  <a:tcPr marL="7608" marR="7608" marT="7608"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3039">
                <a:tc>
                  <a:txBody>
                    <a:bodyPr/>
                    <a:lstStyle/>
                    <a:p>
                      <a:pPr algn="ctr" fontAlgn="ctr"/>
                      <a:r>
                        <a:rPr lang="en-US" sz="700" b="0" i="0" u="none" strike="noStrike" dirty="0">
                          <a:solidFill>
                            <a:srgbClr val="000000"/>
                          </a:solidFill>
                          <a:latin typeface="Calibri"/>
                        </a:rPr>
                        <a:t>5</a:t>
                      </a:r>
                    </a:p>
                  </a:txBody>
                  <a:tcPr marL="7608" marR="7608" marT="7608"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Calibri"/>
                        </a:rPr>
                        <a:t> </a:t>
                      </a:r>
                    </a:p>
                  </a:txBody>
                  <a:tcPr marL="7608" marR="7608" marT="7608"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BFBFBF"/>
                          </a:solidFill>
                          <a:latin typeface="Calibri"/>
                        </a:rPr>
                        <a:t>1</a:t>
                      </a:r>
                    </a:p>
                  </a:txBody>
                  <a:tcPr marL="7608" marR="7608" marT="7608"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608" marR="7608" marT="7608"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457200" y="4648200"/>
            <a:ext cx="2209800" cy="253916"/>
          </a:xfrm>
          <a:prstGeom prst="rect">
            <a:avLst/>
          </a:prstGeom>
          <a:noFill/>
        </p:spPr>
        <p:txBody>
          <a:bodyPr wrap="square" rtlCol="0">
            <a:spAutoFit/>
          </a:bodyPr>
          <a:lstStyle/>
          <a:p>
            <a:r>
              <a:rPr lang="en-US" sz="1050" b="1" dirty="0" smtClean="0">
                <a:solidFill>
                  <a:srgbClr val="002060"/>
                </a:solidFill>
                <a:latin typeface="Calibri" pitchFamily="34" charset="0"/>
              </a:rPr>
              <a:t>Example (not a completed table)</a:t>
            </a:r>
            <a:endParaRPr lang="en-US" sz="1050" b="1" dirty="0">
              <a:solidFill>
                <a:srgbClr val="002060"/>
              </a:solidFill>
              <a:latin typeface="Calibri" pitchFamily="34" charset="0"/>
            </a:endParaRPr>
          </a:p>
        </p:txBody>
      </p:sp>
      <p:grpSp>
        <p:nvGrpSpPr>
          <p:cNvPr id="22" name="Group 21"/>
          <p:cNvGrpSpPr/>
          <p:nvPr/>
        </p:nvGrpSpPr>
        <p:grpSpPr>
          <a:xfrm>
            <a:off x="1905000" y="3962400"/>
            <a:ext cx="2590800" cy="307777"/>
            <a:chOff x="1905000" y="3962400"/>
            <a:chExt cx="2590800" cy="307777"/>
          </a:xfrm>
        </p:grpSpPr>
        <p:sp>
          <p:nvSpPr>
            <p:cNvPr id="18" name="TextBox 17"/>
            <p:cNvSpPr txBox="1"/>
            <p:nvPr/>
          </p:nvSpPr>
          <p:spPr>
            <a:xfrm>
              <a:off x="1905000" y="3962400"/>
              <a:ext cx="2209800" cy="307777"/>
            </a:xfrm>
            <a:prstGeom prst="rect">
              <a:avLst/>
            </a:prstGeom>
            <a:noFill/>
          </p:spPr>
          <p:txBody>
            <a:bodyPr wrap="square" rtlCol="0">
              <a:spAutoFit/>
            </a:bodyPr>
            <a:lstStyle/>
            <a:p>
              <a:r>
                <a:rPr lang="en-US" sz="1400" dirty="0" smtClean="0">
                  <a:solidFill>
                    <a:srgbClr val="C00000"/>
                  </a:solidFill>
                </a:rPr>
                <a:t>Pre-Requisites to DOK-3</a:t>
              </a:r>
              <a:endParaRPr lang="en-US" sz="1400" dirty="0">
                <a:solidFill>
                  <a:srgbClr val="C00000"/>
                </a:solidFill>
              </a:endParaRPr>
            </a:p>
          </p:txBody>
        </p:sp>
        <p:cxnSp>
          <p:nvCxnSpPr>
            <p:cNvPr id="20" name="Straight Arrow Connector 19"/>
            <p:cNvCxnSpPr/>
            <p:nvPr/>
          </p:nvCxnSpPr>
          <p:spPr bwMode="auto">
            <a:xfrm>
              <a:off x="3962400" y="4114800"/>
              <a:ext cx="533400" cy="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grpSp>
        <p:nvGrpSpPr>
          <p:cNvPr id="23" name="Group 22"/>
          <p:cNvGrpSpPr/>
          <p:nvPr/>
        </p:nvGrpSpPr>
        <p:grpSpPr>
          <a:xfrm>
            <a:off x="914400" y="6858000"/>
            <a:ext cx="2590800" cy="307777"/>
            <a:chOff x="1905000" y="3962400"/>
            <a:chExt cx="2590800" cy="307777"/>
          </a:xfrm>
        </p:grpSpPr>
        <p:sp>
          <p:nvSpPr>
            <p:cNvPr id="24" name="TextBox 23"/>
            <p:cNvSpPr txBox="1"/>
            <p:nvPr/>
          </p:nvSpPr>
          <p:spPr>
            <a:xfrm>
              <a:off x="1905000" y="3962400"/>
              <a:ext cx="2209800" cy="307777"/>
            </a:xfrm>
            <a:prstGeom prst="rect">
              <a:avLst/>
            </a:prstGeom>
            <a:noFill/>
          </p:spPr>
          <p:txBody>
            <a:bodyPr wrap="square" rtlCol="0">
              <a:spAutoFit/>
            </a:bodyPr>
            <a:lstStyle/>
            <a:p>
              <a:r>
                <a:rPr lang="en-US" sz="1400" dirty="0" smtClean="0">
                  <a:solidFill>
                    <a:srgbClr val="C00000"/>
                  </a:solidFill>
                </a:rPr>
                <a:t>Pre-Requisites to DOK-2</a:t>
              </a:r>
              <a:endParaRPr lang="en-US" sz="1400" dirty="0">
                <a:solidFill>
                  <a:srgbClr val="C00000"/>
                </a:solidFill>
              </a:endParaRPr>
            </a:p>
          </p:txBody>
        </p:sp>
        <p:cxnSp>
          <p:nvCxnSpPr>
            <p:cNvPr id="25" name="Straight Arrow Connector 24"/>
            <p:cNvCxnSpPr/>
            <p:nvPr/>
          </p:nvCxnSpPr>
          <p:spPr bwMode="auto">
            <a:xfrm>
              <a:off x="3962400" y="4114800"/>
              <a:ext cx="533400" cy="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12</a:t>
            </a: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graphicFrame>
        <p:nvGraphicFramePr>
          <p:cNvPr id="9" name="Table 8"/>
          <p:cNvGraphicFramePr>
            <a:graphicFrameLocks noGrp="1"/>
          </p:cNvGraphicFramePr>
          <p:nvPr>
            <p:extLst>
              <p:ext uri="{D42A27DB-BD31-4B8C-83A1-F6EECF244321}">
                <p14:modId xmlns:p14="http://schemas.microsoft.com/office/powerpoint/2010/main" xmlns="" val="679908938"/>
              </p:ext>
            </p:extLst>
          </p:nvPr>
        </p:nvGraphicFramePr>
        <p:xfrm>
          <a:off x="685800" y="2057400"/>
          <a:ext cx="3581400" cy="1725114"/>
        </p:xfrm>
        <a:graphic>
          <a:graphicData uri="http://schemas.openxmlformats.org/drawingml/2006/table">
            <a:tbl>
              <a:tblPr/>
              <a:tblGrid>
                <a:gridCol w="519880"/>
                <a:gridCol w="750937"/>
                <a:gridCol w="711341"/>
                <a:gridCol w="532443"/>
                <a:gridCol w="469898"/>
                <a:gridCol w="596901"/>
              </a:tblGrid>
              <a:tr h="31191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2060"/>
                          </a:solidFill>
                          <a:latin typeface="Calibri" pitchFamily="34" charset="0"/>
                        </a:rPr>
                        <a:t>Webb’s </a:t>
                      </a:r>
                      <a:r>
                        <a:rPr lang="en-US" sz="1200" b="1" i="0" u="none" strike="noStrike" dirty="0" smtClean="0">
                          <a:solidFill>
                            <a:srgbClr val="002060"/>
                          </a:solidFill>
                          <a:latin typeface="Calibri" pitchFamily="34" charset="0"/>
                        </a:rPr>
                        <a:t>DOK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sng" dirty="0" smtClean="0">
                          <a:latin typeface="Calibri" pitchFamily="34" charset="0"/>
                          <a:ea typeface="Calibri" pitchFamily="34" charset="0"/>
                          <a:cs typeface="Times New Roman" pitchFamily="18" charset="0"/>
                        </a:rPr>
                        <a:t>Measures Cognitive Task Complexity</a:t>
                      </a:r>
                      <a:endParaRPr kumimoji="0" lang="en-US" sz="1200" b="1" i="0" u="sng" strike="noStrike" cap="none" normalizeH="0" baseline="0" dirty="0" smtClean="0">
                        <a:ln>
                          <a:noFill/>
                        </a:ln>
                        <a:effectLst/>
                        <a:latin typeface="Calibri" pitchFamily="34" charset="0"/>
                        <a:ea typeface="Calibri" pitchFamily="34" charset="0"/>
                        <a:cs typeface="Times New Roman" pitchFamily="18" charset="0"/>
                      </a:endParaRPr>
                    </a:p>
                  </a:txBody>
                  <a:tcPr marL="49959" marR="5551" marT="55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157">
                <a:tc gridSpan="2">
                  <a:txBody>
                    <a:bodyPr/>
                    <a:lstStyle/>
                    <a:p>
                      <a:pPr algn="ctr" fontAlgn="ctr"/>
                      <a:r>
                        <a:rPr lang="en-US" sz="1050" b="1" i="0" u="sng" strike="noStrike" dirty="0">
                          <a:solidFill>
                            <a:srgbClr val="002060"/>
                          </a:solidFill>
                          <a:latin typeface="Calibri" pitchFamily="34" charset="0"/>
                        </a:rPr>
                        <a:t>1</a:t>
                      </a:r>
                      <a:r>
                        <a:rPr lang="en-US" sz="1050" b="1" i="0" u="none" strike="noStrike" dirty="0">
                          <a:solidFill>
                            <a:srgbClr val="002060"/>
                          </a:solidFill>
                          <a:latin typeface="Calibri" pitchFamily="34" charset="0"/>
                        </a:rPr>
                        <a:t> </a:t>
                      </a:r>
                      <a:endParaRPr lang="en-US" sz="1050" b="1" i="0" u="none" strike="noStrike" dirty="0" smtClean="0">
                        <a:solidFill>
                          <a:srgbClr val="002060"/>
                        </a:solidFill>
                        <a:latin typeface="Calibri" pitchFamily="34" charset="0"/>
                      </a:endParaRPr>
                    </a:p>
                    <a:p>
                      <a:pPr algn="ctr" fontAlgn="ctr"/>
                      <a:r>
                        <a:rPr lang="en-US" sz="1050" b="1" i="0" u="none" strike="noStrike" dirty="0" smtClean="0">
                          <a:solidFill>
                            <a:srgbClr val="002060"/>
                          </a:solidFill>
                          <a:latin typeface="Calibri" pitchFamily="34" charset="0"/>
                        </a:rPr>
                        <a:t>Recall </a:t>
                      </a:r>
                      <a:r>
                        <a:rPr lang="en-US" sz="1050" b="1" i="0" u="none" strike="noStrike" dirty="0">
                          <a:solidFill>
                            <a:srgbClr val="002060"/>
                          </a:solidFill>
                          <a:latin typeface="Calibri" pitchFamily="34" charset="0"/>
                        </a:rPr>
                        <a:t>and </a:t>
                      </a:r>
                      <a:br>
                        <a:rPr lang="en-US" sz="1050" b="1" i="0" u="none" strike="noStrike" dirty="0">
                          <a:solidFill>
                            <a:srgbClr val="002060"/>
                          </a:solidFill>
                          <a:latin typeface="Calibri" pitchFamily="34" charset="0"/>
                        </a:rPr>
                      </a:br>
                      <a:r>
                        <a:rPr lang="en-US" sz="1050" b="1" i="0" u="none" strike="noStrike" dirty="0">
                          <a:solidFill>
                            <a:srgbClr val="002060"/>
                          </a:solidFill>
                          <a:latin typeface="Calibri" pitchFamily="34" charset="0"/>
                        </a:rPr>
                        <a:t>Reproduction</a:t>
                      </a:r>
                      <a:endParaRPr lang="en-US" sz="1050" b="1" i="0" u="sng" strike="noStrike" dirty="0">
                        <a:solidFill>
                          <a:srgbClr val="002060"/>
                        </a:solidFill>
                        <a:latin typeface="Calibri" pitchFamily="34" charset="0"/>
                      </a:endParaRPr>
                    </a:p>
                  </a:txBody>
                  <a:tcPr marL="5551" marR="5551" marT="555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F0F7"/>
                    </a:solidFill>
                  </a:tcPr>
                </a:tc>
                <a:tc hMerge="1">
                  <a:txBody>
                    <a:bodyPr/>
                    <a:lstStyle/>
                    <a:p>
                      <a:endParaRPr lang="en-US"/>
                    </a:p>
                  </a:txBody>
                  <a:tcPr/>
                </a:tc>
                <a:tc>
                  <a:txBody>
                    <a:bodyPr/>
                    <a:lstStyle/>
                    <a:p>
                      <a:pPr algn="ctr" fontAlgn="ctr"/>
                      <a:r>
                        <a:rPr lang="en-US" sz="1050" b="1" i="0" u="sng" strike="noStrike" dirty="0">
                          <a:solidFill>
                            <a:srgbClr val="002060"/>
                          </a:solidFill>
                          <a:latin typeface="Calibri" pitchFamily="34" charset="0"/>
                        </a:rPr>
                        <a:t>2</a:t>
                      </a:r>
                      <a:r>
                        <a:rPr lang="en-US" sz="1050" b="1" i="0" u="none" strike="noStrike" dirty="0">
                          <a:solidFill>
                            <a:srgbClr val="002060"/>
                          </a:solidFill>
                          <a:latin typeface="Calibri" pitchFamily="34" charset="0"/>
                        </a:rPr>
                        <a:t> </a:t>
                      </a:r>
                      <a:endParaRPr lang="en-US" sz="1050" b="1" i="0" u="none" strike="noStrike" dirty="0" smtClean="0">
                        <a:solidFill>
                          <a:srgbClr val="002060"/>
                        </a:solidFill>
                        <a:latin typeface="Calibri" pitchFamily="34" charset="0"/>
                      </a:endParaRPr>
                    </a:p>
                    <a:p>
                      <a:pPr algn="ctr" fontAlgn="ctr"/>
                      <a:r>
                        <a:rPr lang="en-US" sz="1050" b="1" i="0" u="none" strike="noStrike" dirty="0" smtClean="0">
                          <a:solidFill>
                            <a:srgbClr val="002060"/>
                          </a:solidFill>
                          <a:latin typeface="Calibri" pitchFamily="34" charset="0"/>
                        </a:rPr>
                        <a:t>Skills </a:t>
                      </a:r>
                      <a:r>
                        <a:rPr lang="en-US" sz="1050" b="1" i="0" u="none" strike="noStrike" dirty="0">
                          <a:solidFill>
                            <a:srgbClr val="002060"/>
                          </a:solidFill>
                          <a:latin typeface="Calibri" pitchFamily="34" charset="0"/>
                        </a:rPr>
                        <a:t>and Concepts</a:t>
                      </a:r>
                      <a:endParaRPr lang="en-US" sz="1050" b="1" i="0" u="sng"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FA1"/>
                    </a:solidFill>
                  </a:tcPr>
                </a:tc>
                <a:tc gridSpan="2">
                  <a:txBody>
                    <a:bodyPr/>
                    <a:lstStyle/>
                    <a:p>
                      <a:pPr algn="ctr" fontAlgn="ctr"/>
                      <a:r>
                        <a:rPr lang="en-US" sz="1050" b="1" i="0" u="sng" strike="noStrike" dirty="0" smtClean="0">
                          <a:solidFill>
                            <a:srgbClr val="002060"/>
                          </a:solidFill>
                          <a:latin typeface="Calibri" pitchFamily="34" charset="0"/>
                        </a:rPr>
                        <a:t>3 </a:t>
                      </a:r>
                    </a:p>
                    <a:p>
                      <a:pPr algn="ctr" fontAlgn="ctr"/>
                      <a:r>
                        <a:rPr lang="en-US" sz="1050" b="1" i="0" u="none" strike="noStrike" dirty="0" smtClean="0">
                          <a:solidFill>
                            <a:srgbClr val="002060"/>
                          </a:solidFill>
                          <a:latin typeface="Calibri" pitchFamily="34" charset="0"/>
                        </a:rPr>
                        <a:t>Short </a:t>
                      </a:r>
                      <a:r>
                        <a:rPr lang="en-US" sz="1050" b="1" i="0" u="none" strike="noStrike" dirty="0">
                          <a:solidFill>
                            <a:srgbClr val="002060"/>
                          </a:solidFill>
                          <a:latin typeface="Calibri" pitchFamily="34" charset="0"/>
                        </a:rPr>
                        <a:t>term </a:t>
                      </a:r>
                      <a:br>
                        <a:rPr lang="en-US" sz="1050" b="1" i="0" u="none" strike="noStrike" dirty="0">
                          <a:solidFill>
                            <a:srgbClr val="002060"/>
                          </a:solidFill>
                          <a:latin typeface="Calibri" pitchFamily="34" charset="0"/>
                        </a:rPr>
                      </a:br>
                      <a:r>
                        <a:rPr lang="en-US" sz="1050" b="1" i="0" u="none" strike="noStrike" dirty="0" smtClean="0">
                          <a:solidFill>
                            <a:srgbClr val="002060"/>
                          </a:solidFill>
                          <a:latin typeface="Calibri" pitchFamily="34" charset="0"/>
                        </a:rPr>
                        <a:t>Reasoning -Thinking</a:t>
                      </a:r>
                      <a:endParaRPr lang="en-US" sz="1050" b="1" i="0" u="sng"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A7"/>
                    </a:solidFill>
                  </a:tcPr>
                </a:tc>
                <a:tc hMerge="1">
                  <a:txBody>
                    <a:bodyPr/>
                    <a:lstStyle/>
                    <a:p>
                      <a:endParaRPr lang="en-US"/>
                    </a:p>
                  </a:txBody>
                  <a:tcPr/>
                </a:tc>
                <a:tc>
                  <a:txBody>
                    <a:bodyPr/>
                    <a:lstStyle/>
                    <a:p>
                      <a:pPr algn="ctr" fontAlgn="ctr"/>
                      <a:r>
                        <a:rPr lang="en-US" sz="1050" b="0" i="0" u="sng" strike="noStrike" dirty="0" smtClean="0">
                          <a:solidFill>
                            <a:srgbClr val="002060"/>
                          </a:solidFill>
                          <a:latin typeface="Calibri" pitchFamily="34" charset="0"/>
                        </a:rPr>
                        <a:t>4</a:t>
                      </a:r>
                    </a:p>
                    <a:p>
                      <a:pPr algn="ctr" fontAlgn="ctr"/>
                      <a:r>
                        <a:rPr lang="en-US" sz="1050" b="0" i="0" u="none" strike="noStrike" dirty="0" smtClean="0">
                          <a:solidFill>
                            <a:srgbClr val="002060"/>
                          </a:solidFill>
                          <a:latin typeface="Calibri" pitchFamily="34" charset="0"/>
                        </a:rPr>
                        <a:t>Extended </a:t>
                      </a:r>
                      <a:r>
                        <a:rPr lang="en-US" sz="1050" b="0" i="0" u="none" strike="noStrike" dirty="0">
                          <a:solidFill>
                            <a:srgbClr val="002060"/>
                          </a:solidFill>
                          <a:latin typeface="Calibri" pitchFamily="34" charset="0"/>
                        </a:rPr>
                        <a:t>Thinking</a:t>
                      </a:r>
                      <a:endParaRPr lang="en-US" sz="1050" b="0" i="0" u="sng"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3A3"/>
                    </a:solidFill>
                  </a:tcPr>
                </a:tc>
              </a:tr>
              <a:tr h="31191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2060"/>
                          </a:solidFill>
                          <a:latin typeface="Calibri" pitchFamily="34" charset="0"/>
                        </a:rPr>
                        <a:t>New Bloom’s Taxonomy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sng" dirty="0" smtClean="0">
                          <a:latin typeface="Calibri" pitchFamily="34" charset="0"/>
                          <a:ea typeface="Calibri" pitchFamily="34" charset="0"/>
                          <a:cs typeface="Times New Roman" pitchFamily="18" charset="0"/>
                        </a:rPr>
                        <a:t>Measures Difficulty of Thinking</a:t>
                      </a:r>
                      <a:endParaRPr kumimoji="0" lang="en-US" sz="1200" b="1" i="0" u="sng" strike="noStrike" cap="none" normalizeH="0" baseline="0" dirty="0" smtClean="0">
                        <a:ln>
                          <a:noFill/>
                        </a:ln>
                        <a:effectLst/>
                        <a:latin typeface="Calibri" pitchFamily="34" charset="0"/>
                        <a:ea typeface="Calibri" pitchFamily="34" charset="0"/>
                        <a:cs typeface="Times New Roman" pitchFamily="18" charset="0"/>
                      </a:endParaRPr>
                    </a:p>
                  </a:txBody>
                  <a:tcPr marL="49959" marR="5551" marT="55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6861">
                <a:tc>
                  <a:txBody>
                    <a:bodyPr/>
                    <a:lstStyle/>
                    <a:p>
                      <a:pPr algn="ctr" fontAlgn="ctr"/>
                      <a:r>
                        <a:rPr lang="en-US" sz="600" b="1" i="0" u="none" strike="noStrike" dirty="0" smtClean="0">
                          <a:solidFill>
                            <a:srgbClr val="002060"/>
                          </a:solidFill>
                          <a:latin typeface="Verdana" pitchFamily="34" charset="0"/>
                        </a:rPr>
                        <a:t>Remember</a:t>
                      </a:r>
                      <a:endParaRPr lang="en-US" sz="600" b="1" i="0" u="none" strike="noStrike" dirty="0">
                        <a:solidFill>
                          <a:srgbClr val="002060"/>
                        </a:solidFill>
                        <a:latin typeface="Verdana" pitchFamily="34" charset="0"/>
                      </a:endParaRPr>
                    </a:p>
                  </a:txBody>
                  <a:tcPr marL="5551" marR="5551" marT="555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F0F7"/>
                    </a:solidFill>
                  </a:tcPr>
                </a:tc>
                <a:tc>
                  <a:txBody>
                    <a:bodyPr/>
                    <a:lstStyle/>
                    <a:p>
                      <a:pPr algn="ctr" fontAlgn="ctr"/>
                      <a:r>
                        <a:rPr lang="en-US" sz="1050" b="1" i="0" u="none" strike="noStrike" dirty="0" smtClean="0">
                          <a:solidFill>
                            <a:srgbClr val="002060"/>
                          </a:solidFill>
                          <a:latin typeface="Calibri" pitchFamily="34" charset="0"/>
                        </a:rPr>
                        <a:t>Understand</a:t>
                      </a:r>
                      <a:endParaRPr lang="en-US" sz="1050" b="1" i="0" u="none"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F0F7"/>
                    </a:solidFill>
                  </a:tcPr>
                </a:tc>
                <a:tc>
                  <a:txBody>
                    <a:bodyPr/>
                    <a:lstStyle/>
                    <a:p>
                      <a:pPr algn="ctr" fontAlgn="ctr"/>
                      <a:r>
                        <a:rPr lang="en-US" sz="1050" b="1" i="0" u="none" strike="noStrike" dirty="0" smtClean="0">
                          <a:solidFill>
                            <a:srgbClr val="002060"/>
                          </a:solidFill>
                          <a:latin typeface="Calibri" pitchFamily="34" charset="0"/>
                        </a:rPr>
                        <a:t>Apply</a:t>
                      </a:r>
                      <a:endParaRPr lang="en-US" sz="1050" b="1" i="0" u="none"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FA1"/>
                    </a:solidFill>
                  </a:tcPr>
                </a:tc>
                <a:tc>
                  <a:txBody>
                    <a:bodyPr/>
                    <a:lstStyle/>
                    <a:p>
                      <a:pPr algn="ctr" fontAlgn="ctr"/>
                      <a:r>
                        <a:rPr lang="en-US" sz="1050" b="1" i="0" u="none" strike="noStrike" dirty="0" smtClean="0">
                          <a:solidFill>
                            <a:srgbClr val="002060"/>
                          </a:solidFill>
                          <a:latin typeface="Calibri" pitchFamily="34" charset="0"/>
                        </a:rPr>
                        <a:t>Analyze</a:t>
                      </a:r>
                      <a:endParaRPr lang="en-US" sz="1050" b="1" i="0" u="none"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A7"/>
                    </a:solidFill>
                  </a:tcPr>
                </a:tc>
                <a:tc>
                  <a:txBody>
                    <a:bodyPr/>
                    <a:lstStyle/>
                    <a:p>
                      <a:pPr algn="ctr" fontAlgn="ctr"/>
                      <a:r>
                        <a:rPr lang="en-US" sz="1050" b="1" i="0" u="none" strike="noStrike" dirty="0" smtClean="0">
                          <a:solidFill>
                            <a:srgbClr val="002060"/>
                          </a:solidFill>
                          <a:latin typeface="Calibri" pitchFamily="34" charset="0"/>
                        </a:rPr>
                        <a:t>E</a:t>
                      </a:r>
                      <a:r>
                        <a:rPr lang="en-US" sz="900" b="1" i="0" u="none" strike="noStrike" dirty="0" smtClean="0">
                          <a:solidFill>
                            <a:srgbClr val="002060"/>
                          </a:solidFill>
                          <a:latin typeface="Calibri" pitchFamily="34" charset="0"/>
                        </a:rPr>
                        <a:t>valuate</a:t>
                      </a:r>
                      <a:endParaRPr lang="en-US" sz="900" b="1" i="0" u="none"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A7"/>
                    </a:solidFill>
                  </a:tcPr>
                </a:tc>
                <a:tc>
                  <a:txBody>
                    <a:bodyPr/>
                    <a:lstStyle/>
                    <a:p>
                      <a:pPr algn="ctr" fontAlgn="ctr"/>
                      <a:r>
                        <a:rPr lang="en-US" sz="1050" b="1" i="0" u="none" strike="noStrike" dirty="0" smtClean="0">
                          <a:solidFill>
                            <a:srgbClr val="002060"/>
                          </a:solidFill>
                          <a:latin typeface="Calibri" pitchFamily="34" charset="0"/>
                        </a:rPr>
                        <a:t>Create</a:t>
                      </a:r>
                      <a:endParaRPr lang="en-US" sz="1050" b="1" i="0" u="none" strike="noStrike" dirty="0">
                        <a:solidFill>
                          <a:srgbClr val="002060"/>
                        </a:solidFill>
                        <a:latin typeface="Calibri" pitchFamily="34" charset="0"/>
                      </a:endParaRPr>
                    </a:p>
                  </a:txBody>
                  <a:tcPr marL="5551" marR="5551" marT="5551"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r>
            </a:tbl>
          </a:graphicData>
        </a:graphic>
      </p:graphicFrame>
      <p:sp>
        <p:nvSpPr>
          <p:cNvPr id="10" name="Rectangle 6"/>
          <p:cNvSpPr>
            <a:spLocks noChangeArrowheads="1"/>
          </p:cNvSpPr>
          <p:nvPr/>
        </p:nvSpPr>
        <p:spPr bwMode="auto">
          <a:xfrm>
            <a:off x="432486" y="137011"/>
            <a:ext cx="429191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r>
              <a:rPr lang="en-US" sz="1600" b="1" dirty="0" smtClean="0">
                <a:solidFill>
                  <a:srgbClr val="002060"/>
                </a:solidFill>
                <a:latin typeface="Calibri" pitchFamily="34" charset="0"/>
                <a:ea typeface="Calibri" pitchFamily="34" charset="0"/>
                <a:cs typeface="Times New Roman" pitchFamily="18" charset="0"/>
              </a:rPr>
              <a:t>The DOK Matrix and CCSS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i="0"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lvl="0" eaLnBrk="0" hangingPunct="0"/>
            <a:r>
              <a:rPr kumimoji="0" lang="en-US" sz="1200" strike="noStrike" cap="none" normalizeH="0" baseline="0" dirty="0" smtClean="0">
                <a:ln>
                  <a:noFill/>
                </a:ln>
                <a:solidFill>
                  <a:srgbClr val="002060"/>
                </a:solidFill>
                <a:effectLst/>
                <a:latin typeface="Calibri" pitchFamily="34" charset="0"/>
                <a:ea typeface="Calibri" pitchFamily="34" charset="0"/>
                <a:cs typeface="Times New Roman" pitchFamily="18" charset="0"/>
              </a:rPr>
              <a:t>Common Core State Standard Assessments were developed using Webb's Depth of Knowledge (cognitive matrix)</a:t>
            </a:r>
            <a:r>
              <a:rPr kumimoji="0" lang="en-US" sz="1200" strike="noStrike" cap="none" normalizeH="0" dirty="0" smtClean="0">
                <a:ln>
                  <a:noFill/>
                </a:ln>
                <a:solidFill>
                  <a:srgbClr val="002060"/>
                </a:solidFill>
                <a:effectLst/>
                <a:latin typeface="Calibri" pitchFamily="34" charset="0"/>
                <a:ea typeface="Calibri" pitchFamily="34" charset="0"/>
                <a:cs typeface="Times New Roman" pitchFamily="18" charset="0"/>
              </a:rPr>
              <a:t> to determine the cognitive complexity </a:t>
            </a:r>
            <a:r>
              <a:rPr lang="en-US" sz="1200" dirty="0" smtClean="0">
                <a:solidFill>
                  <a:srgbClr val="002060"/>
                </a:solidFill>
                <a:latin typeface="Calibri" pitchFamily="34" charset="0"/>
                <a:ea typeface="Calibri" pitchFamily="34" charset="0"/>
                <a:cs typeface="Times New Roman" pitchFamily="18" charset="0"/>
              </a:rPr>
              <a:t>of each standard.</a:t>
            </a:r>
            <a:endParaRPr kumimoji="0" lang="en-US" sz="1200" strike="noStrike" cap="none" normalizeH="0" dirty="0" smtClean="0">
              <a:ln>
                <a:noFill/>
              </a:ln>
              <a:solidFill>
                <a:srgbClr val="002060"/>
              </a:solidFill>
              <a:effectLst/>
              <a:latin typeface="Calibri" pitchFamily="34" charset="0"/>
              <a:ea typeface="Calibri" pitchFamily="34" charset="0"/>
              <a:cs typeface="Times New Roman" pitchFamily="18" charset="0"/>
            </a:endParaRPr>
          </a:p>
          <a:p>
            <a:pPr lvl="0" eaLnBrk="0" hangingPunct="0"/>
            <a:endParaRPr lang="en-US" sz="1200" dirty="0" smtClean="0">
              <a:solidFill>
                <a:srgbClr val="002060"/>
              </a:solidFill>
              <a:latin typeface="Calibri" pitchFamily="34" charset="0"/>
              <a:ea typeface="Calibri" pitchFamily="34" charset="0"/>
              <a:cs typeface="Times New Roman" pitchFamily="18" charset="0"/>
            </a:endParaRPr>
          </a:p>
          <a:p>
            <a:pPr lvl="0" eaLnBrk="0" hangingPunct="0"/>
            <a:r>
              <a:rPr kumimoji="0" lang="en-US" sz="1200" strike="noStrike" cap="none" normalizeH="0" dirty="0" smtClean="0">
                <a:ln>
                  <a:noFill/>
                </a:ln>
                <a:solidFill>
                  <a:srgbClr val="002060"/>
                </a:solidFill>
                <a:effectLst/>
                <a:latin typeface="Calibri" pitchFamily="34" charset="0"/>
                <a:ea typeface="Calibri" pitchFamily="34" charset="0"/>
                <a:cs typeface="Times New Roman" pitchFamily="18" charset="0"/>
              </a:rPr>
              <a:t>Bloom’s connects with the DOK as a “springboard” or starting point (the verb). </a:t>
            </a:r>
            <a:r>
              <a:rPr lang="en-US" sz="1200" i="1" u="sng" dirty="0" smtClean="0">
                <a:solidFill>
                  <a:srgbClr val="002060"/>
                </a:solidFill>
                <a:latin typeface="Calibri" pitchFamily="34" charset="0"/>
              </a:rPr>
              <a:t>What comes after the verb</a:t>
            </a:r>
            <a:r>
              <a:rPr lang="en-US" sz="1200" i="1" dirty="0" smtClean="0">
                <a:solidFill>
                  <a:srgbClr val="002060"/>
                </a:solidFill>
                <a:latin typeface="Calibri" pitchFamily="34" charset="0"/>
              </a:rPr>
              <a:t> </a:t>
            </a:r>
            <a:r>
              <a:rPr lang="en-US" sz="1200" dirty="0" smtClean="0">
                <a:solidFill>
                  <a:srgbClr val="002060"/>
                </a:solidFill>
                <a:latin typeface="Calibri" pitchFamily="34" charset="0"/>
              </a:rPr>
              <a:t>is more important than the verb itself.</a:t>
            </a:r>
            <a:endParaRPr kumimoji="0" lang="en-US" sz="1200" i="0"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p:txBody>
      </p:sp>
      <p:grpSp>
        <p:nvGrpSpPr>
          <p:cNvPr id="23" name="Group 22"/>
          <p:cNvGrpSpPr/>
          <p:nvPr/>
        </p:nvGrpSpPr>
        <p:grpSpPr>
          <a:xfrm>
            <a:off x="6175168" y="259231"/>
            <a:ext cx="3124200" cy="2362200"/>
            <a:chOff x="5867399" y="782320"/>
            <a:chExt cx="3276600" cy="2677160"/>
          </a:xfrm>
        </p:grpSpPr>
        <p:sp>
          <p:nvSpPr>
            <p:cNvPr id="18" name="Rectangle 17"/>
            <p:cNvSpPr/>
            <p:nvPr/>
          </p:nvSpPr>
          <p:spPr bwMode="auto">
            <a:xfrm>
              <a:off x="8261797" y="782320"/>
              <a:ext cx="882202" cy="26771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5867399" y="2457544"/>
              <a:ext cx="2394398" cy="1000761"/>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9175"/>
              <a:r>
                <a:rPr kumimoji="0" lang="en-US" sz="1000" b="0" i="0" u="none" strike="noStrike" cap="none" normalizeH="0" baseline="0" dirty="0" smtClean="0">
                  <a:ln>
                    <a:noFill/>
                  </a:ln>
                  <a:solidFill>
                    <a:srgbClr val="002060"/>
                  </a:solidFill>
                  <a:effectLst/>
                  <a:latin typeface="Arial" charset="0"/>
                </a:rPr>
                <a:t>The tasks in the red box</a:t>
              </a:r>
              <a:r>
                <a:rPr lang="en-US" sz="1000" dirty="0" smtClean="0">
                  <a:solidFill>
                    <a:srgbClr val="002060"/>
                  </a:solidFill>
                  <a:latin typeface="Verdana" pitchFamily="34" charset="0"/>
                </a:rPr>
                <a:t> have been identified as sequential, developmental learning tasks that progress </a:t>
              </a:r>
              <a:r>
                <a:rPr lang="en-US" sz="1000" b="1" i="1" u="sng" dirty="0" smtClean="0">
                  <a:solidFill>
                    <a:srgbClr val="002060"/>
                  </a:solidFill>
                  <a:latin typeface="Verdana" pitchFamily="34" charset="0"/>
                </a:rPr>
                <a:t>from</a:t>
              </a:r>
              <a:r>
                <a:rPr lang="en-US" sz="1000" b="1" i="1" dirty="0" smtClean="0">
                  <a:solidFill>
                    <a:srgbClr val="002060"/>
                  </a:solidFill>
                  <a:latin typeface="Verdana" pitchFamily="34" charset="0"/>
                </a:rPr>
                <a:t> </a:t>
              </a:r>
              <a:r>
                <a:rPr lang="en-US" sz="1000" dirty="0" smtClean="0">
                  <a:solidFill>
                    <a:srgbClr val="002060"/>
                  </a:solidFill>
                  <a:latin typeface="Verdana" pitchFamily="34" charset="0"/>
                </a:rPr>
                <a:t>a DOK-1 and </a:t>
              </a:r>
              <a:r>
                <a:rPr lang="en-US" sz="1000" b="1" i="1" u="sng" dirty="0" smtClean="0">
                  <a:solidFill>
                    <a:srgbClr val="002060"/>
                  </a:solidFill>
                  <a:latin typeface="Verdana" pitchFamily="34" charset="0"/>
                </a:rPr>
                <a:t>to</a:t>
              </a:r>
              <a:r>
                <a:rPr lang="en-US" sz="1000" dirty="0" smtClean="0">
                  <a:solidFill>
                    <a:srgbClr val="002060"/>
                  </a:solidFill>
                  <a:latin typeface="Verdana" pitchFamily="34" charset="0"/>
                </a:rPr>
                <a:t> a Depth of Knowledge 4.</a:t>
              </a:r>
              <a:endParaRPr kumimoji="0" lang="en-US" sz="1000" b="0" i="0" u="none" strike="noStrike" cap="none" normalizeH="0" baseline="0" dirty="0" smtClean="0">
                <a:ln>
                  <a:noFill/>
                </a:ln>
                <a:solidFill>
                  <a:srgbClr val="002060"/>
                </a:solidFill>
                <a:effectLst/>
                <a:latin typeface="Arial" charset="0"/>
              </a:endParaRPr>
            </a:p>
          </p:txBody>
        </p:sp>
      </p:grpSp>
      <p:sp>
        <p:nvSpPr>
          <p:cNvPr id="22" name="Rectangle 21"/>
          <p:cNvSpPr/>
          <p:nvPr/>
        </p:nvSpPr>
        <p:spPr>
          <a:xfrm>
            <a:off x="6059625" y="758348"/>
            <a:ext cx="2294467" cy="800219"/>
          </a:xfrm>
          <a:prstGeom prst="rect">
            <a:avLst/>
          </a:prstGeom>
        </p:spPr>
        <p:txBody>
          <a:bodyPr wrap="square">
            <a:spAutoFit/>
          </a:bodyPr>
          <a:lstStyle/>
          <a:p>
            <a:pPr algn="ctr"/>
            <a:r>
              <a:rPr lang="en-US" sz="1200" b="1" dirty="0" smtClean="0">
                <a:solidFill>
                  <a:srgbClr val="002060"/>
                </a:solidFill>
                <a:latin typeface="Verdana" pitchFamily="34" charset="0"/>
              </a:rPr>
              <a:t>Task Examples for Depth of Knowledge </a:t>
            </a:r>
          </a:p>
          <a:p>
            <a:pPr algn="ctr"/>
            <a:r>
              <a:rPr lang="en-US" sz="1200" b="1" dirty="0" smtClean="0">
                <a:solidFill>
                  <a:srgbClr val="002060"/>
                </a:solidFill>
                <a:latin typeface="Verdana" pitchFamily="34" charset="0"/>
              </a:rPr>
              <a:t>Level  4</a:t>
            </a:r>
          </a:p>
          <a:p>
            <a:pPr algn="ctr"/>
            <a:r>
              <a:rPr lang="en-US" sz="1000" dirty="0" smtClean="0">
                <a:solidFill>
                  <a:srgbClr val="002060"/>
                </a:solidFill>
                <a:latin typeface="Verdana" pitchFamily="34" charset="0"/>
              </a:rPr>
              <a:t>(not a complete list)</a:t>
            </a:r>
          </a:p>
        </p:txBody>
      </p:sp>
      <p:cxnSp>
        <p:nvCxnSpPr>
          <p:cNvPr id="25" name="Straight Arrow Connector 24"/>
          <p:cNvCxnSpPr/>
          <p:nvPr/>
        </p:nvCxnSpPr>
        <p:spPr bwMode="auto">
          <a:xfrm>
            <a:off x="7856317" y="2620394"/>
            <a:ext cx="1115923" cy="0"/>
          </a:xfrm>
          <a:prstGeom prst="straightConnector1">
            <a:avLst/>
          </a:prstGeom>
          <a:solidFill>
            <a:schemeClr val="accent1"/>
          </a:solidFill>
          <a:ln w="38100" cap="flat" cmpd="sng" algn="ctr">
            <a:solidFill>
              <a:srgbClr val="C00000"/>
            </a:solidFill>
            <a:prstDash val="solid"/>
            <a:round/>
            <a:headEnd type="arrow"/>
            <a:tailEnd type="arrow"/>
          </a:ln>
          <a:effectLst/>
        </p:spPr>
      </p:cxnSp>
      <p:sp>
        <p:nvSpPr>
          <p:cNvPr id="26" name="Rectangle 25"/>
          <p:cNvSpPr/>
          <p:nvPr/>
        </p:nvSpPr>
        <p:spPr>
          <a:xfrm>
            <a:off x="5486400" y="2743200"/>
            <a:ext cx="4267200" cy="430887"/>
          </a:xfrm>
          <a:prstGeom prst="rect">
            <a:avLst/>
          </a:prstGeom>
          <a:solidFill>
            <a:schemeClr val="bg1">
              <a:lumMod val="95000"/>
            </a:schemeClr>
          </a:solidFill>
          <a:effectLst>
            <a:innerShdw blurRad="114300">
              <a:prstClr val="black"/>
            </a:innerShdw>
          </a:effectLst>
        </p:spPr>
        <p:txBody>
          <a:bodyPr wrap="square">
            <a:spAutoFit/>
          </a:bodyPr>
          <a:lstStyle/>
          <a:p>
            <a:r>
              <a:rPr lang="en-US" sz="1100" b="1" u="sng" dirty="0" smtClean="0">
                <a:latin typeface="Calibri" pitchFamily="34" charset="0"/>
              </a:rPr>
              <a:t>RI.5.9</a:t>
            </a:r>
            <a:r>
              <a:rPr lang="en-US" sz="1100" dirty="0" smtClean="0">
                <a:latin typeface="Calibri" pitchFamily="34" charset="0"/>
              </a:rPr>
              <a:t> Integrate information from several texts on the same topic in order to write or speak about the subject knowledgeably.          </a:t>
            </a:r>
            <a:r>
              <a:rPr lang="en-US" sz="1100" b="1" u="sng" dirty="0" smtClean="0">
                <a:solidFill>
                  <a:srgbClr val="002060"/>
                </a:solidFill>
                <a:latin typeface="Calibri" pitchFamily="34" charset="0"/>
              </a:rPr>
              <a:t>DOK - 4</a:t>
            </a:r>
            <a:endParaRPr lang="en-US" sz="1100" b="1" u="sng" dirty="0">
              <a:solidFill>
                <a:srgbClr val="002060"/>
              </a:solidFill>
              <a:latin typeface="Calibri"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xmlns="" val="3816069682"/>
              </p:ext>
            </p:extLst>
          </p:nvPr>
        </p:nvGraphicFramePr>
        <p:xfrm>
          <a:off x="5486399" y="3353182"/>
          <a:ext cx="4267201" cy="396240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2051539"/>
                <a:gridCol w="2215662"/>
              </a:tblGrid>
              <a:tr h="1066800">
                <a:tc>
                  <a:txBody>
                    <a:bodyPr/>
                    <a:lstStyle/>
                    <a:p>
                      <a:endParaRPr lang="en-US" sz="1000" b="0" dirty="0" smtClean="0">
                        <a:solidFill>
                          <a:srgbClr val="002060"/>
                        </a:solidFill>
                        <a:latin typeface="Calibri" pitchFamily="34" charset="0"/>
                      </a:endParaRPr>
                    </a:p>
                    <a:p>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recall (DOK-1) assessment tasks demonstrate evidence of </a:t>
                      </a:r>
                      <a:r>
                        <a:rPr lang="en-US" sz="1000" b="1" i="0" u="sng" baseline="0" dirty="0" smtClean="0">
                          <a:solidFill>
                            <a:srgbClr val="002060"/>
                          </a:solidFill>
                          <a:latin typeface="Calibri" pitchFamily="34" charset="0"/>
                        </a:rPr>
                        <a:t>synthesizing</a:t>
                      </a:r>
                      <a:r>
                        <a:rPr lang="en-US" sz="1000" b="1" i="0" u="none" baseline="0" dirty="0" smtClean="0">
                          <a:solidFill>
                            <a:srgbClr val="002060"/>
                          </a:solidFill>
                          <a:latin typeface="Calibri" pitchFamily="34" charset="0"/>
                        </a:rPr>
                        <a:t>?</a:t>
                      </a:r>
                      <a:endParaRPr lang="en-US" sz="1000" b="1" i="0" u="none" dirty="0">
                        <a:solidFill>
                          <a:srgbClr val="002060"/>
                        </a:solidFill>
                        <a:latin typeface="Calibri" pitchFamily="34" charset="0"/>
                      </a:endParaRPr>
                    </a:p>
                  </a:txBody>
                  <a:tcPr>
                    <a:solidFill>
                      <a:schemeClr val="bg1">
                        <a:lumMod val="85000"/>
                      </a:schemeClr>
                    </a:solidFill>
                  </a:tcPr>
                </a:tc>
                <a:tc>
                  <a:txBody>
                    <a:bodyPr/>
                    <a:lstStyle/>
                    <a:p>
                      <a:pPr marL="57150" marR="0" algn="l">
                        <a:lnSpc>
                          <a:spcPct val="115000"/>
                        </a:lnSpc>
                        <a:spcBef>
                          <a:spcPts val="0"/>
                        </a:spcBef>
                        <a:spcAft>
                          <a:spcPts val="0"/>
                        </a:spcAft>
                      </a:pPr>
                      <a:r>
                        <a:rPr lang="en-US" sz="1000" b="0" i="1" dirty="0" smtClean="0">
                          <a:solidFill>
                            <a:srgbClr val="002060"/>
                          </a:solidFill>
                          <a:latin typeface="Calibri" pitchFamily="34" charset="0"/>
                          <a:ea typeface="Calibri"/>
                          <a:cs typeface="Times New Roman"/>
                        </a:rPr>
                        <a:t>c  Students develop a complex approach of gathering</a:t>
                      </a:r>
                      <a:r>
                        <a:rPr lang="en-US" sz="1000" b="0" i="1" baseline="0" dirty="0" smtClean="0">
                          <a:solidFill>
                            <a:srgbClr val="002060"/>
                          </a:solidFill>
                          <a:latin typeface="Calibri" pitchFamily="34" charset="0"/>
                          <a:ea typeface="Calibri"/>
                          <a:cs typeface="Times New Roman"/>
                        </a:rPr>
                        <a:t> information about the same topic from several texts.</a:t>
                      </a:r>
                      <a:endParaRPr lang="en-US" sz="1000" b="0" i="1" dirty="0" smtClean="0">
                        <a:solidFill>
                          <a:srgbClr val="002060"/>
                        </a:solidFill>
                        <a:latin typeface="Calibri" pitchFamily="34" charset="0"/>
                        <a:ea typeface="Calibri"/>
                        <a:cs typeface="Times New Roman"/>
                      </a:endParaRPr>
                    </a:p>
                    <a:p>
                      <a:pPr marL="57150" marR="0" algn="l">
                        <a:lnSpc>
                          <a:spcPct val="115000"/>
                        </a:lnSpc>
                        <a:spcBef>
                          <a:spcPts val="0"/>
                        </a:spcBef>
                        <a:spcAft>
                          <a:spcPts val="0"/>
                        </a:spcAft>
                      </a:pPr>
                      <a:r>
                        <a:rPr lang="en-US" sz="1000" b="0" i="1" baseline="0" dirty="0" smtClean="0">
                          <a:solidFill>
                            <a:srgbClr val="002060"/>
                          </a:solidFill>
                          <a:latin typeface="Calibri" pitchFamily="34" charset="0"/>
                          <a:ea typeface="Calibri"/>
                          <a:cs typeface="Times New Roman"/>
                        </a:rPr>
                        <a:t> d  Students d</a:t>
                      </a:r>
                      <a:r>
                        <a:rPr lang="en-US" sz="1000" b="0" i="1" dirty="0" smtClean="0">
                          <a:solidFill>
                            <a:srgbClr val="002060"/>
                          </a:solidFill>
                          <a:latin typeface="Calibri" pitchFamily="34" charset="0"/>
                          <a:ea typeface="Calibri"/>
                          <a:cs typeface="Times New Roman"/>
                        </a:rPr>
                        <a:t>evelop an alternative solution</a:t>
                      </a:r>
                      <a:r>
                        <a:rPr lang="en-US" sz="1000" b="0" i="1" baseline="0" dirty="0" smtClean="0">
                          <a:solidFill>
                            <a:srgbClr val="002060"/>
                          </a:solidFill>
                          <a:latin typeface="Calibri" pitchFamily="34" charset="0"/>
                          <a:ea typeface="Calibri"/>
                          <a:cs typeface="Times New Roman"/>
                        </a:rPr>
                        <a:t> about a topic using several texts as references.</a:t>
                      </a:r>
                      <a:endParaRPr lang="en-US" sz="1000" b="0" i="1" dirty="0">
                        <a:solidFill>
                          <a:srgbClr val="002060"/>
                        </a:solidFill>
                        <a:latin typeface="Calibri" pitchFamily="34" charset="0"/>
                        <a:ea typeface="Calibri"/>
                        <a:cs typeface="Times New Roman"/>
                      </a:endParaRPr>
                    </a:p>
                  </a:txBody>
                  <a:tcPr>
                    <a:solidFill>
                      <a:schemeClr val="bg1"/>
                    </a:solidFill>
                  </a:tcPr>
                </a:tc>
              </a:tr>
              <a:tr h="609600">
                <a:tc>
                  <a:txBody>
                    <a:bodyPr/>
                    <a:lstStyle/>
                    <a:p>
                      <a:pPr marL="57150" marR="0" algn="l">
                        <a:lnSpc>
                          <a:spcPct val="115000"/>
                        </a:lnSpc>
                        <a:spcBef>
                          <a:spcPts val="0"/>
                        </a:spcBef>
                        <a:spcAft>
                          <a:spcPts val="0"/>
                        </a:spcAft>
                      </a:pPr>
                      <a:r>
                        <a:rPr lang="en-US" sz="1000" b="0" i="1" dirty="0" smtClean="0">
                          <a:solidFill>
                            <a:srgbClr val="002060"/>
                          </a:solidFill>
                          <a:latin typeface="Calibri" pitchFamily="34" charset="0"/>
                          <a:ea typeface="Calibri"/>
                          <a:cs typeface="Times New Roman"/>
                        </a:rPr>
                        <a:t>a</a:t>
                      </a:r>
                      <a:r>
                        <a:rPr lang="en-US" sz="1000" b="0" i="1" baseline="0" dirty="0" smtClean="0">
                          <a:solidFill>
                            <a:srgbClr val="002060"/>
                          </a:solidFill>
                          <a:latin typeface="Calibri" pitchFamily="34" charset="0"/>
                          <a:ea typeface="Calibri"/>
                          <a:cs typeface="Times New Roman"/>
                        </a:rPr>
                        <a:t>  </a:t>
                      </a:r>
                      <a:r>
                        <a:rPr lang="en-US" sz="1000" b="0" i="1" dirty="0" smtClean="0">
                          <a:solidFill>
                            <a:srgbClr val="002060"/>
                          </a:solidFill>
                          <a:latin typeface="Calibri" pitchFamily="34" charset="0"/>
                          <a:ea typeface="Calibri"/>
                          <a:cs typeface="Times New Roman"/>
                        </a:rPr>
                        <a:t>Students brainstorm ideas, concepts, problems</a:t>
                      </a:r>
                      <a:r>
                        <a:rPr lang="en-US" sz="1000" b="0" i="1" baseline="0" dirty="0" smtClean="0">
                          <a:solidFill>
                            <a:srgbClr val="002060"/>
                          </a:solidFill>
                          <a:latin typeface="Calibri" pitchFamily="34" charset="0"/>
                          <a:ea typeface="Calibri"/>
                          <a:cs typeface="Times New Roman"/>
                        </a:rPr>
                        <a:t> about the same topic from several texts.</a:t>
                      </a:r>
                      <a:endParaRPr lang="en-US" sz="1000" b="0" i="1" dirty="0">
                        <a:solidFill>
                          <a:srgbClr val="002060"/>
                        </a:solidFill>
                        <a:latin typeface="Calibri" pitchFamily="34" charset="0"/>
                        <a:ea typeface="Calibri"/>
                        <a:cs typeface="Times New Roman"/>
                      </a:endParaRPr>
                    </a:p>
                  </a:txBody>
                  <a:tcPr/>
                </a:tc>
                <a:tc>
                  <a:txBody>
                    <a:bodyPr/>
                    <a:lstStyle/>
                    <a:p>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extended thinking (DOK-4) assessment tasks demonstrate evidence of </a:t>
                      </a:r>
                      <a:r>
                        <a:rPr lang="en-US" sz="1000" b="1" i="0" u="sng" baseline="0" dirty="0" smtClean="0">
                          <a:solidFill>
                            <a:srgbClr val="002060"/>
                          </a:solidFill>
                          <a:latin typeface="Calibri" pitchFamily="34" charset="0"/>
                        </a:rPr>
                        <a:t>understanding</a:t>
                      </a:r>
                      <a:r>
                        <a:rPr lang="en-US" sz="1000" b="1" i="0" baseline="0" dirty="0" smtClean="0">
                          <a:solidFill>
                            <a:srgbClr val="002060"/>
                          </a:solidFill>
                          <a:latin typeface="Calibri" pitchFamily="34" charset="0"/>
                        </a:rPr>
                        <a:t>?</a:t>
                      </a:r>
                      <a:endParaRPr lang="en-US" sz="1000" b="1" i="0" dirty="0">
                        <a:solidFill>
                          <a:srgbClr val="002060"/>
                        </a:solidFill>
                        <a:latin typeface="Calibri" pitchFamily="34" charset="0"/>
                      </a:endParaRPr>
                    </a:p>
                  </a:txBody>
                  <a:tcPr>
                    <a:solidFill>
                      <a:schemeClr val="bg1">
                        <a:lumMod val="85000"/>
                      </a:schemeClr>
                    </a:solidFill>
                  </a:tcPr>
                </a:tc>
              </a:tr>
              <a:tr h="757047">
                <a:tc>
                  <a:txBody>
                    <a:bodyPr/>
                    <a:lstStyle/>
                    <a:p>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skills and concepts (DOK-2) assessment tasks demonstrate evidence of </a:t>
                      </a:r>
                      <a:r>
                        <a:rPr lang="en-US" sz="1000" b="1" i="0" u="sng" baseline="0" dirty="0" smtClean="0">
                          <a:solidFill>
                            <a:srgbClr val="002060"/>
                          </a:solidFill>
                          <a:latin typeface="Calibri" pitchFamily="34" charset="0"/>
                        </a:rPr>
                        <a:t>synthesizing</a:t>
                      </a:r>
                      <a:r>
                        <a:rPr lang="en-US" sz="1000" b="1" i="0" baseline="0" dirty="0" smtClean="0">
                          <a:solidFill>
                            <a:srgbClr val="002060"/>
                          </a:solidFill>
                          <a:latin typeface="Calibri" pitchFamily="34" charset="0"/>
                        </a:rPr>
                        <a:t>?</a:t>
                      </a:r>
                      <a:endParaRPr lang="en-US" sz="1000" b="1" i="0" dirty="0">
                        <a:solidFill>
                          <a:srgbClr val="002060"/>
                        </a:solidFill>
                        <a:latin typeface="Calibri" pitchFamily="34" charset="0"/>
                      </a:endParaRPr>
                    </a:p>
                  </a:txBody>
                  <a:tcPr>
                    <a:solidFill>
                      <a:schemeClr val="bg1">
                        <a:lumMod val="85000"/>
                      </a:schemeClr>
                    </a:solidFill>
                  </a:tcPr>
                </a:tc>
                <a:tc>
                  <a:txBody>
                    <a:bodyPr/>
                    <a:lstStyle/>
                    <a:p>
                      <a:pPr marL="114300" marR="0" algn="l">
                        <a:lnSpc>
                          <a:spcPct val="115000"/>
                        </a:lnSpc>
                        <a:spcBef>
                          <a:spcPts val="0"/>
                        </a:spcBef>
                        <a:spcAft>
                          <a:spcPts val="0"/>
                        </a:spcAft>
                      </a:pPr>
                      <a:r>
                        <a:rPr lang="en-US" sz="1000" b="0" i="1" dirty="0" smtClean="0">
                          <a:solidFill>
                            <a:srgbClr val="002060"/>
                          </a:solidFill>
                          <a:latin typeface="Calibri" pitchFamily="34" charset="0"/>
                          <a:ea typeface="Calibri"/>
                          <a:cs typeface="Times New Roman"/>
                        </a:rPr>
                        <a:t>e  Students</a:t>
                      </a:r>
                      <a:r>
                        <a:rPr lang="en-US" sz="1000" b="0" i="1" baseline="0" dirty="0" smtClean="0">
                          <a:solidFill>
                            <a:srgbClr val="002060"/>
                          </a:solidFill>
                          <a:latin typeface="Calibri" pitchFamily="34" charset="0"/>
                          <a:ea typeface="Calibri"/>
                          <a:cs typeface="Times New Roman"/>
                        </a:rPr>
                        <a:t> e</a:t>
                      </a:r>
                      <a:r>
                        <a:rPr lang="en-US" sz="1000" b="0" i="1" dirty="0" smtClean="0">
                          <a:solidFill>
                            <a:srgbClr val="002060"/>
                          </a:solidFill>
                          <a:latin typeface="Calibri" pitchFamily="34" charset="0"/>
                          <a:ea typeface="Calibri"/>
                          <a:cs typeface="Times New Roman"/>
                        </a:rPr>
                        <a:t>xplain how concepts or ideas  about the same topic specifically relate to other content domains/concepts. </a:t>
                      </a:r>
                      <a:endParaRPr lang="en-US" sz="1000" b="0" i="1" dirty="0">
                        <a:solidFill>
                          <a:srgbClr val="002060"/>
                        </a:solidFill>
                        <a:latin typeface="Calibri" pitchFamily="34" charset="0"/>
                        <a:ea typeface="Calibri"/>
                        <a:cs typeface="Times New Roman"/>
                      </a:endParaRPr>
                    </a:p>
                  </a:txBody>
                  <a:tcPr>
                    <a:solidFill>
                      <a:schemeClr val="bg1"/>
                    </a:solidFill>
                  </a:tcPr>
                </a:tc>
              </a:tr>
              <a:tr h="487680">
                <a:tc>
                  <a:txBody>
                    <a:bodyPr/>
                    <a:lstStyle/>
                    <a:p>
                      <a:pPr marL="57150" marR="0" algn="l">
                        <a:lnSpc>
                          <a:spcPct val="115000"/>
                        </a:lnSpc>
                        <a:spcBef>
                          <a:spcPts val="0"/>
                        </a:spcBef>
                        <a:spcAft>
                          <a:spcPts val="0"/>
                        </a:spcAft>
                      </a:pPr>
                      <a:r>
                        <a:rPr lang="en-US" sz="1000" b="0" i="1" dirty="0" smtClean="0">
                          <a:solidFill>
                            <a:srgbClr val="002060"/>
                          </a:solidFill>
                          <a:latin typeface="Calibri" pitchFamily="34" charset="0"/>
                          <a:ea typeface="Calibri"/>
                          <a:cs typeface="Times New Roman"/>
                        </a:rPr>
                        <a:t>b  Students</a:t>
                      </a:r>
                      <a:r>
                        <a:rPr lang="en-US" sz="1000" b="0" i="1" baseline="0" dirty="0" smtClean="0">
                          <a:solidFill>
                            <a:srgbClr val="002060"/>
                          </a:solidFill>
                          <a:latin typeface="Calibri" pitchFamily="34" charset="0"/>
                          <a:ea typeface="Calibri"/>
                          <a:cs typeface="Times New Roman"/>
                        </a:rPr>
                        <a:t> g</a:t>
                      </a:r>
                      <a:r>
                        <a:rPr lang="en-US" sz="1000" b="0" i="1" dirty="0" smtClean="0">
                          <a:solidFill>
                            <a:srgbClr val="002060"/>
                          </a:solidFill>
                          <a:latin typeface="Calibri" pitchFamily="34" charset="0"/>
                          <a:ea typeface="Calibri"/>
                          <a:cs typeface="Times New Roman"/>
                        </a:rPr>
                        <a:t>enerate conjectures or hypotheses about</a:t>
                      </a:r>
                      <a:r>
                        <a:rPr lang="en-US" sz="1000" b="0" i="1" baseline="0" dirty="0" smtClean="0">
                          <a:solidFill>
                            <a:srgbClr val="002060"/>
                          </a:solidFill>
                          <a:latin typeface="Calibri" pitchFamily="34" charset="0"/>
                          <a:ea typeface="Calibri"/>
                          <a:cs typeface="Times New Roman"/>
                        </a:rPr>
                        <a:t> one topic based on several texts.</a:t>
                      </a:r>
                      <a:endParaRPr lang="en-US" sz="1000" b="0" i="1" dirty="0">
                        <a:solidFill>
                          <a:srgbClr val="002060"/>
                        </a:solidFill>
                        <a:latin typeface="Calibri" pitchFamily="34" charset="0"/>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extended thinking (DOK-4) assessment tasks demonstrate evidence of </a:t>
                      </a:r>
                      <a:r>
                        <a:rPr lang="en-US" sz="1000" b="1" i="0" u="sng" baseline="0" dirty="0" smtClean="0">
                          <a:solidFill>
                            <a:srgbClr val="002060"/>
                          </a:solidFill>
                          <a:latin typeface="Calibri" pitchFamily="34" charset="0"/>
                        </a:rPr>
                        <a:t>applying?</a:t>
                      </a:r>
                      <a:endParaRPr lang="en-US" sz="1000" b="0" i="0" dirty="0" smtClean="0">
                        <a:solidFill>
                          <a:srgbClr val="002060"/>
                        </a:solidFill>
                        <a:latin typeface="Calibri" pitchFamily="34" charset="0"/>
                      </a:endParaRPr>
                    </a:p>
                  </a:txBody>
                  <a:tcPr>
                    <a:solidFill>
                      <a:schemeClr val="bg1">
                        <a:lumMod val="85000"/>
                      </a:schemeClr>
                    </a:solidFill>
                  </a:tcPr>
                </a:tc>
              </a:tr>
              <a:tr h="560946">
                <a:tc>
                  <a:txBody>
                    <a:bodyPr/>
                    <a:lstStyle/>
                    <a:p>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thinking and reasoning (DOK-3) assessment tasks demonstrate evidence of </a:t>
                      </a:r>
                      <a:r>
                        <a:rPr lang="en-US" sz="1000" b="1" i="0" u="sng" baseline="0" dirty="0" smtClean="0">
                          <a:solidFill>
                            <a:srgbClr val="002060"/>
                          </a:solidFill>
                          <a:latin typeface="Calibri" pitchFamily="34" charset="0"/>
                        </a:rPr>
                        <a:t>synthesizing</a:t>
                      </a:r>
                      <a:r>
                        <a:rPr lang="en-US" sz="1000" b="1" i="0" baseline="0" dirty="0" smtClean="0">
                          <a:solidFill>
                            <a:srgbClr val="002060"/>
                          </a:solidFill>
                          <a:latin typeface="Calibri" pitchFamily="34" charset="0"/>
                        </a:rPr>
                        <a:t>?</a:t>
                      </a:r>
                      <a:endParaRPr lang="en-US" sz="1000" b="1" i="0" dirty="0">
                        <a:solidFill>
                          <a:srgbClr val="002060"/>
                        </a:solidFill>
                        <a:latin typeface="Calibri" pitchFamily="34" charset="0"/>
                      </a:endParaRPr>
                    </a:p>
                  </a:txBody>
                  <a:tcPr>
                    <a:solidFill>
                      <a:schemeClr val="bg1">
                        <a:lumMod val="85000"/>
                      </a:schemeClr>
                    </a:solidFill>
                  </a:tcPr>
                </a:tc>
                <a:tc>
                  <a:txBody>
                    <a:bodyPr/>
                    <a:lstStyle/>
                    <a:p>
                      <a:pPr marL="114300" marR="0" algn="l">
                        <a:lnSpc>
                          <a:spcPct val="115000"/>
                        </a:lnSpc>
                        <a:spcBef>
                          <a:spcPts val="0"/>
                        </a:spcBef>
                        <a:spcAft>
                          <a:spcPts val="0"/>
                        </a:spcAft>
                      </a:pPr>
                      <a:r>
                        <a:rPr lang="en-US" sz="1000" b="0" i="1" u="none" dirty="0" smtClean="0">
                          <a:solidFill>
                            <a:srgbClr val="002060"/>
                          </a:solidFill>
                          <a:latin typeface="Calibri" pitchFamily="34" charset="0"/>
                          <a:ea typeface="Calibri"/>
                          <a:cs typeface="Times New Roman"/>
                        </a:rPr>
                        <a:t>f   Students</a:t>
                      </a:r>
                      <a:r>
                        <a:rPr lang="en-US" sz="1000" b="0" i="1" u="none" baseline="0" dirty="0" smtClean="0">
                          <a:solidFill>
                            <a:srgbClr val="002060"/>
                          </a:solidFill>
                          <a:latin typeface="Calibri" pitchFamily="34" charset="0"/>
                          <a:ea typeface="Calibri"/>
                          <a:cs typeface="Times New Roman"/>
                        </a:rPr>
                        <a:t> d</a:t>
                      </a:r>
                      <a:r>
                        <a:rPr lang="en-US" sz="1000" b="0" i="1" u="none" dirty="0" smtClean="0">
                          <a:solidFill>
                            <a:srgbClr val="002060"/>
                          </a:solidFill>
                          <a:latin typeface="Calibri" pitchFamily="34" charset="0"/>
                          <a:ea typeface="Calibri"/>
                          <a:cs typeface="Times New Roman"/>
                        </a:rPr>
                        <a:t>evise an approach among many texts to research the</a:t>
                      </a:r>
                      <a:r>
                        <a:rPr lang="en-US" sz="1000" b="0" i="1" u="none" baseline="0" dirty="0" smtClean="0">
                          <a:solidFill>
                            <a:srgbClr val="002060"/>
                          </a:solidFill>
                          <a:latin typeface="Calibri" pitchFamily="34" charset="0"/>
                          <a:ea typeface="Calibri"/>
                          <a:cs typeface="Times New Roman"/>
                        </a:rPr>
                        <a:t> same topic.</a:t>
                      </a:r>
                      <a:endParaRPr lang="en-US" sz="1000" b="0" i="1" u="none" dirty="0">
                        <a:solidFill>
                          <a:srgbClr val="002060"/>
                        </a:solidFill>
                        <a:latin typeface="Calibri" pitchFamily="34" charset="0"/>
                        <a:ea typeface="Calibri"/>
                        <a:cs typeface="Times New Roman"/>
                      </a:endParaRPr>
                    </a:p>
                  </a:txBody>
                  <a:tcPr>
                    <a:solidFill>
                      <a:schemeClr val="bg1"/>
                    </a:solidFill>
                  </a:tcPr>
                </a:tc>
              </a:tr>
            </a:tbl>
          </a:graphicData>
        </a:graphic>
      </p:graphicFrame>
      <p:sp>
        <p:nvSpPr>
          <p:cNvPr id="16" name="TextBox 15"/>
          <p:cNvSpPr txBox="1"/>
          <p:nvPr/>
        </p:nvSpPr>
        <p:spPr>
          <a:xfrm>
            <a:off x="432486" y="4267200"/>
            <a:ext cx="3987114" cy="830997"/>
          </a:xfrm>
          <a:prstGeom prst="rect">
            <a:avLst/>
          </a:prstGeom>
          <a:noFill/>
        </p:spPr>
        <p:txBody>
          <a:bodyPr wrap="square" rtlCol="0">
            <a:spAutoFit/>
          </a:bodyPr>
          <a:lstStyle/>
          <a:p>
            <a:r>
              <a:rPr lang="en-US" sz="1200" b="1" dirty="0" smtClean="0">
                <a:solidFill>
                  <a:srgbClr val="002060"/>
                </a:solidFill>
                <a:latin typeface="Calibri" pitchFamily="34" charset="0"/>
              </a:rPr>
              <a:t>Assessment writers for CCSS use the DOK Matrix (combining Blooms and Depth of Knowledge) to close the gap between how we expect students to think (Bloom’s) and the evidence of that thinking (Webb’s).</a:t>
            </a:r>
            <a:endParaRPr lang="en-US" sz="1200" b="1" dirty="0">
              <a:solidFill>
                <a:srgbClr val="002060"/>
              </a:solidFill>
              <a:latin typeface="Calibr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4154288867"/>
              </p:ext>
            </p:extLst>
          </p:nvPr>
        </p:nvGraphicFramePr>
        <p:xfrm>
          <a:off x="753526" y="5166360"/>
          <a:ext cx="3276600" cy="1920240"/>
        </p:xfrm>
        <a:graphic>
          <a:graphicData uri="http://schemas.openxmlformats.org/drawingml/2006/table">
            <a:tbl>
              <a:tblPr firstRow="1" bandRow="1">
                <a:tableStyleId>{5940675A-B579-460E-94D1-54222C63F5DA}</a:tableStyleId>
              </a:tblPr>
              <a:tblGrid>
                <a:gridCol w="799171"/>
                <a:gridCol w="877229"/>
                <a:gridCol w="1600200"/>
              </a:tblGrid>
              <a:tr h="228600">
                <a:tc gridSpan="2">
                  <a:txBody>
                    <a:bodyPr/>
                    <a:lstStyle/>
                    <a:p>
                      <a:pPr algn="ctr" fontAlgn="ctr"/>
                      <a:r>
                        <a:rPr lang="en-US" sz="1200" b="1" i="0" u="sng" strike="noStrike" dirty="0" smtClean="0">
                          <a:solidFill>
                            <a:srgbClr val="002060"/>
                          </a:solidFill>
                          <a:latin typeface="Calibri" pitchFamily="34" charset="0"/>
                        </a:rPr>
                        <a:t>Complexity Level</a:t>
                      </a:r>
                    </a:p>
                  </a:txBody>
                  <a:tcPr anchor="ctr">
                    <a:solidFill>
                      <a:schemeClr val="bg1"/>
                    </a:solidFill>
                  </a:tcPr>
                </a:tc>
                <a:tc hMerge="1">
                  <a:txBody>
                    <a:bodyPr/>
                    <a:lstStyle/>
                    <a:p>
                      <a:endParaRPr lang="en-US"/>
                    </a:p>
                  </a:txBody>
                  <a:tcPr/>
                </a:tc>
                <a:tc>
                  <a:txBody>
                    <a:bodyPr/>
                    <a:lstStyle/>
                    <a:p>
                      <a:r>
                        <a:rPr lang="en-US" sz="1000" b="1" dirty="0" smtClean="0">
                          <a:solidFill>
                            <a:srgbClr val="002060"/>
                          </a:solidFill>
                          <a:latin typeface="Calibri" pitchFamily="34" charset="0"/>
                        </a:rPr>
                        <a:t>DOK</a:t>
                      </a:r>
                      <a:r>
                        <a:rPr lang="en-US" sz="1000" b="1" baseline="0" dirty="0" smtClean="0">
                          <a:solidFill>
                            <a:srgbClr val="002060"/>
                          </a:solidFill>
                          <a:latin typeface="Calibri" pitchFamily="34" charset="0"/>
                        </a:rPr>
                        <a:t> Evidence of Tasks –  what comes </a:t>
                      </a:r>
                      <a:r>
                        <a:rPr lang="en-US" sz="1000" b="1" i="1" u="sng" baseline="0" dirty="0" smtClean="0">
                          <a:solidFill>
                            <a:srgbClr val="C00000"/>
                          </a:solidFill>
                          <a:latin typeface="Calibri" pitchFamily="34" charset="0"/>
                        </a:rPr>
                        <a:t>after</a:t>
                      </a:r>
                      <a:r>
                        <a:rPr lang="en-US" sz="1000" b="1" i="1" u="none" baseline="0" dirty="0" smtClean="0">
                          <a:solidFill>
                            <a:srgbClr val="C00000"/>
                          </a:solidFill>
                          <a:latin typeface="Calibri" pitchFamily="34" charset="0"/>
                        </a:rPr>
                        <a:t> </a:t>
                      </a:r>
                      <a:r>
                        <a:rPr lang="en-US" sz="1000" b="1" u="none" baseline="0" dirty="0" smtClean="0">
                          <a:solidFill>
                            <a:srgbClr val="002060"/>
                          </a:solidFill>
                          <a:latin typeface="Calibri" pitchFamily="34" charset="0"/>
                        </a:rPr>
                        <a:t>the </a:t>
                      </a:r>
                      <a:r>
                        <a:rPr lang="en-US" sz="1000" b="1" baseline="0" dirty="0" smtClean="0">
                          <a:solidFill>
                            <a:srgbClr val="002060"/>
                          </a:solidFill>
                          <a:latin typeface="Calibri" pitchFamily="34" charset="0"/>
                        </a:rPr>
                        <a:t>verb</a:t>
                      </a:r>
                      <a:endParaRPr lang="en-US" sz="1000" b="1" dirty="0">
                        <a:solidFill>
                          <a:srgbClr val="002060"/>
                        </a:solidFill>
                        <a:latin typeface="Calibri" pitchFamily="34" charset="0"/>
                      </a:endParaRPr>
                    </a:p>
                  </a:txBody>
                  <a:tcPr anchor="ctr">
                    <a:solidFill>
                      <a:schemeClr val="bg1"/>
                    </a:solidFill>
                  </a:tcPr>
                </a:tc>
              </a:tr>
              <a:tr h="228600">
                <a:tc gridSpan="2">
                  <a:txBody>
                    <a:bodyPr/>
                    <a:lstStyle/>
                    <a:p>
                      <a:pPr algn="ctr" fontAlgn="ctr"/>
                      <a:r>
                        <a:rPr lang="en-US" sz="1200" b="1" i="0" u="sng" strike="noStrike" dirty="0" smtClean="0">
                          <a:solidFill>
                            <a:srgbClr val="002060"/>
                          </a:solidFill>
                          <a:latin typeface="Calibri" pitchFamily="34" charset="0"/>
                        </a:rPr>
                        <a:t>2</a:t>
                      </a:r>
                      <a:r>
                        <a:rPr lang="en-US" sz="1200" b="1" i="0" u="none" strike="noStrike" dirty="0" smtClean="0">
                          <a:solidFill>
                            <a:srgbClr val="002060"/>
                          </a:solidFill>
                          <a:latin typeface="Calibri" pitchFamily="34" charset="0"/>
                        </a:rPr>
                        <a:t> </a:t>
                      </a:r>
                    </a:p>
                    <a:p>
                      <a:pPr algn="ctr" fontAlgn="ctr"/>
                      <a:r>
                        <a:rPr lang="en-US" sz="1200" b="1" i="0" u="none" strike="noStrike" dirty="0" smtClean="0">
                          <a:solidFill>
                            <a:srgbClr val="002060"/>
                          </a:solidFill>
                          <a:latin typeface="Calibri" pitchFamily="34" charset="0"/>
                        </a:rPr>
                        <a:t>Skills and Concepts</a:t>
                      </a:r>
                      <a:endParaRPr lang="en-US" sz="1200" b="1" i="0" u="sng" strike="noStrike" dirty="0" smtClean="0">
                        <a:solidFill>
                          <a:srgbClr val="002060"/>
                        </a:solidFill>
                        <a:latin typeface="Calibri" pitchFamily="34" charset="0"/>
                      </a:endParaRPr>
                    </a:p>
                  </a:txBody>
                  <a:tcPr anchor="ctr">
                    <a:solidFill>
                      <a:srgbClr val="CAE8AA"/>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dirty="0" smtClean="0">
                        <a:solidFill>
                          <a:srgbClr val="00206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sng" dirty="0" smtClean="0">
                          <a:solidFill>
                            <a:srgbClr val="002060"/>
                          </a:solidFill>
                          <a:latin typeface="Calibri" pitchFamily="34" charset="0"/>
                        </a:rPr>
                        <a:t>Obtain</a:t>
                      </a:r>
                      <a:r>
                        <a:rPr lang="en-US" sz="1000" b="1" i="0" dirty="0" smtClean="0">
                          <a:solidFill>
                            <a:srgbClr val="002060"/>
                          </a:solidFill>
                          <a:latin typeface="Calibri" pitchFamily="34" charset="0"/>
                        </a:rPr>
                        <a:t> information using text</a:t>
                      </a:r>
                      <a:r>
                        <a:rPr lang="en-US" sz="1000" b="1" i="0" baseline="0" dirty="0" smtClean="0">
                          <a:solidFill>
                            <a:srgbClr val="002060"/>
                          </a:solidFill>
                          <a:latin typeface="Calibri" pitchFamily="34" charset="0"/>
                        </a:rPr>
                        <a:t> </a:t>
                      </a:r>
                      <a:r>
                        <a:rPr lang="en-US" sz="1000" b="1" i="0" dirty="0" smtClean="0">
                          <a:solidFill>
                            <a:srgbClr val="002060"/>
                          </a:solidFill>
                          <a:latin typeface="Calibri" pitchFamily="34" charset="0"/>
                        </a:rPr>
                        <a:t>features/references.</a:t>
                      </a:r>
                    </a:p>
                    <a:p>
                      <a:endParaRPr lang="en-US" sz="1000" b="1" i="0" dirty="0">
                        <a:solidFill>
                          <a:srgbClr val="002060"/>
                        </a:solidFill>
                        <a:latin typeface="Calibri" pitchFamily="34" charset="0"/>
                      </a:endParaRPr>
                    </a:p>
                  </a:txBody>
                  <a:tcPr anchor="ctr">
                    <a:solidFill>
                      <a:srgbClr val="CAE8AA"/>
                    </a:solidFill>
                  </a:tcPr>
                </a:tc>
              </a:tr>
              <a:tr h="2286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sng" strike="noStrike" dirty="0" smtClean="0">
                          <a:solidFill>
                            <a:srgbClr val="002060"/>
                          </a:solidFill>
                          <a:latin typeface="Calibri" pitchFamily="34" charset="0"/>
                        </a:rPr>
                        <a:t>Thinking</a:t>
                      </a:r>
                      <a:r>
                        <a:rPr lang="en-US" sz="1200" b="1" i="0" u="sng" strike="noStrike" baseline="0" dirty="0" smtClean="0">
                          <a:solidFill>
                            <a:srgbClr val="002060"/>
                          </a:solidFill>
                          <a:latin typeface="Calibri" pitchFamily="34" charset="0"/>
                        </a:rPr>
                        <a:t> Level</a:t>
                      </a:r>
                      <a:endParaRPr lang="en-US" sz="1200" b="1" i="0" u="sng" strike="noStrike" dirty="0" smtClean="0">
                        <a:solidFill>
                          <a:srgbClr val="002060"/>
                        </a:solidFill>
                        <a:latin typeface="Calibri" pitchFamily="34" charset="0"/>
                      </a:endParaRPr>
                    </a:p>
                  </a:txBody>
                  <a:tcPr anchor="c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dirty="0" smtClean="0">
                        <a:solidFill>
                          <a:srgbClr val="002060"/>
                        </a:solidFill>
                        <a:latin typeface="Calibri" pitchFamily="34" charset="0"/>
                      </a:endParaRPr>
                    </a:p>
                  </a:txBody>
                  <a:tcPr anchor="ctr">
                    <a:solidFill>
                      <a:schemeClr val="bg1"/>
                    </a:solidFill>
                  </a:tcPr>
                </a:tc>
                <a:tc>
                  <a:txBody>
                    <a:bodyPr/>
                    <a:lstStyle/>
                    <a:p>
                      <a:r>
                        <a:rPr lang="en-US" sz="1000" b="1" dirty="0" smtClean="0">
                          <a:solidFill>
                            <a:srgbClr val="002060"/>
                          </a:solidFill>
                          <a:latin typeface="Calibri" pitchFamily="34" charset="0"/>
                        </a:rPr>
                        <a:t>Verb Examples of Apply</a:t>
                      </a:r>
                      <a:endParaRPr lang="en-US" sz="1000" b="1" dirty="0">
                        <a:solidFill>
                          <a:srgbClr val="002060"/>
                        </a:solidFill>
                        <a:latin typeface="Calibri" pitchFamily="34" charset="0"/>
                      </a:endParaRPr>
                    </a:p>
                  </a:txBody>
                  <a:tcPr anchor="c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2060"/>
                          </a:solidFill>
                          <a:latin typeface="Calibri" pitchFamily="34" charset="0"/>
                        </a:rPr>
                        <a:t>Bloom’s</a:t>
                      </a:r>
                    </a:p>
                  </a:txBody>
                  <a:tcPr anchor="ctr">
                    <a:solidFill>
                      <a:srgbClr val="DCF0C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2060"/>
                          </a:solidFill>
                          <a:latin typeface="Calibri" pitchFamily="34" charset="0"/>
                        </a:rPr>
                        <a:t>Apply</a:t>
                      </a:r>
                    </a:p>
                  </a:txBody>
                  <a:tcPr anchor="ctr">
                    <a:solidFill>
                      <a:srgbClr val="DCF0C6"/>
                    </a:solidFill>
                  </a:tcPr>
                </a:tc>
                <a:tc>
                  <a:txBody>
                    <a:bodyPr/>
                    <a:lstStyle/>
                    <a:p>
                      <a:r>
                        <a:rPr lang="en-US" sz="1000" b="1" u="sng" dirty="0" smtClean="0">
                          <a:solidFill>
                            <a:srgbClr val="002060"/>
                          </a:solidFill>
                          <a:latin typeface="Calibri" pitchFamily="34" charset="0"/>
                        </a:rPr>
                        <a:t>Apply</a:t>
                      </a:r>
                      <a:r>
                        <a:rPr lang="en-US" sz="1000" b="1" dirty="0" smtClean="0">
                          <a:solidFill>
                            <a:srgbClr val="002060"/>
                          </a:solidFill>
                          <a:latin typeface="Calibri" pitchFamily="34" charset="0"/>
                        </a:rPr>
                        <a:t>, Change, </a:t>
                      </a:r>
                      <a:r>
                        <a:rPr lang="en-US" sz="1000" b="1" u="sng" dirty="0" smtClean="0">
                          <a:solidFill>
                            <a:srgbClr val="002060"/>
                          </a:solidFill>
                          <a:latin typeface="Calibri" pitchFamily="34" charset="0"/>
                        </a:rPr>
                        <a:t>Choose</a:t>
                      </a:r>
                      <a:r>
                        <a:rPr lang="en-US" sz="1000" b="1" dirty="0" smtClean="0">
                          <a:solidFill>
                            <a:srgbClr val="002060"/>
                          </a:solidFill>
                          <a:latin typeface="Calibri" pitchFamily="34" charset="0"/>
                        </a:rPr>
                        <a:t>, </a:t>
                      </a:r>
                      <a:r>
                        <a:rPr lang="en-US" sz="1000" b="1" u="sng" dirty="0" smtClean="0">
                          <a:solidFill>
                            <a:srgbClr val="002060"/>
                          </a:solidFill>
                          <a:latin typeface="Calibri" pitchFamily="34" charset="0"/>
                        </a:rPr>
                        <a:t>Compute</a:t>
                      </a:r>
                      <a:r>
                        <a:rPr lang="en-US" sz="1000" b="1" dirty="0" smtClean="0">
                          <a:solidFill>
                            <a:srgbClr val="002060"/>
                          </a:solidFill>
                          <a:latin typeface="Calibri" pitchFamily="34" charset="0"/>
                        </a:rPr>
                        <a:t>, Dramatize, Interview, Prepare, </a:t>
                      </a:r>
                      <a:r>
                        <a:rPr lang="en-US" sz="1000" b="1" u="sng" dirty="0" smtClean="0">
                          <a:solidFill>
                            <a:srgbClr val="002060"/>
                          </a:solidFill>
                          <a:latin typeface="Calibri" pitchFamily="34" charset="0"/>
                        </a:rPr>
                        <a:t>Obtain</a:t>
                      </a:r>
                      <a:endParaRPr lang="en-US" sz="1000" b="1" u="sng" dirty="0">
                        <a:latin typeface="Calibri" pitchFamily="34" charset="0"/>
                      </a:endParaRPr>
                    </a:p>
                  </a:txBody>
                  <a:tcPr anchor="ctr">
                    <a:solidFill>
                      <a:srgbClr val="DCF0C6"/>
                    </a:solidFill>
                  </a:tcPr>
                </a:tc>
              </a:tr>
            </a:tbl>
          </a:graphicData>
        </a:graphic>
      </p:graphicFrame>
      <p:sp>
        <p:nvSpPr>
          <p:cNvPr id="20" name="TextBox 19"/>
          <p:cNvSpPr txBox="1"/>
          <p:nvPr/>
        </p:nvSpPr>
        <p:spPr>
          <a:xfrm>
            <a:off x="5410200" y="2514600"/>
            <a:ext cx="1676400" cy="276999"/>
          </a:xfrm>
          <a:prstGeom prst="rect">
            <a:avLst/>
          </a:prstGeom>
          <a:noFill/>
        </p:spPr>
        <p:txBody>
          <a:bodyPr wrap="square" rtlCol="0">
            <a:spAutoFit/>
          </a:bodyPr>
          <a:lstStyle/>
          <a:p>
            <a:r>
              <a:rPr lang="en-US" sz="1200" b="1" i="1" dirty="0" smtClean="0">
                <a:solidFill>
                  <a:srgbClr val="002060"/>
                </a:solidFill>
                <a:latin typeface="Calibri" pitchFamily="34" charset="0"/>
              </a:rPr>
              <a:t>Example</a:t>
            </a:r>
            <a:endParaRPr lang="en-US" sz="1200" b="1" i="1" dirty="0">
              <a:solidFill>
                <a:srgbClr val="00206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11</a:t>
            </a:r>
          </a:p>
        </p:txBody>
      </p:sp>
      <p:sp>
        <p:nvSpPr>
          <p:cNvPr id="9" name="Rectangle 6"/>
          <p:cNvSpPr>
            <a:spLocks noChangeArrowheads="1"/>
          </p:cNvSpPr>
          <p:nvPr/>
        </p:nvSpPr>
        <p:spPr bwMode="auto">
          <a:xfrm>
            <a:off x="5334000" y="457200"/>
            <a:ext cx="4495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2060"/>
                </a:solidFill>
                <a:latin typeface="Verdana" pitchFamily="34" charset="0"/>
                <a:ea typeface="Calibri" pitchFamily="34" charset="0"/>
                <a:cs typeface="Times New Roman" pitchFamily="18" charset="0"/>
              </a:rPr>
              <a:t>Each Standard has a </a:t>
            </a:r>
            <a:r>
              <a:rPr lang="en-US" sz="1600" b="1" i="1" dirty="0" smtClean="0">
                <a:solidFill>
                  <a:srgbClr val="002060"/>
                </a:solidFill>
                <a:latin typeface="Verdana" pitchFamily="34" charset="0"/>
                <a:ea typeface="Calibri" pitchFamily="34" charset="0"/>
                <a:cs typeface="Times New Roman" pitchFamily="18" charset="0"/>
              </a:rPr>
              <a:t>DOK </a:t>
            </a:r>
            <a:r>
              <a:rPr lang="en-US" sz="1600" b="1" dirty="0" smtClean="0">
                <a:solidFill>
                  <a:srgbClr val="002060"/>
                </a:solidFill>
                <a:latin typeface="Verdana" pitchFamily="34" charset="0"/>
                <a:ea typeface="Calibri" pitchFamily="34" charset="0"/>
                <a:cs typeface="Times New Roman" pitchFamily="18" charset="0"/>
              </a:rPr>
              <a:t>Level</a:t>
            </a:r>
            <a:endParaRPr kumimoji="0" lang="en-US" sz="1600" b="1" u="sng" strike="noStrike" cap="none" normalizeH="0" baseline="0" dirty="0" smtClean="0">
              <a:ln>
                <a:noFill/>
              </a:ln>
              <a:solidFill>
                <a:srgbClr val="002060"/>
              </a:solidFill>
              <a:effectLst/>
              <a:latin typeface="Verdana" pitchFamily="34" charset="0"/>
              <a:ea typeface="Calibri" pitchFamily="34" charset="0"/>
              <a:cs typeface="Times New Roman" pitchFamily="18" charset="0"/>
            </a:endParaRPr>
          </a:p>
        </p:txBody>
      </p:sp>
      <p:sp>
        <p:nvSpPr>
          <p:cNvPr id="10" name="TextBox 9"/>
          <p:cNvSpPr txBox="1"/>
          <p:nvPr/>
        </p:nvSpPr>
        <p:spPr>
          <a:xfrm>
            <a:off x="5638800" y="1143000"/>
            <a:ext cx="3733800" cy="646331"/>
          </a:xfrm>
          <a:prstGeom prst="rect">
            <a:avLst/>
          </a:prstGeom>
          <a:noFill/>
        </p:spPr>
        <p:txBody>
          <a:bodyPr wrap="square" rtlCol="0">
            <a:spAutoFit/>
          </a:bodyPr>
          <a:lstStyle/>
          <a:p>
            <a:pPr>
              <a:tabLst>
                <a:tab pos="249238" algn="l"/>
                <a:tab pos="498475" algn="l"/>
                <a:tab pos="749300" algn="l"/>
                <a:tab pos="998538" algn="l"/>
                <a:tab pos="1249363" algn="l"/>
                <a:tab pos="1498600" algn="l"/>
                <a:tab pos="1749425" algn="l"/>
                <a:tab pos="1998663" algn="l"/>
                <a:tab pos="2249488" algn="l"/>
                <a:tab pos="2498725" algn="l"/>
                <a:tab pos="2749550" algn="l"/>
                <a:tab pos="2998788" algn="l"/>
              </a:tabLst>
            </a:pPr>
            <a:r>
              <a:rPr lang="en-US" sz="1200" dirty="0" smtClean="0">
                <a:solidFill>
                  <a:srgbClr val="002060"/>
                </a:solidFill>
                <a:latin typeface="Calibri" pitchFamily="34" charset="0"/>
              </a:rPr>
              <a:t>The Smarter Balance Assessment Consortium (SBAC) has “assigned” a Depth of Knowledge to each of the Reading Common Core State Standards.</a:t>
            </a:r>
            <a:endParaRPr lang="en-US" sz="1200" dirty="0" smtClean="0">
              <a:solidFill>
                <a:srgbClr val="002060"/>
              </a:solidFill>
              <a:latin typeface="Calibri" pitchFamily="34" charset="0"/>
              <a:sym typeface="Chalkboard" charset="0"/>
            </a:endParaRPr>
          </a:p>
        </p:txBody>
      </p:sp>
      <p:sp>
        <p:nvSpPr>
          <p:cNvPr id="8" name="Rectangle 4"/>
          <p:cNvSpPr>
            <a:spLocks/>
          </p:cNvSpPr>
          <p:nvPr/>
        </p:nvSpPr>
        <p:spPr bwMode="auto">
          <a:xfrm>
            <a:off x="533400" y="914400"/>
            <a:ext cx="3494087" cy="1955800"/>
          </a:xfrm>
          <a:prstGeom prst="rect">
            <a:avLst/>
          </a:prstGeom>
          <a:noFill/>
          <a:ln w="12700">
            <a:noFill/>
            <a:miter lim="800000"/>
            <a:headEnd/>
            <a:tailEnd/>
          </a:ln>
        </p:spPr>
        <p:txBody>
          <a:bodyPr lIns="0" tIns="0" rIns="0" bIns="0" anchor="ctr"/>
          <a:lstStyle/>
          <a:p>
            <a:pPr>
              <a:tabLst>
                <a:tab pos="249238" algn="l"/>
                <a:tab pos="498475" algn="l"/>
                <a:tab pos="749300" algn="l"/>
                <a:tab pos="998538" algn="l"/>
                <a:tab pos="1249363" algn="l"/>
                <a:tab pos="1498600" algn="l"/>
                <a:tab pos="1749425" algn="l"/>
                <a:tab pos="1998663" algn="l"/>
                <a:tab pos="2249488" algn="l"/>
                <a:tab pos="2498725" algn="l"/>
                <a:tab pos="2749550" algn="l"/>
                <a:tab pos="2998788" algn="l"/>
              </a:tabLst>
            </a:pPr>
            <a:endParaRPr lang="en-US" sz="1200" dirty="0">
              <a:latin typeface="Calibri" pitchFamily="34" charset="0"/>
              <a:sym typeface="Chalkboard" charset="0"/>
            </a:endParaRPr>
          </a:p>
        </p:txBody>
      </p:sp>
      <p:sp>
        <p:nvSpPr>
          <p:cNvPr id="12" name="Rectangle 11"/>
          <p:cNvSpPr/>
          <p:nvPr/>
        </p:nvSpPr>
        <p:spPr>
          <a:xfrm>
            <a:off x="5410200" y="6934200"/>
            <a:ext cx="4419600" cy="507831"/>
          </a:xfrm>
          <a:prstGeom prst="rect">
            <a:avLst/>
          </a:prstGeom>
        </p:spPr>
        <p:txBody>
          <a:bodyPr wrap="square">
            <a:spAutoFit/>
          </a:bodyPr>
          <a:lstStyle/>
          <a:p>
            <a:r>
              <a:rPr lang="en-US" sz="900" i="1" dirty="0" smtClean="0">
                <a:solidFill>
                  <a:srgbClr val="002060"/>
                </a:solidFill>
              </a:rPr>
              <a:t>SBAC Content Specifications for the Summative Assessment of the Common Core State Standards for English Language Arts and Literacy in History/Social Studies,, Science &amp; Technical Subjects 2011</a:t>
            </a:r>
            <a:endParaRPr lang="en-US" sz="900" i="1" dirty="0">
              <a:solidFill>
                <a:srgbClr val="002060"/>
              </a:solidFill>
            </a:endParaRPr>
          </a:p>
        </p:txBody>
      </p:sp>
      <p:grpSp>
        <p:nvGrpSpPr>
          <p:cNvPr id="16" name="Group 15"/>
          <p:cNvGrpSpPr/>
          <p:nvPr/>
        </p:nvGrpSpPr>
        <p:grpSpPr>
          <a:xfrm>
            <a:off x="5962557" y="2133600"/>
            <a:ext cx="2876643" cy="1143000"/>
            <a:chOff x="5943600" y="2754868"/>
            <a:chExt cx="2590800" cy="1384995"/>
          </a:xfrm>
          <a:solidFill>
            <a:schemeClr val="bg1">
              <a:lumMod val="85000"/>
            </a:schemeClr>
          </a:solidFill>
          <a:effectLst>
            <a:outerShdw blurRad="63500" sx="102000" sy="102000" algn="ctr" rotWithShape="0">
              <a:prstClr val="black">
                <a:alpha val="40000"/>
              </a:prstClr>
            </a:outerShdw>
          </a:effectLst>
        </p:grpSpPr>
        <p:sp>
          <p:nvSpPr>
            <p:cNvPr id="14" name="Rectangle 13"/>
            <p:cNvSpPr/>
            <p:nvPr/>
          </p:nvSpPr>
          <p:spPr>
            <a:xfrm>
              <a:off x="5943600" y="3124200"/>
              <a:ext cx="2590800" cy="1015663"/>
            </a:xfrm>
            <a:prstGeom prst="rect">
              <a:avLst/>
            </a:prstGeom>
            <a:grpFill/>
          </p:spPr>
          <p:txBody>
            <a:bodyPr wrap="square">
              <a:spAutoFit/>
            </a:bodyPr>
            <a:lstStyle/>
            <a:p>
              <a:r>
                <a:rPr lang="en-US" sz="1200" b="1" u="sng" dirty="0" smtClean="0">
                  <a:solidFill>
                    <a:srgbClr val="002060"/>
                  </a:solidFill>
                </a:rPr>
                <a:t>RL.3.1</a:t>
              </a:r>
              <a:r>
                <a:rPr lang="en-US" sz="1200" dirty="0" smtClean="0">
                  <a:solidFill>
                    <a:srgbClr val="002060"/>
                  </a:solidFill>
                </a:rPr>
                <a:t> Ask and answer questions to demonstrate understanding of a text, referring explicitly to the text as the basis for the answers.</a:t>
              </a:r>
            </a:p>
            <a:p>
              <a:endParaRPr lang="en-US" sz="1200" dirty="0" smtClean="0">
                <a:solidFill>
                  <a:srgbClr val="002060"/>
                </a:solidFill>
              </a:endParaRPr>
            </a:p>
            <a:p>
              <a:r>
                <a:rPr lang="en-US" sz="1200" dirty="0" smtClean="0">
                  <a:solidFill>
                    <a:srgbClr val="002060"/>
                  </a:solidFill>
                  <a:latin typeface="Wingdings 3" pitchFamily="18" charset="2"/>
                </a:rPr>
                <a:t>#</a:t>
              </a:r>
              <a:r>
                <a:rPr lang="en-US" sz="1200" dirty="0" smtClean="0">
                  <a:solidFill>
                    <a:srgbClr val="002060"/>
                  </a:solidFill>
                </a:rPr>
                <a:t>Depth of Knowledge level (</a:t>
              </a:r>
              <a:r>
                <a:rPr lang="en-US" sz="1200" b="1" u="sng" dirty="0" smtClean="0">
                  <a:solidFill>
                    <a:srgbClr val="002060"/>
                  </a:solidFill>
                </a:rPr>
                <a:t>DOK</a:t>
              </a:r>
              <a:r>
                <a:rPr lang="en-US" sz="1200" dirty="0" smtClean="0">
                  <a:solidFill>
                    <a:srgbClr val="002060"/>
                  </a:solidFill>
                </a:rPr>
                <a:t>) </a:t>
              </a:r>
              <a:r>
                <a:rPr lang="en-US" sz="1200" b="1" i="1" u="sng" dirty="0" smtClean="0">
                  <a:solidFill>
                    <a:srgbClr val="002060"/>
                  </a:solidFill>
                </a:rPr>
                <a:t>1</a:t>
              </a:r>
              <a:r>
                <a:rPr lang="en-US" sz="1200" b="1" dirty="0" smtClean="0">
                  <a:solidFill>
                    <a:srgbClr val="002060"/>
                  </a:solidFill>
                </a:rPr>
                <a:t>, </a:t>
              </a:r>
              <a:r>
                <a:rPr lang="en-US" sz="1200" b="1" i="1" u="sng" dirty="0" smtClean="0">
                  <a:solidFill>
                    <a:srgbClr val="002060"/>
                  </a:solidFill>
                </a:rPr>
                <a:t>2</a:t>
              </a:r>
            </a:p>
          </p:txBody>
        </p:sp>
        <p:sp>
          <p:nvSpPr>
            <p:cNvPr id="15" name="TextBox 14"/>
            <p:cNvSpPr txBox="1"/>
            <p:nvPr/>
          </p:nvSpPr>
          <p:spPr>
            <a:xfrm>
              <a:off x="5943600" y="2754868"/>
              <a:ext cx="2590800" cy="276999"/>
            </a:xfrm>
            <a:prstGeom prst="rect">
              <a:avLst/>
            </a:prstGeom>
            <a:grpFill/>
          </p:spPr>
          <p:txBody>
            <a:bodyPr wrap="square" rtlCol="0">
              <a:spAutoFit/>
            </a:bodyPr>
            <a:lstStyle/>
            <a:p>
              <a:pPr algn="ctr"/>
              <a:r>
                <a:rPr lang="en-US" sz="1200" dirty="0" smtClean="0">
                  <a:solidFill>
                    <a:srgbClr val="002060"/>
                  </a:solidFill>
                </a:rPr>
                <a:t>Example:  Grade 3 Standard 1</a:t>
              </a:r>
              <a:endParaRPr lang="en-US" sz="1200" dirty="0">
                <a:solidFill>
                  <a:srgbClr val="002060"/>
                </a:solidFill>
              </a:endParaRPr>
            </a:p>
          </p:txBody>
        </p:sp>
      </p:grpSp>
      <p:graphicFrame>
        <p:nvGraphicFramePr>
          <p:cNvPr id="17" name="Table 16"/>
          <p:cNvGraphicFramePr>
            <a:graphicFrameLocks noGrp="1"/>
          </p:cNvGraphicFramePr>
          <p:nvPr/>
        </p:nvGraphicFramePr>
        <p:xfrm>
          <a:off x="5857101" y="4191000"/>
          <a:ext cx="3124200" cy="1508760"/>
        </p:xfrm>
        <a:graphic>
          <a:graphicData uri="http://schemas.openxmlformats.org/drawingml/2006/table">
            <a:tbl>
              <a:tblPr firstRow="1" bandRow="1">
                <a:tableStyleId>{5940675A-B579-460E-94D1-54222C63F5DA}</a:tableStyleId>
              </a:tblPr>
              <a:tblGrid>
                <a:gridCol w="520700"/>
                <a:gridCol w="2603500"/>
              </a:tblGrid>
              <a:tr h="228600">
                <a:tc>
                  <a:txBody>
                    <a:bodyPr/>
                    <a:lstStyle/>
                    <a:p>
                      <a:r>
                        <a:rPr lang="en-US" sz="1100" b="1" dirty="0" smtClean="0">
                          <a:solidFill>
                            <a:srgbClr val="002060"/>
                          </a:solidFill>
                          <a:latin typeface="+mj-lt"/>
                        </a:rPr>
                        <a:t>DOK</a:t>
                      </a:r>
                      <a:endParaRPr lang="en-US" sz="1100" b="1" dirty="0">
                        <a:solidFill>
                          <a:srgbClr val="002060"/>
                        </a:solidFill>
                        <a:latin typeface="+mj-lt"/>
                      </a:endParaRPr>
                    </a:p>
                  </a:txBody>
                  <a:tcPr>
                    <a:solidFill>
                      <a:schemeClr val="bg1">
                        <a:lumMod val="85000"/>
                      </a:schemeClr>
                    </a:solidFill>
                  </a:tcPr>
                </a:tc>
                <a:tc>
                  <a:txBody>
                    <a:bodyPr/>
                    <a:lstStyle/>
                    <a:p>
                      <a:r>
                        <a:rPr lang="en-US" sz="1100" b="1" dirty="0" smtClean="0">
                          <a:solidFill>
                            <a:srgbClr val="002060"/>
                          </a:solidFill>
                          <a:latin typeface="+mj-lt"/>
                        </a:rPr>
                        <a:t>Description</a:t>
                      </a:r>
                      <a:endParaRPr lang="en-US" sz="1100" b="1" dirty="0">
                        <a:solidFill>
                          <a:srgbClr val="002060"/>
                        </a:solidFill>
                        <a:latin typeface="+mj-lt"/>
                      </a:endParaRPr>
                    </a:p>
                  </a:txBody>
                  <a:tcPr>
                    <a:solidFill>
                      <a:schemeClr val="bg1">
                        <a:lumMod val="85000"/>
                      </a:schemeClr>
                    </a:solidFill>
                  </a:tcPr>
                </a:tc>
              </a:tr>
              <a:tr h="370840">
                <a:tc>
                  <a:txBody>
                    <a:bodyPr/>
                    <a:lstStyle/>
                    <a:p>
                      <a:pPr algn="ctr"/>
                      <a:endParaRPr lang="en-US" sz="1200" b="1" dirty="0" smtClean="0">
                        <a:solidFill>
                          <a:srgbClr val="002060"/>
                        </a:solidFill>
                      </a:endParaRPr>
                    </a:p>
                    <a:p>
                      <a:pPr algn="ctr"/>
                      <a:r>
                        <a:rPr lang="en-US" sz="1200" b="1" dirty="0" smtClean="0">
                          <a:solidFill>
                            <a:srgbClr val="002060"/>
                          </a:solidFill>
                        </a:rPr>
                        <a:t>1</a:t>
                      </a:r>
                      <a:endParaRPr lang="en-US" sz="1200" b="1" dirty="0">
                        <a:solidFill>
                          <a:srgbClr val="002060"/>
                        </a:solidFill>
                      </a:endParaRPr>
                    </a:p>
                  </a:txBody>
                  <a:tcPr>
                    <a:solidFill>
                      <a:schemeClr val="accent1">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rgbClr val="002060"/>
                          </a:solidFill>
                        </a:rPr>
                        <a:t>Recall</a:t>
                      </a:r>
                      <a:r>
                        <a:rPr lang="en-US" sz="1000" b="1" u="sng" baseline="0" dirty="0" smtClean="0">
                          <a:solidFill>
                            <a:srgbClr val="002060"/>
                          </a:solidFill>
                        </a:rPr>
                        <a:t> and Reproduction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002060"/>
                          </a:solidFill>
                          <a:latin typeface="Chalkboard Bold" charset="0"/>
                          <a:ea typeface="ＭＳ Ｐゴシック" charset="0"/>
                          <a:cs typeface="Geneva" charset="0"/>
                          <a:sym typeface="Comic Sans MS" charset="0"/>
                        </a:rPr>
                        <a:t>Requires recall of information, such as a fact, definition, term, or performance of a simple process or procedure. </a:t>
                      </a:r>
                      <a:endParaRPr lang="en-US" sz="1000" b="0" dirty="0" smtClean="0">
                        <a:solidFill>
                          <a:srgbClr val="002060"/>
                        </a:solidFill>
                        <a:latin typeface="Chalkboard Bold" charset="0"/>
                        <a:ea typeface="ヒラギノ明朝 ProN W3" charset="0"/>
                        <a:cs typeface="ヒラギノ明朝 ProN W3" charset="0"/>
                        <a:sym typeface="Comic Sans MS" charset="0"/>
                      </a:endParaRPr>
                    </a:p>
                  </a:txBody>
                  <a:tcPr>
                    <a:solidFill>
                      <a:schemeClr val="accent1">
                        <a:lumMod val="90000"/>
                      </a:schemeClr>
                    </a:solidFill>
                  </a:tcPr>
                </a:tc>
              </a:tr>
              <a:tr h="370840">
                <a:tc>
                  <a:txBody>
                    <a:bodyPr/>
                    <a:lstStyle/>
                    <a:p>
                      <a:pPr algn="ctr"/>
                      <a:endParaRPr lang="en-US" sz="1200" b="1" dirty="0" smtClean="0">
                        <a:solidFill>
                          <a:srgbClr val="002060"/>
                        </a:solidFill>
                      </a:endParaRPr>
                    </a:p>
                    <a:p>
                      <a:pPr algn="ctr"/>
                      <a:r>
                        <a:rPr lang="en-US" sz="1200" b="1" dirty="0" smtClean="0">
                          <a:solidFill>
                            <a:srgbClr val="002060"/>
                          </a:solidFill>
                        </a:rPr>
                        <a:t>2</a:t>
                      </a:r>
                      <a:endParaRPr lang="en-US" sz="1200" b="1" dirty="0">
                        <a:solidFill>
                          <a:srgbClr val="002060"/>
                        </a:solidFill>
                      </a:endParaRPr>
                    </a:p>
                  </a:txBody>
                  <a:tcPr>
                    <a:solidFill>
                      <a:srgbClr val="CAE8AA"/>
                    </a:solidFill>
                  </a:tcPr>
                </a:tc>
                <a:tc>
                  <a:txBody>
                    <a:bodyPr/>
                    <a:lstStyle/>
                    <a:p>
                      <a:r>
                        <a:rPr lang="en-US" sz="1000" b="1" u="sng" dirty="0" smtClean="0">
                          <a:solidFill>
                            <a:srgbClr val="002060"/>
                          </a:solidFill>
                        </a:rPr>
                        <a:t>Skills and Concepts</a:t>
                      </a:r>
                    </a:p>
                    <a:p>
                      <a:r>
                        <a:rPr lang="en-US" sz="1000" kern="1200" baseline="0" dirty="0" smtClean="0">
                          <a:solidFill>
                            <a:srgbClr val="002060"/>
                          </a:solidFill>
                          <a:latin typeface="+mn-lt"/>
                          <a:ea typeface="+mn-ea"/>
                          <a:cs typeface="+mn-cs"/>
                        </a:rPr>
                        <a:t>Use information or conceptual knowledge, two or more steps. </a:t>
                      </a:r>
                    </a:p>
                  </a:txBody>
                  <a:tcPr>
                    <a:solidFill>
                      <a:srgbClr val="CAE8AA"/>
                    </a:solidFill>
                  </a:tcPr>
                </a:tc>
              </a:tr>
            </a:tbl>
          </a:graphicData>
        </a:graphic>
      </p:graphicFrame>
      <p:sp>
        <p:nvSpPr>
          <p:cNvPr id="19" name="Rectangle 18"/>
          <p:cNvSpPr/>
          <p:nvPr/>
        </p:nvSpPr>
        <p:spPr>
          <a:xfrm>
            <a:off x="228600" y="381000"/>
            <a:ext cx="4267200" cy="584775"/>
          </a:xfrm>
          <a:prstGeom prst="rect">
            <a:avLst/>
          </a:prstGeom>
        </p:spPr>
        <p:txBody>
          <a:bodyPr wrap="square">
            <a:spAutoFit/>
          </a:bodyPr>
          <a:lstStyle/>
          <a:p>
            <a:pPr algn="ctr"/>
            <a:r>
              <a:rPr lang="en-US" sz="1600" b="1" dirty="0" smtClean="0">
                <a:solidFill>
                  <a:srgbClr val="002060"/>
                </a:solidFill>
                <a:latin typeface="Verdana" pitchFamily="34" charset="0"/>
              </a:rPr>
              <a:t>Tasks for Depth of Knowledge </a:t>
            </a:r>
          </a:p>
          <a:p>
            <a:pPr algn="ctr"/>
            <a:r>
              <a:rPr lang="en-US" sz="1600" b="1" dirty="0" smtClean="0">
                <a:solidFill>
                  <a:srgbClr val="002060"/>
                </a:solidFill>
                <a:latin typeface="Verdana" pitchFamily="34" charset="0"/>
              </a:rPr>
              <a:t>Level 4</a:t>
            </a:r>
          </a:p>
        </p:txBody>
      </p:sp>
      <p:graphicFrame>
        <p:nvGraphicFramePr>
          <p:cNvPr id="20" name="Table 19"/>
          <p:cNvGraphicFramePr>
            <a:graphicFrameLocks noGrp="1"/>
          </p:cNvGraphicFramePr>
          <p:nvPr>
            <p:extLst>
              <p:ext uri="{D42A27DB-BD31-4B8C-83A1-F6EECF244321}">
                <p14:modId xmlns:p14="http://schemas.microsoft.com/office/powerpoint/2010/main" xmlns="" val="432614857"/>
              </p:ext>
            </p:extLst>
          </p:nvPr>
        </p:nvGraphicFramePr>
        <p:xfrm>
          <a:off x="457199" y="1295400"/>
          <a:ext cx="4114801" cy="5258163"/>
        </p:xfrm>
        <a:graphic>
          <a:graphicData uri="http://schemas.openxmlformats.org/drawingml/2006/table">
            <a:tbl>
              <a:tblPr/>
              <a:tblGrid>
                <a:gridCol w="609599"/>
                <a:gridCol w="838200"/>
                <a:gridCol w="720812"/>
                <a:gridCol w="794363"/>
                <a:gridCol w="1151827"/>
              </a:tblGrid>
              <a:tr h="683877">
                <a:tc>
                  <a:txBody>
                    <a:bodyPr/>
                    <a:lstStyle/>
                    <a:p>
                      <a:pPr marL="0" marR="0" algn="l">
                        <a:lnSpc>
                          <a:spcPct val="115000"/>
                        </a:lnSpc>
                        <a:spcBef>
                          <a:spcPts val="0"/>
                        </a:spcBef>
                        <a:spcAft>
                          <a:spcPts val="1000"/>
                        </a:spcAft>
                      </a:pPr>
                      <a:r>
                        <a:rPr lang="en-US" sz="900" b="1" dirty="0" smtClean="0">
                          <a:solidFill>
                            <a:srgbClr val="002060"/>
                          </a:solidFill>
                          <a:latin typeface="Calibri"/>
                          <a:ea typeface="Calibri"/>
                          <a:cs typeface="Times New Roman"/>
                        </a:rPr>
                        <a:t>DOK</a:t>
                      </a:r>
                      <a:endParaRPr lang="en-US" sz="900" dirty="0">
                        <a:solidFill>
                          <a:srgbClr val="002060"/>
                        </a:solidFill>
                        <a:latin typeface="Calibri"/>
                        <a:ea typeface="Calibri"/>
                        <a:cs typeface="Times New Roman"/>
                      </a:endParaRPr>
                    </a:p>
                    <a:p>
                      <a:pPr marL="0" marR="0" algn="l">
                        <a:lnSpc>
                          <a:spcPct val="115000"/>
                        </a:lnSpc>
                        <a:spcBef>
                          <a:spcPts val="0"/>
                        </a:spcBef>
                        <a:spcAft>
                          <a:spcPts val="1000"/>
                        </a:spcAft>
                      </a:pPr>
                      <a:r>
                        <a:rPr lang="en-US" sz="900" b="1" dirty="0">
                          <a:solidFill>
                            <a:srgbClr val="002060"/>
                          </a:solidFill>
                          <a:latin typeface="Calibri"/>
                          <a:ea typeface="Calibri"/>
                          <a:cs typeface="Times New Roman"/>
                        </a:rPr>
                        <a:t>Blooms  </a:t>
                      </a:r>
                      <a:endParaRPr lang="en-US" sz="900" dirty="0">
                        <a:solidFill>
                          <a:srgbClr val="002060"/>
                        </a:solidFill>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1000"/>
                        </a:spcAft>
                      </a:pPr>
                      <a:r>
                        <a:rPr lang="en-US" sz="900" b="1" dirty="0">
                          <a:solidFill>
                            <a:srgbClr val="002060"/>
                          </a:solidFill>
                          <a:latin typeface="Calibri"/>
                          <a:ea typeface="Calibri"/>
                          <a:cs typeface="Times New Roman"/>
                        </a:rPr>
                        <a:t>DOK LEVEL 1</a:t>
                      </a:r>
                      <a:endParaRPr lang="en-US" sz="900" dirty="0">
                        <a:solidFill>
                          <a:srgbClr val="002060"/>
                        </a:solidFill>
                        <a:latin typeface="Calibri"/>
                        <a:ea typeface="Calibri"/>
                        <a:cs typeface="Times New Roman"/>
                      </a:endParaRPr>
                    </a:p>
                    <a:p>
                      <a:pPr marL="0" marR="0" algn="l">
                        <a:lnSpc>
                          <a:spcPct val="115000"/>
                        </a:lnSpc>
                        <a:spcBef>
                          <a:spcPts val="0"/>
                        </a:spcBef>
                        <a:spcAft>
                          <a:spcPts val="1000"/>
                        </a:spcAft>
                      </a:pPr>
                      <a:r>
                        <a:rPr lang="en-US" sz="900" b="1" dirty="0">
                          <a:solidFill>
                            <a:srgbClr val="002060"/>
                          </a:solidFill>
                          <a:latin typeface="Calibri"/>
                          <a:ea typeface="Calibri"/>
                          <a:cs typeface="Times New Roman"/>
                        </a:rPr>
                        <a:t>Recall and Reproduction </a:t>
                      </a:r>
                      <a:endParaRPr lang="en-US" sz="900" dirty="0">
                        <a:solidFill>
                          <a:srgbClr val="002060"/>
                        </a:solidFill>
                        <a:latin typeface="Calibri"/>
                        <a:ea typeface="Calibri"/>
                        <a:cs typeface="Times New Roman"/>
                      </a:endParaRPr>
                    </a:p>
                  </a:txBody>
                  <a:tcPr marL="78352" marR="78352" marT="39176" marB="391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57150" marR="0" algn="l">
                        <a:lnSpc>
                          <a:spcPct val="115000"/>
                        </a:lnSpc>
                        <a:spcBef>
                          <a:spcPts val="0"/>
                        </a:spcBef>
                        <a:spcAft>
                          <a:spcPts val="1000"/>
                        </a:spcAft>
                      </a:pPr>
                      <a:r>
                        <a:rPr lang="en-US" sz="900" b="1" dirty="0">
                          <a:solidFill>
                            <a:srgbClr val="002060"/>
                          </a:solidFill>
                          <a:latin typeface="Calibri"/>
                          <a:ea typeface="Calibri"/>
                          <a:cs typeface="Times New Roman"/>
                        </a:rPr>
                        <a:t>DOK LEVEL 2</a:t>
                      </a:r>
                      <a:endParaRPr lang="en-US" sz="900" dirty="0">
                        <a:solidFill>
                          <a:srgbClr val="002060"/>
                        </a:solidFill>
                        <a:latin typeface="Calibri"/>
                        <a:ea typeface="Calibri"/>
                        <a:cs typeface="Times New Roman"/>
                      </a:endParaRPr>
                    </a:p>
                    <a:p>
                      <a:pPr marL="57150" marR="0" algn="l">
                        <a:lnSpc>
                          <a:spcPct val="115000"/>
                        </a:lnSpc>
                        <a:spcBef>
                          <a:spcPts val="0"/>
                        </a:spcBef>
                        <a:spcAft>
                          <a:spcPts val="1000"/>
                        </a:spcAft>
                      </a:pPr>
                      <a:r>
                        <a:rPr lang="en-US" sz="900" b="1" dirty="0">
                          <a:solidFill>
                            <a:srgbClr val="002060"/>
                          </a:solidFill>
                          <a:latin typeface="Calibri"/>
                          <a:ea typeface="Calibri"/>
                          <a:cs typeface="Times New Roman"/>
                        </a:rPr>
                        <a:t>Skills  and  Concepts</a:t>
                      </a:r>
                      <a:endParaRPr lang="en-US" sz="900" dirty="0">
                        <a:solidFill>
                          <a:srgbClr val="002060"/>
                        </a:solidFill>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114300" marR="0" algn="l">
                        <a:lnSpc>
                          <a:spcPct val="115000"/>
                        </a:lnSpc>
                        <a:spcBef>
                          <a:spcPts val="0"/>
                        </a:spcBef>
                        <a:spcAft>
                          <a:spcPts val="1000"/>
                        </a:spcAft>
                      </a:pPr>
                      <a:r>
                        <a:rPr lang="en-US" sz="900" b="1" dirty="0">
                          <a:solidFill>
                            <a:srgbClr val="002060"/>
                          </a:solidFill>
                          <a:latin typeface="Calibri"/>
                          <a:ea typeface="Calibri"/>
                          <a:cs typeface="Times New Roman"/>
                        </a:rPr>
                        <a:t>DOK LEVEL 3</a:t>
                      </a:r>
                      <a:endParaRPr lang="en-US" sz="900" dirty="0">
                        <a:solidFill>
                          <a:srgbClr val="002060"/>
                        </a:solidFill>
                        <a:latin typeface="Calibri"/>
                        <a:ea typeface="Calibri"/>
                        <a:cs typeface="Times New Roman"/>
                      </a:endParaRPr>
                    </a:p>
                    <a:p>
                      <a:pPr marL="114300" marR="0" algn="l">
                        <a:lnSpc>
                          <a:spcPct val="115000"/>
                        </a:lnSpc>
                        <a:spcBef>
                          <a:spcPts val="0"/>
                        </a:spcBef>
                        <a:spcAft>
                          <a:spcPts val="1000"/>
                        </a:spcAft>
                      </a:pPr>
                      <a:r>
                        <a:rPr lang="en-US" sz="900" b="1" dirty="0">
                          <a:solidFill>
                            <a:srgbClr val="002060"/>
                          </a:solidFill>
                          <a:latin typeface="Calibri"/>
                          <a:ea typeface="Calibri"/>
                          <a:cs typeface="Times New Roman"/>
                        </a:rPr>
                        <a:t>Reasoning and Thinking</a:t>
                      </a:r>
                      <a:endParaRPr lang="en-US" sz="900" dirty="0">
                        <a:solidFill>
                          <a:srgbClr val="002060"/>
                        </a:solidFill>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57150" marR="0" algn="l">
                        <a:lnSpc>
                          <a:spcPct val="115000"/>
                        </a:lnSpc>
                        <a:spcBef>
                          <a:spcPts val="0"/>
                        </a:spcBef>
                        <a:spcAft>
                          <a:spcPts val="1000"/>
                        </a:spcAft>
                      </a:pPr>
                      <a:r>
                        <a:rPr lang="en-US" sz="900" b="1" dirty="0">
                          <a:solidFill>
                            <a:srgbClr val="002060"/>
                          </a:solidFill>
                          <a:latin typeface="Calibri"/>
                          <a:ea typeface="Calibri"/>
                          <a:cs typeface="Times New Roman"/>
                        </a:rPr>
                        <a:t>DOK LEVEL 4</a:t>
                      </a:r>
                      <a:endParaRPr lang="en-US" sz="900" dirty="0">
                        <a:solidFill>
                          <a:srgbClr val="002060"/>
                        </a:solidFill>
                        <a:latin typeface="Calibri"/>
                        <a:ea typeface="Calibri"/>
                        <a:cs typeface="Times New Roman"/>
                      </a:endParaRPr>
                    </a:p>
                    <a:p>
                      <a:pPr marL="57150" marR="0" algn="l">
                        <a:lnSpc>
                          <a:spcPct val="115000"/>
                        </a:lnSpc>
                        <a:spcBef>
                          <a:spcPts val="0"/>
                        </a:spcBef>
                        <a:spcAft>
                          <a:spcPts val="1000"/>
                        </a:spcAft>
                      </a:pPr>
                      <a:r>
                        <a:rPr lang="en-US" sz="900" b="1" dirty="0">
                          <a:solidFill>
                            <a:srgbClr val="002060"/>
                          </a:solidFill>
                          <a:latin typeface="Calibri"/>
                          <a:ea typeface="Calibri"/>
                          <a:cs typeface="Times New Roman"/>
                        </a:rPr>
                        <a:t>Extended Thinking</a:t>
                      </a:r>
                      <a:endParaRPr lang="en-US" sz="900" dirty="0">
                        <a:solidFill>
                          <a:srgbClr val="002060"/>
                        </a:solidFill>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618059">
                <a:tc>
                  <a:txBody>
                    <a:bodyPr/>
                    <a:lstStyle/>
                    <a:p>
                      <a:pPr marL="0" marR="0" algn="l">
                        <a:lnSpc>
                          <a:spcPct val="115000"/>
                        </a:lnSpc>
                        <a:spcBef>
                          <a:spcPts val="0"/>
                        </a:spcBef>
                        <a:spcAft>
                          <a:spcPts val="1000"/>
                        </a:spcAft>
                      </a:pPr>
                      <a:r>
                        <a:rPr lang="en-US" sz="900" b="1" dirty="0" smtClean="0">
                          <a:latin typeface="Calibri"/>
                          <a:ea typeface="Calibri"/>
                          <a:cs typeface="Times New Roman"/>
                        </a:rPr>
                        <a:t>Under-stand</a:t>
                      </a:r>
                      <a:endParaRPr lang="en-US" sz="900" dirty="0">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pPr>
                      <a:endParaRPr lang="en-US" sz="900" dirty="0">
                        <a:latin typeface="Calibri"/>
                        <a:ea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14300" marR="0" algn="l">
                        <a:lnSpc>
                          <a:spcPct val="115000"/>
                        </a:lnSpc>
                        <a:spcBef>
                          <a:spcPts val="0"/>
                        </a:spcBef>
                        <a:spcAft>
                          <a:spcPts val="0"/>
                        </a:spcAft>
                      </a:pPr>
                      <a:r>
                        <a:rPr lang="en-US" sz="900" dirty="0" smtClean="0">
                          <a:latin typeface="Calibri"/>
                          <a:ea typeface="Calibri"/>
                          <a:cs typeface="Times New Roman"/>
                        </a:rPr>
                        <a:t>e  </a:t>
                      </a:r>
                      <a:r>
                        <a:rPr lang="en-US" sz="900" baseline="0" dirty="0" smtClean="0">
                          <a:latin typeface="Calibri"/>
                          <a:ea typeface="Calibri"/>
                          <a:cs typeface="Times New Roman"/>
                        </a:rPr>
                        <a:t> </a:t>
                      </a:r>
                      <a:r>
                        <a:rPr lang="en-US" sz="900" dirty="0" smtClean="0">
                          <a:latin typeface="Calibri"/>
                          <a:ea typeface="Calibri"/>
                          <a:cs typeface="Times New Roman"/>
                        </a:rPr>
                        <a:t>Explain </a:t>
                      </a:r>
                      <a:r>
                        <a:rPr lang="en-US" sz="900" dirty="0">
                          <a:latin typeface="Calibri"/>
                          <a:ea typeface="Calibri"/>
                          <a:cs typeface="Times New Roman"/>
                        </a:rPr>
                        <a:t>how concepts or ideas specifically relate to other content domains/concepts. </a:t>
                      </a: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59">
                <a:tc>
                  <a:txBody>
                    <a:bodyPr/>
                    <a:lstStyle/>
                    <a:p>
                      <a:pPr marL="0" marR="0" algn="l">
                        <a:lnSpc>
                          <a:spcPct val="115000"/>
                        </a:lnSpc>
                        <a:spcBef>
                          <a:spcPts val="0"/>
                        </a:spcBef>
                        <a:spcAft>
                          <a:spcPts val="1000"/>
                        </a:spcAft>
                      </a:pPr>
                      <a:r>
                        <a:rPr lang="en-US" sz="900" b="1" dirty="0">
                          <a:latin typeface="Calibri"/>
                          <a:ea typeface="Calibri"/>
                          <a:cs typeface="Times New Roman"/>
                        </a:rPr>
                        <a:t>Apply </a:t>
                      </a:r>
                      <a:endParaRPr lang="en-US" sz="900" dirty="0">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pPr>
                      <a:endParaRPr lang="en-US" sz="900" dirty="0">
                        <a:latin typeface="Calibri"/>
                        <a:ea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14300" marR="0" algn="l">
                        <a:lnSpc>
                          <a:spcPct val="115000"/>
                        </a:lnSpc>
                        <a:spcBef>
                          <a:spcPts val="0"/>
                        </a:spcBef>
                        <a:spcAft>
                          <a:spcPts val="0"/>
                        </a:spcAft>
                      </a:pPr>
                      <a:r>
                        <a:rPr lang="en-US" sz="900" dirty="0" smtClean="0">
                          <a:latin typeface="Calibri"/>
                          <a:ea typeface="Calibri"/>
                          <a:cs typeface="Times New Roman"/>
                        </a:rPr>
                        <a:t>f  </a:t>
                      </a:r>
                      <a:r>
                        <a:rPr lang="en-US" sz="900" baseline="0" dirty="0" smtClean="0">
                          <a:latin typeface="Calibri"/>
                          <a:ea typeface="Calibri"/>
                          <a:cs typeface="Times New Roman"/>
                        </a:rPr>
                        <a:t> </a:t>
                      </a:r>
                      <a:r>
                        <a:rPr lang="en-US" sz="900" dirty="0" smtClean="0">
                          <a:latin typeface="Calibri"/>
                          <a:ea typeface="Calibri"/>
                          <a:cs typeface="Times New Roman"/>
                        </a:rPr>
                        <a:t>Devise </a:t>
                      </a:r>
                      <a:r>
                        <a:rPr lang="en-US" sz="900" dirty="0">
                          <a:latin typeface="Calibri"/>
                          <a:ea typeface="Calibri"/>
                          <a:cs typeface="Times New Roman"/>
                        </a:rPr>
                        <a:t>an approach among many alternatives to research a novel problem. </a:t>
                      </a: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59">
                <a:tc>
                  <a:txBody>
                    <a:bodyPr/>
                    <a:lstStyle/>
                    <a:p>
                      <a:pPr marL="0" marR="0" algn="l">
                        <a:lnSpc>
                          <a:spcPct val="115000"/>
                        </a:lnSpc>
                        <a:spcBef>
                          <a:spcPts val="0"/>
                        </a:spcBef>
                        <a:spcAft>
                          <a:spcPts val="1000"/>
                        </a:spcAft>
                      </a:pPr>
                      <a:r>
                        <a:rPr lang="en-US" sz="900" b="1" dirty="0">
                          <a:latin typeface="Calibri"/>
                          <a:ea typeface="Calibri"/>
                          <a:cs typeface="Times New Roman"/>
                        </a:rPr>
                        <a:t>Analyze </a:t>
                      </a:r>
                      <a:endParaRPr lang="en-US" sz="900" dirty="0">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pPr>
                      <a:endParaRPr lang="en-US" sz="900" dirty="0">
                        <a:latin typeface="Calibri"/>
                        <a:ea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14300" marR="0" algn="l">
                        <a:lnSpc>
                          <a:spcPct val="115000"/>
                        </a:lnSpc>
                        <a:spcBef>
                          <a:spcPts val="0"/>
                        </a:spcBef>
                        <a:spcAft>
                          <a:spcPts val="0"/>
                        </a:spcAft>
                      </a:pPr>
                      <a:r>
                        <a:rPr lang="en-US" sz="900" dirty="0" smtClean="0">
                          <a:latin typeface="Calibri"/>
                          <a:ea typeface="Calibri"/>
                          <a:cs typeface="Times New Roman"/>
                        </a:rPr>
                        <a:t>g  </a:t>
                      </a:r>
                      <a:r>
                        <a:rPr lang="en-US" sz="900" baseline="0" dirty="0" smtClean="0">
                          <a:latin typeface="Calibri"/>
                          <a:ea typeface="Calibri"/>
                          <a:cs typeface="Times New Roman"/>
                        </a:rPr>
                        <a:t> </a:t>
                      </a:r>
                      <a:r>
                        <a:rPr lang="en-US" sz="900" dirty="0" smtClean="0">
                          <a:latin typeface="Calibri"/>
                          <a:ea typeface="Calibri"/>
                          <a:cs typeface="Times New Roman"/>
                        </a:rPr>
                        <a:t>Analyze </a:t>
                      </a:r>
                      <a:r>
                        <a:rPr lang="en-US" sz="900" dirty="0">
                          <a:latin typeface="Calibri"/>
                          <a:ea typeface="Calibri"/>
                          <a:cs typeface="Times New Roman"/>
                        </a:rPr>
                        <a:t>multiple sources or multiple text.</a:t>
                      </a:r>
                    </a:p>
                    <a:p>
                      <a:pPr marL="114300" marR="0" algn="l">
                        <a:lnSpc>
                          <a:spcPct val="115000"/>
                        </a:lnSpc>
                        <a:spcBef>
                          <a:spcPts val="0"/>
                        </a:spcBef>
                        <a:spcAft>
                          <a:spcPts val="0"/>
                        </a:spcAft>
                      </a:pPr>
                      <a:r>
                        <a:rPr lang="en-US" sz="900" dirty="0" smtClean="0">
                          <a:latin typeface="Calibri"/>
                          <a:ea typeface="Calibri"/>
                          <a:cs typeface="Times New Roman"/>
                        </a:rPr>
                        <a:t>H</a:t>
                      </a:r>
                      <a:r>
                        <a:rPr lang="en-US" sz="900" baseline="0" dirty="0" smtClean="0">
                          <a:latin typeface="Calibri"/>
                          <a:ea typeface="Calibri"/>
                          <a:cs typeface="Times New Roman"/>
                        </a:rPr>
                        <a:t>  </a:t>
                      </a:r>
                      <a:r>
                        <a:rPr lang="en-US" sz="900" dirty="0" smtClean="0">
                          <a:latin typeface="Calibri"/>
                          <a:ea typeface="Calibri"/>
                          <a:cs typeface="Times New Roman"/>
                        </a:rPr>
                        <a:t>Analyze </a:t>
                      </a:r>
                      <a:r>
                        <a:rPr lang="en-US" sz="900" dirty="0">
                          <a:latin typeface="Calibri"/>
                          <a:ea typeface="Calibri"/>
                          <a:cs typeface="Times New Roman"/>
                        </a:rPr>
                        <a:t>complex abstract themes. </a:t>
                      </a: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574">
                <a:tc>
                  <a:txBody>
                    <a:bodyPr/>
                    <a:lstStyle/>
                    <a:p>
                      <a:pPr marL="0" marR="0" algn="l">
                        <a:lnSpc>
                          <a:spcPct val="115000"/>
                        </a:lnSpc>
                        <a:spcBef>
                          <a:spcPts val="0"/>
                        </a:spcBef>
                        <a:spcAft>
                          <a:spcPts val="1000"/>
                        </a:spcAft>
                      </a:pPr>
                      <a:r>
                        <a:rPr lang="en-US" sz="900" b="1" dirty="0">
                          <a:latin typeface="Calibri"/>
                          <a:ea typeface="Calibri"/>
                          <a:cs typeface="Times New Roman"/>
                        </a:rPr>
                        <a:t>Evaluate </a:t>
                      </a:r>
                      <a:endParaRPr lang="en-US" sz="900" dirty="0">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pPr>
                      <a:endParaRPr lang="en-US" sz="900" dirty="0">
                        <a:latin typeface="Calibri"/>
                        <a:ea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a:lnSpc>
                          <a:spcPct val="115000"/>
                        </a:lnSpc>
                        <a:spcBef>
                          <a:spcPts val="0"/>
                        </a:spcBef>
                        <a:spcAft>
                          <a:spcPts val="0"/>
                        </a:spcAft>
                      </a:pPr>
                      <a:endParaRPr lang="en-US" sz="900" dirty="0">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14300" marR="0" algn="l">
                        <a:lnSpc>
                          <a:spcPct val="115000"/>
                        </a:lnSpc>
                        <a:spcBef>
                          <a:spcPts val="0"/>
                        </a:spcBef>
                        <a:spcAft>
                          <a:spcPts val="0"/>
                        </a:spcAft>
                        <a:tabLst>
                          <a:tab pos="114300" algn="l"/>
                        </a:tabLst>
                      </a:pPr>
                      <a:r>
                        <a:rPr lang="en-US" sz="900" dirty="0" smtClean="0">
                          <a:latin typeface="Calibri"/>
                          <a:ea typeface="Calibri"/>
                          <a:cs typeface="Times New Roman"/>
                        </a:rPr>
                        <a:t>h  Evaluate </a:t>
                      </a:r>
                      <a:r>
                        <a:rPr lang="en-US" sz="900" dirty="0">
                          <a:latin typeface="Calibri"/>
                          <a:ea typeface="Calibri"/>
                          <a:cs typeface="Times New Roman"/>
                        </a:rPr>
                        <a:t>relevancy, accuracy and completeness of information across texts or sources</a:t>
                      </a: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2774">
                <a:tc>
                  <a:txBody>
                    <a:bodyPr/>
                    <a:lstStyle/>
                    <a:p>
                      <a:pPr marL="0" marR="0" algn="l">
                        <a:lnSpc>
                          <a:spcPct val="115000"/>
                        </a:lnSpc>
                        <a:spcBef>
                          <a:spcPts val="0"/>
                        </a:spcBef>
                        <a:spcAft>
                          <a:spcPts val="1000"/>
                        </a:spcAft>
                      </a:pPr>
                      <a:r>
                        <a:rPr lang="en-US" sz="900" b="1" dirty="0">
                          <a:latin typeface="Calibri"/>
                          <a:ea typeface="Calibri"/>
                          <a:cs typeface="Times New Roman"/>
                        </a:rPr>
                        <a:t>Create</a:t>
                      </a:r>
                      <a:endParaRPr lang="en-US" sz="900" dirty="0">
                        <a:latin typeface="Calibri"/>
                        <a:ea typeface="Calibri"/>
                        <a:cs typeface="Times New Roman"/>
                      </a:endParaRPr>
                    </a:p>
                    <a:p>
                      <a:pPr marL="0" marR="0" algn="l">
                        <a:lnSpc>
                          <a:spcPct val="115000"/>
                        </a:lnSpc>
                        <a:spcBef>
                          <a:spcPts val="0"/>
                        </a:spcBef>
                        <a:spcAft>
                          <a:spcPts val="1000"/>
                        </a:spcAft>
                      </a:pPr>
                      <a:endParaRPr lang="en-US" sz="900" dirty="0">
                        <a:latin typeface="Calibri"/>
                        <a:ea typeface="Calibri"/>
                        <a:cs typeface="Times New Roman"/>
                      </a:endParaRPr>
                    </a:p>
                  </a:txBody>
                  <a:tcPr marL="78352" marR="78352" marT="39176" marB="3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57150" marR="0" algn="l">
                        <a:lnSpc>
                          <a:spcPct val="115000"/>
                        </a:lnSpc>
                        <a:spcBef>
                          <a:spcPts val="0"/>
                        </a:spcBef>
                        <a:spcAft>
                          <a:spcPts val="0"/>
                        </a:spcAft>
                      </a:pPr>
                      <a:r>
                        <a:rPr lang="en-US" sz="900" dirty="0" smtClean="0">
                          <a:latin typeface="Calibri"/>
                          <a:ea typeface="Calibri"/>
                          <a:cs typeface="Times New Roman"/>
                        </a:rPr>
                        <a:t>a  Brainstorm </a:t>
                      </a:r>
                      <a:r>
                        <a:rPr lang="en-US" sz="900" dirty="0">
                          <a:latin typeface="Calibri"/>
                          <a:ea typeface="Calibri"/>
                          <a:cs typeface="Times New Roman"/>
                        </a:rPr>
                        <a:t>ideas, concepts, problems, or perspectives related to a topic or concept.</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l">
                        <a:lnSpc>
                          <a:spcPct val="115000"/>
                        </a:lnSpc>
                        <a:spcBef>
                          <a:spcPts val="0"/>
                        </a:spcBef>
                        <a:spcAft>
                          <a:spcPts val="0"/>
                        </a:spcAft>
                      </a:pPr>
                      <a:r>
                        <a:rPr lang="en-US" sz="900" dirty="0" smtClean="0">
                          <a:latin typeface="Calibri"/>
                          <a:ea typeface="Calibri"/>
                          <a:cs typeface="Times New Roman"/>
                        </a:rPr>
                        <a:t>b  Generate </a:t>
                      </a:r>
                      <a:r>
                        <a:rPr lang="en-US" sz="900" dirty="0">
                          <a:latin typeface="Calibri"/>
                          <a:ea typeface="Calibri"/>
                          <a:cs typeface="Times New Roman"/>
                        </a:rPr>
                        <a:t>conjectures or hypotheses based on observations or prior knowledge and experience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l">
                        <a:lnSpc>
                          <a:spcPct val="115000"/>
                        </a:lnSpc>
                        <a:spcBef>
                          <a:spcPts val="0"/>
                        </a:spcBef>
                        <a:spcAft>
                          <a:spcPts val="0"/>
                        </a:spcAft>
                      </a:pPr>
                      <a:r>
                        <a:rPr lang="en-US" sz="900" dirty="0" smtClean="0">
                          <a:latin typeface="Calibri"/>
                          <a:ea typeface="Calibri"/>
                          <a:cs typeface="Times New Roman"/>
                        </a:rPr>
                        <a:t>c  Develop </a:t>
                      </a:r>
                      <a:r>
                        <a:rPr lang="en-US" sz="900" dirty="0">
                          <a:latin typeface="Calibri"/>
                          <a:ea typeface="Calibri"/>
                          <a:cs typeface="Times New Roman"/>
                        </a:rPr>
                        <a:t>a complex model or approach for a given situation.</a:t>
                      </a:r>
                    </a:p>
                    <a:p>
                      <a:pPr marL="57150" marR="0" algn="l">
                        <a:lnSpc>
                          <a:spcPct val="115000"/>
                        </a:lnSpc>
                        <a:spcBef>
                          <a:spcPts val="0"/>
                        </a:spcBef>
                        <a:spcAft>
                          <a:spcPts val="0"/>
                        </a:spcAft>
                      </a:pPr>
                      <a:r>
                        <a:rPr lang="en-US" sz="900" dirty="0" smtClean="0">
                          <a:latin typeface="Calibri"/>
                          <a:ea typeface="Calibri"/>
                          <a:cs typeface="Times New Roman"/>
                        </a:rPr>
                        <a:t>d  </a:t>
                      </a:r>
                      <a:r>
                        <a:rPr lang="en-US" sz="900" baseline="0" dirty="0" smtClean="0">
                          <a:latin typeface="Calibri"/>
                          <a:ea typeface="Calibri"/>
                          <a:cs typeface="Times New Roman"/>
                        </a:rPr>
                        <a:t> </a:t>
                      </a:r>
                      <a:r>
                        <a:rPr lang="en-US" sz="900" dirty="0" smtClean="0">
                          <a:latin typeface="Calibri"/>
                          <a:ea typeface="Calibri"/>
                          <a:cs typeface="Times New Roman"/>
                        </a:rPr>
                        <a:t>Develop </a:t>
                      </a:r>
                      <a:r>
                        <a:rPr lang="en-US" sz="900" dirty="0">
                          <a:latin typeface="Calibri"/>
                          <a:ea typeface="Calibri"/>
                          <a:cs typeface="Times New Roman"/>
                        </a:rPr>
                        <a:t>an alternative solution.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smtClean="0">
                          <a:latin typeface="Calibri"/>
                          <a:ea typeface="Calibri"/>
                          <a:cs typeface="Times New Roman"/>
                        </a:rPr>
                        <a:t>J</a:t>
                      </a:r>
                      <a:r>
                        <a:rPr lang="en-US" sz="900" baseline="0" dirty="0" smtClean="0">
                          <a:latin typeface="Calibri"/>
                          <a:ea typeface="Calibri"/>
                          <a:cs typeface="Times New Roman"/>
                        </a:rPr>
                        <a:t>  </a:t>
                      </a:r>
                      <a:r>
                        <a:rPr lang="en-US" sz="900" dirty="0" smtClean="0">
                          <a:latin typeface="Calibri"/>
                          <a:ea typeface="Calibri"/>
                          <a:cs typeface="Times New Roman"/>
                        </a:rPr>
                        <a:t>Synthesize </a:t>
                      </a:r>
                      <a:r>
                        <a:rPr lang="en-US" sz="900" dirty="0">
                          <a:latin typeface="Calibri"/>
                          <a:ea typeface="Calibri"/>
                          <a:cs typeface="Times New Roman"/>
                        </a:rPr>
                        <a:t>information across multiple sources or texts.</a:t>
                      </a:r>
                    </a:p>
                    <a:p>
                      <a:pPr marL="0" marR="0" algn="l">
                        <a:lnSpc>
                          <a:spcPct val="115000"/>
                        </a:lnSpc>
                        <a:spcBef>
                          <a:spcPts val="0"/>
                        </a:spcBef>
                        <a:spcAft>
                          <a:spcPts val="0"/>
                        </a:spcAft>
                      </a:pPr>
                      <a:r>
                        <a:rPr lang="en-US" sz="900" dirty="0" smtClean="0">
                          <a:latin typeface="Calibri"/>
                          <a:ea typeface="Calibri"/>
                          <a:cs typeface="Times New Roman"/>
                        </a:rPr>
                        <a:t>K</a:t>
                      </a:r>
                      <a:r>
                        <a:rPr lang="en-US" sz="900" baseline="0" dirty="0" smtClean="0">
                          <a:latin typeface="Calibri"/>
                          <a:ea typeface="Calibri"/>
                          <a:cs typeface="Times New Roman"/>
                        </a:rPr>
                        <a:t>  </a:t>
                      </a:r>
                      <a:r>
                        <a:rPr lang="en-US" sz="900" dirty="0" smtClean="0">
                          <a:latin typeface="Calibri"/>
                          <a:ea typeface="Calibri"/>
                          <a:cs typeface="Times New Roman"/>
                        </a:rPr>
                        <a:t>Articulate </a:t>
                      </a:r>
                      <a:r>
                        <a:rPr lang="en-US" sz="900" dirty="0">
                          <a:latin typeface="Calibri"/>
                          <a:ea typeface="Calibri"/>
                          <a:cs typeface="Times New Roman"/>
                        </a:rPr>
                        <a:t>a new voice, theme, knowledge or perspective.</a:t>
                      </a:r>
                    </a:p>
                  </a:txBody>
                  <a:tcPr marL="78352" marR="78352" marT="39176" marB="391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4" name="Group 23"/>
          <p:cNvGrpSpPr/>
          <p:nvPr/>
        </p:nvGrpSpPr>
        <p:grpSpPr>
          <a:xfrm>
            <a:off x="1066800" y="1981200"/>
            <a:ext cx="3505200" cy="4572000"/>
            <a:chOff x="1309116" y="1981200"/>
            <a:chExt cx="3715512" cy="4572000"/>
          </a:xfrm>
        </p:grpSpPr>
        <p:sp>
          <p:nvSpPr>
            <p:cNvPr id="22" name="Rectangle 21"/>
            <p:cNvSpPr/>
            <p:nvPr/>
          </p:nvSpPr>
          <p:spPr bwMode="auto">
            <a:xfrm>
              <a:off x="3814572" y="1981200"/>
              <a:ext cx="1210056" cy="4572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1309116" y="5105400"/>
              <a:ext cx="2503932" cy="1447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pic>
        <p:nvPicPr>
          <p:cNvPr id="21" name="Picture 6" descr="http://t1.gstatic.com/images?q=tbn:ANd9GcT68EKNni4NfKKXT_I8BZXWZ1981KJ9TcOWQ5v7Ngw7JSdMtH0U"/>
          <p:cNvPicPr>
            <a:picLocks noChangeAspect="1" noChangeArrowheads="1"/>
          </p:cNvPicPr>
          <p:nvPr/>
        </p:nvPicPr>
        <p:blipFill>
          <a:blip r:embed="rId3" cstate="print">
            <a:lum/>
          </a:blip>
          <a:srcRect/>
          <a:stretch>
            <a:fillRect/>
          </a:stretch>
        </p:blipFill>
        <p:spPr bwMode="auto">
          <a:xfrm>
            <a:off x="1524001" y="2819400"/>
            <a:ext cx="1523999" cy="1524000"/>
          </a:xfrm>
          <a:prstGeom prst="rect">
            <a:avLst/>
          </a:prstGeom>
          <a:noFill/>
          <a:ln w="28575">
            <a:solidFill>
              <a:srgbClr val="002060"/>
            </a:solidFill>
          </a:ln>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10</a:t>
            </a:r>
          </a:p>
        </p:txBody>
      </p:sp>
      <p:sp>
        <p:nvSpPr>
          <p:cNvPr id="14338" name="Text Box 3"/>
          <p:cNvSpPr txBox="1">
            <a:spLocks noChangeArrowheads="1"/>
          </p:cNvSpPr>
          <p:nvPr/>
        </p:nvSpPr>
        <p:spPr bwMode="auto">
          <a:xfrm>
            <a:off x="228600" y="731520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14" name="TextBox 13"/>
          <p:cNvSpPr txBox="1"/>
          <p:nvPr/>
        </p:nvSpPr>
        <p:spPr>
          <a:xfrm>
            <a:off x="108442" y="152400"/>
            <a:ext cx="4703767" cy="1831271"/>
          </a:xfrm>
          <a:prstGeom prst="rect">
            <a:avLst/>
          </a:prstGeom>
          <a:noFill/>
        </p:spPr>
        <p:txBody>
          <a:bodyPr wrap="square" rtlCol="0">
            <a:spAutoFit/>
          </a:bodyPr>
          <a:lstStyle/>
          <a:p>
            <a:pPr algn="ctr"/>
            <a:r>
              <a:rPr lang="en-US" sz="1300" b="1" dirty="0" smtClean="0">
                <a:solidFill>
                  <a:srgbClr val="002060"/>
                </a:solidFill>
              </a:rPr>
              <a:t>How are Assessment Tasks Determined by DOK?</a:t>
            </a:r>
            <a:endParaRPr lang="en-US" sz="1300" b="1" dirty="0" smtClean="0">
              <a:solidFill>
                <a:srgbClr val="002060"/>
              </a:solidFill>
              <a:latin typeface="Verdana" pitchFamily="34" charset="0"/>
            </a:endParaRPr>
          </a:p>
          <a:p>
            <a:endParaRPr lang="en-US" sz="400" dirty="0" smtClean="0">
              <a:solidFill>
                <a:srgbClr val="002060"/>
              </a:solidFill>
              <a:latin typeface="Calibri" pitchFamily="34" charset="0"/>
            </a:endParaRPr>
          </a:p>
          <a:p>
            <a:r>
              <a:rPr lang="en-US" sz="1200" dirty="0" smtClean="0">
                <a:solidFill>
                  <a:srgbClr val="002060"/>
                </a:solidFill>
                <a:latin typeface="Calibri" pitchFamily="34" charset="0"/>
              </a:rPr>
              <a:t>The Common Core State Standards require high-level cognitive demand. For each CCSS Summative Assessment Target , the “depth(s) of knowledge” that student needs to bring to the item/task” has been identified, using the Cognitive Rigor Matrix or </a:t>
            </a:r>
            <a:r>
              <a:rPr lang="en-US" sz="1200" b="1" i="1" u="sng" dirty="0" smtClean="0">
                <a:solidFill>
                  <a:srgbClr val="002060"/>
                </a:solidFill>
                <a:latin typeface="Calibri" pitchFamily="34" charset="0"/>
              </a:rPr>
              <a:t>DOK Matrix</a:t>
            </a:r>
            <a:r>
              <a:rPr lang="en-US" sz="1200" dirty="0" smtClean="0">
                <a:solidFill>
                  <a:srgbClr val="002060"/>
                </a:solidFill>
                <a:latin typeface="Calibri" pitchFamily="34" charset="0"/>
              </a:rPr>
              <a:t>. </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This matrix draws from two widely accepted measures to describe cognitive rigor: Bloom's (revised) Taxonomy of Educational Objectives and Webb’s Depth-of-Knowledge Levels.</a:t>
            </a:r>
          </a:p>
        </p:txBody>
      </p:sp>
      <p:sp>
        <p:nvSpPr>
          <p:cNvPr id="16" name="Rectangle 15"/>
          <p:cNvSpPr/>
          <p:nvPr/>
        </p:nvSpPr>
        <p:spPr>
          <a:xfrm>
            <a:off x="283258" y="6976646"/>
            <a:ext cx="4403977" cy="338554"/>
          </a:xfrm>
          <a:prstGeom prst="rect">
            <a:avLst/>
          </a:prstGeom>
        </p:spPr>
        <p:txBody>
          <a:bodyPr wrap="square">
            <a:spAutoFit/>
          </a:bodyPr>
          <a:lstStyle/>
          <a:p>
            <a:r>
              <a:rPr lang="en-US" sz="800" i="1" dirty="0" smtClean="0">
                <a:solidFill>
                  <a:srgbClr val="002060"/>
                </a:solidFill>
              </a:rPr>
              <a:t>The National Center for the Improvement of Educational Assessment, Inc. in conjunction with SBAC.</a:t>
            </a:r>
            <a:endParaRPr lang="en-US" sz="800" dirty="0">
              <a:solidFill>
                <a:srgbClr val="002060"/>
              </a:solidFill>
            </a:endParaRPr>
          </a:p>
        </p:txBody>
      </p:sp>
      <p:sp>
        <p:nvSpPr>
          <p:cNvPr id="19" name="TextBox 18"/>
          <p:cNvSpPr txBox="1"/>
          <p:nvPr/>
        </p:nvSpPr>
        <p:spPr>
          <a:xfrm>
            <a:off x="196650" y="2108640"/>
            <a:ext cx="4606933" cy="338554"/>
          </a:xfrm>
          <a:prstGeom prst="rect">
            <a:avLst/>
          </a:prstGeom>
          <a:solidFill>
            <a:schemeClr val="bg2">
              <a:lumMod val="20000"/>
              <a:lumOff val="80000"/>
            </a:schemeClr>
          </a:solidFill>
          <a:effectLst>
            <a:innerShdw blurRad="114300">
              <a:prstClr val="black"/>
            </a:innerShdw>
          </a:effectLst>
        </p:spPr>
        <p:txBody>
          <a:bodyPr wrap="square" rtlCol="0">
            <a:spAutoFit/>
          </a:bodyPr>
          <a:lstStyle/>
          <a:p>
            <a:r>
              <a:rPr lang="en-US" sz="1600" b="1" dirty="0" smtClean="0">
                <a:solidFill>
                  <a:srgbClr val="002060"/>
                </a:solidFill>
                <a:latin typeface="Calibri" pitchFamily="34" charset="0"/>
              </a:rPr>
              <a:t>Depth of Knowledge Reading Matrix…  </a:t>
            </a:r>
            <a:r>
              <a:rPr lang="en-US" sz="1100" b="1" i="1" dirty="0" smtClean="0">
                <a:solidFill>
                  <a:srgbClr val="002060"/>
                </a:solidFill>
                <a:latin typeface="Calibri" pitchFamily="34" charset="0"/>
              </a:rPr>
              <a:t>Sequential Tasks</a:t>
            </a:r>
            <a:endParaRPr lang="en-US" sz="1100" b="1" i="1" dirty="0">
              <a:solidFill>
                <a:srgbClr val="002060"/>
              </a:solidFill>
              <a:latin typeface="Calibri" pitchFamily="34" charset="0"/>
            </a:endParaRPr>
          </a:p>
        </p:txBody>
      </p:sp>
      <p:grpSp>
        <p:nvGrpSpPr>
          <p:cNvPr id="30" name="Group 29"/>
          <p:cNvGrpSpPr/>
          <p:nvPr/>
        </p:nvGrpSpPr>
        <p:grpSpPr>
          <a:xfrm>
            <a:off x="5486400" y="228600"/>
            <a:ext cx="3886200" cy="2286000"/>
            <a:chOff x="5257800" y="152400"/>
            <a:chExt cx="4114800" cy="3200400"/>
          </a:xfrm>
        </p:grpSpPr>
        <p:sp>
          <p:nvSpPr>
            <p:cNvPr id="20" name="Rectangle 19"/>
            <p:cNvSpPr/>
            <p:nvPr/>
          </p:nvSpPr>
          <p:spPr>
            <a:xfrm>
              <a:off x="5334000" y="365760"/>
              <a:ext cx="2590800" cy="1050287"/>
            </a:xfrm>
            <a:prstGeom prst="rect">
              <a:avLst/>
            </a:prstGeom>
          </p:spPr>
          <p:txBody>
            <a:bodyPr wrap="square">
              <a:spAutoFit/>
            </a:bodyPr>
            <a:lstStyle/>
            <a:p>
              <a:pPr algn="ctr"/>
              <a:r>
                <a:rPr lang="en-US" sz="1200" b="1" dirty="0" smtClean="0">
                  <a:solidFill>
                    <a:srgbClr val="002060"/>
                  </a:solidFill>
                  <a:latin typeface="Verdana" pitchFamily="34" charset="0"/>
                </a:rPr>
                <a:t>Task Examples for Depth of Knowledge </a:t>
              </a:r>
            </a:p>
            <a:p>
              <a:pPr algn="ctr"/>
              <a:r>
                <a:rPr lang="en-US" sz="1200" b="1" dirty="0" smtClean="0">
                  <a:solidFill>
                    <a:srgbClr val="002060"/>
                  </a:solidFill>
                  <a:latin typeface="Verdana" pitchFamily="34" charset="0"/>
                </a:rPr>
                <a:t>Level  3</a:t>
              </a:r>
            </a:p>
            <a:p>
              <a:pPr algn="ctr"/>
              <a:r>
                <a:rPr lang="en-US" sz="1000" dirty="0" smtClean="0">
                  <a:solidFill>
                    <a:srgbClr val="002060"/>
                  </a:solidFill>
                  <a:latin typeface="Verdana" pitchFamily="34" charset="0"/>
                </a:rPr>
                <a:t>(not a complete list)</a:t>
              </a:r>
            </a:p>
          </p:txBody>
        </p:sp>
        <p:grpSp>
          <p:nvGrpSpPr>
            <p:cNvPr id="26" name="Group 25"/>
            <p:cNvGrpSpPr/>
            <p:nvPr/>
          </p:nvGrpSpPr>
          <p:grpSpPr>
            <a:xfrm>
              <a:off x="5257800" y="152400"/>
              <a:ext cx="4114800" cy="3200400"/>
              <a:chOff x="990600" y="1828800"/>
              <a:chExt cx="4114800" cy="3200400"/>
            </a:xfrm>
          </p:grpSpPr>
          <p:sp>
            <p:nvSpPr>
              <p:cNvPr id="27" name="Rectangle 26"/>
              <p:cNvSpPr/>
              <p:nvPr/>
            </p:nvSpPr>
            <p:spPr bwMode="auto">
              <a:xfrm>
                <a:off x="3733800" y="1828800"/>
                <a:ext cx="1371600" cy="32004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990600" y="3486150"/>
                <a:ext cx="2743200" cy="11430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Verdana" pitchFamily="34" charset="0"/>
                  </a:rPr>
                  <a:t>The tasks in the orange box have been identified as sequential, developmental learning tasks that progress  </a:t>
                </a:r>
                <a:r>
                  <a:rPr lang="en-US" sz="1000" b="1" i="1" u="sng" dirty="0" smtClean="0">
                    <a:solidFill>
                      <a:srgbClr val="002060"/>
                    </a:solidFill>
                    <a:latin typeface="Verdana" pitchFamily="34" charset="0"/>
                  </a:rPr>
                  <a:t>from</a:t>
                </a:r>
                <a:r>
                  <a:rPr lang="en-US" sz="1000" b="1" i="1" dirty="0" smtClean="0">
                    <a:solidFill>
                      <a:srgbClr val="002060"/>
                    </a:solidFill>
                    <a:latin typeface="Verdana" pitchFamily="34" charset="0"/>
                  </a:rPr>
                  <a:t> </a:t>
                </a:r>
                <a:r>
                  <a:rPr lang="en-US" sz="1000" dirty="0" smtClean="0">
                    <a:solidFill>
                      <a:srgbClr val="002060"/>
                    </a:solidFill>
                    <a:latin typeface="Verdana" pitchFamily="34" charset="0"/>
                  </a:rPr>
                  <a:t>a DOK-1 and </a:t>
                </a:r>
                <a:r>
                  <a:rPr lang="en-US" sz="1000" b="1" i="1" u="sng" dirty="0" smtClean="0">
                    <a:solidFill>
                      <a:srgbClr val="002060"/>
                    </a:solidFill>
                    <a:latin typeface="Verdana" pitchFamily="34" charset="0"/>
                  </a:rPr>
                  <a:t>to</a:t>
                </a:r>
                <a:r>
                  <a:rPr lang="en-US" sz="1000" dirty="0" smtClean="0">
                    <a:solidFill>
                      <a:srgbClr val="002060"/>
                    </a:solidFill>
                    <a:latin typeface="Verdana" pitchFamily="34" charset="0"/>
                  </a:rPr>
                  <a:t> a Depth of Knowledge </a:t>
                </a:r>
                <a:r>
                  <a:rPr lang="en-US" sz="1000" dirty="0" smtClean="0">
                    <a:latin typeface="Verdana" pitchFamily="34" charset="0"/>
                  </a:rPr>
                  <a:t>3.</a:t>
                </a:r>
                <a:endParaRPr kumimoji="0" lang="en-US" sz="1000" b="0" i="0" u="none" strike="noStrike" cap="none" normalizeH="0" baseline="0" dirty="0" smtClean="0">
                  <a:ln>
                    <a:noFill/>
                  </a:ln>
                  <a:solidFill>
                    <a:schemeClr val="tx1"/>
                  </a:solidFill>
                  <a:effectLst/>
                  <a:latin typeface="Verdana" pitchFamily="34" charset="0"/>
                </a:endParaRPr>
              </a:p>
            </p:txBody>
          </p:sp>
        </p:grpSp>
      </p:grpSp>
      <p:cxnSp>
        <p:nvCxnSpPr>
          <p:cNvPr id="32" name="Straight Arrow Connector 31"/>
          <p:cNvCxnSpPr/>
          <p:nvPr/>
        </p:nvCxnSpPr>
        <p:spPr bwMode="auto">
          <a:xfrm>
            <a:off x="7789333" y="2234787"/>
            <a:ext cx="1007533" cy="0"/>
          </a:xfrm>
          <a:prstGeom prst="straightConnector1">
            <a:avLst/>
          </a:prstGeom>
          <a:solidFill>
            <a:schemeClr val="accent1"/>
          </a:solidFill>
          <a:ln w="28575" cap="flat" cmpd="sng" algn="ctr">
            <a:solidFill>
              <a:srgbClr val="FFC000"/>
            </a:solidFill>
            <a:prstDash val="solid"/>
            <a:round/>
            <a:headEnd type="arrow"/>
            <a:tailEnd type="arrow"/>
          </a:ln>
          <a:effectLst/>
        </p:spPr>
      </p:cxnSp>
      <p:sp>
        <p:nvSpPr>
          <p:cNvPr id="53" name="Rectangle 52"/>
          <p:cNvSpPr/>
          <p:nvPr/>
        </p:nvSpPr>
        <p:spPr>
          <a:xfrm>
            <a:off x="5638800" y="2629525"/>
            <a:ext cx="3962400" cy="723275"/>
          </a:xfrm>
          <a:prstGeom prst="rect">
            <a:avLst/>
          </a:prstGeom>
          <a:solidFill>
            <a:schemeClr val="bg1">
              <a:lumMod val="95000"/>
            </a:schemeClr>
          </a:solidFill>
          <a:effectLst>
            <a:innerShdw blurRad="114300">
              <a:prstClr val="black"/>
            </a:innerShdw>
          </a:effectLst>
        </p:spPr>
        <p:txBody>
          <a:bodyPr wrap="square">
            <a:spAutoFit/>
          </a:bodyPr>
          <a:lstStyle/>
          <a:p>
            <a:r>
              <a:rPr lang="en-US" sz="1000" b="1" u="sng" dirty="0" smtClean="0">
                <a:solidFill>
                  <a:srgbClr val="002060"/>
                </a:solidFill>
                <a:latin typeface="Calibri" pitchFamily="34" charset="0"/>
              </a:rPr>
              <a:t>RL.4.5</a:t>
            </a:r>
            <a:r>
              <a:rPr lang="en-US" sz="1000" b="1" dirty="0" smtClean="0">
                <a:solidFill>
                  <a:srgbClr val="002060"/>
                </a:solidFill>
                <a:latin typeface="Calibri" pitchFamily="34" charset="0"/>
              </a:rPr>
              <a:t> </a:t>
            </a:r>
            <a:r>
              <a:rPr lang="en-US" sz="1000" dirty="0" smtClean="0">
                <a:solidFill>
                  <a:srgbClr val="002060"/>
                </a:solidFill>
                <a:latin typeface="Calibri" pitchFamily="34" charset="0"/>
              </a:rPr>
              <a:t>Explain major differences between poems, drama, and prose, and refer to the structural elements of poems (e.g., verse, rhythm, meter) and drama (e.g., casts of characters, settings, descriptions, dialogue, stage directions) when writing or speaking about a text.  </a:t>
            </a:r>
            <a:r>
              <a:rPr lang="en-US" sz="1100" b="1" u="sng" dirty="0" smtClean="0">
                <a:solidFill>
                  <a:srgbClr val="002060"/>
                </a:solidFill>
                <a:latin typeface="Calibri" pitchFamily="34" charset="0"/>
              </a:rPr>
              <a:t>DOK - 3</a:t>
            </a:r>
            <a:endParaRPr lang="en-US" sz="1100" b="1" u="sng" dirty="0">
              <a:solidFill>
                <a:srgbClr val="002060"/>
              </a:solidFill>
              <a:latin typeface="Calibri" pitchFamily="34" charset="0"/>
            </a:endParaRPr>
          </a:p>
        </p:txBody>
      </p:sp>
      <p:graphicFrame>
        <p:nvGraphicFramePr>
          <p:cNvPr id="54" name="Table 53"/>
          <p:cNvGraphicFramePr>
            <a:graphicFrameLocks noGrp="1"/>
          </p:cNvGraphicFramePr>
          <p:nvPr>
            <p:extLst>
              <p:ext uri="{D42A27DB-BD31-4B8C-83A1-F6EECF244321}">
                <p14:modId xmlns:p14="http://schemas.microsoft.com/office/powerpoint/2010/main" xmlns="" val="3024372469"/>
              </p:ext>
            </p:extLst>
          </p:nvPr>
        </p:nvGraphicFramePr>
        <p:xfrm>
          <a:off x="5638800" y="3506824"/>
          <a:ext cx="3962400" cy="350520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905000"/>
                <a:gridCol w="2057400"/>
              </a:tblGrid>
              <a:tr h="655444">
                <a:tc>
                  <a:txBody>
                    <a:bodyPr/>
                    <a:lstStyle/>
                    <a:p>
                      <a:r>
                        <a:rPr lang="en-US" sz="900" b="1" i="0" dirty="0" smtClean="0">
                          <a:solidFill>
                            <a:srgbClr val="002060"/>
                          </a:solidFill>
                          <a:latin typeface="Calibri" pitchFamily="34" charset="0"/>
                        </a:rPr>
                        <a:t>What</a:t>
                      </a:r>
                      <a:r>
                        <a:rPr lang="en-US" sz="900" b="1" i="0" baseline="0" dirty="0" smtClean="0">
                          <a:solidFill>
                            <a:srgbClr val="002060"/>
                          </a:solidFill>
                          <a:latin typeface="Calibri" pitchFamily="34" charset="0"/>
                        </a:rPr>
                        <a:t> recall (DOK-1) assessment tasks demonstrate evidence of </a:t>
                      </a:r>
                      <a:r>
                        <a:rPr lang="en-US" sz="900" b="1" i="0" u="sng" baseline="0" dirty="0" smtClean="0">
                          <a:solidFill>
                            <a:srgbClr val="002060"/>
                          </a:solidFill>
                          <a:latin typeface="Calibri" pitchFamily="34" charset="0"/>
                        </a:rPr>
                        <a:t>remembering</a:t>
                      </a:r>
                      <a:r>
                        <a:rPr lang="en-US" sz="900" b="1" i="0" baseline="0" dirty="0" smtClean="0">
                          <a:solidFill>
                            <a:srgbClr val="002060"/>
                          </a:solidFill>
                          <a:latin typeface="Calibri" pitchFamily="34" charset="0"/>
                        </a:rPr>
                        <a:t>?</a:t>
                      </a:r>
                      <a:endParaRPr lang="en-US" sz="900" b="1" i="0" dirty="0">
                        <a:solidFill>
                          <a:srgbClr val="002060"/>
                        </a:solidFill>
                        <a:latin typeface="Calibri"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dirty="0" smtClean="0">
                          <a:solidFill>
                            <a:srgbClr val="002060"/>
                          </a:solidFill>
                          <a:latin typeface="Calibri" pitchFamily="34" charset="0"/>
                        </a:rPr>
                        <a:t>d.</a:t>
                      </a:r>
                      <a:r>
                        <a:rPr lang="en-US" sz="900" b="0" i="1" baseline="0" dirty="0" smtClean="0">
                          <a:solidFill>
                            <a:srgbClr val="002060"/>
                          </a:solidFill>
                          <a:latin typeface="Calibri" pitchFamily="34" charset="0"/>
                        </a:rPr>
                        <a:t> </a:t>
                      </a:r>
                      <a:r>
                        <a:rPr lang="en-US" sz="900" b="0" i="1" dirty="0" smtClean="0">
                          <a:solidFill>
                            <a:srgbClr val="002060"/>
                          </a:solidFill>
                          <a:latin typeface="Calibri" pitchFamily="34" charset="0"/>
                        </a:rPr>
                        <a:t>Students use evidence (quotes, text examples) to generalize or connect major differences between poems, drama and prose.</a:t>
                      </a:r>
                    </a:p>
                  </a:txBody>
                  <a:tcPr>
                    <a:solidFill>
                      <a:schemeClr val="bg1"/>
                    </a:solidFill>
                  </a:tcPr>
                </a:tc>
              </a:tr>
              <a:tr h="655444">
                <a:tc>
                  <a:txBody>
                    <a:bodyPr/>
                    <a:lstStyle/>
                    <a:p>
                      <a:r>
                        <a:rPr lang="en-US" sz="900" b="0" i="1" dirty="0" smtClean="0">
                          <a:solidFill>
                            <a:srgbClr val="002060"/>
                          </a:solidFill>
                          <a:latin typeface="Calibri" pitchFamily="34" charset="0"/>
                        </a:rPr>
                        <a:t>a. Student finds definitions or can define:  poem, drama, prose, verse, rhythm, meter, casts of characters, setting, description, </a:t>
                      </a:r>
                      <a:endParaRPr lang="en-US" sz="900" b="0" i="1" dirty="0">
                        <a:solidFill>
                          <a:srgbClr val="002060"/>
                        </a:solidFill>
                        <a:latin typeface="Calibri" pitchFamily="34" charset="0"/>
                      </a:endParaRPr>
                    </a:p>
                  </a:txBody>
                  <a:tcPr/>
                </a:tc>
                <a:tc>
                  <a:txBody>
                    <a:bodyPr/>
                    <a:lstStyle/>
                    <a:p>
                      <a:r>
                        <a:rPr lang="en-US" sz="900" b="1" i="0" dirty="0" smtClean="0">
                          <a:solidFill>
                            <a:srgbClr val="002060"/>
                          </a:solidFill>
                          <a:latin typeface="Calibri" pitchFamily="34" charset="0"/>
                        </a:rPr>
                        <a:t>What</a:t>
                      </a:r>
                      <a:r>
                        <a:rPr lang="en-US" sz="900" b="1" i="0" baseline="0" dirty="0" smtClean="0">
                          <a:solidFill>
                            <a:srgbClr val="002060"/>
                          </a:solidFill>
                          <a:latin typeface="Calibri" pitchFamily="34" charset="0"/>
                        </a:rPr>
                        <a:t> thinking and reasoning (DOK-3) assessment tasks demonstrate evidence of </a:t>
                      </a:r>
                      <a:r>
                        <a:rPr lang="en-US" sz="900" b="1" i="0" u="sng" baseline="0" dirty="0" smtClean="0">
                          <a:solidFill>
                            <a:srgbClr val="002060"/>
                          </a:solidFill>
                          <a:latin typeface="Calibri" pitchFamily="34" charset="0"/>
                        </a:rPr>
                        <a:t>applying</a:t>
                      </a:r>
                      <a:r>
                        <a:rPr lang="en-US" sz="900" b="1" i="0" baseline="0" dirty="0" smtClean="0">
                          <a:solidFill>
                            <a:srgbClr val="002060"/>
                          </a:solidFill>
                          <a:latin typeface="Calibri" pitchFamily="34" charset="0"/>
                        </a:rPr>
                        <a:t>?</a:t>
                      </a:r>
                      <a:endParaRPr lang="en-US" sz="900" b="1" i="0" dirty="0">
                        <a:solidFill>
                          <a:srgbClr val="002060"/>
                        </a:solidFill>
                        <a:latin typeface="Calibri" pitchFamily="34" charset="0"/>
                      </a:endParaRPr>
                    </a:p>
                  </a:txBody>
                  <a:tcPr>
                    <a:solidFill>
                      <a:schemeClr val="bg1">
                        <a:lumMod val="85000"/>
                      </a:schemeClr>
                    </a:solidFill>
                  </a:tcPr>
                </a:tc>
              </a:tr>
              <a:tr h="655444">
                <a:tc>
                  <a:txBody>
                    <a:bodyPr/>
                    <a:lstStyle/>
                    <a:p>
                      <a:r>
                        <a:rPr lang="en-US" sz="900" b="1" i="0" dirty="0" smtClean="0">
                          <a:solidFill>
                            <a:srgbClr val="002060"/>
                          </a:solidFill>
                          <a:latin typeface="Calibri" pitchFamily="34" charset="0"/>
                        </a:rPr>
                        <a:t>What</a:t>
                      </a:r>
                      <a:r>
                        <a:rPr lang="en-US" sz="900" b="1" i="0" baseline="0" dirty="0" smtClean="0">
                          <a:solidFill>
                            <a:srgbClr val="002060"/>
                          </a:solidFill>
                          <a:latin typeface="Calibri" pitchFamily="34" charset="0"/>
                        </a:rPr>
                        <a:t> skills and concepts (DOK-2) assessment tasks demonstrate evidence of</a:t>
                      </a:r>
                      <a:r>
                        <a:rPr lang="en-US" sz="900" b="1" i="0" u="sng" baseline="0" dirty="0" smtClean="0">
                          <a:solidFill>
                            <a:srgbClr val="002060"/>
                          </a:solidFill>
                          <a:latin typeface="Calibri" pitchFamily="34" charset="0"/>
                        </a:rPr>
                        <a:t> understanding</a:t>
                      </a:r>
                      <a:r>
                        <a:rPr lang="en-US" sz="900" b="1" i="0" baseline="0" dirty="0" smtClean="0">
                          <a:solidFill>
                            <a:srgbClr val="002060"/>
                          </a:solidFill>
                          <a:latin typeface="Calibri" pitchFamily="34" charset="0"/>
                        </a:rPr>
                        <a:t>?</a:t>
                      </a:r>
                      <a:endParaRPr lang="en-US" sz="900" b="1" i="0" dirty="0">
                        <a:solidFill>
                          <a:srgbClr val="002060"/>
                        </a:solidFill>
                        <a:latin typeface="Calibri"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dirty="0" smtClean="0">
                          <a:solidFill>
                            <a:srgbClr val="002060"/>
                          </a:solidFill>
                          <a:latin typeface="Calibri" pitchFamily="34" charset="0"/>
                        </a:rPr>
                        <a:t>e. Student can use knowledge of structural elements of poems, drama or prose to solve a problem (i.e., how to write a poem, etc…)</a:t>
                      </a:r>
                    </a:p>
                  </a:txBody>
                  <a:tcPr>
                    <a:solidFill>
                      <a:schemeClr val="bg1"/>
                    </a:solidFill>
                  </a:tcPr>
                </a:tc>
              </a:tr>
              <a:tr h="512956">
                <a:tc rowSpan="2">
                  <a:txBody>
                    <a:bodyPr/>
                    <a:lstStyle/>
                    <a:p>
                      <a:r>
                        <a:rPr lang="en-US" sz="900" b="0" i="1" dirty="0" smtClean="0">
                          <a:solidFill>
                            <a:srgbClr val="002060"/>
                          </a:solidFill>
                          <a:latin typeface="Calibri" pitchFamily="34" charset="0"/>
                        </a:rPr>
                        <a:t>b.</a:t>
                      </a:r>
                      <a:r>
                        <a:rPr lang="en-US" sz="900" b="0" i="1" baseline="0" dirty="0" smtClean="0">
                          <a:solidFill>
                            <a:srgbClr val="002060"/>
                          </a:solidFill>
                          <a:latin typeface="Calibri" pitchFamily="34" charset="0"/>
                        </a:rPr>
                        <a:t> Students can give examples of poems, dramas and prose.</a:t>
                      </a:r>
                      <a:endParaRPr lang="en-US" sz="900" b="0" i="1" dirty="0" smtClean="0">
                        <a:solidFill>
                          <a:srgbClr val="002060"/>
                        </a:solidFill>
                        <a:latin typeface="Calibri" pitchFamily="34" charset="0"/>
                      </a:endParaRPr>
                    </a:p>
                    <a:p>
                      <a:r>
                        <a:rPr lang="en-US" sz="900" b="0" i="1" dirty="0" smtClean="0">
                          <a:solidFill>
                            <a:srgbClr val="002060"/>
                          </a:solidFill>
                          <a:latin typeface="Calibri" pitchFamily="34" charset="0"/>
                        </a:rPr>
                        <a:t>c. Student obtains/interprets information relating to structures of poems, drama and prose.</a:t>
                      </a:r>
                      <a:endParaRPr lang="en-US" sz="900" b="0" i="1" dirty="0">
                        <a:solidFill>
                          <a:srgbClr val="002060"/>
                        </a:solidFill>
                        <a:latin typeface="Calibri" pitchFamily="34" charset="0"/>
                      </a:endParaRPr>
                    </a:p>
                  </a:txBody>
                  <a:tcPr/>
                </a:tc>
                <a:tc>
                  <a:txBody>
                    <a:bodyPr/>
                    <a:lstStyle/>
                    <a:p>
                      <a:r>
                        <a:rPr lang="en-US" sz="900" b="1" i="0" dirty="0" smtClean="0">
                          <a:solidFill>
                            <a:srgbClr val="002060"/>
                          </a:solidFill>
                          <a:latin typeface="Calibri" pitchFamily="34" charset="0"/>
                        </a:rPr>
                        <a:t>What</a:t>
                      </a:r>
                      <a:r>
                        <a:rPr lang="en-US" sz="900" b="1" i="0" baseline="0" dirty="0" smtClean="0">
                          <a:solidFill>
                            <a:srgbClr val="002060"/>
                          </a:solidFill>
                          <a:latin typeface="Calibri" pitchFamily="34" charset="0"/>
                        </a:rPr>
                        <a:t> thinking and reasoning (DOK-3) assessment tasks demonstrate evidence of </a:t>
                      </a:r>
                      <a:r>
                        <a:rPr lang="en-US" sz="900" b="1" i="0" u="sng" baseline="0" dirty="0" smtClean="0">
                          <a:solidFill>
                            <a:srgbClr val="002060"/>
                          </a:solidFill>
                          <a:latin typeface="Calibri" pitchFamily="34" charset="0"/>
                        </a:rPr>
                        <a:t>analyzing</a:t>
                      </a:r>
                      <a:r>
                        <a:rPr lang="en-US" sz="900" b="1" i="0" baseline="0" dirty="0" smtClean="0">
                          <a:solidFill>
                            <a:srgbClr val="002060"/>
                          </a:solidFill>
                          <a:latin typeface="Calibri" pitchFamily="34" charset="0"/>
                        </a:rPr>
                        <a:t>?</a:t>
                      </a:r>
                      <a:endParaRPr lang="en-US" sz="900" b="1" i="0" dirty="0">
                        <a:solidFill>
                          <a:srgbClr val="002060"/>
                        </a:solidFill>
                        <a:latin typeface="Calibri" pitchFamily="34" charset="0"/>
                      </a:endParaRPr>
                    </a:p>
                  </a:txBody>
                  <a:tcPr>
                    <a:solidFill>
                      <a:schemeClr val="bg1">
                        <a:lumMod val="85000"/>
                      </a:schemeClr>
                    </a:solidFill>
                  </a:tcPr>
                </a:tc>
              </a:tr>
              <a:tr h="370468">
                <a:tc vMerge="1">
                  <a:txBody>
                    <a:bodyPr/>
                    <a:lstStyle/>
                    <a:p>
                      <a:endParaRPr lang="en-US" sz="1000" b="1" dirty="0">
                        <a:solidFill>
                          <a:srgbClr val="002060"/>
                        </a:solidFill>
                        <a:latin typeface="Verdana" pitchFamily="34" charset="0"/>
                      </a:endParaRPr>
                    </a:p>
                  </a:txBody>
                  <a:tcPr/>
                </a:tc>
                <a:tc rowSpan="2">
                  <a:txBody>
                    <a:bodyPr/>
                    <a:lstStyle/>
                    <a:p>
                      <a:pPr marL="0" indent="0">
                        <a:buNone/>
                      </a:pPr>
                      <a:r>
                        <a:rPr lang="en-US" sz="900" b="0" i="1" dirty="0" smtClean="0">
                          <a:solidFill>
                            <a:srgbClr val="002060"/>
                          </a:solidFill>
                          <a:latin typeface="Calibri" pitchFamily="34" charset="0"/>
                        </a:rPr>
                        <a:t>f</a:t>
                      </a:r>
                      <a:r>
                        <a:rPr lang="en-US" sz="900" b="0" i="1" baseline="0" dirty="0" smtClean="0">
                          <a:solidFill>
                            <a:srgbClr val="002060"/>
                          </a:solidFill>
                          <a:latin typeface="Calibri" pitchFamily="34" charset="0"/>
                        </a:rPr>
                        <a:t>  </a:t>
                      </a:r>
                      <a:r>
                        <a:rPr lang="en-US" sz="900" b="0" i="1" dirty="0" smtClean="0">
                          <a:solidFill>
                            <a:srgbClr val="002060"/>
                          </a:solidFill>
                          <a:latin typeface="Calibri" pitchFamily="34" charset="0"/>
                        </a:rPr>
                        <a:t>Students analyze a poem, drama or prose text in order to critique the use of literary elements to create a viewpoint or bias.</a:t>
                      </a:r>
                      <a:endParaRPr lang="en-US" sz="900" b="0" i="1" dirty="0">
                        <a:solidFill>
                          <a:srgbClr val="002060"/>
                        </a:solidFill>
                        <a:latin typeface="Calibri" pitchFamily="34" charset="0"/>
                      </a:endParaRPr>
                    </a:p>
                  </a:txBody>
                  <a:tcPr>
                    <a:solidFill>
                      <a:schemeClr val="bg1"/>
                    </a:solidFill>
                  </a:tcPr>
                </a:tc>
              </a:tr>
              <a:tr h="655444">
                <a:tc>
                  <a:txBody>
                    <a:bodyPr/>
                    <a:lstStyle/>
                    <a:p>
                      <a:r>
                        <a:rPr lang="en-US" sz="900" b="1" i="0" dirty="0" smtClean="0">
                          <a:solidFill>
                            <a:srgbClr val="002060"/>
                          </a:solidFill>
                          <a:latin typeface="Calibri" pitchFamily="34" charset="0"/>
                        </a:rPr>
                        <a:t>What</a:t>
                      </a:r>
                      <a:r>
                        <a:rPr lang="en-US" sz="900" b="1" i="0" baseline="0" dirty="0" smtClean="0">
                          <a:solidFill>
                            <a:srgbClr val="002060"/>
                          </a:solidFill>
                          <a:latin typeface="Calibri" pitchFamily="34" charset="0"/>
                        </a:rPr>
                        <a:t> thinking and reasoning (DOK-3) assessment tasks demonstrate evidence of </a:t>
                      </a:r>
                      <a:r>
                        <a:rPr lang="en-US" sz="900" b="1" i="0" u="sng" baseline="0" dirty="0" smtClean="0">
                          <a:solidFill>
                            <a:srgbClr val="002060"/>
                          </a:solidFill>
                          <a:latin typeface="Calibri" pitchFamily="34" charset="0"/>
                        </a:rPr>
                        <a:t>understanding</a:t>
                      </a:r>
                      <a:r>
                        <a:rPr lang="en-US" sz="900" b="1" i="0" baseline="0" dirty="0" smtClean="0">
                          <a:solidFill>
                            <a:srgbClr val="002060"/>
                          </a:solidFill>
                          <a:latin typeface="Calibri" pitchFamily="34" charset="0"/>
                        </a:rPr>
                        <a:t>?</a:t>
                      </a:r>
                      <a:endParaRPr lang="en-US" sz="900" b="1" i="0" dirty="0">
                        <a:solidFill>
                          <a:srgbClr val="002060"/>
                        </a:solidFill>
                        <a:latin typeface="Calibri" pitchFamily="34" charset="0"/>
                      </a:endParaRPr>
                    </a:p>
                  </a:txBody>
                  <a:tcPr>
                    <a:solidFill>
                      <a:schemeClr val="bg1">
                        <a:lumMod val="85000"/>
                      </a:schemeClr>
                    </a:solidFill>
                  </a:tcPr>
                </a:tc>
                <a:tc vMerge="1">
                  <a:txBody>
                    <a:bodyPr/>
                    <a:lstStyle/>
                    <a:p>
                      <a:pPr marL="0" indent="0">
                        <a:buNone/>
                      </a:pPr>
                      <a:endParaRPr lang="en-US" sz="1000" b="1" i="0" dirty="0">
                        <a:solidFill>
                          <a:srgbClr val="002060"/>
                        </a:solidFill>
                        <a:latin typeface="Verdana" pitchFamily="34" charset="0"/>
                      </a:endParaRPr>
                    </a:p>
                  </a:txBody>
                  <a:tcPr>
                    <a:solidFill>
                      <a:schemeClr val="bg1"/>
                    </a:solidFill>
                  </a:tcPr>
                </a:tc>
              </a:tr>
            </a:tbl>
          </a:graphicData>
        </a:graphic>
      </p:graphicFrame>
      <p:sp>
        <p:nvSpPr>
          <p:cNvPr id="46" name="TextBox 45"/>
          <p:cNvSpPr txBox="1"/>
          <p:nvPr/>
        </p:nvSpPr>
        <p:spPr>
          <a:xfrm>
            <a:off x="5638800" y="2362200"/>
            <a:ext cx="1676400" cy="276999"/>
          </a:xfrm>
          <a:prstGeom prst="rect">
            <a:avLst/>
          </a:prstGeom>
          <a:noFill/>
        </p:spPr>
        <p:txBody>
          <a:bodyPr wrap="square" rtlCol="0">
            <a:spAutoFit/>
          </a:bodyPr>
          <a:lstStyle/>
          <a:p>
            <a:r>
              <a:rPr lang="en-US" sz="1200" b="1" i="1" dirty="0" smtClean="0">
                <a:solidFill>
                  <a:srgbClr val="002060"/>
                </a:solidFill>
                <a:latin typeface="Calibri" pitchFamily="34" charset="0"/>
              </a:rPr>
              <a:t>Example</a:t>
            </a:r>
            <a:endParaRPr lang="en-US" sz="1200" b="1" i="1" dirty="0">
              <a:solidFill>
                <a:srgbClr val="002060"/>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34730823"/>
              </p:ext>
            </p:extLst>
          </p:nvPr>
        </p:nvGraphicFramePr>
        <p:xfrm>
          <a:off x="168218" y="2538948"/>
          <a:ext cx="4653360" cy="4271020"/>
        </p:xfrm>
        <a:graphic>
          <a:graphicData uri="http://schemas.openxmlformats.org/drawingml/2006/table">
            <a:tbl>
              <a:tblPr firstRow="1" bandRow="1">
                <a:tableStyleId>{5C22544A-7EE6-4342-B048-85BDC9FD1C3A}</a:tableStyleId>
              </a:tblPr>
              <a:tblGrid>
                <a:gridCol w="858189"/>
                <a:gridCol w="864992"/>
                <a:gridCol w="920971"/>
                <a:gridCol w="1041812"/>
                <a:gridCol w="967396"/>
              </a:tblGrid>
              <a:tr h="479692">
                <a:tc>
                  <a:txBody>
                    <a:bodyPr/>
                    <a:lstStyle/>
                    <a:p>
                      <a:pPr marL="0" marR="0" algn="l">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Depth of Knowledge  </a:t>
                      </a:r>
                      <a:r>
                        <a:rPr lang="en-US" sz="500" kern="1200" dirty="0">
                          <a:solidFill>
                            <a:schemeClr val="tx1"/>
                          </a:solidFill>
                          <a:effectLst/>
                          <a:latin typeface="Verdana" pitchFamily="34" charset="0"/>
                          <a:ea typeface="Verdana" pitchFamily="34" charset="0"/>
                          <a:cs typeface="Verdana" pitchFamily="34" charset="0"/>
                        </a:rPr>
                        <a:t>(Webb) Task Complexity</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CFFB"/>
                    </a:solidFill>
                  </a:tcPr>
                </a:tc>
                <a:tc rowSpan="2">
                  <a:txBody>
                    <a:bodyPr/>
                    <a:lstStyle/>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DOK LEVEL 1</a:t>
                      </a:r>
                      <a:endParaRPr lang="en-US" sz="700" dirty="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Recall and Reproduction</a:t>
                      </a:r>
                      <a:endParaRPr lang="en-US" sz="700" dirty="0">
                        <a:solidFill>
                          <a:schemeClr val="tx1"/>
                        </a:solidFill>
                        <a:effectLst/>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CFFB"/>
                    </a:solidFill>
                  </a:tcPr>
                </a:tc>
                <a:tc rowSpan="2">
                  <a:txBody>
                    <a:bodyPr/>
                    <a:lstStyle/>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DOK LEVEL 2</a:t>
                      </a:r>
                      <a:endParaRPr lang="en-US" sz="700" dirty="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Basic Skills and Concepts</a:t>
                      </a:r>
                      <a:endParaRPr lang="en-US" sz="700" dirty="0">
                        <a:solidFill>
                          <a:schemeClr val="tx1"/>
                        </a:solidFill>
                        <a:effectLst/>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CFFB"/>
                    </a:solidFill>
                  </a:tcPr>
                </a:tc>
                <a:tc rowSpan="2">
                  <a:txBody>
                    <a:bodyPr/>
                    <a:lstStyle/>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DOK LEVEL 3</a:t>
                      </a:r>
                      <a:endParaRPr lang="en-US" sz="700" dirty="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Strategic Thinking and Reasoning</a:t>
                      </a:r>
                      <a:endParaRPr lang="en-US" sz="700" dirty="0">
                        <a:solidFill>
                          <a:schemeClr val="tx1"/>
                        </a:solidFill>
                        <a:effectLst/>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CFFB"/>
                    </a:solidFill>
                  </a:tcPr>
                </a:tc>
                <a:tc rowSpan="2">
                  <a:txBody>
                    <a:bodyPr/>
                    <a:lstStyle/>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DOK LEVEL 4</a:t>
                      </a:r>
                      <a:endParaRPr lang="en-US" sz="700" dirty="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Extended Thinking</a:t>
                      </a:r>
                      <a:endParaRPr lang="en-US" sz="700" dirty="0">
                        <a:solidFill>
                          <a:schemeClr val="tx1"/>
                        </a:solidFill>
                        <a:effectLst/>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CFFB"/>
                    </a:solidFill>
                  </a:tcPr>
                </a:tc>
              </a:tr>
              <a:tr h="362495">
                <a:tc>
                  <a:txBody>
                    <a:bodyPr/>
                    <a:lstStyle/>
                    <a:p>
                      <a:pPr marL="0" marR="0" algn="l">
                        <a:lnSpc>
                          <a:spcPct val="115000"/>
                        </a:lnSpc>
                        <a:spcBef>
                          <a:spcPts val="0"/>
                        </a:spcBef>
                        <a:spcAft>
                          <a:spcPts val="0"/>
                        </a:spcAft>
                      </a:pPr>
                      <a:r>
                        <a:rPr lang="en-US" sz="800" b="1" kern="1200" dirty="0">
                          <a:solidFill>
                            <a:schemeClr val="tx1"/>
                          </a:solidFill>
                          <a:effectLst/>
                          <a:latin typeface="Verdana" pitchFamily="34" charset="0"/>
                          <a:ea typeface="Verdana" pitchFamily="34" charset="0"/>
                          <a:cs typeface="Verdana" pitchFamily="34" charset="0"/>
                        </a:rPr>
                        <a:t>Blooms </a:t>
                      </a:r>
                      <a:endParaRPr lang="en-US" sz="800" b="1"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(Task Difficulty)</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9262">
                <a:tc>
                  <a:txBody>
                    <a:bodyPr/>
                    <a:lstStyle/>
                    <a:p>
                      <a:pPr marL="0" marR="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Remember </a:t>
                      </a:r>
                      <a:endParaRPr lang="en-US" sz="700" b="1"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(Knowledge)</a:t>
                      </a:r>
                      <a:endParaRPr lang="en-US" sz="7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-Recall, locate basic facts, definitions, details and events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US" sz="6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US" sz="6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US" sz="6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506">
                <a:tc>
                  <a:txBody>
                    <a:bodyPr/>
                    <a:lstStyle/>
                    <a:p>
                      <a:pPr marL="0" marR="0" indent="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Understand</a:t>
                      </a:r>
                      <a:endParaRPr lang="en-US" sz="700" b="1" dirty="0">
                        <a:solidFill>
                          <a:schemeClr val="tx1"/>
                        </a:solidFill>
                        <a:effectLst/>
                        <a:latin typeface="Verdana" pitchFamily="34" charset="0"/>
                        <a:ea typeface="Verdana" pitchFamily="34" charset="0"/>
                        <a:cs typeface="Verdana" pitchFamily="34" charset="0"/>
                      </a:endParaRPr>
                    </a:p>
                    <a:p>
                      <a:pPr marL="0" marR="0" indent="0" algn="l">
                        <a:lnSpc>
                          <a:spcPct val="115000"/>
                        </a:lnSpc>
                        <a:spcBef>
                          <a:spcPts val="0"/>
                        </a:spcBef>
                        <a:spcAft>
                          <a:spcPts val="0"/>
                        </a:spcAft>
                      </a:pPr>
                      <a:r>
                        <a:rPr lang="en-US" sz="700" kern="1200" dirty="0">
                          <a:solidFill>
                            <a:schemeClr val="tx1"/>
                          </a:solidFill>
                          <a:effectLst/>
                          <a:latin typeface="Verdana" pitchFamily="34" charset="0"/>
                          <a:ea typeface="Verdana" pitchFamily="34" charset="0"/>
                          <a:cs typeface="Verdana" pitchFamily="34" charset="0"/>
                        </a:rPr>
                        <a:t>(Comprehend</a:t>
                      </a:r>
                      <a:r>
                        <a:rPr lang="en-US" sz="500" kern="1200" dirty="0">
                          <a:solidFill>
                            <a:schemeClr val="tx1"/>
                          </a:solidFill>
                          <a:effectLst/>
                          <a:latin typeface="Verdana" pitchFamily="34" charset="0"/>
                          <a:ea typeface="Verdana" pitchFamily="34" charset="0"/>
                          <a:cs typeface="Verdana" pitchFamily="34" charset="0"/>
                        </a:rPr>
                        <a:t>)</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-Select appropriate words for use when intended meaning is </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clearly evident.</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-Specify, explain relationships</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-Summarize</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-Identify central ideas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-Explain, generalize or connect ideas using supporting evidence (quote, text, evidence, example…).</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-Explain how concepts or ideas specifically relate to other content domains/concepts.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9036">
                <a:tc>
                  <a:txBody>
                    <a:bodyPr/>
                    <a:lstStyle/>
                    <a:p>
                      <a:pPr marL="0" marR="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Apply</a:t>
                      </a:r>
                      <a:endParaRPr lang="en-US" sz="700" b="1"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-Use language structure(pre/suffix) or word relationships (synonyms/antonym)</a:t>
                      </a:r>
                      <a:endParaRPr lang="en-US" sz="50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to determine meaning.</a:t>
                      </a:r>
                      <a:endParaRPr lang="en-US" sz="50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-Use context to identify word meanings</a:t>
                      </a:r>
                      <a:endParaRPr lang="en-US" sz="50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-Obtain and interpret information using text features.</a:t>
                      </a:r>
                      <a:endParaRPr lang="en-US" sz="50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-Use concepts to solve non-routine problems.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-Devise an approach among many alternatives to research a novel problem.</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6">
                <a:tc>
                  <a:txBody>
                    <a:bodyPr/>
                    <a:lstStyle/>
                    <a:p>
                      <a:pPr marL="0" marR="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Analyze</a:t>
                      </a:r>
                      <a:endParaRPr lang="en-US" sz="700" b="1"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 Identify the kind of information contained in a graphic, table, visual, etc.</a:t>
                      </a:r>
                      <a:endParaRPr lang="en-US" sz="50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-Compare literary elements, facts, terms and events.</a:t>
                      </a:r>
                      <a:endParaRPr lang="en-US" sz="50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a:solidFill>
                            <a:schemeClr val="tx1"/>
                          </a:solidFill>
                          <a:effectLst/>
                          <a:latin typeface="Verdana" pitchFamily="34" charset="0"/>
                          <a:ea typeface="Verdana" pitchFamily="34" charset="0"/>
                          <a:cs typeface="Verdana" pitchFamily="34" charset="0"/>
                        </a:rPr>
                        <a:t>-Analyze format, organization and text structures.</a:t>
                      </a:r>
                      <a:endParaRPr lang="en-US" sz="50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-Analyze or interpret author’s craft (e.g., literary devices, viewpoint, or potential bias) to critique a text.</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-Analyze multiple sources or multiple text.</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-Analyze complex abstract themes.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509">
                <a:tc>
                  <a:txBody>
                    <a:bodyPr/>
                    <a:lstStyle/>
                    <a:p>
                      <a:pPr marL="0" marR="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Evaluate</a:t>
                      </a:r>
                      <a:endParaRPr lang="en-US" sz="700" b="1"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gn="l">
                        <a:lnSpc>
                          <a:spcPct val="115000"/>
                        </a:lnSpc>
                      </a:pPr>
                      <a:endParaRPr lang="en-US" sz="50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-Cite evidence and develop a logical argument for conjectures based on one text or problem.</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-Evaluate relevancy, accuracy and completeness of information across texts or sources</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5030">
                <a:tc>
                  <a:txBody>
                    <a:bodyPr/>
                    <a:lstStyle/>
                    <a:p>
                      <a:pPr marL="0" marR="0" algn="l">
                        <a:lnSpc>
                          <a:spcPct val="115000"/>
                        </a:lnSpc>
                        <a:spcBef>
                          <a:spcPts val="0"/>
                        </a:spcBef>
                        <a:spcAft>
                          <a:spcPts val="0"/>
                        </a:spcAft>
                      </a:pPr>
                      <a:r>
                        <a:rPr lang="en-US" sz="700" b="1" kern="1200" dirty="0">
                          <a:solidFill>
                            <a:schemeClr val="tx1"/>
                          </a:solidFill>
                          <a:effectLst/>
                          <a:latin typeface="Verdana" pitchFamily="34" charset="0"/>
                          <a:ea typeface="Verdana" pitchFamily="34" charset="0"/>
                          <a:cs typeface="Verdana" pitchFamily="34" charset="0"/>
                        </a:rPr>
                        <a:t>Create</a:t>
                      </a:r>
                      <a:endParaRPr lang="en-US" sz="700" b="1"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700" b="0" kern="1200" dirty="0">
                          <a:solidFill>
                            <a:schemeClr val="tx1"/>
                          </a:solidFill>
                          <a:effectLst/>
                          <a:latin typeface="Verdana" pitchFamily="34" charset="0"/>
                          <a:ea typeface="Verdana" pitchFamily="34" charset="0"/>
                          <a:cs typeface="Verdana" pitchFamily="34" charset="0"/>
                        </a:rPr>
                        <a:t>(Synthesize</a:t>
                      </a:r>
                      <a:r>
                        <a:rPr lang="en-US" sz="700" b="1" kern="1200" dirty="0">
                          <a:solidFill>
                            <a:schemeClr val="tx1"/>
                          </a:solidFill>
                          <a:effectLst/>
                          <a:latin typeface="Verdana" pitchFamily="34" charset="0"/>
                          <a:ea typeface="Verdana" pitchFamily="34" charset="0"/>
                          <a:cs typeface="Verdana" pitchFamily="34" charset="0"/>
                        </a:rPr>
                        <a:t>)</a:t>
                      </a:r>
                      <a:endParaRPr lang="en-US" sz="700" b="1"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-Brainstorm ideas, concepts, problems, or perspectives related to a topic or concept.</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-Generate conjectures or hypotheses based on observations or prior knowledge and experience.</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-Develop a complex model or approach for a given situation.</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-Develop an alternative solution.</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-Synthesize information across multiple sources or texts.</a:t>
                      </a:r>
                      <a:endParaRPr lang="en-US" sz="500" dirty="0">
                        <a:solidFill>
                          <a:schemeClr val="tx1"/>
                        </a:solidFill>
                        <a:effectLst/>
                        <a:latin typeface="Verdana" pitchFamily="34" charset="0"/>
                        <a:ea typeface="Verdana" pitchFamily="34" charset="0"/>
                        <a:cs typeface="Verdana" pitchFamily="34" charset="0"/>
                      </a:endParaRPr>
                    </a:p>
                    <a:p>
                      <a:pPr marL="0" marR="0" algn="l">
                        <a:lnSpc>
                          <a:spcPct val="115000"/>
                        </a:lnSpc>
                        <a:spcBef>
                          <a:spcPts val="0"/>
                        </a:spcBef>
                        <a:spcAft>
                          <a:spcPts val="0"/>
                        </a:spcAft>
                      </a:pPr>
                      <a:r>
                        <a:rPr lang="en-US" sz="500" kern="1200" dirty="0">
                          <a:solidFill>
                            <a:schemeClr val="tx1"/>
                          </a:solidFill>
                          <a:effectLst/>
                          <a:latin typeface="Verdana" pitchFamily="34" charset="0"/>
                          <a:ea typeface="Verdana" pitchFamily="34" charset="0"/>
                          <a:cs typeface="Verdana" pitchFamily="34" charset="0"/>
                        </a:rPr>
                        <a:t>-Articulate a new voice, theme, knowledge or perspective.</a:t>
                      </a:r>
                      <a:endParaRPr lang="en-US" sz="500" dirty="0">
                        <a:solidFill>
                          <a:schemeClr val="tx1"/>
                        </a:solidFill>
                        <a:effectLst/>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51" name="Group 50"/>
          <p:cNvGrpSpPr/>
          <p:nvPr/>
        </p:nvGrpSpPr>
        <p:grpSpPr>
          <a:xfrm>
            <a:off x="1039488" y="3803922"/>
            <a:ext cx="3776931" cy="3006023"/>
            <a:chOff x="989440" y="4358359"/>
            <a:chExt cx="3978164" cy="2988430"/>
          </a:xfrm>
        </p:grpSpPr>
        <p:sp>
          <p:nvSpPr>
            <p:cNvPr id="47" name="Rectangle 46"/>
            <p:cNvSpPr/>
            <p:nvPr/>
          </p:nvSpPr>
          <p:spPr bwMode="auto">
            <a:xfrm>
              <a:off x="3981629" y="4358359"/>
              <a:ext cx="985975" cy="298168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9" name="Rectangle 48"/>
            <p:cNvSpPr/>
            <p:nvPr/>
          </p:nvSpPr>
          <p:spPr bwMode="auto">
            <a:xfrm>
              <a:off x="989440" y="6745656"/>
              <a:ext cx="2992189" cy="60113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41" name="Rectangle 40"/>
          <p:cNvSpPr/>
          <p:nvPr/>
        </p:nvSpPr>
        <p:spPr bwMode="auto">
          <a:xfrm>
            <a:off x="2853559" y="3824851"/>
            <a:ext cx="1014984" cy="2347349"/>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1045736" y="5048392"/>
            <a:ext cx="1773936" cy="1123808"/>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1039488" y="4327422"/>
            <a:ext cx="868680" cy="703717"/>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1922943" y="3807598"/>
            <a:ext cx="896112" cy="1223541"/>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1040922" y="3429000"/>
            <a:ext cx="868680" cy="881330"/>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rot="16200000">
            <a:off x="1333614" y="3740378"/>
            <a:ext cx="990600" cy="215444"/>
          </a:xfrm>
          <a:prstGeom prst="rect">
            <a:avLst/>
          </a:prstGeom>
          <a:noFill/>
        </p:spPr>
        <p:txBody>
          <a:bodyPr wrap="square" rtlCol="0">
            <a:spAutoFit/>
          </a:bodyPr>
          <a:lstStyle/>
          <a:p>
            <a:r>
              <a:rPr lang="en-US" sz="800" b="1" dirty="0" smtClean="0">
                <a:latin typeface="Calibri" pitchFamily="34" charset="0"/>
              </a:rPr>
              <a:t>DOK 1 Progression</a:t>
            </a:r>
            <a:endParaRPr lang="en-US" sz="800" b="1" dirty="0">
              <a:latin typeface="Calibri" pitchFamily="34" charset="0"/>
            </a:endParaRPr>
          </a:p>
        </p:txBody>
      </p:sp>
      <p:sp>
        <p:nvSpPr>
          <p:cNvPr id="31" name="TextBox 30"/>
          <p:cNvSpPr txBox="1"/>
          <p:nvPr/>
        </p:nvSpPr>
        <p:spPr>
          <a:xfrm rot="16200000">
            <a:off x="2241308" y="4197578"/>
            <a:ext cx="990600" cy="215444"/>
          </a:xfrm>
          <a:prstGeom prst="rect">
            <a:avLst/>
          </a:prstGeom>
          <a:noFill/>
        </p:spPr>
        <p:txBody>
          <a:bodyPr wrap="square" rtlCol="0">
            <a:spAutoFit/>
          </a:bodyPr>
          <a:lstStyle/>
          <a:p>
            <a:r>
              <a:rPr lang="en-US" sz="800" b="1" dirty="0" smtClean="0">
                <a:latin typeface="Calibri" pitchFamily="34" charset="0"/>
              </a:rPr>
              <a:t>DOK 2  Progression</a:t>
            </a:r>
            <a:endParaRPr lang="en-US" sz="800" b="1" dirty="0">
              <a:latin typeface="Calibri" pitchFamily="34" charset="0"/>
            </a:endParaRPr>
          </a:p>
        </p:txBody>
      </p:sp>
      <p:sp>
        <p:nvSpPr>
          <p:cNvPr id="33" name="TextBox 32"/>
          <p:cNvSpPr txBox="1"/>
          <p:nvPr/>
        </p:nvSpPr>
        <p:spPr>
          <a:xfrm rot="16200000">
            <a:off x="3217926" y="4241820"/>
            <a:ext cx="1143000" cy="215444"/>
          </a:xfrm>
          <a:prstGeom prst="rect">
            <a:avLst/>
          </a:prstGeom>
          <a:noFill/>
        </p:spPr>
        <p:txBody>
          <a:bodyPr wrap="square" rtlCol="0">
            <a:spAutoFit/>
          </a:bodyPr>
          <a:lstStyle/>
          <a:p>
            <a:r>
              <a:rPr lang="en-US" sz="800" b="1" dirty="0" smtClean="0">
                <a:latin typeface="Calibri" pitchFamily="34" charset="0"/>
              </a:rPr>
              <a:t>DOK 3   Progression</a:t>
            </a:r>
            <a:endParaRPr lang="en-US" sz="800" b="1" dirty="0">
              <a:latin typeface="Calibri" pitchFamily="34" charset="0"/>
            </a:endParaRPr>
          </a:p>
        </p:txBody>
      </p:sp>
      <p:sp>
        <p:nvSpPr>
          <p:cNvPr id="34" name="TextBox 33"/>
          <p:cNvSpPr txBox="1"/>
          <p:nvPr/>
        </p:nvSpPr>
        <p:spPr>
          <a:xfrm>
            <a:off x="1029758" y="5473678"/>
            <a:ext cx="1143000" cy="215444"/>
          </a:xfrm>
          <a:prstGeom prst="rect">
            <a:avLst/>
          </a:prstGeom>
          <a:noFill/>
        </p:spPr>
        <p:txBody>
          <a:bodyPr wrap="square" rtlCol="0">
            <a:spAutoFit/>
          </a:bodyPr>
          <a:lstStyle/>
          <a:p>
            <a:r>
              <a:rPr lang="en-US" sz="800" b="1" dirty="0" smtClean="0">
                <a:latin typeface="Calibri" pitchFamily="34" charset="0"/>
              </a:rPr>
              <a:t>DOK 3   Progression</a:t>
            </a:r>
            <a:endParaRPr lang="en-US" sz="800" b="1" dirty="0">
              <a:latin typeface="Calibri" pitchFamily="34" charset="0"/>
            </a:endParaRPr>
          </a:p>
        </p:txBody>
      </p:sp>
      <p:sp>
        <p:nvSpPr>
          <p:cNvPr id="35" name="TextBox 34"/>
          <p:cNvSpPr txBox="1"/>
          <p:nvPr/>
        </p:nvSpPr>
        <p:spPr>
          <a:xfrm rot="16200000">
            <a:off x="4163075" y="4833057"/>
            <a:ext cx="1143000" cy="215444"/>
          </a:xfrm>
          <a:prstGeom prst="rect">
            <a:avLst/>
          </a:prstGeom>
          <a:noFill/>
        </p:spPr>
        <p:txBody>
          <a:bodyPr wrap="square" rtlCol="0">
            <a:spAutoFit/>
          </a:bodyPr>
          <a:lstStyle/>
          <a:p>
            <a:r>
              <a:rPr lang="en-US" sz="800" b="1" dirty="0" smtClean="0">
                <a:latin typeface="Calibri" pitchFamily="34" charset="0"/>
              </a:rPr>
              <a:t>DOK 4   Progression</a:t>
            </a:r>
            <a:endParaRPr lang="en-US" sz="800" b="1" dirty="0">
              <a:latin typeface="Calibri" pitchFamily="34" charset="0"/>
            </a:endParaRPr>
          </a:p>
        </p:txBody>
      </p:sp>
      <p:sp>
        <p:nvSpPr>
          <p:cNvPr id="40" name="TextBox 39"/>
          <p:cNvSpPr txBox="1"/>
          <p:nvPr/>
        </p:nvSpPr>
        <p:spPr>
          <a:xfrm>
            <a:off x="1520522" y="6613582"/>
            <a:ext cx="1143000" cy="215444"/>
          </a:xfrm>
          <a:prstGeom prst="rect">
            <a:avLst/>
          </a:prstGeom>
          <a:noFill/>
        </p:spPr>
        <p:txBody>
          <a:bodyPr wrap="square" rtlCol="0">
            <a:spAutoFit/>
          </a:bodyPr>
          <a:lstStyle/>
          <a:p>
            <a:r>
              <a:rPr lang="en-US" sz="800" b="1" dirty="0" smtClean="0">
                <a:latin typeface="Calibri" pitchFamily="34" charset="0"/>
              </a:rPr>
              <a:t>DOK 4   Progression</a:t>
            </a:r>
            <a:endParaRPr lang="en-US" sz="800" b="1" dirty="0">
              <a:latin typeface="Calibri" pitchFamily="34" charset="0"/>
            </a:endParaRPr>
          </a:p>
        </p:txBody>
      </p:sp>
      <p:sp>
        <p:nvSpPr>
          <p:cNvPr id="4" name="Right Arrow 3"/>
          <p:cNvSpPr/>
          <p:nvPr/>
        </p:nvSpPr>
        <p:spPr bwMode="auto">
          <a:xfrm>
            <a:off x="969376" y="2568946"/>
            <a:ext cx="2243478" cy="121158"/>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 name="Down Arrow 4"/>
          <p:cNvSpPr/>
          <p:nvPr/>
        </p:nvSpPr>
        <p:spPr bwMode="auto">
          <a:xfrm>
            <a:off x="901644" y="3253843"/>
            <a:ext cx="118214" cy="2198914"/>
          </a:xfrm>
          <a:prstGeom prst="downArrow">
            <a:avLst/>
          </a:prstGeom>
          <a:solidFill>
            <a:srgbClr val="FF818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8991600" y="7416800"/>
            <a:ext cx="609600" cy="298450"/>
          </a:xfrm>
          <a:prstGeom prst="rect">
            <a:avLst/>
          </a:prstGeom>
          <a:noFill/>
          <a:ln w="9525">
            <a:noFill/>
            <a:miter lim="800000"/>
            <a:headEnd/>
            <a:tailEnd/>
          </a:ln>
        </p:spPr>
        <p:txBody>
          <a:bodyPr/>
          <a:lstStyle/>
          <a:p>
            <a:pPr algn="r" defTabSz="1019175"/>
            <a:r>
              <a:rPr lang="en-US" sz="700" dirty="0">
                <a:latin typeface="Verdana" pitchFamily="34" charset="0"/>
              </a:rPr>
              <a:t>Page 6</a:t>
            </a:r>
          </a:p>
        </p:txBody>
      </p:sp>
      <p:sp>
        <p:nvSpPr>
          <p:cNvPr id="16386" name="Text Box 3"/>
          <p:cNvSpPr txBox="1">
            <a:spLocks noChangeArrowheads="1"/>
          </p:cNvSpPr>
          <p:nvPr/>
        </p:nvSpPr>
        <p:spPr bwMode="auto">
          <a:xfrm>
            <a:off x="4114800" y="7407275"/>
            <a:ext cx="609600" cy="285750"/>
          </a:xfrm>
          <a:prstGeom prst="rect">
            <a:avLst/>
          </a:prstGeom>
          <a:noFill/>
          <a:ln w="9525">
            <a:noFill/>
            <a:miter lim="800000"/>
            <a:headEnd/>
            <a:tailEnd/>
          </a:ln>
        </p:spPr>
        <p:txBody>
          <a:bodyPr/>
          <a:lstStyle/>
          <a:p>
            <a:pPr algn="r" defTabSz="1019175"/>
            <a:r>
              <a:rPr lang="en-US" sz="700" dirty="0">
                <a:latin typeface="Verdana" pitchFamily="34" charset="0"/>
              </a:rPr>
              <a:t>Page 9</a:t>
            </a:r>
          </a:p>
        </p:txBody>
      </p:sp>
      <p:sp>
        <p:nvSpPr>
          <p:cNvPr id="4" name="Rectangle 3"/>
          <p:cNvSpPr/>
          <p:nvPr/>
        </p:nvSpPr>
        <p:spPr>
          <a:xfrm>
            <a:off x="5562600" y="1981200"/>
            <a:ext cx="3886200" cy="1107996"/>
          </a:xfrm>
          <a:prstGeom prst="rect">
            <a:avLst/>
          </a:prstGeom>
        </p:spPr>
        <p:txBody>
          <a:bodyPr wrap="square">
            <a:spAutoFit/>
          </a:bodyPr>
          <a:lstStyle/>
          <a:p>
            <a:endParaRPr lang="en-US" sz="1100" dirty="0" smtClean="0">
              <a:latin typeface="Verdana" pitchFamily="34" charset="0"/>
            </a:endParaRPr>
          </a:p>
          <a:p>
            <a:endParaRPr lang="en-US" sz="1100" dirty="0" smtClean="0">
              <a:latin typeface="Verdana" pitchFamily="34" charset="0"/>
            </a:endParaRPr>
          </a:p>
          <a:p>
            <a:r>
              <a:rPr lang="en-US" sz="1100" dirty="0" smtClean="0"/>
              <a:t> </a:t>
            </a:r>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a:latin typeface="Verdana" pitchFamily="34" charset="0"/>
            </a:endParaRPr>
          </a:p>
        </p:txBody>
      </p:sp>
      <p:sp>
        <p:nvSpPr>
          <p:cNvPr id="11" name="Rectangle 10"/>
          <p:cNvSpPr/>
          <p:nvPr/>
        </p:nvSpPr>
        <p:spPr>
          <a:xfrm>
            <a:off x="5562600" y="914400"/>
            <a:ext cx="4114800" cy="5509200"/>
          </a:xfrm>
          <a:prstGeom prst="rect">
            <a:avLst/>
          </a:prstGeom>
          <a:solidFill>
            <a:schemeClr val="bg1"/>
          </a:solidFill>
          <a:effectLst>
            <a:innerShdw blurRad="114300">
              <a:prstClr val="black"/>
            </a:innerShdw>
          </a:effectLst>
        </p:spPr>
        <p:txBody>
          <a:bodyPr wrap="square">
            <a:spAutoFit/>
          </a:bodyPr>
          <a:lstStyle/>
          <a:p>
            <a:endParaRPr lang="en-US" sz="1200" dirty="0" smtClean="0">
              <a:solidFill>
                <a:srgbClr val="002060"/>
              </a:solidFill>
              <a:latin typeface="Calibri" pitchFamily="34" charset="0"/>
            </a:endParaRPr>
          </a:p>
          <a:p>
            <a:r>
              <a:rPr lang="en-US" sz="1600" b="1" dirty="0" smtClean="0">
                <a:solidFill>
                  <a:srgbClr val="002060"/>
                </a:solidFill>
                <a:latin typeface="Calibri" pitchFamily="34" charset="0"/>
              </a:rPr>
              <a:t>Instructional Benefits of using the DOK Matrix</a:t>
            </a:r>
          </a:p>
          <a:p>
            <a:endParaRPr lang="en-US" sz="1200" b="1" dirty="0" smtClean="0">
              <a:solidFill>
                <a:srgbClr val="002060"/>
              </a:solidFill>
              <a:latin typeface="Calibri" pitchFamily="34" charset="0"/>
            </a:endParaRPr>
          </a:p>
          <a:p>
            <a:r>
              <a:rPr lang="en-US" sz="1200" dirty="0" smtClean="0">
                <a:solidFill>
                  <a:srgbClr val="002060"/>
                </a:solidFill>
                <a:latin typeface="Calibri" pitchFamily="34" charset="0"/>
              </a:rPr>
              <a:t>What is the standard really asking a student to do?  How will the assessment task look?</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Depth of Knowledge matches the standard to an assessment task.  Bloom’s matches the type of thinking needed in order for students to do an assessment task.</a:t>
            </a:r>
          </a:p>
          <a:p>
            <a:endParaRPr lang="en-US" sz="1200" b="1" dirty="0" smtClean="0">
              <a:solidFill>
                <a:srgbClr val="002060"/>
              </a:solidFill>
              <a:latin typeface="Calibri" pitchFamily="34" charset="0"/>
            </a:endParaRPr>
          </a:p>
          <a:p>
            <a:pPr>
              <a:buFont typeface="Arial" pitchFamily="34" charset="0"/>
              <a:buChar char="•"/>
            </a:pPr>
            <a:r>
              <a:rPr lang="en-US" sz="1200" b="1" u="sng" dirty="0" smtClean="0">
                <a:solidFill>
                  <a:srgbClr val="002060"/>
                </a:solidFill>
                <a:latin typeface="Calibri" pitchFamily="34" charset="0"/>
              </a:rPr>
              <a:t>Analyze Instruction</a:t>
            </a:r>
          </a:p>
          <a:p>
            <a:r>
              <a:rPr lang="en-US" sz="1200" i="1" dirty="0" smtClean="0">
                <a:solidFill>
                  <a:srgbClr val="002060"/>
                </a:solidFill>
                <a:latin typeface="Calibri" pitchFamily="34" charset="0"/>
              </a:rPr>
              <a:t>  Is my instruction rigorous?</a:t>
            </a:r>
          </a:p>
          <a:p>
            <a:endParaRPr lang="en-US" sz="1200" i="1" dirty="0" smtClean="0">
              <a:solidFill>
                <a:srgbClr val="002060"/>
              </a:solidFill>
              <a:latin typeface="Calibri" pitchFamily="34" charset="0"/>
            </a:endParaRPr>
          </a:p>
          <a:p>
            <a:pPr>
              <a:buFont typeface="Arial" pitchFamily="34" charset="0"/>
              <a:buChar char="•"/>
            </a:pPr>
            <a:r>
              <a:rPr lang="en-US" sz="1200" dirty="0" smtClean="0">
                <a:solidFill>
                  <a:srgbClr val="002060"/>
                </a:solidFill>
                <a:latin typeface="Calibri" pitchFamily="34" charset="0"/>
              </a:rPr>
              <a:t> </a:t>
            </a:r>
            <a:r>
              <a:rPr lang="en-US" sz="1200" b="1" u="sng" dirty="0" smtClean="0">
                <a:solidFill>
                  <a:srgbClr val="002060"/>
                </a:solidFill>
                <a:latin typeface="Calibri" pitchFamily="34" charset="0"/>
              </a:rPr>
              <a:t>Lesson Planning</a:t>
            </a:r>
          </a:p>
          <a:p>
            <a:r>
              <a:rPr lang="en-US" sz="1200" dirty="0" smtClean="0">
                <a:solidFill>
                  <a:srgbClr val="002060"/>
                </a:solidFill>
                <a:latin typeface="Calibri" pitchFamily="34" charset="0"/>
              </a:rPr>
              <a:t>  </a:t>
            </a:r>
            <a:r>
              <a:rPr lang="en-US" sz="1200" i="1" dirty="0" smtClean="0">
                <a:solidFill>
                  <a:srgbClr val="002060"/>
                </a:solidFill>
                <a:latin typeface="Calibri" pitchFamily="34" charset="0"/>
              </a:rPr>
              <a:t>Do my lessons match the cognitive demand needed?</a:t>
            </a:r>
          </a:p>
          <a:p>
            <a:endParaRPr lang="en-US" sz="1200" i="1" dirty="0" smtClean="0">
              <a:solidFill>
                <a:srgbClr val="002060"/>
              </a:solidFill>
              <a:latin typeface="Calibri" pitchFamily="34" charset="0"/>
            </a:endParaRPr>
          </a:p>
          <a:p>
            <a:pPr>
              <a:buFont typeface="Arial" pitchFamily="34" charset="0"/>
              <a:buChar char="•"/>
            </a:pPr>
            <a:r>
              <a:rPr lang="en-US" sz="1200" dirty="0" smtClean="0">
                <a:solidFill>
                  <a:srgbClr val="002060"/>
                </a:solidFill>
                <a:latin typeface="Calibri" pitchFamily="34" charset="0"/>
              </a:rPr>
              <a:t> </a:t>
            </a:r>
            <a:r>
              <a:rPr lang="en-US" sz="1200" b="1" u="sng" dirty="0" smtClean="0">
                <a:solidFill>
                  <a:srgbClr val="002060"/>
                </a:solidFill>
                <a:latin typeface="Calibri" pitchFamily="34" charset="0"/>
              </a:rPr>
              <a:t>Design Assessment Items and Tasks</a:t>
            </a:r>
          </a:p>
          <a:p>
            <a:r>
              <a:rPr lang="en-US" sz="1200" dirty="0" smtClean="0">
                <a:solidFill>
                  <a:srgbClr val="002060"/>
                </a:solidFill>
                <a:latin typeface="Calibri" pitchFamily="34" charset="0"/>
              </a:rPr>
              <a:t>  </a:t>
            </a:r>
            <a:r>
              <a:rPr lang="en-US" sz="1200" i="1" dirty="0" smtClean="0">
                <a:solidFill>
                  <a:srgbClr val="002060"/>
                </a:solidFill>
                <a:latin typeface="Calibri" pitchFamily="34" charset="0"/>
              </a:rPr>
              <a:t>What tasks match the level of demand?</a:t>
            </a:r>
          </a:p>
          <a:p>
            <a:endParaRPr lang="en-US" sz="1200" i="1" dirty="0" smtClean="0">
              <a:solidFill>
                <a:srgbClr val="002060"/>
              </a:solidFill>
              <a:latin typeface="Calibri" pitchFamily="34" charset="0"/>
            </a:endParaRPr>
          </a:p>
          <a:p>
            <a:r>
              <a:rPr lang="en-US" sz="1200" i="1" dirty="0" smtClean="0">
                <a:solidFill>
                  <a:srgbClr val="002060"/>
                </a:solidFill>
                <a:latin typeface="Calibri" pitchFamily="34" charset="0"/>
              </a:rPr>
              <a:t>  What formative assessments should I use?</a:t>
            </a:r>
          </a:p>
          <a:p>
            <a:endParaRPr lang="en-US" sz="1200" i="1" dirty="0" smtClean="0">
              <a:solidFill>
                <a:srgbClr val="002060"/>
              </a:solidFill>
              <a:latin typeface="Calibri" pitchFamily="34" charset="0"/>
            </a:endParaRPr>
          </a:p>
          <a:p>
            <a:pPr>
              <a:buFont typeface="Arial" pitchFamily="34" charset="0"/>
              <a:buChar char="•"/>
            </a:pPr>
            <a:r>
              <a:rPr lang="en-US" sz="1200" i="1" dirty="0" smtClean="0">
                <a:solidFill>
                  <a:srgbClr val="002060"/>
                </a:solidFill>
                <a:latin typeface="Calibri" pitchFamily="34" charset="0"/>
              </a:rPr>
              <a:t> </a:t>
            </a:r>
            <a:r>
              <a:rPr lang="en-US" sz="1200" b="1" u="sng" dirty="0" smtClean="0">
                <a:solidFill>
                  <a:srgbClr val="002060"/>
                </a:solidFill>
                <a:latin typeface="Calibri" pitchFamily="34" charset="0"/>
              </a:rPr>
              <a:t>Scaffolding and Differentiation</a:t>
            </a:r>
          </a:p>
          <a:p>
            <a:r>
              <a:rPr lang="en-US" sz="1200" i="1" dirty="0" smtClean="0">
                <a:solidFill>
                  <a:srgbClr val="002060"/>
                </a:solidFill>
                <a:latin typeface="Calibri" pitchFamily="34" charset="0"/>
              </a:rPr>
              <a:t>  What pre-assessments and tasks or activities do I </a:t>
            </a:r>
          </a:p>
          <a:p>
            <a:r>
              <a:rPr lang="en-US" sz="1200" i="1" dirty="0" smtClean="0">
                <a:solidFill>
                  <a:srgbClr val="002060"/>
                </a:solidFill>
                <a:latin typeface="Calibri" pitchFamily="34" charset="0"/>
              </a:rPr>
              <a:t>  use for varying student levels of cognition? </a:t>
            </a:r>
          </a:p>
          <a:p>
            <a:r>
              <a:rPr lang="en-US" sz="1200" i="1" dirty="0" smtClean="0">
                <a:solidFill>
                  <a:srgbClr val="002060"/>
                </a:solidFill>
                <a:latin typeface="Calibri" pitchFamily="34" charset="0"/>
              </a:rPr>
              <a:t> </a:t>
            </a:r>
          </a:p>
          <a:p>
            <a:r>
              <a:rPr lang="en-US" sz="1200" i="1" dirty="0" smtClean="0">
                <a:solidFill>
                  <a:srgbClr val="002060"/>
                </a:solidFill>
                <a:latin typeface="Calibri" pitchFamily="34" charset="0"/>
              </a:rPr>
              <a:t>  How do I move students toward the needed</a:t>
            </a:r>
          </a:p>
          <a:p>
            <a:r>
              <a:rPr lang="en-US" sz="1200" i="1" dirty="0" smtClean="0">
                <a:solidFill>
                  <a:srgbClr val="002060"/>
                </a:solidFill>
                <a:latin typeface="Calibri" pitchFamily="34" charset="0"/>
              </a:rPr>
              <a:t>  cognitive demand of a standard?</a:t>
            </a:r>
          </a:p>
          <a:p>
            <a:endParaRPr lang="en-US" sz="1200" i="1" dirty="0" smtClean="0">
              <a:solidFill>
                <a:srgbClr val="002060"/>
              </a:solidFill>
              <a:latin typeface="Calibri" pitchFamily="34" charset="0"/>
            </a:endParaRPr>
          </a:p>
          <a:p>
            <a:endParaRPr lang="en-US" sz="1200" i="1" dirty="0" smtClean="0">
              <a:solidFill>
                <a:srgbClr val="002060"/>
              </a:solidFill>
              <a:latin typeface="Calibri"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1036231547"/>
              </p:ext>
            </p:extLst>
          </p:nvPr>
        </p:nvGraphicFramePr>
        <p:xfrm>
          <a:off x="228600" y="1219198"/>
          <a:ext cx="4495802" cy="5120644"/>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74661"/>
                <a:gridCol w="1334977"/>
                <a:gridCol w="1128410"/>
                <a:gridCol w="1257754"/>
              </a:tblGrid>
              <a:tr h="751027">
                <a:tc>
                  <a:txBody>
                    <a:bodyPr/>
                    <a:lstStyle/>
                    <a:p>
                      <a:r>
                        <a:rPr lang="en-US" sz="800" b="1" dirty="0" smtClean="0">
                          <a:solidFill>
                            <a:srgbClr val="002060"/>
                          </a:solidFill>
                        </a:rPr>
                        <a:t>Depth of Knowledge </a:t>
                      </a:r>
                      <a:r>
                        <a:rPr lang="en-US" sz="800" b="1" baseline="0" dirty="0" smtClean="0">
                          <a:solidFill>
                            <a:srgbClr val="002060"/>
                          </a:solidFill>
                        </a:rPr>
                        <a:t> (Webb) Task Complexity</a:t>
                      </a:r>
                      <a:endParaRPr lang="en-US" sz="800" b="1" dirty="0">
                        <a:solidFill>
                          <a:srgbClr val="002060"/>
                        </a:solidFill>
                      </a:endParaRPr>
                    </a:p>
                  </a:txBody>
                  <a:tcPr>
                    <a:solidFill>
                      <a:schemeClr val="bg1">
                        <a:lumMod val="95000"/>
                      </a:schemeClr>
                    </a:solidFill>
                  </a:tcPr>
                </a:tc>
                <a:tc rowSpan="2">
                  <a:txBody>
                    <a:bodyPr/>
                    <a:lstStyle/>
                    <a:p>
                      <a:pPr algn="ctr"/>
                      <a:r>
                        <a:rPr lang="en-US" sz="800" b="1" dirty="0" smtClean="0">
                          <a:solidFill>
                            <a:srgbClr val="002060"/>
                          </a:solidFill>
                        </a:rPr>
                        <a:t>DOK LEVEL 1</a:t>
                      </a:r>
                    </a:p>
                    <a:p>
                      <a:pPr algn="ctr"/>
                      <a:r>
                        <a:rPr lang="en-US" sz="800" b="1" dirty="0" smtClean="0">
                          <a:solidFill>
                            <a:srgbClr val="002060"/>
                          </a:solidFill>
                        </a:rPr>
                        <a:t>Recall</a:t>
                      </a:r>
                      <a:r>
                        <a:rPr lang="en-US" sz="800" b="1" baseline="0" dirty="0" smtClean="0">
                          <a:solidFill>
                            <a:srgbClr val="002060"/>
                          </a:solidFill>
                        </a:rPr>
                        <a:t> and Reproduction</a:t>
                      </a:r>
                      <a:endParaRPr lang="en-US" sz="800" b="1" dirty="0">
                        <a:solidFill>
                          <a:srgbClr val="002060"/>
                        </a:solidFill>
                      </a:endParaRPr>
                    </a:p>
                  </a:txBody>
                  <a:tcPr anchor="ctr">
                    <a:solidFill>
                      <a:schemeClr val="bg1">
                        <a:lumMod val="95000"/>
                      </a:schemeClr>
                    </a:solidFill>
                  </a:tcPr>
                </a:tc>
                <a:tc rowSpan="2">
                  <a:txBody>
                    <a:bodyPr/>
                    <a:lstStyle/>
                    <a:p>
                      <a:pPr algn="ctr"/>
                      <a:r>
                        <a:rPr lang="en-US" sz="800" b="1" dirty="0" smtClean="0">
                          <a:solidFill>
                            <a:srgbClr val="002060"/>
                          </a:solidFill>
                        </a:rPr>
                        <a:t>DOK LEVEL 2</a:t>
                      </a:r>
                    </a:p>
                    <a:p>
                      <a:pPr algn="ctr"/>
                      <a:r>
                        <a:rPr lang="en-US" sz="800" b="1" dirty="0" smtClean="0">
                          <a:solidFill>
                            <a:srgbClr val="002060"/>
                          </a:solidFill>
                        </a:rPr>
                        <a:t>Basic Skills and Concepts</a:t>
                      </a:r>
                      <a:endParaRPr lang="en-US" sz="800" b="1" dirty="0">
                        <a:solidFill>
                          <a:srgbClr val="002060"/>
                        </a:solidFill>
                      </a:endParaRPr>
                    </a:p>
                  </a:txBody>
                  <a:tcPr anchor="ctr">
                    <a:solidFill>
                      <a:schemeClr val="bg1">
                        <a:lumMod val="95000"/>
                      </a:schemeClr>
                    </a:solidFill>
                  </a:tcPr>
                </a:tc>
                <a:tc rowSpan="2">
                  <a:txBody>
                    <a:bodyPr/>
                    <a:lstStyle/>
                    <a:p>
                      <a:pPr algn="ctr"/>
                      <a:r>
                        <a:rPr lang="en-US" sz="800" b="1" dirty="0" smtClean="0">
                          <a:solidFill>
                            <a:srgbClr val="002060"/>
                          </a:solidFill>
                        </a:rPr>
                        <a:t>DOK LEVEL 3</a:t>
                      </a:r>
                    </a:p>
                    <a:p>
                      <a:pPr algn="ctr"/>
                      <a:r>
                        <a:rPr lang="en-US" sz="800" b="1" dirty="0" smtClean="0">
                          <a:solidFill>
                            <a:srgbClr val="002060"/>
                          </a:solidFill>
                        </a:rPr>
                        <a:t>Strategic Thinking and Reasoning</a:t>
                      </a:r>
                      <a:endParaRPr lang="en-US" sz="800" b="1" dirty="0">
                        <a:solidFill>
                          <a:srgbClr val="002060"/>
                        </a:solidFill>
                      </a:endParaRPr>
                    </a:p>
                  </a:txBody>
                  <a:tcPr anchor="ctr">
                    <a:solidFill>
                      <a:schemeClr val="bg1">
                        <a:lumMod val="95000"/>
                      </a:schemeClr>
                    </a:solidFill>
                  </a:tcPr>
                </a:tc>
              </a:tr>
              <a:tr h="491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02060"/>
                          </a:solidFill>
                        </a:rPr>
                        <a:t>Blooms</a:t>
                      </a:r>
                      <a:r>
                        <a:rPr lang="en-US" sz="800" b="1" baseline="0" dirty="0" smtClean="0">
                          <a:solidFill>
                            <a:srgbClr val="002060"/>
                          </a:solidFill>
                        </a:rPr>
                        <a:t> (Task Difficulty)</a:t>
                      </a:r>
                      <a:endParaRPr lang="en-US" sz="800" b="1" dirty="0" smtClean="0">
                        <a:solidFill>
                          <a:srgbClr val="002060"/>
                        </a:solidFill>
                      </a:endParaRPr>
                    </a:p>
                  </a:txBody>
                  <a:tcPr>
                    <a:solidFill>
                      <a:schemeClr val="bg1">
                        <a:lumMod val="9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37784">
                <a:tc>
                  <a:txBody>
                    <a:bodyPr/>
                    <a:lstStyle/>
                    <a:p>
                      <a:endParaRPr lang="en-US" sz="800" b="1" dirty="0" smtClean="0">
                        <a:solidFill>
                          <a:srgbClr val="002060"/>
                        </a:solidFill>
                      </a:endParaRPr>
                    </a:p>
                    <a:p>
                      <a:endParaRPr lang="en-US" sz="800" b="1" dirty="0" smtClean="0">
                        <a:solidFill>
                          <a:srgbClr val="002060"/>
                        </a:solidFill>
                      </a:endParaRPr>
                    </a:p>
                    <a:p>
                      <a:endParaRPr lang="en-US" sz="800" b="1" dirty="0" smtClean="0">
                        <a:solidFill>
                          <a:srgbClr val="002060"/>
                        </a:solidFill>
                      </a:endParaRPr>
                    </a:p>
                    <a:p>
                      <a:r>
                        <a:rPr lang="en-US" sz="800" b="1" dirty="0" smtClean="0">
                          <a:solidFill>
                            <a:srgbClr val="002060"/>
                          </a:solidFill>
                        </a:rPr>
                        <a:t>Understand</a:t>
                      </a:r>
                      <a:endParaRPr lang="en-US" sz="800" b="1" dirty="0">
                        <a:solidFill>
                          <a:srgbClr val="002060"/>
                        </a:solidFill>
                      </a:endParaRPr>
                    </a:p>
                  </a:txBody>
                  <a:tcPr>
                    <a:solidFill>
                      <a:schemeClr val="bg1">
                        <a:lumMod val="95000"/>
                      </a:schemeClr>
                    </a:solidFill>
                  </a:tcPr>
                </a:tc>
                <a:tc>
                  <a:txBody>
                    <a:bodyPr/>
                    <a:lstStyle/>
                    <a:p>
                      <a:endParaRPr lang="en-US" sz="1000" b="1" dirty="0">
                        <a:solidFill>
                          <a:srgbClr val="002060"/>
                        </a:solidFill>
                      </a:endParaRPr>
                    </a:p>
                  </a:txBody>
                  <a:tcPr>
                    <a:solidFill>
                      <a:schemeClr val="bg1">
                        <a:lumMod val="75000"/>
                      </a:schemeClr>
                    </a:solidFill>
                  </a:tcPr>
                </a:tc>
                <a:tc>
                  <a:txBody>
                    <a:bodyPr/>
                    <a:lstStyle/>
                    <a:p>
                      <a:endParaRPr lang="en-US" sz="1000" b="1" dirty="0">
                        <a:solidFill>
                          <a:srgbClr val="002060"/>
                        </a:solidFill>
                      </a:endParaRPr>
                    </a:p>
                  </a:txBody>
                  <a:tcPr>
                    <a:solidFill>
                      <a:schemeClr val="bg1">
                        <a:lumMod val="75000"/>
                      </a:schemeClr>
                    </a:solidFill>
                  </a:tcPr>
                </a:tc>
                <a:tc>
                  <a:txBody>
                    <a:bodyPr/>
                    <a:lstStyle/>
                    <a:p>
                      <a:r>
                        <a:rPr lang="en-US" sz="800" b="1" i="1" baseline="0" dirty="0" smtClean="0">
                          <a:solidFill>
                            <a:srgbClr val="002060"/>
                          </a:solidFill>
                        </a:rPr>
                        <a:t>d</a:t>
                      </a:r>
                      <a:r>
                        <a:rPr lang="en-US" sz="800" b="1" baseline="0" dirty="0" smtClean="0">
                          <a:solidFill>
                            <a:srgbClr val="002060"/>
                          </a:solidFill>
                        </a:rPr>
                        <a:t> </a:t>
                      </a:r>
                      <a:r>
                        <a:rPr lang="en-US" sz="800" b="1" dirty="0" smtClean="0">
                          <a:solidFill>
                            <a:srgbClr val="002060"/>
                          </a:solidFill>
                        </a:rPr>
                        <a:t>Explain, generalize or connect ideas using supporting evidence (quote, text, evidence, example…).</a:t>
                      </a:r>
                      <a:endParaRPr lang="en-US" sz="800" b="1" dirty="0">
                        <a:solidFill>
                          <a:srgbClr val="002060"/>
                        </a:solidFill>
                      </a:endParaRPr>
                    </a:p>
                  </a:txBody>
                  <a:tcPr/>
                </a:tc>
              </a:tr>
              <a:tr h="491582">
                <a:tc>
                  <a:txBody>
                    <a:bodyPr/>
                    <a:lstStyle/>
                    <a:p>
                      <a:endParaRPr lang="en-US" sz="800" b="1" dirty="0" smtClean="0">
                        <a:solidFill>
                          <a:srgbClr val="002060"/>
                        </a:solidFill>
                      </a:endParaRPr>
                    </a:p>
                    <a:p>
                      <a:r>
                        <a:rPr lang="en-US" sz="800" b="1" dirty="0" smtClean="0">
                          <a:solidFill>
                            <a:srgbClr val="002060"/>
                          </a:solidFill>
                        </a:rPr>
                        <a:t>Apply</a:t>
                      </a:r>
                      <a:endParaRPr lang="en-US" sz="800" b="1" dirty="0">
                        <a:solidFill>
                          <a:srgbClr val="002060"/>
                        </a:solidFill>
                      </a:endParaRPr>
                    </a:p>
                  </a:txBody>
                  <a:tcPr>
                    <a:solidFill>
                      <a:schemeClr val="bg1">
                        <a:lumMod val="95000"/>
                      </a:schemeClr>
                    </a:solidFill>
                  </a:tcPr>
                </a:tc>
                <a:tc>
                  <a:txBody>
                    <a:bodyPr/>
                    <a:lstStyle/>
                    <a:p>
                      <a:endParaRPr lang="en-US" sz="1000" b="1" dirty="0">
                        <a:solidFill>
                          <a:srgbClr val="002060"/>
                        </a:solidFill>
                      </a:endParaRPr>
                    </a:p>
                  </a:txBody>
                  <a:tcPr>
                    <a:solidFill>
                      <a:schemeClr val="bg1">
                        <a:lumMod val="75000"/>
                      </a:schemeClr>
                    </a:solidFill>
                  </a:tcPr>
                </a:tc>
                <a:tc>
                  <a:txBody>
                    <a:bodyPr/>
                    <a:lstStyle/>
                    <a:p>
                      <a:endParaRPr lang="en-US" sz="1000" b="1" dirty="0">
                        <a:solidFill>
                          <a:srgbClr val="002060"/>
                        </a:solidFill>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1" dirty="0" smtClean="0">
                          <a:solidFill>
                            <a:srgbClr val="002060"/>
                          </a:solidFill>
                        </a:rPr>
                        <a:t>e </a:t>
                      </a:r>
                      <a:r>
                        <a:rPr lang="en-US" sz="800" b="1" dirty="0" smtClean="0">
                          <a:solidFill>
                            <a:srgbClr val="002060"/>
                          </a:solidFill>
                        </a:rPr>
                        <a:t>Use concepts to solve non-routine problems.</a:t>
                      </a:r>
                    </a:p>
                  </a:txBody>
                  <a:tcPr/>
                </a:tc>
              </a:tr>
              <a:tr h="1447435">
                <a:tc>
                  <a:txBody>
                    <a:bodyPr/>
                    <a:lstStyle/>
                    <a:p>
                      <a:endParaRPr lang="en-US" sz="800" b="1" dirty="0" smtClean="0">
                        <a:solidFill>
                          <a:srgbClr val="002060"/>
                        </a:solidFill>
                      </a:endParaRPr>
                    </a:p>
                    <a:p>
                      <a:r>
                        <a:rPr lang="en-US" sz="800" b="1" dirty="0" smtClean="0">
                          <a:solidFill>
                            <a:srgbClr val="002060"/>
                          </a:solidFill>
                        </a:rPr>
                        <a:t>Analyze</a:t>
                      </a:r>
                      <a:endParaRPr lang="en-US" sz="800" b="1" dirty="0">
                        <a:solidFill>
                          <a:srgbClr val="002060"/>
                        </a:solidFill>
                      </a:endParaRPr>
                    </a:p>
                  </a:txBody>
                  <a:tcPr>
                    <a:solidFill>
                      <a:schemeClr val="bg1">
                        <a:lumMod val="95000"/>
                      </a:schemeClr>
                    </a:solidFill>
                  </a:tcPr>
                </a:tc>
                <a:tc>
                  <a:txBody>
                    <a:bodyPr/>
                    <a:lstStyle/>
                    <a:p>
                      <a:r>
                        <a:rPr lang="en-US" sz="800" b="1" i="1" dirty="0" smtClean="0">
                          <a:solidFill>
                            <a:srgbClr val="002060"/>
                          </a:solidFill>
                        </a:rPr>
                        <a:t>a.</a:t>
                      </a:r>
                      <a:r>
                        <a:rPr lang="en-US" sz="800" b="1" dirty="0" smtClean="0">
                          <a:solidFill>
                            <a:srgbClr val="002060"/>
                          </a:solidFill>
                        </a:rPr>
                        <a:t>  - Identify the kind of information contained in a graphic, table, visual, etc.</a:t>
                      </a:r>
                      <a:endParaRPr lang="en-US" sz="800" b="1" dirty="0">
                        <a:solidFill>
                          <a:srgbClr val="002060"/>
                        </a:solidFill>
                      </a:endParaRPr>
                    </a:p>
                  </a:txBody>
                  <a:tcPr/>
                </a:tc>
                <a:tc>
                  <a:txBody>
                    <a:bodyPr/>
                    <a:lstStyle/>
                    <a:p>
                      <a:r>
                        <a:rPr lang="en-US" sz="800" b="1" i="1" dirty="0" smtClean="0">
                          <a:solidFill>
                            <a:srgbClr val="002060"/>
                          </a:solidFill>
                        </a:rPr>
                        <a:t>b</a:t>
                      </a:r>
                      <a:r>
                        <a:rPr lang="en-US" sz="800" b="1" baseline="0" dirty="0" smtClean="0">
                          <a:solidFill>
                            <a:srgbClr val="002060"/>
                          </a:solidFill>
                        </a:rPr>
                        <a:t> </a:t>
                      </a:r>
                      <a:r>
                        <a:rPr lang="en-US" sz="800" b="1" dirty="0" smtClean="0">
                          <a:solidFill>
                            <a:srgbClr val="002060"/>
                          </a:solidFill>
                        </a:rPr>
                        <a:t>Compare literary elements, facts, terms and events.</a:t>
                      </a:r>
                    </a:p>
                    <a:p>
                      <a:r>
                        <a:rPr lang="en-US" sz="800" b="1" i="1" dirty="0" smtClean="0">
                          <a:solidFill>
                            <a:srgbClr val="002060"/>
                          </a:solidFill>
                        </a:rPr>
                        <a:t>c</a:t>
                      </a:r>
                      <a:r>
                        <a:rPr lang="en-US" sz="800" b="1" baseline="0" dirty="0" smtClean="0">
                          <a:solidFill>
                            <a:srgbClr val="002060"/>
                          </a:solidFill>
                        </a:rPr>
                        <a:t> </a:t>
                      </a:r>
                      <a:r>
                        <a:rPr lang="en-US" sz="800" b="1" dirty="0" smtClean="0">
                          <a:solidFill>
                            <a:srgbClr val="002060"/>
                          </a:solidFill>
                        </a:rPr>
                        <a:t>Analyze format, organization and text structures.</a:t>
                      </a:r>
                      <a:endParaRPr lang="en-US" sz="800" b="1"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1" baseline="0" dirty="0" smtClean="0">
                          <a:solidFill>
                            <a:srgbClr val="002060"/>
                          </a:solidFill>
                        </a:rPr>
                        <a:t>f</a:t>
                      </a:r>
                      <a:r>
                        <a:rPr lang="en-US" sz="800" b="1" baseline="0" dirty="0" smtClean="0">
                          <a:solidFill>
                            <a:srgbClr val="002060"/>
                          </a:solidFill>
                        </a:rPr>
                        <a:t> </a:t>
                      </a:r>
                      <a:r>
                        <a:rPr lang="en-US" sz="800" b="1" dirty="0" smtClean="0">
                          <a:solidFill>
                            <a:srgbClr val="002060"/>
                          </a:solidFill>
                        </a:rPr>
                        <a:t>Analyze or interpret author’s craft (e.g., literary devices, viewpoint, or potential bias) to critique</a:t>
                      </a:r>
                      <a:r>
                        <a:rPr lang="en-US" sz="800" b="1" baseline="0" dirty="0" smtClean="0">
                          <a:solidFill>
                            <a:srgbClr val="002060"/>
                          </a:solidFill>
                        </a:rPr>
                        <a:t> a text.</a:t>
                      </a:r>
                      <a:endParaRPr lang="en-US" sz="800" b="1" dirty="0" smtClean="0">
                        <a:solidFill>
                          <a:srgbClr val="002060"/>
                        </a:solidFill>
                      </a:endParaRPr>
                    </a:p>
                    <a:p>
                      <a:endParaRPr lang="en-US" sz="800" b="1" dirty="0">
                        <a:solidFill>
                          <a:srgbClr val="002060"/>
                        </a:solidFill>
                      </a:endParaRPr>
                    </a:p>
                  </a:txBody>
                  <a:tcPr/>
                </a:tc>
              </a:tr>
              <a:tr h="901234">
                <a:tc>
                  <a:txBody>
                    <a:bodyPr/>
                    <a:lstStyle/>
                    <a:p>
                      <a:endParaRPr lang="en-US" sz="800" b="1" dirty="0" smtClean="0">
                        <a:solidFill>
                          <a:srgbClr val="002060"/>
                        </a:solidFill>
                      </a:endParaRPr>
                    </a:p>
                    <a:p>
                      <a:r>
                        <a:rPr lang="en-US" sz="800" b="1" dirty="0" smtClean="0">
                          <a:solidFill>
                            <a:srgbClr val="002060"/>
                          </a:solidFill>
                        </a:rPr>
                        <a:t>Evaluate</a:t>
                      </a:r>
                      <a:endParaRPr lang="en-US" sz="800" b="1" dirty="0">
                        <a:solidFill>
                          <a:srgbClr val="002060"/>
                        </a:solidFill>
                      </a:endParaRPr>
                    </a:p>
                  </a:txBody>
                  <a:tcPr>
                    <a:solidFill>
                      <a:schemeClr val="bg1">
                        <a:lumMod val="95000"/>
                      </a:schemeClr>
                    </a:solidFill>
                  </a:tcPr>
                </a:tc>
                <a:tc>
                  <a:txBody>
                    <a:bodyPr/>
                    <a:lstStyle/>
                    <a:p>
                      <a:endParaRPr lang="en-US" sz="800" b="1" dirty="0">
                        <a:solidFill>
                          <a:srgbClr val="002060"/>
                        </a:solidFill>
                      </a:endParaRPr>
                    </a:p>
                  </a:txBody>
                  <a:tcPr>
                    <a:solidFill>
                      <a:schemeClr val="bg1">
                        <a:lumMod val="75000"/>
                      </a:schemeClr>
                    </a:solidFill>
                  </a:tcPr>
                </a:tc>
                <a:tc>
                  <a:txBody>
                    <a:bodyPr/>
                    <a:lstStyle/>
                    <a:p>
                      <a:endParaRPr lang="en-US" sz="800" b="1" dirty="0">
                        <a:solidFill>
                          <a:srgbClr val="002060"/>
                        </a:solidFill>
                      </a:endParaRPr>
                    </a:p>
                  </a:txBody>
                  <a:tcPr>
                    <a:solidFill>
                      <a:schemeClr val="bg1">
                        <a:lumMod val="75000"/>
                      </a:schemeClr>
                    </a:solidFill>
                  </a:tcPr>
                </a:tc>
                <a:tc>
                  <a:txBody>
                    <a:bodyPr/>
                    <a:lstStyle/>
                    <a:p>
                      <a:r>
                        <a:rPr lang="en-US" sz="800" b="1" i="1" baseline="0" dirty="0" smtClean="0">
                          <a:solidFill>
                            <a:srgbClr val="002060"/>
                          </a:solidFill>
                        </a:rPr>
                        <a:t>g</a:t>
                      </a:r>
                      <a:r>
                        <a:rPr lang="en-US" sz="800" b="1" baseline="0" dirty="0" smtClean="0">
                          <a:solidFill>
                            <a:srgbClr val="002060"/>
                          </a:solidFill>
                        </a:rPr>
                        <a:t> </a:t>
                      </a:r>
                      <a:r>
                        <a:rPr lang="en-US" sz="800" b="1" dirty="0" smtClean="0">
                          <a:solidFill>
                            <a:srgbClr val="002060"/>
                          </a:solidFill>
                        </a:rPr>
                        <a:t>Cite evidence and develop a logical argument for conjectures based on one text or problem.</a:t>
                      </a:r>
                      <a:endParaRPr lang="en-US" sz="800" b="1" dirty="0">
                        <a:solidFill>
                          <a:srgbClr val="002060"/>
                        </a:solidFill>
                      </a:endParaRPr>
                    </a:p>
                  </a:txBody>
                  <a:tcPr/>
                </a:tc>
              </a:tr>
            </a:tbl>
          </a:graphicData>
        </a:graphic>
      </p:graphicFrame>
      <p:grpSp>
        <p:nvGrpSpPr>
          <p:cNvPr id="21" name="Group 20"/>
          <p:cNvGrpSpPr/>
          <p:nvPr/>
        </p:nvGrpSpPr>
        <p:grpSpPr>
          <a:xfrm>
            <a:off x="970057" y="2471800"/>
            <a:ext cx="3733801" cy="3852800"/>
            <a:chOff x="990600" y="2410840"/>
            <a:chExt cx="3804250" cy="4282440"/>
          </a:xfrm>
        </p:grpSpPr>
        <p:sp>
          <p:nvSpPr>
            <p:cNvPr id="18" name="Rectangle 17"/>
            <p:cNvSpPr/>
            <p:nvPr/>
          </p:nvSpPr>
          <p:spPr bwMode="auto">
            <a:xfrm>
              <a:off x="3552645" y="2410840"/>
              <a:ext cx="1242205" cy="428244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990600" y="4130040"/>
              <a:ext cx="2562045" cy="16002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20" name="Rectangle 19"/>
          <p:cNvSpPr/>
          <p:nvPr/>
        </p:nvSpPr>
        <p:spPr>
          <a:xfrm>
            <a:off x="152400" y="238833"/>
            <a:ext cx="4800600" cy="584775"/>
          </a:xfrm>
          <a:prstGeom prst="rect">
            <a:avLst/>
          </a:prstGeom>
        </p:spPr>
        <p:txBody>
          <a:bodyPr wrap="square">
            <a:spAutoFit/>
          </a:bodyPr>
          <a:lstStyle/>
          <a:p>
            <a:pPr algn="ctr"/>
            <a:r>
              <a:rPr lang="en-US" sz="1600" b="1" dirty="0" smtClean="0">
                <a:solidFill>
                  <a:srgbClr val="002060"/>
                </a:solidFill>
                <a:latin typeface="Verdana" pitchFamily="34" charset="0"/>
              </a:rPr>
              <a:t>Tasks for Depth of Knowledge </a:t>
            </a:r>
          </a:p>
          <a:p>
            <a:pPr algn="ctr"/>
            <a:r>
              <a:rPr lang="en-US" sz="1600" b="1" dirty="0" smtClean="0">
                <a:solidFill>
                  <a:srgbClr val="002060"/>
                </a:solidFill>
                <a:latin typeface="Verdana" pitchFamily="34" charset="0"/>
              </a:rPr>
              <a:t>Level 3</a:t>
            </a:r>
          </a:p>
        </p:txBody>
      </p:sp>
      <p:sp>
        <p:nvSpPr>
          <p:cNvPr id="13" name="Rectangle 12"/>
          <p:cNvSpPr/>
          <p:nvPr/>
        </p:nvSpPr>
        <p:spPr>
          <a:xfrm>
            <a:off x="304800" y="7022068"/>
            <a:ext cx="4724400" cy="369332"/>
          </a:xfrm>
          <a:prstGeom prst="rect">
            <a:avLst/>
          </a:prstGeom>
        </p:spPr>
        <p:txBody>
          <a:bodyPr wrap="square">
            <a:spAutoFit/>
          </a:bodyPr>
          <a:lstStyle/>
          <a:p>
            <a:r>
              <a:rPr lang="en-US" sz="900" i="1" dirty="0" smtClean="0">
                <a:solidFill>
                  <a:srgbClr val="002060"/>
                </a:solidFill>
              </a:rPr>
              <a:t>Permission to use the cognitive rigor matrix  for reproduction is given when authorship is fully cited</a:t>
            </a:r>
            <a:r>
              <a:rPr lang="en-US" sz="900" b="1" i="1" dirty="0" smtClean="0">
                <a:solidFill>
                  <a:srgbClr val="002060"/>
                </a:solidFill>
              </a:rPr>
              <a:t>: </a:t>
            </a:r>
            <a:r>
              <a:rPr lang="en-US" sz="900" b="1" i="1" u="sng" dirty="0" smtClean="0">
                <a:solidFill>
                  <a:srgbClr val="002060"/>
                </a:solidFill>
              </a:rPr>
              <a:t>Karen K Hess</a:t>
            </a:r>
            <a:r>
              <a:rPr lang="en-US" sz="900" b="1" i="1" dirty="0" smtClean="0">
                <a:solidFill>
                  <a:srgbClr val="002060"/>
                </a:solidFill>
              </a:rPr>
              <a:t> </a:t>
            </a:r>
            <a:r>
              <a:rPr lang="en-US" sz="900" i="1" dirty="0" smtClean="0">
                <a:solidFill>
                  <a:srgbClr val="002060"/>
                </a:solidFill>
              </a:rPr>
              <a:t>Cognitive Rigor Matrix 2009, </a:t>
            </a:r>
            <a:r>
              <a:rPr lang="en-US" sz="900" i="1" dirty="0" smtClean="0">
                <a:solidFill>
                  <a:srgbClr val="002060"/>
                </a:solidFill>
                <a:hlinkClick r:id="rId3"/>
              </a:rPr>
              <a:t>www.nciea.org</a:t>
            </a:r>
            <a:r>
              <a:rPr lang="en-US" sz="900" i="1" dirty="0" smtClean="0">
                <a:solidFill>
                  <a:srgbClr val="002060"/>
                </a:solidFill>
              </a:rPr>
              <a:t> </a:t>
            </a:r>
            <a:endParaRPr lang="en-US" sz="900" dirty="0">
              <a:solidFill>
                <a:srgbClr val="002060"/>
              </a:solidFill>
            </a:endParaRPr>
          </a:p>
        </p:txBody>
      </p:sp>
      <p:pic>
        <p:nvPicPr>
          <p:cNvPr id="4098" name="Picture 2" descr="http://t3.gstatic.com/images?q=tbn:ANd9GcRtGqox69s2HacEw0nrCbUIqrL6y075GQQ432XFLC4AJy5waaxtxA"/>
          <p:cNvPicPr>
            <a:picLocks noChangeAspect="1" noChangeArrowheads="1"/>
          </p:cNvPicPr>
          <p:nvPr/>
        </p:nvPicPr>
        <p:blipFill>
          <a:blip r:embed="rId4" cstate="print"/>
          <a:srcRect/>
          <a:stretch>
            <a:fillRect/>
          </a:stretch>
        </p:blipFill>
        <p:spPr bwMode="auto">
          <a:xfrm>
            <a:off x="7848600" y="3405839"/>
            <a:ext cx="2057400" cy="2057401"/>
          </a:xfrm>
          <a:prstGeom prst="rect">
            <a:avLst/>
          </a:prstGeom>
          <a:noFill/>
          <a:effectLst>
            <a:softEdge rad="635000"/>
          </a:effectLst>
        </p:spPr>
      </p:pic>
      <p:sp>
        <p:nvSpPr>
          <p:cNvPr id="26" name="TextBox 25"/>
          <p:cNvSpPr txBox="1"/>
          <p:nvPr/>
        </p:nvSpPr>
        <p:spPr>
          <a:xfrm>
            <a:off x="1070043" y="5186241"/>
            <a:ext cx="1759178" cy="276999"/>
          </a:xfrm>
          <a:prstGeom prst="rect">
            <a:avLst/>
          </a:prstGeom>
          <a:noFill/>
        </p:spPr>
        <p:txBody>
          <a:bodyPr wrap="square" rtlCol="0">
            <a:spAutoFit/>
          </a:bodyPr>
          <a:lstStyle/>
          <a:p>
            <a:r>
              <a:rPr lang="en-US" sz="1200" b="1" dirty="0" smtClean="0">
                <a:latin typeface="Calibri" pitchFamily="34" charset="0"/>
              </a:rPr>
              <a:t>DOK 3 Progression</a:t>
            </a:r>
            <a:endParaRPr lang="en-US" sz="1200" b="1" dirty="0">
              <a:latin typeface="Calibri" pitchFamily="34" charset="0"/>
            </a:endParaRPr>
          </a:p>
        </p:txBody>
      </p:sp>
      <p:sp>
        <p:nvSpPr>
          <p:cNvPr id="27" name="TextBox 26"/>
          <p:cNvSpPr txBox="1"/>
          <p:nvPr/>
        </p:nvSpPr>
        <p:spPr>
          <a:xfrm rot="16200000">
            <a:off x="3734168" y="4405428"/>
            <a:ext cx="1759178" cy="276999"/>
          </a:xfrm>
          <a:prstGeom prst="rect">
            <a:avLst/>
          </a:prstGeom>
          <a:noFill/>
        </p:spPr>
        <p:txBody>
          <a:bodyPr wrap="square" rtlCol="0">
            <a:spAutoFit/>
          </a:bodyPr>
          <a:lstStyle/>
          <a:p>
            <a:r>
              <a:rPr lang="en-US" sz="1200" b="1" dirty="0" smtClean="0">
                <a:latin typeface="Calibri" pitchFamily="34" charset="0"/>
              </a:rPr>
              <a:t>DOK 3 Progression</a:t>
            </a:r>
            <a:endParaRPr lang="en-US" sz="1200" b="1"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038600" y="7419975"/>
            <a:ext cx="668338" cy="274638"/>
          </a:xfrm>
          <a:prstGeom prst="rect">
            <a:avLst/>
          </a:prstGeom>
          <a:noFill/>
          <a:ln w="9525">
            <a:noFill/>
            <a:miter lim="800000"/>
            <a:headEnd/>
            <a:tailEnd/>
          </a:ln>
        </p:spPr>
        <p:txBody>
          <a:bodyPr/>
          <a:lstStyle/>
          <a:p>
            <a:pPr algn="r" defTabSz="1019175"/>
            <a:r>
              <a:rPr lang="en-US" sz="700" dirty="0">
                <a:latin typeface="Verdana" pitchFamily="34" charset="0"/>
              </a:rPr>
              <a:t>Page 7</a:t>
            </a:r>
          </a:p>
        </p:txBody>
      </p:sp>
      <p:sp>
        <p:nvSpPr>
          <p:cNvPr id="18434" name="Text Box 3"/>
          <p:cNvSpPr txBox="1">
            <a:spLocks noChangeArrowheads="1"/>
          </p:cNvSpPr>
          <p:nvPr/>
        </p:nvSpPr>
        <p:spPr bwMode="auto">
          <a:xfrm>
            <a:off x="8915400" y="7426325"/>
            <a:ext cx="668338" cy="274638"/>
          </a:xfrm>
          <a:prstGeom prst="rect">
            <a:avLst/>
          </a:prstGeom>
          <a:noFill/>
          <a:ln w="9525">
            <a:noFill/>
            <a:miter lim="800000"/>
            <a:headEnd/>
            <a:tailEnd/>
          </a:ln>
        </p:spPr>
        <p:txBody>
          <a:bodyPr/>
          <a:lstStyle/>
          <a:p>
            <a:pPr algn="r" defTabSz="1019175"/>
            <a:r>
              <a:rPr lang="en-US" sz="700" dirty="0">
                <a:latin typeface="Verdana" pitchFamily="34" charset="0"/>
              </a:rPr>
              <a:t>Page 8</a:t>
            </a:r>
          </a:p>
        </p:txBody>
      </p:sp>
      <p:sp>
        <p:nvSpPr>
          <p:cNvPr id="4" name="Rectangle 3"/>
          <p:cNvSpPr/>
          <p:nvPr/>
        </p:nvSpPr>
        <p:spPr>
          <a:xfrm>
            <a:off x="304800" y="228600"/>
            <a:ext cx="4648200" cy="584775"/>
          </a:xfrm>
          <a:prstGeom prst="rect">
            <a:avLst/>
          </a:prstGeom>
        </p:spPr>
        <p:txBody>
          <a:bodyPr wrap="square">
            <a:spAutoFit/>
          </a:bodyPr>
          <a:lstStyle/>
          <a:p>
            <a:pPr algn="ctr"/>
            <a:r>
              <a:rPr lang="en-US" sz="1600" b="1" dirty="0" smtClean="0">
                <a:solidFill>
                  <a:srgbClr val="002060"/>
                </a:solidFill>
                <a:latin typeface="Verdana" pitchFamily="34" charset="0"/>
              </a:rPr>
              <a:t>Tasks for Depth of Knowledge </a:t>
            </a:r>
          </a:p>
          <a:p>
            <a:pPr algn="ctr"/>
            <a:r>
              <a:rPr lang="en-US" sz="1600" b="1" dirty="0" smtClean="0">
                <a:solidFill>
                  <a:srgbClr val="002060"/>
                </a:solidFill>
                <a:latin typeface="Verdana" pitchFamily="34" charset="0"/>
              </a:rPr>
              <a:t>Levels 1 and 2.</a:t>
            </a:r>
          </a:p>
        </p:txBody>
      </p:sp>
      <p:graphicFrame>
        <p:nvGraphicFramePr>
          <p:cNvPr id="8" name="Table 7"/>
          <p:cNvGraphicFramePr>
            <a:graphicFrameLocks noGrp="1"/>
          </p:cNvGraphicFramePr>
          <p:nvPr>
            <p:extLst>
              <p:ext uri="{D42A27DB-BD31-4B8C-83A1-F6EECF244321}">
                <p14:modId xmlns:p14="http://schemas.microsoft.com/office/powerpoint/2010/main" xmlns="" val="1159995602"/>
              </p:ext>
            </p:extLst>
          </p:nvPr>
        </p:nvGraphicFramePr>
        <p:xfrm>
          <a:off x="533400" y="838200"/>
          <a:ext cx="3810000" cy="36576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015047"/>
                <a:gridCol w="1518040"/>
                <a:gridCol w="1276913"/>
              </a:tblGrid>
              <a:tr h="681638">
                <a:tc>
                  <a:txBody>
                    <a:bodyPr/>
                    <a:lstStyle/>
                    <a:p>
                      <a:r>
                        <a:rPr lang="en-US" sz="1200" b="1" dirty="0" smtClean="0">
                          <a:solidFill>
                            <a:srgbClr val="002060"/>
                          </a:solidFill>
                          <a:latin typeface="Calibri" pitchFamily="34" charset="0"/>
                        </a:rPr>
                        <a:t>Depth of Knowledge </a:t>
                      </a:r>
                      <a:r>
                        <a:rPr lang="en-US" sz="1200" b="1" baseline="0" dirty="0" smtClean="0">
                          <a:solidFill>
                            <a:srgbClr val="002060"/>
                          </a:solidFill>
                          <a:latin typeface="Calibri" pitchFamily="34" charset="0"/>
                        </a:rPr>
                        <a:t> (Webb) Task Complexity</a:t>
                      </a:r>
                      <a:endParaRPr lang="en-US" sz="1200" b="1" dirty="0">
                        <a:solidFill>
                          <a:srgbClr val="002060"/>
                        </a:solidFill>
                        <a:latin typeface="Calibri"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rowSpan="2">
                  <a:txBody>
                    <a:bodyPr/>
                    <a:lstStyle/>
                    <a:p>
                      <a:pPr algn="ctr"/>
                      <a:r>
                        <a:rPr lang="en-US" sz="1400" b="1" dirty="0" smtClean="0">
                          <a:solidFill>
                            <a:srgbClr val="002060"/>
                          </a:solidFill>
                          <a:latin typeface="Calibri" pitchFamily="34" charset="0"/>
                        </a:rPr>
                        <a:t>DOK LEVEL 1</a:t>
                      </a:r>
                    </a:p>
                    <a:p>
                      <a:pPr algn="ctr"/>
                      <a:r>
                        <a:rPr lang="en-US" sz="1100" b="1" dirty="0" smtClean="0">
                          <a:solidFill>
                            <a:srgbClr val="002060"/>
                          </a:solidFill>
                          <a:latin typeface="Calibri" pitchFamily="34" charset="0"/>
                        </a:rPr>
                        <a:t>Recall</a:t>
                      </a:r>
                      <a:r>
                        <a:rPr lang="en-US" sz="1100" b="1" baseline="0" dirty="0" smtClean="0">
                          <a:solidFill>
                            <a:srgbClr val="002060"/>
                          </a:solidFill>
                          <a:latin typeface="Calibri" pitchFamily="34" charset="0"/>
                        </a:rPr>
                        <a:t> and Reproduction</a:t>
                      </a:r>
                      <a:endParaRPr lang="en-US" sz="1100" b="1" dirty="0">
                        <a:solidFill>
                          <a:srgbClr val="002060"/>
                        </a:solidFill>
                        <a:latin typeface="Calibri" pitchFamily="34" charset="0"/>
                      </a:endParaRPr>
                    </a:p>
                  </a:txBody>
                  <a:tcPr anchor="ctr">
                    <a:lnT w="12700" cap="flat" cmpd="sng" algn="ctr">
                      <a:solidFill>
                        <a:schemeClr val="tx1"/>
                      </a:solidFill>
                      <a:prstDash val="solid"/>
                      <a:round/>
                      <a:headEnd type="none" w="med" len="med"/>
                      <a:tailEnd type="none" w="med" len="med"/>
                    </a:lnT>
                    <a:solidFill>
                      <a:schemeClr val="bg1">
                        <a:lumMod val="95000"/>
                      </a:schemeClr>
                    </a:solidFill>
                  </a:tcPr>
                </a:tc>
                <a:tc rowSpan="2">
                  <a:txBody>
                    <a:bodyPr/>
                    <a:lstStyle/>
                    <a:p>
                      <a:pPr algn="ctr"/>
                      <a:r>
                        <a:rPr lang="en-US" sz="1400" b="1" dirty="0" smtClean="0">
                          <a:solidFill>
                            <a:srgbClr val="002060"/>
                          </a:solidFill>
                          <a:latin typeface="Calibri" pitchFamily="34" charset="0"/>
                        </a:rPr>
                        <a:t>DOK LEVEL 2</a:t>
                      </a:r>
                    </a:p>
                    <a:p>
                      <a:pPr algn="ctr"/>
                      <a:r>
                        <a:rPr lang="en-US" sz="1100" b="1" dirty="0" smtClean="0">
                          <a:solidFill>
                            <a:srgbClr val="002060"/>
                          </a:solidFill>
                          <a:latin typeface="Calibri" pitchFamily="34" charset="0"/>
                        </a:rPr>
                        <a:t>Basic Skills and Concepts</a:t>
                      </a:r>
                      <a:endParaRPr lang="en-US" sz="1100" b="1" dirty="0">
                        <a:solidFill>
                          <a:srgbClr val="002060"/>
                        </a:solidFill>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24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latin typeface="Calibri" pitchFamily="34" charset="0"/>
                        </a:rPr>
                        <a:t>Blooms</a:t>
                      </a:r>
                    </a:p>
                  </a:txBody>
                  <a:tcPr>
                    <a:lnL w="12700" cap="flat" cmpd="sng" algn="ctr">
                      <a:solidFill>
                        <a:schemeClr val="tx1"/>
                      </a:solidFill>
                      <a:prstDash val="solid"/>
                      <a:round/>
                      <a:headEnd type="none" w="med" len="med"/>
                      <a:tailEnd type="none" w="med" len="med"/>
                    </a:lnL>
                    <a:solidFill>
                      <a:schemeClr val="bg1">
                        <a:lumMod val="95000"/>
                      </a:schemeClr>
                    </a:solidFill>
                  </a:tcPr>
                </a:tc>
                <a:tc vMerge="1">
                  <a:txBody>
                    <a:bodyPr/>
                    <a:lstStyle/>
                    <a:p>
                      <a:endParaRPr lang="en-US"/>
                    </a:p>
                  </a:txBody>
                  <a:tcPr/>
                </a:tc>
                <a:tc vMerge="1">
                  <a:txBody>
                    <a:bodyPr/>
                    <a:lstStyle/>
                    <a:p>
                      <a:endParaRPr lang="en-US"/>
                    </a:p>
                  </a:txBody>
                  <a:tcPr/>
                </a:tc>
              </a:tr>
              <a:tr h="456672">
                <a:tc>
                  <a:txBody>
                    <a:bodyPr/>
                    <a:lstStyle/>
                    <a:p>
                      <a:endParaRPr lang="en-US" sz="1200" b="1" dirty="0" smtClean="0">
                        <a:solidFill>
                          <a:srgbClr val="002060"/>
                        </a:solidFill>
                        <a:latin typeface="Calibri" pitchFamily="34" charset="0"/>
                      </a:endParaRPr>
                    </a:p>
                    <a:p>
                      <a:r>
                        <a:rPr lang="en-US" sz="1200" b="1" dirty="0" smtClean="0">
                          <a:solidFill>
                            <a:srgbClr val="002060"/>
                          </a:solidFill>
                          <a:latin typeface="Calibri" pitchFamily="34" charset="0"/>
                        </a:rPr>
                        <a:t>Recall</a:t>
                      </a:r>
                      <a:endParaRPr lang="en-US" sz="1200" b="1" dirty="0">
                        <a:solidFill>
                          <a:srgbClr val="002060"/>
                        </a:solidFill>
                        <a:latin typeface="Calibri"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000" b="1" i="1" dirty="0" smtClean="0">
                          <a:solidFill>
                            <a:srgbClr val="002060"/>
                          </a:solidFill>
                          <a:latin typeface="Calibri" pitchFamily="34" charset="0"/>
                        </a:rPr>
                        <a:t>a.  </a:t>
                      </a:r>
                      <a:r>
                        <a:rPr lang="en-US" sz="1000" b="1" dirty="0" smtClean="0">
                          <a:solidFill>
                            <a:srgbClr val="002060"/>
                          </a:solidFill>
                          <a:latin typeface="Calibri" pitchFamily="34" charset="0"/>
                        </a:rPr>
                        <a:t>-Recall,</a:t>
                      </a:r>
                      <a:r>
                        <a:rPr lang="en-US" sz="1000" b="1" baseline="0" dirty="0" smtClean="0">
                          <a:solidFill>
                            <a:srgbClr val="002060"/>
                          </a:solidFill>
                          <a:latin typeface="Calibri" pitchFamily="34" charset="0"/>
                        </a:rPr>
                        <a:t> locate basic facts, definitions, details and events</a:t>
                      </a:r>
                      <a:endParaRPr lang="en-US" sz="1000" b="1" dirty="0">
                        <a:solidFill>
                          <a:srgbClr val="002060"/>
                        </a:solidFill>
                        <a:latin typeface="Calibri" pitchFamily="34" charset="0"/>
                      </a:endParaRPr>
                    </a:p>
                  </a:txBody>
                  <a:tcPr>
                    <a:solidFill>
                      <a:schemeClr val="bg1"/>
                    </a:solidFill>
                  </a:tcPr>
                </a:tc>
                <a:tc>
                  <a:txBody>
                    <a:bodyPr/>
                    <a:lstStyle/>
                    <a:p>
                      <a:endParaRPr lang="en-US" sz="1000" b="1" dirty="0">
                        <a:solidFill>
                          <a:srgbClr val="002060"/>
                        </a:solidFill>
                        <a:latin typeface="Calibri"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tr>
              <a:tr h="841238">
                <a:tc>
                  <a:txBody>
                    <a:bodyPr/>
                    <a:lstStyle/>
                    <a:p>
                      <a:endParaRPr lang="en-US" sz="1200" b="1" dirty="0" smtClean="0">
                        <a:solidFill>
                          <a:srgbClr val="002060"/>
                        </a:solidFill>
                        <a:latin typeface="Calibri" pitchFamily="34" charset="0"/>
                      </a:endParaRPr>
                    </a:p>
                    <a:p>
                      <a:endParaRPr lang="en-US" sz="1200" b="1" dirty="0" smtClean="0">
                        <a:solidFill>
                          <a:srgbClr val="002060"/>
                        </a:solidFill>
                        <a:latin typeface="Calibri" pitchFamily="34" charset="0"/>
                      </a:endParaRPr>
                    </a:p>
                    <a:p>
                      <a:r>
                        <a:rPr lang="en-US" sz="1200" b="1" dirty="0" smtClean="0">
                          <a:solidFill>
                            <a:srgbClr val="002060"/>
                          </a:solidFill>
                          <a:latin typeface="Calibri" pitchFamily="34" charset="0"/>
                        </a:rPr>
                        <a:t>Understand</a:t>
                      </a:r>
                      <a:endParaRPr lang="en-US" sz="1200" b="1" dirty="0">
                        <a:solidFill>
                          <a:srgbClr val="002060"/>
                        </a:solidFill>
                        <a:latin typeface="Calibri"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000" b="1" i="1" dirty="0" smtClean="0">
                          <a:solidFill>
                            <a:srgbClr val="002060"/>
                          </a:solidFill>
                          <a:latin typeface="Calibri" pitchFamily="34" charset="0"/>
                        </a:rPr>
                        <a:t>b</a:t>
                      </a:r>
                      <a:r>
                        <a:rPr lang="en-US" sz="1000" b="1" dirty="0" smtClean="0">
                          <a:solidFill>
                            <a:srgbClr val="002060"/>
                          </a:solidFill>
                          <a:latin typeface="Calibri" pitchFamily="34" charset="0"/>
                        </a:rPr>
                        <a:t>.  -Select appropriate words for use when intended meaning is </a:t>
                      </a:r>
                    </a:p>
                    <a:p>
                      <a:r>
                        <a:rPr lang="en-US" sz="1000" b="1" dirty="0" smtClean="0">
                          <a:solidFill>
                            <a:srgbClr val="002060"/>
                          </a:solidFill>
                          <a:latin typeface="Calibri" pitchFamily="34" charset="0"/>
                        </a:rPr>
                        <a:t>clearly evident.</a:t>
                      </a:r>
                      <a:endParaRPr lang="en-US" sz="1000" b="1" dirty="0">
                        <a:solidFill>
                          <a:srgbClr val="002060"/>
                        </a:solidFill>
                        <a:latin typeface="Calibri" pitchFamily="34" charset="0"/>
                      </a:endParaRPr>
                    </a:p>
                  </a:txBody>
                  <a:tcPr>
                    <a:solidFill>
                      <a:schemeClr val="bg1"/>
                    </a:solidFill>
                  </a:tcPr>
                </a:tc>
                <a:tc>
                  <a:txBody>
                    <a:bodyPr/>
                    <a:lstStyle/>
                    <a:p>
                      <a:r>
                        <a:rPr lang="en-US" sz="1000" b="1" i="1" dirty="0" smtClean="0">
                          <a:solidFill>
                            <a:srgbClr val="002060"/>
                          </a:solidFill>
                          <a:latin typeface="Calibri" pitchFamily="34" charset="0"/>
                        </a:rPr>
                        <a:t>d.  </a:t>
                      </a:r>
                      <a:r>
                        <a:rPr lang="en-US" sz="1000" b="1" dirty="0" smtClean="0">
                          <a:solidFill>
                            <a:srgbClr val="002060"/>
                          </a:solidFill>
                          <a:latin typeface="Calibri" pitchFamily="34" charset="0"/>
                        </a:rPr>
                        <a:t>-Specify,</a:t>
                      </a:r>
                      <a:r>
                        <a:rPr lang="en-US" sz="1000" b="1" baseline="0" dirty="0" smtClean="0">
                          <a:solidFill>
                            <a:srgbClr val="002060"/>
                          </a:solidFill>
                          <a:latin typeface="Calibri" pitchFamily="34" charset="0"/>
                        </a:rPr>
                        <a:t> explain relationships</a:t>
                      </a:r>
                    </a:p>
                    <a:p>
                      <a:r>
                        <a:rPr lang="en-US" sz="1000" b="1" i="1" baseline="0" dirty="0" smtClean="0">
                          <a:solidFill>
                            <a:srgbClr val="002060"/>
                          </a:solidFill>
                          <a:latin typeface="Calibri" pitchFamily="34" charset="0"/>
                        </a:rPr>
                        <a:t>e.  </a:t>
                      </a:r>
                      <a:r>
                        <a:rPr lang="en-US" sz="1000" b="1" baseline="0" dirty="0" smtClean="0">
                          <a:solidFill>
                            <a:srgbClr val="002060"/>
                          </a:solidFill>
                          <a:latin typeface="Calibri" pitchFamily="34" charset="0"/>
                        </a:rPr>
                        <a:t>-Summarize</a:t>
                      </a:r>
                    </a:p>
                    <a:p>
                      <a:r>
                        <a:rPr lang="en-US" sz="1000" b="1" i="1" baseline="0" dirty="0" smtClean="0">
                          <a:solidFill>
                            <a:srgbClr val="002060"/>
                          </a:solidFill>
                          <a:latin typeface="Calibri" pitchFamily="34" charset="0"/>
                        </a:rPr>
                        <a:t>f</a:t>
                      </a:r>
                      <a:r>
                        <a:rPr lang="en-US" sz="1000" b="1" baseline="0" dirty="0" smtClean="0">
                          <a:solidFill>
                            <a:srgbClr val="002060"/>
                          </a:solidFill>
                          <a:latin typeface="Calibri" pitchFamily="34" charset="0"/>
                        </a:rPr>
                        <a:t>.  -Identify central ideas</a:t>
                      </a:r>
                      <a:endParaRPr lang="en-US" sz="1000" b="1" dirty="0">
                        <a:solidFill>
                          <a:srgbClr val="002060"/>
                        </a:solidFill>
                        <a:latin typeface="Calibri" pitchFamily="34" charset="0"/>
                      </a:endParaRPr>
                    </a:p>
                  </a:txBody>
                  <a:tcPr>
                    <a:lnR w="12700" cap="flat" cmpd="sng" algn="ctr">
                      <a:solidFill>
                        <a:schemeClr val="tx1"/>
                      </a:solidFill>
                      <a:prstDash val="solid"/>
                      <a:round/>
                      <a:headEnd type="none" w="med" len="med"/>
                      <a:tailEnd type="none" w="med" len="med"/>
                    </a:lnR>
                    <a:solidFill>
                      <a:schemeClr val="bg1"/>
                    </a:solidFill>
                  </a:tcPr>
                </a:tc>
              </a:tr>
              <a:tr h="841238">
                <a:tc>
                  <a:txBody>
                    <a:bodyPr/>
                    <a:lstStyle/>
                    <a:p>
                      <a:endParaRPr lang="en-US" sz="1200" b="1" dirty="0" smtClean="0">
                        <a:solidFill>
                          <a:srgbClr val="002060"/>
                        </a:solidFill>
                        <a:latin typeface="Calibri" pitchFamily="34" charset="0"/>
                      </a:endParaRPr>
                    </a:p>
                    <a:p>
                      <a:endParaRPr lang="en-US" sz="1200" b="1" dirty="0" smtClean="0">
                        <a:solidFill>
                          <a:srgbClr val="002060"/>
                        </a:solidFill>
                        <a:latin typeface="Calibri" pitchFamily="34" charset="0"/>
                      </a:endParaRPr>
                    </a:p>
                    <a:p>
                      <a:r>
                        <a:rPr lang="en-US" sz="1200" b="1" dirty="0" smtClean="0">
                          <a:solidFill>
                            <a:srgbClr val="002060"/>
                          </a:solidFill>
                          <a:latin typeface="Calibri" pitchFamily="34" charset="0"/>
                        </a:rPr>
                        <a:t>Apply</a:t>
                      </a:r>
                      <a:endParaRPr lang="en-US" sz="1200" b="1" dirty="0">
                        <a:solidFill>
                          <a:srgbClr val="002060"/>
                        </a:solidFill>
                        <a:latin typeface="Calibri"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000" b="1" i="1" dirty="0" smtClean="0">
                          <a:solidFill>
                            <a:srgbClr val="002060"/>
                          </a:solidFill>
                          <a:latin typeface="Calibri" pitchFamily="34" charset="0"/>
                        </a:rPr>
                        <a:t>c.</a:t>
                      </a:r>
                      <a:r>
                        <a:rPr lang="en-US" sz="1000" b="1" i="1" baseline="0" dirty="0" smtClean="0">
                          <a:solidFill>
                            <a:srgbClr val="002060"/>
                          </a:solidFill>
                          <a:latin typeface="Calibri" pitchFamily="34" charset="0"/>
                        </a:rPr>
                        <a:t>  </a:t>
                      </a:r>
                      <a:r>
                        <a:rPr lang="en-US" sz="1000" b="1" dirty="0" smtClean="0">
                          <a:solidFill>
                            <a:srgbClr val="002060"/>
                          </a:solidFill>
                          <a:latin typeface="Calibri" pitchFamily="34" charset="0"/>
                        </a:rPr>
                        <a:t>-Use language structure(pre/suffix) or word relationships (synonyms/antonym)</a:t>
                      </a:r>
                    </a:p>
                    <a:p>
                      <a:r>
                        <a:rPr lang="en-US" sz="1000" b="1" dirty="0" smtClean="0">
                          <a:solidFill>
                            <a:srgbClr val="002060"/>
                          </a:solidFill>
                          <a:latin typeface="Calibri" pitchFamily="34" charset="0"/>
                        </a:rPr>
                        <a:t>to determine meaning.</a:t>
                      </a:r>
                      <a:endParaRPr lang="en-US" sz="1000" b="1" dirty="0">
                        <a:solidFill>
                          <a:srgbClr val="002060"/>
                        </a:solidFill>
                        <a:latin typeface="Calibri"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000" b="1" i="1" dirty="0" smtClean="0">
                          <a:solidFill>
                            <a:srgbClr val="002060"/>
                          </a:solidFill>
                          <a:latin typeface="Calibri" pitchFamily="34" charset="0"/>
                        </a:rPr>
                        <a:t>g</a:t>
                      </a:r>
                      <a:r>
                        <a:rPr lang="en-US" sz="1000" b="1" dirty="0" smtClean="0">
                          <a:solidFill>
                            <a:srgbClr val="002060"/>
                          </a:solidFill>
                          <a:latin typeface="Calibri" pitchFamily="34" charset="0"/>
                        </a:rPr>
                        <a:t>.  -Use context to identify word meanings</a:t>
                      </a:r>
                    </a:p>
                    <a:p>
                      <a:r>
                        <a:rPr lang="en-US" sz="1000" b="1" i="1" dirty="0" smtClean="0">
                          <a:solidFill>
                            <a:srgbClr val="002060"/>
                          </a:solidFill>
                          <a:latin typeface="Calibri" pitchFamily="34" charset="0"/>
                        </a:rPr>
                        <a:t>h.  </a:t>
                      </a:r>
                      <a:r>
                        <a:rPr lang="en-US" sz="1000" b="1" dirty="0" smtClean="0">
                          <a:solidFill>
                            <a:srgbClr val="002060"/>
                          </a:solidFill>
                          <a:latin typeface="Calibri" pitchFamily="34" charset="0"/>
                        </a:rPr>
                        <a:t>-Obtain and interpret information using text features.</a:t>
                      </a:r>
                      <a:endParaRPr lang="en-US" sz="1000" b="1" dirty="0">
                        <a:solidFill>
                          <a:srgbClr val="002060"/>
                        </a:solidFill>
                        <a:latin typeface="Calibri"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2" name="Group 11"/>
          <p:cNvGrpSpPr/>
          <p:nvPr/>
        </p:nvGrpSpPr>
        <p:grpSpPr>
          <a:xfrm>
            <a:off x="1524000" y="1905000"/>
            <a:ext cx="2819400" cy="2590799"/>
            <a:chOff x="1575816" y="1995763"/>
            <a:chExt cx="3139921" cy="2423836"/>
          </a:xfrm>
        </p:grpSpPr>
        <p:sp>
          <p:nvSpPr>
            <p:cNvPr id="9" name="Rectangle 8"/>
            <p:cNvSpPr/>
            <p:nvPr/>
          </p:nvSpPr>
          <p:spPr bwMode="auto">
            <a:xfrm>
              <a:off x="1575816" y="1995763"/>
              <a:ext cx="1697255" cy="1381422"/>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575817" y="3350259"/>
              <a:ext cx="3139920" cy="106934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273071" y="2566077"/>
              <a:ext cx="1442666" cy="784183"/>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grpSp>
        <p:nvGrpSpPr>
          <p:cNvPr id="20" name="Group 19"/>
          <p:cNvGrpSpPr/>
          <p:nvPr/>
        </p:nvGrpSpPr>
        <p:grpSpPr>
          <a:xfrm>
            <a:off x="1219200" y="4648200"/>
            <a:ext cx="2615184" cy="2185416"/>
            <a:chOff x="838200" y="4876800"/>
            <a:chExt cx="3224784" cy="2566416"/>
          </a:xfrm>
        </p:grpSpPr>
        <p:grpSp>
          <p:nvGrpSpPr>
            <p:cNvPr id="17" name="Group 16"/>
            <p:cNvGrpSpPr/>
            <p:nvPr/>
          </p:nvGrpSpPr>
          <p:grpSpPr>
            <a:xfrm>
              <a:off x="838200" y="4876800"/>
              <a:ext cx="3224784" cy="2566416"/>
              <a:chOff x="457200" y="4724400"/>
              <a:chExt cx="3224784" cy="2566416"/>
            </a:xfrm>
          </p:grpSpPr>
          <p:sp>
            <p:nvSpPr>
              <p:cNvPr id="14" name="Rectangle 13"/>
              <p:cNvSpPr/>
              <p:nvPr/>
            </p:nvSpPr>
            <p:spPr bwMode="auto">
              <a:xfrm>
                <a:off x="457200" y="4724400"/>
                <a:ext cx="1752600" cy="1524000"/>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Calibri" pitchFamily="34" charset="0"/>
                  </a:rPr>
                  <a:t>The Tasks in the blue box</a:t>
                </a:r>
                <a:r>
                  <a:rPr kumimoji="0" lang="en-US" sz="1000" b="1" i="0" u="none" strike="noStrike" cap="none" normalizeH="0" dirty="0" smtClean="0">
                    <a:ln>
                      <a:noFill/>
                    </a:ln>
                    <a:solidFill>
                      <a:srgbClr val="002060"/>
                    </a:solidFill>
                    <a:effectLst/>
                    <a:latin typeface="Calibri" pitchFamily="34" charset="0"/>
                  </a:rPr>
                  <a:t> have been identified as sequential  learning tasks of a  Depth of Knowledge 1</a:t>
                </a:r>
                <a:r>
                  <a:rPr kumimoji="0" lang="en-US" sz="1000" i="0" u="none" strike="noStrike" cap="none" normalizeH="0" dirty="0" smtClean="0">
                    <a:ln>
                      <a:noFill/>
                    </a:ln>
                    <a:solidFill>
                      <a:srgbClr val="002060"/>
                    </a:solidFill>
                    <a:effectLst/>
                    <a:latin typeface="Calibri" pitchFamily="34" charset="0"/>
                  </a:rPr>
                  <a:t>.</a:t>
                </a:r>
                <a:endParaRPr kumimoji="0" lang="en-US" sz="1000" i="0" u="none" strike="noStrike" cap="none" normalizeH="0" baseline="0" dirty="0" smtClean="0">
                  <a:ln>
                    <a:noFill/>
                  </a:ln>
                  <a:solidFill>
                    <a:srgbClr val="002060"/>
                  </a:solidFill>
                  <a:effectLst/>
                  <a:latin typeface="Calibri" pitchFamily="34" charset="0"/>
                </a:endParaRPr>
              </a:p>
            </p:txBody>
          </p:sp>
          <p:sp>
            <p:nvSpPr>
              <p:cNvPr id="15" name="Rectangle 14"/>
              <p:cNvSpPr/>
              <p:nvPr/>
            </p:nvSpPr>
            <p:spPr bwMode="auto">
              <a:xfrm>
                <a:off x="481584" y="6300216"/>
                <a:ext cx="3200400" cy="990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Calibri" pitchFamily="34" charset="0"/>
                  </a:rPr>
                  <a:t>The Tasks in the Green boxes have been identified as sequential developmental</a:t>
                </a:r>
                <a:r>
                  <a:rPr kumimoji="0" lang="en-US" sz="1000" b="1" i="0" u="none" strike="noStrike" cap="none" normalizeH="0" dirty="0" smtClean="0">
                    <a:ln>
                      <a:noFill/>
                    </a:ln>
                    <a:solidFill>
                      <a:srgbClr val="002060"/>
                    </a:solidFill>
                    <a:effectLst/>
                    <a:latin typeface="Calibri" pitchFamily="34" charset="0"/>
                  </a:rPr>
                  <a:t> learning tasks that progress </a:t>
                </a:r>
                <a:r>
                  <a:rPr kumimoji="0" lang="en-US" sz="1000" b="1" i="1" u="sng" strike="noStrike" cap="none" normalizeH="0" dirty="0" smtClean="0">
                    <a:ln>
                      <a:noFill/>
                    </a:ln>
                    <a:solidFill>
                      <a:srgbClr val="002060"/>
                    </a:solidFill>
                    <a:effectLst/>
                    <a:latin typeface="Calibri" pitchFamily="34" charset="0"/>
                  </a:rPr>
                  <a:t>from</a:t>
                </a:r>
                <a:r>
                  <a:rPr kumimoji="0" lang="en-US" sz="1000" b="1" i="1" strike="noStrike" cap="none" normalizeH="0" dirty="0" smtClean="0">
                    <a:ln>
                      <a:noFill/>
                    </a:ln>
                    <a:solidFill>
                      <a:srgbClr val="002060"/>
                    </a:solidFill>
                    <a:effectLst/>
                    <a:latin typeface="Calibri" pitchFamily="34" charset="0"/>
                  </a:rPr>
                  <a:t> </a:t>
                </a:r>
                <a:r>
                  <a:rPr kumimoji="0" lang="en-US" sz="1000" b="1" i="0" strike="noStrike" cap="none" normalizeH="0" dirty="0" smtClean="0">
                    <a:ln>
                      <a:noFill/>
                    </a:ln>
                    <a:solidFill>
                      <a:srgbClr val="002060"/>
                    </a:solidFill>
                    <a:effectLst/>
                    <a:latin typeface="Calibri" pitchFamily="34" charset="0"/>
                  </a:rPr>
                  <a:t> </a:t>
                </a:r>
                <a:r>
                  <a:rPr lang="en-US" sz="1000" b="1" dirty="0" smtClean="0">
                    <a:solidFill>
                      <a:srgbClr val="002060"/>
                    </a:solidFill>
                    <a:latin typeface="Calibri" pitchFamily="34" charset="0"/>
                  </a:rPr>
                  <a:t>DOK-1 </a:t>
                </a:r>
                <a:r>
                  <a:rPr kumimoji="0" lang="en-US" sz="1000" b="1" i="0" u="none" strike="noStrike" cap="none" normalizeH="0" dirty="0" smtClean="0">
                    <a:ln>
                      <a:noFill/>
                    </a:ln>
                    <a:solidFill>
                      <a:srgbClr val="002060"/>
                    </a:solidFill>
                    <a:effectLst/>
                    <a:latin typeface="Calibri" pitchFamily="34" charset="0"/>
                  </a:rPr>
                  <a:t>and </a:t>
                </a:r>
                <a:r>
                  <a:rPr kumimoji="0" lang="en-US" sz="1000" b="1" i="1" u="sng" strike="noStrike" cap="none" normalizeH="0" dirty="0" smtClean="0">
                    <a:ln>
                      <a:noFill/>
                    </a:ln>
                    <a:solidFill>
                      <a:srgbClr val="002060"/>
                    </a:solidFill>
                    <a:effectLst/>
                    <a:latin typeface="Calibri" pitchFamily="34" charset="0"/>
                  </a:rPr>
                  <a:t>to</a:t>
                </a:r>
                <a:r>
                  <a:rPr kumimoji="0" lang="en-US" sz="1000" b="1" i="0" u="none" strike="noStrike" cap="none" normalizeH="0" dirty="0" smtClean="0">
                    <a:ln>
                      <a:noFill/>
                    </a:ln>
                    <a:solidFill>
                      <a:srgbClr val="002060"/>
                    </a:solidFill>
                    <a:effectLst/>
                    <a:latin typeface="Calibri" pitchFamily="34" charset="0"/>
                  </a:rPr>
                  <a:t> a Depth of Knowledge 2.</a:t>
                </a:r>
                <a:endParaRPr kumimoji="0" lang="en-US" sz="1000" b="1" i="0" u="none" strike="noStrike" cap="none" normalizeH="0" baseline="0" dirty="0" smtClean="0">
                  <a:ln>
                    <a:noFill/>
                  </a:ln>
                  <a:solidFill>
                    <a:srgbClr val="002060"/>
                  </a:solidFill>
                  <a:effectLst/>
                  <a:latin typeface="Calibri" pitchFamily="34" charset="0"/>
                </a:endParaRPr>
              </a:p>
            </p:txBody>
          </p:sp>
          <p:sp>
            <p:nvSpPr>
              <p:cNvPr id="16" name="Rectangle 15"/>
              <p:cNvSpPr/>
              <p:nvPr/>
            </p:nvSpPr>
            <p:spPr bwMode="auto">
              <a:xfrm>
                <a:off x="2234184" y="5233416"/>
                <a:ext cx="1447800" cy="10668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endParaRPr>
              </a:p>
            </p:txBody>
          </p:sp>
        </p:grpSp>
        <p:cxnSp>
          <p:nvCxnSpPr>
            <p:cNvPr id="19" name="Straight Arrow Connector 18"/>
            <p:cNvCxnSpPr/>
            <p:nvPr/>
          </p:nvCxnSpPr>
          <p:spPr bwMode="auto">
            <a:xfrm flipV="1">
              <a:off x="3886200" y="5715000"/>
              <a:ext cx="0" cy="1066800"/>
            </a:xfrm>
            <a:prstGeom prst="straightConnector1">
              <a:avLst/>
            </a:prstGeom>
            <a:solidFill>
              <a:schemeClr val="accent1"/>
            </a:solidFill>
            <a:ln w="28575" cap="flat" cmpd="sng" algn="ctr">
              <a:solidFill>
                <a:srgbClr val="00B050"/>
              </a:solidFill>
              <a:prstDash val="solid"/>
              <a:round/>
              <a:headEnd type="arrow"/>
              <a:tailEnd type="arrow"/>
            </a:ln>
            <a:effectLst/>
          </p:spPr>
        </p:cxnSp>
      </p:grpSp>
      <p:graphicFrame>
        <p:nvGraphicFramePr>
          <p:cNvPr id="24" name="Table 23"/>
          <p:cNvGraphicFramePr>
            <a:graphicFrameLocks noGrp="1"/>
          </p:cNvGraphicFramePr>
          <p:nvPr>
            <p:extLst>
              <p:ext uri="{D42A27DB-BD31-4B8C-83A1-F6EECF244321}">
                <p14:modId xmlns:p14="http://schemas.microsoft.com/office/powerpoint/2010/main" xmlns="" val="3489229247"/>
              </p:ext>
            </p:extLst>
          </p:nvPr>
        </p:nvGraphicFramePr>
        <p:xfrm>
          <a:off x="5715000" y="4343400"/>
          <a:ext cx="3810000" cy="259080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905000"/>
                <a:gridCol w="1905000"/>
              </a:tblGrid>
              <a:tr h="497205">
                <a:tc>
                  <a:txBody>
                    <a:bodyPr/>
                    <a:lstStyle/>
                    <a:p>
                      <a:r>
                        <a:rPr lang="en-US" sz="1000" b="1" i="0" dirty="0" smtClean="0">
                          <a:solidFill>
                            <a:srgbClr val="002060"/>
                          </a:solidFill>
                          <a:latin typeface="Calibri" pitchFamily="34" charset="0"/>
                        </a:rPr>
                        <a:t>What</a:t>
                      </a:r>
                      <a:r>
                        <a:rPr lang="en-US" sz="1000" b="1" i="0" baseline="0" dirty="0" smtClean="0">
                          <a:solidFill>
                            <a:srgbClr val="002060"/>
                          </a:solidFill>
                          <a:latin typeface="Calibri" pitchFamily="34" charset="0"/>
                        </a:rPr>
                        <a:t> recall (DOK-1) assessment tasks demonstrate evidence of </a:t>
                      </a:r>
                      <a:r>
                        <a:rPr lang="en-US" sz="1000" b="1" i="0" u="sng" baseline="0" dirty="0" smtClean="0">
                          <a:solidFill>
                            <a:srgbClr val="002060"/>
                          </a:solidFill>
                          <a:latin typeface="Calibri" pitchFamily="34" charset="0"/>
                        </a:rPr>
                        <a:t>remembering?</a:t>
                      </a:r>
                      <a:endParaRPr lang="en-US" sz="1000" b="1" i="0" u="sng" dirty="0">
                        <a:solidFill>
                          <a:srgbClr val="002060"/>
                        </a:solidFill>
                        <a:latin typeface="Calibri" pitchFamily="34" charset="0"/>
                      </a:endParaRPr>
                    </a:p>
                  </a:txBody>
                  <a:tcPr>
                    <a:solidFill>
                      <a:schemeClr val="bg1">
                        <a:lumMod val="85000"/>
                      </a:schemeClr>
                    </a:solidFill>
                  </a:tcPr>
                </a:tc>
                <a:tc>
                  <a:txBody>
                    <a:bodyPr/>
                    <a:lstStyle/>
                    <a:p>
                      <a:r>
                        <a:rPr lang="en-US" sz="1000" b="1" dirty="0" smtClean="0">
                          <a:solidFill>
                            <a:srgbClr val="002060"/>
                          </a:solidFill>
                          <a:latin typeface="Calibri" pitchFamily="34" charset="0"/>
                        </a:rPr>
                        <a:t>What</a:t>
                      </a:r>
                      <a:r>
                        <a:rPr lang="en-US" sz="1000" b="1" baseline="0" dirty="0" smtClean="0">
                          <a:solidFill>
                            <a:srgbClr val="002060"/>
                          </a:solidFill>
                          <a:latin typeface="Calibri" pitchFamily="34" charset="0"/>
                        </a:rPr>
                        <a:t> skills and concepts (DOK-2) assessment tasks demonstrate evidence of </a:t>
                      </a:r>
                      <a:r>
                        <a:rPr lang="en-US" sz="1000" b="1" u="sng" baseline="0" dirty="0" smtClean="0">
                          <a:solidFill>
                            <a:srgbClr val="002060"/>
                          </a:solidFill>
                          <a:latin typeface="Calibri" pitchFamily="34" charset="0"/>
                        </a:rPr>
                        <a:t>understanding</a:t>
                      </a:r>
                      <a:r>
                        <a:rPr lang="en-US" sz="1000" b="1" baseline="0" dirty="0" smtClean="0">
                          <a:solidFill>
                            <a:srgbClr val="002060"/>
                          </a:solidFill>
                          <a:latin typeface="Calibri" pitchFamily="34" charset="0"/>
                        </a:rPr>
                        <a:t>?</a:t>
                      </a:r>
                      <a:endParaRPr lang="en-US" sz="1000" b="1" dirty="0">
                        <a:solidFill>
                          <a:srgbClr val="002060"/>
                        </a:solidFill>
                        <a:latin typeface="Calibri" pitchFamily="34" charset="0"/>
                      </a:endParaRPr>
                    </a:p>
                  </a:txBody>
                  <a:tcPr>
                    <a:solidFill>
                      <a:schemeClr val="bg1">
                        <a:lumMod val="85000"/>
                      </a:schemeClr>
                    </a:solidFill>
                  </a:tcPr>
                </a:tc>
              </a:tr>
              <a:tr h="497205">
                <a:tc>
                  <a:txBody>
                    <a:bodyPr/>
                    <a:lstStyle/>
                    <a:p>
                      <a:r>
                        <a:rPr lang="en-US" sz="1000" b="0" i="1" dirty="0" smtClean="0">
                          <a:solidFill>
                            <a:srgbClr val="002060"/>
                          </a:solidFill>
                          <a:latin typeface="Calibri" pitchFamily="34" charset="0"/>
                        </a:rPr>
                        <a:t>a.  Recall, locate </a:t>
                      </a:r>
                      <a:r>
                        <a:rPr lang="en-US" sz="1000" b="0" i="1" u="sng" dirty="0" smtClean="0">
                          <a:solidFill>
                            <a:srgbClr val="002060"/>
                          </a:solidFill>
                          <a:latin typeface="Calibri" pitchFamily="34" charset="0"/>
                        </a:rPr>
                        <a:t>answers to questions</a:t>
                      </a:r>
                      <a:r>
                        <a:rPr lang="en-US" sz="1000" b="0" i="1" u="sng" baseline="0" dirty="0" smtClean="0">
                          <a:solidFill>
                            <a:srgbClr val="002060"/>
                          </a:solidFill>
                          <a:latin typeface="Calibri" pitchFamily="34" charset="0"/>
                        </a:rPr>
                        <a:t> </a:t>
                      </a:r>
                      <a:r>
                        <a:rPr lang="en-US" sz="1000" b="0" i="1" baseline="0" dirty="0" smtClean="0">
                          <a:solidFill>
                            <a:srgbClr val="002060"/>
                          </a:solidFill>
                          <a:latin typeface="Calibri" pitchFamily="34" charset="0"/>
                        </a:rPr>
                        <a:t>about facts, definitions, details or events.</a:t>
                      </a:r>
                      <a:endParaRPr lang="en-US" sz="1000" b="0" i="1" dirty="0">
                        <a:solidFill>
                          <a:srgbClr val="002060"/>
                        </a:solidFill>
                        <a:latin typeface="Calibri" pitchFamily="34" charset="0"/>
                      </a:endParaRPr>
                    </a:p>
                  </a:txBody>
                  <a:tcPr/>
                </a:tc>
                <a:tc>
                  <a:txBody>
                    <a:bodyPr/>
                    <a:lstStyle/>
                    <a:p>
                      <a:r>
                        <a:rPr lang="en-US" sz="1000" b="0" i="1" dirty="0" smtClean="0">
                          <a:solidFill>
                            <a:srgbClr val="002060"/>
                          </a:solidFill>
                          <a:latin typeface="Calibri" pitchFamily="34" charset="0"/>
                        </a:rPr>
                        <a:t>d.  Be able to explain relationships (cause and effect) referring</a:t>
                      </a:r>
                      <a:r>
                        <a:rPr lang="en-US" sz="1000" b="0" i="1" baseline="0" dirty="0" smtClean="0">
                          <a:solidFill>
                            <a:srgbClr val="002060"/>
                          </a:solidFill>
                          <a:latin typeface="Calibri" pitchFamily="34" charset="0"/>
                        </a:rPr>
                        <a:t> to the text.</a:t>
                      </a:r>
                      <a:endParaRPr lang="en-US" sz="1000" b="0" i="1" dirty="0">
                        <a:solidFill>
                          <a:srgbClr val="002060"/>
                        </a:solidFill>
                        <a:latin typeface="Calibri" pitchFamily="34" charset="0"/>
                      </a:endParaRPr>
                    </a:p>
                  </a:txBody>
                  <a:tcPr/>
                </a:tc>
              </a:tr>
              <a:tr h="359093">
                <a:tc>
                  <a:txBody>
                    <a:bodyPr/>
                    <a:lstStyle/>
                    <a:p>
                      <a:r>
                        <a:rPr lang="en-US" sz="1000" b="0" i="1" baseline="0" dirty="0" smtClean="0">
                          <a:solidFill>
                            <a:srgbClr val="002060"/>
                          </a:solidFill>
                          <a:latin typeface="Calibri" pitchFamily="34" charset="0"/>
                        </a:rPr>
                        <a:t> identify or describe characters, setting and sequence.</a:t>
                      </a:r>
                      <a:endParaRPr lang="en-US" sz="1000" b="0" i="1" dirty="0">
                        <a:solidFill>
                          <a:srgbClr val="002060"/>
                        </a:solidFill>
                        <a:latin typeface="Calibri" pitchFamily="34" charset="0"/>
                      </a:endParaRPr>
                    </a:p>
                  </a:txBody>
                  <a:tcPr/>
                </a:tc>
                <a:tc>
                  <a:txBody>
                    <a:bodyPr/>
                    <a:lstStyle/>
                    <a:p>
                      <a:r>
                        <a:rPr lang="en-US" sz="1000" b="0" i="1" dirty="0" smtClean="0">
                          <a:solidFill>
                            <a:srgbClr val="002060"/>
                          </a:solidFill>
                          <a:latin typeface="Calibri" pitchFamily="34" charset="0"/>
                        </a:rPr>
                        <a:t>e. Summarize</a:t>
                      </a:r>
                      <a:r>
                        <a:rPr lang="en-US" sz="1000" b="0" i="1" baseline="0" dirty="0" smtClean="0">
                          <a:solidFill>
                            <a:srgbClr val="002060"/>
                          </a:solidFill>
                          <a:latin typeface="Calibri" pitchFamily="34" charset="0"/>
                        </a:rPr>
                        <a:t> events using explicit text references.</a:t>
                      </a:r>
                      <a:endParaRPr lang="en-US" sz="1000" b="0" i="1" dirty="0">
                        <a:solidFill>
                          <a:srgbClr val="002060"/>
                        </a:solidFill>
                        <a:latin typeface="Calibri" pitchFamily="34" charset="0"/>
                      </a:endParaRPr>
                    </a:p>
                  </a:txBody>
                  <a:tcPr/>
                </a:tc>
              </a:tr>
              <a:tr h="359093">
                <a:tc>
                  <a:txBody>
                    <a:bodyPr/>
                    <a:lstStyle/>
                    <a:p>
                      <a:r>
                        <a:rPr lang="en-US" sz="1000" b="0" i="1" baseline="0" dirty="0" smtClean="0">
                          <a:solidFill>
                            <a:srgbClr val="002060"/>
                          </a:solidFill>
                          <a:latin typeface="Calibri" pitchFamily="34" charset="0"/>
                        </a:rPr>
                        <a:t>describe or explain who, what, where, when or how</a:t>
                      </a:r>
                      <a:endParaRPr lang="en-US" sz="1000" b="0" i="1" dirty="0">
                        <a:solidFill>
                          <a:srgbClr val="002060"/>
                        </a:solidFill>
                        <a:latin typeface="Calibri" pitchFamily="34" charset="0"/>
                      </a:endParaRPr>
                    </a:p>
                  </a:txBody>
                  <a:tcPr/>
                </a:tc>
                <a:tc>
                  <a:txBody>
                    <a:bodyPr/>
                    <a:lstStyle/>
                    <a:p>
                      <a:r>
                        <a:rPr lang="en-US" sz="1000" b="0" i="1" dirty="0" smtClean="0">
                          <a:solidFill>
                            <a:srgbClr val="002060"/>
                          </a:solidFill>
                          <a:latin typeface="Calibri" pitchFamily="34" charset="0"/>
                        </a:rPr>
                        <a:t>f.  Identify Main Idea using text as a reference.</a:t>
                      </a:r>
                      <a:endParaRPr lang="en-US" sz="1000" b="0" i="1" dirty="0">
                        <a:solidFill>
                          <a:srgbClr val="002060"/>
                        </a:solidFill>
                        <a:latin typeface="Calibri" pitchFamily="34" charset="0"/>
                      </a:endParaRPr>
                    </a:p>
                  </a:txBody>
                  <a:tcPr/>
                </a:tc>
              </a:tr>
              <a:tr h="497205">
                <a:tc>
                  <a:txBody>
                    <a:bodyPr/>
                    <a:lstStyle/>
                    <a:p>
                      <a:r>
                        <a:rPr lang="en-US" sz="1000" b="0" i="1" dirty="0" smtClean="0">
                          <a:solidFill>
                            <a:srgbClr val="002060"/>
                          </a:solidFill>
                          <a:latin typeface="Calibri" pitchFamily="34" charset="0"/>
                        </a:rPr>
                        <a:t>b – c </a:t>
                      </a:r>
                      <a:r>
                        <a:rPr lang="en-US" sz="1000" b="0" i="1" baseline="0" dirty="0" smtClean="0">
                          <a:solidFill>
                            <a:srgbClr val="002060"/>
                          </a:solidFill>
                          <a:latin typeface="Calibri" pitchFamily="34" charset="0"/>
                        </a:rPr>
                        <a:t> Not Applicable</a:t>
                      </a:r>
                      <a:endParaRPr lang="en-US" sz="1000" b="0" i="1" dirty="0">
                        <a:solidFill>
                          <a:srgbClr val="002060"/>
                        </a:solidFill>
                        <a:latin typeface="Calibri" pitchFamily="34" charset="0"/>
                      </a:endParaRPr>
                    </a:p>
                  </a:txBody>
                  <a:tcPr/>
                </a:tc>
                <a:tc>
                  <a:txBody>
                    <a:bodyPr/>
                    <a:lstStyle/>
                    <a:p>
                      <a:pPr marL="228600" indent="-228600">
                        <a:buAutoNum type="alphaLcPeriod" startAt="7"/>
                      </a:pPr>
                      <a:r>
                        <a:rPr lang="en-US" sz="1000" b="0" i="1" dirty="0" smtClean="0">
                          <a:solidFill>
                            <a:srgbClr val="002060"/>
                          </a:solidFill>
                          <a:latin typeface="Calibri" pitchFamily="34" charset="0"/>
                        </a:rPr>
                        <a:t>Not Applicable</a:t>
                      </a:r>
                    </a:p>
                    <a:p>
                      <a:pPr marL="228600" indent="-228600">
                        <a:buAutoNum type="alphaLcPeriod" startAt="7"/>
                      </a:pPr>
                      <a:r>
                        <a:rPr lang="en-US" sz="1000" b="0" i="1" dirty="0" smtClean="0">
                          <a:solidFill>
                            <a:srgbClr val="002060"/>
                          </a:solidFill>
                          <a:latin typeface="Calibri" pitchFamily="34" charset="0"/>
                        </a:rPr>
                        <a:t>Obtain information using text features/references.</a:t>
                      </a:r>
                      <a:endParaRPr lang="en-US" sz="1000" b="0" i="1" dirty="0">
                        <a:solidFill>
                          <a:srgbClr val="002060"/>
                        </a:solidFill>
                        <a:latin typeface="Calibri" pitchFamily="34" charset="0"/>
                      </a:endParaRPr>
                    </a:p>
                  </a:txBody>
                  <a:tcPr/>
                </a:tc>
              </a:tr>
            </a:tbl>
          </a:graphicData>
        </a:graphic>
      </p:graphicFrame>
      <p:sp>
        <p:nvSpPr>
          <p:cNvPr id="26" name="TextBox 25"/>
          <p:cNvSpPr txBox="1"/>
          <p:nvPr/>
        </p:nvSpPr>
        <p:spPr>
          <a:xfrm rot="16200000">
            <a:off x="2431822" y="2775176"/>
            <a:ext cx="990600" cy="215444"/>
          </a:xfrm>
          <a:prstGeom prst="rect">
            <a:avLst/>
          </a:prstGeom>
          <a:noFill/>
        </p:spPr>
        <p:txBody>
          <a:bodyPr wrap="square" rtlCol="0">
            <a:spAutoFit/>
          </a:bodyPr>
          <a:lstStyle/>
          <a:p>
            <a:r>
              <a:rPr lang="en-US" sz="800" b="1" dirty="0" smtClean="0">
                <a:latin typeface="Calibri" pitchFamily="34" charset="0"/>
              </a:rPr>
              <a:t>DOK 1 Progression</a:t>
            </a:r>
            <a:endParaRPr lang="en-US" sz="800" b="1" dirty="0">
              <a:latin typeface="Calibri" pitchFamily="34" charset="0"/>
            </a:endParaRPr>
          </a:p>
        </p:txBody>
      </p:sp>
      <p:sp>
        <p:nvSpPr>
          <p:cNvPr id="27" name="TextBox 26"/>
          <p:cNvSpPr txBox="1"/>
          <p:nvPr/>
        </p:nvSpPr>
        <p:spPr>
          <a:xfrm rot="16200000">
            <a:off x="3727222" y="3740378"/>
            <a:ext cx="990600" cy="215444"/>
          </a:xfrm>
          <a:prstGeom prst="rect">
            <a:avLst/>
          </a:prstGeom>
          <a:noFill/>
        </p:spPr>
        <p:txBody>
          <a:bodyPr wrap="square" rtlCol="0">
            <a:spAutoFit/>
          </a:bodyPr>
          <a:lstStyle/>
          <a:p>
            <a:r>
              <a:rPr lang="en-US" sz="800" b="1" dirty="0" smtClean="0">
                <a:latin typeface="Calibri" pitchFamily="34" charset="0"/>
              </a:rPr>
              <a:t>DOK 2 Progression</a:t>
            </a:r>
            <a:endParaRPr lang="en-US" sz="800" b="1" dirty="0">
              <a:latin typeface="Calibri" pitchFamily="34" charset="0"/>
            </a:endParaRPr>
          </a:p>
        </p:txBody>
      </p:sp>
      <p:sp>
        <p:nvSpPr>
          <p:cNvPr id="28" name="Rectangle 27"/>
          <p:cNvSpPr/>
          <p:nvPr/>
        </p:nvSpPr>
        <p:spPr>
          <a:xfrm>
            <a:off x="152400" y="6934200"/>
            <a:ext cx="4800600" cy="400110"/>
          </a:xfrm>
          <a:prstGeom prst="rect">
            <a:avLst/>
          </a:prstGeom>
        </p:spPr>
        <p:txBody>
          <a:bodyPr wrap="square">
            <a:spAutoFit/>
          </a:bodyPr>
          <a:lstStyle/>
          <a:p>
            <a:r>
              <a:rPr lang="en-US" sz="1000" b="1" dirty="0" smtClean="0">
                <a:solidFill>
                  <a:srgbClr val="002060"/>
                </a:solidFill>
                <a:latin typeface="Calibri" pitchFamily="34" charset="0"/>
              </a:rPr>
              <a:t>Heritage, Kim, Vendlinski, and Herman (2009) explain that learning progressions are important to the development of progressive sophistication in skills within a domain. </a:t>
            </a:r>
            <a:endParaRPr lang="en-US" sz="1000" b="1" dirty="0">
              <a:solidFill>
                <a:srgbClr val="002060"/>
              </a:solidFill>
              <a:latin typeface="Calibri" pitchFamily="34" charset="0"/>
            </a:endParaRPr>
          </a:p>
        </p:txBody>
      </p:sp>
      <p:grpSp>
        <p:nvGrpSpPr>
          <p:cNvPr id="31" name="Group 30"/>
          <p:cNvGrpSpPr/>
          <p:nvPr/>
        </p:nvGrpSpPr>
        <p:grpSpPr>
          <a:xfrm>
            <a:off x="5410200" y="304800"/>
            <a:ext cx="4495800" cy="3791129"/>
            <a:chOff x="5410200" y="304800"/>
            <a:chExt cx="4495800" cy="3791129"/>
          </a:xfrm>
        </p:grpSpPr>
        <p:sp>
          <p:nvSpPr>
            <p:cNvPr id="21" name="Rectangle 20"/>
            <p:cNvSpPr/>
            <p:nvPr/>
          </p:nvSpPr>
          <p:spPr>
            <a:xfrm>
              <a:off x="5410200" y="304800"/>
              <a:ext cx="4495800" cy="523220"/>
            </a:xfrm>
            <a:prstGeom prst="rect">
              <a:avLst/>
            </a:prstGeom>
          </p:spPr>
          <p:txBody>
            <a:bodyPr wrap="square">
              <a:spAutoFit/>
            </a:bodyPr>
            <a:lstStyle/>
            <a:p>
              <a:pPr algn="ctr"/>
              <a:r>
                <a:rPr lang="en-US" sz="1400" b="1" dirty="0" smtClean="0">
                  <a:solidFill>
                    <a:srgbClr val="002060"/>
                  </a:solidFill>
                  <a:latin typeface="Verdana" pitchFamily="34" charset="0"/>
                </a:rPr>
                <a:t>Task Examples for Depth of Knowledge </a:t>
              </a:r>
            </a:p>
            <a:p>
              <a:pPr algn="ctr"/>
              <a:r>
                <a:rPr lang="en-US" sz="1400" b="1" dirty="0" smtClean="0">
                  <a:solidFill>
                    <a:srgbClr val="002060"/>
                  </a:solidFill>
                  <a:latin typeface="Verdana" pitchFamily="34" charset="0"/>
                </a:rPr>
                <a:t>Levels 1 and 2.</a:t>
              </a:r>
            </a:p>
          </p:txBody>
        </p:sp>
        <p:grpSp>
          <p:nvGrpSpPr>
            <p:cNvPr id="30" name="Group 29"/>
            <p:cNvGrpSpPr/>
            <p:nvPr/>
          </p:nvGrpSpPr>
          <p:grpSpPr>
            <a:xfrm>
              <a:off x="5562600" y="838200"/>
              <a:ext cx="4191000" cy="3257729"/>
              <a:chOff x="5562600" y="838200"/>
              <a:chExt cx="4191000" cy="3257729"/>
            </a:xfrm>
          </p:grpSpPr>
          <p:sp>
            <p:nvSpPr>
              <p:cNvPr id="22" name="TextBox 21"/>
              <p:cNvSpPr txBox="1"/>
              <p:nvPr/>
            </p:nvSpPr>
            <p:spPr>
              <a:xfrm>
                <a:off x="5562600" y="838200"/>
                <a:ext cx="4191000" cy="1754326"/>
              </a:xfrm>
              <a:prstGeom prst="rect">
                <a:avLst/>
              </a:prstGeom>
              <a:noFill/>
            </p:spPr>
            <p:txBody>
              <a:bodyPr wrap="square" rtlCol="0">
                <a:spAutoFit/>
              </a:bodyPr>
              <a:lstStyle/>
              <a:p>
                <a:r>
                  <a:rPr lang="en-US" sz="1200" dirty="0" smtClean="0">
                    <a:solidFill>
                      <a:srgbClr val="002060"/>
                    </a:solidFill>
                    <a:latin typeface="Calibri" pitchFamily="34" charset="0"/>
                  </a:rPr>
                  <a:t>There are no CCSS Reading Standards listed as having </a:t>
                </a:r>
                <a:r>
                  <a:rPr lang="en-US" sz="1200" i="1" u="sng" dirty="0" smtClean="0">
                    <a:solidFill>
                      <a:srgbClr val="002060"/>
                    </a:solidFill>
                    <a:latin typeface="Calibri" pitchFamily="34" charset="0"/>
                  </a:rPr>
                  <a:t>only</a:t>
                </a:r>
                <a:r>
                  <a:rPr lang="en-US" sz="1200" i="1" dirty="0" smtClean="0">
                    <a:solidFill>
                      <a:srgbClr val="002060"/>
                    </a:solidFill>
                    <a:latin typeface="Calibri" pitchFamily="34" charset="0"/>
                  </a:rPr>
                  <a:t> </a:t>
                </a:r>
                <a:r>
                  <a:rPr lang="en-US" sz="1200" dirty="0" smtClean="0">
                    <a:solidFill>
                      <a:srgbClr val="002060"/>
                    </a:solidFill>
                    <a:latin typeface="Calibri" pitchFamily="34" charset="0"/>
                  </a:rPr>
                  <a:t>a DOK of 1.  Standards with a DOK of 1 are listed as </a:t>
                </a:r>
                <a:r>
                  <a:rPr lang="en-US" sz="1200" u="sng" dirty="0" smtClean="0">
                    <a:solidFill>
                      <a:srgbClr val="002060"/>
                    </a:solidFill>
                    <a:latin typeface="Calibri" pitchFamily="34" charset="0"/>
                  </a:rPr>
                  <a:t>DOK 1,2</a:t>
                </a:r>
                <a:r>
                  <a:rPr lang="en-US" sz="1200" dirty="0" smtClean="0">
                    <a:solidFill>
                      <a:srgbClr val="002060"/>
                    </a:solidFill>
                    <a:latin typeface="Calibri" pitchFamily="34" charset="0"/>
                  </a:rPr>
                  <a:t>.  The highest level of cognitive demand for those standards would be considered a “</a:t>
                </a:r>
                <a:r>
                  <a:rPr lang="en-US" sz="1200" u="sng" dirty="0" smtClean="0">
                    <a:solidFill>
                      <a:srgbClr val="002060"/>
                    </a:solidFill>
                    <a:latin typeface="Calibri" pitchFamily="34" charset="0"/>
                  </a:rPr>
                  <a:t>2</a:t>
                </a:r>
                <a:r>
                  <a:rPr lang="en-US" sz="1200" dirty="0" smtClean="0">
                    <a:solidFill>
                      <a:srgbClr val="002060"/>
                    </a:solidFill>
                    <a:latin typeface="Calibri" pitchFamily="34" charset="0"/>
                  </a:rPr>
                  <a:t>.”   </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Teaching sequentially to reach a DOK of 2, scaffolding would start with the DOK 1 tasks and move upward.  The grade level standard would dictate what tasks to select from the DOK Matrix. </a:t>
                </a:r>
                <a:endParaRPr lang="en-US" sz="1200" dirty="0">
                  <a:solidFill>
                    <a:srgbClr val="002060"/>
                  </a:solidFill>
                  <a:latin typeface="Calibri" pitchFamily="34" charset="0"/>
                </a:endParaRPr>
              </a:p>
            </p:txBody>
          </p:sp>
          <p:sp>
            <p:nvSpPr>
              <p:cNvPr id="23" name="Rectangle 22"/>
              <p:cNvSpPr/>
              <p:nvPr/>
            </p:nvSpPr>
            <p:spPr>
              <a:xfrm>
                <a:off x="6019800" y="2895600"/>
                <a:ext cx="3124200" cy="1200329"/>
              </a:xfrm>
              <a:prstGeom prst="rect">
                <a:avLst/>
              </a:prstGeom>
              <a:solidFill>
                <a:schemeClr val="bg1">
                  <a:lumMod val="95000"/>
                </a:schemeClr>
              </a:solidFill>
              <a:effectLst>
                <a:innerShdw blurRad="114300">
                  <a:prstClr val="black"/>
                </a:innerShdw>
              </a:effectLst>
            </p:spPr>
            <p:txBody>
              <a:bodyPr wrap="square">
                <a:spAutoFit/>
              </a:bodyPr>
              <a:lstStyle/>
              <a:p>
                <a:r>
                  <a:rPr lang="en-US" sz="1200" b="1" u="sng" dirty="0" smtClean="0">
                    <a:solidFill>
                      <a:srgbClr val="002060"/>
                    </a:solidFill>
                    <a:latin typeface="Calibri" pitchFamily="34" charset="0"/>
                  </a:rPr>
                  <a:t>RL.3.1</a:t>
                </a:r>
                <a:r>
                  <a:rPr lang="en-US" sz="1200" dirty="0" smtClean="0">
                    <a:solidFill>
                      <a:srgbClr val="002060"/>
                    </a:solidFill>
                    <a:latin typeface="Calibri" pitchFamily="34" charset="0"/>
                  </a:rPr>
                  <a:t> </a:t>
                </a:r>
              </a:p>
              <a:p>
                <a:r>
                  <a:rPr lang="en-US" sz="1200" dirty="0" smtClean="0">
                    <a:solidFill>
                      <a:srgbClr val="002060"/>
                    </a:solidFill>
                    <a:latin typeface="Calibri" pitchFamily="34" charset="0"/>
                  </a:rPr>
                  <a:t>Ask and answer questions to demonstrate understanding of a text, referring explicitly to the text as the basis for the answers.</a:t>
                </a:r>
              </a:p>
              <a:p>
                <a:endParaRPr lang="en-US" sz="1200" dirty="0" smtClean="0">
                  <a:solidFill>
                    <a:srgbClr val="002060"/>
                  </a:solidFill>
                  <a:latin typeface="Calibri" pitchFamily="34" charset="0"/>
                </a:endParaRPr>
              </a:p>
              <a:p>
                <a:r>
                  <a:rPr lang="en-US" sz="1200" dirty="0" smtClean="0">
                    <a:solidFill>
                      <a:srgbClr val="002060"/>
                    </a:solidFill>
                    <a:latin typeface="Calibri" pitchFamily="34" charset="0"/>
                  </a:rPr>
                  <a:t>Depth of Knowledge level (</a:t>
                </a:r>
                <a:r>
                  <a:rPr lang="en-US" sz="1200" b="1" u="sng" dirty="0" smtClean="0">
                    <a:solidFill>
                      <a:srgbClr val="002060"/>
                    </a:solidFill>
                    <a:latin typeface="Calibri" pitchFamily="34" charset="0"/>
                  </a:rPr>
                  <a:t>DOK</a:t>
                </a:r>
                <a:r>
                  <a:rPr lang="en-US" sz="1200" dirty="0" smtClean="0">
                    <a:solidFill>
                      <a:srgbClr val="002060"/>
                    </a:solidFill>
                    <a:latin typeface="Calibri" pitchFamily="34" charset="0"/>
                  </a:rPr>
                  <a:t>) </a:t>
                </a:r>
                <a:r>
                  <a:rPr lang="en-US" sz="1200" b="1" i="1" u="sng" dirty="0" smtClean="0">
                    <a:solidFill>
                      <a:srgbClr val="002060"/>
                    </a:solidFill>
                    <a:latin typeface="Calibri" pitchFamily="34" charset="0"/>
                  </a:rPr>
                  <a:t>1</a:t>
                </a:r>
                <a:r>
                  <a:rPr lang="en-US" sz="1200" b="1" dirty="0" smtClean="0">
                    <a:solidFill>
                      <a:srgbClr val="002060"/>
                    </a:solidFill>
                    <a:latin typeface="Calibri" pitchFamily="34" charset="0"/>
                  </a:rPr>
                  <a:t>, </a:t>
                </a:r>
                <a:r>
                  <a:rPr lang="en-US" sz="1200" b="1" i="1" u="sng" dirty="0" smtClean="0">
                    <a:solidFill>
                      <a:srgbClr val="002060"/>
                    </a:solidFill>
                    <a:latin typeface="Calibri" pitchFamily="34" charset="0"/>
                  </a:rPr>
                  <a:t>2</a:t>
                </a:r>
              </a:p>
            </p:txBody>
          </p:sp>
          <p:sp>
            <p:nvSpPr>
              <p:cNvPr id="29" name="TextBox 28"/>
              <p:cNvSpPr txBox="1"/>
              <p:nvPr/>
            </p:nvSpPr>
            <p:spPr>
              <a:xfrm>
                <a:off x="5969000" y="2667000"/>
                <a:ext cx="1676400" cy="276999"/>
              </a:xfrm>
              <a:prstGeom prst="rect">
                <a:avLst/>
              </a:prstGeom>
              <a:noFill/>
            </p:spPr>
            <p:txBody>
              <a:bodyPr wrap="square" rtlCol="0">
                <a:spAutoFit/>
              </a:bodyPr>
              <a:lstStyle/>
              <a:p>
                <a:r>
                  <a:rPr lang="en-US" sz="1200" b="1" i="1" dirty="0" smtClean="0">
                    <a:solidFill>
                      <a:srgbClr val="002060"/>
                    </a:solidFill>
                    <a:latin typeface="Calibri" pitchFamily="34" charset="0"/>
                  </a:rPr>
                  <a:t>Example</a:t>
                </a:r>
                <a:endParaRPr lang="en-US" sz="1200" b="1" i="1" dirty="0">
                  <a:solidFill>
                    <a:srgbClr val="002060"/>
                  </a:solidFill>
                  <a:latin typeface="Calibri" pitchFamily="34" charset="0"/>
                </a:endParaRPr>
              </a:p>
            </p:txBody>
          </p:sp>
        </p:gr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3239</Words>
  <Application>Microsoft Office PowerPoint</Application>
  <PresentationFormat>Custom</PresentationFormat>
  <Paragraphs>483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Slide 1</vt:lpstr>
      <vt:lpstr>Slide 2</vt:lpstr>
      <vt:lpstr>Slide 3</vt:lpstr>
      <vt:lpstr>Slide 4</vt:lpstr>
      <vt:lpstr>Slide 5</vt:lpstr>
      <vt:lpstr>Slide 6</vt:lpstr>
      <vt:lpstr>Slide 7</vt:lpstr>
      <vt:lpstr>Slide 8</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Owner</cp:lastModifiedBy>
  <cp:revision>382</cp:revision>
  <cp:lastPrinted>2013-01-30T23:17:36Z</cp:lastPrinted>
  <dcterms:created xsi:type="dcterms:W3CDTF">2010-03-15T16:13:22Z</dcterms:created>
  <dcterms:modified xsi:type="dcterms:W3CDTF">2013-08-17T23:00:39Z</dcterms:modified>
</cp:coreProperties>
</file>