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8ECF4"/>
    <a:srgbClr val="F4F6FA"/>
    <a:srgbClr val="DDE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78" autoAdjust="0"/>
    <p:restoredTop sz="94634" autoAdjust="0"/>
  </p:normalViewPr>
  <p:slideViewPr>
    <p:cSldViewPr>
      <p:cViewPr varScale="1">
        <p:scale>
          <a:sx n="78" d="100"/>
          <a:sy n="78" d="100"/>
        </p:scale>
        <p:origin x="207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9949F4-560B-4C1B-BD6C-7B81F18A6148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3416A0-2FAC-4429-A84B-34801BA52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0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6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3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8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9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1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4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0F64-E01F-49CE-A450-7FD340D2368E}" type="datetimeFigureOut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98C74-3C44-4467-8F6C-31E2EE5F1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4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65302"/>
              </p:ext>
            </p:extLst>
          </p:nvPr>
        </p:nvGraphicFramePr>
        <p:xfrm>
          <a:off x="228600" y="228600"/>
          <a:ext cx="6477000" cy="85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37"/>
                <a:gridCol w="327949"/>
                <a:gridCol w="2213658"/>
                <a:gridCol w="556831"/>
                <a:gridCol w="2968625"/>
              </a:tblGrid>
              <a:tr h="38792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Task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DOK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</a:t>
                      </a:r>
                      <a:r>
                        <a:rPr lang="en-US" sz="1200" baseline="0" dirty="0" smtClean="0"/>
                        <a:t> a booklet about tigers.  Include illustrations, a description of attributes and other identifiable information for each example.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Make a table showing the advantages and disadvantages of bottled</a:t>
                      </a:r>
                      <a:r>
                        <a:rPr lang="en-US" sz="1200" baseline="0" dirty="0" smtClean="0"/>
                        <a:t> water.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Redesign a “place (city, neighborhood,</a:t>
                      </a:r>
                      <a:r>
                        <a:rPr lang="en-US" sz="1200" baseline="0" dirty="0" smtClean="0"/>
                        <a:t> park) using all unit geometric shapes and terminology.  Label your location.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Compose an original poem using one of the forms or genres we have studied.  Include an analysis using the appropriate terminology and domain-specific language.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Compare two novels written about the same time period.  Determine which version is the most historically accurate.  Use evidence cited in the texts and other sources to support your conclusion.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35394" y="8757670"/>
            <a:ext cx="762000" cy="36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656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15088"/>
              </p:ext>
            </p:extLst>
          </p:nvPr>
        </p:nvGraphicFramePr>
        <p:xfrm>
          <a:off x="228600" y="228600"/>
          <a:ext cx="6477000" cy="8545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04486"/>
                <a:gridCol w="2213658"/>
                <a:gridCol w="556831"/>
                <a:gridCol w="2968625"/>
              </a:tblGrid>
              <a:tr h="38792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Task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DOK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</a:t>
                      </a:r>
                      <a:r>
                        <a:rPr lang="en-US" sz="1200" baseline="0" dirty="0" smtClean="0"/>
                        <a:t> step-by-step instructions on how to draw a particular figure using only a protractor.  You must include the angles and the exact measurement of the line in mm and cm.  Make sure to use proper math terminology in your instruction.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Evaluate the accuracy of the scientific claim.  Compare evidence from the claim source to proven data within the same claim to support your conclusion.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Explain the difference between a ratio and a proportion.  Give both examples and non-examples of each to support your explanation.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Read two or three biographies of authors who have written in a specific category.  Illustrate or report on what elements they have in common.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 a presentation using a real-world context to discuss the relationships among data, sample and statistics when designing an investigation.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35394" y="8757670"/>
            <a:ext cx="762000" cy="36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8176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79193"/>
              </p:ext>
            </p:extLst>
          </p:nvPr>
        </p:nvGraphicFramePr>
        <p:xfrm>
          <a:off x="228600" y="80358"/>
          <a:ext cx="6477000" cy="898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37"/>
                <a:gridCol w="327949"/>
                <a:gridCol w="2213658"/>
                <a:gridCol w="556831"/>
                <a:gridCol w="2968625"/>
              </a:tblGrid>
              <a:tr h="38792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Task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DOK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</a:t>
                      </a:r>
                      <a:r>
                        <a:rPr lang="en-US" sz="1200" baseline="0" dirty="0" smtClean="0"/>
                        <a:t> a booklet about tigers.  Include illustrations, a description of attributes and other identifiable information for each example.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baseline="0" dirty="0" smtClean="0"/>
                        <a:t>Students must </a:t>
                      </a:r>
                      <a:r>
                        <a:rPr lang="en-US" sz="1100" b="1" baseline="0" dirty="0" smtClean="0"/>
                        <a:t>show information </a:t>
                      </a:r>
                      <a:r>
                        <a:rPr lang="en-US" sz="1100" i="1" baseline="0" dirty="0" smtClean="0"/>
                        <a:t>in order to complete a booklet about tigers.</a:t>
                      </a:r>
                      <a:endParaRPr lang="en-US" sz="1100" b="1" i="1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Make a table showing the advantages and disadvantages of bottled</a:t>
                      </a:r>
                      <a:r>
                        <a:rPr lang="en-US" sz="1200" baseline="0" dirty="0" smtClean="0"/>
                        <a:t> water.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Students must </a:t>
                      </a:r>
                      <a:r>
                        <a:rPr lang="en-US" sz="1100" b="1" dirty="0" smtClean="0"/>
                        <a:t>select information </a:t>
                      </a:r>
                      <a:r>
                        <a:rPr lang="en-US" sz="1100" dirty="0" smtClean="0"/>
                        <a:t>that is </a:t>
                      </a:r>
                      <a:r>
                        <a:rPr lang="en-US" sz="1100" b="1" dirty="0" smtClean="0"/>
                        <a:t>relevant </a:t>
                      </a:r>
                      <a:r>
                        <a:rPr lang="en-US" sz="1100" dirty="0" smtClean="0"/>
                        <a:t>to the </a:t>
                      </a:r>
                      <a:r>
                        <a:rPr lang="en-US" sz="1100" b="1" dirty="0" smtClean="0"/>
                        <a:t>concept</a:t>
                      </a:r>
                      <a:r>
                        <a:rPr lang="en-US" sz="1100" dirty="0" smtClean="0"/>
                        <a:t> (comparing and contrasting)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i="1" baseline="0" dirty="0" smtClean="0"/>
                        <a:t>in order to complete the table </a:t>
                      </a:r>
                      <a:r>
                        <a:rPr lang="en-US" sz="1100" baseline="0" dirty="0" smtClean="0"/>
                        <a:t>(which </a:t>
                      </a:r>
                      <a:r>
                        <a:rPr lang="en-US" sz="1100" b="1" baseline="0" dirty="0" smtClean="0"/>
                        <a:t>verifies</a:t>
                      </a:r>
                      <a:r>
                        <a:rPr lang="en-US" sz="1100" baseline="0" dirty="0" smtClean="0"/>
                        <a:t> their understanding of the concept).</a:t>
                      </a:r>
                      <a:endParaRPr lang="en-US" sz="1100" dirty="0" smtClean="0"/>
                    </a:p>
                  </a:txBody>
                  <a:tcPr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Redesign a “place (city, neighborhood,</a:t>
                      </a:r>
                      <a:r>
                        <a:rPr lang="en-US" sz="1200" baseline="0" dirty="0" smtClean="0"/>
                        <a:t> park) using all unit geometric shapes and terminology.  Label your location.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Students must </a:t>
                      </a:r>
                      <a:r>
                        <a:rPr lang="en-US" sz="1100" b="1" dirty="0" smtClean="0"/>
                        <a:t>select information </a:t>
                      </a:r>
                      <a:r>
                        <a:rPr lang="en-US" sz="1100" dirty="0" smtClean="0"/>
                        <a:t>(shapes) that is relevant to the </a:t>
                      </a:r>
                      <a:r>
                        <a:rPr lang="en-US" sz="1100" b="1" dirty="0" smtClean="0"/>
                        <a:t>concept</a:t>
                      </a:r>
                      <a:r>
                        <a:rPr lang="en-US" sz="1100" dirty="0" smtClean="0"/>
                        <a:t> (spacial</a:t>
                      </a:r>
                      <a:r>
                        <a:rPr lang="en-US" sz="1100" baseline="0" dirty="0" smtClean="0"/>
                        <a:t> sense) </a:t>
                      </a:r>
                      <a:r>
                        <a:rPr lang="en-US" sz="1100" i="1" baseline="0" dirty="0" smtClean="0"/>
                        <a:t>in order to complete the redesigning of a place</a:t>
                      </a:r>
                      <a:endParaRPr lang="en-US" sz="1100" i="1" dirty="0" smtClean="0"/>
                    </a:p>
                    <a:p>
                      <a:r>
                        <a:rPr lang="en-US" sz="1100" dirty="0" smtClean="0"/>
                        <a:t>(which </a:t>
                      </a:r>
                      <a:r>
                        <a:rPr lang="en-US" sz="1100" b="1" dirty="0" smtClean="0"/>
                        <a:t>verifies </a:t>
                      </a:r>
                      <a:r>
                        <a:rPr lang="en-US" sz="1100" dirty="0" smtClean="0"/>
                        <a:t>their understanding of the concept).</a:t>
                      </a:r>
                    </a:p>
                    <a:p>
                      <a:endParaRPr lang="en-US" sz="11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Compose an original poem using one of the forms or genres we have studied.  Include an analysis using the appropriate terminology and domain-specific language.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baseline="0" dirty="0" smtClean="0"/>
                    </a:p>
                    <a:p>
                      <a:endParaRPr lang="en-US" sz="1100" b="0" baseline="0" dirty="0" smtClean="0"/>
                    </a:p>
                    <a:p>
                      <a:r>
                        <a:rPr lang="en-US" sz="1100" b="0" baseline="0" dirty="0" smtClean="0"/>
                        <a:t>Students must produce a </a:t>
                      </a:r>
                      <a:r>
                        <a:rPr lang="en-US" sz="1100" b="1" baseline="0" dirty="0" smtClean="0"/>
                        <a:t>conclusion </a:t>
                      </a:r>
                      <a:r>
                        <a:rPr lang="en-US" sz="1100" b="0" baseline="0" dirty="0" smtClean="0"/>
                        <a:t>(</a:t>
                      </a:r>
                      <a:r>
                        <a:rPr lang="en-US" sz="1100" b="0" i="1" baseline="0" dirty="0" smtClean="0"/>
                        <a:t>an original poem</a:t>
                      </a:r>
                      <a:r>
                        <a:rPr lang="en-US" sz="1100" b="0" baseline="0" dirty="0" smtClean="0"/>
                        <a:t>) using a </a:t>
                      </a:r>
                      <a:r>
                        <a:rPr lang="en-US" sz="1100" b="1" baseline="0" dirty="0" smtClean="0"/>
                        <a:t>new concept  </a:t>
                      </a:r>
                      <a:r>
                        <a:rPr lang="en-US" sz="1100" b="0" baseline="0" dirty="0" smtClean="0"/>
                        <a:t>(forms or genres) by </a:t>
                      </a:r>
                      <a:r>
                        <a:rPr lang="en-US" sz="1100" b="1" baseline="0" dirty="0" smtClean="0"/>
                        <a:t>reasoning </a:t>
                      </a:r>
                      <a:r>
                        <a:rPr lang="en-US" sz="1100" b="0" baseline="0" dirty="0" smtClean="0"/>
                        <a:t>(strategizing and planning) and </a:t>
                      </a:r>
                      <a:r>
                        <a:rPr lang="en-US" sz="1100" b="1" baseline="0" dirty="0" smtClean="0"/>
                        <a:t>explaining /justifying </a:t>
                      </a:r>
                      <a:r>
                        <a:rPr lang="en-US" sz="1100" b="0" baseline="0" dirty="0" smtClean="0"/>
                        <a:t>their </a:t>
                      </a:r>
                      <a:r>
                        <a:rPr lang="en-US" sz="1100" b="1" baseline="0" dirty="0" smtClean="0"/>
                        <a:t>reasoning.</a:t>
                      </a:r>
                    </a:p>
                    <a:p>
                      <a:endParaRPr lang="en-US" sz="1100" b="1" baseline="0" dirty="0" smtClean="0"/>
                    </a:p>
                  </a:txBody>
                  <a:tcPr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Compare two novels written about the same time period.  Determine which version is the most historically accurate.  Use evidence cited in the texts and other sources to support your conclusion.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en-US" sz="1100" dirty="0" smtClean="0"/>
                        <a:t>Students</a:t>
                      </a:r>
                      <a:r>
                        <a:rPr lang="en-US" sz="1100" baseline="0" dirty="0" smtClean="0"/>
                        <a:t> must </a:t>
                      </a:r>
                      <a:r>
                        <a:rPr lang="en-US" sz="1100" b="1" baseline="0" dirty="0" smtClean="0"/>
                        <a:t>synthesize sources </a:t>
                      </a:r>
                      <a:r>
                        <a:rPr lang="en-US" sz="1100" baseline="0" dirty="0" smtClean="0"/>
                        <a:t>(two novels and other sources) to </a:t>
                      </a:r>
                      <a:r>
                        <a:rPr lang="en-US" sz="1100" b="1" baseline="0" dirty="0" smtClean="0"/>
                        <a:t>confirm or develop a new conclusion </a:t>
                      </a:r>
                      <a:r>
                        <a:rPr lang="en-US" sz="1100" baseline="0" dirty="0" smtClean="0"/>
                        <a:t>and </a:t>
                      </a:r>
                      <a:r>
                        <a:rPr lang="en-US" sz="1100" b="1" baseline="0" dirty="0" smtClean="0"/>
                        <a:t>extend the new conclusion</a:t>
                      </a:r>
                      <a:r>
                        <a:rPr lang="en-US" sz="1100" baseline="0" dirty="0" smtClean="0"/>
                        <a:t> for a </a:t>
                      </a:r>
                      <a:r>
                        <a:rPr lang="en-US" sz="1100" b="1" baseline="0" dirty="0" smtClean="0"/>
                        <a:t>new</a:t>
                      </a:r>
                      <a:r>
                        <a:rPr lang="en-US" sz="1100" baseline="0" dirty="0" smtClean="0"/>
                        <a:t> purpose or perspective (</a:t>
                      </a:r>
                      <a:r>
                        <a:rPr kumimoji="0" lang="en-US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version is most historically accurate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endParaRPr lang="en-US" sz="1100" dirty="0" smtClean="0"/>
                    </a:p>
                    <a:p>
                      <a:endParaRPr lang="en-US" sz="11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22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28600" y="228600"/>
          <a:ext cx="6477000" cy="857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04486"/>
                <a:gridCol w="2213658"/>
                <a:gridCol w="556831"/>
                <a:gridCol w="2968625"/>
              </a:tblGrid>
              <a:tr h="387927">
                <a:tc gridSpan="5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 task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is complete when the student…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DOK-1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0" dirty="0" smtClean="0"/>
                        <a:t>provides or </a:t>
                      </a:r>
                      <a:r>
                        <a:rPr lang="en-US" sz="1600" b="1" dirty="0" smtClean="0"/>
                        <a:t>shows</a:t>
                      </a:r>
                      <a:r>
                        <a:rPr lang="en-US" sz="1600" b="0" dirty="0" smtClean="0"/>
                        <a:t> information.</a:t>
                      </a:r>
                      <a:endParaRPr lang="en-US" sz="1600" b="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DOK-2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selects relevant</a:t>
                      </a:r>
                      <a:r>
                        <a:rPr lang="en-US" sz="1600" baseline="0" dirty="0" smtClean="0"/>
                        <a:t> information to </a:t>
                      </a:r>
                      <a:r>
                        <a:rPr lang="en-US" sz="1600" b="1" baseline="0" dirty="0" smtClean="0"/>
                        <a:t>verify</a:t>
                      </a:r>
                      <a:r>
                        <a:rPr lang="en-US" sz="1600" baseline="0" dirty="0" smtClean="0"/>
                        <a:t> a specific concept or criteria.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DOK-3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forms a </a:t>
                      </a:r>
                      <a:r>
                        <a:rPr lang="en-US" sz="1600" b="1" dirty="0" smtClean="0"/>
                        <a:t>conclusion</a:t>
                      </a:r>
                      <a:r>
                        <a:rPr lang="en-US" sz="1600" dirty="0" smtClean="0"/>
                        <a:t> about a </a:t>
                      </a:r>
                      <a:r>
                        <a:rPr lang="en-US" sz="1600" b="1" dirty="0" smtClean="0"/>
                        <a:t>concept</a:t>
                      </a:r>
                      <a:r>
                        <a:rPr lang="en-US" sz="1600" dirty="0" smtClean="0"/>
                        <a:t> and </a:t>
                      </a:r>
                      <a:r>
                        <a:rPr lang="en-US" sz="1600" b="1" dirty="0" smtClean="0"/>
                        <a:t>justifies their reasoning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2">
                  <a:txBody>
                    <a:bodyPr/>
                    <a:lstStyle/>
                    <a:p>
                      <a:r>
                        <a:rPr lang="en-US" sz="1400" b="1" i="0" dirty="0" smtClean="0">
                          <a:solidFill>
                            <a:schemeClr val="tx1"/>
                          </a:solidFill>
                        </a:rPr>
                        <a:t>DOK-4</a:t>
                      </a:r>
                      <a:endParaRPr lang="en-US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sz="1600" b="1" dirty="0" smtClean="0"/>
                        <a:t>synthesizes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sources</a:t>
                      </a:r>
                      <a:r>
                        <a:rPr lang="en-US" sz="1600" dirty="0" smtClean="0"/>
                        <a:t> to </a:t>
                      </a:r>
                      <a:r>
                        <a:rPr lang="en-US" sz="1600" b="1" dirty="0" smtClean="0"/>
                        <a:t>confirm conclusions </a:t>
                      </a:r>
                      <a:r>
                        <a:rPr lang="en-US" sz="1600" b="0" dirty="0" smtClean="0"/>
                        <a:t>&amp;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="1" dirty="0" smtClean="0"/>
                        <a:t>extend</a:t>
                      </a:r>
                      <a:r>
                        <a:rPr lang="en-US" sz="1600" dirty="0" smtClean="0"/>
                        <a:t> in new ways.</a:t>
                      </a:r>
                      <a:endParaRPr lang="en-US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92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Task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DOK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DDE3EF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</a:t>
                      </a:r>
                      <a:r>
                        <a:rPr lang="en-US" sz="1200" baseline="0" dirty="0" smtClean="0"/>
                        <a:t> step-by-step instructions on how to draw a particular figure using only a protractor.  You must include the angles and the exact measurement of the line in mm and cm.  Make sure to use proper math terminology in your instruction.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must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select information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that is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relevant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 the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concept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(understanding angles)) </a:t>
                      </a:r>
                      <a:r>
                        <a:rPr kumimoji="0" lang="en-US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order to complete the figure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(which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verifies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their understanding of the concept).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Evaluate the accuracy of the scientific claim.  Compare evidence from the claim source to proven data within the same claim to support your conclusion.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must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synthesize sources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(claim source and proven data) to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confirm or develop a new conclusion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extend the new conclusion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for a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purpose or perspective (</a:t>
                      </a:r>
                      <a:r>
                        <a:rPr kumimoji="0" lang="en-US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producing an accurate evaluation of a scientific claim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endParaRPr lang="en-US" sz="1000" dirty="0" smtClean="0"/>
                    </a:p>
                  </a:txBody>
                  <a:tcPr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Explain the difference between a ratio and a proportion.  Give both examples and non-examples of each to support your explanation.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Students must </a:t>
                      </a:r>
                      <a:r>
                        <a:rPr lang="en-US" sz="1000" b="1" dirty="0" smtClean="0"/>
                        <a:t>select information </a:t>
                      </a:r>
                      <a:r>
                        <a:rPr lang="en-US" sz="1000" dirty="0" smtClean="0"/>
                        <a:t>(examples)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that is relevant to the </a:t>
                      </a:r>
                      <a:r>
                        <a:rPr lang="en-US" sz="1000" b="1" dirty="0" smtClean="0"/>
                        <a:t>concept</a:t>
                      </a:r>
                      <a:r>
                        <a:rPr lang="en-US" sz="1000" dirty="0" smtClean="0"/>
                        <a:t> (understanding relationships between parts and whole) </a:t>
                      </a:r>
                      <a:r>
                        <a:rPr lang="en-US" sz="1000" i="1" baseline="0" dirty="0" smtClean="0"/>
                        <a:t>in order to give both examples and non-examples  </a:t>
                      </a:r>
                      <a:r>
                        <a:rPr lang="en-US" sz="1000" dirty="0" smtClean="0"/>
                        <a:t>(which </a:t>
                      </a:r>
                      <a:r>
                        <a:rPr lang="en-US" sz="1000" b="1" dirty="0" smtClean="0"/>
                        <a:t>verifies </a:t>
                      </a:r>
                      <a:r>
                        <a:rPr lang="en-US" sz="1000" dirty="0" smtClean="0"/>
                        <a:t>their understanding of the concept).</a:t>
                      </a:r>
                    </a:p>
                    <a:p>
                      <a:endParaRPr lang="en-US" sz="10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Read two or three biographies of authors who have written in a specific category.  Illustrate or report on what elements they have in common.</a:t>
                      </a:r>
                      <a:endParaRPr lang="en-US" sz="1200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baseline="0" dirty="0" smtClean="0"/>
                    </a:p>
                    <a:p>
                      <a:r>
                        <a:rPr lang="en-US" sz="1000" b="0" baseline="0" dirty="0" smtClean="0"/>
                        <a:t>Students must </a:t>
                      </a:r>
                      <a:r>
                        <a:rPr lang="en-US" sz="1000" b="1" baseline="0" dirty="0" smtClean="0"/>
                        <a:t>select information </a:t>
                      </a:r>
                      <a:r>
                        <a:rPr lang="en-US" sz="1000" b="0" baseline="0" dirty="0" smtClean="0"/>
                        <a:t>(common elements in biographies) that is relevant to the concept (comparing-contrasting-making connections) </a:t>
                      </a:r>
                      <a:r>
                        <a:rPr lang="en-US" sz="1000" b="0" i="1" baseline="0" dirty="0" smtClean="0"/>
                        <a:t>in order to report on common elements </a:t>
                      </a:r>
                      <a:r>
                        <a:rPr lang="en-US" sz="1000" b="0" baseline="0" dirty="0" smtClean="0"/>
                        <a:t>(which </a:t>
                      </a:r>
                      <a:r>
                        <a:rPr lang="en-US" sz="1000" b="1" baseline="0" dirty="0" smtClean="0"/>
                        <a:t>verifies</a:t>
                      </a:r>
                      <a:r>
                        <a:rPr lang="en-US" sz="1000" b="0" baseline="0" dirty="0" smtClean="0"/>
                        <a:t> their understanding of the concept).</a:t>
                      </a:r>
                    </a:p>
                    <a:p>
                      <a:endParaRPr lang="en-US" sz="1000" b="1" baseline="0" dirty="0" smtClean="0"/>
                    </a:p>
                  </a:txBody>
                  <a:tcPr>
                    <a:solidFill>
                      <a:srgbClr val="E8ECF4"/>
                    </a:solidFill>
                  </a:tcPr>
                </a:tc>
              </a:tr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Create a presentation using a real-world context to discuss the relationships among data, sample and statistics when designing an investigation.</a:t>
                      </a:r>
                      <a:endParaRPr lang="en-US" sz="1200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anchor="ctr">
                    <a:solidFill>
                      <a:srgbClr val="F4F6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must produce a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conclusion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presentation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using a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concept 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(relationships among information) by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reasoning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(strategizing and planning) and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explaining (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discussing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)justifying 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their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reasoning.</a:t>
                      </a:r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</a:txBody>
                  <a:tcPr>
                    <a:solidFill>
                      <a:srgbClr val="F4F6FA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35394" y="8757670"/>
            <a:ext cx="762000" cy="369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7064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1071</Words>
  <Application>Microsoft Office PowerPoint</Application>
  <PresentationFormat>On-screen Show (4:3)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Richmond</dc:creator>
  <cp:lastModifiedBy>Richmond, Susan</cp:lastModifiedBy>
  <cp:revision>35</cp:revision>
  <cp:lastPrinted>2016-10-27T20:03:59Z</cp:lastPrinted>
  <dcterms:created xsi:type="dcterms:W3CDTF">2016-10-26T20:12:32Z</dcterms:created>
  <dcterms:modified xsi:type="dcterms:W3CDTF">2016-12-14T18:36:49Z</dcterms:modified>
</cp:coreProperties>
</file>