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16800" cy="23774400"/>
  <p:notesSz cx="7010400" cy="9296400"/>
  <p:defaultTextStyle>
    <a:defPPr>
      <a:defRPr lang="en-US"/>
    </a:defPPr>
    <a:lvl1pPr marL="0" algn="l" defTabSz="270077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1350386" algn="l" defTabSz="270077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2700772" algn="l" defTabSz="270077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4051158" algn="l" defTabSz="270077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5401544" algn="l" defTabSz="270077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6751930" algn="l" defTabSz="270077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8102316" algn="l" defTabSz="270077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9452701" algn="l" defTabSz="270077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0803087" algn="l" defTabSz="270077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488">
          <p15:clr>
            <a:srgbClr val="A4A3A4"/>
          </p15:clr>
        </p15:guide>
        <p15:guide id="2" pos="6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>
      <p:cViewPr>
        <p:scale>
          <a:sx n="24" d="100"/>
          <a:sy n="24" d="100"/>
        </p:scale>
        <p:origin x="-1464" y="-43"/>
      </p:cViewPr>
      <p:guideLst>
        <p:guide orient="horz" pos="7488"/>
        <p:guide pos="6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3B726A-07AB-4C2A-96D2-265AAEACA474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8050" y="1162050"/>
            <a:ext cx="2654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C29225-9D07-4972-A0A2-493DA30E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5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9225-9D07-4972-A0A2-493DA30E83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0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7385476"/>
            <a:ext cx="17099280" cy="5096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0" y="13472160"/>
            <a:ext cx="1408176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5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00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051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401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751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10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452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803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3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085599" y="4314615"/>
            <a:ext cx="9957116" cy="9196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14245" y="4314615"/>
            <a:ext cx="29536074" cy="9196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3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089" y="15277256"/>
            <a:ext cx="17099280" cy="4721860"/>
          </a:xfrm>
        </p:spPr>
        <p:txBody>
          <a:bodyPr anchor="t"/>
          <a:lstStyle>
            <a:lvl1pPr algn="l">
              <a:defRPr sz="11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089" y="10076607"/>
            <a:ext cx="17099280" cy="5200648"/>
          </a:xfrm>
        </p:spPr>
        <p:txBody>
          <a:bodyPr anchor="b"/>
          <a:lstStyle>
            <a:lvl1pPr marL="0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1pPr>
            <a:lvl2pPr marL="135038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70077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405115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540154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75193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810231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945270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1080308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0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4247" y="25150234"/>
            <a:ext cx="19746595" cy="71125080"/>
          </a:xfrm>
        </p:spPr>
        <p:txBody>
          <a:bodyPr/>
          <a:lstStyle>
            <a:lvl1pPr>
              <a:defRPr sz="8300"/>
            </a:lvl1pPr>
            <a:lvl2pPr>
              <a:defRPr sz="7100"/>
            </a:lvl2pPr>
            <a:lvl3pPr>
              <a:defRPr sz="59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96122" y="25150234"/>
            <a:ext cx="19746595" cy="71125080"/>
          </a:xfrm>
        </p:spPr>
        <p:txBody>
          <a:bodyPr/>
          <a:lstStyle>
            <a:lvl1pPr>
              <a:defRPr sz="8300"/>
            </a:lvl1pPr>
            <a:lvl2pPr>
              <a:defRPr sz="7100"/>
            </a:lvl2pPr>
            <a:lvl3pPr>
              <a:defRPr sz="59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2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952079"/>
            <a:ext cx="18105120" cy="3962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5321725"/>
            <a:ext cx="8888414" cy="2217841"/>
          </a:xfrm>
        </p:spPr>
        <p:txBody>
          <a:bodyPr anchor="b"/>
          <a:lstStyle>
            <a:lvl1pPr marL="0" indent="0">
              <a:buNone/>
              <a:defRPr sz="7100" b="1"/>
            </a:lvl1pPr>
            <a:lvl2pPr marL="1350386" indent="0">
              <a:buNone/>
              <a:defRPr sz="5900" b="1"/>
            </a:lvl2pPr>
            <a:lvl3pPr marL="2700772" indent="0">
              <a:buNone/>
              <a:defRPr sz="5400" b="1"/>
            </a:lvl3pPr>
            <a:lvl4pPr marL="4051158" indent="0">
              <a:buNone/>
              <a:defRPr sz="4700" b="1"/>
            </a:lvl4pPr>
            <a:lvl5pPr marL="5401544" indent="0">
              <a:buNone/>
              <a:defRPr sz="4700" b="1"/>
            </a:lvl5pPr>
            <a:lvl6pPr marL="6751930" indent="0">
              <a:buNone/>
              <a:defRPr sz="4700" b="1"/>
            </a:lvl6pPr>
            <a:lvl7pPr marL="8102316" indent="0">
              <a:buNone/>
              <a:defRPr sz="4700" b="1"/>
            </a:lvl7pPr>
            <a:lvl8pPr marL="9452701" indent="0">
              <a:buNone/>
              <a:defRPr sz="4700" b="1"/>
            </a:lvl8pPr>
            <a:lvl9pPr marL="10803087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7539566"/>
            <a:ext cx="8888414" cy="13697799"/>
          </a:xfrm>
        </p:spPr>
        <p:txBody>
          <a:bodyPr/>
          <a:lstStyle>
            <a:lvl1pPr>
              <a:defRPr sz="7100"/>
            </a:lvl1pPr>
            <a:lvl2pPr>
              <a:defRPr sz="5900"/>
            </a:lvl2pPr>
            <a:lvl3pPr>
              <a:defRPr sz="54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9057" y="5321725"/>
            <a:ext cx="8891905" cy="2217841"/>
          </a:xfrm>
        </p:spPr>
        <p:txBody>
          <a:bodyPr anchor="b"/>
          <a:lstStyle>
            <a:lvl1pPr marL="0" indent="0">
              <a:buNone/>
              <a:defRPr sz="7100" b="1"/>
            </a:lvl1pPr>
            <a:lvl2pPr marL="1350386" indent="0">
              <a:buNone/>
              <a:defRPr sz="5900" b="1"/>
            </a:lvl2pPr>
            <a:lvl3pPr marL="2700772" indent="0">
              <a:buNone/>
              <a:defRPr sz="5400" b="1"/>
            </a:lvl3pPr>
            <a:lvl4pPr marL="4051158" indent="0">
              <a:buNone/>
              <a:defRPr sz="4700" b="1"/>
            </a:lvl4pPr>
            <a:lvl5pPr marL="5401544" indent="0">
              <a:buNone/>
              <a:defRPr sz="4700" b="1"/>
            </a:lvl5pPr>
            <a:lvl6pPr marL="6751930" indent="0">
              <a:buNone/>
              <a:defRPr sz="4700" b="1"/>
            </a:lvl6pPr>
            <a:lvl7pPr marL="8102316" indent="0">
              <a:buNone/>
              <a:defRPr sz="4700" b="1"/>
            </a:lvl7pPr>
            <a:lvl8pPr marL="9452701" indent="0">
              <a:buNone/>
              <a:defRPr sz="4700" b="1"/>
            </a:lvl8pPr>
            <a:lvl9pPr marL="10803087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9057" y="7539566"/>
            <a:ext cx="8891905" cy="13697799"/>
          </a:xfrm>
        </p:spPr>
        <p:txBody>
          <a:bodyPr/>
          <a:lstStyle>
            <a:lvl1pPr>
              <a:defRPr sz="7100"/>
            </a:lvl1pPr>
            <a:lvl2pPr>
              <a:defRPr sz="5900"/>
            </a:lvl2pPr>
            <a:lvl3pPr>
              <a:defRPr sz="54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1" y="946574"/>
            <a:ext cx="6618289" cy="4028440"/>
          </a:xfrm>
        </p:spPr>
        <p:txBody>
          <a:bodyPr anchor="b"/>
          <a:lstStyle>
            <a:lvl1pPr algn="l">
              <a:defRPr sz="5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110" y="946575"/>
            <a:ext cx="11245850" cy="20290792"/>
          </a:xfrm>
        </p:spPr>
        <p:txBody>
          <a:bodyPr/>
          <a:lstStyle>
            <a:lvl1pPr>
              <a:defRPr sz="9400"/>
            </a:lvl1pPr>
            <a:lvl2pPr>
              <a:defRPr sz="8300"/>
            </a:lvl2pPr>
            <a:lvl3pPr>
              <a:defRPr sz="71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1" y="4975015"/>
            <a:ext cx="6618289" cy="16262352"/>
          </a:xfrm>
        </p:spPr>
        <p:txBody>
          <a:bodyPr/>
          <a:lstStyle>
            <a:lvl1pPr marL="0" indent="0">
              <a:buNone/>
              <a:defRPr sz="4200"/>
            </a:lvl1pPr>
            <a:lvl2pPr marL="1350386" indent="0">
              <a:buNone/>
              <a:defRPr sz="3500"/>
            </a:lvl2pPr>
            <a:lvl3pPr marL="2700772" indent="0">
              <a:buNone/>
              <a:defRPr sz="3000"/>
            </a:lvl3pPr>
            <a:lvl4pPr marL="4051158" indent="0">
              <a:buNone/>
              <a:defRPr sz="2700"/>
            </a:lvl4pPr>
            <a:lvl5pPr marL="5401544" indent="0">
              <a:buNone/>
              <a:defRPr sz="2700"/>
            </a:lvl5pPr>
            <a:lvl6pPr marL="6751930" indent="0">
              <a:buNone/>
              <a:defRPr sz="2700"/>
            </a:lvl6pPr>
            <a:lvl7pPr marL="8102316" indent="0">
              <a:buNone/>
              <a:defRPr sz="2700"/>
            </a:lvl7pPr>
            <a:lvl8pPr marL="9452701" indent="0">
              <a:buNone/>
              <a:defRPr sz="2700"/>
            </a:lvl8pPr>
            <a:lvl9pPr marL="10803087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9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034" y="16642080"/>
            <a:ext cx="12070080" cy="1964692"/>
          </a:xfrm>
        </p:spPr>
        <p:txBody>
          <a:bodyPr anchor="b"/>
          <a:lstStyle>
            <a:lvl1pPr algn="l">
              <a:defRPr sz="5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3034" y="2124286"/>
            <a:ext cx="12070080" cy="14264640"/>
          </a:xfrm>
        </p:spPr>
        <p:txBody>
          <a:bodyPr/>
          <a:lstStyle>
            <a:lvl1pPr marL="0" indent="0">
              <a:buNone/>
              <a:defRPr sz="9400"/>
            </a:lvl1pPr>
            <a:lvl2pPr marL="1350386" indent="0">
              <a:buNone/>
              <a:defRPr sz="8300"/>
            </a:lvl2pPr>
            <a:lvl3pPr marL="2700772" indent="0">
              <a:buNone/>
              <a:defRPr sz="7100"/>
            </a:lvl3pPr>
            <a:lvl4pPr marL="4051158" indent="0">
              <a:buNone/>
              <a:defRPr sz="5900"/>
            </a:lvl4pPr>
            <a:lvl5pPr marL="5401544" indent="0">
              <a:buNone/>
              <a:defRPr sz="5900"/>
            </a:lvl5pPr>
            <a:lvl6pPr marL="6751930" indent="0">
              <a:buNone/>
              <a:defRPr sz="5900"/>
            </a:lvl6pPr>
            <a:lvl7pPr marL="8102316" indent="0">
              <a:buNone/>
              <a:defRPr sz="5900"/>
            </a:lvl7pPr>
            <a:lvl8pPr marL="9452701" indent="0">
              <a:buNone/>
              <a:defRPr sz="5900"/>
            </a:lvl8pPr>
            <a:lvl9pPr marL="10803087" indent="0">
              <a:buNone/>
              <a:defRPr sz="5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3034" y="18606772"/>
            <a:ext cx="12070080" cy="2790188"/>
          </a:xfrm>
        </p:spPr>
        <p:txBody>
          <a:bodyPr/>
          <a:lstStyle>
            <a:lvl1pPr marL="0" indent="0">
              <a:buNone/>
              <a:defRPr sz="4200"/>
            </a:lvl1pPr>
            <a:lvl2pPr marL="1350386" indent="0">
              <a:buNone/>
              <a:defRPr sz="3500"/>
            </a:lvl2pPr>
            <a:lvl3pPr marL="2700772" indent="0">
              <a:buNone/>
              <a:defRPr sz="3000"/>
            </a:lvl3pPr>
            <a:lvl4pPr marL="4051158" indent="0">
              <a:buNone/>
              <a:defRPr sz="2700"/>
            </a:lvl4pPr>
            <a:lvl5pPr marL="5401544" indent="0">
              <a:buNone/>
              <a:defRPr sz="2700"/>
            </a:lvl5pPr>
            <a:lvl6pPr marL="6751930" indent="0">
              <a:buNone/>
              <a:defRPr sz="2700"/>
            </a:lvl6pPr>
            <a:lvl7pPr marL="8102316" indent="0">
              <a:buNone/>
              <a:defRPr sz="2700"/>
            </a:lvl7pPr>
            <a:lvl8pPr marL="9452701" indent="0">
              <a:buNone/>
              <a:defRPr sz="2700"/>
            </a:lvl8pPr>
            <a:lvl9pPr marL="10803087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952079"/>
            <a:ext cx="18105120" cy="3962400"/>
          </a:xfrm>
          <a:prstGeom prst="rect">
            <a:avLst/>
          </a:prstGeom>
        </p:spPr>
        <p:txBody>
          <a:bodyPr vert="horz" lIns="270077" tIns="135039" rIns="270077" bIns="13503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5547362"/>
            <a:ext cx="18105120" cy="15690006"/>
          </a:xfrm>
          <a:prstGeom prst="rect">
            <a:avLst/>
          </a:prstGeom>
        </p:spPr>
        <p:txBody>
          <a:bodyPr vert="horz" lIns="270077" tIns="135039" rIns="270077" bIns="1350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22035350"/>
            <a:ext cx="4693920" cy="1265766"/>
          </a:xfrm>
          <a:prstGeom prst="rect">
            <a:avLst/>
          </a:prstGeom>
        </p:spPr>
        <p:txBody>
          <a:bodyPr vert="horz" lIns="270077" tIns="135039" rIns="270077" bIns="135039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E9F74-AADE-4D1F-86C5-7D3CD4C0E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3240" y="22035350"/>
            <a:ext cx="6370320" cy="1265766"/>
          </a:xfrm>
          <a:prstGeom prst="rect">
            <a:avLst/>
          </a:prstGeom>
        </p:spPr>
        <p:txBody>
          <a:bodyPr vert="horz" lIns="270077" tIns="135039" rIns="270077" bIns="135039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17040" y="22035350"/>
            <a:ext cx="4693920" cy="1265766"/>
          </a:xfrm>
          <a:prstGeom prst="rect">
            <a:avLst/>
          </a:prstGeom>
        </p:spPr>
        <p:txBody>
          <a:bodyPr vert="horz" lIns="270077" tIns="135039" rIns="270077" bIns="135039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7EEDE-E6E3-453D-A9B3-89826EC3D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7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00772" rtl="0" eaLnBrk="1" latinLnBrk="0" hangingPunct="1">
        <a:spcBef>
          <a:spcPct val="0"/>
        </a:spcBef>
        <a:buNone/>
        <a:defRPr sz="1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2789" indent="-1012789" algn="l" defTabSz="2700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77" indent="-843991" algn="l" defTabSz="2700772" rtl="0" eaLnBrk="1" latinLnBrk="0" hangingPunct="1">
        <a:spcBef>
          <a:spcPct val="20000"/>
        </a:spcBef>
        <a:buFont typeface="Arial" panose="020B0604020202020204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3375965" indent="-675193" algn="l" defTabSz="2700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4726351" indent="-675193" algn="l" defTabSz="2700772" rtl="0" eaLnBrk="1" latinLnBrk="0" hangingPunct="1">
        <a:spcBef>
          <a:spcPct val="20000"/>
        </a:spcBef>
        <a:buFont typeface="Arial" panose="020B0604020202020204" pitchFamily="34" charset="0"/>
        <a:buChar char="–"/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076737" indent="-675193" algn="l" defTabSz="2700772" rtl="0" eaLnBrk="1" latinLnBrk="0" hangingPunct="1">
        <a:spcBef>
          <a:spcPct val="20000"/>
        </a:spcBef>
        <a:buFont typeface="Arial" panose="020B0604020202020204" pitchFamily="34" charset="0"/>
        <a:buChar char="»"/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27123" indent="-675193" algn="l" defTabSz="2700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777508" indent="-675193" algn="l" defTabSz="2700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127894" indent="-675193" algn="l" defTabSz="2700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478280" indent="-675193" algn="l" defTabSz="2700772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772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50386" algn="l" defTabSz="2700772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772" algn="l" defTabSz="2700772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051158" algn="l" defTabSz="2700772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01544" algn="l" defTabSz="2700772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51930" algn="l" defTabSz="2700772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102316" algn="l" defTabSz="2700772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452701" algn="l" defTabSz="2700772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3087" algn="l" defTabSz="2700772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Bent Arrow 62"/>
          <p:cNvSpPr/>
          <p:nvPr/>
        </p:nvSpPr>
        <p:spPr>
          <a:xfrm rot="9085564">
            <a:off x="9069797" y="6245705"/>
            <a:ext cx="861545" cy="949574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50000"/>
            </a:avLst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3991">
              <a:defRPr/>
            </a:pPr>
            <a:endParaRPr lang="en-US" sz="170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2" name="Bent Arrow 61"/>
          <p:cNvSpPr/>
          <p:nvPr/>
        </p:nvSpPr>
        <p:spPr>
          <a:xfrm rot="9085564">
            <a:off x="10513008" y="10587607"/>
            <a:ext cx="861545" cy="949574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50000"/>
            </a:avLst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3991">
              <a:defRPr/>
            </a:pPr>
            <a:endParaRPr lang="en-US" sz="1700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2990283" y="2146360"/>
            <a:ext cx="12629312" cy="1629017"/>
          </a:xfrm>
          <a:prstGeom prst="rect">
            <a:avLst/>
          </a:prstGeom>
          <a:noFill/>
        </p:spPr>
        <p:txBody>
          <a:bodyPr wrap="square" lIns="84399" tIns="42200" rIns="84399" bIns="42200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Depth of Knowledge</a:t>
            </a:r>
          </a:p>
          <a:p>
            <a:pPr algn="ctr"/>
            <a:r>
              <a:rPr lang="en-US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Rigor Steps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67007" y="8567763"/>
            <a:ext cx="2356272" cy="397768"/>
          </a:xfrm>
          <a:prstGeom prst="rect">
            <a:avLst/>
          </a:prstGeom>
          <a:noFill/>
        </p:spPr>
        <p:txBody>
          <a:bodyPr wrap="square" lIns="53960" tIns="26980" rIns="53960" bIns="26980" rtlCol="0">
            <a:spAutoFit/>
          </a:bodyPr>
          <a:lstStyle/>
          <a:p>
            <a:pPr algn="ctr" defTabSz="843991">
              <a:defRPr/>
            </a:pPr>
            <a:r>
              <a:rPr lang="en-US" sz="22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STEP-1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392190" y="4162849"/>
            <a:ext cx="14458950" cy="15680509"/>
            <a:chOff x="4191000" y="4056084"/>
            <a:chExt cx="15773400" cy="16886702"/>
          </a:xfrm>
        </p:grpSpPr>
        <p:grpSp>
          <p:nvGrpSpPr>
            <p:cNvPr id="204" name="Group 203"/>
            <p:cNvGrpSpPr/>
            <p:nvPr/>
          </p:nvGrpSpPr>
          <p:grpSpPr>
            <a:xfrm>
              <a:off x="4191000" y="4056084"/>
              <a:ext cx="15773400" cy="16886702"/>
              <a:chOff x="5029200" y="3707350"/>
              <a:chExt cx="15773400" cy="16886702"/>
            </a:xfrm>
          </p:grpSpPr>
          <p:sp>
            <p:nvSpPr>
              <p:cNvPr id="200" name="Bent Arrow 199"/>
              <p:cNvSpPr/>
              <p:nvPr/>
            </p:nvSpPr>
            <p:spPr>
              <a:xfrm rot="16200000" flipH="1">
                <a:off x="10000663" y="9228669"/>
                <a:ext cx="1143790" cy="6097484"/>
              </a:xfrm>
              <a:prstGeom prst="bentArrow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843991">
                  <a:defRPr/>
                </a:pPr>
                <a:endParaRPr lang="en-US" sz="1700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5" name="Bent Arrow 194"/>
              <p:cNvSpPr/>
              <p:nvPr/>
            </p:nvSpPr>
            <p:spPr>
              <a:xfrm rot="9085564">
                <a:off x="13665940" y="15440538"/>
                <a:ext cx="939867" cy="1022618"/>
              </a:xfrm>
              <a:prstGeom prst="bentArrow">
                <a:avLst>
                  <a:gd name="adj1" fmla="val 25000"/>
                  <a:gd name="adj2" fmla="val 25000"/>
                  <a:gd name="adj3" fmla="val 50000"/>
                  <a:gd name="adj4" fmla="val 50000"/>
                </a:avLst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843991">
                  <a:defRPr/>
                </a:pPr>
                <a:endParaRPr lang="en-US" sz="1700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029200" y="17729273"/>
                <a:ext cx="2393101" cy="2859650"/>
              </a:xfrm>
              <a:prstGeom prst="rect">
                <a:avLst/>
              </a:prstGeom>
              <a:solidFill>
                <a:srgbClr val="ED7D31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22271" rIns="44542" bIns="2227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5190990" y="18349857"/>
                <a:ext cx="2190262" cy="2095237"/>
              </a:xfrm>
              <a:prstGeom prst="ellipse">
                <a:avLst/>
              </a:prstGeom>
              <a:solidFill>
                <a:srgbClr val="ED7D31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0" rIns="44542" bIns="0" rtlCol="0" anchor="ctr"/>
              <a:lstStyle/>
              <a:p>
                <a:pPr algn="ctr" defTabSz="843991">
                  <a:defRPr/>
                </a:pPr>
                <a:endParaRPr lang="en-US" sz="700" b="1" i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  <a:p>
                <a:pPr algn="ctr" defTabSz="843991">
                  <a:defRPr/>
                </a:pP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 can </a:t>
                </a:r>
              </a:p>
              <a:p>
                <a:pPr algn="ctr" defTabSz="843991">
                  <a:defRPr/>
                </a:pP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COMPARE </a:t>
                </a: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a previous </a:t>
                </a: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CONCLUSION </a:t>
                </a: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by synthesizing it with other </a:t>
                </a: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SOURCES</a:t>
                </a:r>
              </a:p>
              <a:p>
                <a:pPr algn="ctr" defTabSz="843991">
                  <a:defRPr/>
                </a:pPr>
                <a:endParaRPr lang="en-US" sz="8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8231452" y="17728185"/>
                <a:ext cx="2393099" cy="2865867"/>
              </a:xfrm>
              <a:prstGeom prst="rect">
                <a:avLst/>
              </a:prstGeom>
              <a:solidFill>
                <a:srgbClr val="ED7D31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22271" rIns="44542" bIns="2227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8304627" y="18343028"/>
                <a:ext cx="2252104" cy="2095237"/>
              </a:xfrm>
              <a:prstGeom prst="ellipse">
                <a:avLst/>
              </a:prstGeom>
              <a:solidFill>
                <a:srgbClr val="E9C3C1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algn="ctr" defTabSz="843991">
                  <a:defRPr/>
                </a:pP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...in order to </a:t>
                </a:r>
              </a:p>
              <a:p>
                <a:pPr algn="ctr" defTabSz="843991">
                  <a:defRPr/>
                </a:pP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CONFIRM</a:t>
                </a: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 </a:t>
                </a:r>
              </a:p>
              <a:p>
                <a:pPr algn="ctr" defTabSz="843991">
                  <a:defRPr/>
                </a:pP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or develop a new </a:t>
                </a: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CONCLUSION.</a:t>
                </a: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1366452" y="17729273"/>
                <a:ext cx="2393099" cy="2857141"/>
              </a:xfrm>
              <a:prstGeom prst="rect">
                <a:avLst/>
              </a:prstGeom>
              <a:solidFill>
                <a:srgbClr val="ED7D31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22271" rIns="44542" bIns="2227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11479472" y="18363585"/>
                <a:ext cx="2190262" cy="2095237"/>
              </a:xfrm>
              <a:prstGeom prst="ellipse">
                <a:avLst/>
              </a:prstGeom>
              <a:solidFill>
                <a:srgbClr val="FF757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0" rIns="44542" bIns="22271" rtlCol="0" anchor="t"/>
              <a:lstStyle/>
              <a:p>
                <a:pPr algn="ctr" defTabSz="843991">
                  <a:defRPr/>
                </a:pP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</a:t>
                </a:r>
              </a:p>
              <a:p>
                <a:pPr algn="ctr" defTabSz="843991">
                  <a:defRPr/>
                </a:pP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SHOW</a:t>
                </a:r>
              </a:p>
              <a:p>
                <a:pPr algn="ctr" defTabSz="843991">
                  <a:defRPr/>
                </a:pP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how my </a:t>
                </a: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CONCLUSION</a:t>
                </a: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 </a:t>
                </a: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EXTENDS</a:t>
                </a: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 across</a:t>
                </a:r>
              </a:p>
              <a:p>
                <a:pPr algn="ctr" defTabSz="843991">
                  <a:defRPr/>
                </a:pP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other domains</a:t>
                </a:r>
                <a:r>
                  <a:rPr lang="en-US" sz="8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…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8248956" y="17863066"/>
                <a:ext cx="2389877" cy="414309"/>
              </a:xfrm>
              <a:prstGeom prst="rect">
                <a:avLst/>
              </a:prstGeom>
              <a:noFill/>
            </p:spPr>
            <p:txBody>
              <a:bodyPr wrap="square" lIns="44542" tIns="22271" rIns="44542" bIns="2227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2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STEP-2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11381007" y="17863066"/>
                <a:ext cx="2389877" cy="414309"/>
              </a:xfrm>
              <a:prstGeom prst="rect">
                <a:avLst/>
              </a:prstGeom>
              <a:noFill/>
            </p:spPr>
            <p:txBody>
              <a:bodyPr wrap="square" lIns="44542" tIns="22271" rIns="44542" bIns="2227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2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STEP-3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095683" y="17863067"/>
                <a:ext cx="2389877" cy="414309"/>
              </a:xfrm>
              <a:prstGeom prst="rect">
                <a:avLst/>
              </a:prstGeom>
              <a:noFill/>
            </p:spPr>
            <p:txBody>
              <a:bodyPr wrap="square" lIns="44542" tIns="22271" rIns="44542" bIns="2227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2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STEP-1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4511974" y="17728185"/>
                <a:ext cx="2393099" cy="2857141"/>
              </a:xfrm>
              <a:prstGeom prst="rect">
                <a:avLst/>
              </a:prstGeom>
              <a:solidFill>
                <a:srgbClr val="ED7D31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22271" rIns="44542" bIns="2227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14624992" y="18344908"/>
                <a:ext cx="2190262" cy="2095237"/>
              </a:xfrm>
              <a:prstGeom prst="ellipse">
                <a:avLst/>
              </a:prstGeom>
              <a:solidFill>
                <a:srgbClr val="B54441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22271" rIns="44542" bIns="22271" rtlCol="0" anchor="t"/>
              <a:lstStyle/>
              <a:p>
                <a:pPr algn="ctr" defTabSz="843991">
                  <a:defRPr/>
                </a:pP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…and am able to use what I’ve learned to </a:t>
                </a:r>
              </a:p>
              <a:p>
                <a:pPr algn="ctr" defTabSz="843991">
                  <a:defRPr/>
                </a:pP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SOLVE </a:t>
                </a: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a problem</a:t>
                </a:r>
                <a:endParaRPr lang="en-US" sz="15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  <a:p>
                <a:pPr algn="ctr" defTabSz="843991">
                  <a:defRPr/>
                </a:pPr>
                <a:r>
                  <a:rPr lang="en-US" sz="1500" b="1" i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in a </a:t>
                </a:r>
                <a:r>
                  <a:rPr lang="en-US" sz="15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NEW WAY.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4526523" y="17863066"/>
                <a:ext cx="2389877" cy="414309"/>
              </a:xfrm>
              <a:prstGeom prst="rect">
                <a:avLst/>
              </a:prstGeom>
              <a:noFill/>
            </p:spPr>
            <p:txBody>
              <a:bodyPr wrap="square" lIns="44542" tIns="22271" rIns="44542" bIns="2227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2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STEP-4</a:t>
                </a: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629400" y="12866558"/>
                <a:ext cx="2393099" cy="293739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22271" rIns="44542" bIns="2227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727928" y="13662243"/>
                <a:ext cx="2190261" cy="2095237"/>
              </a:xfrm>
              <a:prstGeom prst="ellipse">
                <a:avLst/>
              </a:prstGeom>
              <a:solidFill>
                <a:srgbClr val="ED7D31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0" rIns="44542" bIns="0" rtlCol="0" anchor="ctr"/>
              <a:lstStyle/>
              <a:p>
                <a:pPr algn="ctr" defTabSz="843991">
                  <a:defRPr/>
                </a:pPr>
                <a:endParaRPr lang="en-US" sz="1500" b="1" i="1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  <a:p>
                <a:pPr algn="ctr" defTabSz="843991">
                  <a:defRPr/>
                </a:pPr>
                <a:r>
                  <a:rPr lang="en-US" sz="1500" b="1" i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 can </a:t>
                </a:r>
              </a:p>
              <a:p>
                <a:pPr algn="ctr" defTabSz="843991">
                  <a:defRPr/>
                </a:pP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LOCATE</a:t>
                </a:r>
                <a:r>
                  <a:rPr lang="en-US" sz="1500" b="1" i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 and </a:t>
                </a: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SELECT</a:t>
                </a:r>
              </a:p>
              <a:p>
                <a:pPr algn="ctr" defTabSz="843991">
                  <a:defRPr/>
                </a:pP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 </a:t>
                </a:r>
                <a:r>
                  <a:rPr lang="en-US" sz="1500" b="1" i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information and details to</a:t>
                </a: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 IDENTIFY </a:t>
                </a:r>
                <a:r>
                  <a:rPr lang="en-US" sz="1500" b="1" i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and </a:t>
                </a: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VERIFY </a:t>
                </a:r>
                <a:r>
                  <a:rPr lang="en-US" sz="1500" b="1" i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a new concept…</a:t>
                </a:r>
              </a:p>
              <a:p>
                <a:pPr algn="ctr" defTabSz="843991">
                  <a:defRPr/>
                </a:pPr>
                <a:endParaRPr lang="en-US" sz="1500" b="1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9835910" y="12871687"/>
                <a:ext cx="2393099" cy="293739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22271" rIns="44542" bIns="2227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9909087" y="13662243"/>
                <a:ext cx="2200603" cy="2095237"/>
              </a:xfrm>
              <a:prstGeom prst="ellipse">
                <a:avLst/>
              </a:prstGeom>
              <a:solidFill>
                <a:srgbClr val="F6862A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algn="ctr" defTabSz="843991">
                  <a:defRPr/>
                </a:pPr>
                <a:r>
                  <a:rPr lang="en-US" sz="1500" b="1" i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   </a:t>
                </a: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REASON </a:t>
                </a:r>
                <a:r>
                  <a:rPr lang="en-US" sz="1500" b="1" i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about the new concept and form my own or prove a previous </a:t>
                </a: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CONCLUSION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2939324" y="12877800"/>
                <a:ext cx="2393099" cy="2928445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22271" rIns="44542" bIns="2227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3052344" y="13662243"/>
                <a:ext cx="2190261" cy="2095237"/>
              </a:xfrm>
              <a:prstGeom prst="ellipse">
                <a:avLst/>
              </a:prstGeom>
              <a:solidFill>
                <a:srgbClr val="C75F09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44542" tIns="22271" rIns="44542" bIns="22271" rtlCol="0" anchor="t"/>
              <a:lstStyle/>
              <a:p>
                <a:pPr algn="ctr" defTabSz="843991">
                  <a:defRPr/>
                </a:pPr>
                <a:endParaRPr lang="en-US" sz="800" b="1" i="1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  <a:p>
                <a:pPr algn="ctr" defTabSz="843991">
                  <a:defRPr/>
                </a:pPr>
                <a:r>
                  <a:rPr lang="en-US" sz="1500" b="1" i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that </a:t>
                </a: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 can then</a:t>
                </a:r>
              </a:p>
              <a:p>
                <a:pPr algn="ctr" defTabSz="843991">
                  <a:defRPr/>
                </a:pP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EXPLAIN</a:t>
                </a:r>
              </a:p>
              <a:p>
                <a:pPr algn="ctr" defTabSz="843991">
                  <a:defRPr/>
                </a:pPr>
                <a:r>
                  <a:rPr lang="en-US" sz="1500" b="1" i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and </a:t>
                </a:r>
              </a:p>
              <a:p>
                <a:pPr algn="ctr" defTabSz="843991">
                  <a:defRPr/>
                </a:pPr>
                <a:r>
                  <a:rPr lang="en-US" sz="1500" b="1" kern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JUSTIFY.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9853415" y="13087002"/>
                <a:ext cx="2389877" cy="414309"/>
              </a:xfrm>
              <a:prstGeom prst="rect">
                <a:avLst/>
              </a:prstGeom>
              <a:noFill/>
            </p:spPr>
            <p:txBody>
              <a:bodyPr wrap="square" lIns="44542" tIns="22271" rIns="44542" bIns="2227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2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STEP-2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2953878" y="13090642"/>
                <a:ext cx="2389877" cy="414309"/>
              </a:xfrm>
              <a:prstGeom prst="rect">
                <a:avLst/>
              </a:prstGeom>
              <a:noFill/>
            </p:spPr>
            <p:txBody>
              <a:bodyPr wrap="square" lIns="44542" tIns="22271" rIns="44542" bIns="2227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2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STEP-3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632622" y="13092690"/>
                <a:ext cx="2389877" cy="414309"/>
              </a:xfrm>
              <a:prstGeom prst="rect">
                <a:avLst/>
              </a:prstGeom>
              <a:noFill/>
            </p:spPr>
            <p:txBody>
              <a:bodyPr wrap="square" lIns="44542" tIns="22271" rIns="44542" bIns="2227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2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STEP-1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8086776" y="8329876"/>
                <a:ext cx="2393099" cy="2645415"/>
              </a:xfrm>
              <a:prstGeom prst="rect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58461" tIns="29231" rIns="58461" bIns="2923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8188296" y="8903668"/>
                <a:ext cx="2099776" cy="1998281"/>
              </a:xfrm>
              <a:prstGeom prst="ellipse">
                <a:avLst/>
              </a:prstGeom>
              <a:solidFill>
                <a:srgbClr val="70AD47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58461" tIns="29231" rIns="58461" bIns="29231" rtlCol="0" anchor="ctr"/>
              <a:lstStyle/>
              <a:p>
                <a:pPr algn="ctr" defTabSz="843991">
                  <a:defRPr/>
                </a:pPr>
                <a:endParaRPr lang="en-US" sz="1700" b="1" i="1" kern="0" dirty="0">
                  <a:solidFill>
                    <a:srgbClr val="A5A5A5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  <a:p>
                <a:pPr algn="ctr" defTabSz="843991">
                  <a:defRPr/>
                </a:pPr>
                <a:endParaRPr lang="en-US" sz="900" b="1" i="1" kern="0" dirty="0">
                  <a:solidFill>
                    <a:srgbClr val="A5A5A5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  <a:p>
                <a:pPr algn="ctr" defTabSz="843991">
                  <a:defRPr/>
                </a:pPr>
                <a:r>
                  <a:rPr lang="en-US" sz="1700" b="1" i="1" kern="0" dirty="0">
                    <a:solidFill>
                      <a:srgbClr val="A5A5A5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 can</a:t>
                </a:r>
                <a:r>
                  <a:rPr lang="en-US" sz="1700" b="1" kern="0" dirty="0">
                    <a:solidFill>
                      <a:srgbClr val="A5A5A5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 </a:t>
                </a:r>
                <a:r>
                  <a:rPr lang="en-US" sz="17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LOCATE </a:t>
                </a:r>
                <a:r>
                  <a:rPr lang="en-US" sz="1700" b="1" i="1" kern="0" dirty="0">
                    <a:solidFill>
                      <a:srgbClr val="A5A5A5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and</a:t>
                </a:r>
              </a:p>
              <a:p>
                <a:pPr algn="ctr" defTabSz="843991">
                  <a:defRPr/>
                </a:pPr>
                <a:r>
                  <a:rPr lang="en-US" sz="17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SELECT</a:t>
                </a:r>
              </a:p>
              <a:p>
                <a:pPr algn="ctr" defTabSz="843991">
                  <a:defRPr/>
                </a:pPr>
                <a:r>
                  <a:rPr lang="en-US" sz="1700" b="1" i="1" kern="0" dirty="0">
                    <a:solidFill>
                      <a:srgbClr val="A5A5A5">
                        <a:lumMod val="5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Information or details…</a:t>
                </a:r>
              </a:p>
              <a:p>
                <a:pPr algn="ctr" defTabSz="843991">
                  <a:defRPr/>
                </a:pPr>
                <a:endParaRPr lang="en-US" sz="1700" b="1" kern="0" dirty="0">
                  <a:solidFill>
                    <a:srgbClr val="A5A5A5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1309682" y="8327408"/>
                <a:ext cx="2393099" cy="2645415"/>
              </a:xfrm>
              <a:prstGeom prst="rect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58461" tIns="29231" rIns="58461" bIns="2923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11467595" y="8911124"/>
                <a:ext cx="2153705" cy="1998281"/>
              </a:xfrm>
              <a:prstGeom prst="ellipse">
                <a:avLst/>
              </a:prstGeom>
              <a:solidFill>
                <a:srgbClr val="8EB149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58461" tIns="29231" rIns="58461" bIns="29231" rtlCol="0" anchor="ctr"/>
              <a:lstStyle/>
              <a:p>
                <a:pPr algn="ctr" defTabSz="843991">
                  <a:defRPr/>
                </a:pPr>
                <a:r>
                  <a:rPr lang="en-US" sz="1700" b="1" i="1" kern="0" dirty="0">
                    <a:solidFill>
                      <a:srgbClr val="3E4D1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In order to…</a:t>
                </a:r>
              </a:p>
              <a:p>
                <a:pPr algn="ctr" defTabSz="843991">
                  <a:defRPr/>
                </a:pPr>
                <a:r>
                  <a:rPr lang="en-US" sz="17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IDENTIFY </a:t>
                </a:r>
                <a:r>
                  <a:rPr lang="en-US" sz="1700" b="1" i="1" kern="0" dirty="0">
                    <a:solidFill>
                      <a:srgbClr val="3E4D1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and</a:t>
                </a:r>
              </a:p>
              <a:p>
                <a:pPr algn="ctr" defTabSz="843991">
                  <a:defRPr/>
                </a:pPr>
                <a:r>
                  <a:rPr lang="en-US" sz="17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VERIFY</a:t>
                </a:r>
              </a:p>
              <a:p>
                <a:pPr algn="ctr" defTabSz="843991">
                  <a:defRPr/>
                </a:pPr>
                <a:r>
                  <a:rPr lang="en-US" sz="1700" b="1" i="1" kern="0" dirty="0">
                    <a:solidFill>
                      <a:srgbClr val="3E4D1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rPr>
                  <a:t>a new concept.</a:t>
                </a: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11244600" y="8375643"/>
                <a:ext cx="2570479" cy="428364"/>
              </a:xfrm>
              <a:prstGeom prst="rect">
                <a:avLst/>
              </a:prstGeom>
              <a:noFill/>
            </p:spPr>
            <p:txBody>
              <a:bodyPr wrap="square" lIns="58461" tIns="29231" rIns="58461" bIns="2923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2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STEP-2</a:t>
                </a: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9721749" y="3733800"/>
                <a:ext cx="2393099" cy="2674377"/>
              </a:xfrm>
              <a:prstGeom prst="rect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58461" tIns="29231" rIns="58461" bIns="29231" rtlCol="0" anchor="ctr"/>
              <a:lstStyle/>
              <a:p>
                <a:pPr algn="ctr" defTabSz="843991">
                  <a:defRPr/>
                </a:pPr>
                <a:endParaRPr lang="en-US" sz="800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9921857" y="4380974"/>
                <a:ext cx="2103692" cy="1873445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58461" tIns="29231" rIns="58461" bIns="29231" rtlCol="0" anchor="ctr"/>
              <a:lstStyle/>
              <a:p>
                <a:pPr algn="ctr" defTabSz="843991">
                  <a:defRPr/>
                </a:pPr>
                <a:r>
                  <a:rPr lang="en-US" sz="1800" b="1" kern="0" dirty="0">
                    <a:solidFill>
                      <a:prstClr val="white"/>
                    </a:solidFill>
                    <a:latin typeface="Calibri" panose="020F0502020204030204"/>
                  </a:rPr>
                  <a:t>SHOW ME</a:t>
                </a:r>
              </a:p>
              <a:p>
                <a:pPr algn="ctr" defTabSz="843991">
                  <a:defRPr/>
                </a:pPr>
                <a:r>
                  <a:rPr lang="en-US" sz="1800" b="1" kern="0" dirty="0">
                    <a:solidFill>
                      <a:prstClr val="white"/>
                    </a:solidFill>
                    <a:latin typeface="Calibri" panose="020F0502020204030204"/>
                  </a:rPr>
                  <a:t>TELL ME</a:t>
                </a: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8316257" y="11677319"/>
                <a:ext cx="5481070" cy="381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843991">
                  <a:defRPr/>
                </a:pPr>
                <a:r>
                  <a:rPr lang="en-US" sz="17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Both steps of DOK-2 are seen in Step-1 of DOK-3</a:t>
                </a:r>
              </a:p>
            </p:txBody>
          </p:sp>
          <p:sp>
            <p:nvSpPr>
              <p:cNvPr id="162" name="Bent Arrow 161"/>
              <p:cNvSpPr/>
              <p:nvPr/>
            </p:nvSpPr>
            <p:spPr>
              <a:xfrm rot="16200000" flipH="1">
                <a:off x="9639336" y="12738461"/>
                <a:ext cx="1143790" cy="8630584"/>
              </a:xfrm>
              <a:prstGeom prst="bentArrow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843991">
                  <a:defRPr/>
                </a:pPr>
                <a:endParaRPr lang="en-US" sz="1700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474584" y="16453373"/>
                <a:ext cx="6393816" cy="381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843991">
                  <a:defRPr/>
                </a:pPr>
                <a:r>
                  <a:rPr lang="en-US" sz="17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All three steps of DOK-3 are seen in Step-1 of DOK-4</a:t>
                </a:r>
              </a:p>
            </p:txBody>
          </p:sp>
          <p:sp>
            <p:nvSpPr>
              <p:cNvPr id="175" name="Cloud Callout 174"/>
              <p:cNvSpPr/>
              <p:nvPr/>
            </p:nvSpPr>
            <p:spPr>
              <a:xfrm>
                <a:off x="5095684" y="3724600"/>
                <a:ext cx="3822506" cy="1947806"/>
              </a:xfrm>
              <a:prstGeom prst="cloudCallout">
                <a:avLst>
                  <a:gd name="adj1" fmla="val 80600"/>
                  <a:gd name="adj2" fmla="val 630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One Step</a:t>
                </a:r>
              </a:p>
              <a:p>
                <a:pPr algn="ctr"/>
                <a:r>
                  <a:rPr lang="en-US" sz="1500" dirty="0"/>
                  <a:t>My task is complete when I – provide or </a:t>
                </a:r>
                <a:r>
                  <a:rPr lang="en-US" sz="1500" b="1" dirty="0"/>
                  <a:t>s</a:t>
                </a:r>
                <a:r>
                  <a:rPr lang="en-US" sz="1500" b="1" dirty="0" smtClean="0"/>
                  <a:t>how </a:t>
                </a:r>
                <a:r>
                  <a:rPr lang="en-US" sz="1500" dirty="0"/>
                  <a:t>information.</a:t>
                </a:r>
              </a:p>
            </p:txBody>
          </p:sp>
          <p:sp>
            <p:nvSpPr>
              <p:cNvPr id="179" name="Cloud Callout 178"/>
              <p:cNvSpPr/>
              <p:nvPr/>
            </p:nvSpPr>
            <p:spPr>
              <a:xfrm>
                <a:off x="14807696" y="6408177"/>
                <a:ext cx="3283788" cy="2257108"/>
              </a:xfrm>
              <a:prstGeom prst="cloudCallout">
                <a:avLst>
                  <a:gd name="adj1" fmla="val -89198"/>
                  <a:gd name="adj2" fmla="val 35460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Two Steps</a:t>
                </a:r>
              </a:p>
              <a:p>
                <a:pPr algn="ctr"/>
                <a:r>
                  <a:rPr lang="en-US" sz="1500" dirty="0"/>
                  <a:t>My task is complete when I </a:t>
                </a:r>
                <a:r>
                  <a:rPr lang="en-US" sz="1500" b="1" dirty="0"/>
                  <a:t>– select </a:t>
                </a:r>
                <a:r>
                  <a:rPr lang="en-US" sz="1500" dirty="0"/>
                  <a:t>relevant information in order to </a:t>
                </a:r>
                <a:r>
                  <a:rPr lang="en-US" sz="1500" b="1" dirty="0"/>
                  <a:t>verify</a:t>
                </a:r>
                <a:r>
                  <a:rPr lang="en-US" sz="1500" dirty="0"/>
                  <a:t> a </a:t>
                </a:r>
                <a:r>
                  <a:rPr lang="en-US" sz="1500" b="1" dirty="0" smtClean="0"/>
                  <a:t>new</a:t>
                </a:r>
                <a:r>
                  <a:rPr lang="en-US" sz="1500" dirty="0" smtClean="0"/>
                  <a:t> </a:t>
                </a:r>
                <a:r>
                  <a:rPr lang="en-US" sz="1500" b="1" dirty="0"/>
                  <a:t>concept</a:t>
                </a:r>
                <a:r>
                  <a:rPr lang="en-US" sz="1500" dirty="0"/>
                  <a:t>.</a:t>
                </a:r>
              </a:p>
            </p:txBody>
          </p:sp>
          <p:sp>
            <p:nvSpPr>
              <p:cNvPr id="180" name="Cloud Callout 179"/>
              <p:cNvSpPr/>
              <p:nvPr/>
            </p:nvSpPr>
            <p:spPr>
              <a:xfrm flipH="1">
                <a:off x="16067270" y="11462266"/>
                <a:ext cx="3113757" cy="1994292"/>
              </a:xfrm>
              <a:prstGeom prst="cloudCallout">
                <a:avLst>
                  <a:gd name="adj1" fmla="val 84927"/>
                  <a:gd name="adj2" fmla="val 28820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Three Steps</a:t>
                </a:r>
              </a:p>
              <a:p>
                <a:pPr algn="ctr"/>
                <a:r>
                  <a:rPr lang="en-US" sz="1500" dirty="0"/>
                  <a:t>My task is complete when I – form a </a:t>
                </a:r>
                <a:r>
                  <a:rPr lang="en-US" sz="1500" b="1" dirty="0"/>
                  <a:t>conclusion </a:t>
                </a:r>
                <a:r>
                  <a:rPr lang="en-US" sz="1500" dirty="0"/>
                  <a:t>about a concept and</a:t>
                </a:r>
                <a:r>
                  <a:rPr lang="en-US" sz="1500" b="1" dirty="0"/>
                  <a:t> justify </a:t>
                </a:r>
                <a:r>
                  <a:rPr lang="en-US" sz="1500" dirty="0"/>
                  <a:t>my </a:t>
                </a:r>
                <a:r>
                  <a:rPr lang="en-US" sz="1500" b="1" dirty="0"/>
                  <a:t>reasoning.</a:t>
                </a:r>
              </a:p>
            </p:txBody>
          </p:sp>
          <p:sp>
            <p:nvSpPr>
              <p:cNvPr id="192" name="Cloud Callout 191"/>
              <p:cNvSpPr/>
              <p:nvPr/>
            </p:nvSpPr>
            <p:spPr>
              <a:xfrm>
                <a:off x="17526000" y="16194552"/>
                <a:ext cx="3276600" cy="2237595"/>
              </a:xfrm>
              <a:prstGeom prst="cloudCallout">
                <a:avLst>
                  <a:gd name="adj1" fmla="val -83341"/>
                  <a:gd name="adj2" fmla="val 53561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Four Steps</a:t>
                </a:r>
              </a:p>
              <a:p>
                <a:pPr algn="ctr"/>
                <a:r>
                  <a:rPr lang="en-US" sz="1500" dirty="0"/>
                  <a:t>My task is complete when I – </a:t>
                </a:r>
                <a:r>
                  <a:rPr lang="en-US" sz="1500" b="1" dirty="0"/>
                  <a:t>synthesize </a:t>
                </a:r>
                <a:r>
                  <a:rPr lang="en-US" sz="1500" dirty="0"/>
                  <a:t>sources to confirm </a:t>
                </a:r>
                <a:r>
                  <a:rPr lang="en-US" sz="1500" b="1" dirty="0"/>
                  <a:t>conclusions </a:t>
                </a:r>
                <a:r>
                  <a:rPr lang="en-US" sz="1500" dirty="0"/>
                  <a:t>&amp; </a:t>
                </a:r>
                <a:r>
                  <a:rPr lang="en-US" sz="1500" b="1" dirty="0"/>
                  <a:t>extend</a:t>
                </a:r>
                <a:r>
                  <a:rPr lang="en-US" sz="1500" dirty="0"/>
                  <a:t> in </a:t>
                </a:r>
                <a:r>
                  <a:rPr lang="en-US" sz="1500" b="1" dirty="0"/>
                  <a:t>new way</a:t>
                </a:r>
                <a:r>
                  <a:rPr lang="en-US" sz="1500" dirty="0"/>
                  <a:t>.</a:t>
                </a:r>
              </a:p>
            </p:txBody>
          </p:sp>
          <p:sp>
            <p:nvSpPr>
              <p:cNvPr id="201" name="Bent Arrow 200"/>
              <p:cNvSpPr/>
              <p:nvPr/>
            </p:nvSpPr>
            <p:spPr>
              <a:xfrm rot="16200000" flipH="1">
                <a:off x="10866886" y="5333654"/>
                <a:ext cx="1143790" cy="4802084"/>
              </a:xfrm>
              <a:prstGeom prst="bentArrow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843991">
                  <a:defRPr/>
                </a:pPr>
                <a:endParaRPr lang="en-US" sz="1700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0122254" y="7120703"/>
                <a:ext cx="3509595" cy="381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843991">
                  <a:defRPr/>
                </a:pPr>
                <a:r>
                  <a:rPr lang="en-US" sz="17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DOK-1 is seen in Step 1 of DOK-2</a:t>
                </a: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4427892" y="9193982"/>
                <a:ext cx="2561262" cy="859252"/>
              </a:xfrm>
              <a:prstGeom prst="rect">
                <a:avLst/>
              </a:prstGeom>
              <a:noFill/>
            </p:spPr>
            <p:txBody>
              <a:bodyPr wrap="square" lIns="58461" tIns="29231" rIns="58461" bIns="2923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30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DOK-2</a:t>
                </a:r>
              </a:p>
              <a:p>
                <a:pPr algn="ctr" defTabSz="843991">
                  <a:defRPr/>
                </a:pPr>
                <a:r>
                  <a:rPr lang="en-US" sz="1800" b="1" i="1" kern="0" dirty="0">
                    <a:solidFill>
                      <a:prstClr val="black"/>
                    </a:solidFill>
                  </a:rPr>
                  <a:t>Skills and Concepts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16245369" y="13759670"/>
                <a:ext cx="2561262" cy="859252"/>
              </a:xfrm>
              <a:prstGeom prst="rect">
                <a:avLst/>
              </a:prstGeom>
              <a:noFill/>
            </p:spPr>
            <p:txBody>
              <a:bodyPr wrap="square" lIns="58461" tIns="29231" rIns="58461" bIns="2923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30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DOK-3</a:t>
                </a:r>
              </a:p>
              <a:p>
                <a:pPr algn="ctr" defTabSz="843991">
                  <a:defRPr/>
                </a:pPr>
                <a:r>
                  <a:rPr lang="en-US" sz="1800" b="1" i="1" kern="0" dirty="0">
                    <a:solidFill>
                      <a:prstClr val="black"/>
                    </a:solidFill>
                  </a:rPr>
                  <a:t>Strategic Reasoning</a:t>
                </a: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17526000" y="18583799"/>
                <a:ext cx="2561262" cy="859252"/>
              </a:xfrm>
              <a:prstGeom prst="rect">
                <a:avLst/>
              </a:prstGeom>
              <a:noFill/>
            </p:spPr>
            <p:txBody>
              <a:bodyPr wrap="square" lIns="58461" tIns="29231" rIns="58461" bIns="2923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3000" b="1" kern="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DOK-4</a:t>
                </a:r>
              </a:p>
              <a:p>
                <a:pPr algn="ctr" defTabSz="843991">
                  <a:defRPr/>
                </a:pPr>
                <a:r>
                  <a:rPr lang="en-US" sz="1800" b="1" i="1" kern="0" dirty="0">
                    <a:solidFill>
                      <a:prstClr val="black"/>
                    </a:solidFill>
                  </a:rPr>
                  <a:t>Extended Thinking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985673" y="8401962"/>
                <a:ext cx="2570479" cy="428364"/>
              </a:xfrm>
              <a:prstGeom prst="rect">
                <a:avLst/>
              </a:prstGeom>
              <a:noFill/>
            </p:spPr>
            <p:txBody>
              <a:bodyPr wrap="square" lIns="58461" tIns="29231" rIns="58461" bIns="2923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200" b="1" kern="0" dirty="0" smtClean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STEP-1</a:t>
                </a:r>
                <a:endParaRPr lang="en-US" sz="22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9761244" y="3707350"/>
                <a:ext cx="2561263" cy="693332"/>
              </a:xfrm>
              <a:prstGeom prst="rect">
                <a:avLst/>
              </a:prstGeom>
              <a:noFill/>
            </p:spPr>
            <p:txBody>
              <a:bodyPr wrap="square" lIns="58461" tIns="29231" rIns="58461" bIns="29231" rtlCol="0">
                <a:spAutoFit/>
              </a:bodyPr>
              <a:lstStyle/>
              <a:p>
                <a:pPr algn="ctr" defTabSz="843991">
                  <a:defRPr/>
                </a:pPr>
                <a:r>
                  <a:rPr lang="en-US" sz="2400" b="1" kern="0" dirty="0" smtClean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DOK-1</a:t>
                </a:r>
                <a:endParaRPr lang="en-US" sz="24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843991">
                  <a:defRPr/>
                </a:pPr>
                <a:r>
                  <a:rPr lang="en-US" sz="1400" b="1" i="1" kern="0" dirty="0" smtClean="0">
                    <a:solidFill>
                      <a:prstClr val="black"/>
                    </a:solidFill>
                  </a:rPr>
                  <a:t>Recall and Reproduce</a:t>
                </a:r>
                <a:endParaRPr lang="en-US" sz="1400" b="1" i="1" kern="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1026" name="Picture 2" descr="C:\Users\Susan Richmond\AppData\Local\Microsoft\Windows\Temporary Internet Files\Content.IE5\NAHVRS3L\128698006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7844" y="9542716"/>
              <a:ext cx="716282" cy="716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Susan Richmond\AppData\Local\Microsoft\Windows\Temporary Internet Files\Content.IE5\NAHVRS3L\170px-OCR-A_char_Equals_Sign.svg[1]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001" r="12068" b="14535"/>
            <a:stretch/>
          </p:blipFill>
          <p:spPr bwMode="auto">
            <a:xfrm>
              <a:off x="13056152" y="9716051"/>
              <a:ext cx="702709" cy="5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3" descr="C:\Users\Susan Richmond\AppData\Local\Microsoft\Windows\Temporary Internet Files\Content.IE5\NAHVRS3L\170px-OCR-A_char_Equals_Sign.svg[1]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001" r="12068" b="14535"/>
            <a:stretch/>
          </p:blipFill>
          <p:spPr bwMode="auto">
            <a:xfrm>
              <a:off x="14706600" y="14423010"/>
              <a:ext cx="702709" cy="5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6" name="Picture 2" descr="C:\Users\Susan Richmond\AppData\Local\Microsoft\Windows\Temporary Internet Files\Content.IE5\NAHVRS3L\128698006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4262" y="14423010"/>
              <a:ext cx="716282" cy="716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8" name="Picture 2" descr="C:\Users\Susan Richmond\AppData\Local\Microsoft\Windows\Temporary Internet Files\Content.IE5\NAHVRS3L\128698006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5092" y="14423010"/>
              <a:ext cx="716282" cy="716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2" descr="C:\Users\Susan Richmond\AppData\Local\Microsoft\Windows\Temporary Internet Files\Content.IE5\NAHVRS3L\128698006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2217" y="19147348"/>
              <a:ext cx="716282" cy="716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2" descr="C:\Users\Susan Richmond\AppData\Local\Microsoft\Windows\Temporary Internet Files\Content.IE5\NAHVRS3L\128698006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3047" y="19147348"/>
              <a:ext cx="716282" cy="716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2" descr="C:\Users\Susan Richmond\AppData\Local\Microsoft\Windows\Temporary Internet Files\Content.IE5\NAHVRS3L\128698006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76879" y="19264583"/>
              <a:ext cx="716282" cy="716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3" descr="C:\Users\Susan Richmond\AppData\Local\Microsoft\Windows\Temporary Internet Files\Content.IE5\NAHVRS3L\170px-OCR-A_char_Equals_Sign.svg[1]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001" r="12068" b="14535"/>
            <a:stretch/>
          </p:blipFill>
          <p:spPr bwMode="auto">
            <a:xfrm>
              <a:off x="16200359" y="19113140"/>
              <a:ext cx="702709" cy="5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42931" y="22007053"/>
            <a:ext cx="11643360" cy="1265766"/>
          </a:xfrm>
        </p:spPr>
        <p:txBody>
          <a:bodyPr/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S Richmond 20016 in Collaboration with Dayle Spitzer, Arcema Tovar, Rebecca Kingsmith and the HSD Voltron Team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5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268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Susan Richmond</cp:lastModifiedBy>
  <cp:revision>26</cp:revision>
  <cp:lastPrinted>2016-12-05T21:58:13Z</cp:lastPrinted>
  <dcterms:created xsi:type="dcterms:W3CDTF">2016-11-03T02:20:46Z</dcterms:created>
  <dcterms:modified xsi:type="dcterms:W3CDTF">2016-12-17T18:16:01Z</dcterms:modified>
</cp:coreProperties>
</file>