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5544800" cy="31089600"/>
  <p:notesSz cx="6858000" cy="9144000"/>
  <p:defaultTextStyle>
    <a:defPPr>
      <a:defRPr lang="en-US"/>
    </a:defPPr>
    <a:lvl1pPr marL="0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32372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64744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97117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29489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61861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94233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326606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58978" algn="l" defTabSz="266474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47" autoAdjust="0"/>
    <p:restoredTop sz="94630" autoAdjust="0"/>
  </p:normalViewPr>
  <p:slideViewPr>
    <p:cSldViewPr>
      <p:cViewPr>
        <p:scale>
          <a:sx n="30" d="100"/>
          <a:sy n="30" d="100"/>
        </p:scale>
        <p:origin x="-1992" y="-72"/>
      </p:cViewPr>
      <p:guideLst>
        <p:guide orient="horz" pos="9792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7C5A0-0ED6-4B67-9F4F-379194D5D326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1750" y="685800"/>
            <a:ext cx="1714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96373-6BA9-4512-8BDC-3BC63F12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1332372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2664744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3997117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5329489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6661861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7994233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9326606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10658978" algn="l" defTabSz="2664744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96373-6BA9-4512-8BDC-3BC63F121A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71750" y="685800"/>
            <a:ext cx="1714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96373-6BA9-4512-8BDC-3BC63F121A0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9657929"/>
            <a:ext cx="13213080" cy="66641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17617440"/>
            <a:ext cx="10881360" cy="7945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32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4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19553" y="2821096"/>
            <a:ext cx="11890693" cy="601281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2077" y="2821096"/>
            <a:ext cx="35418395" cy="601281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19977948"/>
            <a:ext cx="13213080" cy="6174740"/>
          </a:xfrm>
        </p:spPr>
        <p:txBody>
          <a:bodyPr anchor="t"/>
          <a:lstStyle>
            <a:lvl1pPr algn="l">
              <a:defRPr sz="11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13177102"/>
            <a:ext cx="13213080" cy="6800848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3237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6474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97117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29489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6186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799423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2660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5897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2078" y="16444388"/>
            <a:ext cx="23654543" cy="46504860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55700" y="16444388"/>
            <a:ext cx="23654545" cy="46504860"/>
          </a:xfrm>
        </p:spPr>
        <p:txBody>
          <a:bodyPr/>
          <a:lstStyle>
            <a:lvl1pPr>
              <a:defRPr sz="82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1245026"/>
            <a:ext cx="13990320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6959181"/>
            <a:ext cx="6868320" cy="290025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9859435"/>
            <a:ext cx="6868320" cy="179125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4" y="6959181"/>
            <a:ext cx="6871018" cy="290025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372" indent="0">
              <a:buNone/>
              <a:defRPr sz="5800" b="1"/>
            </a:lvl2pPr>
            <a:lvl3pPr marL="2664744" indent="0">
              <a:buNone/>
              <a:defRPr sz="5200" b="1"/>
            </a:lvl3pPr>
            <a:lvl4pPr marL="3997117" indent="0">
              <a:buNone/>
              <a:defRPr sz="4700" b="1"/>
            </a:lvl4pPr>
            <a:lvl5pPr marL="5329489" indent="0">
              <a:buNone/>
              <a:defRPr sz="4700" b="1"/>
            </a:lvl5pPr>
            <a:lvl6pPr marL="6661861" indent="0">
              <a:buNone/>
              <a:defRPr sz="4700" b="1"/>
            </a:lvl6pPr>
            <a:lvl7pPr marL="7994233" indent="0">
              <a:buNone/>
              <a:defRPr sz="4700" b="1"/>
            </a:lvl7pPr>
            <a:lvl8pPr marL="9326606" indent="0">
              <a:buNone/>
              <a:defRPr sz="4700" b="1"/>
            </a:lvl8pPr>
            <a:lvl9pPr marL="10658978" indent="0">
              <a:buNone/>
              <a:defRPr sz="4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4" y="9859435"/>
            <a:ext cx="6871018" cy="179125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1237826"/>
            <a:ext cx="5114132" cy="526796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1237830"/>
            <a:ext cx="8689975" cy="26534112"/>
          </a:xfrm>
        </p:spPr>
        <p:txBody>
          <a:bodyPr/>
          <a:lstStyle>
            <a:lvl1pPr>
              <a:defRPr sz="9300"/>
            </a:lvl1pPr>
            <a:lvl2pPr>
              <a:defRPr sz="82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6505790"/>
            <a:ext cx="5114132" cy="21266152"/>
          </a:xfr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21762720"/>
            <a:ext cx="9326880" cy="256921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2777914"/>
            <a:ext cx="9326880" cy="18653760"/>
          </a:xfrm>
        </p:spPr>
        <p:txBody>
          <a:bodyPr/>
          <a:lstStyle>
            <a:lvl1pPr marL="0" indent="0">
              <a:buNone/>
              <a:defRPr sz="9300"/>
            </a:lvl1pPr>
            <a:lvl2pPr marL="1332372" indent="0">
              <a:buNone/>
              <a:defRPr sz="8200"/>
            </a:lvl2pPr>
            <a:lvl3pPr marL="2664744" indent="0">
              <a:buNone/>
              <a:defRPr sz="7000"/>
            </a:lvl3pPr>
            <a:lvl4pPr marL="3997117" indent="0">
              <a:buNone/>
              <a:defRPr sz="5800"/>
            </a:lvl4pPr>
            <a:lvl5pPr marL="5329489" indent="0">
              <a:buNone/>
              <a:defRPr sz="5800"/>
            </a:lvl5pPr>
            <a:lvl6pPr marL="6661861" indent="0">
              <a:buNone/>
              <a:defRPr sz="5800"/>
            </a:lvl6pPr>
            <a:lvl7pPr marL="7994233" indent="0">
              <a:buNone/>
              <a:defRPr sz="5800"/>
            </a:lvl7pPr>
            <a:lvl8pPr marL="9326606" indent="0">
              <a:buNone/>
              <a:defRPr sz="5800"/>
            </a:lvl8pPr>
            <a:lvl9pPr marL="10658978" indent="0">
              <a:buNone/>
              <a:defRPr sz="5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24331932"/>
            <a:ext cx="9326880" cy="3648708"/>
          </a:xfrm>
        </p:spPr>
        <p:txBody>
          <a:bodyPr/>
          <a:lstStyle>
            <a:lvl1pPr marL="0" indent="0">
              <a:buNone/>
              <a:defRPr sz="4100"/>
            </a:lvl1pPr>
            <a:lvl2pPr marL="1332372" indent="0">
              <a:buNone/>
              <a:defRPr sz="3500"/>
            </a:lvl2pPr>
            <a:lvl3pPr marL="2664744" indent="0">
              <a:buNone/>
              <a:defRPr sz="2900"/>
            </a:lvl3pPr>
            <a:lvl4pPr marL="3997117" indent="0">
              <a:buNone/>
              <a:defRPr sz="2600"/>
            </a:lvl4pPr>
            <a:lvl5pPr marL="5329489" indent="0">
              <a:buNone/>
              <a:defRPr sz="2600"/>
            </a:lvl5pPr>
            <a:lvl6pPr marL="6661861" indent="0">
              <a:buNone/>
              <a:defRPr sz="2600"/>
            </a:lvl6pPr>
            <a:lvl7pPr marL="7994233" indent="0">
              <a:buNone/>
              <a:defRPr sz="2600"/>
            </a:lvl7pPr>
            <a:lvl8pPr marL="9326606" indent="0">
              <a:buNone/>
              <a:defRPr sz="2600"/>
            </a:lvl8pPr>
            <a:lvl9pPr marL="1065897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1245026"/>
            <a:ext cx="13990320" cy="5181600"/>
          </a:xfrm>
          <a:prstGeom prst="rect">
            <a:avLst/>
          </a:prstGeom>
        </p:spPr>
        <p:txBody>
          <a:bodyPr vert="horz" lIns="266474" tIns="133237" rIns="266474" bIns="1332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7254243"/>
            <a:ext cx="13990320" cy="20517698"/>
          </a:xfrm>
          <a:prstGeom prst="rect">
            <a:avLst/>
          </a:prstGeom>
        </p:spPr>
        <p:txBody>
          <a:bodyPr vert="horz" lIns="266474" tIns="133237" rIns="266474" bIns="1332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28815457"/>
            <a:ext cx="3627120" cy="1655234"/>
          </a:xfrm>
          <a:prstGeom prst="rect">
            <a:avLst/>
          </a:prstGeom>
        </p:spPr>
        <p:txBody>
          <a:bodyPr vert="horz" lIns="266474" tIns="133237" rIns="266474" bIns="133237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D128-3288-46F1-BF36-9BFD5C12DEF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28815457"/>
            <a:ext cx="4922520" cy="1655234"/>
          </a:xfrm>
          <a:prstGeom prst="rect">
            <a:avLst/>
          </a:prstGeom>
        </p:spPr>
        <p:txBody>
          <a:bodyPr vert="horz" lIns="266474" tIns="133237" rIns="266474" bIns="133237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28815457"/>
            <a:ext cx="3627120" cy="1655234"/>
          </a:xfrm>
          <a:prstGeom prst="rect">
            <a:avLst/>
          </a:prstGeom>
        </p:spPr>
        <p:txBody>
          <a:bodyPr vert="horz" lIns="266474" tIns="133237" rIns="266474" bIns="133237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64EA-3BEC-4119-9FC4-6A487C39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4744" rtl="0" eaLnBrk="1" latinLnBrk="0" hangingPunct="1">
        <a:spcBef>
          <a:spcPct val="0"/>
        </a:spcBef>
        <a:buNone/>
        <a:defRPr sz="1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79" indent="-999279" algn="l" defTabSz="2664744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165105" indent="-832733" algn="l" defTabSz="266474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330931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303" indent="-666186" algn="l" defTabSz="2664744" rtl="0" eaLnBrk="1" latinLnBrk="0" hangingPunct="1">
        <a:spcBef>
          <a:spcPct val="20000"/>
        </a:spcBef>
        <a:buFont typeface="Arial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95675" indent="-666186" algn="l" defTabSz="2664744" rtl="0" eaLnBrk="1" latinLnBrk="0" hangingPunct="1">
        <a:spcBef>
          <a:spcPct val="20000"/>
        </a:spcBef>
        <a:buFont typeface="Arial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28047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60420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792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5164" indent="-666186" algn="l" defTabSz="2664744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372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744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7117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489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861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4233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606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978" algn="l" defTabSz="2664744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1752600"/>
          <a:ext cx="14782800" cy="26377174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49794"/>
                <a:gridCol w="2717605"/>
                <a:gridCol w="2895600"/>
                <a:gridCol w="2705382"/>
                <a:gridCol w="3314419"/>
              </a:tblGrid>
              <a:tr h="2771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Webb’s             </a:t>
                      </a:r>
                      <a:r>
                        <a:rPr lang="en-US" sz="2000" b="1" kern="12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</a:t>
                      </a:r>
                      <a:r>
                        <a:rPr lang="en-US" sz="2000" b="1" dirty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Depth of Knowledge  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LEVEL 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Recall and Reproduction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LEVEL 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Basic Skills and Concepts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LEVEL 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Strategic Thinking and Reasoning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LEVEL 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Extended Thinking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526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latin typeface="Calibri"/>
                          <a:ea typeface="Times New Roman"/>
                          <a:cs typeface="Calibri"/>
                        </a:rPr>
                        <a:t>Blooms                         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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5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563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Remember  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000" b="1" u="sng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</a:t>
                      </a:r>
                      <a:r>
                        <a:rPr lang="en-US" sz="10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nowledge)</a:t>
                      </a:r>
                      <a:r>
                        <a:rPr lang="en-US" sz="10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Retrieve knowledge from long-term memory, recognize, recall, locate, identify.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39725" marR="0" lvl="0" indent="-1698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33363" algn="l"/>
                        </a:tabLs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Recall, recognize, or locate basic facts, details, events, or ideas explicit in texts.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39725" marR="0" lvl="0" indent="-1698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33363" algn="l"/>
                        </a:tabLs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Kb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Read words orally in connected text with fluency &amp; accuracy.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39725" marR="0" lvl="0" indent="-1698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33363" algn="l"/>
                        </a:tabLst>
                      </a:pPr>
                      <a:r>
                        <a:rPr lang="en-US" sz="12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Kc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-Define terms.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0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7974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Knowledge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(Remember) Question Prompts 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What is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This/That is a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Where was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Who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found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When did ___, ____?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Knowledge (Remember) Language Frames 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is ____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That is/was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can/can’t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___got/was in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_____ found ______.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614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Understand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US" sz="1000" b="1" u="sng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n-US" sz="10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omprehend)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Construct meaning, clarify, paraphrase, represent, translate, illustrate, give examples, classify, categorize, summarize, generalize, infer a logical conclusion), predict, compare/contrast, match like ideas, explain, construct models.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Cd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Identify or describe literary elements (characters, setting, sequence, etc.)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Select appropriate words when intended meaning/definition is clearly evident.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Ff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Describe/explain who, what, where, when, or how.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Specify, explain, show relationships; explain why, cause-effect.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i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Give non-examples -examples.</a:t>
                      </a:r>
                      <a:r>
                        <a:rPr lang="en-US" sz="1100" b="1" i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Summarize results, concepts, ideas.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Cj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Make basic inferences or logical predictions from data or texts.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Ck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Identify main ideas or accurate generalizations of texts.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Locate information to support explicit-implicit central ideas.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Explain, generalize, or connect ideas using supporting evidence (quote, example, text reference).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Cv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Identify/ make inferences about explicit or implicit themes.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Cw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Describe how word choice, point of view, or bias may affect the readers’ interpretation of a text.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CK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Explain how concepts or ideas specifically relate to</a:t>
                      </a:r>
                      <a:r>
                        <a:rPr lang="en-US" sz="1100" i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other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content domains or concepts.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Develop generalizations of the results obtained or strategies used and apply them to new problem situations.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14328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Comprehension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(Understand)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Question Prompts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best describes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is the definition of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Explain how ___,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long did ____, ____ in order to?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Where did the ____,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Where did ____, _____?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___ is/is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not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an example of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Which ___ was not a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Why did ____,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information best supports the fact that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is the main idea of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details best summarize ____?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____ ended/began when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When do ___ most/least often occur?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Explain why the ____, ______.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Was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the ____ able to ____?  Explain.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problem did ___ and ___ cause?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does the author’s use of ___ lead us to believe ____?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did the fact that ___ affect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If the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results of ____ are always ___ what can we best predict will happen next?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Why did ___ recognize the importance of__?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did ___’s discovery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 ___ also help 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results of ____ showed that ___ can be 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Comprehension (Understand)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Language Frames  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 was ____ at/to____.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___means_____.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Most of _____ is/was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is part of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occurred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Many  of ____, ____ to _____.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tells us that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___happens when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is an example of __ but __ is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not.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and ___ are ideas about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cause of ___ was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 summarize __ and __were/are__.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made ___ 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___  was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most/least __ was/is __ because__.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A/The reason for ___ was/is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made ____, when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effect of ___ was ___ because____.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According to ___, ____ was the best ___.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succeeded while ___,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made ___ while others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ideas of ___ and ___ both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results of ___ also used/seen, in/by ___ affected both ____ and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use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 ___ resulted in 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68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138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Apply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Carry out or use a procedure in a given situation; carry out (apply to a familiar task), or use (apply) to an  unfamiliar task.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kern="120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Apg</a:t>
                      </a:r>
                      <a:r>
                        <a:rPr lang="en-US" sz="1100" b="1" kern="12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Use 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language structure (pre/suffix) or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word</a:t>
                      </a:r>
                      <a:r>
                        <a:rPr lang="en-US" sz="1100" kern="1200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relationships (synonyms/antonym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) to determine meaning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n-US" sz="1100" b="1" kern="120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-------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kern="1200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APm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Use context to identify word meanings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kern="1200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APn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Obtain and interpret information using text features.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APx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Use concepts to solve non-routine problems.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i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Devise an approach among many alternatives to research a novel problem</a:t>
                      </a:r>
                      <a:r>
                        <a:rPr lang="en-US" sz="11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n-US" sz="1100" b="1" kern="12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APM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Arial"/>
                        </a:rPr>
                        <a:t> Illustrate how multiple themes (historical, geographic, social) may be interrelated.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8672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Application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Question Prompts 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happens if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is ___ used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 the example of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type of ____ is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___ best tells about ____?  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is a type of ___?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Why did ___ most likely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does ___ reveal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about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clues help identify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is/is not an example of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facts support _____?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Why did so many ____,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Explain why not many ___,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contributed to ___?  Explain.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Which ___ would most likely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Would ___ had ____ if ____?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was most surprising about ___? Why?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effect did ___ have on ___ that was not intended?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did ____ also contributed to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was ___ a factor in ___?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Application Language Frames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happens if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tells about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is a type of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is used for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was ____ before _____.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most likely ___ because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reveals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that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is ___, but is not ___ because____.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fact _____ proves that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developed ___ in order to _____.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is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an accurate statement about ___ because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If ____ had/not _____, then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contribute(s/</a:t>
                      </a:r>
                      <a:r>
                        <a:rPr lang="en-US" sz="1100" b="1" baseline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 to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were ____ than ___ because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Not many realize that _____ was 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__’s most surprising _ turned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out to be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___’s ___ contributed to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___ of ___ influenced how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Because of the ___ created by ___,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unintended effect of ____ was ____.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The creation of ___ was a factor in ____.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94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484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Analyze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Break into constituent parts, determine how parts relate, differentiate between relevant-irrelevant, distinguish, focus, select, organize, outline, find coherence, deconstruct (e.g., for bias or point of view).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ANo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Identify whether specific information is contained in graphic representations (e.g., map, chart, table, graph, T-chart, diagram) or text features (e.g., headings, subheadings, captions).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ANp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Categorize/compare literary elements, terms, facts, details, events.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ANq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Identify use of literary devices.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ANr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Analyze format, organization, &amp; internal text structure (signal words, transitions, semantic cues) of different texts.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ANs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Distinguish: relevant-irrelevant information; fact/opinion.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Identify characteristic text features; distinguish between texts, genres.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ANy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Analyze information within data sets or texts.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err="1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ANz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Analyze interrelationships among concepts, issues, and problems.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ANA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Analyze or interpret author’s craft (literary devices, viewpoint, or potential bias) to critique a text.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ANB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Use reasoning, planning, and evidence to support inferences.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ANN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Analyze multiple sources of evidence, or multiple works by the same author, or across genres, time periods, themes.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ANO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Analyze complex/abstract themes, perspectives, concepts.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ANP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Gather, analyze, and organize multiple information sources.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ANQ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Analyze discourse styles.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9158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Analyzing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Question Prompts 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Where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are ___ and ___ located?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Was the ___ found before/after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Where is __ found in relationship to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fact(s) about ____ are/is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Where are both ___ and ___?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is used to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identifies ____ from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___ can be used for both ___ and 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are ___ and ___ the same/different?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part of ___ is _____?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does the author’s theory of __, 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___ led up to ____?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evidence supports _____?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did ___’s belief affect _____?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___ explains why ____?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 two (or more) sources indicate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Name __ factors of __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that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information explains why few/many ___ experienced/recognized that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is __’s use of ___ different/same as __?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58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Analyzing Language Frames 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and ___ are located in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___ contains ___ about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is also found in _____ or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fact of ____ is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and ___ are both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 relationship to _____, ____ is ______.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part of ____ is ____ because____.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can ___ because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can be used to ____, because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was ___ after ____ because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is identified by ____ and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use of ___ is different/same  than 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theory of ___ leads us to believe___.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facts of ___ and ___ support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 order for ____, ___ must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explains why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After ____ it was apparent that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enabled ___ to 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and ___ indicate that ___ must have ___ in order to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When ___,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and ____, ___ could/not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__, ___ and __ are factors of ___ that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recognized that ___ and __- both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and __ are referred as ____ by many__.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9584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Evaluate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Make judgments based on criteria, check, detect inconsistencies or fallacies, judge, critique.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EVC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Cite evidence and develop a logical argument for conjectures.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EVD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Describe, compare, and contrast solution methods.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EVE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Verify reasonableness of results.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EVF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Critique conclusions drawn.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EVR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Evaluate relevancy, accuracy, &amp; completeness of information from multiple sources.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EVS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Draw &amp; justify conclusions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EVT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Apply understanding in a novel way; provide argument or justification for the application.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9584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Evaluating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Question Prompts 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latin typeface="Calibri"/>
                        </a:rPr>
                        <a:t>`</a:t>
                      </a: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n-US" sz="10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each question ask students to explain why/why not.</a:t>
                      </a:r>
                      <a:endParaRPr lang="en-US" sz="10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Would you have ____ if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Would you prefer ___ or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explains what happened to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Should ___ have been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Which ___ was the best ____ for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____?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n-US" sz="1000" b="1" baseline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each question ask students to defend their answer.</a:t>
                      </a:r>
                      <a:endParaRPr lang="en-US" sz="1000" b="1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Would ___ have approved of ___?  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Did ___   ___ enough on ___ to 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Was it ____ to ___ since ____?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Did ___ improve ____?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Should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___ continue to ___ in order to 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Which of the ___ on ___ explains how ___?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584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Evaluating Language Frames 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If ___ would have ___ then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would prefer ___ because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explains why ___ 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should have ____ because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was/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not the best for ___ since ____.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was an improvement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</a:t>
                      </a: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because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should ___ in order to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explains why ____ is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would/not have approved of ____ because of _____.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45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n-US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563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Create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(Synthesize)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Reorganize elements into new patterns/structures, generate, hypothesize, design, plan, produce.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SYG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Generate conjectures or hypotheses based on observations or prior knowledge and experience.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SYH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Synthesize information within one source or text.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SYI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Develop a complex model for a given situation.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SYJ 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Develop an alternative solution.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SYU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Synthesize information across multiple sources or texts.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SYV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Articulate a new voice, theme, knowledge or perspective.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96225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Synthesizing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(Creating) Question Prompts  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Based on ___, why did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According to ___, when did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was the most likely reason for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evidence best explains why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best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explain why ___ did/not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conclusions have most ___ reached based on ____?  Explain why.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Considering the options of ___, ___ and ___ which is best for ____?  Why?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factors did ___ have in common with ___?  How did it influence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options could ___ and ___ have__?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alternative to ___ makes the most sense?  Explain.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Which ___ was the most likely reason for__?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conclusions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can you draw from __ and ___ about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Because of the information about ___ from __ and ___ what can you conclude about__?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What was the result of __ and __ on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has your perspective changed after__?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Synthesizing</a:t>
                      </a:r>
                      <a:r>
                        <a:rPr lang="en-US" sz="1200" b="1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(Creating)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Language Frames  </a:t>
                      </a:r>
                      <a:r>
                        <a:rPr lang="en-US" sz="12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n-US" sz="12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20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Because ___, ___ decided to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___ when ____ 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most likely ___ when/because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Since most __ cause __ it explains why__.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did/did not ___ because ____.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is a good option because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is the best __ compared to __ and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Because of ___ and option to ___ is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 alternative to ___ is ___ based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on__.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__’s idea __, while __’s idea __ because__.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According to __, __ and __ are common __ for/in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Compared to ___, ___  have more/less___.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and __both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agreed that __ resulted in__.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and __</a:t>
                      </a:r>
                      <a:r>
                        <a:rPr lang="en-US" sz="11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lead me to believe ____.</a:t>
                      </a:r>
                      <a:endParaRPr lang="en-US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381000"/>
            <a:ext cx="13944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Hess’s Cognitive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Rigor Reading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</a:t>
            </a:r>
          </a:p>
          <a:p>
            <a:pPr algn="ctr"/>
            <a:r>
              <a:rPr lang="en-US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Aligned Question Prompts and Language Frames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9" name="Picture 5" descr="C:\Users\Rick Richmond\Desktop\WEB Graphics\images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1912" y="25069800"/>
            <a:ext cx="1919288" cy="191928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0" name="Picture 6" descr="C:\Users\Rick Richmond\Desktop\WEB Graphics\boost_brain_powe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6200" y="3124200"/>
            <a:ext cx="26416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11271" name="Picture 7" descr="C:\Users\Rick Richmond\Desktop\WEB Graphics\images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0497800"/>
            <a:ext cx="2514600" cy="2311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351796"/>
              </p:ext>
            </p:extLst>
          </p:nvPr>
        </p:nvGraphicFramePr>
        <p:xfrm>
          <a:off x="304801" y="685800"/>
          <a:ext cx="14935198" cy="30008119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14599"/>
                <a:gridCol w="2667000"/>
                <a:gridCol w="3276600"/>
                <a:gridCol w="3352800"/>
                <a:gridCol w="3124199"/>
              </a:tblGrid>
              <a:tr h="4018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     </a:t>
                      </a:r>
                      <a:r>
                        <a:rPr lang="es-ES" sz="1600" b="1" noProof="0" dirty="0" smtClean="0">
                          <a:solidFill>
                            <a:srgbClr val="000099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6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Profundidad del Conocimiento de </a:t>
                      </a:r>
                      <a:r>
                        <a:rPr lang="es-ES" sz="1600" b="1" kern="1200" noProof="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Webb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 </a:t>
                      </a:r>
                      <a:endParaRPr lang="es-E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NIVEL 1</a:t>
                      </a:r>
                      <a:endParaRPr lang="es-ES" sz="16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Recordar</a:t>
                      </a:r>
                      <a:r>
                        <a:rPr lang="es-ES" sz="1600" b="1" kern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y Reproducir</a:t>
                      </a:r>
                      <a:endParaRPr lang="es-E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NIVEL 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6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Habilidades y Conceptos Básicos</a:t>
                      </a:r>
                      <a:endParaRPr lang="es-E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600" b="1" kern="120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NIVEL 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S" sz="16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Pensamiento y Razonamiento Estratégico</a:t>
                      </a:r>
                      <a:endParaRPr lang="es-E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DOK 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NIVEL </a:t>
                      </a: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6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Pensamiento Extendido</a:t>
                      </a:r>
                      <a:endParaRPr lang="es-E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889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kern="1200" noProof="0" dirty="0" err="1" smtClean="0">
                          <a:latin typeface="Calibri"/>
                          <a:ea typeface="Times New Roman"/>
                          <a:cs typeface="Calibri"/>
                        </a:rPr>
                        <a:t>Blooms</a:t>
                      </a:r>
                      <a:r>
                        <a:rPr lang="es-ES" sz="1600" b="1" kern="1200" noProof="0" dirty="0" smtClean="0">
                          <a:latin typeface="Calibri"/>
                          <a:ea typeface="Times New Roman"/>
                          <a:cs typeface="Calibri"/>
                        </a:rPr>
                        <a:t>                         </a:t>
                      </a:r>
                      <a:r>
                        <a:rPr lang="es-ES" sz="1600" b="1" noProof="0" dirty="0" smtClean="0"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</a:t>
                      </a:r>
                      <a:endParaRPr lang="es-ES" sz="16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28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Recordar</a:t>
                      </a:r>
                      <a:endParaRPr lang="es-ES" sz="1200" b="1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(conocimiento-</a:t>
                      </a:r>
                      <a:r>
                        <a:rPr lang="es-ES" sz="1200" b="1" kern="1200" noProof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b="1" i="1" u="sng" kern="1200" noProof="0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</a:t>
                      </a:r>
                      <a:r>
                        <a:rPr lang="es-ES" sz="1200" i="1" kern="120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nowledg</a:t>
                      </a:r>
                      <a:r>
                        <a:rPr lang="es-ES" sz="1200" kern="120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Recobrar el conocimiento de la memoria a largo plazo, reconocer, recordar, localizar, identificar.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39725" marR="0" lvl="0" indent="-1698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33363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Recordar, reconocer o localizar hechos básicos, detalles, eventos,  o ideas explícitas en los textos.</a:t>
                      </a:r>
                    </a:p>
                    <a:p>
                      <a:pPr marL="339725" marR="0" lvl="0" indent="-1698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33363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Kb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Leer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palabras oralmente en textos relacionados con fluidez y precisión. </a:t>
                      </a:r>
                    </a:p>
                    <a:p>
                      <a:pPr marL="339725" marR="0" lvl="0" indent="-169863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33363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Kc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-Definir términos.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1050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Conocimiento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(Recordar) Preguntas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es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¿Esto(a) / Eso(a) es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un(a)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¿Dónde estaba____?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¿Quién encontró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¿Cuándo fue ___,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____?</a:t>
                      </a:r>
                      <a:endParaRPr lang="es-ES" sz="1200" b="1" noProof="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10506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Conocimiento (Recordar)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estructuras del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lenguaje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es ____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Eso(a) es o está /era o estaba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puede/no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puede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___consiguió/estaba en_____.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_____ encontró ______.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noProof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691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Entender</a:t>
                      </a:r>
                      <a:endParaRPr lang="es-ES" sz="1200" b="1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s-ES" sz="1200" b="0" u="none" kern="1200" noProof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omprender-</a:t>
                      </a:r>
                      <a:r>
                        <a:rPr lang="es-ES" sz="1200" b="1" u="none" kern="1200" noProof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b="1" i="1" u="sng" kern="1200" noProof="0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r>
                        <a:rPr lang="es-ES" sz="1200" i="1" kern="120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omprehend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Construir significado, clarificar, parafrasear, representar, traducir, ilustrar, dar ejemplos, clasificar, categorizar, resumir, generalizar, inferir una conclusión lógica, predecir, comparar / contrastar, parear ideas similares, explicar,  construir modelos.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Cd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Identificar o describir elementos literarios (personajes, escenario, secuencias, etc.)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Ce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Seleccionar palabras apropiadas cuando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la intención del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significado/definición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es claramente evidente.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Ff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Describir/explicar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quién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qué, dónde, cuándo, o cómo.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Ch 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Es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pecificar, explicar, mostrar relaciones,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explicar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por qué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, causa-efecto.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b="0" i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Dar</a:t>
                      </a:r>
                      <a:r>
                        <a:rPr lang="es-ES" sz="1200" b="0" i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ejemplos y no ejemplos.</a:t>
                      </a:r>
                      <a:r>
                        <a:rPr lang="es-ES" sz="1200" b="1" i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Ci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Resumir resultados,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conceptos, ideas.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Cj</a:t>
                      </a: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Hacer</a:t>
                      </a:r>
                      <a:r>
                        <a:rPr lang="es-ES" sz="1200" b="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inferencias básicas o predicciones lógicas de los datos o textos.  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Ck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Identificar ideas principales o generalizaciones exactas de textos.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Localizar información que apoye las ideas  explícitas-implícitas centrales.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Cu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Explicar, generalizar, o conectar ideas usando pruebas de apoyo (cita, ejemplo, hace referencia al texto).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Cv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Identificar / hacer inferencias sobre temas explícitos o implícitos.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Cw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Describir cómo la selección de palabras, el punto de vista o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prejuicio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puede afectar a los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lectores en la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interpretación de  un texto.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CK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Explicar cómo los conceptos o ideas se relacionan específicamente a </a:t>
                      </a:r>
                      <a:r>
                        <a:rPr lang="es-ES" sz="1200" i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otros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dominios de contenido o conceptos.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Desarrollar generalizaciones de los resultados obtenidos o estrategias utilizadas y aplicarlos a nuevas situaciones problemáticas.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77608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Comprensión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(Entender)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Preguntas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describe mejor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Cuál es la definición de____?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Explique cómo___,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¿Cuánto tiempo ____, ____ con el fin de?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dónde  el ____, ____? </a:t>
                      </a:r>
                      <a:r>
                        <a:rPr lang="es-ES" sz="1200" b="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(verbo en el pasado)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Dónde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____, _____? </a:t>
                      </a:r>
                      <a:r>
                        <a:rPr lang="es-ES" sz="1200" b="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(verbo en el pasado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es/no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es un ejemplo de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Qué ___ no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fue un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 qué____, _____? 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(verbo en el pasado)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información apoya mejor el hecho de que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Cuál es la idea principal de____?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detalles mejor resumen____?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terminó/comenzó cuando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Cuándo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ocurre con mayor/menor frecuencia?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Explique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por qué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el ____, ______.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Fue el/la____ capaz de____?  Explique.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Qué problema ___ y ___ causaron?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qué manera el uso de ___ por parte del autor nos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lleva a creer____?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Cómo el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hecho de que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afecta____?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 los resultados de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son siempre___ qué podemos predecir mejor que pasará luego?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 qué___ reconoció la importancia de__?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el descubrimiento de ____de ___ también ayudó a 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Los resultados de____ mostraron que___ pueden ser____.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40693">
                <a:tc>
                  <a:txBody>
                    <a:bodyPr/>
                    <a:lstStyle/>
                    <a:p>
                      <a:pPr marL="0" marR="0" indent="0" algn="r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Comprensión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(Entender)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Estructuras del Lenguaje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 fue ____ en/hacia (para)____.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___significa_____.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 mayor parte de_____ es/fue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es parte de_____.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ocurrió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Mucho de ____, ____ a _____.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nos dice que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___pasa cuando____.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es un ejemplo de__ pero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no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lo es.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y  ___ son ideas sobre____.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causa de___ fue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 resumir, __ y  __eran (estaban)/son (están)__.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 que hizo___ 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___  fue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mayoría/minoría __ era (estaba)/ es (está) __ porque__.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Una/La razón para ___ era/es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hizo ____, cuando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efecto de___ fue ___porque____.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Según___, ____ fue lo mejor___.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triunfó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(tuvo éxito) mientras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___,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hizo ___ mientras otros____.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Las ideas de___ y ___, ambas____.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Los resultados de___ también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utilizado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/visto, en/por ___ afectaron ambos-as____ y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uso de___ resultó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726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Aplicar</a:t>
                      </a:r>
                      <a:endParaRPr lang="es-ES" sz="1200" b="1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Llevar a cabo o utilizar un procedimiento en una situación dada; llevar a cabo (aplicar a una tarea familiar), o utilizar (aplicar) en una tarea poco familiar.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Apg</a:t>
                      </a: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Calibri"/>
                        </a:rPr>
                        <a:t>Utilizar la estructura del lenguaje (prefijo / sufijo) o las relaciones entre palabras (sinónimos / antónimos) para determinar el significado. ------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kern="1200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APm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Uso</a:t>
                      </a:r>
                      <a:r>
                        <a:rPr lang="es-ES" sz="1200" kern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del contexto para identificar el significado de las palabras.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kern="1200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APn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Obtener</a:t>
                      </a:r>
                      <a:r>
                        <a:rPr lang="es-ES" sz="1200" kern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 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interpretar la información </a:t>
                      </a:r>
                      <a:r>
                        <a:rPr lang="es-ES" sz="1200" kern="120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uando</a:t>
                      </a:r>
                      <a:r>
                        <a:rPr lang="es-ES" sz="1200" kern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las características del 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texto.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APx</a:t>
                      </a: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Usar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los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conceptos para resolver problemas no rutinarios.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i="1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Elaborar un enfoque entre muchas alternativas para investigar un nuevo problema</a:t>
                      </a: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es-ES" sz="1200" b="1" kern="1200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*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APM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Arial"/>
                        </a:rPr>
                        <a:t> Ilustrar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Arial"/>
                        </a:rPr>
                        <a:t> cómo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Arial"/>
                        </a:rPr>
                        <a:t>múltiples temas (históricos, geográficos, sociales) pueden estar interrelacionados.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74349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Aplicación de preguntas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pasa si_____?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¿Cómo ___es usado en el  ejemplo de 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tipo de____ es 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___ nos habla mejor de____?  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es un tipo de___?</a:t>
                      </a:r>
                    </a:p>
                    <a:p>
                      <a:endParaRPr lang="en-US" sz="900" dirty="0"/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¿Por qué ___muy probablemente__? 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(verbo en el pasado)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revela ____acerca de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pistas ayudan a identificar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es / no es un ejemplo de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hechos apoyan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2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¿Por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qué tantos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____, _____?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(verbo en el pasado)</a:t>
                      </a:r>
                      <a:endParaRPr lang="es-ES" sz="12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Explique por qué no muchos-as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___,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contribuyó a___? 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Explique.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 </a:t>
                      </a:r>
                      <a:r>
                        <a:rPr lang="es-ES" sz="1200" b="1" baseline="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Qué____muy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probablemente ____?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(verbo condicional simple: pensaría, diría…)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¿Habría/n___ ___si___?</a:t>
                      </a:r>
                      <a:r>
                        <a:rPr lang="es-ES" sz="1200" b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(verbo en el participio: vencido, ayudado…))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fue l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 más sorprendente acerca de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___? ¿Por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qué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¿Qué efecto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tuvo sobre___ que no fue intencional?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¿Cómo  ____ también contribuyó a____.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fue ___ un factor en ___?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0001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Aplicación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 estructura del lenguaje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 defTabSz="14941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pasa si_____?</a:t>
                      </a:r>
                    </a:p>
                    <a:p>
                      <a:pPr marL="342900" marR="0" lvl="0" indent="-173038" algn="l" defTabSz="14941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¿Cómo ___es usado en el  ejemplo de ___?</a:t>
                      </a:r>
                    </a:p>
                    <a:p>
                      <a:pPr marL="342900" marR="0" lvl="0" indent="-173038" algn="l" defTabSz="14941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tipo de____ es ___?</a:t>
                      </a:r>
                    </a:p>
                    <a:p>
                      <a:pPr marL="342900" marR="0" lvl="0" indent="-173038" algn="l" defTabSz="14941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___ nos habla mejor de____?  </a:t>
                      </a:r>
                    </a:p>
                    <a:p>
                      <a:pPr marL="342900" marR="0" lvl="0" indent="-173038" algn="l" defTabSz="1494122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kumimoji="0" lang="es-E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Times New Roman"/>
                        </a:rPr>
                        <a:t>¿Qué es un tipo de___?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endParaRPr lang="es-ES" sz="1100" b="1" noProof="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muy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probablemente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 por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revela que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es ___, pero no es___ porque____.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hecho_____ prueba que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desarrolló ___ para que_____.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es una declaración precisa sobre ___ porque 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 ____ hubiera/no hubiera _____, entonces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contribuye/contribuyó a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___eran/estaban más (mayor)/menos (menor) ____ que/de ___ porque____.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 muchos se dan cuenta de que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era/estaba 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más </a:t>
                      </a:r>
                      <a:r>
                        <a:rPr lang="es-ES" sz="1100" b="1" baseline="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soprendente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___resultó ser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El/La___ </a:t>
                      </a:r>
                      <a:r>
                        <a:rPr lang="es-ES" sz="1100" b="1" baseline="0" noProof="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de___contribuyó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El/La ___ de___ influenció como_____.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Debido a la ___ creado por ___,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El efecto no intencionado de ____ era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 creación </a:t>
                      </a:r>
                      <a:r>
                        <a:rPr lang="es-ES" sz="1100" b="1" baseline="0" noProof="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de___fue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un factor en ____.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10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200" noProof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Analizar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Dividir en partes constituyentes,  determinar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cómo se relacionan las partes, diferenciar entre lo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relevante e irrelevante, distinguir, enfocar, seleccionar, organizar, esquematizar, encontrar  coherencia,  </a:t>
                      </a:r>
                      <a:r>
                        <a:rPr lang="es-ES" sz="1200" noProof="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deconstruir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(por ejemplo, por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preferencia/tendencia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o punto de vista).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ANo</a:t>
                      </a: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Identificar si la información específica se contiene en las representaciones gráficas (por ejemplo, mapa, tabla, gráfica, gráfico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de T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, diagrama) o características de texto (por ejemplo, títulos, subtítulos).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ANp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Categorizar/comparar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elementos literarios,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términos, hechos, detalles, eventos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ANq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Identificar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el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uso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de recursos literarios.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ANr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Analizar el formato, la organización, y la estructura del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texto interno (palabras claves, transiciones, pistas semánticas) de diferentes textos.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ANs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Distinguir: la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información r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elevante 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 irrelevante; hechos/opiniones.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Identificar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las características del texto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; distinguir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entre textos , géneros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ANy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Analizar la información dentro de los conjuntos de datos o textos.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err="1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ANz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Analizar las interrelaciones entre los conceptos, temas y problemas.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ANA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Analizar e interpretar la técnica del autor (recursos literarios, punto de vista o tendencia/preferencia potencial) para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criticar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un texto.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ANB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Usar el razonamiento, la planificación y la evidencia para apoyar inferencias.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ANN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Analizar múltiples fuentes de evidencia, o varias obras del mismo autor, o a través de géneros, épocas, temas.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ANO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Analizar temas abstractos /complejos, perspectivas, conceptos.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ANP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Recopilar, analizar y organizar múltiples fuentes de información.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ANQ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Analizar estilos de diálogos/discursos.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3905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Analizar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preguntas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¿Dónde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están situados ___ y ___ ?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¿La/el ___ fue encontrado antes/después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¿Dónde se </a:t>
                      </a:r>
                      <a:r>
                        <a:rPr lang="es-ES" sz="1200" b="1" baseline="0" noProof="0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encuentra___en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relación con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Qué hecho (s) sobre ____ son (están) / es (está) ____?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¿Dónde están ambos ___ y ___?</a:t>
                      </a:r>
                      <a:endParaRPr lang="es-ES" sz="12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___ es utilizado para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identifica a ____ de _____?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____ puede ser utilizado tanto para ____ como para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son ___ y ___ iguales / diferentes?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parte de ____ es/está _____?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la teoría del autor de __, 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___ condujo a ____?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evidencia apoya _____?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la creencia de _____afectó___?</a:t>
                      </a:r>
                    </a:p>
                    <a:p>
                      <a:pPr marL="342900" marR="0" lvl="0" indent="-22542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____explica por qué ___?</a:t>
                      </a:r>
                      <a:endParaRPr lang="es-ES" sz="12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dos (o más) fuentes indican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Nombre ___ factores de ____ 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información explica por qué algunos pocos / muchos ___ experimentaron / reconocieron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que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el uso de ___de ___es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diferente / igual que __?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5578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Analizar las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estructuras del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lenguaje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y ___ están localizados en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____.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  ___ contiene ___ sobre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es también encontrado en _____ o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 hecho de ____ es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y ___ son ambos _______.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 relación con _____, ____ es 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 parte de ____ es/está____ porque____.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 puede(n) ____ porque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 puede ser utilizado para ____, porque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  estaba____ después de  ____ porque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 es identificado por ____ y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El uso de __ es diferente / igual que 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 teoría de ___ nos lleva a creer___.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Los hechos de ___ y ___ apoyan___.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Para que ____, ___ debe(n)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explica porque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Después de ___ era evidente 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permite ___ a 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y ___ ___ indican que deben tener ___ para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Cuando ___, ___ y , ___ podrían / no podrían___.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__, ___ y __ son factores de ___ 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reconoció que ___ y __ - ___ ambos.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y __ se denominan como por muchos__.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905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Evaluar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es-ES" sz="1200" b="1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Hacer juicios basados ​​en criterios, análisis, detección de inconsistencias o falacias, juicios,  crítica.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EVC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Citar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pruebas y desarrollar un argumento lógico para conjeturas.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EVD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Describir, comparar y contrastar métodos de solución.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EVE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Verificar la razonabilidad de los resultados.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EVF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Criticar conclusiones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obtenidas.</a:t>
                      </a:r>
                      <a:endParaRPr lang="es-ES" sz="1200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EVR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Evaluar la relevancia, la exactitud, y la integridad de la información de múltiples fuentes.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EVS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Hacer y justificar conclusiones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EVT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Aplicar el entendimiento de una manera novedosa; proporcionar argumentos o justificación para la aplicación.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93381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Evaluando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preguntas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ES" sz="1200" noProof="0" smtClean="0">
                          <a:latin typeface="Calibri"/>
                        </a:rPr>
                        <a:t>`</a:t>
                      </a:r>
                      <a:endParaRPr lang="es-ES" sz="1200" noProof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Por cada pregunta,</a:t>
                      </a:r>
                      <a:r>
                        <a:rPr lang="es-ES" sz="1200" b="1" baseline="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pida a los estudiantes que expliquen por qué / por qué no.</a:t>
                      </a:r>
                      <a:endParaRPr lang="es-ES" sz="12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¿Habrías ____ si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¿Preferirías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o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explica lo que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le pasó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¿Debería(n) ___ haber sido____?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¿Cuál ___fue el/la mejor  ____ para ____?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None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Para cada pregunta,</a:t>
                      </a:r>
                      <a:r>
                        <a:rPr lang="es-ES" sz="1200" b="1" baseline="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pida</a:t>
                      </a:r>
                      <a:r>
                        <a:rPr lang="es-ES" sz="1200" b="1" baseline="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los estudiantes que defiendan su respuesta</a:t>
                      </a:r>
                      <a:r>
                        <a:rPr lang="es-ES" sz="1200" b="1" baseline="0" noProof="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es-ES" sz="1200" b="1" noProof="0" dirty="0" smtClean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¿Habría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___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aprobado que 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 ___ </a:t>
                      </a:r>
                      <a:r>
                        <a:rPr lang="es-ES" sz="1200" b="1" i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(v.</a:t>
                      </a:r>
                      <a:r>
                        <a:rPr lang="es-ES" sz="1200" b="1" i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pasado)</a:t>
                      </a:r>
                      <a:r>
                        <a:rPr lang="es-ES" sz="1200" b="1" i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 </a:t>
                      </a:r>
                      <a:r>
                        <a:rPr lang="es-ES" sz="1200" b="1" i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(nombre)  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 suficiente en ___ para___?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¿Fue ____ para/a ___ ya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que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____?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¿___ mejoró ____?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¿Debería ___continuar con ___ para ___?</a:t>
                      </a:r>
                    </a:p>
                    <a:p>
                      <a:pPr marL="342900" marR="0" lvl="0" indent="-173038" algn="l" defTabSz="266474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/>
                        <a:buChar char="o"/>
                        <a:tabLst>
                          <a:tab pos="228600" algn="l"/>
                        </a:tabLst>
                        <a:defRPr/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¿Cuál de los ___ en ___ explica cómo ___?</a:t>
                      </a: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3156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Evaluando estructuras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del lenguaje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 ___ habría___ ,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entonces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preferiría___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porque____.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explica porque ___ 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debería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tener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porque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fue/no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fue lo(a) mejor para ____ ya que ___.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fue una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mejora de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porque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deben ____ con el fin de____.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explica porque___ es/está _____.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 hubiera(n) aprobado _____ debido a  _____.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108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Crear</a:t>
                      </a:r>
                      <a:endParaRPr lang="es-ES" sz="1200" b="1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kern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(Sintetizar)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Reorganizar elementos en nuevos patrones / estructuras, generar, formar hipótesis, diseñar, planificar, producir.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SYG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Generar conjeturas o hipótesis basadas en observaciones o experiencias y conocimientos previos.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SYH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Sintetizar  la información dentro de una fuente o un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texto.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SYI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Desarrollar un modelo complejo para una situación dada. </a:t>
                      </a:r>
                      <a:endParaRPr lang="es-ES" sz="1200" noProof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SYJ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Desarrollar una solución alternativa.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SYU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Sintetizar la información a través de múltiples fuentes o textos.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200" b="1" noProof="0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SYV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Articular una voz nueva, un tema, un</a:t>
                      </a:r>
                      <a:r>
                        <a:rPr lang="es-ES" sz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ES" sz="120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Calibri"/>
                        </a:rPr>
                        <a:t>conocimiento o una perspectiva.</a:t>
                      </a:r>
                      <a:endParaRPr lang="es-ES" sz="1200" noProof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5306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Sintetizando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(Creando) preguntas 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Basado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en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___, ¿por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qué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Según___, ¿cuándo____?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¿Cuál fue la razón más probable para que___?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evidencia explica mejor por qué___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explica mejor por qué hizo /no hizo ___ 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conclusiones  han alcanzado la mayoría de los  ___ basados en ____? Explique por qué.</a:t>
                      </a:r>
                      <a:endParaRPr lang="es-ES" sz="11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Teniendo en cuenta las opciones de ___, ___ y ___ ¿qué es mejor para ____? ¿Por qué?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¿Qué factores de ___ tenían en común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con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___?  ¿Cómo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eso influenció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¿Qué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opciones pudieron ___ y ___ haber___?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alternativa para ___ tiene más sentido? Explique.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¿Cuál ____ fue la razón más probable para___?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¿Qué conclusiones puedes sacar de ___ y ___ acerca de ____?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Debido a la información sobre ___ tomada de ___ y ___ ¿qué puedes concluir sobre___?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¿Cuál fue el resultado de __ y __ sobre ___?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¿Cómo ha cambiado tu perspectiva después de__?</a:t>
                      </a:r>
                      <a:endParaRPr lang="es-ES" sz="1100" b="1" baseline="0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178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Sintetizando</a:t>
                      </a:r>
                      <a:r>
                        <a:rPr lang="es-ES" sz="12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(Creando) estructuras del lenguaje</a:t>
                      </a:r>
                      <a:r>
                        <a:rPr lang="es-ES" sz="12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</a:t>
                      </a:r>
                      <a:endParaRPr lang="es-ES" sz="12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200" noProof="0" dirty="0">
                        <a:latin typeface="Calibri"/>
                      </a:endParaRPr>
                    </a:p>
                  </a:txBody>
                  <a:tcPr marL="41006" marR="41006" marT="20503" marB="20503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Debido a ___, ___ decidió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____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___ cuando____ 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muy probablemente___ 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cuando/porque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Ya que la mayoría de___ causa(n)___, esto explica por qué___.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hizo/no hizo ___ porque____.</a:t>
                      </a: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 es una buena opción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porque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es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lo mejor comparado con </a:t>
                      </a: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__ y___.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Debido a ___ y la opción para ___ es 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 alternativa para ___ es__ basada en__.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idea de__ es__, mientras la idea de __ es __ porque__.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Según__, __ y__ son comunes __ para/en ____.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Comparado con___, ___  tiene(n) más/menos___.</a:t>
                      </a: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y __ambos concuerdan que 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resultó en___.</a:t>
                      </a:r>
                      <a:endParaRPr lang="es-ES" sz="1100" b="1" noProof="0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173038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  <a:tabLst>
                          <a:tab pos="228600" algn="l"/>
                        </a:tabLst>
                      </a:pPr>
                      <a:r>
                        <a:rPr lang="es-ES" sz="1100" b="1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__ y __</a:t>
                      </a:r>
                      <a:r>
                        <a:rPr lang="es-ES" sz="1100" b="1" baseline="0" noProof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me llevan a creer que____.</a:t>
                      </a:r>
                      <a:endParaRPr lang="es-ES" sz="1100" b="1" noProof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06" marR="41006" marT="20503" marB="20503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0"/>
            <a:ext cx="13944600" cy="646311"/>
          </a:xfrm>
          <a:prstGeom prst="rect">
            <a:avLst/>
          </a:prstGeom>
        </p:spPr>
        <p:txBody>
          <a:bodyPr wrap="square" lIns="91420" tIns="45710" rIns="91420" bIns="45710">
            <a:spAutoFit/>
          </a:bodyPr>
          <a:lstStyle/>
          <a:p>
            <a:pPr algn="ctr"/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Matriz </a:t>
            </a:r>
            <a:r>
              <a:rPr lang="es-E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Hess</a:t>
            </a:r>
            <a:r>
              <a:rPr lang="es-E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Lectura Cognitiva de Rigor</a:t>
            </a:r>
          </a:p>
          <a:p>
            <a:pPr algn="ctr"/>
            <a:r>
              <a:rPr lang="es-E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preguntas y estructuras del lenguaje alineadas</a:t>
            </a:r>
            <a:endParaRPr lang="es-ES" sz="1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9" name="Picture 5" descr="C:\Users\Rick Richmond\Desktop\WEB Graphics\images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8413" y="27203400"/>
            <a:ext cx="2160833" cy="216083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0" name="Picture 6" descr="C:\Users\Rick Richmond\Desktop\WEB Graphics\boost_brain_powe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54070" y="2436857"/>
            <a:ext cx="2907542" cy="29300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11271" name="Picture 7" descr="C:\Users\Rick Richmond\Desktop\WEB Graphics\images 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9330" y="22304028"/>
            <a:ext cx="3030018" cy="3093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94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4828</Words>
  <Application>Microsoft Office PowerPoint</Application>
  <PresentationFormat>Custom</PresentationFormat>
  <Paragraphs>567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Richmond</dc:creator>
  <cp:lastModifiedBy>Richmond, Susan</cp:lastModifiedBy>
  <cp:revision>56</cp:revision>
  <dcterms:created xsi:type="dcterms:W3CDTF">2013-08-18T18:10:26Z</dcterms:created>
  <dcterms:modified xsi:type="dcterms:W3CDTF">2015-09-01T17:36:10Z</dcterms:modified>
</cp:coreProperties>
</file>