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0058400" cy="15544800"/>
  <p:notesSz cx="6858000" cy="9144000"/>
  <p:defaultTextStyle>
    <a:defPPr>
      <a:defRPr lang="en-US"/>
    </a:defPPr>
    <a:lvl1pPr marL="0" algn="l" defTabSz="146304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31520" algn="l" defTabSz="146304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63040" algn="l" defTabSz="146304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194560" algn="l" defTabSz="146304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926080" algn="l" defTabSz="146304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57600" algn="l" defTabSz="146304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389120" algn="l" defTabSz="146304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120640" algn="l" defTabSz="146304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852160" algn="l" defTabSz="146304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896">
          <p15:clr>
            <a:srgbClr val="A4A3A4"/>
          </p15:clr>
        </p15:guide>
        <p15:guide id="2" pos="31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43" d="100"/>
          <a:sy n="43" d="100"/>
        </p:scale>
        <p:origin x="1890" y="78"/>
      </p:cViewPr>
      <p:guideLst>
        <p:guide orient="horz" pos="4896"/>
        <p:guide pos="31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4828967"/>
            <a:ext cx="8549640" cy="33320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8760" y="8808720"/>
            <a:ext cx="7040880" cy="397256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315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630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194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926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3891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120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852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B8771-6AA1-4D6D-AA4A-CA007100DB51}" type="datetimeFigureOut">
              <a:rPr lang="en-US" smtClean="0"/>
              <a:t>11/2/2015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2F506-7FAE-422B-A295-79815DD472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3015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B8771-6AA1-4D6D-AA4A-CA007100DB51}" type="datetimeFigureOut">
              <a:rPr lang="en-US" smtClean="0"/>
              <a:t>11/2/2015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2F506-7FAE-422B-A295-79815DD472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19443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69254" y="831217"/>
            <a:ext cx="1697356" cy="1768221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77191" y="831217"/>
            <a:ext cx="4924426" cy="1768221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B8771-6AA1-4D6D-AA4A-CA007100DB51}" type="datetimeFigureOut">
              <a:rPr lang="en-US" smtClean="0"/>
              <a:t>11/2/2015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2F506-7FAE-422B-A295-79815DD472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21507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B8771-6AA1-4D6D-AA4A-CA007100DB51}" type="datetimeFigureOut">
              <a:rPr lang="en-US" smtClean="0"/>
              <a:t>11/2/2015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2F506-7FAE-422B-A295-79815DD472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09831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4545" y="9988974"/>
            <a:ext cx="8549640" cy="3087370"/>
          </a:xfrm>
        </p:spPr>
        <p:txBody>
          <a:bodyPr anchor="t"/>
          <a:lstStyle>
            <a:lvl1pPr algn="l">
              <a:defRPr sz="64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4545" y="6588552"/>
            <a:ext cx="8549640" cy="3400423"/>
          </a:xfrm>
        </p:spPr>
        <p:txBody>
          <a:bodyPr anchor="b"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731520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2pPr>
            <a:lvl3pPr marL="1463040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3pPr>
            <a:lvl4pPr marL="219456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4pPr>
            <a:lvl5pPr marL="292608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5pPr>
            <a:lvl6pPr marL="365760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6pPr>
            <a:lvl7pPr marL="438912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7pPr>
            <a:lvl8pPr marL="512064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8pPr>
            <a:lvl9pPr marL="585216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B8771-6AA1-4D6D-AA4A-CA007100DB51}" type="datetimeFigureOut">
              <a:rPr lang="en-US" smtClean="0"/>
              <a:t>11/2/2015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2F506-7FAE-422B-A295-79815DD472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1302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7191" y="4836161"/>
            <a:ext cx="3310890" cy="13677267"/>
          </a:xfrm>
        </p:spPr>
        <p:txBody>
          <a:bodyPr/>
          <a:lstStyle>
            <a:lvl1pPr>
              <a:defRPr sz="4500"/>
            </a:lvl1pPr>
            <a:lvl2pPr>
              <a:defRPr sz="38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55721" y="4836161"/>
            <a:ext cx="3310890" cy="13677267"/>
          </a:xfrm>
        </p:spPr>
        <p:txBody>
          <a:bodyPr/>
          <a:lstStyle>
            <a:lvl1pPr>
              <a:defRPr sz="4500"/>
            </a:lvl1pPr>
            <a:lvl2pPr>
              <a:defRPr sz="38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B8771-6AA1-4D6D-AA4A-CA007100DB51}" type="datetimeFigureOut">
              <a:rPr lang="en-US" smtClean="0"/>
              <a:t>11/2/2015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2F506-7FAE-422B-A295-79815DD472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2808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622513"/>
            <a:ext cx="9052560" cy="2590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921" y="3479589"/>
            <a:ext cx="4444207" cy="1450127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31520" indent="0">
              <a:buNone/>
              <a:defRPr sz="3200" b="1"/>
            </a:lvl2pPr>
            <a:lvl3pPr marL="1463040" indent="0">
              <a:buNone/>
              <a:defRPr sz="2900" b="1"/>
            </a:lvl3pPr>
            <a:lvl4pPr marL="2194560" indent="0">
              <a:buNone/>
              <a:defRPr sz="2600" b="1"/>
            </a:lvl4pPr>
            <a:lvl5pPr marL="2926080" indent="0">
              <a:buNone/>
              <a:defRPr sz="2600" b="1"/>
            </a:lvl5pPr>
            <a:lvl6pPr marL="3657600" indent="0">
              <a:buNone/>
              <a:defRPr sz="2600" b="1"/>
            </a:lvl6pPr>
            <a:lvl7pPr marL="4389120" indent="0">
              <a:buNone/>
              <a:defRPr sz="2600" b="1"/>
            </a:lvl7pPr>
            <a:lvl8pPr marL="5120640" indent="0">
              <a:buNone/>
              <a:defRPr sz="2600" b="1"/>
            </a:lvl8pPr>
            <a:lvl9pPr marL="5852160" indent="0">
              <a:buNone/>
              <a:defRPr sz="2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1" y="4929716"/>
            <a:ext cx="4444207" cy="8956253"/>
          </a:xfrm>
        </p:spPr>
        <p:txBody>
          <a:bodyPr/>
          <a:lstStyle>
            <a:lvl1pPr>
              <a:defRPr sz="3800"/>
            </a:lvl1pPr>
            <a:lvl2pPr>
              <a:defRPr sz="32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9529" y="3479589"/>
            <a:ext cx="4445952" cy="1450127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31520" indent="0">
              <a:buNone/>
              <a:defRPr sz="3200" b="1"/>
            </a:lvl2pPr>
            <a:lvl3pPr marL="1463040" indent="0">
              <a:buNone/>
              <a:defRPr sz="2900" b="1"/>
            </a:lvl3pPr>
            <a:lvl4pPr marL="2194560" indent="0">
              <a:buNone/>
              <a:defRPr sz="2600" b="1"/>
            </a:lvl4pPr>
            <a:lvl5pPr marL="2926080" indent="0">
              <a:buNone/>
              <a:defRPr sz="2600" b="1"/>
            </a:lvl5pPr>
            <a:lvl6pPr marL="3657600" indent="0">
              <a:buNone/>
              <a:defRPr sz="2600" b="1"/>
            </a:lvl6pPr>
            <a:lvl7pPr marL="4389120" indent="0">
              <a:buNone/>
              <a:defRPr sz="2600" b="1"/>
            </a:lvl7pPr>
            <a:lvl8pPr marL="5120640" indent="0">
              <a:buNone/>
              <a:defRPr sz="2600" b="1"/>
            </a:lvl8pPr>
            <a:lvl9pPr marL="5852160" indent="0">
              <a:buNone/>
              <a:defRPr sz="2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09529" y="4929716"/>
            <a:ext cx="4445952" cy="8956253"/>
          </a:xfrm>
        </p:spPr>
        <p:txBody>
          <a:bodyPr/>
          <a:lstStyle>
            <a:lvl1pPr>
              <a:defRPr sz="3800"/>
            </a:lvl1pPr>
            <a:lvl2pPr>
              <a:defRPr sz="32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B8771-6AA1-4D6D-AA4A-CA007100DB51}" type="datetimeFigureOut">
              <a:rPr lang="en-US" smtClean="0"/>
              <a:t>11/2/2015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2F506-7FAE-422B-A295-79815DD472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2420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B8771-6AA1-4D6D-AA4A-CA007100DB51}" type="datetimeFigureOut">
              <a:rPr lang="en-US" smtClean="0"/>
              <a:t>11/2/2015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2F506-7FAE-422B-A295-79815DD472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75472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B8771-6AA1-4D6D-AA4A-CA007100DB51}" type="datetimeFigureOut">
              <a:rPr lang="en-US" smtClean="0"/>
              <a:t>11/2/2015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2F506-7FAE-422B-A295-79815DD472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70852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1" y="618914"/>
            <a:ext cx="3309145" cy="2633980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2555" y="618915"/>
            <a:ext cx="5622926" cy="13267057"/>
          </a:xfrm>
        </p:spPr>
        <p:txBody>
          <a:bodyPr/>
          <a:lstStyle>
            <a:lvl1pPr>
              <a:defRPr sz="5100"/>
            </a:lvl1pPr>
            <a:lvl2pPr>
              <a:defRPr sz="4500"/>
            </a:lvl2pPr>
            <a:lvl3pPr>
              <a:defRPr sz="38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2921" y="3252895"/>
            <a:ext cx="3309145" cy="10633077"/>
          </a:xfrm>
        </p:spPr>
        <p:txBody>
          <a:bodyPr/>
          <a:lstStyle>
            <a:lvl1pPr marL="0" indent="0">
              <a:buNone/>
              <a:defRPr sz="2200"/>
            </a:lvl1pPr>
            <a:lvl2pPr marL="731520" indent="0">
              <a:buNone/>
              <a:defRPr sz="1900"/>
            </a:lvl2pPr>
            <a:lvl3pPr marL="1463040" indent="0">
              <a:buNone/>
              <a:defRPr sz="1600"/>
            </a:lvl3pPr>
            <a:lvl4pPr marL="2194560" indent="0">
              <a:buNone/>
              <a:defRPr sz="1400"/>
            </a:lvl4pPr>
            <a:lvl5pPr marL="2926080" indent="0">
              <a:buNone/>
              <a:defRPr sz="1400"/>
            </a:lvl5pPr>
            <a:lvl6pPr marL="3657600" indent="0">
              <a:buNone/>
              <a:defRPr sz="1400"/>
            </a:lvl6pPr>
            <a:lvl7pPr marL="4389120" indent="0">
              <a:buNone/>
              <a:defRPr sz="1400"/>
            </a:lvl7pPr>
            <a:lvl8pPr marL="5120640" indent="0">
              <a:buNone/>
              <a:defRPr sz="1400"/>
            </a:lvl8pPr>
            <a:lvl9pPr marL="585216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B8771-6AA1-4D6D-AA4A-CA007100DB51}" type="datetimeFigureOut">
              <a:rPr lang="en-US" smtClean="0"/>
              <a:t>11/2/2015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2F506-7FAE-422B-A295-79815DD472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07981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517" y="10881361"/>
            <a:ext cx="6035040" cy="1284607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1517" y="1388956"/>
            <a:ext cx="6035040" cy="9326880"/>
          </a:xfrm>
        </p:spPr>
        <p:txBody>
          <a:bodyPr/>
          <a:lstStyle>
            <a:lvl1pPr marL="0" indent="0">
              <a:buNone/>
              <a:defRPr sz="5100"/>
            </a:lvl1pPr>
            <a:lvl2pPr marL="731520" indent="0">
              <a:buNone/>
              <a:defRPr sz="4500"/>
            </a:lvl2pPr>
            <a:lvl3pPr marL="1463040" indent="0">
              <a:buNone/>
              <a:defRPr sz="3800"/>
            </a:lvl3pPr>
            <a:lvl4pPr marL="2194560" indent="0">
              <a:buNone/>
              <a:defRPr sz="3200"/>
            </a:lvl4pPr>
            <a:lvl5pPr marL="2926080" indent="0">
              <a:buNone/>
              <a:defRPr sz="3200"/>
            </a:lvl5pPr>
            <a:lvl6pPr marL="3657600" indent="0">
              <a:buNone/>
              <a:defRPr sz="3200"/>
            </a:lvl6pPr>
            <a:lvl7pPr marL="4389120" indent="0">
              <a:buNone/>
              <a:defRPr sz="3200"/>
            </a:lvl7pPr>
            <a:lvl8pPr marL="5120640" indent="0">
              <a:buNone/>
              <a:defRPr sz="3200"/>
            </a:lvl8pPr>
            <a:lvl9pPr marL="5852160" indent="0">
              <a:buNone/>
              <a:defRPr sz="32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1517" y="12165968"/>
            <a:ext cx="6035040" cy="1824353"/>
          </a:xfrm>
        </p:spPr>
        <p:txBody>
          <a:bodyPr/>
          <a:lstStyle>
            <a:lvl1pPr marL="0" indent="0">
              <a:buNone/>
              <a:defRPr sz="2200"/>
            </a:lvl1pPr>
            <a:lvl2pPr marL="731520" indent="0">
              <a:buNone/>
              <a:defRPr sz="1900"/>
            </a:lvl2pPr>
            <a:lvl3pPr marL="1463040" indent="0">
              <a:buNone/>
              <a:defRPr sz="1600"/>
            </a:lvl3pPr>
            <a:lvl4pPr marL="2194560" indent="0">
              <a:buNone/>
              <a:defRPr sz="1400"/>
            </a:lvl4pPr>
            <a:lvl5pPr marL="2926080" indent="0">
              <a:buNone/>
              <a:defRPr sz="1400"/>
            </a:lvl5pPr>
            <a:lvl6pPr marL="3657600" indent="0">
              <a:buNone/>
              <a:defRPr sz="1400"/>
            </a:lvl6pPr>
            <a:lvl7pPr marL="4389120" indent="0">
              <a:buNone/>
              <a:defRPr sz="1400"/>
            </a:lvl7pPr>
            <a:lvl8pPr marL="5120640" indent="0">
              <a:buNone/>
              <a:defRPr sz="1400"/>
            </a:lvl8pPr>
            <a:lvl9pPr marL="585216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B8771-6AA1-4D6D-AA4A-CA007100DB51}" type="datetimeFigureOut">
              <a:rPr lang="en-US" smtClean="0"/>
              <a:t>11/2/2015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2F506-7FAE-422B-A295-79815DD472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722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2920" y="622513"/>
            <a:ext cx="9052560" cy="2590800"/>
          </a:xfrm>
          <a:prstGeom prst="rect">
            <a:avLst/>
          </a:prstGeom>
        </p:spPr>
        <p:txBody>
          <a:bodyPr vert="horz" lIns="146304" tIns="73152" rIns="146304" bIns="73152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920" y="3627123"/>
            <a:ext cx="9052560" cy="10258849"/>
          </a:xfrm>
          <a:prstGeom prst="rect">
            <a:avLst/>
          </a:prstGeom>
        </p:spPr>
        <p:txBody>
          <a:bodyPr vert="horz" lIns="146304" tIns="73152" rIns="146304" bIns="73152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2920" y="14407729"/>
            <a:ext cx="2346960" cy="827616"/>
          </a:xfrm>
          <a:prstGeom prst="rect">
            <a:avLst/>
          </a:prstGeom>
        </p:spPr>
        <p:txBody>
          <a:bodyPr vert="horz" lIns="146304" tIns="73152" rIns="146304" bIns="73152" rtlCol="0" anchor="ctr"/>
          <a:lstStyle>
            <a:lvl1pPr algn="l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3B8771-6AA1-4D6D-AA4A-CA007100DB51}" type="datetimeFigureOut">
              <a:rPr lang="en-US" smtClean="0"/>
              <a:t>11/2/2015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36620" y="14407729"/>
            <a:ext cx="3185160" cy="827616"/>
          </a:xfrm>
          <a:prstGeom prst="rect">
            <a:avLst/>
          </a:prstGeom>
        </p:spPr>
        <p:txBody>
          <a:bodyPr vert="horz" lIns="146304" tIns="73152" rIns="146304" bIns="73152" rtlCol="0" anchor="ctr"/>
          <a:lstStyle>
            <a:lvl1pPr algn="ctr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08520" y="14407729"/>
            <a:ext cx="2346960" cy="827616"/>
          </a:xfrm>
          <a:prstGeom prst="rect">
            <a:avLst/>
          </a:prstGeom>
        </p:spPr>
        <p:txBody>
          <a:bodyPr vert="horz" lIns="146304" tIns="73152" rIns="146304" bIns="73152" rtlCol="0" anchor="ctr"/>
          <a:lstStyle>
            <a:lvl1pPr algn="r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F2F506-7FAE-422B-A295-79815DD472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5935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463040" rtl="0" eaLnBrk="1" latinLnBrk="0" hangingPunct="1">
        <a:spcBef>
          <a:spcPct val="0"/>
        </a:spcBef>
        <a:buNone/>
        <a:defRPr sz="7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48640" indent="-548640" algn="l" defTabSz="1463040" rtl="0" eaLnBrk="1" latinLnBrk="0" hangingPunct="1">
        <a:spcBef>
          <a:spcPct val="20000"/>
        </a:spcBef>
        <a:buFont typeface="Arial" panose="020B0604020202020204" pitchFamily="34" charset="0"/>
        <a:buChar char="•"/>
        <a:defRPr sz="5100" kern="1200">
          <a:solidFill>
            <a:schemeClr val="tx1"/>
          </a:solidFill>
          <a:latin typeface="+mn-lt"/>
          <a:ea typeface="+mn-ea"/>
          <a:cs typeface="+mn-cs"/>
        </a:defRPr>
      </a:lvl1pPr>
      <a:lvl2pPr marL="1188720" indent="-457200" algn="l" defTabSz="1463040" rtl="0" eaLnBrk="1" latinLnBrk="0" hangingPunct="1">
        <a:spcBef>
          <a:spcPct val="20000"/>
        </a:spcBef>
        <a:buFont typeface="Arial" panose="020B0604020202020204" pitchFamily="34" charset="0"/>
        <a:buChar char="–"/>
        <a:defRPr sz="4500" kern="1200">
          <a:solidFill>
            <a:schemeClr val="tx1"/>
          </a:solidFill>
          <a:latin typeface="+mn-lt"/>
          <a:ea typeface="+mn-ea"/>
          <a:cs typeface="+mn-cs"/>
        </a:defRPr>
      </a:lvl2pPr>
      <a:lvl3pPr marL="1828800" indent="-365760" algn="l" defTabSz="1463040" rtl="0" eaLnBrk="1" latinLnBrk="0" hangingPunct="1">
        <a:spcBef>
          <a:spcPct val="20000"/>
        </a:spcBef>
        <a:buFont typeface="Arial" panose="020B0604020202020204" pitchFamily="34" charset="0"/>
        <a:buChar char="•"/>
        <a:defRPr sz="3800" kern="1200">
          <a:solidFill>
            <a:schemeClr val="tx1"/>
          </a:solidFill>
          <a:latin typeface="+mn-lt"/>
          <a:ea typeface="+mn-ea"/>
          <a:cs typeface="+mn-cs"/>
        </a:defRPr>
      </a:lvl3pPr>
      <a:lvl4pPr marL="2560320" indent="-365760" algn="l" defTabSz="1463040" rtl="0" eaLnBrk="1" latinLnBrk="0" hangingPunct="1">
        <a:spcBef>
          <a:spcPct val="20000"/>
        </a:spcBef>
        <a:buFont typeface="Arial" panose="020B0604020202020204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291840" indent="-365760" algn="l" defTabSz="1463040" rtl="0" eaLnBrk="1" latinLnBrk="0" hangingPunct="1">
        <a:spcBef>
          <a:spcPct val="20000"/>
        </a:spcBef>
        <a:buFont typeface="Arial" panose="020B0604020202020204" pitchFamily="34" charset="0"/>
        <a:buChar char="»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023360" indent="-365760" algn="l" defTabSz="146304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754880" indent="-365760" algn="l" defTabSz="146304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486400" indent="-365760" algn="l" defTabSz="146304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217920" indent="-365760" algn="l" defTabSz="146304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6304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algn="l" defTabSz="146304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463040" algn="l" defTabSz="146304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2194560" algn="l" defTabSz="146304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26080" algn="l" defTabSz="146304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657600" algn="l" defTabSz="146304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389120" algn="l" defTabSz="146304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5120640" algn="l" defTabSz="146304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852160" algn="l" defTabSz="146304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5419294"/>
              </p:ext>
            </p:extLst>
          </p:nvPr>
        </p:nvGraphicFramePr>
        <p:xfrm>
          <a:off x="152398" y="152400"/>
          <a:ext cx="9753602" cy="15068021"/>
        </p:xfrm>
        <a:graphic>
          <a:graphicData uri="http://schemas.openxmlformats.org/drawingml/2006/table">
            <a:tbl>
              <a:tblPr firstRow="1" bandRow="1"/>
              <a:tblGrid>
                <a:gridCol w="1676402"/>
                <a:gridCol w="1981200"/>
                <a:gridCol w="2057400"/>
                <a:gridCol w="2118142"/>
                <a:gridCol w="1920458"/>
              </a:tblGrid>
              <a:tr h="441511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Webb’s               </a:t>
                      </a:r>
                      <a:r>
                        <a:rPr lang="en-US" sz="1400" b="1" dirty="0">
                          <a:solidFill>
                            <a:srgbClr val="000099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  <a:sym typeface="Wingdings"/>
                        </a:rPr>
                        <a:t></a:t>
                      </a:r>
                      <a:endParaRPr lang="en-US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Depth of Knowledge  </a:t>
                      </a:r>
                      <a:endParaRPr lang="en-US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894" marR="61894" marT="30947" marB="3094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DOK LEVEL 1</a:t>
                      </a:r>
                      <a:endParaRPr lang="en-US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Recall and Reproduction</a:t>
                      </a:r>
                      <a:endParaRPr lang="en-US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894" marR="61894" marT="30947" marB="3094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DOK LEVEL 2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Basic Skills and Concepts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894" marR="61894" marT="30947" marB="3094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DOK LEVEL 3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Strategic Thinking and Reasoning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894" marR="61894" marT="30947" marB="3094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DOK LEVEL 4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Extended Thinking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894" marR="61894" marT="30947" marB="3094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</a:tr>
              <a:tr h="251703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1200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Blooms                </a:t>
                      </a:r>
                      <a:r>
                        <a:rPr lang="en-US" sz="1400" b="1" dirty="0">
                          <a:effectLst/>
                          <a:latin typeface="Calibri"/>
                          <a:ea typeface="Times New Roman"/>
                          <a:cs typeface="Times New Roman"/>
                          <a:sym typeface="Wingdings"/>
                        </a:rPr>
                        <a:t></a:t>
                      </a:r>
                      <a:endParaRPr lang="en-US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894" marR="61894" marT="30947" marB="3094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916032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u="sng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R</a:t>
                      </a:r>
                      <a:r>
                        <a:rPr lang="en-US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emember </a:t>
                      </a:r>
                      <a:endParaRPr lang="en-US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(Knowledge)</a:t>
                      </a:r>
                      <a:r>
                        <a:rPr lang="en-US" sz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 </a:t>
                      </a:r>
                      <a:endParaRPr lang="en-US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Retrieve knowledge from long-term memory, recognize, recall, locate, identify.</a:t>
                      </a:r>
                      <a:endParaRPr lang="en-US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894" marR="61894" marT="30947" marB="3094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u="sng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Knowledge/Remember</a:t>
                      </a:r>
                      <a:endParaRPr lang="en-US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  <a:endParaRPr lang="en-US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Ra</a:t>
                      </a:r>
                      <a:r>
                        <a:rPr lang="en-US" sz="10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. Complete short answer</a:t>
                      </a:r>
                      <a:endParaRPr lang="en-US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questions with facts, details,</a:t>
                      </a:r>
                      <a:endParaRPr lang="en-US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terms, principles, etc. (e.g.,</a:t>
                      </a:r>
                      <a:endParaRPr lang="en-US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label parts of diagram)</a:t>
                      </a:r>
                      <a:endParaRPr lang="en-US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894" marR="61894" marT="30947" marB="30947">
                    <a:lnL w="571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Hess Cognitive Rigor Writing Matrix</a:t>
                      </a:r>
                      <a:endParaRPr lang="en-US" sz="28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894" marR="61894" marT="30947" marB="30947" anchor="ctr">
                    <a:lnL w="571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en-US" sz="900" dirty="0">
                        <a:effectLst/>
                        <a:latin typeface="Calibri"/>
                      </a:endParaRPr>
                    </a:p>
                  </a:txBody>
                  <a:tcPr marL="61894" marR="61894" marT="30947" marB="3094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E36C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en-US" sz="900" dirty="0">
                        <a:effectLst/>
                        <a:latin typeface="Calibri"/>
                      </a:endParaRPr>
                    </a:p>
                  </a:txBody>
                  <a:tcPr marL="61894" marR="61894" marT="30947" marB="3094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</a:tr>
              <a:tr h="2315869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u="sng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Understand</a:t>
                      </a:r>
                      <a:endParaRPr lang="en-US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(</a:t>
                      </a:r>
                      <a:r>
                        <a:rPr lang="en-US" sz="1200" b="1" u="sng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C</a:t>
                      </a:r>
                      <a:r>
                        <a:rPr lang="en-US" sz="1200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omprehend)</a:t>
                      </a:r>
                      <a:endParaRPr lang="en-US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Construct meaning, clarify, paraphrase, represent, translate, illustrate, give examples, classify, categorize, summarize, generalize, infer a logical conclusion), predict, compare/contrast, match like ideas, explain, construct models.</a:t>
                      </a:r>
                      <a:endParaRPr lang="en-US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894" marR="61894" marT="30947" marB="3094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u="sng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Comprehend/Understand DOK1</a:t>
                      </a:r>
                      <a:endParaRPr lang="en-US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  <a:endParaRPr lang="en-US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C</a:t>
                      </a:r>
                      <a:r>
                        <a:rPr lang="en-US" sz="1000" b="1" dirty="0" err="1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b</a:t>
                      </a:r>
                      <a:r>
                        <a:rPr lang="en-US" sz="10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. Describe or define facts,</a:t>
                      </a:r>
                      <a:endParaRPr lang="en-US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details, terms, principles, etc.</a:t>
                      </a:r>
                      <a:endParaRPr lang="en-US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  <a:endParaRPr lang="en-US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Cc. </a:t>
                      </a:r>
                      <a:r>
                        <a:rPr lang="en-US" sz="10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Select appropriate</a:t>
                      </a:r>
                      <a:endParaRPr lang="en-US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word/phrase to use when</a:t>
                      </a:r>
                      <a:endParaRPr lang="en-US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intended meaning/definition is</a:t>
                      </a:r>
                      <a:endParaRPr lang="en-US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clearly evident</a:t>
                      </a:r>
                      <a:endParaRPr lang="en-US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  <a:endParaRPr lang="en-US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Cd</a:t>
                      </a:r>
                      <a:r>
                        <a:rPr lang="en-US" sz="10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.  Write simple complete</a:t>
                      </a:r>
                      <a:endParaRPr lang="en-US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sentences</a:t>
                      </a:r>
                      <a:endParaRPr lang="en-US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  <a:endParaRPr lang="en-US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Ce.  </a:t>
                      </a:r>
                      <a:r>
                        <a:rPr lang="en-US" sz="10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Add an appropriate caption to a photo or illustration</a:t>
                      </a:r>
                      <a:endParaRPr lang="en-US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  <a:endParaRPr lang="en-US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Cf..  </a:t>
                      </a:r>
                      <a:r>
                        <a:rPr lang="en-US" sz="10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Write “fact statements” on a</a:t>
                      </a:r>
                      <a:endParaRPr lang="en-US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topic (e.g., spiders build webs)</a:t>
                      </a:r>
                      <a:endParaRPr lang="en-US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894" marR="61894" marT="30947" marB="30947">
                    <a:lnL w="571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 b="1" u="sng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Comprehend/Understand DOK2</a:t>
                      </a:r>
                      <a:endParaRPr lang="en-US" sz="95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 b="1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  <a:endParaRPr lang="en-US" sz="95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 b="1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Ci. </a:t>
                      </a:r>
                      <a:r>
                        <a:rPr lang="en-US" sz="95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Specify, explain, show relationships; explain why, cause-effect</a:t>
                      </a:r>
                      <a:endParaRPr lang="en-US" sz="95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  <a:endParaRPr lang="en-US" sz="95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 b="1" dirty="0" err="1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Cj</a:t>
                      </a:r>
                      <a:r>
                        <a:rPr lang="en-US" sz="95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. Provide and explain non-examples and examples</a:t>
                      </a:r>
                      <a:endParaRPr lang="en-US" sz="95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  <a:endParaRPr lang="en-US" sz="95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 b="1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Courier New"/>
                        </a:rPr>
                        <a:t>Ck</a:t>
                      </a:r>
                      <a:r>
                        <a:rPr lang="en-US" sz="95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Courier New"/>
                        </a:rPr>
                        <a:t>. </a:t>
                      </a:r>
                      <a:r>
                        <a:rPr lang="en-US" sz="95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Take notes; organize ideas/data (e.g., relevance, trends, perspectives)</a:t>
                      </a:r>
                      <a:endParaRPr lang="en-US" sz="95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  <a:endParaRPr lang="en-US" sz="95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 b="1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Courier New"/>
                        </a:rPr>
                        <a:t>Cl. </a:t>
                      </a:r>
                      <a:r>
                        <a:rPr lang="en-US" sz="95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Summarize results, key concepts, ideas</a:t>
                      </a:r>
                      <a:endParaRPr lang="en-US" sz="95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  <a:endParaRPr lang="en-US" sz="95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 b="1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Courier New"/>
                        </a:rPr>
                        <a:t>Cm.  </a:t>
                      </a:r>
                      <a:r>
                        <a:rPr lang="en-US" sz="95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Explain central ideas or accurate generalizations of texts or topics</a:t>
                      </a:r>
                      <a:endParaRPr lang="en-US" sz="95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  <a:endParaRPr lang="en-US" sz="95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 b="1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Courier New"/>
                        </a:rPr>
                        <a:t>Cn</a:t>
                      </a:r>
                      <a:r>
                        <a:rPr lang="en-US" sz="95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Courier New"/>
                        </a:rPr>
                        <a:t>. </a:t>
                      </a:r>
                      <a:r>
                        <a:rPr lang="en-US" sz="95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Describe steps in a process (e.g., science procedure, how to and why control variables)</a:t>
                      </a:r>
                      <a:endParaRPr lang="en-US" sz="95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894" marR="61894" marT="30947" marB="30947">
                    <a:lnL w="571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 b="1" u="sng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Comprehend/Understand DOK3</a:t>
                      </a:r>
                      <a:endParaRPr lang="en-US" sz="95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22860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en-US" sz="95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 b="1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Cy</a:t>
                      </a:r>
                      <a:r>
                        <a:rPr lang="en-US" sz="95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. Write a multi-paragraph composition for specific purpose, focus, voice, tone, &amp; audience</a:t>
                      </a:r>
                      <a:endParaRPr lang="en-US" sz="95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  <a:endParaRPr lang="en-US" sz="95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 b="1" dirty="0" err="1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Courier New"/>
                        </a:rPr>
                        <a:t>Cz</a:t>
                      </a:r>
                      <a:r>
                        <a:rPr lang="en-US" sz="950" b="1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Courier New"/>
                        </a:rPr>
                        <a:t>.</a:t>
                      </a:r>
                      <a:r>
                        <a:rPr lang="en-US" sz="95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Courier New"/>
                        </a:rPr>
                        <a:t> </a:t>
                      </a:r>
                      <a:r>
                        <a:rPr lang="en-US" sz="95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Develop and explain opposing perspectives or connect ideas, principles, or concepts using supporting evidence (quote, example, text reference, etc.)</a:t>
                      </a:r>
                      <a:endParaRPr lang="en-US" sz="95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  <a:endParaRPr lang="en-US" sz="95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 b="1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Courier New"/>
                        </a:rPr>
                        <a:t>CA</a:t>
                      </a:r>
                      <a:r>
                        <a:rPr lang="en-US" sz="95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Courier New"/>
                        </a:rPr>
                        <a:t>.. </a:t>
                      </a:r>
                      <a:r>
                        <a:rPr lang="en-US" sz="95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Develop arguments of fact (e.g., Are these criticisms supported by the historical facts? Is this claim or equation true?)</a:t>
                      </a:r>
                      <a:endParaRPr lang="en-US" sz="95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894" marR="61894" marT="30947" marB="30947">
                    <a:lnL w="571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E36C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E36C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36C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u="sng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Comprehend/Understand DOK4</a:t>
                      </a:r>
                      <a:endParaRPr lang="en-US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  <a:endParaRPr lang="en-US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CR.</a:t>
                      </a:r>
                      <a:r>
                        <a:rPr lang="en-US" sz="1000" b="1" u="sng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10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Use multiple sources to elaborate on how concepts or ideas specifically draw from </a:t>
                      </a:r>
                      <a:r>
                        <a:rPr lang="en-US" sz="1000" i="1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other</a:t>
                      </a:r>
                      <a:r>
                        <a:rPr lang="en-US" sz="10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 content domains or differing concepts (e.g., research paper, arguments of policy – should this law be passed? What will be the impact of this change?)</a:t>
                      </a:r>
                      <a:endParaRPr lang="en-US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  <a:endParaRPr lang="en-US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Courier New"/>
                        </a:rPr>
                        <a:t>CS.</a:t>
                      </a:r>
                      <a:r>
                        <a:rPr lang="en-US" sz="10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Courier New"/>
                        </a:rPr>
                        <a:t> </a:t>
                      </a:r>
                      <a:r>
                        <a:rPr lang="en-US" sz="10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Develop generalizations about the results obtained or strategies used and apply them to a</a:t>
                      </a:r>
                      <a:endParaRPr lang="en-US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894" marR="61894" marT="30947" marB="30947">
                    <a:lnL w="57150" cap="flat" cmpd="sng" algn="ctr">
                      <a:solidFill>
                        <a:srgbClr val="E36C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</a:tr>
              <a:tr h="187693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u="sng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Apply</a:t>
                      </a:r>
                      <a:r>
                        <a:rPr lang="en-US" sz="1200" u="sng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 </a:t>
                      </a:r>
                      <a:endParaRPr lang="en-US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Carry out or use a procedure in a given situation; carry out (apply to a familiar task), or use (apply) to an unfamiliar task.</a:t>
                      </a:r>
                      <a:endParaRPr lang="en-US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894" marR="61894" marT="30947" marB="3094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u="sng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Application  DOK 1</a:t>
                      </a:r>
                      <a:endParaRPr lang="en-US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  <a:endParaRPr lang="en-US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 err="1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APg</a:t>
                      </a:r>
                      <a:r>
                        <a:rPr lang="en-US" sz="10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. Apply rules or use resources</a:t>
                      </a:r>
                      <a:endParaRPr lang="en-US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to edit specific spelling, grammar, punctuation, conventions, or word use</a:t>
                      </a:r>
                      <a:endParaRPr lang="en-US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  <a:endParaRPr lang="en-US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 err="1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APh</a:t>
                      </a:r>
                      <a:r>
                        <a:rPr lang="en-US" sz="10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.  Apply basic formats for</a:t>
                      </a:r>
                      <a:endParaRPr lang="en-US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documenting sources</a:t>
                      </a:r>
                      <a:endParaRPr lang="en-US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894" marR="61894" marT="30947" marB="30947">
                    <a:lnL w="571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 b="1" u="sng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Application  DOK 2</a:t>
                      </a:r>
                      <a:endParaRPr lang="en-US" sz="95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 b="1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  <a:endParaRPr lang="en-US" sz="95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 b="1" dirty="0" err="1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APo</a:t>
                      </a:r>
                      <a:r>
                        <a:rPr lang="en-US" sz="95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. Use context to identify/infer the intended meaning of words/phrases</a:t>
                      </a:r>
                      <a:endParaRPr lang="en-US" sz="95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  <a:endParaRPr lang="en-US" sz="95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 b="1" dirty="0" err="1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Courier New"/>
                        </a:rPr>
                        <a:t>APp</a:t>
                      </a:r>
                      <a:r>
                        <a:rPr lang="en-US" sz="950" dirty="0" err="1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Courier New"/>
                        </a:rPr>
                        <a:t>.</a:t>
                      </a:r>
                      <a:r>
                        <a:rPr lang="en-US" sz="95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Courier New"/>
                        </a:rPr>
                        <a:t> </a:t>
                      </a:r>
                      <a:r>
                        <a:rPr lang="en-US" sz="95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Obtain, interpret, &amp; explain information using text features (table, diagram, etc.)</a:t>
                      </a:r>
                      <a:endParaRPr lang="en-US" sz="95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  <a:endParaRPr lang="en-US" sz="95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 b="1" dirty="0" err="1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Courier New"/>
                        </a:rPr>
                        <a:t>APq</a:t>
                      </a:r>
                      <a:r>
                        <a:rPr lang="en-US" sz="95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Courier New"/>
                        </a:rPr>
                        <a:t>. </a:t>
                      </a:r>
                      <a:r>
                        <a:rPr lang="en-US" sz="95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Develop a (brief) text that may be limited to one paragraph, </a:t>
                      </a:r>
                      <a:r>
                        <a:rPr lang="en-US" sz="950" i="1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précis</a:t>
                      </a:r>
                      <a:endParaRPr lang="en-US" sz="95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  <a:endParaRPr lang="en-US" sz="95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 b="1" dirty="0" err="1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Courier New"/>
                        </a:rPr>
                        <a:t>APr</a:t>
                      </a:r>
                      <a:r>
                        <a:rPr lang="en-US" sz="950" dirty="0" err="1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Courier New"/>
                        </a:rPr>
                        <a:t>.</a:t>
                      </a:r>
                      <a:r>
                        <a:rPr lang="en-US" sz="95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Courier New"/>
                        </a:rPr>
                        <a:t> </a:t>
                      </a:r>
                      <a:r>
                        <a:rPr lang="en-US" sz="95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Apply basic organizational structures (paragraph, sentence types, topic sentence, introduction, etc.) in writing</a:t>
                      </a:r>
                      <a:endParaRPr lang="en-US" sz="95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894" marR="61894" marT="30947" marB="30947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 b="1" u="sng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Application  DOK 3</a:t>
                      </a:r>
                      <a:endParaRPr lang="en-US" sz="95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en-US" sz="95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 b="1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APB</a:t>
                      </a:r>
                      <a:r>
                        <a:rPr lang="en-US" sz="95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. Revise final draft for meaning, progression of ideas, or logic chain</a:t>
                      </a:r>
                      <a:endParaRPr lang="en-US" sz="95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  <a:endParaRPr lang="en-US" sz="95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 b="1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Courier New"/>
                        </a:rPr>
                        <a:t>APC.</a:t>
                      </a:r>
                      <a:r>
                        <a:rPr lang="en-US" sz="95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Courier New"/>
                        </a:rPr>
                        <a:t> </a:t>
                      </a:r>
                      <a:r>
                        <a:rPr lang="en-US" sz="95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Apply internal consistency of text organization and structure to a full composition or oral communication</a:t>
                      </a:r>
                      <a:endParaRPr lang="en-US" sz="95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  <a:endParaRPr lang="en-US" sz="95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 b="1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Courier New"/>
                        </a:rPr>
                        <a:t>APD.</a:t>
                      </a:r>
                      <a:r>
                        <a:rPr lang="en-US" sz="95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Courier New"/>
                        </a:rPr>
                        <a:t> </a:t>
                      </a:r>
                      <a:r>
                        <a:rPr lang="en-US" sz="95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Apply a concept in a new context</a:t>
                      </a:r>
                      <a:endParaRPr lang="en-US" sz="95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  <a:endParaRPr lang="en-US" sz="95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 b="1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Courier New"/>
                        </a:rPr>
                        <a:t>APE.</a:t>
                      </a:r>
                      <a:r>
                        <a:rPr lang="en-US" sz="95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Courier New"/>
                        </a:rPr>
                        <a:t> </a:t>
                      </a:r>
                      <a:r>
                        <a:rPr lang="en-US" sz="95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Apply word choice, point of view, style, rhetorical devices to impact readers’ interpretation of a text</a:t>
                      </a:r>
                      <a:endParaRPr lang="en-US" sz="95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894" marR="61894" marT="30947" marB="30947">
                    <a:lnL w="571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E36C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36C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36C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u="sng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Application  DOK 4</a:t>
                      </a:r>
                      <a:endParaRPr lang="en-US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22860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en-US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APT</a:t>
                      </a:r>
                      <a:r>
                        <a:rPr lang="en-US" sz="10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. Select or devise an approach among many alternatives to research and present a novel problem or issue</a:t>
                      </a:r>
                      <a:endParaRPr lang="en-US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  <a:endParaRPr lang="en-US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Courier New"/>
                        </a:rPr>
                        <a:t>APU.</a:t>
                      </a:r>
                      <a:r>
                        <a:rPr lang="en-US" sz="10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Courier New"/>
                        </a:rPr>
                        <a:t> </a:t>
                      </a:r>
                      <a:r>
                        <a:rPr lang="en-US" sz="10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Illustrate how multiple themes (historical, geographic, social) may be interrelated within a text or topic</a:t>
                      </a:r>
                      <a:endParaRPr lang="en-US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894" marR="61894" marT="30947" marB="30947">
                    <a:lnL w="57150" cap="flat" cmpd="sng" algn="ctr">
                      <a:solidFill>
                        <a:srgbClr val="E36C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</a:tr>
              <a:tr h="2090472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u="sng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Analyze</a:t>
                      </a:r>
                      <a:r>
                        <a:rPr lang="en-US" sz="1200" u="sng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 </a:t>
                      </a:r>
                      <a:endParaRPr lang="en-US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Break into constituent parts, determine how parts relate, differentiate between relevant-irrelevant, distinguish, focus, select, organize, outline, find coherence, deconstruct (e.g., for bias or point of view).</a:t>
                      </a:r>
                      <a:endParaRPr lang="en-US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894" marR="61894" marT="30947" marB="3094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E36C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u="sng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Analyze  DOK 1</a:t>
                      </a:r>
                      <a:endParaRPr lang="en-US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  <a:endParaRPr lang="en-US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 err="1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ANs</a:t>
                      </a:r>
                      <a:r>
                        <a:rPr lang="en-US" sz="1000" dirty="0" err="1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.</a:t>
                      </a:r>
                      <a:r>
                        <a:rPr lang="en-US" sz="10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 Decide which text structure is appropriate to audience and</a:t>
                      </a:r>
                      <a:endParaRPr lang="en-US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purpose (e.g., compare/contrast,</a:t>
                      </a:r>
                      <a:endParaRPr lang="en-US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proposition-support)</a:t>
                      </a:r>
                      <a:endParaRPr lang="en-US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  <a:endParaRPr lang="en-US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Ant</a:t>
                      </a:r>
                      <a:r>
                        <a:rPr lang="en-US" sz="10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. Determine appropriate,</a:t>
                      </a:r>
                      <a:endParaRPr lang="en-US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relevant key words for</a:t>
                      </a:r>
                      <a:endParaRPr lang="en-US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conducting an Internet search</a:t>
                      </a:r>
                      <a:endParaRPr lang="en-US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or researching a topic</a:t>
                      </a:r>
                      <a:endParaRPr lang="en-US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894" marR="61894" marT="30947" marB="30947">
                    <a:lnL w="57150" cap="flat" cmpd="sng" algn="ctr">
                      <a:solidFill>
                        <a:srgbClr val="E36C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36C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36C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 b="1" u="sng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Analyze  DOK 2</a:t>
                      </a:r>
                      <a:endParaRPr lang="en-US" sz="95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 b="1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  <a:endParaRPr lang="en-US" sz="95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 b="1" dirty="0" err="1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ANu</a:t>
                      </a:r>
                      <a:r>
                        <a:rPr lang="en-US" sz="95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. Compare/contrast perspectives, events, characters</a:t>
                      </a:r>
                      <a:endParaRPr lang="en-US" sz="95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  <a:endParaRPr lang="en-US" sz="95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 b="1" dirty="0" err="1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Courier New"/>
                        </a:rPr>
                        <a:t>ANv</a:t>
                      </a:r>
                      <a:r>
                        <a:rPr lang="en-US" sz="95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Courier New"/>
                        </a:rPr>
                        <a:t>. </a:t>
                      </a:r>
                      <a:r>
                        <a:rPr lang="en-US" sz="95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Analyze/revise format, organization, &amp; internal text structure (signal words,</a:t>
                      </a:r>
                      <a:endParaRPr lang="en-US" sz="95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transitions, semantic cues) of different print and non-print texts</a:t>
                      </a:r>
                      <a:endParaRPr lang="en-US" sz="95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  <a:endParaRPr lang="en-US" sz="95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 b="1" dirty="0" err="1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Courier New"/>
                        </a:rPr>
                        <a:t>ANw</a:t>
                      </a:r>
                      <a:r>
                        <a:rPr lang="en-US" sz="950" b="1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Courier New"/>
                        </a:rPr>
                        <a:t>.</a:t>
                      </a:r>
                      <a:r>
                        <a:rPr lang="en-US" sz="95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Courier New"/>
                        </a:rPr>
                        <a:t> </a:t>
                      </a:r>
                      <a:r>
                        <a:rPr lang="en-US" sz="95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Distinguish: relevant-irrelevant information; fact/opinion (e.g., What are</a:t>
                      </a:r>
                      <a:endParaRPr lang="en-US" sz="95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the characteristics of a hero’s journey?)</a:t>
                      </a:r>
                      <a:endParaRPr lang="en-US" sz="95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  <a:endParaRPr lang="en-US" sz="95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 b="1" dirty="0" err="1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Courier New"/>
                        </a:rPr>
                        <a:t>ANx</a:t>
                      </a:r>
                      <a:r>
                        <a:rPr lang="en-US" sz="95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Courier New"/>
                        </a:rPr>
                        <a:t>. </a:t>
                      </a:r>
                      <a:r>
                        <a:rPr lang="en-US" sz="95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Locate evidence that supports a perspective/differing perspectives</a:t>
                      </a:r>
                      <a:endParaRPr lang="en-US" sz="95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894" marR="61894" marT="30947" marB="30947">
                    <a:lnL w="12700" cap="flat" cmpd="sng" algn="ctr">
                      <a:solidFill>
                        <a:srgbClr val="E36C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36C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36C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 b="1" u="sng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Analyze  DOK 3</a:t>
                      </a:r>
                      <a:endParaRPr lang="en-US" sz="95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 b="1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  <a:endParaRPr lang="en-US" sz="95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 b="1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ANF.</a:t>
                      </a:r>
                      <a:r>
                        <a:rPr lang="en-US" sz="95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 Analyze interrelationships among concepts/ issues, problems in a text</a:t>
                      </a:r>
                      <a:endParaRPr lang="en-US" sz="95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  <a:endParaRPr lang="en-US" sz="95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 b="1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Courier New"/>
                        </a:rPr>
                        <a:t>ANG</a:t>
                      </a:r>
                      <a:r>
                        <a:rPr lang="en-US" sz="95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Courier New"/>
                        </a:rPr>
                        <a:t>. </a:t>
                      </a:r>
                      <a:r>
                        <a:rPr lang="en-US" sz="95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Analyze impact or use of author’s craft (literary devices, viewpoint, dialogue) in a single text</a:t>
                      </a:r>
                      <a:endParaRPr lang="en-US" sz="95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  <a:endParaRPr lang="en-US" sz="95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 b="1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Courier New"/>
                        </a:rPr>
                        <a:t>ANH</a:t>
                      </a:r>
                      <a:r>
                        <a:rPr lang="en-US" sz="95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Courier New"/>
                        </a:rPr>
                        <a:t>. </a:t>
                      </a:r>
                      <a:r>
                        <a:rPr lang="en-US" sz="95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Use reasoning and evidence to generate criteria for making and supporting an argument of judgment (Was FDR a great president? Who was the greatest ball player?)</a:t>
                      </a:r>
                      <a:endParaRPr lang="en-US" sz="95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  <a:endParaRPr lang="en-US" sz="95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 b="1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Courier New"/>
                        </a:rPr>
                        <a:t>ANI.</a:t>
                      </a:r>
                      <a:r>
                        <a:rPr lang="en-US" sz="95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Courier New"/>
                        </a:rPr>
                        <a:t> </a:t>
                      </a:r>
                      <a:r>
                        <a:rPr lang="en-US" sz="95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Support conclusions with evidence</a:t>
                      </a:r>
                      <a:endParaRPr lang="en-US" sz="95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894" marR="61894" marT="30947" marB="30947">
                    <a:lnL w="12700" cap="flat" cmpd="sng" algn="ctr">
                      <a:solidFill>
                        <a:srgbClr val="E36C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E36C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36C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36C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u="sng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Analyze  DOK 4</a:t>
                      </a:r>
                      <a:endParaRPr lang="en-US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206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en-US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ANV</a:t>
                      </a:r>
                      <a:r>
                        <a:rPr lang="en-US" sz="9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. Analyze multiple sources of evidence, or multiple works by the same author, or across</a:t>
                      </a:r>
                      <a:endParaRPr lang="en-US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genres, or time periods</a:t>
                      </a:r>
                      <a:endParaRPr lang="en-US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  <a:endParaRPr lang="en-US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Courier New"/>
                        </a:rPr>
                        <a:t>AVW</a:t>
                      </a:r>
                      <a:r>
                        <a:rPr lang="en-US" sz="9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Courier New"/>
                        </a:rPr>
                        <a:t>. </a:t>
                      </a:r>
                      <a:r>
                        <a:rPr lang="en-US" sz="9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Analyze complex/abstract</a:t>
                      </a:r>
                      <a:endParaRPr lang="en-US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themes, perspectives, concepts</a:t>
                      </a:r>
                      <a:endParaRPr lang="en-US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  <a:endParaRPr lang="en-US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Courier New"/>
                        </a:rPr>
                        <a:t>ANX </a:t>
                      </a:r>
                      <a:r>
                        <a:rPr lang="en-US" sz="9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Gather, analyze, and organize multiple information sources</a:t>
                      </a:r>
                      <a:endParaRPr lang="en-US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  <a:endParaRPr lang="en-US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Courier New"/>
                        </a:rPr>
                        <a:t>AVY</a:t>
                      </a:r>
                      <a:r>
                        <a:rPr lang="en-US" sz="9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Courier New"/>
                        </a:rPr>
                        <a:t>. </a:t>
                      </a:r>
                      <a:r>
                        <a:rPr lang="en-US" sz="9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Compare and contrast conflicting judgments or policies (e.g., Supreme Court decisions)</a:t>
                      </a:r>
                      <a:endParaRPr lang="en-US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894" marR="61894" marT="30947" marB="30947">
                    <a:lnL w="57150" cap="flat" cmpd="sng" algn="ctr">
                      <a:solidFill>
                        <a:srgbClr val="E36C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</a:tr>
              <a:tr h="1236334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u="sng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Evaluate</a:t>
                      </a:r>
                      <a:r>
                        <a:rPr lang="en-US" sz="1200" u="sng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 </a:t>
                      </a:r>
                      <a:endParaRPr lang="en-US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Make judgments based on criteria, check, detect inconsistencies or fallacies, judge, critique.</a:t>
                      </a:r>
                      <a:endParaRPr lang="en-US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894" marR="61894" marT="30947" marB="3094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E36C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en-US" sz="900">
                        <a:effectLst/>
                        <a:latin typeface="Calibri"/>
                      </a:endParaRPr>
                    </a:p>
                  </a:txBody>
                  <a:tcPr marL="61894" marR="61894" marT="30947" marB="30947">
                    <a:lnL w="57150" cap="flat" cmpd="sng" algn="ctr">
                      <a:solidFill>
                        <a:srgbClr val="E36C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36C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36C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E36C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en-US" sz="900">
                        <a:effectLst/>
                        <a:latin typeface="Calibri"/>
                      </a:endParaRPr>
                    </a:p>
                  </a:txBody>
                  <a:tcPr marL="61894" marR="61894" marT="30947" marB="30947">
                    <a:lnL w="12700" cap="flat" cmpd="sng" algn="ctr">
                      <a:solidFill>
                        <a:srgbClr val="E36C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36C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36C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E36C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 b="1" u="sng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Evaluate DOK 3</a:t>
                      </a:r>
                      <a:endParaRPr lang="en-US" sz="95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 b="1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EVJ.</a:t>
                      </a:r>
                      <a:r>
                        <a:rPr lang="en-US" sz="95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 Evaluate validity and relevance of evidence used to develop an argument or support a perspective</a:t>
                      </a:r>
                      <a:endParaRPr lang="en-US" sz="95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  <a:endParaRPr lang="en-US" sz="95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 b="1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Courier New"/>
                        </a:rPr>
                        <a:t>EVK</a:t>
                      </a:r>
                      <a:r>
                        <a:rPr lang="en-US" sz="95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Courier New"/>
                        </a:rPr>
                        <a:t>. </a:t>
                      </a:r>
                      <a:r>
                        <a:rPr lang="en-US" sz="95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Describe, compare, and contrast solution methods</a:t>
                      </a:r>
                      <a:endParaRPr lang="en-US" sz="95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  <a:endParaRPr lang="en-US" sz="95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 b="1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Courier New"/>
                        </a:rPr>
                        <a:t>EVL</a:t>
                      </a:r>
                      <a:r>
                        <a:rPr lang="en-US" sz="95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Courier New"/>
                        </a:rPr>
                        <a:t>. </a:t>
                      </a:r>
                      <a:r>
                        <a:rPr lang="en-US" sz="95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Verify or critique the accuracy, logic, and reasonableness of stated conclusions or assumptions</a:t>
                      </a:r>
                      <a:endParaRPr lang="en-US" sz="95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894" marR="61894" marT="30947" marB="30947">
                    <a:lnL w="12700" cap="flat" cmpd="sng" algn="ctr">
                      <a:solidFill>
                        <a:srgbClr val="E36C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E36C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36C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E36C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u="sng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Evaluate DOK 4</a:t>
                      </a:r>
                      <a:endParaRPr lang="en-US" sz="9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AVZ. </a:t>
                      </a:r>
                      <a:r>
                        <a:rPr lang="en-US" sz="9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Evaluate relevancy, accuracy, &amp; completeness of information across multiple sources</a:t>
                      </a:r>
                      <a:endParaRPr lang="en-US" sz="9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  <a:endParaRPr lang="en-US" sz="9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 err="1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Courier New"/>
                        </a:rPr>
                        <a:t>AVaa</a:t>
                      </a:r>
                      <a:r>
                        <a:rPr lang="en-US" sz="900" b="1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Courier New"/>
                        </a:rPr>
                        <a:t>. .</a:t>
                      </a:r>
                      <a:r>
                        <a:rPr lang="en-US" sz="9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Courier New"/>
                        </a:rPr>
                        <a:t> </a:t>
                      </a:r>
                      <a:r>
                        <a:rPr lang="en-US" sz="9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Apply understanding in a novel way, provide argument or</a:t>
                      </a:r>
                      <a:endParaRPr lang="en-US" sz="9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justification for the application</a:t>
                      </a:r>
                      <a:endParaRPr lang="en-US" sz="9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  <a:endParaRPr lang="en-US" sz="9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 err="1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Courier New"/>
                        </a:rPr>
                        <a:t>AVbb</a:t>
                      </a:r>
                      <a:r>
                        <a:rPr lang="en-US" sz="900" b="1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Courier New"/>
                        </a:rPr>
                        <a:t>.</a:t>
                      </a:r>
                      <a:r>
                        <a:rPr lang="en-US" sz="9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Courier New"/>
                        </a:rPr>
                        <a:t> </a:t>
                      </a:r>
                      <a:r>
                        <a:rPr lang="en-US" sz="9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Critique the historical impact (policy, writings, discoveries, etc.)</a:t>
                      </a:r>
                      <a:endParaRPr lang="en-US" sz="9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894" marR="61894" marT="30947" marB="30947">
                    <a:lnL w="57150" cap="flat" cmpd="sng" algn="ctr">
                      <a:solidFill>
                        <a:srgbClr val="E36C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</a:tr>
              <a:tr h="112956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u="sng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Create</a:t>
                      </a:r>
                      <a:endParaRPr lang="en-US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(</a:t>
                      </a:r>
                      <a:r>
                        <a:rPr lang="en-US" sz="1200" b="1" u="sng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Sy</a:t>
                      </a:r>
                      <a:r>
                        <a:rPr lang="en-US" sz="1200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nthesize)</a:t>
                      </a:r>
                      <a:endParaRPr lang="en-US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 Reorganize elements into new patterns/structures, generate, hypothesize, design, plan, produce.</a:t>
                      </a:r>
                      <a:endParaRPr lang="en-US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894" marR="61894" marT="30947" marB="3094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u="sng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Create/Synthesize DOK 1</a:t>
                      </a:r>
                      <a:endParaRPr lang="en-US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en-US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SYM.</a:t>
                      </a:r>
                      <a:r>
                        <a:rPr lang="en-US" sz="10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 Brainstorm facts, ideas,</a:t>
                      </a:r>
                      <a:endParaRPr lang="en-US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concepts, problems, or</a:t>
                      </a:r>
                      <a:endParaRPr lang="en-US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perspectives related to a topic,</a:t>
                      </a:r>
                      <a:endParaRPr lang="en-US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text, idea, issue, or concept</a:t>
                      </a:r>
                      <a:endParaRPr lang="en-US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894" marR="61894" marT="30947" marB="30947">
                    <a:lnL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E36C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u="sng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Create/Synthesize DOK 2</a:t>
                      </a:r>
                      <a:endParaRPr lang="en-US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en-US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SYN</a:t>
                      </a:r>
                      <a:r>
                        <a:rPr lang="en-US" sz="10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. Generate conjectures, hypotheses , or predictions based on facts, observations, evidence/observations, or prior knowledge and experience</a:t>
                      </a:r>
                      <a:endParaRPr lang="en-US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  <a:endParaRPr lang="en-US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Courier New"/>
                        </a:rPr>
                        <a:t>SYO</a:t>
                      </a:r>
                      <a:r>
                        <a:rPr lang="en-US" sz="10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Courier New"/>
                        </a:rPr>
                        <a:t>. </a:t>
                      </a:r>
                      <a:r>
                        <a:rPr lang="en-US" sz="10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Generate believable “grounds” (reasons) for an opinion-argument</a:t>
                      </a:r>
                      <a:endParaRPr lang="en-US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894" marR="61894" marT="30947" marB="30947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E36C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u="sng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Create/Synthesize DOK 3</a:t>
                      </a:r>
                      <a:endParaRPr lang="en-US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en-US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SYP</a:t>
                      </a:r>
                      <a:r>
                        <a:rPr lang="en-US" sz="10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. Develop a complex model for a given situation or problem</a:t>
                      </a:r>
                      <a:endParaRPr lang="en-US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  <a:endParaRPr lang="en-US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Courier New"/>
                        </a:rPr>
                        <a:t>SYQ</a:t>
                      </a:r>
                      <a:r>
                        <a:rPr lang="en-US" sz="10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Courier New"/>
                        </a:rPr>
                        <a:t>. </a:t>
                      </a:r>
                      <a:r>
                        <a:rPr lang="en-US" sz="10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Develop an alternative solution or perspective to one proposed (e.g., debate)</a:t>
                      </a:r>
                      <a:endParaRPr lang="en-US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894" marR="61894" marT="30947" marB="30947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E36C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u="sng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Create/Synthesize DOK 4</a:t>
                      </a:r>
                      <a:endParaRPr lang="en-US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en-US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 err="1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SYcc</a:t>
                      </a:r>
                      <a:r>
                        <a:rPr lang="en-US" sz="10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. Synthesize information across multiple sources or texts in order to articulate a new voice, alternate theme, new knowledge or nuanced</a:t>
                      </a:r>
                      <a:endParaRPr lang="en-US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perspective</a:t>
                      </a:r>
                      <a:endParaRPr lang="en-US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894" marR="61894" marT="30947" marB="30947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04131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292</Words>
  <Application>Microsoft Office PowerPoint</Application>
  <PresentationFormat>Custom</PresentationFormat>
  <Paragraphs>179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Courier New</vt:lpstr>
      <vt:lpstr>Times New Roman</vt:lpstr>
      <vt:lpstr>Wingdings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Susan Richmond</dc:creator>
  <cp:lastModifiedBy>Richmond, Susan</cp:lastModifiedBy>
  <cp:revision>1</cp:revision>
  <dcterms:created xsi:type="dcterms:W3CDTF">2015-11-01T18:44:36Z</dcterms:created>
  <dcterms:modified xsi:type="dcterms:W3CDTF">2015-11-02T19:37:12Z</dcterms:modified>
</cp:coreProperties>
</file>