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6" r:id="rId2"/>
    <p:sldId id="260" r:id="rId3"/>
    <p:sldId id="261" r:id="rId4"/>
    <p:sldId id="262" r:id="rId5"/>
    <p:sldId id="263" r:id="rId6"/>
    <p:sldId id="264" r:id="rId7"/>
    <p:sldId id="265" r:id="rId8"/>
    <p:sldId id="266" r:id="rId9"/>
    <p:sldId id="267" r:id="rId10"/>
    <p:sldId id="268" r:id="rId11"/>
    <p:sldId id="269" r:id="rId12"/>
    <p:sldId id="271" r:id="rId13"/>
    <p:sldId id="272" r:id="rId14"/>
    <p:sldId id="273" r:id="rId15"/>
    <p:sldId id="274" r:id="rId16"/>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5" autoAdjust="0"/>
    <p:restoredTop sz="94700" autoAdjust="0"/>
  </p:normalViewPr>
  <p:slideViewPr>
    <p:cSldViewPr>
      <p:cViewPr>
        <p:scale>
          <a:sx n="70" d="100"/>
          <a:sy n="70" d="100"/>
        </p:scale>
        <p:origin x="-1260" y="-1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42471A7-5E43-4B3B-AD54-35723667445A}" type="datetimeFigureOut">
              <a:rPr lang="en-US" smtClean="0"/>
              <a:t>2/5/2015</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585F526-251C-4514-8359-C3AA6A15F8A8}" type="slidenum">
              <a:rPr lang="en-US" smtClean="0"/>
              <a:t>‹#›</a:t>
            </a:fld>
            <a:endParaRPr lang="en-US"/>
          </a:p>
        </p:txBody>
      </p:sp>
    </p:spTree>
    <p:extLst>
      <p:ext uri="{BB962C8B-B14F-4D97-AF65-F5344CB8AC3E}">
        <p14:creationId xmlns:p14="http://schemas.microsoft.com/office/powerpoint/2010/main" val="3731740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81000" y="8001000"/>
            <a:ext cx="1600200" cy="486833"/>
          </a:xfrm>
        </p:spPr>
        <p:txBody>
          <a:bodyPr/>
          <a:lstStyle/>
          <a:p>
            <a:fld id="{BA4FFBC7-1729-43CD-AFDD-52D4F96C4892}" type="datetime1">
              <a:rPr lang="en-US" smtClean="0"/>
              <a:t>2/5/2015</a:t>
            </a:fld>
            <a:endParaRPr lang="en-US"/>
          </a:p>
        </p:txBody>
      </p:sp>
      <p:sp>
        <p:nvSpPr>
          <p:cNvPr id="5" name="Footer Placeholder 4"/>
          <p:cNvSpPr>
            <a:spLocks noGrp="1"/>
          </p:cNvSpPr>
          <p:nvPr>
            <p:ph type="ftr" sz="quarter" idx="11"/>
          </p:nvPr>
        </p:nvSpPr>
        <p:spPr>
          <a:xfrm>
            <a:off x="2971800" y="7620000"/>
            <a:ext cx="2171700" cy="486833"/>
          </a:xfrm>
        </p:spPr>
        <p:txBody>
          <a:bodyPr/>
          <a:lstStyle>
            <a:lvl1pPr>
              <a:defRPr sz="800">
                <a:solidFill>
                  <a:schemeClr val="tx1"/>
                </a:solidFill>
              </a:defRPr>
            </a:lvl1pPr>
          </a:lstStyle>
          <a:p>
            <a:r>
              <a:rPr lang="en-US" smtClean="0"/>
              <a:t>HSD – OSP Susan Richmond</a:t>
            </a:r>
            <a:endParaRPr lang="en-US" dirty="0"/>
          </a:p>
        </p:txBody>
      </p:sp>
      <p:sp>
        <p:nvSpPr>
          <p:cNvPr id="6" name="Slide Number Placeholder 5"/>
          <p:cNvSpPr>
            <a:spLocks noGrp="1"/>
          </p:cNvSpPr>
          <p:nvPr>
            <p:ph type="sldNum" sz="quarter" idx="12"/>
          </p:nvPr>
        </p:nvSpPr>
        <p:spPr>
          <a:xfrm>
            <a:off x="6515100" y="8844091"/>
            <a:ext cx="342900" cy="351367"/>
          </a:xfrm>
        </p:spPr>
        <p:txBody>
          <a:bodyPr/>
          <a:lstStyle>
            <a:lvl1pPr>
              <a:defRPr sz="800"/>
            </a:lvl1pPr>
          </a:lstStyle>
          <a:p>
            <a:fld id="{5FA644A2-C634-421A-B18B-04E696E02A98}" type="slidenum">
              <a:rPr lang="en-US" smtClean="0"/>
              <a:pPr/>
              <a:t>‹#›</a:t>
            </a:fld>
            <a:endParaRPr lang="en-US" dirty="0"/>
          </a:p>
        </p:txBody>
      </p:sp>
      <p:sp>
        <p:nvSpPr>
          <p:cNvPr id="7" name="TextBox 6"/>
          <p:cNvSpPr txBox="1"/>
          <p:nvPr userDrawn="1"/>
        </p:nvSpPr>
        <p:spPr>
          <a:xfrm>
            <a:off x="0" y="8980014"/>
            <a:ext cx="1981200" cy="215444"/>
          </a:xfrm>
          <a:prstGeom prst="rect">
            <a:avLst/>
          </a:prstGeom>
          <a:noFill/>
        </p:spPr>
        <p:txBody>
          <a:bodyPr wrap="square" rtlCol="0">
            <a:spAutoFit/>
          </a:bodyPr>
          <a:lstStyle/>
          <a:p>
            <a:r>
              <a:rPr lang="en-US" sz="800" dirty="0" smtClean="0"/>
              <a:t>HSD</a:t>
            </a:r>
            <a:r>
              <a:rPr lang="en-US" sz="800" baseline="0" dirty="0" smtClean="0"/>
              <a:t> – OSP Susan Richmond</a:t>
            </a:r>
            <a:endParaRPr lang="en-US" sz="800" dirty="0"/>
          </a:p>
        </p:txBody>
      </p:sp>
    </p:spTree>
    <p:extLst>
      <p:ext uri="{BB962C8B-B14F-4D97-AF65-F5344CB8AC3E}">
        <p14:creationId xmlns:p14="http://schemas.microsoft.com/office/powerpoint/2010/main" val="2774769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833EB-81C4-435D-B6DE-778B563C0EA8}" type="datetime1">
              <a:rPr lang="en-US" smtClean="0"/>
              <a:t>2/5/2015</a:t>
            </a:fld>
            <a:endParaRPr lang="en-US"/>
          </a:p>
        </p:txBody>
      </p:sp>
      <p:sp>
        <p:nvSpPr>
          <p:cNvPr id="5" name="Footer Placeholder 4"/>
          <p:cNvSpPr>
            <a:spLocks noGrp="1"/>
          </p:cNvSpPr>
          <p:nvPr>
            <p:ph type="ftr" sz="quarter" idx="11"/>
          </p:nvPr>
        </p:nvSpPr>
        <p:spPr/>
        <p:txBody>
          <a:bodyPr/>
          <a:lstStyle/>
          <a:p>
            <a:r>
              <a:rPr lang="en-US" smtClean="0"/>
              <a:t>HSD – OSP Susan Richmond</a:t>
            </a:r>
            <a:endParaRPr lang="en-US"/>
          </a:p>
        </p:txBody>
      </p:sp>
      <p:sp>
        <p:nvSpPr>
          <p:cNvPr id="6" name="Slide Number Placeholder 5"/>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173120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B95BE-2785-4FA3-A66E-CB3F8D71A263}" type="datetime1">
              <a:rPr lang="en-US" smtClean="0"/>
              <a:t>2/5/2015</a:t>
            </a:fld>
            <a:endParaRPr lang="en-US"/>
          </a:p>
        </p:txBody>
      </p:sp>
      <p:sp>
        <p:nvSpPr>
          <p:cNvPr id="5" name="Footer Placeholder 4"/>
          <p:cNvSpPr>
            <a:spLocks noGrp="1"/>
          </p:cNvSpPr>
          <p:nvPr>
            <p:ph type="ftr" sz="quarter" idx="11"/>
          </p:nvPr>
        </p:nvSpPr>
        <p:spPr/>
        <p:txBody>
          <a:bodyPr/>
          <a:lstStyle/>
          <a:p>
            <a:r>
              <a:rPr lang="en-US" smtClean="0"/>
              <a:t>HSD – OSP Susan Richmond</a:t>
            </a:r>
            <a:endParaRPr lang="en-US"/>
          </a:p>
        </p:txBody>
      </p:sp>
      <p:sp>
        <p:nvSpPr>
          <p:cNvPr id="6" name="Slide Number Placeholder 5"/>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426008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48483-AED9-49B0-9B55-670C09D30A31}" type="datetime1">
              <a:rPr lang="en-US" smtClean="0"/>
              <a:t>2/5/2015</a:t>
            </a:fld>
            <a:endParaRPr lang="en-US"/>
          </a:p>
        </p:txBody>
      </p:sp>
      <p:sp>
        <p:nvSpPr>
          <p:cNvPr id="5" name="Footer Placeholder 4"/>
          <p:cNvSpPr>
            <a:spLocks noGrp="1"/>
          </p:cNvSpPr>
          <p:nvPr>
            <p:ph type="ftr" sz="quarter" idx="11"/>
          </p:nvPr>
        </p:nvSpPr>
        <p:spPr/>
        <p:txBody>
          <a:bodyPr/>
          <a:lstStyle/>
          <a:p>
            <a:r>
              <a:rPr lang="en-US" smtClean="0"/>
              <a:t>HSD – OSP Susan Richmond</a:t>
            </a:r>
            <a:endParaRPr lang="en-US"/>
          </a:p>
        </p:txBody>
      </p:sp>
      <p:sp>
        <p:nvSpPr>
          <p:cNvPr id="6" name="Slide Number Placeholder 5"/>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373779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CAAEB4-EEF3-4256-B3C0-7C1E86F63944}" type="datetime1">
              <a:rPr lang="en-US" smtClean="0"/>
              <a:t>2/5/2015</a:t>
            </a:fld>
            <a:endParaRPr lang="en-US"/>
          </a:p>
        </p:txBody>
      </p:sp>
      <p:sp>
        <p:nvSpPr>
          <p:cNvPr id="5" name="Footer Placeholder 4"/>
          <p:cNvSpPr>
            <a:spLocks noGrp="1"/>
          </p:cNvSpPr>
          <p:nvPr>
            <p:ph type="ftr" sz="quarter" idx="11"/>
          </p:nvPr>
        </p:nvSpPr>
        <p:spPr/>
        <p:txBody>
          <a:bodyPr/>
          <a:lstStyle/>
          <a:p>
            <a:r>
              <a:rPr lang="en-US" smtClean="0"/>
              <a:t>HSD – OSP Susan Richmond</a:t>
            </a:r>
            <a:endParaRPr lang="en-US"/>
          </a:p>
        </p:txBody>
      </p:sp>
      <p:sp>
        <p:nvSpPr>
          <p:cNvPr id="6" name="Slide Number Placeholder 5"/>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8733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87E4F5-2093-436B-84F5-D57D0679CECE}" type="datetime1">
              <a:rPr lang="en-US" smtClean="0"/>
              <a:t>2/5/2015</a:t>
            </a:fld>
            <a:endParaRPr lang="en-US"/>
          </a:p>
        </p:txBody>
      </p:sp>
      <p:sp>
        <p:nvSpPr>
          <p:cNvPr id="6" name="Footer Placeholder 5"/>
          <p:cNvSpPr>
            <a:spLocks noGrp="1"/>
          </p:cNvSpPr>
          <p:nvPr>
            <p:ph type="ftr" sz="quarter" idx="11"/>
          </p:nvPr>
        </p:nvSpPr>
        <p:spPr/>
        <p:txBody>
          <a:bodyPr/>
          <a:lstStyle/>
          <a:p>
            <a:r>
              <a:rPr lang="en-US" smtClean="0"/>
              <a:t>HSD – OSP Susan Richmond</a:t>
            </a:r>
            <a:endParaRPr lang="en-US"/>
          </a:p>
        </p:txBody>
      </p:sp>
      <p:sp>
        <p:nvSpPr>
          <p:cNvPr id="7" name="Slide Number Placeholder 6"/>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3413503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9CB1D0-B712-4CB0-ABD1-3576335CA157}" type="datetime1">
              <a:rPr lang="en-US" smtClean="0"/>
              <a:t>2/5/2015</a:t>
            </a:fld>
            <a:endParaRPr lang="en-US"/>
          </a:p>
        </p:txBody>
      </p:sp>
      <p:sp>
        <p:nvSpPr>
          <p:cNvPr id="8" name="Footer Placeholder 7"/>
          <p:cNvSpPr>
            <a:spLocks noGrp="1"/>
          </p:cNvSpPr>
          <p:nvPr>
            <p:ph type="ftr" sz="quarter" idx="11"/>
          </p:nvPr>
        </p:nvSpPr>
        <p:spPr/>
        <p:txBody>
          <a:bodyPr/>
          <a:lstStyle/>
          <a:p>
            <a:r>
              <a:rPr lang="en-US" smtClean="0"/>
              <a:t>HSD – OSP Susan Richmond</a:t>
            </a:r>
            <a:endParaRPr lang="en-US"/>
          </a:p>
        </p:txBody>
      </p:sp>
      <p:sp>
        <p:nvSpPr>
          <p:cNvPr id="9" name="Slide Number Placeholder 8"/>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2383884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5CAD38-A2B3-4A68-997D-415227C25F7B}" type="datetime1">
              <a:rPr lang="en-US" smtClean="0"/>
              <a:t>2/5/2015</a:t>
            </a:fld>
            <a:endParaRPr lang="en-US"/>
          </a:p>
        </p:txBody>
      </p:sp>
      <p:sp>
        <p:nvSpPr>
          <p:cNvPr id="4" name="Footer Placeholder 3"/>
          <p:cNvSpPr>
            <a:spLocks noGrp="1"/>
          </p:cNvSpPr>
          <p:nvPr>
            <p:ph type="ftr" sz="quarter" idx="11"/>
          </p:nvPr>
        </p:nvSpPr>
        <p:spPr/>
        <p:txBody>
          <a:bodyPr/>
          <a:lstStyle/>
          <a:p>
            <a:r>
              <a:rPr lang="en-US" smtClean="0"/>
              <a:t>HSD – OSP Susan Richmond</a:t>
            </a:r>
            <a:endParaRPr lang="en-US"/>
          </a:p>
        </p:txBody>
      </p:sp>
      <p:sp>
        <p:nvSpPr>
          <p:cNvPr id="5" name="Slide Number Placeholder 4"/>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368619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0409C-B7E6-4560-BA71-BA99CE6CED67}" type="datetime1">
              <a:rPr lang="en-US" smtClean="0"/>
              <a:t>2/5/2015</a:t>
            </a:fld>
            <a:endParaRPr lang="en-US"/>
          </a:p>
        </p:txBody>
      </p:sp>
      <p:sp>
        <p:nvSpPr>
          <p:cNvPr id="3" name="Footer Placeholder 2"/>
          <p:cNvSpPr>
            <a:spLocks noGrp="1"/>
          </p:cNvSpPr>
          <p:nvPr>
            <p:ph type="ftr" sz="quarter" idx="11"/>
          </p:nvPr>
        </p:nvSpPr>
        <p:spPr/>
        <p:txBody>
          <a:bodyPr/>
          <a:lstStyle/>
          <a:p>
            <a:r>
              <a:rPr lang="en-US" smtClean="0"/>
              <a:t>HSD – OSP Susan Richmond</a:t>
            </a:r>
            <a:endParaRPr lang="en-US"/>
          </a:p>
        </p:txBody>
      </p:sp>
      <p:sp>
        <p:nvSpPr>
          <p:cNvPr id="4" name="Slide Number Placeholder 3"/>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200424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8226F1-E6CF-4846-9459-2CF97AC15B28}" type="datetime1">
              <a:rPr lang="en-US" smtClean="0"/>
              <a:t>2/5/2015</a:t>
            </a:fld>
            <a:endParaRPr lang="en-US"/>
          </a:p>
        </p:txBody>
      </p:sp>
      <p:sp>
        <p:nvSpPr>
          <p:cNvPr id="6" name="Footer Placeholder 5"/>
          <p:cNvSpPr>
            <a:spLocks noGrp="1"/>
          </p:cNvSpPr>
          <p:nvPr>
            <p:ph type="ftr" sz="quarter" idx="11"/>
          </p:nvPr>
        </p:nvSpPr>
        <p:spPr/>
        <p:txBody>
          <a:bodyPr/>
          <a:lstStyle/>
          <a:p>
            <a:r>
              <a:rPr lang="en-US" smtClean="0"/>
              <a:t>HSD – OSP Susan Richmond</a:t>
            </a:r>
            <a:endParaRPr lang="en-US"/>
          </a:p>
        </p:txBody>
      </p:sp>
      <p:sp>
        <p:nvSpPr>
          <p:cNvPr id="7" name="Slide Number Placeholder 6"/>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244610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BA3439-56B9-462A-902B-867C484157ED}" type="datetime1">
              <a:rPr lang="en-US" smtClean="0"/>
              <a:t>2/5/2015</a:t>
            </a:fld>
            <a:endParaRPr lang="en-US"/>
          </a:p>
        </p:txBody>
      </p:sp>
      <p:sp>
        <p:nvSpPr>
          <p:cNvPr id="6" name="Footer Placeholder 5"/>
          <p:cNvSpPr>
            <a:spLocks noGrp="1"/>
          </p:cNvSpPr>
          <p:nvPr>
            <p:ph type="ftr" sz="quarter" idx="11"/>
          </p:nvPr>
        </p:nvSpPr>
        <p:spPr/>
        <p:txBody>
          <a:bodyPr/>
          <a:lstStyle/>
          <a:p>
            <a:r>
              <a:rPr lang="en-US" smtClean="0"/>
              <a:t>HSD – OSP Susan Richmond</a:t>
            </a:r>
            <a:endParaRPr lang="en-US"/>
          </a:p>
        </p:txBody>
      </p:sp>
      <p:sp>
        <p:nvSpPr>
          <p:cNvPr id="7" name="Slide Number Placeholder 6"/>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833671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7ADB340-C155-44C3-8CAB-985F9C225BED}" type="datetime1">
              <a:rPr lang="en-US" smtClean="0"/>
              <a:t>2/5/2015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HSD – OSP Susan Richmond</a:t>
            </a:r>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FA644A2-C634-421A-B18B-04E696E02A98}" type="slidenum">
              <a:rPr lang="en-US" smtClean="0"/>
              <a:t>‹#›</a:t>
            </a:fld>
            <a:endParaRPr lang="en-US"/>
          </a:p>
        </p:txBody>
      </p:sp>
    </p:spTree>
    <p:extLst>
      <p:ext uri="{BB962C8B-B14F-4D97-AF65-F5344CB8AC3E}">
        <p14:creationId xmlns:p14="http://schemas.microsoft.com/office/powerpoint/2010/main" val="2761913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6809" y="0"/>
            <a:ext cx="6874809" cy="9144000"/>
            <a:chOff x="-22412" y="0"/>
            <a:chExt cx="9166412" cy="6858000"/>
          </a:xfrm>
        </p:grpSpPr>
        <p:sp>
          <p:nvSpPr>
            <p:cNvPr id="3" name="Rectangle 2"/>
            <p:cNvSpPr/>
            <p:nvPr/>
          </p:nvSpPr>
          <p:spPr>
            <a:xfrm>
              <a:off x="0" y="0"/>
              <a:ext cx="9144000" cy="68580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7924800" cy="59436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412" y="34295"/>
              <a:ext cx="6683188" cy="5277293"/>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411" y="34295"/>
              <a:ext cx="5742207" cy="446150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412" y="0"/>
              <a:ext cx="4975412" cy="36576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360" t="19952" r="62713" b="6794"/>
          <a:stretch/>
        </p:blipFill>
        <p:spPr bwMode="auto">
          <a:xfrm>
            <a:off x="0" y="0"/>
            <a:ext cx="3725562" cy="4876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2" name="7-Point Star 1"/>
          <p:cNvSpPr/>
          <p:nvPr/>
        </p:nvSpPr>
        <p:spPr>
          <a:xfrm>
            <a:off x="2436731" y="3224400"/>
            <a:ext cx="3773464" cy="2771137"/>
          </a:xfrm>
          <a:prstGeom prst="star7">
            <a:avLst/>
          </a:prstGeom>
          <a:solidFill>
            <a:schemeClr val="accent3">
              <a:lumMod val="20000"/>
              <a:lumOff val="80000"/>
            </a:schemeClr>
          </a:solidFill>
          <a:ln>
            <a:solidFill>
              <a:srgbClr val="C0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smtClean="0">
              <a:solidFill>
                <a:schemeClr val="tx1"/>
              </a:solidFill>
              <a:effectLst>
                <a:outerShdw blurRad="38100" dist="38100" dir="2700000" algn="tl">
                  <a:srgbClr val="000000">
                    <a:alpha val="43137"/>
                  </a:srgbClr>
                </a:outerShdw>
              </a:effectLst>
            </a:endParaRPr>
          </a:p>
          <a:p>
            <a:pPr algn="ctr"/>
            <a:r>
              <a:rPr lang="en-US" sz="2400" b="1" dirty="0" smtClean="0">
                <a:solidFill>
                  <a:schemeClr val="tx1"/>
                </a:solidFill>
                <a:effectLst>
                  <a:outerShdw blurRad="38100" dist="38100" dir="2700000" algn="tl">
                    <a:srgbClr val="000000">
                      <a:alpha val="43137"/>
                    </a:srgbClr>
                  </a:outerShdw>
                </a:effectLst>
              </a:rPr>
              <a:t>TO WRITE COMPLEX QUESTIONS</a:t>
            </a:r>
            <a:endParaRPr lang="en-US" sz="2400" b="1" dirty="0">
              <a:solidFill>
                <a:schemeClr val="tx1"/>
              </a:solidFill>
              <a:effectLst>
                <a:outerShdw blurRad="38100" dist="38100" dir="2700000" algn="tl">
                  <a:srgbClr val="000000">
                    <a:alpha val="43137"/>
                  </a:srgbClr>
                </a:outerShdw>
              </a:effectLst>
            </a:endParaRPr>
          </a:p>
        </p:txBody>
      </p:sp>
      <p:sp>
        <p:nvSpPr>
          <p:cNvPr id="4" name="7-Point Star 3"/>
          <p:cNvSpPr/>
          <p:nvPr/>
        </p:nvSpPr>
        <p:spPr>
          <a:xfrm>
            <a:off x="922077" y="4505512"/>
            <a:ext cx="3028950" cy="2314165"/>
          </a:xfrm>
          <a:prstGeom prst="star7">
            <a:avLst/>
          </a:prstGeom>
          <a:solidFill>
            <a:schemeClr val="accent1">
              <a:lumMod val="20000"/>
              <a:lumOff val="80000"/>
            </a:schemeClr>
          </a:solidFill>
          <a:ln>
            <a:solidFill>
              <a:srgbClr val="C0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smtClean="0">
              <a:solidFill>
                <a:schemeClr val="tx1"/>
              </a:solidFill>
              <a:effectLst>
                <a:outerShdw blurRad="38100" dist="38100" dir="2700000" algn="tl">
                  <a:srgbClr val="000000">
                    <a:alpha val="43137"/>
                  </a:srgbClr>
                </a:outerShdw>
              </a:effectLst>
            </a:endParaRPr>
          </a:p>
          <a:p>
            <a:pPr algn="ctr"/>
            <a:r>
              <a:rPr lang="en-US" sz="2400" b="1" dirty="0" smtClean="0">
                <a:solidFill>
                  <a:schemeClr val="tx1"/>
                </a:solidFill>
                <a:effectLst>
                  <a:outerShdw blurRad="38100" dist="38100" dir="2700000" algn="tl">
                    <a:srgbClr val="000000">
                      <a:alpha val="43137"/>
                    </a:srgbClr>
                  </a:outerShdw>
                </a:effectLst>
              </a:rPr>
              <a:t>SIMPLE WAYS</a:t>
            </a:r>
            <a:endParaRPr lang="en-US" sz="2400" b="1" u="sng" dirty="0">
              <a:solidFill>
                <a:schemeClr val="tx1"/>
              </a:solidFill>
              <a:effectLst>
                <a:outerShdw blurRad="38100" dist="38100" dir="2700000" algn="tl">
                  <a:srgbClr val="000000">
                    <a:alpha val="43137"/>
                  </a:srgbClr>
                </a:outerShdw>
              </a:effectLst>
            </a:endParaRPr>
          </a:p>
        </p:txBody>
      </p:sp>
      <p:sp>
        <p:nvSpPr>
          <p:cNvPr id="5" name="Rectangle 4"/>
          <p:cNvSpPr/>
          <p:nvPr/>
        </p:nvSpPr>
        <p:spPr>
          <a:xfrm>
            <a:off x="685800" y="7543800"/>
            <a:ext cx="5752995" cy="838200"/>
          </a:xfrm>
          <a:prstGeom prst="rect">
            <a:avLst/>
          </a:prstGeom>
          <a:solidFill>
            <a:schemeClr val="accent3">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Questions aligned to the Cognitive Rigor Matrix by Karin Hess, the author of the DOK alignment of the Common Core Standards Grades K - 6</a:t>
            </a:r>
            <a:endParaRPr lang="en-US" sz="1600" b="1" dirty="0">
              <a:solidFill>
                <a:schemeClr val="tx1"/>
              </a:solidFill>
            </a:endParaRPr>
          </a:p>
        </p:txBody>
      </p:sp>
    </p:spTree>
    <p:extLst>
      <p:ext uri="{BB962C8B-B14F-4D97-AF65-F5344CB8AC3E}">
        <p14:creationId xmlns:p14="http://schemas.microsoft.com/office/powerpoint/2010/main" val="302833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6071883"/>
              </p:ext>
            </p:extLst>
          </p:nvPr>
        </p:nvGraphicFramePr>
        <p:xfrm>
          <a:off x="76201" y="49305"/>
          <a:ext cx="6705599" cy="8915400"/>
        </p:xfrm>
        <a:graphic>
          <a:graphicData uri="http://schemas.openxmlformats.org/drawingml/2006/table">
            <a:tbl>
              <a:tblPr firstRow="1" bandRow="1">
                <a:tableStyleId>{5940675A-B579-460E-94D1-54222C63F5DA}</a:tableStyleId>
              </a:tblPr>
              <a:tblGrid>
                <a:gridCol w="304799"/>
                <a:gridCol w="1295400"/>
                <a:gridCol w="1600200"/>
                <a:gridCol w="1600200"/>
                <a:gridCol w="1905000"/>
              </a:tblGrid>
              <a:tr h="152400">
                <a:tc>
                  <a:txBody>
                    <a:bodyPr/>
                    <a:lstStyle/>
                    <a:p>
                      <a:endParaRPr lang="en-US" sz="900" dirty="0" smtClean="0"/>
                    </a:p>
                  </a:txBody>
                  <a:tcPr/>
                </a:tc>
                <a:tc>
                  <a:txBody>
                    <a:bodyPr/>
                    <a:lstStyle/>
                    <a:p>
                      <a:pPr algn="ctr"/>
                      <a:r>
                        <a:rPr lang="en-US" sz="1400" b="1" dirty="0" smtClean="0">
                          <a:effectLst>
                            <a:outerShdw blurRad="38100" dist="38100" dir="2700000" algn="tl">
                              <a:srgbClr val="000000">
                                <a:alpha val="43137"/>
                              </a:srgbClr>
                            </a:outerShdw>
                          </a:effectLst>
                        </a:rPr>
                        <a:t>DOK 1-recall</a:t>
                      </a:r>
                    </a:p>
                  </a:txBody>
                  <a:tcPr>
                    <a:lnB w="57150" cap="flat" cmpd="sng" algn="ctr">
                      <a:solidFill>
                        <a:schemeClr val="tx1"/>
                      </a:solidFill>
                      <a:prstDash val="solid"/>
                      <a:round/>
                      <a:headEnd type="none" w="med" len="med"/>
                      <a:tailEnd type="none" w="med" len="med"/>
                    </a:lnB>
                  </a:tcPr>
                </a:tc>
                <a:tc>
                  <a:txBody>
                    <a:bodyPr/>
                    <a:lstStyle/>
                    <a:p>
                      <a:pPr algn="ctr"/>
                      <a:r>
                        <a:rPr lang="en-US" sz="1400" b="1" dirty="0" smtClean="0">
                          <a:effectLst>
                            <a:outerShdw blurRad="38100" dist="38100" dir="2700000" algn="tl">
                              <a:srgbClr val="000000">
                                <a:alpha val="43137"/>
                              </a:srgbClr>
                            </a:outerShdw>
                          </a:effectLst>
                        </a:rPr>
                        <a:t>DOK 2-concepts</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3-reasoning</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4-across content</a:t>
                      </a:r>
                      <a:endParaRPr lang="en-US" sz="1400" b="1" dirty="0">
                        <a:effectLst>
                          <a:outerShdw blurRad="38100" dist="38100" dir="2700000" algn="tl">
                            <a:srgbClr val="000000">
                              <a:alpha val="43137"/>
                            </a:srgbClr>
                          </a:outerShdw>
                        </a:effectLst>
                      </a:endParaRPr>
                    </a:p>
                  </a:txBody>
                  <a:tcPr/>
                </a:tc>
              </a:tr>
              <a:tr h="370840">
                <a:tc>
                  <a:txBody>
                    <a:bodyPr/>
                    <a:lstStyle/>
                    <a:p>
                      <a:pPr algn="ctr"/>
                      <a:r>
                        <a:rPr lang="en-US" sz="1100" dirty="0" smtClean="0"/>
                        <a:t>Knowledge</a:t>
                      </a:r>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is ____?</a:t>
                      </a:r>
                    </a:p>
                    <a:p>
                      <a:r>
                        <a:rPr lang="en-US" sz="900" dirty="0" smtClean="0"/>
                        <a:t>This/That is a ____.</a:t>
                      </a:r>
                    </a:p>
                    <a:p>
                      <a:r>
                        <a:rPr lang="en-US" sz="900" dirty="0" smtClean="0"/>
                        <a:t>Where was ____?</a:t>
                      </a:r>
                    </a:p>
                    <a:p>
                      <a:r>
                        <a:rPr lang="en-US" sz="900" dirty="0" smtClean="0"/>
                        <a:t>Who found ____?</a:t>
                      </a:r>
                    </a:p>
                    <a:p>
                      <a:r>
                        <a:rPr lang="en-US" sz="900" dirty="0" smtClean="0"/>
                        <a:t>When did ___,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gridSpan="3">
                  <a:txBody>
                    <a:bodyPr/>
                    <a:lstStyle/>
                    <a:p>
                      <a:r>
                        <a:rPr lang="en-US" sz="850" dirty="0" smtClean="0"/>
                        <a:t>There are four </a:t>
                      </a:r>
                      <a:r>
                        <a:rPr lang="en-US" sz="850" b="1" dirty="0" smtClean="0"/>
                        <a:t>Depths</a:t>
                      </a:r>
                      <a:r>
                        <a:rPr lang="en-US" sz="850" b="1" baseline="0" dirty="0" smtClean="0"/>
                        <a:t> of Knowledge </a:t>
                      </a:r>
                      <a:r>
                        <a:rPr lang="en-US" sz="850" baseline="0" dirty="0" smtClean="0"/>
                        <a:t>Pathways.  These DOK pathways are development cognitive pathways.   </a:t>
                      </a:r>
                      <a:r>
                        <a:rPr lang="en-US" sz="850" b="1" baseline="0" dirty="0" smtClean="0"/>
                        <a:t>Pathway one </a:t>
                      </a:r>
                      <a:r>
                        <a:rPr lang="en-US" sz="850" baseline="0" dirty="0" smtClean="0"/>
                        <a:t>has two steps.  </a:t>
                      </a:r>
                      <a:r>
                        <a:rPr lang="en-US" sz="850" b="1" baseline="0" dirty="0" smtClean="0"/>
                        <a:t>Pathway two </a:t>
                      </a:r>
                      <a:r>
                        <a:rPr lang="en-US" sz="850" baseline="0" dirty="0" smtClean="0"/>
                        <a:t>has three steps.  </a:t>
                      </a:r>
                      <a:r>
                        <a:rPr lang="en-US" sz="850" b="1" baseline="0" dirty="0" smtClean="0"/>
                        <a:t>Pathway three </a:t>
                      </a:r>
                      <a:r>
                        <a:rPr lang="en-US" sz="850" baseline="0" dirty="0" smtClean="0"/>
                        <a:t>has 6 steps.</a:t>
                      </a:r>
                    </a:p>
                    <a:p>
                      <a:r>
                        <a:rPr lang="en-US" sz="850" b="1" baseline="0" dirty="0" smtClean="0"/>
                        <a:t>Pathway four </a:t>
                      </a:r>
                      <a:r>
                        <a:rPr lang="en-US" sz="850" baseline="0" dirty="0" smtClean="0"/>
                        <a:t>has 7 steps.   Find the grade level standard you are teaching.  This is the end of its journey along the pathways.  What pathway is it in?   What number in the pathway?  Does it have any previous numbers in the same pathway?  Start your questions there.  End your questions where the standard is posted.</a:t>
                      </a:r>
                      <a:endParaRPr lang="en-US" sz="850" dirty="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370840">
                <a:tc>
                  <a:txBody>
                    <a:bodyPr/>
                    <a:lstStyle/>
                    <a:p>
                      <a:pPr algn="ctr"/>
                      <a:r>
                        <a:rPr lang="en-US" sz="1100" dirty="0" smtClean="0"/>
                        <a:t>Comprehension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best </a:t>
                      </a:r>
                    </a:p>
                    <a:p>
                      <a:r>
                        <a:rPr lang="en-US" sz="900" dirty="0" smtClean="0"/>
                        <a:t>describes ____?</a:t>
                      </a:r>
                    </a:p>
                    <a:p>
                      <a:r>
                        <a:rPr lang="en-US" sz="900" dirty="0" smtClean="0"/>
                        <a:t>What is the definition of __?</a:t>
                      </a:r>
                    </a:p>
                    <a:p>
                      <a:r>
                        <a:rPr lang="en-US" sz="900" dirty="0" smtClean="0"/>
                        <a:t>Explain how ___, _____.</a:t>
                      </a:r>
                    </a:p>
                    <a:p>
                      <a:r>
                        <a:rPr lang="en-US" sz="900" dirty="0" smtClean="0"/>
                        <a:t>How long did ___, ___ in order to?</a:t>
                      </a:r>
                    </a:p>
                    <a:p>
                      <a:r>
                        <a:rPr lang="en-US" sz="900" dirty="0" smtClean="0"/>
                        <a:t>Where did the ___, __?</a:t>
                      </a:r>
                    </a:p>
                    <a:p>
                      <a:r>
                        <a:rPr lang="en-US" sz="900" dirty="0" smtClean="0"/>
                        <a:t>Where did ____, _____?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RL.4.1</a:t>
                      </a:r>
                      <a:endParaRPr lang="en-US" sz="900" b="1" baseline="0" dirty="0" smtClean="0">
                        <a:solidFill>
                          <a:srgbClr val="C0000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What ___ is/is not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an example of ___?</a:t>
                      </a:r>
                    </a:p>
                    <a:p>
                      <a:r>
                        <a:rPr lang="en-US" sz="900" dirty="0" smtClean="0"/>
                        <a:t>Which ___ was not a ____?</a:t>
                      </a:r>
                    </a:p>
                    <a:p>
                      <a:r>
                        <a:rPr lang="en-US" sz="900" dirty="0" smtClean="0"/>
                        <a:t>Why did ____, _____?</a:t>
                      </a:r>
                    </a:p>
                    <a:p>
                      <a:r>
                        <a:rPr lang="en-US" sz="900" dirty="0" smtClean="0"/>
                        <a:t>What information best supports the fact that ____?</a:t>
                      </a:r>
                    </a:p>
                    <a:p>
                      <a:r>
                        <a:rPr lang="en-US" sz="900" dirty="0" smtClean="0"/>
                        <a:t>What is the main idea of ___?</a:t>
                      </a:r>
                    </a:p>
                    <a:p>
                      <a:r>
                        <a:rPr lang="en-US" sz="900" dirty="0" smtClean="0"/>
                        <a:t>What details best summarize 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RI.4.1,</a:t>
                      </a:r>
                      <a:r>
                        <a:rPr lang="en-US" sz="900" b="1" baseline="0" dirty="0" smtClean="0">
                          <a:solidFill>
                            <a:srgbClr val="0070C0"/>
                          </a:solidFill>
                          <a:effectLst>
                            <a:outerShdw blurRad="38100" dist="38100" dir="2700000" algn="tl">
                              <a:srgbClr val="000000">
                                <a:alpha val="43137"/>
                              </a:srgbClr>
                            </a:outerShdw>
                          </a:effectLst>
                        </a:rPr>
                        <a:t> RI.4.2</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RL.4.3, RL.4.5</a:t>
                      </a:r>
                      <a:endParaRPr lang="en-US" sz="900" dirty="0" smtClean="0"/>
                    </a:p>
                    <a:p>
                      <a:r>
                        <a:rPr lang="en-US" sz="900" dirty="0" smtClean="0"/>
                        <a:t>The ____ ended/began </a:t>
                      </a:r>
                    </a:p>
                    <a:p>
                      <a:r>
                        <a:rPr lang="en-US" sz="900" dirty="0" smtClean="0"/>
                        <a:t>when _____.</a:t>
                      </a:r>
                    </a:p>
                    <a:p>
                      <a:r>
                        <a:rPr lang="en-US" sz="900" dirty="0" smtClean="0"/>
                        <a:t>When do ___ most/least often occur?</a:t>
                      </a:r>
                    </a:p>
                    <a:p>
                      <a:r>
                        <a:rPr lang="en-US" sz="900" dirty="0" smtClean="0"/>
                        <a:t>Explain why the ___, _____.</a:t>
                      </a:r>
                    </a:p>
                    <a:p>
                      <a:r>
                        <a:rPr lang="en-US" sz="900" dirty="0" smtClean="0"/>
                        <a:t>Was the ___ able to ___?  Explain.</a:t>
                      </a:r>
                    </a:p>
                    <a:p>
                      <a:r>
                        <a:rPr lang="en-US" sz="900" dirty="0" smtClean="0"/>
                        <a:t>What problem did ___ and ___ cause?</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How does the author’s use of __ lead us to believe ___?</a:t>
                      </a:r>
                      <a:r>
                        <a:rPr lang="en-US" sz="900" b="1" baseline="0" dirty="0" smtClean="0">
                          <a:solidFill>
                            <a:srgbClr val="C00000"/>
                          </a:solidFill>
                          <a:effectLst>
                            <a:outerShdw blurRad="38100" dist="38100" dir="2700000" algn="tl">
                              <a:srgbClr val="000000">
                                <a:alpha val="43137"/>
                              </a:srgbClr>
                            </a:outerShdw>
                          </a:effectLst>
                        </a:rPr>
                        <a:t> </a:t>
                      </a:r>
                      <a:endParaRPr lang="en-US" sz="900" b="1" baseline="0" dirty="0" smtClean="0">
                        <a:solidFill>
                          <a:srgbClr val="0070C0"/>
                        </a:solidFill>
                        <a:effectLst>
                          <a:outerShdw blurRad="38100" dist="38100" dir="2700000" algn="tl">
                            <a:srgbClr val="000000">
                              <a:alpha val="43137"/>
                            </a:srgbClr>
                          </a:outerShdw>
                        </a:effectLs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How did the fact that ___ </a:t>
                      </a:r>
                    </a:p>
                    <a:p>
                      <a:r>
                        <a:rPr lang="en-US" sz="900" dirty="0" smtClean="0"/>
                        <a:t>affect ____?</a:t>
                      </a:r>
                    </a:p>
                    <a:p>
                      <a:r>
                        <a:rPr lang="en-US" sz="900" dirty="0" smtClean="0"/>
                        <a:t>If the results of ____ are always ___ what can we best predict will happen next?</a:t>
                      </a:r>
                    </a:p>
                    <a:p>
                      <a:r>
                        <a:rPr lang="en-US" sz="900" dirty="0" smtClean="0"/>
                        <a:t>Why did ___ recognize the importance of__?</a:t>
                      </a:r>
                    </a:p>
                    <a:p>
                      <a:r>
                        <a:rPr lang="en-US" sz="900" dirty="0" smtClean="0"/>
                        <a:t>How did ___’s discovery of ___ also help __?</a:t>
                      </a:r>
                    </a:p>
                    <a:p>
                      <a:r>
                        <a:rPr lang="en-US" sz="900" dirty="0" smtClean="0"/>
                        <a:t>The results of ____ showed that ___ can be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r>
              <a:tr h="370840">
                <a:tc>
                  <a:txBody>
                    <a:bodyPr/>
                    <a:lstStyle/>
                    <a:p>
                      <a:pPr algn="ctr"/>
                      <a:r>
                        <a:rPr lang="en-US" sz="1100" dirty="0" smtClean="0"/>
                        <a:t>Application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happens if _____?</a:t>
                      </a:r>
                    </a:p>
                    <a:p>
                      <a:r>
                        <a:rPr lang="en-US" sz="900" dirty="0" smtClean="0"/>
                        <a:t>How is ___ used in the example of ___?</a:t>
                      </a:r>
                    </a:p>
                    <a:p>
                      <a:r>
                        <a:rPr lang="en-US" sz="900" dirty="0" smtClean="0"/>
                        <a:t>What type of ____ is ___?</a:t>
                      </a:r>
                    </a:p>
                    <a:p>
                      <a:r>
                        <a:rPr lang="en-US" sz="900" dirty="0" smtClean="0"/>
                        <a:t>What ___ best tells about ____?  </a:t>
                      </a:r>
                    </a:p>
                    <a:p>
                      <a:r>
                        <a:rPr lang="en-US" sz="900" dirty="0" smtClean="0"/>
                        <a:t>What is a type of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RL.4.2,</a:t>
                      </a:r>
                      <a:r>
                        <a:rPr lang="en-US" sz="900" b="1" baseline="0" dirty="0" smtClean="0">
                          <a:solidFill>
                            <a:srgbClr val="C00000"/>
                          </a:solidFill>
                          <a:effectLst>
                            <a:outerShdw blurRad="38100" dist="38100" dir="2700000" algn="tl">
                              <a:srgbClr val="000000">
                                <a:alpha val="43137"/>
                              </a:srgbClr>
                            </a:outerShdw>
                          </a:effectLst>
                        </a:rPr>
                        <a:t> RL.4.4</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Why did ___ most likely ____?</a:t>
                      </a:r>
                    </a:p>
                    <a:p>
                      <a:r>
                        <a:rPr lang="en-US" sz="900" dirty="0" smtClean="0"/>
                        <a:t>What does ___ reveal about ____?</a:t>
                      </a:r>
                    </a:p>
                    <a:p>
                      <a:r>
                        <a:rPr lang="en-US" sz="900" dirty="0" smtClean="0"/>
                        <a:t>What clues help identify ___?</a:t>
                      </a:r>
                    </a:p>
                    <a:p>
                      <a:r>
                        <a:rPr lang="en-US" sz="900" dirty="0" smtClean="0"/>
                        <a:t>What is/is not an example of ____?</a:t>
                      </a:r>
                    </a:p>
                    <a:p>
                      <a:r>
                        <a:rPr lang="en-US" sz="900" dirty="0" smtClean="0"/>
                        <a:t>What facts support _____?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RI.4.4,</a:t>
                      </a:r>
                      <a:r>
                        <a:rPr lang="en-US" sz="900" b="1" baseline="0" dirty="0" smtClean="0">
                          <a:solidFill>
                            <a:srgbClr val="0070C0"/>
                          </a:solidFill>
                          <a:effectLst>
                            <a:outerShdw blurRad="38100" dist="38100" dir="2700000" algn="tl">
                              <a:srgbClr val="000000">
                                <a:alpha val="43137"/>
                              </a:srgbClr>
                            </a:outerShdw>
                          </a:effectLst>
                        </a:rPr>
                        <a:t>  RI.4.5,</a:t>
                      </a:r>
                      <a:endParaRPr lang="en-US" sz="900" b="1" dirty="0" smtClean="0">
                        <a:solidFill>
                          <a:srgbClr val="0070C0"/>
                        </a:solidFill>
                        <a:effectLst>
                          <a:outerShdw blurRad="38100" dist="38100" dir="2700000" algn="tl">
                            <a:srgbClr val="000000">
                              <a:alpha val="43137"/>
                            </a:srgbClr>
                          </a:outerShdw>
                        </a:effectLst>
                      </a:endParaRPr>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900" dirty="0" smtClean="0"/>
                        <a:t>Why did so </a:t>
                      </a:r>
                    </a:p>
                    <a:p>
                      <a:pPr marL="0" indent="0">
                        <a:buFont typeface="Arial" panose="020B0604020202020204" pitchFamily="34" charset="0"/>
                        <a:buNone/>
                      </a:pPr>
                      <a:r>
                        <a:rPr lang="en-US" sz="900" dirty="0" smtClean="0"/>
                        <a:t>many ____, ___?</a:t>
                      </a:r>
                    </a:p>
                    <a:p>
                      <a:pPr marL="0" indent="0">
                        <a:buFont typeface="Arial" panose="020B0604020202020204" pitchFamily="34" charset="0"/>
                        <a:buNone/>
                      </a:pPr>
                      <a:r>
                        <a:rPr lang="en-US" sz="900" dirty="0" smtClean="0"/>
                        <a:t>Explain why not many ___, ____.</a:t>
                      </a:r>
                    </a:p>
                    <a:p>
                      <a:pPr marL="0" indent="0">
                        <a:buFont typeface="Arial" panose="020B0604020202020204" pitchFamily="34" charset="0"/>
                        <a:buNone/>
                      </a:pPr>
                      <a:r>
                        <a:rPr lang="en-US" sz="900" dirty="0" smtClean="0"/>
                        <a:t>What contributed to ___?  Explain.</a:t>
                      </a:r>
                    </a:p>
                    <a:p>
                      <a:pPr marL="0" indent="0">
                        <a:buFont typeface="Arial" panose="020B0604020202020204" pitchFamily="34" charset="0"/>
                        <a:buNone/>
                      </a:pPr>
                      <a:r>
                        <a:rPr lang="en-US" sz="900" dirty="0" smtClean="0"/>
                        <a:t>Which ___ would most likely ____?</a:t>
                      </a:r>
                    </a:p>
                    <a:p>
                      <a:pPr marL="0" indent="0">
                        <a:buFont typeface="Arial" panose="020B0604020202020204" pitchFamily="34" charset="0"/>
                        <a:buNone/>
                      </a:pPr>
                      <a:r>
                        <a:rPr lang="en-US" sz="900" dirty="0" smtClean="0"/>
                        <a:t>Would ___ had ____ if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en-US" sz="900" dirty="0" smtClean="0"/>
                        <a:t>What was most surprising </a:t>
                      </a:r>
                    </a:p>
                    <a:p>
                      <a:r>
                        <a:rPr lang="en-US" sz="900" dirty="0" smtClean="0"/>
                        <a:t>about ___? Why?</a:t>
                      </a:r>
                    </a:p>
                    <a:p>
                      <a:r>
                        <a:rPr lang="en-US" sz="900" dirty="0" smtClean="0"/>
                        <a:t>What effect did ___ have on ___ that was not intended?</a:t>
                      </a:r>
                    </a:p>
                    <a:p>
                      <a:r>
                        <a:rPr lang="en-US" sz="900" dirty="0" smtClean="0"/>
                        <a:t>How did ____ also contribute to ____?</a:t>
                      </a:r>
                    </a:p>
                    <a:p>
                      <a:r>
                        <a:rPr lang="en-US" sz="900" dirty="0" smtClean="0"/>
                        <a:t>How was ___ a factor in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Analyze</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Where are ___ </a:t>
                      </a:r>
                    </a:p>
                    <a:p>
                      <a:r>
                        <a:rPr lang="en-US" sz="900" dirty="0" smtClean="0"/>
                        <a:t>and ___ located?</a:t>
                      </a:r>
                    </a:p>
                    <a:p>
                      <a:r>
                        <a:rPr lang="en-US" sz="900" dirty="0" smtClean="0"/>
                        <a:t>Was the ___ found before/after ____?</a:t>
                      </a:r>
                    </a:p>
                    <a:p>
                      <a:r>
                        <a:rPr lang="en-US" sz="900" dirty="0" smtClean="0"/>
                        <a:t>Where is __ found in relationship to ____?</a:t>
                      </a:r>
                    </a:p>
                    <a:p>
                      <a:r>
                        <a:rPr lang="en-US" sz="900" dirty="0" smtClean="0"/>
                        <a:t>What fact(s) about ____ are/is ____?</a:t>
                      </a:r>
                    </a:p>
                    <a:p>
                      <a:r>
                        <a:rPr lang="en-US" sz="900" dirty="0" smtClean="0"/>
                        <a:t>Where are both ___ and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RL.4.7</a:t>
                      </a:r>
                      <a:endParaRPr lang="en-US" sz="900" dirty="0" smtClean="0"/>
                    </a:p>
                    <a:p>
                      <a:r>
                        <a:rPr lang="en-US" sz="900" dirty="0" smtClean="0"/>
                        <a:t>What ___ is used </a:t>
                      </a:r>
                    </a:p>
                    <a:p>
                      <a:r>
                        <a:rPr lang="en-US" sz="900" dirty="0" smtClean="0"/>
                        <a:t>to _____?</a:t>
                      </a:r>
                    </a:p>
                    <a:p>
                      <a:r>
                        <a:rPr lang="en-US" sz="900" dirty="0" smtClean="0"/>
                        <a:t>What identifies ____ from _____?</a:t>
                      </a:r>
                    </a:p>
                    <a:p>
                      <a:r>
                        <a:rPr lang="en-US" sz="900" dirty="0" smtClean="0"/>
                        <a:t>What ___ can be used for both ___ and __?</a:t>
                      </a:r>
                    </a:p>
                    <a:p>
                      <a:r>
                        <a:rPr lang="en-US" sz="900" dirty="0" smtClean="0"/>
                        <a:t>How are ___ and ___ the same/different?</a:t>
                      </a:r>
                    </a:p>
                    <a:p>
                      <a:r>
                        <a:rPr lang="en-US" sz="900" dirty="0" smtClean="0"/>
                        <a:t>What part of ___ is _____?</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How does the author’s </a:t>
                      </a:r>
                    </a:p>
                    <a:p>
                      <a:r>
                        <a:rPr lang="en-US" sz="900" dirty="0" smtClean="0"/>
                        <a:t>theory of __, __?</a:t>
                      </a:r>
                    </a:p>
                    <a:p>
                      <a:r>
                        <a:rPr lang="en-US" sz="900" dirty="0" smtClean="0"/>
                        <a:t>What ___ led up to ____?</a:t>
                      </a:r>
                    </a:p>
                    <a:p>
                      <a:r>
                        <a:rPr lang="en-US" sz="900" dirty="0" smtClean="0"/>
                        <a:t>What evidence supports You _____?</a:t>
                      </a:r>
                    </a:p>
                    <a:p>
                      <a:r>
                        <a:rPr lang="en-US" sz="900" dirty="0" smtClean="0"/>
                        <a:t>How did ___’s belief affect _____?</a:t>
                      </a:r>
                    </a:p>
                    <a:p>
                      <a:r>
                        <a:rPr lang="en-US" sz="900" dirty="0" smtClean="0"/>
                        <a:t>What ___ explains why ____?</a:t>
                      </a: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RI.4.3, RI.4.7, RI.4.8</a:t>
                      </a:r>
                    </a:p>
                  </a:txBody>
                  <a:tcPr>
                    <a:lnR w="57150" cap="flat" cmpd="sng" algn="ctr">
                      <a:solidFill>
                        <a:schemeClr val="tx1"/>
                      </a:solidFill>
                      <a:prstDash val="solid"/>
                      <a:round/>
                      <a:headEnd type="none" w="med" len="med"/>
                      <a:tailEnd type="none" w="med" len="med"/>
                    </a:lnR>
                  </a:tcPr>
                </a:tc>
                <a:tc>
                  <a:txBody>
                    <a:bodyPr/>
                    <a:lstStyle/>
                    <a:p>
                      <a:r>
                        <a:rPr lang="en-US" sz="900" dirty="0" smtClean="0"/>
                        <a:t>What  two (or more) sources indicate ___?</a:t>
                      </a:r>
                    </a:p>
                    <a:p>
                      <a:r>
                        <a:rPr lang="en-US" sz="900" dirty="0" smtClean="0"/>
                        <a:t>Name __ factors of __ that ____.</a:t>
                      </a:r>
                    </a:p>
                    <a:p>
                      <a:r>
                        <a:rPr lang="en-US" sz="900" dirty="0" smtClean="0"/>
                        <a:t>What information explains why few/many ___ experienced/recognized that ____?</a:t>
                      </a:r>
                    </a:p>
                    <a:p>
                      <a:r>
                        <a:rPr lang="en-US" sz="900" dirty="0" smtClean="0"/>
                        <a:t>How is __’s use of ___ different/same as 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Evaluate</a:t>
                      </a:r>
                      <a:endParaRPr lang="en-US" sz="1100" dirty="0"/>
                    </a:p>
                  </a:txBody>
                  <a:tcPr vert="vert27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9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GRADE</a:t>
                      </a:r>
                      <a:r>
                        <a:rPr lang="en-US" sz="2000" b="1" baseline="0" dirty="0" smtClean="0"/>
                        <a:t> FOUR</a:t>
                      </a:r>
                      <a:endParaRPr lang="en-US" sz="2000" b="1" dirty="0" smtClean="0"/>
                    </a:p>
                    <a:p>
                      <a:endParaRPr lang="en-US" sz="100" dirty="0" smtClean="0"/>
                    </a:p>
                    <a:p>
                      <a:endParaRPr lang="en-US" sz="100" dirty="0" smtClean="0"/>
                    </a:p>
                    <a:p>
                      <a:endParaRPr lang="en-US" sz="800" dirty="0" smtClean="0"/>
                    </a:p>
                    <a:p>
                      <a:endParaRPr lang="en-US" sz="900" dirty="0" smtClean="0"/>
                    </a:p>
                  </a:txBody>
                  <a:tcPr anchor="ct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a:txBody>
                    <a:bodyPr/>
                    <a:lstStyle/>
                    <a:p>
                      <a:r>
                        <a:rPr lang="en-US" sz="900" dirty="0" smtClean="0"/>
                        <a:t>Would you have ____ </a:t>
                      </a:r>
                    </a:p>
                    <a:p>
                      <a:r>
                        <a:rPr lang="en-US" sz="900" dirty="0" smtClean="0"/>
                        <a:t>if ___?</a:t>
                      </a:r>
                    </a:p>
                    <a:p>
                      <a:r>
                        <a:rPr lang="en-US" sz="900" dirty="0" smtClean="0"/>
                        <a:t>Would you prefer ___ or ___?</a:t>
                      </a:r>
                    </a:p>
                    <a:p>
                      <a:r>
                        <a:rPr lang="en-US" sz="900" dirty="0" smtClean="0"/>
                        <a:t>What explains what happened to ___?</a:t>
                      </a:r>
                    </a:p>
                    <a:p>
                      <a:r>
                        <a:rPr lang="en-US" sz="900" dirty="0" smtClean="0"/>
                        <a:t>Should ___ have been ____?</a:t>
                      </a:r>
                    </a:p>
                    <a:p>
                      <a:r>
                        <a:rPr lang="en-US" sz="900" dirty="0" smtClean="0"/>
                        <a:t>Which ___ was the best ____ for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r>
                        <a:rPr lang="en-US" sz="900" dirty="0" smtClean="0"/>
                        <a:t>Would ___ have approved </a:t>
                      </a:r>
                    </a:p>
                    <a:p>
                      <a:r>
                        <a:rPr lang="en-US" sz="900" dirty="0" smtClean="0"/>
                        <a:t>of ___?  </a:t>
                      </a:r>
                    </a:p>
                    <a:p>
                      <a:r>
                        <a:rPr lang="en-US" sz="900" dirty="0" smtClean="0"/>
                        <a:t>Did ___   ___ enough on ___ to ___?</a:t>
                      </a:r>
                    </a:p>
                    <a:p>
                      <a:r>
                        <a:rPr lang="en-US" sz="900" dirty="0" smtClean="0"/>
                        <a:t>Was it ____ to ___ since ____?</a:t>
                      </a:r>
                    </a:p>
                    <a:p>
                      <a:r>
                        <a:rPr lang="en-US" sz="900" dirty="0" smtClean="0"/>
                        <a:t>Did ___ improve ____?</a:t>
                      </a:r>
                    </a:p>
                    <a:p>
                      <a:r>
                        <a:rPr lang="en-US" sz="900" dirty="0" smtClean="0"/>
                        <a:t>Should ___ continue to ___ in order to ___?</a:t>
                      </a:r>
                    </a:p>
                    <a:p>
                      <a:r>
                        <a:rPr lang="en-US" sz="900" dirty="0" smtClean="0"/>
                        <a:t>Which of the ___ on ___ explains how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Synthesize</a:t>
                      </a:r>
                      <a:endParaRPr lang="en-US" sz="1100" dirty="0"/>
                    </a:p>
                  </a:txBody>
                  <a:tcPr vert="vert270"/>
                </a:tc>
                <a:tc>
                  <a:txBody>
                    <a:bodyPr/>
                    <a:lstStyle/>
                    <a:p>
                      <a:endParaRPr lang="en-US" sz="900" dirty="0" smtClean="0"/>
                    </a:p>
                  </a:txBody>
                  <a:tcPr>
                    <a:lnR w="57150" cap="flat" cmpd="sng" algn="ctr">
                      <a:solidFill>
                        <a:schemeClr val="tx1"/>
                      </a:solidFill>
                      <a:prstDash val="solid"/>
                      <a:round/>
                      <a:headEnd type="none" w="med" len="med"/>
                      <a:tailEnd type="none" w="med" len="med"/>
                    </a:lnR>
                    <a:solidFill>
                      <a:schemeClr val="bg1">
                        <a:lumMod val="85000"/>
                      </a:schemeClr>
                    </a:solidFill>
                  </a:tcPr>
                </a:tc>
                <a:tc>
                  <a:txBody>
                    <a:bodyPr/>
                    <a:lstStyle/>
                    <a:p>
                      <a:r>
                        <a:rPr lang="en-US" sz="900" dirty="0" smtClean="0"/>
                        <a:t>Based on ___, why </a:t>
                      </a:r>
                    </a:p>
                    <a:p>
                      <a:r>
                        <a:rPr lang="en-US" sz="900" dirty="0" smtClean="0"/>
                        <a:t>did ___?</a:t>
                      </a:r>
                    </a:p>
                    <a:p>
                      <a:r>
                        <a:rPr lang="en-US" sz="900" dirty="0" smtClean="0"/>
                        <a:t>According to ___, when did ____?</a:t>
                      </a:r>
                    </a:p>
                    <a:p>
                      <a:r>
                        <a:rPr lang="en-US" sz="900" dirty="0" smtClean="0"/>
                        <a:t>What was the most likely reason for ___?</a:t>
                      </a:r>
                    </a:p>
                    <a:p>
                      <a:r>
                        <a:rPr lang="en-US" sz="900" dirty="0" smtClean="0"/>
                        <a:t>What evidence best explains why ___?</a:t>
                      </a:r>
                    </a:p>
                    <a:p>
                      <a:r>
                        <a:rPr lang="en-US" sz="900" dirty="0" smtClean="0"/>
                        <a:t>What best explain why ___ did/not ___?</a:t>
                      </a:r>
                    </a:p>
                    <a:p>
                      <a:r>
                        <a:rPr lang="en-US" sz="800" dirty="0" smtClean="0"/>
                        <a:t>What conclusions have most ___ reached based on ____?  Explain why.</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Considering the options</a:t>
                      </a:r>
                    </a:p>
                    <a:p>
                      <a:r>
                        <a:rPr lang="en-US" sz="900" dirty="0" smtClean="0"/>
                        <a:t> of ___, ___ and ___ </a:t>
                      </a:r>
                    </a:p>
                    <a:p>
                      <a:r>
                        <a:rPr lang="en-US" sz="900" dirty="0" smtClean="0"/>
                        <a:t>which is best for ____?  Why?</a:t>
                      </a:r>
                    </a:p>
                    <a:p>
                      <a:r>
                        <a:rPr lang="en-US" sz="900" dirty="0" smtClean="0"/>
                        <a:t>What factors did ___ have in common with ___?  How did it influence ____?</a:t>
                      </a:r>
                    </a:p>
                    <a:p>
                      <a:r>
                        <a:rPr lang="en-US" sz="900" dirty="0" smtClean="0"/>
                        <a:t>What options could ___ and ___ have__?</a:t>
                      </a:r>
                    </a:p>
                    <a:p>
                      <a:r>
                        <a:rPr lang="en-US" sz="900" dirty="0" smtClean="0"/>
                        <a:t>What alternative to ___ makes the most sense?  Explain.</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RL.4.6,</a:t>
                      </a:r>
                      <a:r>
                        <a:rPr lang="en-US" sz="900" b="1" baseline="0" dirty="0" smtClean="0">
                          <a:solidFill>
                            <a:srgbClr val="C00000"/>
                          </a:solidFill>
                          <a:effectLst>
                            <a:outerShdw blurRad="38100" dist="38100" dir="2700000" algn="tl">
                              <a:srgbClr val="000000">
                                <a:alpha val="43137"/>
                              </a:srgbClr>
                            </a:outerShdw>
                          </a:effectLst>
                        </a:rPr>
                        <a:t> RL.4.9</a:t>
                      </a:r>
                      <a:endParaRPr lang="en-US" sz="900" b="1" dirty="0" smtClean="0">
                        <a:solidFill>
                          <a:srgbClr val="C00000"/>
                        </a:solidFill>
                        <a:effectLst>
                          <a:outerShdw blurRad="38100" dist="38100" dir="2700000" algn="tl">
                            <a:srgbClr val="000000">
                              <a:alpha val="43137"/>
                            </a:srgbClr>
                          </a:outerShdw>
                        </a:effectLst>
                      </a:endParaRPr>
                    </a:p>
                    <a:p>
                      <a:r>
                        <a:rPr lang="en-US" sz="900" dirty="0" smtClean="0"/>
                        <a:t>Which ___ was the most likely reason for__?</a:t>
                      </a:r>
                    </a:p>
                    <a:p>
                      <a:r>
                        <a:rPr lang="en-US" sz="900" dirty="0" smtClean="0"/>
                        <a:t>What conclusions can you draw from __ and ___ about ____?</a:t>
                      </a:r>
                    </a:p>
                    <a:p>
                      <a:r>
                        <a:rPr lang="en-US" sz="900" dirty="0" smtClean="0"/>
                        <a:t>Because of the information about ___ from __ and ___ what can you conclude about__?</a:t>
                      </a:r>
                    </a:p>
                    <a:p>
                      <a:r>
                        <a:rPr lang="en-US" sz="900" dirty="0" smtClean="0"/>
                        <a:t>What was the result of __ and __ on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How has your perspective changed after__?</a:t>
                      </a:r>
                      <a:r>
                        <a:rPr lang="en-US" sz="800" b="1" dirty="0" smtClean="0">
                          <a:solidFill>
                            <a:srgbClr val="0070C0"/>
                          </a:solidFill>
                          <a:effectLst>
                            <a:outerShdw blurRad="38100" dist="38100" dir="2700000" algn="tl">
                              <a:srgbClr val="000000">
                                <a:alpha val="43137"/>
                              </a:srgbClr>
                            </a:outerShdw>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RI.4.6, RI.4.9</a:t>
                      </a:r>
                      <a:endParaRPr lang="en-US" sz="900" dirty="0" smtClean="0"/>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r>
            </a:tbl>
          </a:graphicData>
        </a:graphic>
      </p:graphicFrame>
      <p:grpSp>
        <p:nvGrpSpPr>
          <p:cNvPr id="22" name="Group 21"/>
          <p:cNvGrpSpPr/>
          <p:nvPr/>
        </p:nvGrpSpPr>
        <p:grpSpPr>
          <a:xfrm>
            <a:off x="1353110" y="367555"/>
            <a:ext cx="5419725" cy="7023835"/>
            <a:chOff x="1353110" y="506510"/>
            <a:chExt cx="5419725" cy="7023835"/>
          </a:xfrm>
        </p:grpSpPr>
        <p:sp>
          <p:nvSpPr>
            <p:cNvPr id="3" name="Rectangle 2"/>
            <p:cNvSpPr/>
            <p:nvPr/>
          </p:nvSpPr>
          <p:spPr>
            <a:xfrm>
              <a:off x="1362635" y="50651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grpSp>
          <p:nvGrpSpPr>
            <p:cNvPr id="20" name="Group 19"/>
            <p:cNvGrpSpPr/>
            <p:nvPr/>
          </p:nvGrpSpPr>
          <p:grpSpPr>
            <a:xfrm>
              <a:off x="1353110" y="1268510"/>
              <a:ext cx="5419725" cy="6261835"/>
              <a:chOff x="1353110" y="1363760"/>
              <a:chExt cx="5419725" cy="6261835"/>
            </a:xfrm>
          </p:grpSpPr>
          <p:sp>
            <p:nvSpPr>
              <p:cNvPr id="4" name="Rectangle 3"/>
              <p:cNvSpPr/>
              <p:nvPr/>
            </p:nvSpPr>
            <p:spPr>
              <a:xfrm>
                <a:off x="1362635" y="136376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5" name="Rectangle 4"/>
              <p:cNvSpPr/>
              <p:nvPr/>
            </p:nvSpPr>
            <p:spPr>
              <a:xfrm>
                <a:off x="1362075" y="310515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6" name="Rectangle 5"/>
              <p:cNvSpPr/>
              <p:nvPr/>
            </p:nvSpPr>
            <p:spPr>
              <a:xfrm>
                <a:off x="2962835" y="136376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7" name="Rectangle 6"/>
              <p:cNvSpPr/>
              <p:nvPr/>
            </p:nvSpPr>
            <p:spPr>
              <a:xfrm>
                <a:off x="2971800" y="3114675"/>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8" name="Rectangle 7"/>
              <p:cNvSpPr/>
              <p:nvPr/>
            </p:nvSpPr>
            <p:spPr>
              <a:xfrm>
                <a:off x="1353110" y="458656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2961715" y="457704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sp>
            <p:nvSpPr>
              <p:cNvPr id="10" name="Rectangle 9"/>
              <p:cNvSpPr/>
              <p:nvPr/>
            </p:nvSpPr>
            <p:spPr>
              <a:xfrm>
                <a:off x="4563035" y="136376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1" name="Rectangle 10"/>
              <p:cNvSpPr/>
              <p:nvPr/>
            </p:nvSpPr>
            <p:spPr>
              <a:xfrm>
                <a:off x="4562475" y="31146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2" name="Rectangle 11"/>
              <p:cNvSpPr/>
              <p:nvPr/>
            </p:nvSpPr>
            <p:spPr>
              <a:xfrm>
                <a:off x="4553510" y="458656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3" name="Rectangle 12"/>
              <p:cNvSpPr/>
              <p:nvPr/>
            </p:nvSpPr>
            <p:spPr>
              <a:xfrm>
                <a:off x="4562475" y="602685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4" name="Rectangle 13"/>
              <p:cNvSpPr/>
              <p:nvPr/>
            </p:nvSpPr>
            <p:spPr>
              <a:xfrm>
                <a:off x="2970680" y="737413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15" name="Rectangle 14"/>
              <p:cNvSpPr/>
              <p:nvPr/>
            </p:nvSpPr>
            <p:spPr>
              <a:xfrm>
                <a:off x="6468035" y="136376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6" name="Rectangle 15"/>
              <p:cNvSpPr/>
              <p:nvPr/>
            </p:nvSpPr>
            <p:spPr>
              <a:xfrm>
                <a:off x="6467475" y="31051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7" name="Rectangle 16"/>
              <p:cNvSpPr/>
              <p:nvPr/>
            </p:nvSpPr>
            <p:spPr>
              <a:xfrm>
                <a:off x="6458510" y="4586565"/>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6467475" y="603638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9" name="Rectangle 18"/>
              <p:cNvSpPr/>
              <p:nvPr/>
            </p:nvSpPr>
            <p:spPr>
              <a:xfrm>
                <a:off x="6467475" y="737413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7</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580405" y="737413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grpSp>
      </p:grpSp>
      <p:sp>
        <p:nvSpPr>
          <p:cNvPr id="23" name="Slide Number Placeholder 22"/>
          <p:cNvSpPr>
            <a:spLocks noGrp="1"/>
          </p:cNvSpPr>
          <p:nvPr>
            <p:ph type="sldNum" sz="quarter" idx="12"/>
          </p:nvPr>
        </p:nvSpPr>
        <p:spPr/>
        <p:txBody>
          <a:bodyPr/>
          <a:lstStyle/>
          <a:p>
            <a:fld id="{5FA644A2-C634-421A-B18B-04E696E02A98}" type="slidenum">
              <a:rPr lang="en-US" smtClean="0"/>
              <a:t>10</a:t>
            </a:fld>
            <a:endParaRPr lang="en-US"/>
          </a:p>
        </p:txBody>
      </p:sp>
    </p:spTree>
    <p:extLst>
      <p:ext uri="{BB962C8B-B14F-4D97-AF65-F5344CB8AC3E}">
        <p14:creationId xmlns:p14="http://schemas.microsoft.com/office/powerpoint/2010/main" val="1979463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5599"/>
            <a:ext cx="3124200" cy="8433078"/>
          </a:xfrm>
          <a:prstGeom prst="rect">
            <a:avLst/>
          </a:prstGeom>
          <a:ln>
            <a:solidFill>
              <a:schemeClr val="tx1"/>
            </a:solidFill>
          </a:ln>
        </p:spPr>
        <p:txBody>
          <a:bodyPr wrap="square">
            <a:spAutoFit/>
          </a:bodyPr>
          <a:lstStyle/>
          <a:p>
            <a:r>
              <a:rPr lang="en-US" sz="1100" b="1" u="sng" dirty="0" smtClean="0"/>
              <a:t>Grade Four Literature</a:t>
            </a:r>
          </a:p>
          <a:p>
            <a:endParaRPr lang="en-US" sz="1100" dirty="0" smtClean="0"/>
          </a:p>
          <a:p>
            <a:r>
              <a:rPr lang="en-US" sz="1000" b="1" u="sng" dirty="0"/>
              <a:t>Key Ideas and Details</a:t>
            </a:r>
            <a:r>
              <a:rPr lang="en-US" sz="1000" dirty="0"/>
              <a:t>:</a:t>
            </a:r>
          </a:p>
          <a:p>
            <a:endParaRPr lang="en-US" sz="1000" dirty="0"/>
          </a:p>
          <a:p>
            <a:r>
              <a:rPr lang="en-US" sz="1000" dirty="0"/>
              <a:t>CCSS.ELA-Literacy.RL.4.1</a:t>
            </a:r>
          </a:p>
          <a:p>
            <a:r>
              <a:rPr lang="en-US" sz="1000" dirty="0"/>
              <a:t>Refer to details and examples in a text when explaining what the text says explicitly and when drawing inferences from the text.</a:t>
            </a:r>
          </a:p>
          <a:p>
            <a:endParaRPr lang="en-US" sz="1000" dirty="0"/>
          </a:p>
          <a:p>
            <a:r>
              <a:rPr lang="en-US" sz="1000" dirty="0"/>
              <a:t>CCSS.ELA-Literacy.RL.4.2</a:t>
            </a:r>
          </a:p>
          <a:p>
            <a:r>
              <a:rPr lang="en-US" sz="1000" dirty="0"/>
              <a:t>Determine a theme of a story, drama, or poem from details in the text; summarize the text.</a:t>
            </a:r>
          </a:p>
          <a:p>
            <a:endParaRPr lang="en-US" sz="1000" dirty="0"/>
          </a:p>
          <a:p>
            <a:r>
              <a:rPr lang="en-US" sz="1000" dirty="0"/>
              <a:t>CCSS.ELA-Literacy.RL.4.3</a:t>
            </a:r>
          </a:p>
          <a:p>
            <a:r>
              <a:rPr lang="en-US" sz="1000" dirty="0"/>
              <a:t>Describe in depth a character, setting, or event in a story or drama, drawing on specific details in the text (e.g., a character's thoughts, words, or actions).</a:t>
            </a:r>
          </a:p>
          <a:p>
            <a:endParaRPr lang="en-US" sz="1000" dirty="0"/>
          </a:p>
          <a:p>
            <a:r>
              <a:rPr lang="en-US" sz="1000" b="1" dirty="0">
                <a:effectLst>
                  <a:outerShdw blurRad="38100" dist="38100" dir="2700000" algn="tl">
                    <a:srgbClr val="000000">
                      <a:alpha val="43137"/>
                    </a:srgbClr>
                  </a:outerShdw>
                </a:effectLst>
              </a:rPr>
              <a:t>Craft and Structure</a:t>
            </a:r>
            <a:r>
              <a:rPr lang="en-US" sz="1000" dirty="0"/>
              <a:t>:</a:t>
            </a:r>
          </a:p>
          <a:p>
            <a:endParaRPr lang="en-US" sz="1000" dirty="0"/>
          </a:p>
          <a:p>
            <a:r>
              <a:rPr lang="en-US" sz="1000" dirty="0"/>
              <a:t>CCSS.ELA-Literacy.RL.4.4</a:t>
            </a:r>
          </a:p>
          <a:p>
            <a:r>
              <a:rPr lang="en-US" sz="1000" dirty="0"/>
              <a:t>Determine the meaning of words and phrases as they are used in a text, including those that allude to significant characters found in mythology (e.g., Herculean).</a:t>
            </a:r>
          </a:p>
          <a:p>
            <a:endParaRPr lang="en-US" sz="1000" dirty="0"/>
          </a:p>
          <a:p>
            <a:r>
              <a:rPr lang="en-US" sz="1000" dirty="0"/>
              <a:t>CCSS.ELA-Literacy.RL.4.5</a:t>
            </a:r>
          </a:p>
          <a:p>
            <a:r>
              <a:rPr lang="en-US" sz="1000" dirty="0"/>
              <a:t>Explain major differences between poems, drama, and prose, and refer to the structural elements of poems (e.g., verse, rhythm, meter) and drama (e.g., casts of characters, settings, descriptions, dialogue, stage directions) when writing or speaking about a text.</a:t>
            </a:r>
          </a:p>
          <a:p>
            <a:endParaRPr lang="en-US" sz="1000" dirty="0"/>
          </a:p>
          <a:p>
            <a:r>
              <a:rPr lang="en-US" sz="1000" dirty="0"/>
              <a:t>CCSS.ELA-Literacy.RL.4.6</a:t>
            </a:r>
          </a:p>
          <a:p>
            <a:r>
              <a:rPr lang="en-US" sz="1000" dirty="0"/>
              <a:t>Compare and contrast the point of view from which different stories are narrated, including the difference between first- and third-person narrations.</a:t>
            </a:r>
          </a:p>
          <a:p>
            <a:endParaRPr lang="en-US" sz="1000" dirty="0"/>
          </a:p>
          <a:p>
            <a:r>
              <a:rPr lang="en-US" sz="1000" b="1" u="sng" dirty="0"/>
              <a:t>Integration of Knowledge and Ideas</a:t>
            </a:r>
            <a:r>
              <a:rPr lang="en-US" sz="1000" dirty="0"/>
              <a:t>:</a:t>
            </a:r>
          </a:p>
          <a:p>
            <a:endParaRPr lang="en-US" sz="1000" dirty="0"/>
          </a:p>
          <a:p>
            <a:r>
              <a:rPr lang="en-US" sz="1000" dirty="0"/>
              <a:t>CCSS.ELA-Literacy.RL.4.7</a:t>
            </a:r>
          </a:p>
          <a:p>
            <a:r>
              <a:rPr lang="en-US" sz="1000" dirty="0"/>
              <a:t>Make connections between the text of a story or drama and a visual or oral presentation of the text, identifying where each version reflects specific descriptions and directions in the text.</a:t>
            </a:r>
          </a:p>
          <a:p>
            <a:endParaRPr lang="en-US" sz="1000" dirty="0"/>
          </a:p>
          <a:p>
            <a:r>
              <a:rPr lang="en-US" sz="1000" dirty="0"/>
              <a:t>CCSS.ELA-Literacy.RL.4.8</a:t>
            </a:r>
          </a:p>
          <a:p>
            <a:r>
              <a:rPr lang="en-US" sz="1000" dirty="0"/>
              <a:t>(RL.4.8 not applicable to literature)</a:t>
            </a:r>
          </a:p>
          <a:p>
            <a:endParaRPr lang="en-US" sz="1000" dirty="0"/>
          </a:p>
          <a:p>
            <a:r>
              <a:rPr lang="en-US" sz="1000" dirty="0"/>
              <a:t>CCSS.ELA-Literacy.RL.4.9</a:t>
            </a:r>
          </a:p>
          <a:p>
            <a:r>
              <a:rPr lang="en-US" sz="1000" dirty="0"/>
              <a:t>Compare and contrast the treatment of similar themes and topics (e.g., opposition of good and evil) and patterns of events (e.g., the quest) in stories, myths, and traditional literature from different cultures.</a:t>
            </a:r>
          </a:p>
        </p:txBody>
      </p:sp>
      <p:sp>
        <p:nvSpPr>
          <p:cNvPr id="5" name="Rectangle 4"/>
          <p:cNvSpPr/>
          <p:nvPr/>
        </p:nvSpPr>
        <p:spPr>
          <a:xfrm>
            <a:off x="3532095" y="225599"/>
            <a:ext cx="3124200" cy="8417689"/>
          </a:xfrm>
          <a:prstGeom prst="rect">
            <a:avLst/>
          </a:prstGeom>
          <a:ln>
            <a:solidFill>
              <a:schemeClr val="tx1"/>
            </a:solidFill>
          </a:ln>
        </p:spPr>
        <p:txBody>
          <a:bodyPr wrap="square">
            <a:spAutoFit/>
          </a:bodyPr>
          <a:lstStyle/>
          <a:p>
            <a:r>
              <a:rPr lang="en-US" sz="1100" b="1" u="sng" dirty="0" smtClean="0"/>
              <a:t>Grade Four Informational Text</a:t>
            </a:r>
          </a:p>
          <a:p>
            <a:endParaRPr lang="en-US" sz="1000" dirty="0"/>
          </a:p>
          <a:p>
            <a:r>
              <a:rPr lang="en-US" sz="1000" b="1" u="sng" dirty="0"/>
              <a:t>Key Ideas and Details:</a:t>
            </a:r>
          </a:p>
          <a:p>
            <a:endParaRPr lang="en-US" sz="1000" dirty="0"/>
          </a:p>
          <a:p>
            <a:r>
              <a:rPr lang="en-US" sz="1000" dirty="0"/>
              <a:t>CCSS.ELA-Literacy.RI.4.1</a:t>
            </a:r>
          </a:p>
          <a:p>
            <a:r>
              <a:rPr lang="en-US" sz="1000" dirty="0"/>
              <a:t>Refer to details and examples in a text when explaining what the text says explicitly and when drawing inferences from the text.</a:t>
            </a:r>
          </a:p>
          <a:p>
            <a:endParaRPr lang="en-US" sz="1000" dirty="0"/>
          </a:p>
          <a:p>
            <a:r>
              <a:rPr lang="en-US" sz="1000" dirty="0"/>
              <a:t>CCSS.ELA-Literacy.RI.4.2</a:t>
            </a:r>
          </a:p>
          <a:p>
            <a:r>
              <a:rPr lang="en-US" sz="1000" dirty="0"/>
              <a:t>Determine the main idea of a text and explain how it is supported by key details; summarize the text.</a:t>
            </a:r>
          </a:p>
          <a:p>
            <a:endParaRPr lang="en-US" sz="1000" dirty="0"/>
          </a:p>
          <a:p>
            <a:r>
              <a:rPr lang="en-US" sz="1000" dirty="0"/>
              <a:t>CCSS.ELA-Literacy.RI.4.3</a:t>
            </a:r>
          </a:p>
          <a:p>
            <a:r>
              <a:rPr lang="en-US" sz="1000" dirty="0"/>
              <a:t>Explain events, procedures, ideas, or concepts in a historical, scientific, or technical text, including what happened and why, based on specific information in the text.</a:t>
            </a:r>
          </a:p>
          <a:p>
            <a:endParaRPr lang="en-US" sz="1000" dirty="0"/>
          </a:p>
          <a:p>
            <a:r>
              <a:rPr lang="en-US" sz="1000" b="1" u="sng" dirty="0"/>
              <a:t>Craft and Structure:</a:t>
            </a:r>
          </a:p>
          <a:p>
            <a:endParaRPr lang="en-US" sz="1000" dirty="0"/>
          </a:p>
          <a:p>
            <a:r>
              <a:rPr lang="en-US" sz="1000" dirty="0"/>
              <a:t>CCSS.ELA-Literacy.RI.4.4</a:t>
            </a:r>
          </a:p>
          <a:p>
            <a:r>
              <a:rPr lang="en-US" sz="1000" dirty="0"/>
              <a:t>Determine the meaning of general academic and domain-specific words or phrases in a text relevant to a grade 4 topic or subject area.</a:t>
            </a:r>
          </a:p>
          <a:p>
            <a:endParaRPr lang="en-US" sz="1000" dirty="0"/>
          </a:p>
          <a:p>
            <a:r>
              <a:rPr lang="en-US" sz="1000" dirty="0"/>
              <a:t>CCSS.ELA-Literacy.RI.4.5</a:t>
            </a:r>
          </a:p>
          <a:p>
            <a:r>
              <a:rPr lang="en-US" sz="1000" dirty="0"/>
              <a:t>Describe the overall structure (e.g., chronology, comparison, cause/effect, problem/solution) of events, ideas, concepts, or information in a text or part of a text.</a:t>
            </a:r>
          </a:p>
          <a:p>
            <a:endParaRPr lang="en-US" sz="1000" dirty="0"/>
          </a:p>
          <a:p>
            <a:r>
              <a:rPr lang="en-US" sz="1000" dirty="0"/>
              <a:t>CCSS.ELA-Literacy.RI.4.6</a:t>
            </a:r>
          </a:p>
          <a:p>
            <a:r>
              <a:rPr lang="en-US" sz="1000" dirty="0"/>
              <a:t>Compare and contrast a firsthand and secondhand account of the same event or topic; describe the differences in focus and the information provided.</a:t>
            </a:r>
          </a:p>
          <a:p>
            <a:endParaRPr lang="en-US" sz="1000" dirty="0"/>
          </a:p>
          <a:p>
            <a:r>
              <a:rPr lang="en-US" sz="1000" b="1" u="sng" dirty="0"/>
              <a:t>Integration of Knowledge and Ideas:</a:t>
            </a:r>
          </a:p>
          <a:p>
            <a:endParaRPr lang="en-US" sz="1000" dirty="0"/>
          </a:p>
          <a:p>
            <a:r>
              <a:rPr lang="en-US" sz="1000" b="1" dirty="0"/>
              <a:t>CCSS.ELA-Literacy.RI.4.7</a:t>
            </a:r>
          </a:p>
          <a:p>
            <a:r>
              <a:rPr lang="en-US" sz="1000" dirty="0"/>
              <a:t>Interpret information presented visually, orally, or quantitatively (e.g., in charts, graphs, diagrams, time lines, animations, or interactive elements on Web pages) and explain how the information contributes to an understanding of the text in which it appears.</a:t>
            </a:r>
          </a:p>
          <a:p>
            <a:endParaRPr lang="en-US" sz="1000" dirty="0"/>
          </a:p>
          <a:p>
            <a:r>
              <a:rPr lang="en-US" sz="1000" dirty="0"/>
              <a:t>CCSS.ELA-Literacy.RI.4.8</a:t>
            </a:r>
          </a:p>
          <a:p>
            <a:r>
              <a:rPr lang="en-US" sz="1000" dirty="0"/>
              <a:t>Explain how an author uses reasons and evidence to support particular points in a text.</a:t>
            </a:r>
          </a:p>
          <a:p>
            <a:endParaRPr lang="en-US" sz="1000" dirty="0"/>
          </a:p>
          <a:p>
            <a:r>
              <a:rPr lang="en-US" sz="1000" dirty="0"/>
              <a:t>CCSS.ELA-Literacy.RI.4.9</a:t>
            </a:r>
          </a:p>
          <a:p>
            <a:r>
              <a:rPr lang="en-US" sz="1000" dirty="0"/>
              <a:t>Integrate information from two texts on the same topic in order to write or speak about the subject knowledgeably.</a:t>
            </a:r>
          </a:p>
        </p:txBody>
      </p:sp>
      <p:sp>
        <p:nvSpPr>
          <p:cNvPr id="2" name="Slide Number Placeholder 1"/>
          <p:cNvSpPr>
            <a:spLocks noGrp="1"/>
          </p:cNvSpPr>
          <p:nvPr>
            <p:ph type="sldNum" sz="quarter" idx="12"/>
          </p:nvPr>
        </p:nvSpPr>
        <p:spPr/>
        <p:txBody>
          <a:bodyPr/>
          <a:lstStyle/>
          <a:p>
            <a:fld id="{5FA644A2-C634-421A-B18B-04E696E02A98}" type="slidenum">
              <a:rPr lang="en-US" smtClean="0"/>
              <a:t>11</a:t>
            </a:fld>
            <a:endParaRPr lang="en-US"/>
          </a:p>
        </p:txBody>
      </p:sp>
    </p:spTree>
    <p:extLst>
      <p:ext uri="{BB962C8B-B14F-4D97-AF65-F5344CB8AC3E}">
        <p14:creationId xmlns:p14="http://schemas.microsoft.com/office/powerpoint/2010/main" val="2273184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3722719"/>
              </p:ext>
            </p:extLst>
          </p:nvPr>
        </p:nvGraphicFramePr>
        <p:xfrm>
          <a:off x="76201" y="49305"/>
          <a:ext cx="6705599" cy="8915400"/>
        </p:xfrm>
        <a:graphic>
          <a:graphicData uri="http://schemas.openxmlformats.org/drawingml/2006/table">
            <a:tbl>
              <a:tblPr firstRow="1" bandRow="1">
                <a:tableStyleId>{5940675A-B579-460E-94D1-54222C63F5DA}</a:tableStyleId>
              </a:tblPr>
              <a:tblGrid>
                <a:gridCol w="304799"/>
                <a:gridCol w="1295400"/>
                <a:gridCol w="1600200"/>
                <a:gridCol w="1600200"/>
                <a:gridCol w="1905000"/>
              </a:tblGrid>
              <a:tr h="152400">
                <a:tc>
                  <a:txBody>
                    <a:bodyPr/>
                    <a:lstStyle/>
                    <a:p>
                      <a:endParaRPr lang="en-US" sz="900" dirty="0" smtClean="0"/>
                    </a:p>
                  </a:txBody>
                  <a:tcPr/>
                </a:tc>
                <a:tc>
                  <a:txBody>
                    <a:bodyPr/>
                    <a:lstStyle/>
                    <a:p>
                      <a:pPr algn="ctr"/>
                      <a:r>
                        <a:rPr lang="en-US" sz="1400" b="1" dirty="0" smtClean="0">
                          <a:effectLst>
                            <a:outerShdw blurRad="38100" dist="38100" dir="2700000" algn="tl">
                              <a:srgbClr val="000000">
                                <a:alpha val="43137"/>
                              </a:srgbClr>
                            </a:outerShdw>
                          </a:effectLst>
                        </a:rPr>
                        <a:t>DOK 1-recall</a:t>
                      </a:r>
                    </a:p>
                  </a:txBody>
                  <a:tcPr>
                    <a:lnB w="57150" cap="flat" cmpd="sng" algn="ctr">
                      <a:solidFill>
                        <a:schemeClr val="tx1"/>
                      </a:solidFill>
                      <a:prstDash val="solid"/>
                      <a:round/>
                      <a:headEnd type="none" w="med" len="med"/>
                      <a:tailEnd type="none" w="med" len="med"/>
                    </a:lnB>
                  </a:tcPr>
                </a:tc>
                <a:tc>
                  <a:txBody>
                    <a:bodyPr/>
                    <a:lstStyle/>
                    <a:p>
                      <a:pPr algn="ctr"/>
                      <a:r>
                        <a:rPr lang="en-US" sz="1400" b="1" dirty="0" smtClean="0">
                          <a:effectLst>
                            <a:outerShdw blurRad="38100" dist="38100" dir="2700000" algn="tl">
                              <a:srgbClr val="000000">
                                <a:alpha val="43137"/>
                              </a:srgbClr>
                            </a:outerShdw>
                          </a:effectLst>
                        </a:rPr>
                        <a:t>DOK 2-concepts</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3-reasoning</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4-across content</a:t>
                      </a:r>
                      <a:endParaRPr lang="en-US" sz="1400" b="1" dirty="0">
                        <a:effectLst>
                          <a:outerShdw blurRad="38100" dist="38100" dir="2700000" algn="tl">
                            <a:srgbClr val="000000">
                              <a:alpha val="43137"/>
                            </a:srgbClr>
                          </a:outerShdw>
                        </a:effectLst>
                      </a:endParaRPr>
                    </a:p>
                  </a:txBody>
                  <a:tcPr/>
                </a:tc>
              </a:tr>
              <a:tr h="370840">
                <a:tc>
                  <a:txBody>
                    <a:bodyPr/>
                    <a:lstStyle/>
                    <a:p>
                      <a:pPr algn="ctr"/>
                      <a:r>
                        <a:rPr lang="en-US" sz="1100" dirty="0" smtClean="0"/>
                        <a:t>Knowledge</a:t>
                      </a:r>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is ____?</a:t>
                      </a:r>
                    </a:p>
                    <a:p>
                      <a:r>
                        <a:rPr lang="en-US" sz="900" dirty="0" smtClean="0"/>
                        <a:t>This/That is a ____.</a:t>
                      </a:r>
                    </a:p>
                    <a:p>
                      <a:r>
                        <a:rPr lang="en-US" sz="900" dirty="0" smtClean="0"/>
                        <a:t>Where was ____?</a:t>
                      </a:r>
                    </a:p>
                    <a:p>
                      <a:r>
                        <a:rPr lang="en-US" sz="900" dirty="0" smtClean="0"/>
                        <a:t>Who found ____?</a:t>
                      </a:r>
                    </a:p>
                    <a:p>
                      <a:r>
                        <a:rPr lang="en-US" sz="900" dirty="0" smtClean="0"/>
                        <a:t>When did ___,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gridSpan="3">
                  <a:txBody>
                    <a:bodyPr/>
                    <a:lstStyle/>
                    <a:p>
                      <a:r>
                        <a:rPr lang="en-US" sz="850" dirty="0" smtClean="0"/>
                        <a:t>There are four </a:t>
                      </a:r>
                      <a:r>
                        <a:rPr lang="en-US" sz="850" b="1" dirty="0" smtClean="0"/>
                        <a:t>Depths</a:t>
                      </a:r>
                      <a:r>
                        <a:rPr lang="en-US" sz="850" b="1" baseline="0" dirty="0" smtClean="0"/>
                        <a:t> of Knowledge </a:t>
                      </a:r>
                      <a:r>
                        <a:rPr lang="en-US" sz="850" baseline="0" dirty="0" smtClean="0"/>
                        <a:t>Pathways.  These DOK pathways are development cognitive pathways.   </a:t>
                      </a:r>
                      <a:r>
                        <a:rPr lang="en-US" sz="850" b="1" baseline="0" dirty="0" smtClean="0"/>
                        <a:t>Pathway one </a:t>
                      </a:r>
                      <a:r>
                        <a:rPr lang="en-US" sz="850" baseline="0" dirty="0" smtClean="0"/>
                        <a:t>has two steps.  </a:t>
                      </a:r>
                      <a:r>
                        <a:rPr lang="en-US" sz="850" b="1" baseline="0" dirty="0" smtClean="0"/>
                        <a:t>Pathway two </a:t>
                      </a:r>
                      <a:r>
                        <a:rPr lang="en-US" sz="850" baseline="0" dirty="0" smtClean="0"/>
                        <a:t>has three steps.  </a:t>
                      </a:r>
                      <a:r>
                        <a:rPr lang="en-US" sz="850" b="1" baseline="0" dirty="0" smtClean="0"/>
                        <a:t>Pathway three </a:t>
                      </a:r>
                      <a:r>
                        <a:rPr lang="en-US" sz="850" baseline="0" dirty="0" smtClean="0"/>
                        <a:t>has 6 steps.</a:t>
                      </a:r>
                    </a:p>
                    <a:p>
                      <a:r>
                        <a:rPr lang="en-US" sz="850" b="1" baseline="0" dirty="0" smtClean="0"/>
                        <a:t>Pathway four </a:t>
                      </a:r>
                      <a:r>
                        <a:rPr lang="en-US" sz="850" baseline="0" dirty="0" smtClean="0"/>
                        <a:t>has 7 steps.   Find the grade level standard you are teaching.  This is the end of its journey along the pathways.  What pathway is it in?   What number in the pathway?  Does it have any previous numbers in the same pathway?  Start your questions there.  End your questions where the standard is posted.</a:t>
                      </a:r>
                      <a:endParaRPr lang="en-US" sz="850" dirty="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370840">
                <a:tc>
                  <a:txBody>
                    <a:bodyPr/>
                    <a:lstStyle/>
                    <a:p>
                      <a:pPr algn="ctr"/>
                      <a:r>
                        <a:rPr lang="en-US" sz="1100" dirty="0" smtClean="0"/>
                        <a:t>Comprehension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best </a:t>
                      </a:r>
                    </a:p>
                    <a:p>
                      <a:r>
                        <a:rPr lang="en-US" sz="900" dirty="0" smtClean="0"/>
                        <a:t>describes ____?</a:t>
                      </a:r>
                    </a:p>
                    <a:p>
                      <a:r>
                        <a:rPr lang="en-US" sz="900" dirty="0" smtClean="0"/>
                        <a:t>What is the definition of __?</a:t>
                      </a:r>
                    </a:p>
                    <a:p>
                      <a:r>
                        <a:rPr lang="en-US" sz="900" dirty="0" smtClean="0"/>
                        <a:t>Explain how ___, _____.</a:t>
                      </a:r>
                    </a:p>
                    <a:p>
                      <a:r>
                        <a:rPr lang="en-US" sz="900" dirty="0" smtClean="0"/>
                        <a:t>How long did ___, ___ in order to?</a:t>
                      </a:r>
                    </a:p>
                    <a:p>
                      <a:r>
                        <a:rPr lang="en-US" sz="900" dirty="0" smtClean="0"/>
                        <a:t>Where did the ___, __?</a:t>
                      </a:r>
                    </a:p>
                    <a:p>
                      <a:r>
                        <a:rPr lang="en-US" sz="900" dirty="0" smtClean="0"/>
                        <a:t>Where did ____, _____?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RL.5.1,</a:t>
                      </a:r>
                      <a:r>
                        <a:rPr lang="en-US" sz="900" b="1" baseline="0" dirty="0" smtClean="0">
                          <a:solidFill>
                            <a:srgbClr val="C00000"/>
                          </a:solidFill>
                          <a:effectLst>
                            <a:outerShdw blurRad="38100" dist="38100" dir="2700000" algn="tl">
                              <a:srgbClr val="000000">
                                <a:alpha val="43137"/>
                              </a:srgbClr>
                            </a:outerShdw>
                          </a:effectLst>
                        </a:rPr>
                        <a:t> RL.5.2</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What ___ is/is not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an example of ___?</a:t>
                      </a:r>
                    </a:p>
                    <a:p>
                      <a:r>
                        <a:rPr lang="en-US" sz="900" dirty="0" smtClean="0"/>
                        <a:t>Which ___ was not a ____?</a:t>
                      </a:r>
                    </a:p>
                    <a:p>
                      <a:r>
                        <a:rPr lang="en-US" sz="900" dirty="0" smtClean="0"/>
                        <a:t>Why did ____, _____?</a:t>
                      </a:r>
                    </a:p>
                    <a:p>
                      <a:r>
                        <a:rPr lang="en-US" sz="900" dirty="0" smtClean="0"/>
                        <a:t>What information best supports the fact that ____?</a:t>
                      </a:r>
                    </a:p>
                    <a:p>
                      <a:r>
                        <a:rPr lang="en-US" sz="900" dirty="0" smtClean="0"/>
                        <a:t>What is the main idea of ___?</a:t>
                      </a:r>
                    </a:p>
                    <a:p>
                      <a:r>
                        <a:rPr lang="en-US" sz="900" dirty="0" smtClean="0"/>
                        <a:t>What details best summarize 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RI.5.1,</a:t>
                      </a:r>
                      <a:r>
                        <a:rPr lang="en-US" sz="900" b="1" baseline="0" dirty="0" smtClean="0">
                          <a:solidFill>
                            <a:srgbClr val="0070C0"/>
                          </a:solidFill>
                          <a:effectLst>
                            <a:outerShdw blurRad="38100" dist="38100" dir="2700000" algn="tl">
                              <a:srgbClr val="000000">
                                <a:alpha val="43137"/>
                              </a:srgbClr>
                            </a:outerShdw>
                          </a:effectLst>
                        </a:rPr>
                        <a:t> RI.5.2</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RL.5.3</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The ____ ended/began </a:t>
                      </a:r>
                    </a:p>
                    <a:p>
                      <a:r>
                        <a:rPr lang="en-US" sz="900" dirty="0" smtClean="0"/>
                        <a:t>when _____.</a:t>
                      </a:r>
                    </a:p>
                    <a:p>
                      <a:r>
                        <a:rPr lang="en-US" sz="900" dirty="0" smtClean="0"/>
                        <a:t>When do ___ most/least often occur?</a:t>
                      </a:r>
                    </a:p>
                    <a:p>
                      <a:r>
                        <a:rPr lang="en-US" sz="900" dirty="0" smtClean="0"/>
                        <a:t>Explain why the ___, _____.</a:t>
                      </a:r>
                    </a:p>
                    <a:p>
                      <a:r>
                        <a:rPr lang="en-US" sz="900" dirty="0" smtClean="0"/>
                        <a:t>Was the ___ able to ___?  Explain.</a:t>
                      </a:r>
                    </a:p>
                    <a:p>
                      <a:r>
                        <a:rPr lang="en-US" sz="900" dirty="0" smtClean="0"/>
                        <a:t>What problem did ___ and ___ cause?</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How does the author’s use of __ lead us to believe ___?</a:t>
                      </a:r>
                      <a:r>
                        <a:rPr lang="en-US" sz="900" b="1" baseline="0" dirty="0" smtClean="0">
                          <a:solidFill>
                            <a:srgbClr val="C00000"/>
                          </a:solidFill>
                          <a:effectLst>
                            <a:outerShdw blurRad="38100" dist="38100" dir="2700000" algn="tl">
                              <a:srgbClr val="000000">
                                <a:alpha val="43137"/>
                              </a:srgbClr>
                            </a:outerShdw>
                          </a:effectLst>
                        </a:rPr>
                        <a:t> </a:t>
                      </a:r>
                      <a:endParaRPr lang="en-US" sz="900" b="1" baseline="0" dirty="0" smtClean="0">
                        <a:solidFill>
                          <a:srgbClr val="0070C0"/>
                        </a:solidFill>
                        <a:effectLst>
                          <a:outerShdw blurRad="38100" dist="38100" dir="2700000" algn="tl">
                            <a:srgbClr val="000000">
                              <a:alpha val="43137"/>
                            </a:srgbClr>
                          </a:outerShdw>
                        </a:effectLs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How did the fact that ___ </a:t>
                      </a:r>
                    </a:p>
                    <a:p>
                      <a:r>
                        <a:rPr lang="en-US" sz="900" dirty="0" smtClean="0"/>
                        <a:t>affect ____?</a:t>
                      </a:r>
                    </a:p>
                    <a:p>
                      <a:r>
                        <a:rPr lang="en-US" sz="900" dirty="0" smtClean="0"/>
                        <a:t>If the results of ____ are always ___ what can we best predict will happen next?</a:t>
                      </a:r>
                    </a:p>
                    <a:p>
                      <a:r>
                        <a:rPr lang="en-US" sz="900" dirty="0" smtClean="0"/>
                        <a:t>Why did ___ recognize the importance of__?</a:t>
                      </a:r>
                    </a:p>
                    <a:p>
                      <a:r>
                        <a:rPr lang="en-US" sz="900" dirty="0" smtClean="0"/>
                        <a:t>How did ___’s discovery of ___ also help __?</a:t>
                      </a:r>
                    </a:p>
                    <a:p>
                      <a:r>
                        <a:rPr lang="en-US" sz="900" dirty="0" smtClean="0"/>
                        <a:t>The results of ____ showed that ___ can be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r>
              <a:tr h="370840">
                <a:tc>
                  <a:txBody>
                    <a:bodyPr/>
                    <a:lstStyle/>
                    <a:p>
                      <a:pPr algn="ctr"/>
                      <a:r>
                        <a:rPr lang="en-US" sz="1100" dirty="0" smtClean="0"/>
                        <a:t>Application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happens if _____?</a:t>
                      </a:r>
                    </a:p>
                    <a:p>
                      <a:r>
                        <a:rPr lang="en-US" sz="900" dirty="0" smtClean="0"/>
                        <a:t>How is ___ used in the example of ___?</a:t>
                      </a:r>
                    </a:p>
                    <a:p>
                      <a:r>
                        <a:rPr lang="en-US" sz="900" dirty="0" smtClean="0"/>
                        <a:t>What type of ____ is ___?</a:t>
                      </a:r>
                    </a:p>
                    <a:p>
                      <a:r>
                        <a:rPr lang="en-US" sz="900" dirty="0" smtClean="0"/>
                        <a:t>What ___ best tells about ____?  </a:t>
                      </a:r>
                    </a:p>
                    <a:p>
                      <a:r>
                        <a:rPr lang="en-US" sz="900" dirty="0" smtClean="0"/>
                        <a:t>What is a type of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Why did ___ most likely ____?</a:t>
                      </a:r>
                    </a:p>
                    <a:p>
                      <a:r>
                        <a:rPr lang="en-US" sz="900" dirty="0" smtClean="0"/>
                        <a:t>What does ___ reveal about ____?</a:t>
                      </a:r>
                    </a:p>
                    <a:p>
                      <a:r>
                        <a:rPr lang="en-US" sz="900" dirty="0" smtClean="0"/>
                        <a:t>What clues help identify ___?</a:t>
                      </a:r>
                    </a:p>
                    <a:p>
                      <a:r>
                        <a:rPr lang="en-US" sz="900" dirty="0" smtClean="0"/>
                        <a:t>What is/is not an example of ____?</a:t>
                      </a:r>
                    </a:p>
                    <a:p>
                      <a:r>
                        <a:rPr lang="en-US" sz="900" dirty="0" smtClean="0"/>
                        <a:t>What facts support _____?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RI.5.4,</a:t>
                      </a:r>
                      <a:r>
                        <a:rPr lang="en-US" sz="900" b="1" baseline="0" dirty="0" smtClean="0">
                          <a:solidFill>
                            <a:srgbClr val="0070C0"/>
                          </a:solidFill>
                          <a:effectLst>
                            <a:outerShdw blurRad="38100" dist="38100" dir="2700000" algn="tl">
                              <a:srgbClr val="000000">
                                <a:alpha val="43137"/>
                              </a:srgbClr>
                            </a:outerShdw>
                          </a:effectLst>
                        </a:rPr>
                        <a:t>  RI.5.7</a:t>
                      </a:r>
                      <a:endParaRPr lang="en-US" sz="900" b="1" dirty="0" smtClean="0">
                        <a:solidFill>
                          <a:srgbClr val="0070C0"/>
                        </a:solidFill>
                        <a:effectLst>
                          <a:outerShdw blurRad="38100" dist="38100" dir="2700000" algn="tl">
                            <a:srgbClr val="000000">
                              <a:alpha val="43137"/>
                            </a:srgbClr>
                          </a:outerShdw>
                        </a:effectLst>
                      </a:endParaRPr>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900" dirty="0" smtClean="0"/>
                        <a:t>Why did so </a:t>
                      </a:r>
                    </a:p>
                    <a:p>
                      <a:pPr marL="0" indent="0">
                        <a:buFont typeface="Arial" panose="020B0604020202020204" pitchFamily="34" charset="0"/>
                        <a:buNone/>
                      </a:pPr>
                      <a:r>
                        <a:rPr lang="en-US" sz="900" dirty="0" smtClean="0"/>
                        <a:t>many ____, ___?</a:t>
                      </a:r>
                    </a:p>
                    <a:p>
                      <a:pPr marL="0" indent="0">
                        <a:buFont typeface="Arial" panose="020B0604020202020204" pitchFamily="34" charset="0"/>
                        <a:buNone/>
                      </a:pPr>
                      <a:r>
                        <a:rPr lang="en-US" sz="900" dirty="0" smtClean="0"/>
                        <a:t>Explain why not many ___, ____.</a:t>
                      </a:r>
                    </a:p>
                    <a:p>
                      <a:pPr marL="0" indent="0">
                        <a:buFont typeface="Arial" panose="020B0604020202020204" pitchFamily="34" charset="0"/>
                        <a:buNone/>
                      </a:pPr>
                      <a:r>
                        <a:rPr lang="en-US" sz="900" dirty="0" smtClean="0"/>
                        <a:t>What contributed to ___?  Explain.</a:t>
                      </a:r>
                    </a:p>
                    <a:p>
                      <a:pPr marL="0" indent="0">
                        <a:buFont typeface="Arial" panose="020B0604020202020204" pitchFamily="34" charset="0"/>
                        <a:buNone/>
                      </a:pPr>
                      <a:r>
                        <a:rPr lang="en-US" sz="900" dirty="0" smtClean="0"/>
                        <a:t>Which ___ would most likely ____?</a:t>
                      </a:r>
                    </a:p>
                    <a:p>
                      <a:pPr marL="0" indent="0">
                        <a:buFont typeface="Arial" panose="020B0604020202020204" pitchFamily="34" charset="0"/>
                        <a:buNone/>
                      </a:pPr>
                      <a:r>
                        <a:rPr lang="en-US" sz="900" dirty="0" smtClean="0"/>
                        <a:t>Would ___ had ____ if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en-US" sz="900" dirty="0" smtClean="0"/>
                        <a:t>What was most surprising </a:t>
                      </a:r>
                    </a:p>
                    <a:p>
                      <a:r>
                        <a:rPr lang="en-US" sz="900" dirty="0" smtClean="0"/>
                        <a:t>about ___? Why?</a:t>
                      </a:r>
                    </a:p>
                    <a:p>
                      <a:r>
                        <a:rPr lang="en-US" sz="900" dirty="0" smtClean="0"/>
                        <a:t>What effect did ___ have on ___ that was not intended?</a:t>
                      </a:r>
                    </a:p>
                    <a:p>
                      <a:r>
                        <a:rPr lang="en-US" sz="900" dirty="0" smtClean="0"/>
                        <a:t>How did ____ also contribute to ____?</a:t>
                      </a:r>
                    </a:p>
                    <a:p>
                      <a:r>
                        <a:rPr lang="en-US" sz="900" dirty="0" smtClean="0"/>
                        <a:t>How was ___ a factor in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Analyze</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Where are ___ </a:t>
                      </a:r>
                    </a:p>
                    <a:p>
                      <a:r>
                        <a:rPr lang="en-US" sz="900" dirty="0" smtClean="0"/>
                        <a:t>and ___ located?</a:t>
                      </a:r>
                    </a:p>
                    <a:p>
                      <a:r>
                        <a:rPr lang="en-US" sz="900" dirty="0" smtClean="0"/>
                        <a:t>Was the ___ found before/after ____?</a:t>
                      </a:r>
                    </a:p>
                    <a:p>
                      <a:r>
                        <a:rPr lang="en-US" sz="900" dirty="0" smtClean="0"/>
                        <a:t>Where is __ found in relationship to ____?</a:t>
                      </a:r>
                    </a:p>
                    <a:p>
                      <a:r>
                        <a:rPr lang="en-US" sz="900" dirty="0" smtClean="0"/>
                        <a:t>What fact(s) about ____ are/is ____?</a:t>
                      </a:r>
                    </a:p>
                    <a:p>
                      <a:r>
                        <a:rPr lang="en-US" sz="900" dirty="0" smtClean="0"/>
                        <a:t>Where are both ___ and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What ___ is used </a:t>
                      </a:r>
                    </a:p>
                    <a:p>
                      <a:r>
                        <a:rPr lang="en-US" sz="900" dirty="0" smtClean="0"/>
                        <a:t>to _____?</a:t>
                      </a:r>
                    </a:p>
                    <a:p>
                      <a:r>
                        <a:rPr lang="en-US" sz="900" dirty="0" smtClean="0"/>
                        <a:t>What identifies ____ from _____?</a:t>
                      </a:r>
                    </a:p>
                    <a:p>
                      <a:r>
                        <a:rPr lang="en-US" sz="900" dirty="0" smtClean="0"/>
                        <a:t>What ___ can be used for both ___ and __?</a:t>
                      </a:r>
                    </a:p>
                    <a:p>
                      <a:r>
                        <a:rPr lang="en-US" sz="900" dirty="0" smtClean="0"/>
                        <a:t>How are ___ and ___ the same/different?</a:t>
                      </a:r>
                    </a:p>
                    <a:p>
                      <a:r>
                        <a:rPr lang="en-US" sz="900" dirty="0" smtClean="0"/>
                        <a:t>What part of ___ is _____?</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b="1" dirty="0" smtClean="0">
                          <a:solidFill>
                            <a:srgbClr val="C00000"/>
                          </a:solidFill>
                          <a:effectLst>
                            <a:outerShdw blurRad="38100" dist="38100" dir="2700000" algn="tl">
                              <a:srgbClr val="000000">
                                <a:alpha val="43137"/>
                              </a:srgbClr>
                            </a:outerShdw>
                          </a:effectLst>
                        </a:rPr>
                        <a:t>RL.5.4</a:t>
                      </a:r>
                    </a:p>
                    <a:p>
                      <a:r>
                        <a:rPr lang="en-US" sz="900" dirty="0" smtClean="0"/>
                        <a:t>How does the author’s </a:t>
                      </a:r>
                    </a:p>
                    <a:p>
                      <a:r>
                        <a:rPr lang="en-US" sz="900" dirty="0" smtClean="0"/>
                        <a:t>theory of __, __?</a:t>
                      </a:r>
                    </a:p>
                    <a:p>
                      <a:r>
                        <a:rPr lang="en-US" sz="900" dirty="0" smtClean="0"/>
                        <a:t>What ___ led up to ____?</a:t>
                      </a:r>
                    </a:p>
                    <a:p>
                      <a:r>
                        <a:rPr lang="en-US" sz="900" dirty="0" smtClean="0"/>
                        <a:t>What evidence supports You _____?</a:t>
                      </a:r>
                    </a:p>
                    <a:p>
                      <a:r>
                        <a:rPr lang="en-US" sz="900" dirty="0" smtClean="0"/>
                        <a:t>How did ___’s belief affect _____?</a:t>
                      </a:r>
                    </a:p>
                    <a:p>
                      <a:r>
                        <a:rPr lang="en-US" sz="900" dirty="0" smtClean="0"/>
                        <a:t>What ___ explains why ____?</a:t>
                      </a: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RI.5.3, RI.5.8</a:t>
                      </a:r>
                    </a:p>
                  </a:txBody>
                  <a:tcPr>
                    <a:lnR w="57150" cap="flat" cmpd="sng" algn="ctr">
                      <a:solidFill>
                        <a:schemeClr val="tx1"/>
                      </a:solidFill>
                      <a:prstDash val="solid"/>
                      <a:round/>
                      <a:headEnd type="none" w="med" len="med"/>
                      <a:tailEnd type="none" w="med" len="med"/>
                    </a:lnR>
                  </a:tcPr>
                </a:tc>
                <a:tc>
                  <a:txBody>
                    <a:bodyPr/>
                    <a:lstStyle/>
                    <a:p>
                      <a:r>
                        <a:rPr lang="en-US" sz="900" dirty="0" smtClean="0"/>
                        <a:t>What  two (or more) sources indicate ___?</a:t>
                      </a:r>
                    </a:p>
                    <a:p>
                      <a:r>
                        <a:rPr lang="en-US" sz="900" dirty="0" smtClean="0"/>
                        <a:t>Name __ factors of __ that ____.</a:t>
                      </a:r>
                    </a:p>
                    <a:p>
                      <a:r>
                        <a:rPr lang="en-US" sz="900" dirty="0" smtClean="0"/>
                        <a:t>What information explains why few/many ___ experienced/recognized that ____?</a:t>
                      </a:r>
                    </a:p>
                    <a:p>
                      <a:r>
                        <a:rPr lang="en-US" sz="900" dirty="0" smtClean="0"/>
                        <a:t>How is __’s use of ___ different/same as 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Evaluate</a:t>
                      </a:r>
                      <a:endParaRPr lang="en-US" sz="1100" dirty="0"/>
                    </a:p>
                  </a:txBody>
                  <a:tcPr vert="vert27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9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GRADE</a:t>
                      </a:r>
                      <a:r>
                        <a:rPr lang="en-US" sz="2000" b="1" baseline="0" dirty="0" smtClean="0"/>
                        <a:t> FIVE</a:t>
                      </a:r>
                      <a:endParaRPr lang="en-US" sz="2000" b="1" dirty="0" smtClean="0"/>
                    </a:p>
                    <a:p>
                      <a:endParaRPr lang="en-US" sz="100" dirty="0" smtClean="0"/>
                    </a:p>
                    <a:p>
                      <a:endParaRPr lang="en-US" sz="100" dirty="0" smtClean="0"/>
                    </a:p>
                    <a:p>
                      <a:endParaRPr lang="en-US" sz="800" dirty="0" smtClean="0"/>
                    </a:p>
                    <a:p>
                      <a:endParaRPr lang="en-US" sz="900" dirty="0" smtClean="0"/>
                    </a:p>
                  </a:txBody>
                  <a:tcPr anchor="ct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a:txBody>
                    <a:bodyPr/>
                    <a:lstStyle/>
                    <a:p>
                      <a:r>
                        <a:rPr lang="en-US" sz="900" b="1" baseline="0" dirty="0" smtClean="0">
                          <a:solidFill>
                            <a:srgbClr val="C00000"/>
                          </a:solidFill>
                          <a:effectLst>
                            <a:outerShdw blurRad="38100" dist="38100" dir="2700000" algn="tl">
                              <a:srgbClr val="000000">
                                <a:alpha val="43137"/>
                              </a:srgbClr>
                            </a:outerShdw>
                          </a:effectLst>
                        </a:rPr>
                        <a:t>RL.5.7</a:t>
                      </a:r>
                    </a:p>
                    <a:p>
                      <a:r>
                        <a:rPr lang="en-US" sz="900" dirty="0" smtClean="0"/>
                        <a:t>Would you have ____ </a:t>
                      </a:r>
                    </a:p>
                    <a:p>
                      <a:r>
                        <a:rPr lang="en-US" sz="900" dirty="0" smtClean="0"/>
                        <a:t>if ___?</a:t>
                      </a:r>
                    </a:p>
                    <a:p>
                      <a:r>
                        <a:rPr lang="en-US" sz="900" dirty="0" smtClean="0"/>
                        <a:t>Would you prefer ___ or ___?</a:t>
                      </a:r>
                    </a:p>
                    <a:p>
                      <a:r>
                        <a:rPr lang="en-US" sz="900" dirty="0" smtClean="0"/>
                        <a:t>What explains what happened to ___?</a:t>
                      </a:r>
                    </a:p>
                    <a:p>
                      <a:r>
                        <a:rPr lang="en-US" sz="900" dirty="0" smtClean="0"/>
                        <a:t>Should ___ have been ____?</a:t>
                      </a:r>
                    </a:p>
                    <a:p>
                      <a:r>
                        <a:rPr lang="en-US" sz="900" dirty="0" smtClean="0"/>
                        <a:t>Which ___ was the best ____ for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r>
                        <a:rPr lang="en-US" sz="900" dirty="0" smtClean="0"/>
                        <a:t>Would ___ have approved </a:t>
                      </a:r>
                    </a:p>
                    <a:p>
                      <a:r>
                        <a:rPr lang="en-US" sz="900" dirty="0" smtClean="0"/>
                        <a:t>of ___?  </a:t>
                      </a:r>
                    </a:p>
                    <a:p>
                      <a:r>
                        <a:rPr lang="en-US" sz="900" dirty="0" smtClean="0"/>
                        <a:t>Did ___   ___ enough on ___ to ___?</a:t>
                      </a:r>
                    </a:p>
                    <a:p>
                      <a:r>
                        <a:rPr lang="en-US" sz="900" dirty="0" smtClean="0"/>
                        <a:t>Was it ____ to ___ since ____?</a:t>
                      </a:r>
                    </a:p>
                    <a:p>
                      <a:r>
                        <a:rPr lang="en-US" sz="900" dirty="0" smtClean="0"/>
                        <a:t>Did ___ improve ____?</a:t>
                      </a:r>
                    </a:p>
                    <a:p>
                      <a:r>
                        <a:rPr lang="en-US" sz="900" dirty="0" smtClean="0"/>
                        <a:t>Should ___ continue to ___ in order to ___?</a:t>
                      </a:r>
                    </a:p>
                    <a:p>
                      <a:r>
                        <a:rPr lang="en-US" sz="900" dirty="0" smtClean="0"/>
                        <a:t>Which of the ___ on ___ explains how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Synthesize</a:t>
                      </a:r>
                      <a:endParaRPr lang="en-US" sz="1100" dirty="0"/>
                    </a:p>
                  </a:txBody>
                  <a:tcPr vert="vert270"/>
                </a:tc>
                <a:tc>
                  <a:txBody>
                    <a:bodyPr/>
                    <a:lstStyle/>
                    <a:p>
                      <a:endParaRPr lang="en-US" sz="900" dirty="0" smtClean="0"/>
                    </a:p>
                  </a:txBody>
                  <a:tcPr>
                    <a:lnR w="57150" cap="flat" cmpd="sng" algn="ctr">
                      <a:solidFill>
                        <a:schemeClr val="tx1"/>
                      </a:solidFill>
                      <a:prstDash val="solid"/>
                      <a:round/>
                      <a:headEnd type="none" w="med" len="med"/>
                      <a:tailEnd type="none" w="med" len="med"/>
                    </a:lnR>
                    <a:solidFill>
                      <a:schemeClr val="bg1">
                        <a:lumMod val="85000"/>
                      </a:schemeClr>
                    </a:solidFill>
                  </a:tcPr>
                </a:tc>
                <a:tc>
                  <a:txBody>
                    <a:bodyPr/>
                    <a:lstStyle/>
                    <a:p>
                      <a:r>
                        <a:rPr lang="en-US" sz="900" dirty="0" smtClean="0"/>
                        <a:t>Based on ___, why </a:t>
                      </a:r>
                    </a:p>
                    <a:p>
                      <a:r>
                        <a:rPr lang="en-US" sz="900" dirty="0" smtClean="0"/>
                        <a:t>did ___?</a:t>
                      </a:r>
                    </a:p>
                    <a:p>
                      <a:r>
                        <a:rPr lang="en-US" sz="900" dirty="0" smtClean="0"/>
                        <a:t>According to ___, when did ____?</a:t>
                      </a:r>
                    </a:p>
                    <a:p>
                      <a:r>
                        <a:rPr lang="en-US" sz="900" dirty="0" smtClean="0"/>
                        <a:t>What was the most likely reason for ___?</a:t>
                      </a:r>
                    </a:p>
                    <a:p>
                      <a:r>
                        <a:rPr lang="en-US" sz="900" dirty="0" smtClean="0"/>
                        <a:t>What evidence best explains why ___?</a:t>
                      </a:r>
                    </a:p>
                    <a:p>
                      <a:r>
                        <a:rPr lang="en-US" sz="900" dirty="0" smtClean="0"/>
                        <a:t>What best explain why ___ did/not ___?</a:t>
                      </a:r>
                    </a:p>
                    <a:p>
                      <a:r>
                        <a:rPr lang="en-US" sz="800" dirty="0" smtClean="0"/>
                        <a:t>What conclusions have most ___ reached based on ____?  Explain why.</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b="1" dirty="0" smtClean="0">
                          <a:solidFill>
                            <a:srgbClr val="C00000"/>
                          </a:solidFill>
                          <a:effectLst>
                            <a:outerShdw blurRad="38100" dist="38100" dir="2700000" algn="tl">
                              <a:srgbClr val="000000">
                                <a:alpha val="43137"/>
                              </a:srgbClr>
                            </a:outerShdw>
                          </a:effectLst>
                        </a:rPr>
                        <a:t>RL.5.5</a:t>
                      </a:r>
                    </a:p>
                    <a:p>
                      <a:r>
                        <a:rPr lang="en-US" sz="900" dirty="0" smtClean="0"/>
                        <a:t>Considering the options</a:t>
                      </a:r>
                    </a:p>
                    <a:p>
                      <a:r>
                        <a:rPr lang="en-US" sz="900" dirty="0" smtClean="0"/>
                        <a:t> of ___, ___ and ___ </a:t>
                      </a:r>
                    </a:p>
                    <a:p>
                      <a:r>
                        <a:rPr lang="en-US" sz="900" dirty="0" smtClean="0"/>
                        <a:t>which is best for ____?  Why?</a:t>
                      </a:r>
                    </a:p>
                    <a:p>
                      <a:r>
                        <a:rPr lang="en-US" sz="900" dirty="0" smtClean="0"/>
                        <a:t>What factors did ___ have in common with ___?  How did it influence ____?</a:t>
                      </a:r>
                    </a:p>
                    <a:p>
                      <a:r>
                        <a:rPr lang="en-US" sz="900" dirty="0" smtClean="0"/>
                        <a:t>What options could ___ and ___ have__?</a:t>
                      </a:r>
                    </a:p>
                    <a:p>
                      <a:r>
                        <a:rPr lang="en-US" sz="900" dirty="0" smtClean="0"/>
                        <a:t>What alternative to ___ makes the most sense?  Explain.</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RL.5.6,</a:t>
                      </a:r>
                      <a:r>
                        <a:rPr lang="en-US" sz="900" b="1" baseline="0" dirty="0" smtClean="0">
                          <a:solidFill>
                            <a:srgbClr val="C00000"/>
                          </a:solidFill>
                          <a:effectLst>
                            <a:outerShdw blurRad="38100" dist="38100" dir="2700000" algn="tl">
                              <a:srgbClr val="000000">
                                <a:alpha val="43137"/>
                              </a:srgbClr>
                            </a:outerShdw>
                          </a:effectLst>
                        </a:rPr>
                        <a:t> RL.5.9</a:t>
                      </a:r>
                      <a:endParaRPr lang="en-US" sz="900" b="1" dirty="0" smtClean="0">
                        <a:solidFill>
                          <a:srgbClr val="C00000"/>
                        </a:solidFill>
                        <a:effectLst>
                          <a:outerShdw blurRad="38100" dist="38100" dir="2700000" algn="tl">
                            <a:srgbClr val="000000">
                              <a:alpha val="43137"/>
                            </a:srgbClr>
                          </a:outerShdw>
                        </a:effectLst>
                      </a:endParaRPr>
                    </a:p>
                    <a:p>
                      <a:r>
                        <a:rPr lang="en-US" sz="900" dirty="0" smtClean="0"/>
                        <a:t>Which ___ was the most likely reason for__?</a:t>
                      </a:r>
                    </a:p>
                    <a:p>
                      <a:r>
                        <a:rPr lang="en-US" sz="900" dirty="0" smtClean="0"/>
                        <a:t>What conclusions can you draw from __ and ___ about ____?</a:t>
                      </a:r>
                    </a:p>
                    <a:p>
                      <a:r>
                        <a:rPr lang="en-US" sz="900" dirty="0" smtClean="0"/>
                        <a:t>Because of the information about ___ from __ and ___ what can you conclude about__?</a:t>
                      </a:r>
                    </a:p>
                    <a:p>
                      <a:r>
                        <a:rPr lang="en-US" sz="900" dirty="0" smtClean="0"/>
                        <a:t>What was the result of __ and __ on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How has your perspective changed after__?</a:t>
                      </a:r>
                      <a:r>
                        <a:rPr lang="en-US" sz="800" b="1" dirty="0" smtClean="0">
                          <a:solidFill>
                            <a:srgbClr val="0070C0"/>
                          </a:solidFill>
                          <a:effectLst>
                            <a:outerShdw blurRad="38100" dist="38100" dir="2700000" algn="tl">
                              <a:srgbClr val="000000">
                                <a:alpha val="43137"/>
                              </a:srgbClr>
                            </a:outerShdw>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RI.5.5, RI.5.6, RI.5.9</a:t>
                      </a:r>
                      <a:endParaRPr lang="en-US" sz="900" dirty="0" smtClean="0"/>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r>
            </a:tbl>
          </a:graphicData>
        </a:graphic>
      </p:graphicFrame>
      <p:grpSp>
        <p:nvGrpSpPr>
          <p:cNvPr id="22" name="Group 21"/>
          <p:cNvGrpSpPr/>
          <p:nvPr/>
        </p:nvGrpSpPr>
        <p:grpSpPr>
          <a:xfrm>
            <a:off x="1353110" y="367555"/>
            <a:ext cx="5419725" cy="7023835"/>
            <a:chOff x="1353110" y="506510"/>
            <a:chExt cx="5419725" cy="7023835"/>
          </a:xfrm>
        </p:grpSpPr>
        <p:sp>
          <p:nvSpPr>
            <p:cNvPr id="3" name="Rectangle 2"/>
            <p:cNvSpPr/>
            <p:nvPr/>
          </p:nvSpPr>
          <p:spPr>
            <a:xfrm>
              <a:off x="1362635" y="50651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grpSp>
          <p:nvGrpSpPr>
            <p:cNvPr id="20" name="Group 19"/>
            <p:cNvGrpSpPr/>
            <p:nvPr/>
          </p:nvGrpSpPr>
          <p:grpSpPr>
            <a:xfrm>
              <a:off x="1353110" y="1268510"/>
              <a:ext cx="5419725" cy="6261835"/>
              <a:chOff x="1353110" y="1363760"/>
              <a:chExt cx="5419725" cy="6261835"/>
            </a:xfrm>
          </p:grpSpPr>
          <p:sp>
            <p:nvSpPr>
              <p:cNvPr id="4" name="Rectangle 3"/>
              <p:cNvSpPr/>
              <p:nvPr/>
            </p:nvSpPr>
            <p:spPr>
              <a:xfrm>
                <a:off x="1362635" y="136376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5" name="Rectangle 4"/>
              <p:cNvSpPr/>
              <p:nvPr/>
            </p:nvSpPr>
            <p:spPr>
              <a:xfrm>
                <a:off x="1362075" y="310515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6" name="Rectangle 5"/>
              <p:cNvSpPr/>
              <p:nvPr/>
            </p:nvSpPr>
            <p:spPr>
              <a:xfrm>
                <a:off x="2962835" y="136376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7" name="Rectangle 6"/>
              <p:cNvSpPr/>
              <p:nvPr/>
            </p:nvSpPr>
            <p:spPr>
              <a:xfrm>
                <a:off x="2971800" y="3114675"/>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8" name="Rectangle 7"/>
              <p:cNvSpPr/>
              <p:nvPr/>
            </p:nvSpPr>
            <p:spPr>
              <a:xfrm>
                <a:off x="1353110" y="443921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2961715" y="442968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sp>
            <p:nvSpPr>
              <p:cNvPr id="10" name="Rectangle 9"/>
              <p:cNvSpPr/>
              <p:nvPr/>
            </p:nvSpPr>
            <p:spPr>
              <a:xfrm>
                <a:off x="4563035" y="136376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1" name="Rectangle 10"/>
              <p:cNvSpPr/>
              <p:nvPr/>
            </p:nvSpPr>
            <p:spPr>
              <a:xfrm>
                <a:off x="4562475" y="31146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2" name="Rectangle 11"/>
              <p:cNvSpPr/>
              <p:nvPr/>
            </p:nvSpPr>
            <p:spPr>
              <a:xfrm>
                <a:off x="4553510" y="443921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3" name="Rectangle 12"/>
              <p:cNvSpPr/>
              <p:nvPr/>
            </p:nvSpPr>
            <p:spPr>
              <a:xfrm>
                <a:off x="4562475" y="602685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4" name="Rectangle 13"/>
              <p:cNvSpPr/>
              <p:nvPr/>
            </p:nvSpPr>
            <p:spPr>
              <a:xfrm>
                <a:off x="2970680" y="737413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15" name="Rectangle 14"/>
              <p:cNvSpPr/>
              <p:nvPr/>
            </p:nvSpPr>
            <p:spPr>
              <a:xfrm>
                <a:off x="6468035" y="136376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6" name="Rectangle 15"/>
              <p:cNvSpPr/>
              <p:nvPr/>
            </p:nvSpPr>
            <p:spPr>
              <a:xfrm>
                <a:off x="6467475" y="31051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7" name="Rectangle 16"/>
              <p:cNvSpPr/>
              <p:nvPr/>
            </p:nvSpPr>
            <p:spPr>
              <a:xfrm>
                <a:off x="6458510" y="443921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6467475" y="603638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9" name="Rectangle 18"/>
              <p:cNvSpPr/>
              <p:nvPr/>
            </p:nvSpPr>
            <p:spPr>
              <a:xfrm>
                <a:off x="6467475" y="737413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7</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580405" y="737413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grpSp>
      </p:grpSp>
      <p:sp>
        <p:nvSpPr>
          <p:cNvPr id="23" name="Slide Number Placeholder 22"/>
          <p:cNvSpPr>
            <a:spLocks noGrp="1"/>
          </p:cNvSpPr>
          <p:nvPr>
            <p:ph type="sldNum" sz="quarter" idx="12"/>
          </p:nvPr>
        </p:nvSpPr>
        <p:spPr/>
        <p:txBody>
          <a:bodyPr/>
          <a:lstStyle/>
          <a:p>
            <a:fld id="{5FA644A2-C634-421A-B18B-04E696E02A98}" type="slidenum">
              <a:rPr lang="en-US" smtClean="0"/>
              <a:t>12</a:t>
            </a:fld>
            <a:endParaRPr lang="en-US"/>
          </a:p>
        </p:txBody>
      </p:sp>
    </p:spTree>
    <p:extLst>
      <p:ext uri="{BB962C8B-B14F-4D97-AF65-F5344CB8AC3E}">
        <p14:creationId xmlns:p14="http://schemas.microsoft.com/office/powerpoint/2010/main" val="1699616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5599"/>
            <a:ext cx="3124200" cy="7971413"/>
          </a:xfrm>
          <a:prstGeom prst="rect">
            <a:avLst/>
          </a:prstGeom>
          <a:ln>
            <a:solidFill>
              <a:schemeClr val="tx1"/>
            </a:solidFill>
          </a:ln>
        </p:spPr>
        <p:txBody>
          <a:bodyPr wrap="square">
            <a:spAutoFit/>
          </a:bodyPr>
          <a:lstStyle/>
          <a:p>
            <a:r>
              <a:rPr lang="en-US" sz="1100" b="1" u="sng" dirty="0" smtClean="0"/>
              <a:t>Grade Five Literature</a:t>
            </a:r>
          </a:p>
          <a:p>
            <a:endParaRPr lang="en-US" sz="1100" dirty="0" smtClean="0"/>
          </a:p>
          <a:p>
            <a:r>
              <a:rPr lang="en-US" sz="1000" b="1" u="sng" dirty="0"/>
              <a:t>Key Ideas and Details:</a:t>
            </a:r>
          </a:p>
          <a:p>
            <a:endParaRPr lang="en-US" sz="1000" dirty="0"/>
          </a:p>
          <a:p>
            <a:r>
              <a:rPr lang="en-US" sz="1000" dirty="0"/>
              <a:t>CCSS.ELA-Literacy.RL.5.1</a:t>
            </a:r>
          </a:p>
          <a:p>
            <a:r>
              <a:rPr lang="en-US" sz="1000" dirty="0"/>
              <a:t>Quote accurately from a text when explaining what the text says explicitly and when drawing inferences from the text.</a:t>
            </a:r>
          </a:p>
          <a:p>
            <a:endParaRPr lang="en-US" sz="1000" dirty="0"/>
          </a:p>
          <a:p>
            <a:r>
              <a:rPr lang="en-US" sz="1000" dirty="0"/>
              <a:t>CCSS.ELA-Literacy.RL.5.2</a:t>
            </a:r>
          </a:p>
          <a:p>
            <a:r>
              <a:rPr lang="en-US" sz="1000" dirty="0"/>
              <a:t>Determine a theme of a story, drama, or poem from details in the text, including how characters in a story or drama respond to challenges or how the speaker in a poem reflects upon a topic; summarize the text.</a:t>
            </a:r>
          </a:p>
          <a:p>
            <a:endParaRPr lang="en-US" sz="1000" dirty="0"/>
          </a:p>
          <a:p>
            <a:r>
              <a:rPr lang="en-US" sz="1000" dirty="0"/>
              <a:t>CCSS.ELA-Literacy.RL.5.3</a:t>
            </a:r>
          </a:p>
          <a:p>
            <a:r>
              <a:rPr lang="en-US" sz="1000" dirty="0"/>
              <a:t>Compare and contrast two or more characters, settings, or events in a story or drama, drawing on specific details in the text (e.g., how characters interact).</a:t>
            </a:r>
          </a:p>
          <a:p>
            <a:endParaRPr lang="en-US" sz="1000" dirty="0"/>
          </a:p>
          <a:p>
            <a:r>
              <a:rPr lang="en-US" sz="1000" b="1" u="sng" dirty="0"/>
              <a:t>Craft and Structure:</a:t>
            </a:r>
          </a:p>
          <a:p>
            <a:endParaRPr lang="en-US" sz="1000" dirty="0"/>
          </a:p>
          <a:p>
            <a:r>
              <a:rPr lang="en-US" sz="1000" dirty="0"/>
              <a:t>CCSS.ELA-Literacy.RL.5.4</a:t>
            </a:r>
          </a:p>
          <a:p>
            <a:r>
              <a:rPr lang="en-US" sz="1000" dirty="0"/>
              <a:t>Determine the meaning of words and phrases as they are used in a text, including figurative language such as metaphors and similes.</a:t>
            </a:r>
          </a:p>
          <a:p>
            <a:endParaRPr lang="en-US" sz="1000" dirty="0"/>
          </a:p>
          <a:p>
            <a:r>
              <a:rPr lang="en-US" sz="1000" dirty="0"/>
              <a:t>CCSS.ELA-Literacy.RL.5.5</a:t>
            </a:r>
          </a:p>
          <a:p>
            <a:r>
              <a:rPr lang="en-US" sz="1000" dirty="0"/>
              <a:t>Explain how a series of chapters, scenes, or stanzas fits together to provide the overall structure of a particular story, drama, or poem.</a:t>
            </a:r>
          </a:p>
          <a:p>
            <a:endParaRPr lang="en-US" sz="1000" dirty="0"/>
          </a:p>
          <a:p>
            <a:r>
              <a:rPr lang="en-US" sz="1000" dirty="0"/>
              <a:t>CCSS.ELA-Literacy.RL.5.6</a:t>
            </a:r>
          </a:p>
          <a:p>
            <a:r>
              <a:rPr lang="en-US" sz="1000" dirty="0"/>
              <a:t>Describe how a narrator's or speaker's point of view influences how events are described.</a:t>
            </a:r>
          </a:p>
          <a:p>
            <a:endParaRPr lang="en-US" sz="1000" dirty="0"/>
          </a:p>
          <a:p>
            <a:r>
              <a:rPr lang="en-US" sz="1000" b="1" u="sng" dirty="0"/>
              <a:t>Integration of Knowledge and Ideas:</a:t>
            </a:r>
          </a:p>
          <a:p>
            <a:endParaRPr lang="en-US" sz="1000" dirty="0"/>
          </a:p>
          <a:p>
            <a:r>
              <a:rPr lang="en-US" sz="1000" dirty="0"/>
              <a:t>CCSS.ELA-Literacy.RL.5.7</a:t>
            </a:r>
          </a:p>
          <a:p>
            <a:r>
              <a:rPr lang="en-US" sz="1000" dirty="0"/>
              <a:t>Analyze how visual and multimedia elements contribute to the meaning, tone, or beauty of a text (e.g., graphic novel, multimedia presentation of fiction, folktale, myth, poem).</a:t>
            </a:r>
          </a:p>
          <a:p>
            <a:endParaRPr lang="en-US" sz="1000" dirty="0"/>
          </a:p>
          <a:p>
            <a:r>
              <a:rPr lang="en-US" sz="1000" dirty="0"/>
              <a:t>CCSS.ELA-Literacy.RL.5.8</a:t>
            </a:r>
          </a:p>
          <a:p>
            <a:r>
              <a:rPr lang="en-US" sz="1000" dirty="0"/>
              <a:t>(RL.5.8 not applicable to literature)</a:t>
            </a:r>
          </a:p>
          <a:p>
            <a:endParaRPr lang="en-US" sz="1000" dirty="0"/>
          </a:p>
          <a:p>
            <a:r>
              <a:rPr lang="en-US" sz="1000" dirty="0"/>
              <a:t>CCSS.ELA-Literacy.RL.5.9</a:t>
            </a:r>
          </a:p>
          <a:p>
            <a:r>
              <a:rPr lang="en-US" sz="1000" dirty="0"/>
              <a:t>Compare and contrast stories in the same genre (e.g., mysteries and adventure stories) on their approaches to similar themes and topics.</a:t>
            </a:r>
          </a:p>
        </p:txBody>
      </p:sp>
      <p:sp>
        <p:nvSpPr>
          <p:cNvPr id="5" name="Rectangle 4"/>
          <p:cNvSpPr/>
          <p:nvPr/>
        </p:nvSpPr>
        <p:spPr>
          <a:xfrm>
            <a:off x="3532095" y="225599"/>
            <a:ext cx="3124200" cy="8417689"/>
          </a:xfrm>
          <a:prstGeom prst="rect">
            <a:avLst/>
          </a:prstGeom>
          <a:ln>
            <a:solidFill>
              <a:schemeClr val="tx1"/>
            </a:solidFill>
          </a:ln>
        </p:spPr>
        <p:txBody>
          <a:bodyPr wrap="square">
            <a:spAutoFit/>
          </a:bodyPr>
          <a:lstStyle/>
          <a:p>
            <a:r>
              <a:rPr lang="en-US" sz="1100" b="1" u="sng" dirty="0" smtClean="0"/>
              <a:t>Grade Five informational Text</a:t>
            </a:r>
          </a:p>
          <a:p>
            <a:endParaRPr lang="en-US" sz="1000" dirty="0"/>
          </a:p>
          <a:p>
            <a:r>
              <a:rPr lang="en-US" sz="1000" b="1" u="sng" dirty="0"/>
              <a:t>Key Ideas and Details:</a:t>
            </a:r>
          </a:p>
          <a:p>
            <a:endParaRPr lang="en-US" sz="1000" dirty="0"/>
          </a:p>
          <a:p>
            <a:r>
              <a:rPr lang="en-US" sz="1000" dirty="0"/>
              <a:t>CCSS.ELA-Literacy.RI.5.1</a:t>
            </a:r>
          </a:p>
          <a:p>
            <a:r>
              <a:rPr lang="en-US" sz="1000" dirty="0"/>
              <a:t>Quote accurately from a text when explaining what the text says explicitly and when drawing inferences from the text.</a:t>
            </a:r>
          </a:p>
          <a:p>
            <a:endParaRPr lang="en-US" sz="1000" dirty="0"/>
          </a:p>
          <a:p>
            <a:r>
              <a:rPr lang="en-US" sz="1000" dirty="0"/>
              <a:t>CCSS.ELA-Literacy.RI.5.2</a:t>
            </a:r>
          </a:p>
          <a:p>
            <a:r>
              <a:rPr lang="en-US" sz="1000" dirty="0"/>
              <a:t>Determine two or more main ideas of a text and explain how they are supported by key details; summarize the text.</a:t>
            </a:r>
          </a:p>
          <a:p>
            <a:endParaRPr lang="en-US" sz="1000" dirty="0"/>
          </a:p>
          <a:p>
            <a:r>
              <a:rPr lang="en-US" sz="1000" dirty="0"/>
              <a:t>CCSS.ELA-Literacy.RI.5.3</a:t>
            </a:r>
          </a:p>
          <a:p>
            <a:r>
              <a:rPr lang="en-US" sz="1000" dirty="0"/>
              <a:t>Explain the relationships or interactions between two or more individuals, events, ideas, or concepts in a historical, scientific, or technical text based on specific information in the text.</a:t>
            </a:r>
          </a:p>
          <a:p>
            <a:endParaRPr lang="en-US" sz="1000" dirty="0"/>
          </a:p>
          <a:p>
            <a:r>
              <a:rPr lang="en-US" sz="1000" b="1" u="sng" dirty="0"/>
              <a:t>Craft and Structure:</a:t>
            </a:r>
          </a:p>
          <a:p>
            <a:endParaRPr lang="en-US" sz="1000" dirty="0"/>
          </a:p>
          <a:p>
            <a:r>
              <a:rPr lang="en-US" sz="1000" dirty="0"/>
              <a:t>CCSS.ELA-Literacy.RI.5.4</a:t>
            </a:r>
          </a:p>
          <a:p>
            <a:r>
              <a:rPr lang="en-US" sz="1000" dirty="0"/>
              <a:t>Determine the meaning of general academic and domain-specific words and phrases in a text relevant to a grade 5 topic or subject area.</a:t>
            </a:r>
          </a:p>
          <a:p>
            <a:endParaRPr lang="en-US" sz="1000" dirty="0"/>
          </a:p>
          <a:p>
            <a:r>
              <a:rPr lang="en-US" sz="1000" dirty="0"/>
              <a:t>CCSS.ELA-Literacy.RI.5.5</a:t>
            </a:r>
          </a:p>
          <a:p>
            <a:r>
              <a:rPr lang="en-US" sz="1000" dirty="0"/>
              <a:t>Compare and contrast the overall structure (e.g., chronology, comparison, cause/effect, problem/solution) of events, ideas, concepts, or information in two or more texts.</a:t>
            </a:r>
          </a:p>
          <a:p>
            <a:endParaRPr lang="en-US" sz="1000" dirty="0"/>
          </a:p>
          <a:p>
            <a:r>
              <a:rPr lang="en-US" sz="1000" dirty="0"/>
              <a:t>CCSS.ELA-Literacy.RI.5.6</a:t>
            </a:r>
          </a:p>
          <a:p>
            <a:r>
              <a:rPr lang="en-US" sz="1000" dirty="0"/>
              <a:t>Analyze multiple accounts of the same event or topic, noting important similarities and differences in the point of view they represent.</a:t>
            </a:r>
          </a:p>
          <a:p>
            <a:endParaRPr lang="en-US" sz="1000" dirty="0"/>
          </a:p>
          <a:p>
            <a:r>
              <a:rPr lang="en-US" sz="1000" b="1" u="sng" dirty="0"/>
              <a:t>Integration of Knowledge and Ideas:</a:t>
            </a:r>
          </a:p>
          <a:p>
            <a:endParaRPr lang="en-US" sz="1000" dirty="0"/>
          </a:p>
          <a:p>
            <a:r>
              <a:rPr lang="en-US" sz="1000" dirty="0"/>
              <a:t>CCSS.ELA-Literacy.RI.5.7</a:t>
            </a:r>
          </a:p>
          <a:p>
            <a:r>
              <a:rPr lang="en-US" sz="1000" dirty="0"/>
              <a:t>Draw on information from multiple print or digital sources, demonstrating the ability to locate an answer to a question quickly or to solve a problem efficiently.</a:t>
            </a:r>
          </a:p>
          <a:p>
            <a:endParaRPr lang="en-US" sz="1000" dirty="0"/>
          </a:p>
          <a:p>
            <a:r>
              <a:rPr lang="en-US" sz="1000" dirty="0"/>
              <a:t>CCSS.ELA-Literacy.RI.5.8</a:t>
            </a:r>
          </a:p>
          <a:p>
            <a:r>
              <a:rPr lang="en-US" sz="1000" dirty="0"/>
              <a:t>Explain how an author uses reasons and evidence to support particular points in a text, identifying which reasons and evidence support which point(s).</a:t>
            </a:r>
          </a:p>
          <a:p>
            <a:endParaRPr lang="en-US" sz="1000" dirty="0"/>
          </a:p>
          <a:p>
            <a:r>
              <a:rPr lang="en-US" sz="1000" dirty="0"/>
              <a:t>CCSS.ELA-Literacy.RI.5.9</a:t>
            </a:r>
          </a:p>
          <a:p>
            <a:r>
              <a:rPr lang="en-US" sz="1000" dirty="0"/>
              <a:t>Integrate information from several texts on the same topic in order to write or speak about the subject knowledgeably.</a:t>
            </a:r>
          </a:p>
        </p:txBody>
      </p:sp>
      <p:sp>
        <p:nvSpPr>
          <p:cNvPr id="2" name="Slide Number Placeholder 1"/>
          <p:cNvSpPr>
            <a:spLocks noGrp="1"/>
          </p:cNvSpPr>
          <p:nvPr>
            <p:ph type="sldNum" sz="quarter" idx="12"/>
          </p:nvPr>
        </p:nvSpPr>
        <p:spPr/>
        <p:txBody>
          <a:bodyPr/>
          <a:lstStyle/>
          <a:p>
            <a:fld id="{5FA644A2-C634-421A-B18B-04E696E02A98}" type="slidenum">
              <a:rPr lang="en-US" smtClean="0"/>
              <a:t>13</a:t>
            </a:fld>
            <a:endParaRPr lang="en-US"/>
          </a:p>
        </p:txBody>
      </p:sp>
    </p:spTree>
    <p:extLst>
      <p:ext uri="{BB962C8B-B14F-4D97-AF65-F5344CB8AC3E}">
        <p14:creationId xmlns:p14="http://schemas.microsoft.com/office/powerpoint/2010/main" val="1565021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77873465"/>
              </p:ext>
            </p:extLst>
          </p:nvPr>
        </p:nvGraphicFramePr>
        <p:xfrm>
          <a:off x="68518" y="31376"/>
          <a:ext cx="6705599" cy="8915400"/>
        </p:xfrm>
        <a:graphic>
          <a:graphicData uri="http://schemas.openxmlformats.org/drawingml/2006/table">
            <a:tbl>
              <a:tblPr firstRow="1" bandRow="1">
                <a:tableStyleId>{5940675A-B579-460E-94D1-54222C63F5DA}</a:tableStyleId>
              </a:tblPr>
              <a:tblGrid>
                <a:gridCol w="304799"/>
                <a:gridCol w="1295400"/>
                <a:gridCol w="1600200"/>
                <a:gridCol w="1600200"/>
                <a:gridCol w="1905000"/>
              </a:tblGrid>
              <a:tr h="152400">
                <a:tc>
                  <a:txBody>
                    <a:bodyPr/>
                    <a:lstStyle/>
                    <a:p>
                      <a:endParaRPr lang="en-US" sz="900" dirty="0" smtClean="0"/>
                    </a:p>
                  </a:txBody>
                  <a:tcPr/>
                </a:tc>
                <a:tc>
                  <a:txBody>
                    <a:bodyPr/>
                    <a:lstStyle/>
                    <a:p>
                      <a:pPr algn="ctr"/>
                      <a:r>
                        <a:rPr lang="en-US" sz="1400" b="1" dirty="0" smtClean="0">
                          <a:effectLst>
                            <a:outerShdw blurRad="38100" dist="38100" dir="2700000" algn="tl">
                              <a:srgbClr val="000000">
                                <a:alpha val="43137"/>
                              </a:srgbClr>
                            </a:outerShdw>
                          </a:effectLst>
                        </a:rPr>
                        <a:t>DOK 1-recall</a:t>
                      </a:r>
                    </a:p>
                  </a:txBody>
                  <a:tcPr>
                    <a:lnB w="57150" cap="flat" cmpd="sng" algn="ctr">
                      <a:solidFill>
                        <a:schemeClr val="tx1"/>
                      </a:solidFill>
                      <a:prstDash val="solid"/>
                      <a:round/>
                      <a:headEnd type="none" w="med" len="med"/>
                      <a:tailEnd type="none" w="med" len="med"/>
                    </a:lnB>
                  </a:tcPr>
                </a:tc>
                <a:tc>
                  <a:txBody>
                    <a:bodyPr/>
                    <a:lstStyle/>
                    <a:p>
                      <a:pPr algn="ctr"/>
                      <a:r>
                        <a:rPr lang="en-US" sz="1400" b="1" dirty="0" smtClean="0">
                          <a:effectLst>
                            <a:outerShdw blurRad="38100" dist="38100" dir="2700000" algn="tl">
                              <a:srgbClr val="000000">
                                <a:alpha val="43137"/>
                              </a:srgbClr>
                            </a:outerShdw>
                          </a:effectLst>
                        </a:rPr>
                        <a:t>DOK 2-concepts</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3-reasoning</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4-across content</a:t>
                      </a:r>
                      <a:endParaRPr lang="en-US" sz="1400" b="1" dirty="0">
                        <a:effectLst>
                          <a:outerShdw blurRad="38100" dist="38100" dir="2700000" algn="tl">
                            <a:srgbClr val="000000">
                              <a:alpha val="43137"/>
                            </a:srgbClr>
                          </a:outerShdw>
                        </a:effectLst>
                      </a:endParaRPr>
                    </a:p>
                  </a:txBody>
                  <a:tcPr/>
                </a:tc>
              </a:tr>
              <a:tr h="370840">
                <a:tc>
                  <a:txBody>
                    <a:bodyPr/>
                    <a:lstStyle/>
                    <a:p>
                      <a:pPr algn="ctr"/>
                      <a:r>
                        <a:rPr lang="en-US" sz="1100" dirty="0" smtClean="0"/>
                        <a:t>Knowledge</a:t>
                      </a:r>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is ____?</a:t>
                      </a:r>
                    </a:p>
                    <a:p>
                      <a:r>
                        <a:rPr lang="en-US" sz="900" dirty="0" smtClean="0"/>
                        <a:t>This/That is a ____.</a:t>
                      </a:r>
                    </a:p>
                    <a:p>
                      <a:r>
                        <a:rPr lang="en-US" sz="900" dirty="0" smtClean="0"/>
                        <a:t>Where was ____?</a:t>
                      </a:r>
                    </a:p>
                    <a:p>
                      <a:r>
                        <a:rPr lang="en-US" sz="900" dirty="0" smtClean="0"/>
                        <a:t>Who found ____?</a:t>
                      </a:r>
                    </a:p>
                    <a:p>
                      <a:r>
                        <a:rPr lang="en-US" sz="900" dirty="0" smtClean="0"/>
                        <a:t>When did ___,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gridSpan="3">
                  <a:txBody>
                    <a:bodyPr/>
                    <a:lstStyle/>
                    <a:p>
                      <a:r>
                        <a:rPr lang="en-US" sz="850" dirty="0" smtClean="0"/>
                        <a:t>There are four </a:t>
                      </a:r>
                      <a:r>
                        <a:rPr lang="en-US" sz="850" b="1" dirty="0" smtClean="0"/>
                        <a:t>Depths</a:t>
                      </a:r>
                      <a:r>
                        <a:rPr lang="en-US" sz="850" b="1" baseline="0" dirty="0" smtClean="0"/>
                        <a:t> of Knowledge </a:t>
                      </a:r>
                      <a:r>
                        <a:rPr lang="en-US" sz="850" baseline="0" dirty="0" smtClean="0"/>
                        <a:t>Pathways.  These DOK pathways are development cognitive pathways.   </a:t>
                      </a:r>
                      <a:r>
                        <a:rPr lang="en-US" sz="850" b="1" baseline="0" dirty="0" smtClean="0"/>
                        <a:t>Pathway one </a:t>
                      </a:r>
                      <a:r>
                        <a:rPr lang="en-US" sz="850" baseline="0" dirty="0" smtClean="0"/>
                        <a:t>has two steps.  </a:t>
                      </a:r>
                      <a:r>
                        <a:rPr lang="en-US" sz="850" b="1" baseline="0" dirty="0" smtClean="0"/>
                        <a:t>Pathway two </a:t>
                      </a:r>
                      <a:r>
                        <a:rPr lang="en-US" sz="850" baseline="0" dirty="0" smtClean="0"/>
                        <a:t>has three steps.  </a:t>
                      </a:r>
                      <a:r>
                        <a:rPr lang="en-US" sz="850" b="1" baseline="0" dirty="0" smtClean="0"/>
                        <a:t>Pathway three </a:t>
                      </a:r>
                      <a:r>
                        <a:rPr lang="en-US" sz="850" baseline="0" dirty="0" smtClean="0"/>
                        <a:t>has 6 steps.</a:t>
                      </a:r>
                    </a:p>
                    <a:p>
                      <a:r>
                        <a:rPr lang="en-US" sz="850" b="1" baseline="0" dirty="0" smtClean="0"/>
                        <a:t>Pathway four </a:t>
                      </a:r>
                      <a:r>
                        <a:rPr lang="en-US" sz="850" baseline="0" dirty="0" smtClean="0"/>
                        <a:t>has 7 steps.   Find the grade level standard you are teaching.  This is the end of its journey along the pathways.  What pathway is it in?   What number in the pathway?  Does it have any previous numbers in the same pathway?  Start your questions there.  End your questions where the standard is posted.</a:t>
                      </a:r>
                      <a:endParaRPr lang="en-US" sz="850" dirty="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370840">
                <a:tc>
                  <a:txBody>
                    <a:bodyPr/>
                    <a:lstStyle/>
                    <a:p>
                      <a:pPr algn="ctr"/>
                      <a:r>
                        <a:rPr lang="en-US" sz="1100" dirty="0" smtClean="0"/>
                        <a:t>Comprehension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best </a:t>
                      </a:r>
                    </a:p>
                    <a:p>
                      <a:r>
                        <a:rPr lang="en-US" sz="900" dirty="0" smtClean="0"/>
                        <a:t>describes ____?</a:t>
                      </a:r>
                    </a:p>
                    <a:p>
                      <a:r>
                        <a:rPr lang="en-US" sz="900" dirty="0" smtClean="0"/>
                        <a:t>What is the definition of __?</a:t>
                      </a:r>
                    </a:p>
                    <a:p>
                      <a:r>
                        <a:rPr lang="en-US" sz="900" dirty="0" smtClean="0"/>
                        <a:t>Explain how ___, _____.</a:t>
                      </a:r>
                    </a:p>
                    <a:p>
                      <a:r>
                        <a:rPr lang="en-US" sz="900" dirty="0" smtClean="0"/>
                        <a:t>How long did ___, ___ in order to?</a:t>
                      </a:r>
                    </a:p>
                    <a:p>
                      <a:r>
                        <a:rPr lang="en-US" sz="900" dirty="0" smtClean="0"/>
                        <a:t>Where did the ___, __?</a:t>
                      </a:r>
                    </a:p>
                    <a:p>
                      <a:r>
                        <a:rPr lang="en-US" sz="900" dirty="0" smtClean="0"/>
                        <a:t>Where did ____, _____?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RL.6.1,</a:t>
                      </a:r>
                      <a:r>
                        <a:rPr lang="en-US" sz="900" b="1" baseline="0" dirty="0" smtClean="0">
                          <a:solidFill>
                            <a:srgbClr val="C00000"/>
                          </a:solidFill>
                          <a:effectLst>
                            <a:outerShdw blurRad="38100" dist="38100" dir="2700000" algn="tl">
                              <a:srgbClr val="000000">
                                <a:alpha val="43137"/>
                              </a:srgbClr>
                            </a:outerShdw>
                          </a:effectLst>
                        </a:rPr>
                        <a:t> RL.6.2</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What ___ is/is not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an example of ___?</a:t>
                      </a:r>
                    </a:p>
                    <a:p>
                      <a:r>
                        <a:rPr lang="en-US" sz="900" dirty="0" smtClean="0"/>
                        <a:t>Which ___ was not a ____?</a:t>
                      </a:r>
                    </a:p>
                    <a:p>
                      <a:r>
                        <a:rPr lang="en-US" sz="900" dirty="0" smtClean="0"/>
                        <a:t>Why did ____, _____?</a:t>
                      </a:r>
                    </a:p>
                    <a:p>
                      <a:r>
                        <a:rPr lang="en-US" sz="900" dirty="0" smtClean="0"/>
                        <a:t>What information best supports the fact that ____?</a:t>
                      </a:r>
                    </a:p>
                    <a:p>
                      <a:r>
                        <a:rPr lang="en-US" sz="900" dirty="0" smtClean="0"/>
                        <a:t>What is the main idea of ___?</a:t>
                      </a:r>
                    </a:p>
                    <a:p>
                      <a:r>
                        <a:rPr lang="en-US" sz="900" dirty="0" smtClean="0"/>
                        <a:t>What details best summarize 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RI.6.1,</a:t>
                      </a:r>
                      <a:r>
                        <a:rPr lang="en-US" sz="900" b="1" baseline="0" dirty="0" smtClean="0">
                          <a:solidFill>
                            <a:srgbClr val="0070C0"/>
                          </a:solidFill>
                          <a:effectLst>
                            <a:outerShdw blurRad="38100" dist="38100" dir="2700000" algn="tl">
                              <a:srgbClr val="000000">
                                <a:alpha val="43137"/>
                              </a:srgbClr>
                            </a:outerShdw>
                          </a:effectLst>
                        </a:rPr>
                        <a:t> RI.6.2</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The ____ ended/began </a:t>
                      </a:r>
                    </a:p>
                    <a:p>
                      <a:r>
                        <a:rPr lang="en-US" sz="900" dirty="0" smtClean="0"/>
                        <a:t>when _____.</a:t>
                      </a:r>
                    </a:p>
                    <a:p>
                      <a:r>
                        <a:rPr lang="en-US" sz="900" dirty="0" smtClean="0"/>
                        <a:t>When do ___ most/least often occur?</a:t>
                      </a:r>
                    </a:p>
                    <a:p>
                      <a:r>
                        <a:rPr lang="en-US" sz="900" dirty="0" smtClean="0"/>
                        <a:t>Explain why the ___, _____.</a:t>
                      </a:r>
                    </a:p>
                    <a:p>
                      <a:r>
                        <a:rPr lang="en-US" sz="900" dirty="0" smtClean="0"/>
                        <a:t>Was the ___ able to ___?  Explain.</a:t>
                      </a:r>
                    </a:p>
                    <a:p>
                      <a:r>
                        <a:rPr lang="en-US" sz="900" dirty="0" smtClean="0"/>
                        <a:t>What problem did ___ and ___ cause?</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How does the author’s use of __ lead us to believe ___?</a:t>
                      </a:r>
                      <a:r>
                        <a:rPr lang="en-US" sz="900" b="1" baseline="0" dirty="0" smtClean="0">
                          <a:solidFill>
                            <a:srgbClr val="C00000"/>
                          </a:solidFill>
                          <a:effectLst>
                            <a:outerShdw blurRad="38100" dist="38100" dir="2700000" algn="tl">
                              <a:srgbClr val="000000">
                                <a:alpha val="43137"/>
                              </a:srgbClr>
                            </a:outerShdw>
                          </a:effectLst>
                        </a:rPr>
                        <a:t> </a:t>
                      </a:r>
                      <a:endParaRPr lang="en-US" sz="900" b="1" baseline="0" dirty="0" smtClean="0">
                        <a:solidFill>
                          <a:srgbClr val="0070C0"/>
                        </a:solidFill>
                        <a:effectLst>
                          <a:outerShdw blurRad="38100" dist="38100" dir="2700000" algn="tl">
                            <a:srgbClr val="000000">
                              <a:alpha val="43137"/>
                            </a:srgbClr>
                          </a:outerShdw>
                        </a:effectLs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How did the fact that ___ </a:t>
                      </a:r>
                    </a:p>
                    <a:p>
                      <a:r>
                        <a:rPr lang="en-US" sz="900" dirty="0" smtClean="0"/>
                        <a:t>affect ____?</a:t>
                      </a:r>
                    </a:p>
                    <a:p>
                      <a:r>
                        <a:rPr lang="en-US" sz="900" dirty="0" smtClean="0"/>
                        <a:t>If the results of ____ are always ___ what can we best predict will happen next?</a:t>
                      </a:r>
                    </a:p>
                    <a:p>
                      <a:r>
                        <a:rPr lang="en-US" sz="900" dirty="0" smtClean="0"/>
                        <a:t>Why did ___ recognize the importance of__?</a:t>
                      </a:r>
                    </a:p>
                    <a:p>
                      <a:r>
                        <a:rPr lang="en-US" sz="900" dirty="0" smtClean="0"/>
                        <a:t>How did ___’s discovery of ___ also help __?</a:t>
                      </a:r>
                    </a:p>
                    <a:p>
                      <a:r>
                        <a:rPr lang="en-US" sz="900" dirty="0" smtClean="0"/>
                        <a:t>The results of ____ showed that ___ can be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r>
              <a:tr h="370840">
                <a:tc>
                  <a:txBody>
                    <a:bodyPr/>
                    <a:lstStyle/>
                    <a:p>
                      <a:pPr algn="ctr"/>
                      <a:r>
                        <a:rPr lang="en-US" sz="1100" dirty="0" smtClean="0"/>
                        <a:t>Application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happens if _____?</a:t>
                      </a:r>
                    </a:p>
                    <a:p>
                      <a:r>
                        <a:rPr lang="en-US" sz="900" dirty="0" smtClean="0"/>
                        <a:t>How is ___ used in the example of ___?</a:t>
                      </a:r>
                    </a:p>
                    <a:p>
                      <a:r>
                        <a:rPr lang="en-US" sz="900" dirty="0" smtClean="0"/>
                        <a:t>What type of ____ is ___?</a:t>
                      </a:r>
                    </a:p>
                    <a:p>
                      <a:r>
                        <a:rPr lang="en-US" sz="900" dirty="0" smtClean="0"/>
                        <a:t>What ___ best tells about ____?  </a:t>
                      </a:r>
                    </a:p>
                    <a:p>
                      <a:r>
                        <a:rPr lang="en-US" sz="900" dirty="0" smtClean="0"/>
                        <a:t>What is a type of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Why did ___ most likely ____?</a:t>
                      </a:r>
                    </a:p>
                    <a:p>
                      <a:r>
                        <a:rPr lang="en-US" sz="900" dirty="0" smtClean="0"/>
                        <a:t>What does ___ reveal about ____?</a:t>
                      </a:r>
                    </a:p>
                    <a:p>
                      <a:r>
                        <a:rPr lang="en-US" sz="900" dirty="0" smtClean="0"/>
                        <a:t>What clues help identify ___?</a:t>
                      </a:r>
                    </a:p>
                    <a:p>
                      <a:r>
                        <a:rPr lang="en-US" sz="900" dirty="0" smtClean="0"/>
                        <a:t>What is/is not an example of ____?</a:t>
                      </a:r>
                    </a:p>
                    <a:p>
                      <a:r>
                        <a:rPr lang="en-US" sz="900" dirty="0" smtClean="0"/>
                        <a:t>What facts support _____?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RI.6.4</a:t>
                      </a:r>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900" dirty="0" smtClean="0"/>
                        <a:t>Why did so </a:t>
                      </a:r>
                    </a:p>
                    <a:p>
                      <a:pPr marL="0" indent="0">
                        <a:buFont typeface="Arial" panose="020B0604020202020204" pitchFamily="34" charset="0"/>
                        <a:buNone/>
                      </a:pPr>
                      <a:r>
                        <a:rPr lang="en-US" sz="900" dirty="0" smtClean="0"/>
                        <a:t>many ____, ___?</a:t>
                      </a:r>
                    </a:p>
                    <a:p>
                      <a:pPr marL="0" indent="0">
                        <a:buFont typeface="Arial" panose="020B0604020202020204" pitchFamily="34" charset="0"/>
                        <a:buNone/>
                      </a:pPr>
                      <a:r>
                        <a:rPr lang="en-US" sz="900" dirty="0" smtClean="0"/>
                        <a:t>Explain why not many ___, ____.</a:t>
                      </a:r>
                    </a:p>
                    <a:p>
                      <a:pPr marL="0" indent="0">
                        <a:buFont typeface="Arial" panose="020B0604020202020204" pitchFamily="34" charset="0"/>
                        <a:buNone/>
                      </a:pPr>
                      <a:r>
                        <a:rPr lang="en-US" sz="900" dirty="0" smtClean="0"/>
                        <a:t>What contributed to ___?  Explain.</a:t>
                      </a:r>
                    </a:p>
                    <a:p>
                      <a:pPr marL="0" indent="0">
                        <a:buFont typeface="Arial" panose="020B0604020202020204" pitchFamily="34" charset="0"/>
                        <a:buNone/>
                      </a:pPr>
                      <a:r>
                        <a:rPr lang="en-US" sz="900" dirty="0" smtClean="0"/>
                        <a:t>Which ___ would most likely ____?</a:t>
                      </a:r>
                    </a:p>
                    <a:p>
                      <a:pPr marL="0" indent="0">
                        <a:buFont typeface="Arial" panose="020B0604020202020204" pitchFamily="34" charset="0"/>
                        <a:buNone/>
                      </a:pPr>
                      <a:r>
                        <a:rPr lang="en-US" sz="900" dirty="0" smtClean="0"/>
                        <a:t>Would ___ had ____ if ___?</a:t>
                      </a:r>
                    </a:p>
                    <a:p>
                      <a:pPr marL="0" indent="0">
                        <a:buFont typeface="Arial" panose="020B0604020202020204" pitchFamily="34" charset="0"/>
                        <a:buNone/>
                      </a:pPr>
                      <a:r>
                        <a:rPr lang="en-US" sz="900" b="1" dirty="0" smtClean="0">
                          <a:solidFill>
                            <a:srgbClr val="0070C0"/>
                          </a:solidFill>
                          <a:effectLst>
                            <a:outerShdw blurRad="38100" dist="38100" dir="2700000" algn="tl">
                              <a:srgbClr val="000000">
                                <a:alpha val="43137"/>
                              </a:srgbClr>
                            </a:outerShdw>
                          </a:effectLst>
                        </a:rPr>
                        <a:t>RI.6.8</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en-US" sz="900" dirty="0" smtClean="0"/>
                        <a:t>What was most surprising </a:t>
                      </a:r>
                    </a:p>
                    <a:p>
                      <a:r>
                        <a:rPr lang="en-US" sz="900" dirty="0" smtClean="0"/>
                        <a:t>about ___? Why?</a:t>
                      </a:r>
                    </a:p>
                    <a:p>
                      <a:r>
                        <a:rPr lang="en-US" sz="900" dirty="0" smtClean="0"/>
                        <a:t>What effect did ___ have on ___ that was not intended?</a:t>
                      </a:r>
                    </a:p>
                    <a:p>
                      <a:r>
                        <a:rPr lang="en-US" sz="900" dirty="0" smtClean="0"/>
                        <a:t>How did ____ also contribute to ____?</a:t>
                      </a:r>
                    </a:p>
                    <a:p>
                      <a:r>
                        <a:rPr lang="en-US" sz="900" dirty="0" smtClean="0"/>
                        <a:t>How was ___ a factor in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Analyze</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Where are ___ </a:t>
                      </a:r>
                    </a:p>
                    <a:p>
                      <a:r>
                        <a:rPr lang="en-US" sz="900" dirty="0" smtClean="0"/>
                        <a:t>and ___ located?</a:t>
                      </a:r>
                    </a:p>
                    <a:p>
                      <a:r>
                        <a:rPr lang="en-US" sz="900" dirty="0" smtClean="0"/>
                        <a:t>Was the ___ found before/after ____?</a:t>
                      </a:r>
                    </a:p>
                    <a:p>
                      <a:r>
                        <a:rPr lang="en-US" sz="900" dirty="0" smtClean="0"/>
                        <a:t>Where is __ found in relationship to ____?</a:t>
                      </a:r>
                    </a:p>
                    <a:p>
                      <a:r>
                        <a:rPr lang="en-US" sz="900" dirty="0" smtClean="0"/>
                        <a:t>What fact(s) about ____ are/is ____?</a:t>
                      </a:r>
                    </a:p>
                    <a:p>
                      <a:r>
                        <a:rPr lang="en-US" sz="900" dirty="0" smtClean="0"/>
                        <a:t>Where are both ___ and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What ___ is used </a:t>
                      </a:r>
                    </a:p>
                    <a:p>
                      <a:r>
                        <a:rPr lang="en-US" sz="900" dirty="0" smtClean="0"/>
                        <a:t>to _____?</a:t>
                      </a:r>
                    </a:p>
                    <a:p>
                      <a:r>
                        <a:rPr lang="en-US" sz="900" dirty="0" smtClean="0"/>
                        <a:t>What identifies ____ from _____?</a:t>
                      </a:r>
                    </a:p>
                    <a:p>
                      <a:r>
                        <a:rPr lang="en-US" sz="900" dirty="0" smtClean="0"/>
                        <a:t>What ___ can be used for both ___ and __?</a:t>
                      </a:r>
                    </a:p>
                    <a:p>
                      <a:r>
                        <a:rPr lang="en-US" sz="900" dirty="0" smtClean="0"/>
                        <a:t>How are ___ and ___ the same/different?</a:t>
                      </a:r>
                    </a:p>
                    <a:p>
                      <a:r>
                        <a:rPr lang="en-US" sz="900" dirty="0" smtClean="0"/>
                        <a:t>What part of ___ is _____?</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b="1" dirty="0" smtClean="0">
                          <a:solidFill>
                            <a:srgbClr val="C00000"/>
                          </a:solidFill>
                          <a:effectLst>
                            <a:outerShdw blurRad="38100" dist="38100" dir="2700000" algn="tl">
                              <a:srgbClr val="000000">
                                <a:alpha val="43137"/>
                              </a:srgbClr>
                            </a:outerShdw>
                          </a:effectLst>
                        </a:rPr>
                        <a:t>RL.6.4</a:t>
                      </a:r>
                    </a:p>
                    <a:p>
                      <a:r>
                        <a:rPr lang="en-US" sz="900" dirty="0" smtClean="0"/>
                        <a:t>How does the author’s </a:t>
                      </a:r>
                    </a:p>
                    <a:p>
                      <a:r>
                        <a:rPr lang="en-US" sz="900" dirty="0" smtClean="0"/>
                        <a:t>theory of __, __?</a:t>
                      </a:r>
                    </a:p>
                    <a:p>
                      <a:r>
                        <a:rPr lang="en-US" sz="900" dirty="0" smtClean="0"/>
                        <a:t>What ___ led up to ____?</a:t>
                      </a:r>
                    </a:p>
                    <a:p>
                      <a:r>
                        <a:rPr lang="en-US" sz="900" dirty="0" smtClean="0"/>
                        <a:t>What evidence supports You _____?</a:t>
                      </a:r>
                    </a:p>
                    <a:p>
                      <a:r>
                        <a:rPr lang="en-US" sz="900" dirty="0" smtClean="0"/>
                        <a:t>How did ___’s belief affect _____?</a:t>
                      </a:r>
                    </a:p>
                    <a:p>
                      <a:r>
                        <a:rPr lang="en-US" sz="900" dirty="0" smtClean="0"/>
                        <a:t>What ___ explains why ____?</a:t>
                      </a:r>
                      <a:endParaRPr lang="en-US" sz="900" b="1" dirty="0" smtClean="0">
                        <a:solidFill>
                          <a:srgbClr val="0070C0"/>
                        </a:solidFill>
                        <a:effectLst>
                          <a:outerShdw blurRad="38100" dist="38100" dir="2700000" algn="tl">
                            <a:srgbClr val="000000">
                              <a:alpha val="43137"/>
                            </a:srgbClr>
                          </a:outerShdw>
                        </a:effectLst>
                      </a:endParaRPr>
                    </a:p>
                  </a:txBody>
                  <a:tcPr>
                    <a:lnR w="5715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RL.6.5, </a:t>
                      </a:r>
                      <a:r>
                        <a:rPr lang="en-US" sz="900" b="1" baseline="0" dirty="0" smtClean="0">
                          <a:solidFill>
                            <a:srgbClr val="C00000"/>
                          </a:solidFill>
                          <a:effectLst>
                            <a:outerShdw blurRad="38100" dist="38100" dir="2700000" algn="tl">
                              <a:srgbClr val="000000">
                                <a:alpha val="43137"/>
                              </a:srgbClr>
                            </a:outerShdw>
                          </a:effectLst>
                        </a:rPr>
                        <a:t>RL.6.6</a:t>
                      </a:r>
                      <a:endParaRPr lang="en-US" sz="900" b="1" dirty="0" smtClean="0">
                        <a:solidFill>
                          <a:srgbClr val="C00000"/>
                        </a:solidFill>
                        <a:effectLst>
                          <a:outerShdw blurRad="38100" dist="38100" dir="2700000" algn="tl">
                            <a:srgbClr val="000000">
                              <a:alpha val="43137"/>
                            </a:srgbClr>
                          </a:outerShdw>
                        </a:effectLst>
                      </a:endParaRPr>
                    </a:p>
                    <a:p>
                      <a:r>
                        <a:rPr lang="en-US" sz="900" dirty="0" smtClean="0"/>
                        <a:t>What  two (or more) sources indicate ___?</a:t>
                      </a:r>
                    </a:p>
                    <a:p>
                      <a:r>
                        <a:rPr lang="en-US" sz="900" dirty="0" smtClean="0"/>
                        <a:t>Name __ factors of __ that ____.</a:t>
                      </a:r>
                    </a:p>
                    <a:p>
                      <a:r>
                        <a:rPr lang="en-US" sz="900" dirty="0" smtClean="0"/>
                        <a:t>What information explains why few/many ___ experienced/recognized that ____?</a:t>
                      </a:r>
                    </a:p>
                    <a:p>
                      <a:r>
                        <a:rPr lang="en-US" sz="900" dirty="0" smtClean="0"/>
                        <a:t>How is __’s use of ___ different/same as 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Evaluate</a:t>
                      </a:r>
                      <a:endParaRPr lang="en-US" sz="1100" dirty="0"/>
                    </a:p>
                  </a:txBody>
                  <a:tcPr vert="vert27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GRADE</a:t>
                      </a:r>
                      <a:r>
                        <a:rPr lang="en-US" sz="2000" b="1" baseline="0" dirty="0" smtClean="0"/>
                        <a:t> SIX</a:t>
                      </a:r>
                      <a:endParaRPr lang="en-US" sz="2000" b="1" dirty="0" smtClean="0"/>
                    </a:p>
                    <a:p>
                      <a:endParaRPr lang="en-US" sz="100" dirty="0" smtClean="0"/>
                    </a:p>
                    <a:p>
                      <a:endParaRPr lang="en-US" sz="100" dirty="0" smtClean="0"/>
                    </a:p>
                    <a:p>
                      <a:endParaRPr lang="en-US" sz="100" dirty="0" smtClean="0"/>
                    </a:p>
                    <a:p>
                      <a:endParaRPr lang="en-US" sz="800" dirty="0" smtClean="0"/>
                    </a:p>
                    <a:p>
                      <a:endParaRPr lang="en-US" sz="900" dirty="0" smtClean="0"/>
                    </a:p>
                  </a:txBody>
                  <a:tcPr anchor="ct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a:txBody>
                    <a:bodyPr/>
                    <a:lstStyle/>
                    <a:p>
                      <a:r>
                        <a:rPr lang="en-US" sz="900" b="1" baseline="0" dirty="0" smtClean="0">
                          <a:solidFill>
                            <a:srgbClr val="C00000"/>
                          </a:solidFill>
                          <a:effectLst>
                            <a:outerShdw blurRad="38100" dist="38100" dir="2700000" algn="tl">
                              <a:srgbClr val="000000">
                                <a:alpha val="43137"/>
                              </a:srgbClr>
                            </a:outerShdw>
                          </a:effectLst>
                        </a:rPr>
                        <a:t>RL.6.6, RL.6.7</a:t>
                      </a:r>
                    </a:p>
                    <a:p>
                      <a:r>
                        <a:rPr lang="en-US" sz="900" dirty="0" smtClean="0"/>
                        <a:t>Would you have ____ </a:t>
                      </a:r>
                    </a:p>
                    <a:p>
                      <a:r>
                        <a:rPr lang="en-US" sz="900" dirty="0" smtClean="0"/>
                        <a:t>if ___?</a:t>
                      </a:r>
                    </a:p>
                    <a:p>
                      <a:r>
                        <a:rPr lang="en-US" sz="900" dirty="0" smtClean="0"/>
                        <a:t>Would you prefer ___ or ___?</a:t>
                      </a:r>
                    </a:p>
                    <a:p>
                      <a:r>
                        <a:rPr lang="en-US" sz="900" dirty="0" smtClean="0"/>
                        <a:t>What explains what happened to ___?</a:t>
                      </a:r>
                    </a:p>
                    <a:p>
                      <a:r>
                        <a:rPr lang="en-US" sz="900" dirty="0" smtClean="0"/>
                        <a:t>Should ___ have been ____?</a:t>
                      </a:r>
                    </a:p>
                    <a:p>
                      <a:r>
                        <a:rPr lang="en-US" sz="900" dirty="0" smtClean="0"/>
                        <a:t>Which ___ was the best ____ for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r>
                        <a:rPr lang="en-US" sz="900" dirty="0" smtClean="0"/>
                        <a:t>Would ___ have approved </a:t>
                      </a:r>
                    </a:p>
                    <a:p>
                      <a:r>
                        <a:rPr lang="en-US" sz="900" dirty="0" smtClean="0"/>
                        <a:t>of ___?  </a:t>
                      </a:r>
                    </a:p>
                    <a:p>
                      <a:r>
                        <a:rPr lang="en-US" sz="900" dirty="0" smtClean="0"/>
                        <a:t>Did ___   ___ enough on ___ to ___?</a:t>
                      </a:r>
                    </a:p>
                    <a:p>
                      <a:r>
                        <a:rPr lang="en-US" sz="900" dirty="0" smtClean="0"/>
                        <a:t>Was it ____ to ___ since ____?</a:t>
                      </a:r>
                    </a:p>
                    <a:p>
                      <a:r>
                        <a:rPr lang="en-US" sz="900" dirty="0" smtClean="0"/>
                        <a:t>Did ___ improve ____?</a:t>
                      </a:r>
                    </a:p>
                    <a:p>
                      <a:r>
                        <a:rPr lang="en-US" sz="900" dirty="0" smtClean="0"/>
                        <a:t>Should ___ continue to ___ in order to ___?</a:t>
                      </a:r>
                    </a:p>
                    <a:p>
                      <a:r>
                        <a:rPr lang="en-US" sz="900" dirty="0" smtClean="0"/>
                        <a:t>Which of the ___ on ___ explains how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Synthesize</a:t>
                      </a:r>
                      <a:endParaRPr lang="en-US" sz="1100" dirty="0"/>
                    </a:p>
                  </a:txBody>
                  <a:tcPr vert="vert270"/>
                </a:tc>
                <a:tc>
                  <a:txBody>
                    <a:bodyPr/>
                    <a:lstStyle/>
                    <a:p>
                      <a:endParaRPr lang="en-US" sz="900" dirty="0" smtClean="0"/>
                    </a:p>
                  </a:txBody>
                  <a:tcPr>
                    <a:lnR w="57150" cap="flat" cmpd="sng" algn="ctr">
                      <a:solidFill>
                        <a:schemeClr val="tx1"/>
                      </a:solidFill>
                      <a:prstDash val="solid"/>
                      <a:round/>
                      <a:headEnd type="none" w="med" len="med"/>
                      <a:tailEnd type="none" w="med" len="med"/>
                    </a:lnR>
                    <a:solidFill>
                      <a:schemeClr val="bg1">
                        <a:lumMod val="85000"/>
                      </a:schemeClr>
                    </a:solidFill>
                  </a:tcPr>
                </a:tc>
                <a:tc>
                  <a:txBody>
                    <a:bodyPr/>
                    <a:lstStyle/>
                    <a:p>
                      <a:r>
                        <a:rPr lang="en-US" sz="900" dirty="0" smtClean="0"/>
                        <a:t>Based on ___, why </a:t>
                      </a:r>
                    </a:p>
                    <a:p>
                      <a:r>
                        <a:rPr lang="en-US" sz="900" dirty="0" smtClean="0"/>
                        <a:t>did ___?</a:t>
                      </a:r>
                    </a:p>
                    <a:p>
                      <a:r>
                        <a:rPr lang="en-US" sz="900" dirty="0" smtClean="0"/>
                        <a:t>According to ___, when did ____?</a:t>
                      </a:r>
                    </a:p>
                    <a:p>
                      <a:r>
                        <a:rPr lang="en-US" sz="900" dirty="0" smtClean="0"/>
                        <a:t>What was the most likely reason for ___?</a:t>
                      </a:r>
                    </a:p>
                    <a:p>
                      <a:r>
                        <a:rPr lang="en-US" sz="900" dirty="0" smtClean="0"/>
                        <a:t>What evidence best explains why ___?</a:t>
                      </a:r>
                    </a:p>
                    <a:p>
                      <a:r>
                        <a:rPr lang="en-US" sz="900" dirty="0" smtClean="0"/>
                        <a:t>What best explain why ___ did/not ___?</a:t>
                      </a:r>
                    </a:p>
                    <a:p>
                      <a:r>
                        <a:rPr lang="en-US" sz="800" dirty="0" smtClean="0"/>
                        <a:t>What conclusions have most ___ reached based on ____?  Explain why.</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Considering the options</a:t>
                      </a:r>
                    </a:p>
                    <a:p>
                      <a:r>
                        <a:rPr lang="en-US" sz="900" dirty="0" smtClean="0"/>
                        <a:t> of ___, ___ and ___ </a:t>
                      </a:r>
                    </a:p>
                    <a:p>
                      <a:r>
                        <a:rPr lang="en-US" sz="900" dirty="0" smtClean="0"/>
                        <a:t>which is best for ____?  Why?</a:t>
                      </a:r>
                    </a:p>
                    <a:p>
                      <a:r>
                        <a:rPr lang="en-US" sz="900" dirty="0" smtClean="0"/>
                        <a:t>What factors did ___ have in common with ___?  How did it influence ____?</a:t>
                      </a:r>
                    </a:p>
                    <a:p>
                      <a:r>
                        <a:rPr lang="en-US" sz="900" dirty="0" smtClean="0"/>
                        <a:t>What options could ___ and ___ have__?</a:t>
                      </a:r>
                    </a:p>
                    <a:p>
                      <a:r>
                        <a:rPr lang="en-US" sz="900" dirty="0" smtClean="0"/>
                        <a:t>What alternative to ___ makes the most sense?  Explain.</a:t>
                      </a:r>
                    </a:p>
                    <a:p>
                      <a:r>
                        <a:rPr lang="en-US" sz="900" b="1" dirty="0" smtClean="0">
                          <a:solidFill>
                            <a:srgbClr val="0070C0"/>
                          </a:solidFill>
                          <a:effectLst>
                            <a:outerShdw blurRad="38100" dist="38100" dir="2700000" algn="tl">
                              <a:srgbClr val="000000">
                                <a:alpha val="43137"/>
                              </a:srgbClr>
                            </a:outerShdw>
                          </a:effectLst>
                        </a:rPr>
                        <a:t>RI.6.3, RI.6.6</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RL.6.3, RL.6.7, </a:t>
                      </a:r>
                      <a:r>
                        <a:rPr lang="en-US" sz="900" b="1" baseline="0" dirty="0" smtClean="0">
                          <a:solidFill>
                            <a:srgbClr val="C00000"/>
                          </a:solidFill>
                          <a:effectLst>
                            <a:outerShdw blurRad="38100" dist="38100" dir="2700000" algn="tl">
                              <a:srgbClr val="000000">
                                <a:alpha val="43137"/>
                              </a:srgbClr>
                            </a:outerShdw>
                          </a:effectLst>
                        </a:rPr>
                        <a:t> RL.6.9</a:t>
                      </a:r>
                      <a:endParaRPr lang="en-US" sz="900" b="1" dirty="0" smtClean="0">
                        <a:solidFill>
                          <a:srgbClr val="C00000"/>
                        </a:solidFill>
                        <a:effectLst>
                          <a:outerShdw blurRad="38100" dist="38100" dir="2700000" algn="tl">
                            <a:srgbClr val="000000">
                              <a:alpha val="43137"/>
                            </a:srgbClr>
                          </a:outerShdw>
                        </a:effectLst>
                      </a:endParaRPr>
                    </a:p>
                    <a:p>
                      <a:r>
                        <a:rPr lang="en-US" sz="900" dirty="0" smtClean="0"/>
                        <a:t>Which ___ was the most likely reason for__?</a:t>
                      </a:r>
                    </a:p>
                    <a:p>
                      <a:r>
                        <a:rPr lang="en-US" sz="900" dirty="0" smtClean="0"/>
                        <a:t>What conclusions can you draw from __ and ___ about ____?</a:t>
                      </a:r>
                    </a:p>
                    <a:p>
                      <a:r>
                        <a:rPr lang="en-US" sz="900" dirty="0" smtClean="0"/>
                        <a:t>Because of the information about ___ from __ and ___ what can you conclude about__?</a:t>
                      </a:r>
                    </a:p>
                    <a:p>
                      <a:r>
                        <a:rPr lang="en-US" sz="900" dirty="0" smtClean="0"/>
                        <a:t>What was the result of __ and __ on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How has your perspective changed after__?</a:t>
                      </a:r>
                      <a:r>
                        <a:rPr lang="en-US" sz="800" b="1" dirty="0" smtClean="0">
                          <a:solidFill>
                            <a:srgbClr val="0070C0"/>
                          </a:solidFill>
                          <a:effectLst>
                            <a:outerShdw blurRad="38100" dist="38100" dir="2700000" algn="tl">
                              <a:srgbClr val="000000">
                                <a:alpha val="43137"/>
                              </a:srgbClr>
                            </a:outerShdw>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RI.6.5, RI.6.7, RI.6.9</a:t>
                      </a:r>
                      <a:endParaRPr lang="en-US" sz="900" dirty="0" smtClean="0"/>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r>
            </a:tbl>
          </a:graphicData>
        </a:graphic>
      </p:graphicFrame>
      <p:grpSp>
        <p:nvGrpSpPr>
          <p:cNvPr id="22" name="Group 21"/>
          <p:cNvGrpSpPr/>
          <p:nvPr/>
        </p:nvGrpSpPr>
        <p:grpSpPr>
          <a:xfrm>
            <a:off x="1362075" y="367555"/>
            <a:ext cx="5428130" cy="7023835"/>
            <a:chOff x="1362075" y="506510"/>
            <a:chExt cx="5428130" cy="7023835"/>
          </a:xfrm>
        </p:grpSpPr>
        <p:sp>
          <p:nvSpPr>
            <p:cNvPr id="3" name="Rectangle 2"/>
            <p:cNvSpPr/>
            <p:nvPr/>
          </p:nvSpPr>
          <p:spPr>
            <a:xfrm>
              <a:off x="1362635" y="50651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grpSp>
          <p:nvGrpSpPr>
            <p:cNvPr id="20" name="Group 19"/>
            <p:cNvGrpSpPr/>
            <p:nvPr/>
          </p:nvGrpSpPr>
          <p:grpSpPr>
            <a:xfrm>
              <a:off x="1362075" y="1268510"/>
              <a:ext cx="5428130" cy="6261835"/>
              <a:chOff x="1362075" y="1363760"/>
              <a:chExt cx="5428130" cy="6261835"/>
            </a:xfrm>
          </p:grpSpPr>
          <p:sp>
            <p:nvSpPr>
              <p:cNvPr id="4" name="Rectangle 3"/>
              <p:cNvSpPr/>
              <p:nvPr/>
            </p:nvSpPr>
            <p:spPr>
              <a:xfrm>
                <a:off x="1362635" y="136376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5" name="Rectangle 4"/>
              <p:cNvSpPr/>
              <p:nvPr/>
            </p:nvSpPr>
            <p:spPr>
              <a:xfrm>
                <a:off x="1362075" y="310515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6" name="Rectangle 5"/>
              <p:cNvSpPr/>
              <p:nvPr/>
            </p:nvSpPr>
            <p:spPr>
              <a:xfrm>
                <a:off x="2962835" y="136376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7" name="Rectangle 6"/>
              <p:cNvSpPr/>
              <p:nvPr/>
            </p:nvSpPr>
            <p:spPr>
              <a:xfrm>
                <a:off x="2971800" y="3114675"/>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8" name="Rectangle 7"/>
              <p:cNvSpPr/>
              <p:nvPr/>
            </p:nvSpPr>
            <p:spPr>
              <a:xfrm>
                <a:off x="1380005" y="453726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2988610" y="452774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sp>
            <p:nvSpPr>
              <p:cNvPr id="10" name="Rectangle 9"/>
              <p:cNvSpPr/>
              <p:nvPr/>
            </p:nvSpPr>
            <p:spPr>
              <a:xfrm>
                <a:off x="4563035" y="136376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1" name="Rectangle 10"/>
              <p:cNvSpPr/>
              <p:nvPr/>
            </p:nvSpPr>
            <p:spPr>
              <a:xfrm>
                <a:off x="4562475" y="31146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2" name="Rectangle 11"/>
              <p:cNvSpPr/>
              <p:nvPr/>
            </p:nvSpPr>
            <p:spPr>
              <a:xfrm>
                <a:off x="4580405" y="453726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3" name="Rectangle 12"/>
              <p:cNvSpPr/>
              <p:nvPr/>
            </p:nvSpPr>
            <p:spPr>
              <a:xfrm>
                <a:off x="4562475" y="602685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4" name="Rectangle 13"/>
              <p:cNvSpPr/>
              <p:nvPr/>
            </p:nvSpPr>
            <p:spPr>
              <a:xfrm>
                <a:off x="2970680" y="737413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15" name="Rectangle 14"/>
              <p:cNvSpPr/>
              <p:nvPr/>
            </p:nvSpPr>
            <p:spPr>
              <a:xfrm>
                <a:off x="6468035" y="136376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6" name="Rectangle 15"/>
              <p:cNvSpPr/>
              <p:nvPr/>
            </p:nvSpPr>
            <p:spPr>
              <a:xfrm>
                <a:off x="6467475" y="31051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7" name="Rectangle 16"/>
              <p:cNvSpPr/>
              <p:nvPr/>
            </p:nvSpPr>
            <p:spPr>
              <a:xfrm>
                <a:off x="6485405" y="4537265"/>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6467475" y="603638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9" name="Rectangle 18"/>
              <p:cNvSpPr/>
              <p:nvPr/>
            </p:nvSpPr>
            <p:spPr>
              <a:xfrm>
                <a:off x="6467475" y="7347240"/>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7</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580405" y="737413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grpSp>
      </p:grpSp>
      <p:sp>
        <p:nvSpPr>
          <p:cNvPr id="23" name="Slide Number Placeholder 22"/>
          <p:cNvSpPr>
            <a:spLocks noGrp="1"/>
          </p:cNvSpPr>
          <p:nvPr>
            <p:ph type="sldNum" sz="quarter" idx="12"/>
          </p:nvPr>
        </p:nvSpPr>
        <p:spPr/>
        <p:txBody>
          <a:bodyPr/>
          <a:lstStyle/>
          <a:p>
            <a:fld id="{5FA644A2-C634-421A-B18B-04E696E02A98}" type="slidenum">
              <a:rPr lang="en-US" smtClean="0"/>
              <a:t>14</a:t>
            </a:fld>
            <a:endParaRPr lang="en-US"/>
          </a:p>
        </p:txBody>
      </p:sp>
    </p:spTree>
    <p:extLst>
      <p:ext uri="{BB962C8B-B14F-4D97-AF65-F5344CB8AC3E}">
        <p14:creationId xmlns:p14="http://schemas.microsoft.com/office/powerpoint/2010/main" val="300048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5599"/>
            <a:ext cx="3124200" cy="8433078"/>
          </a:xfrm>
          <a:prstGeom prst="rect">
            <a:avLst/>
          </a:prstGeom>
          <a:ln>
            <a:solidFill>
              <a:schemeClr val="tx1"/>
            </a:solidFill>
          </a:ln>
        </p:spPr>
        <p:txBody>
          <a:bodyPr wrap="square">
            <a:spAutoFit/>
          </a:bodyPr>
          <a:lstStyle/>
          <a:p>
            <a:r>
              <a:rPr lang="en-US" sz="1100" b="1" u="sng" dirty="0" smtClean="0"/>
              <a:t>Grade Six Literature</a:t>
            </a:r>
          </a:p>
          <a:p>
            <a:endParaRPr lang="en-US" sz="1100" dirty="0" smtClean="0"/>
          </a:p>
          <a:p>
            <a:r>
              <a:rPr lang="en-US" sz="1000" b="1" u="sng" dirty="0"/>
              <a:t>Key Ideas and Details:</a:t>
            </a:r>
          </a:p>
          <a:p>
            <a:endParaRPr lang="en-US" sz="1000" dirty="0"/>
          </a:p>
          <a:p>
            <a:r>
              <a:rPr lang="en-US" sz="1000" dirty="0"/>
              <a:t>CCSS.ELA-Literacy.RL.6.1</a:t>
            </a:r>
          </a:p>
          <a:p>
            <a:r>
              <a:rPr lang="en-US" sz="1000" dirty="0"/>
              <a:t>Cite textual evidence to support analysis of what the text says explicitly as well as inferences drawn from the text.</a:t>
            </a:r>
          </a:p>
          <a:p>
            <a:endParaRPr lang="en-US" sz="1000" dirty="0"/>
          </a:p>
          <a:p>
            <a:r>
              <a:rPr lang="en-US" sz="1000" dirty="0"/>
              <a:t>CCSS.ELA-Literacy.RL.6.2</a:t>
            </a:r>
          </a:p>
          <a:p>
            <a:r>
              <a:rPr lang="en-US" sz="1000" dirty="0"/>
              <a:t>Determine a theme or central idea of a text and how it is conveyed through particular details; provide a summary of the text distinct from personal opinions or judgments.</a:t>
            </a:r>
          </a:p>
          <a:p>
            <a:endParaRPr lang="en-US" sz="1000" dirty="0"/>
          </a:p>
          <a:p>
            <a:r>
              <a:rPr lang="en-US" sz="1000" dirty="0"/>
              <a:t>CCSS.ELA-Literacy.RL.6.3</a:t>
            </a:r>
          </a:p>
          <a:p>
            <a:r>
              <a:rPr lang="en-US" sz="1000" dirty="0"/>
              <a:t>Describe how a particular story's or drama's plot unfolds in a series of episodes as well as how the characters respond or change as the plot moves toward a resolution.</a:t>
            </a:r>
          </a:p>
          <a:p>
            <a:endParaRPr lang="en-US" sz="1000" dirty="0"/>
          </a:p>
          <a:p>
            <a:r>
              <a:rPr lang="en-US" sz="1000" b="1" u="sng" dirty="0"/>
              <a:t>Craft and Structure:</a:t>
            </a:r>
          </a:p>
          <a:p>
            <a:endParaRPr lang="en-US" sz="1000" dirty="0"/>
          </a:p>
          <a:p>
            <a:r>
              <a:rPr lang="en-US" sz="1000" dirty="0"/>
              <a:t>CCSS.ELA-Literacy.RL.6.4</a:t>
            </a:r>
          </a:p>
          <a:p>
            <a:r>
              <a:rPr lang="en-US" sz="1000" dirty="0"/>
              <a:t>Determine the meaning of words and phrases as they are used in a text, including figurative and connotative meanings; analyze the impact of a specific word choice on meaning and tone</a:t>
            </a:r>
          </a:p>
          <a:p>
            <a:endParaRPr lang="en-US" sz="1000" dirty="0"/>
          </a:p>
          <a:p>
            <a:r>
              <a:rPr lang="en-US" sz="1000" dirty="0"/>
              <a:t>CCSS.ELA-Literacy.RL.6.5</a:t>
            </a:r>
          </a:p>
          <a:p>
            <a:r>
              <a:rPr lang="en-US" sz="1000" dirty="0"/>
              <a:t>Analyze how a particular sentence, chapter, scene, or stanza fits into the overall structure of a text and contributes to the development of the theme, setting, or plot.</a:t>
            </a:r>
          </a:p>
          <a:p>
            <a:endParaRPr lang="en-US" sz="1000" dirty="0"/>
          </a:p>
          <a:p>
            <a:r>
              <a:rPr lang="en-US" sz="1000" dirty="0"/>
              <a:t>CCSS.ELA-Literacy.RL.6.6</a:t>
            </a:r>
          </a:p>
          <a:p>
            <a:r>
              <a:rPr lang="en-US" sz="1000" dirty="0"/>
              <a:t>Explain how an author develops the point of view of the narrator or speaker in a text.</a:t>
            </a:r>
          </a:p>
          <a:p>
            <a:endParaRPr lang="en-US" sz="1000" dirty="0"/>
          </a:p>
          <a:p>
            <a:r>
              <a:rPr lang="en-US" sz="1000" b="1" u="sng" dirty="0"/>
              <a:t>Integration of Knowledge and Ideas:</a:t>
            </a:r>
          </a:p>
          <a:p>
            <a:endParaRPr lang="en-US" sz="1000" dirty="0"/>
          </a:p>
          <a:p>
            <a:r>
              <a:rPr lang="en-US" sz="1000" dirty="0"/>
              <a:t>CCSS.ELA-Literacy.RL.6.7</a:t>
            </a:r>
          </a:p>
          <a:p>
            <a:r>
              <a:rPr lang="en-US" sz="1000" dirty="0"/>
              <a:t>Compare and contrast the experience of reading a story, drama, or poem to listening to or viewing an audio, video, or live version of the text, including contrasting what they "see" and "hear" when reading the text to what they perceive when they listen or watch.</a:t>
            </a:r>
          </a:p>
          <a:p>
            <a:endParaRPr lang="en-US" sz="1000" dirty="0"/>
          </a:p>
          <a:p>
            <a:r>
              <a:rPr lang="en-US" sz="1000" dirty="0"/>
              <a:t>CCSS.ELA-Literacy.RL.6.8</a:t>
            </a:r>
          </a:p>
          <a:p>
            <a:r>
              <a:rPr lang="en-US" sz="1000" dirty="0"/>
              <a:t>(RL.6.8 not applicable to literature)</a:t>
            </a:r>
          </a:p>
          <a:p>
            <a:endParaRPr lang="en-US" sz="1000" dirty="0"/>
          </a:p>
          <a:p>
            <a:r>
              <a:rPr lang="en-US" sz="1000" dirty="0"/>
              <a:t>CCSS.ELA-Literacy.RL.6.9</a:t>
            </a:r>
          </a:p>
          <a:p>
            <a:r>
              <a:rPr lang="en-US" sz="1000" dirty="0"/>
              <a:t>Compare and contrast texts in different forms or genres (e.g., stories and poems; historical novels and fantasy stories) in terms of their approaches to similar themes and topics.</a:t>
            </a:r>
          </a:p>
        </p:txBody>
      </p:sp>
      <p:sp>
        <p:nvSpPr>
          <p:cNvPr id="5" name="Rectangle 4"/>
          <p:cNvSpPr/>
          <p:nvPr/>
        </p:nvSpPr>
        <p:spPr>
          <a:xfrm>
            <a:off x="3532095" y="225599"/>
            <a:ext cx="3124200" cy="7802136"/>
          </a:xfrm>
          <a:prstGeom prst="rect">
            <a:avLst/>
          </a:prstGeom>
          <a:ln>
            <a:solidFill>
              <a:schemeClr val="tx1"/>
            </a:solidFill>
          </a:ln>
        </p:spPr>
        <p:txBody>
          <a:bodyPr wrap="square">
            <a:spAutoFit/>
          </a:bodyPr>
          <a:lstStyle/>
          <a:p>
            <a:r>
              <a:rPr lang="en-US" sz="1100" b="1" u="sng" dirty="0" smtClean="0"/>
              <a:t>Grade Six informational Text</a:t>
            </a:r>
          </a:p>
          <a:p>
            <a:endParaRPr lang="en-US" sz="1000" dirty="0"/>
          </a:p>
          <a:p>
            <a:r>
              <a:rPr lang="en-US" sz="1000" b="1" u="sng" dirty="0"/>
              <a:t>Key Ideas and Details:</a:t>
            </a:r>
          </a:p>
          <a:p>
            <a:endParaRPr lang="en-US" sz="1000" dirty="0"/>
          </a:p>
          <a:p>
            <a:r>
              <a:rPr lang="en-US" sz="1000" dirty="0"/>
              <a:t>CCSS.ELA-Literacy.RI.6.1</a:t>
            </a:r>
          </a:p>
          <a:p>
            <a:r>
              <a:rPr lang="en-US" sz="1000" dirty="0"/>
              <a:t>Cite textual evidence to support analysis of what the text says explicitly as well as inferences drawn from the text.</a:t>
            </a:r>
          </a:p>
          <a:p>
            <a:endParaRPr lang="en-US" sz="1000" dirty="0"/>
          </a:p>
          <a:p>
            <a:r>
              <a:rPr lang="en-US" sz="1000" dirty="0"/>
              <a:t>CCSS.ELA-Literacy.RI.6.2</a:t>
            </a:r>
          </a:p>
          <a:p>
            <a:r>
              <a:rPr lang="en-US" sz="1000" dirty="0"/>
              <a:t>Determine a central idea of a text and how it is conveyed through particular details; provide a summary of the text distinct from personal opinions or judgments.</a:t>
            </a:r>
          </a:p>
          <a:p>
            <a:endParaRPr lang="en-US" sz="1000" dirty="0"/>
          </a:p>
          <a:p>
            <a:r>
              <a:rPr lang="en-US" sz="1000" dirty="0"/>
              <a:t>CCSS.ELA-Literacy.RI.6.3</a:t>
            </a:r>
          </a:p>
          <a:p>
            <a:r>
              <a:rPr lang="en-US" sz="1000" dirty="0"/>
              <a:t>Analyze in detail how a key individual, event, or idea is introduced, illustrated, and elaborated in a text (e.g., through examples or anecdotes).</a:t>
            </a:r>
          </a:p>
          <a:p>
            <a:endParaRPr lang="en-US" sz="1000" dirty="0"/>
          </a:p>
          <a:p>
            <a:r>
              <a:rPr lang="en-US" sz="1000" b="1" u="sng" dirty="0"/>
              <a:t>Craft and Structure:</a:t>
            </a:r>
          </a:p>
          <a:p>
            <a:endParaRPr lang="en-US" sz="1000" dirty="0"/>
          </a:p>
          <a:p>
            <a:r>
              <a:rPr lang="en-US" sz="1000" dirty="0"/>
              <a:t>CCSS.ELA-Literacy.RI.6.4</a:t>
            </a:r>
          </a:p>
          <a:p>
            <a:r>
              <a:rPr lang="en-US" sz="1000" dirty="0"/>
              <a:t>Determine the meaning of words and phrases as they are used in a text, including figurative, connotative, and technical meanings.</a:t>
            </a:r>
          </a:p>
          <a:p>
            <a:endParaRPr lang="en-US" sz="1000" dirty="0"/>
          </a:p>
          <a:p>
            <a:r>
              <a:rPr lang="en-US" sz="1000" dirty="0"/>
              <a:t>CCSS.ELA-Literacy.RI.6.5</a:t>
            </a:r>
          </a:p>
          <a:p>
            <a:r>
              <a:rPr lang="en-US" sz="1000" dirty="0"/>
              <a:t>Analyze how a particular sentence, paragraph, chapter, or section fits into the overall structure of a text and contributes to the development of the ideas.</a:t>
            </a:r>
          </a:p>
          <a:p>
            <a:endParaRPr lang="en-US" sz="1000" dirty="0"/>
          </a:p>
          <a:p>
            <a:r>
              <a:rPr lang="en-US" sz="1000" dirty="0"/>
              <a:t>CCSS.ELA-Literacy.RI.6.6</a:t>
            </a:r>
          </a:p>
          <a:p>
            <a:r>
              <a:rPr lang="en-US" sz="1000" dirty="0"/>
              <a:t>Determine an author's point of view or purpose in a text and explain how it is conveyed in the text.</a:t>
            </a:r>
          </a:p>
          <a:p>
            <a:endParaRPr lang="en-US" sz="1000" dirty="0"/>
          </a:p>
          <a:p>
            <a:r>
              <a:rPr lang="en-US" sz="1000" b="1" u="sng" dirty="0"/>
              <a:t>Integration of Knowledge and Ideas:</a:t>
            </a:r>
          </a:p>
          <a:p>
            <a:endParaRPr lang="en-US" sz="1000" dirty="0"/>
          </a:p>
          <a:p>
            <a:r>
              <a:rPr lang="en-US" sz="1000" dirty="0"/>
              <a:t>CCSS.ELA-Literacy.RI.6.7</a:t>
            </a:r>
          </a:p>
          <a:p>
            <a:r>
              <a:rPr lang="en-US" sz="1000" dirty="0"/>
              <a:t>Integrate information presented in different media or formats (e.g., visually, quantitatively) as well as in words to develop a coherent understanding of a topic or issue.</a:t>
            </a:r>
          </a:p>
          <a:p>
            <a:endParaRPr lang="en-US" sz="1000" dirty="0"/>
          </a:p>
          <a:p>
            <a:r>
              <a:rPr lang="en-US" sz="1000" dirty="0"/>
              <a:t>CCSS.ELA-Literacy.RI.6.8</a:t>
            </a:r>
          </a:p>
          <a:p>
            <a:r>
              <a:rPr lang="en-US" sz="1000" dirty="0"/>
              <a:t>Trace and evaluate the argument and specific claims in a text, distinguishing claims that are supported by reasons and evidence from claims that are not.</a:t>
            </a:r>
          </a:p>
          <a:p>
            <a:endParaRPr lang="en-US" sz="1000" dirty="0"/>
          </a:p>
          <a:p>
            <a:r>
              <a:rPr lang="en-US" sz="1000" dirty="0"/>
              <a:t>CCSS.ELA-Literacy.RI.6.9</a:t>
            </a:r>
          </a:p>
          <a:p>
            <a:r>
              <a:rPr lang="en-US" sz="1000" dirty="0"/>
              <a:t>Compare and contrast one author's presentation of events with that of another (e.g., a memoir written by and a biography on the same person).</a:t>
            </a:r>
          </a:p>
        </p:txBody>
      </p:sp>
      <p:sp>
        <p:nvSpPr>
          <p:cNvPr id="2" name="Slide Number Placeholder 1"/>
          <p:cNvSpPr>
            <a:spLocks noGrp="1"/>
          </p:cNvSpPr>
          <p:nvPr>
            <p:ph type="sldNum" sz="quarter" idx="12"/>
          </p:nvPr>
        </p:nvSpPr>
        <p:spPr/>
        <p:txBody>
          <a:bodyPr/>
          <a:lstStyle/>
          <a:p>
            <a:fld id="{5FA644A2-C634-421A-B18B-04E696E02A98}" type="slidenum">
              <a:rPr lang="en-US" smtClean="0"/>
              <a:t>15</a:t>
            </a:fld>
            <a:endParaRPr lang="en-US"/>
          </a:p>
        </p:txBody>
      </p:sp>
    </p:spTree>
    <p:extLst>
      <p:ext uri="{BB962C8B-B14F-4D97-AF65-F5344CB8AC3E}">
        <p14:creationId xmlns:p14="http://schemas.microsoft.com/office/powerpoint/2010/main" val="3969899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04433405"/>
              </p:ext>
            </p:extLst>
          </p:nvPr>
        </p:nvGraphicFramePr>
        <p:xfrm>
          <a:off x="76201" y="76200"/>
          <a:ext cx="6705599" cy="8945880"/>
        </p:xfrm>
        <a:graphic>
          <a:graphicData uri="http://schemas.openxmlformats.org/drawingml/2006/table">
            <a:tbl>
              <a:tblPr firstRow="1" bandRow="1">
                <a:tableStyleId>{5940675A-B579-460E-94D1-54222C63F5DA}</a:tableStyleId>
              </a:tblPr>
              <a:tblGrid>
                <a:gridCol w="304799"/>
                <a:gridCol w="1295400"/>
                <a:gridCol w="1600200"/>
                <a:gridCol w="1600200"/>
                <a:gridCol w="1905000"/>
              </a:tblGrid>
              <a:tr h="152400">
                <a:tc>
                  <a:txBody>
                    <a:bodyPr/>
                    <a:lstStyle/>
                    <a:p>
                      <a:endParaRPr lang="en-US" sz="900" dirty="0" smtClean="0"/>
                    </a:p>
                  </a:txBody>
                  <a:tcPr/>
                </a:tc>
                <a:tc>
                  <a:txBody>
                    <a:bodyPr/>
                    <a:lstStyle/>
                    <a:p>
                      <a:pPr algn="ctr"/>
                      <a:r>
                        <a:rPr lang="en-US" sz="1400" b="1" dirty="0" smtClean="0">
                          <a:effectLst>
                            <a:outerShdw blurRad="38100" dist="38100" dir="2700000" algn="tl">
                              <a:srgbClr val="000000">
                                <a:alpha val="43137"/>
                              </a:srgbClr>
                            </a:outerShdw>
                          </a:effectLst>
                        </a:rPr>
                        <a:t>DOK 1-recall</a:t>
                      </a:r>
                    </a:p>
                  </a:txBody>
                  <a:tcPr>
                    <a:lnB w="57150" cap="flat" cmpd="sng" algn="ctr">
                      <a:solidFill>
                        <a:schemeClr val="tx1"/>
                      </a:solidFill>
                      <a:prstDash val="solid"/>
                      <a:round/>
                      <a:headEnd type="none" w="med" len="med"/>
                      <a:tailEnd type="none" w="med" len="med"/>
                    </a:lnB>
                  </a:tcPr>
                </a:tc>
                <a:tc>
                  <a:txBody>
                    <a:bodyPr/>
                    <a:lstStyle/>
                    <a:p>
                      <a:pPr algn="ctr"/>
                      <a:r>
                        <a:rPr lang="en-US" sz="1400" b="1" dirty="0" smtClean="0">
                          <a:effectLst>
                            <a:outerShdw blurRad="38100" dist="38100" dir="2700000" algn="tl">
                              <a:srgbClr val="000000">
                                <a:alpha val="43137"/>
                              </a:srgbClr>
                            </a:outerShdw>
                          </a:effectLst>
                        </a:rPr>
                        <a:t>DOK 2-concepts</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3-reasoning</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4-across content</a:t>
                      </a:r>
                      <a:endParaRPr lang="en-US" sz="1400" b="1" dirty="0">
                        <a:effectLst>
                          <a:outerShdw blurRad="38100" dist="38100" dir="2700000" algn="tl">
                            <a:srgbClr val="000000">
                              <a:alpha val="43137"/>
                            </a:srgbClr>
                          </a:outerShdw>
                        </a:effectLst>
                      </a:endParaRPr>
                    </a:p>
                  </a:txBody>
                  <a:tcPr/>
                </a:tc>
              </a:tr>
              <a:tr h="370840">
                <a:tc>
                  <a:txBody>
                    <a:bodyPr/>
                    <a:lstStyle/>
                    <a:p>
                      <a:pPr algn="ctr"/>
                      <a:r>
                        <a:rPr lang="en-US" sz="1100" dirty="0" smtClean="0"/>
                        <a:t>Knowledge</a:t>
                      </a:r>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is ____?</a:t>
                      </a:r>
                    </a:p>
                    <a:p>
                      <a:r>
                        <a:rPr lang="en-US" sz="900" dirty="0" smtClean="0"/>
                        <a:t>This/That is a ____.</a:t>
                      </a:r>
                    </a:p>
                    <a:p>
                      <a:r>
                        <a:rPr lang="en-US" sz="900" dirty="0" smtClean="0"/>
                        <a:t>Where was ____?</a:t>
                      </a:r>
                    </a:p>
                    <a:p>
                      <a:r>
                        <a:rPr lang="en-US" sz="900" dirty="0" smtClean="0"/>
                        <a:t>Who found ____?</a:t>
                      </a:r>
                    </a:p>
                    <a:p>
                      <a:r>
                        <a:rPr lang="en-US" sz="900" dirty="0" smtClean="0"/>
                        <a:t>When did ___,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gridSpan="3">
                  <a:txBody>
                    <a:bodyPr/>
                    <a:lstStyle/>
                    <a:p>
                      <a:r>
                        <a:rPr lang="en-US" sz="850" dirty="0" smtClean="0"/>
                        <a:t>There are four </a:t>
                      </a:r>
                      <a:r>
                        <a:rPr lang="en-US" sz="850" b="1" dirty="0" smtClean="0"/>
                        <a:t>Depths</a:t>
                      </a:r>
                      <a:r>
                        <a:rPr lang="en-US" sz="850" b="1" baseline="0" dirty="0" smtClean="0"/>
                        <a:t> of Knowledge </a:t>
                      </a:r>
                      <a:r>
                        <a:rPr lang="en-US" sz="850" baseline="0" dirty="0" smtClean="0"/>
                        <a:t>Pathways.  These DOK pathways are development cognitive pathways.   </a:t>
                      </a:r>
                      <a:r>
                        <a:rPr lang="en-US" sz="850" b="1" baseline="0" dirty="0" smtClean="0"/>
                        <a:t>Pathway one </a:t>
                      </a:r>
                      <a:r>
                        <a:rPr lang="en-US" sz="850" baseline="0" dirty="0" smtClean="0"/>
                        <a:t>has two steps.  </a:t>
                      </a:r>
                      <a:r>
                        <a:rPr lang="en-US" sz="850" b="1" baseline="0" dirty="0" smtClean="0"/>
                        <a:t>Pathway two </a:t>
                      </a:r>
                      <a:r>
                        <a:rPr lang="en-US" sz="850" baseline="0" dirty="0" smtClean="0"/>
                        <a:t>has three steps.  </a:t>
                      </a:r>
                      <a:r>
                        <a:rPr lang="en-US" sz="850" b="1" baseline="0" dirty="0" smtClean="0"/>
                        <a:t>Pathway three </a:t>
                      </a:r>
                      <a:r>
                        <a:rPr lang="en-US" sz="850" baseline="0" dirty="0" smtClean="0"/>
                        <a:t>has 6 steps.</a:t>
                      </a:r>
                    </a:p>
                    <a:p>
                      <a:r>
                        <a:rPr lang="en-US" sz="850" b="1" baseline="0" dirty="0" smtClean="0"/>
                        <a:t>Pathway four </a:t>
                      </a:r>
                      <a:r>
                        <a:rPr lang="en-US" sz="850" baseline="0" dirty="0" smtClean="0"/>
                        <a:t>has 7 steps.   Find the grade level standard you are teaching.  This is the end of its journey along the pathways.  What pathway is it in?   What number in the pathway?  Does it have any previous numbers in the same pathway?  Start your questions there.  End your questions where the standard is posted.</a:t>
                      </a:r>
                      <a:endParaRPr lang="en-US" sz="850" dirty="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370840">
                <a:tc>
                  <a:txBody>
                    <a:bodyPr/>
                    <a:lstStyle/>
                    <a:p>
                      <a:pPr algn="ctr"/>
                      <a:r>
                        <a:rPr lang="en-US" sz="1100" dirty="0" smtClean="0"/>
                        <a:t>Comprehension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best </a:t>
                      </a:r>
                    </a:p>
                    <a:p>
                      <a:r>
                        <a:rPr lang="en-US" sz="900" dirty="0" smtClean="0"/>
                        <a:t>describes ____?</a:t>
                      </a:r>
                    </a:p>
                    <a:p>
                      <a:r>
                        <a:rPr lang="en-US" sz="900" dirty="0" smtClean="0"/>
                        <a:t>What is the definition of __?</a:t>
                      </a:r>
                    </a:p>
                    <a:p>
                      <a:r>
                        <a:rPr lang="en-US" sz="900" dirty="0" smtClean="0"/>
                        <a:t>Explain how ___, _____.</a:t>
                      </a:r>
                    </a:p>
                    <a:p>
                      <a:r>
                        <a:rPr lang="en-US" sz="900" dirty="0" smtClean="0"/>
                        <a:t>How long did ___, ___ in order to?</a:t>
                      </a:r>
                    </a:p>
                    <a:p>
                      <a:r>
                        <a:rPr lang="en-US" sz="900" dirty="0" smtClean="0"/>
                        <a:t>Where did the ___, __?</a:t>
                      </a:r>
                    </a:p>
                    <a:p>
                      <a:r>
                        <a:rPr lang="en-US" sz="900" dirty="0" smtClean="0"/>
                        <a:t>Where did ____, _____?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RI.K.5</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RL.K.1,</a:t>
                      </a:r>
                      <a:r>
                        <a:rPr lang="en-US" sz="900" b="1" baseline="0" dirty="0" smtClean="0">
                          <a:solidFill>
                            <a:srgbClr val="C00000"/>
                          </a:solidFill>
                          <a:effectLst>
                            <a:outerShdw blurRad="38100" dist="38100" dir="2700000" algn="tl">
                              <a:srgbClr val="000000">
                                <a:alpha val="43137"/>
                              </a:srgbClr>
                            </a:outerShdw>
                          </a:effectLst>
                        </a:rPr>
                        <a:t>  </a:t>
                      </a:r>
                      <a:r>
                        <a:rPr lang="en-US" sz="900" b="1" dirty="0" smtClean="0">
                          <a:solidFill>
                            <a:srgbClr val="C00000"/>
                          </a:solidFill>
                          <a:effectLst>
                            <a:outerShdw blurRad="38100" dist="38100" dir="2700000" algn="tl">
                              <a:srgbClr val="000000">
                                <a:alpha val="43137"/>
                              </a:srgbClr>
                            </a:outerShdw>
                          </a:effectLst>
                        </a:rPr>
                        <a:t>RL.K.2,</a:t>
                      </a:r>
                      <a:r>
                        <a:rPr lang="en-US" sz="900" b="1" baseline="0" dirty="0" smtClean="0">
                          <a:solidFill>
                            <a:srgbClr val="C00000"/>
                          </a:solidFill>
                          <a:effectLst>
                            <a:outerShdw blurRad="38100" dist="38100" dir="2700000" algn="tl">
                              <a:srgbClr val="000000">
                                <a:alpha val="43137"/>
                              </a:srgbClr>
                            </a:outerShdw>
                          </a:effectLst>
                        </a:rPr>
                        <a:t> </a:t>
                      </a:r>
                      <a:r>
                        <a:rPr lang="en-US" sz="900" b="1" dirty="0" smtClean="0">
                          <a:solidFill>
                            <a:srgbClr val="C00000"/>
                          </a:solidFill>
                          <a:effectLst>
                            <a:outerShdw blurRad="38100" dist="38100" dir="2700000" algn="tl">
                              <a:srgbClr val="000000">
                                <a:alpha val="43137"/>
                              </a:srgbClr>
                            </a:outerShdw>
                          </a:effectLst>
                        </a:rPr>
                        <a:t>RL.K.6,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RL.K.7</a:t>
                      </a:r>
                      <a:endParaRPr lang="en-US" sz="900" dirty="0" smtClean="0"/>
                    </a:p>
                    <a:p>
                      <a:r>
                        <a:rPr lang="en-US" sz="900" dirty="0" smtClean="0"/>
                        <a:t>What ___ is/is not an example of ___?</a:t>
                      </a:r>
                    </a:p>
                    <a:p>
                      <a:r>
                        <a:rPr lang="en-US" sz="900" dirty="0" smtClean="0"/>
                        <a:t>Which ___ was not a ____?</a:t>
                      </a:r>
                    </a:p>
                    <a:p>
                      <a:r>
                        <a:rPr lang="en-US" sz="900" dirty="0" smtClean="0"/>
                        <a:t>Why did ____, _____?</a:t>
                      </a:r>
                    </a:p>
                    <a:p>
                      <a:r>
                        <a:rPr lang="en-US" sz="900" dirty="0" smtClean="0"/>
                        <a:t>What information best supports the fact that ____?</a:t>
                      </a:r>
                    </a:p>
                    <a:p>
                      <a:r>
                        <a:rPr lang="en-US" sz="900" dirty="0" smtClean="0"/>
                        <a:t>What is the main idea of ___?</a:t>
                      </a:r>
                    </a:p>
                    <a:p>
                      <a:r>
                        <a:rPr lang="en-US" sz="900" dirty="0" smtClean="0"/>
                        <a:t>What details best summarize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RI.K.6</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The ____ ended/began </a:t>
                      </a:r>
                    </a:p>
                    <a:p>
                      <a:r>
                        <a:rPr lang="en-US" sz="900" dirty="0" smtClean="0"/>
                        <a:t>when _____.</a:t>
                      </a:r>
                    </a:p>
                    <a:p>
                      <a:r>
                        <a:rPr lang="en-US" sz="900" dirty="0" smtClean="0"/>
                        <a:t>When do ___ most/least often occur?</a:t>
                      </a:r>
                    </a:p>
                    <a:p>
                      <a:r>
                        <a:rPr lang="en-US" sz="900" dirty="0" smtClean="0"/>
                        <a:t>Explain why the ___, _____.</a:t>
                      </a:r>
                    </a:p>
                    <a:p>
                      <a:r>
                        <a:rPr lang="en-US" sz="900" dirty="0" smtClean="0"/>
                        <a:t>Was the ___ able to ___?  Explain.</a:t>
                      </a:r>
                    </a:p>
                    <a:p>
                      <a:r>
                        <a:rPr lang="en-US" sz="900" dirty="0" smtClean="0"/>
                        <a:t>What problem did ___ and ___ cause?</a:t>
                      </a:r>
                    </a:p>
                    <a:p>
                      <a:r>
                        <a:rPr lang="en-US" sz="900" dirty="0" smtClean="0"/>
                        <a:t>How does the author’s use of __ lead us to believe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RI.K.3,</a:t>
                      </a:r>
                      <a:r>
                        <a:rPr lang="en-US" sz="900" b="1" baseline="0" dirty="0" smtClean="0">
                          <a:solidFill>
                            <a:srgbClr val="0070C0"/>
                          </a:solidFill>
                          <a:effectLst>
                            <a:outerShdw blurRad="38100" dist="38100" dir="2700000" algn="tl">
                              <a:srgbClr val="000000">
                                <a:alpha val="43137"/>
                              </a:srgbClr>
                            </a:outerShdw>
                          </a:effectLst>
                        </a:rPr>
                        <a:t>  RI.K.7</a:t>
                      </a:r>
                      <a:endParaRPr lang="en-US" sz="900" b="1" dirty="0" smtClean="0">
                        <a:solidFill>
                          <a:srgbClr val="0070C0"/>
                        </a:solidFill>
                        <a:effectLst>
                          <a:outerShdw blurRad="38100" dist="38100" dir="2700000" algn="tl">
                            <a:srgbClr val="000000">
                              <a:alpha val="43137"/>
                            </a:srgbClr>
                          </a:outerShdw>
                        </a:effectLs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How did the fact that ___ </a:t>
                      </a:r>
                    </a:p>
                    <a:p>
                      <a:r>
                        <a:rPr lang="en-US" sz="900" dirty="0" smtClean="0"/>
                        <a:t>affect ____?</a:t>
                      </a:r>
                    </a:p>
                    <a:p>
                      <a:r>
                        <a:rPr lang="en-US" sz="900" dirty="0" smtClean="0"/>
                        <a:t>If the results of ____ are always ___ what can we best predict will happen next?</a:t>
                      </a:r>
                    </a:p>
                    <a:p>
                      <a:r>
                        <a:rPr lang="en-US" sz="900" dirty="0" smtClean="0"/>
                        <a:t>Why did ___ recognize the importance of__?</a:t>
                      </a:r>
                    </a:p>
                    <a:p>
                      <a:r>
                        <a:rPr lang="en-US" sz="900" dirty="0" smtClean="0"/>
                        <a:t>How did ___’s discovery of ___ also help __?</a:t>
                      </a:r>
                    </a:p>
                    <a:p>
                      <a:r>
                        <a:rPr lang="en-US" sz="900" dirty="0" smtClean="0"/>
                        <a:t>The results of ____ showed that ___ can be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r>
              <a:tr h="370840">
                <a:tc>
                  <a:txBody>
                    <a:bodyPr/>
                    <a:lstStyle/>
                    <a:p>
                      <a:pPr algn="ctr"/>
                      <a:r>
                        <a:rPr lang="en-US" sz="1100" dirty="0" smtClean="0"/>
                        <a:t>Application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happens if _____?</a:t>
                      </a:r>
                    </a:p>
                    <a:p>
                      <a:r>
                        <a:rPr lang="en-US" sz="900" dirty="0" smtClean="0"/>
                        <a:t>How is ___ used in the example of ___?</a:t>
                      </a:r>
                    </a:p>
                    <a:p>
                      <a:r>
                        <a:rPr lang="en-US" sz="900" dirty="0" smtClean="0"/>
                        <a:t>What type of ____ is ___?</a:t>
                      </a:r>
                    </a:p>
                    <a:p>
                      <a:r>
                        <a:rPr lang="en-US" sz="900" dirty="0" smtClean="0"/>
                        <a:t>What ___ best tells about ____?  </a:t>
                      </a:r>
                    </a:p>
                    <a:p>
                      <a:r>
                        <a:rPr lang="en-US" sz="900" dirty="0" smtClean="0"/>
                        <a:t>What is a type of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RL.K.3,</a:t>
                      </a:r>
                      <a:r>
                        <a:rPr lang="en-US" sz="900" b="1" baseline="0" dirty="0" smtClean="0">
                          <a:solidFill>
                            <a:srgbClr val="C00000"/>
                          </a:solidFill>
                          <a:effectLst>
                            <a:outerShdw blurRad="38100" dist="38100" dir="2700000" algn="tl">
                              <a:srgbClr val="000000">
                                <a:alpha val="43137"/>
                              </a:srgbClr>
                            </a:outerShdw>
                          </a:effectLst>
                        </a:rPr>
                        <a:t>  </a:t>
                      </a:r>
                      <a:r>
                        <a:rPr lang="en-US" sz="900" b="1" dirty="0" smtClean="0">
                          <a:solidFill>
                            <a:srgbClr val="C00000"/>
                          </a:solidFill>
                          <a:effectLst>
                            <a:outerShdw blurRad="38100" dist="38100" dir="2700000" algn="tl">
                              <a:srgbClr val="000000">
                                <a:alpha val="43137"/>
                              </a:srgbClr>
                            </a:outerShdw>
                          </a:effectLst>
                        </a:rPr>
                        <a:t>RL.K.4,</a:t>
                      </a:r>
                      <a:r>
                        <a:rPr lang="en-US" sz="900" b="1" baseline="0" dirty="0" smtClean="0">
                          <a:solidFill>
                            <a:srgbClr val="C00000"/>
                          </a:solidFill>
                          <a:effectLst>
                            <a:outerShdw blurRad="38100" dist="38100" dir="2700000" algn="tl">
                              <a:srgbClr val="000000">
                                <a:alpha val="43137"/>
                              </a:srgbClr>
                            </a:outerShdw>
                          </a:effectLst>
                        </a:rPr>
                        <a:t> </a:t>
                      </a:r>
                      <a:r>
                        <a:rPr lang="en-US" sz="900" b="1" dirty="0" smtClean="0">
                          <a:solidFill>
                            <a:srgbClr val="C00000"/>
                          </a:solidFill>
                          <a:effectLst>
                            <a:outerShdw blurRad="38100" dist="38100" dir="2700000" algn="tl">
                              <a:srgbClr val="000000">
                                <a:alpha val="43137"/>
                              </a:srgbClr>
                            </a:outerShdw>
                          </a:effectLst>
                        </a:rPr>
                        <a:t>RL.K.5</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Why did ___ most likely ____?</a:t>
                      </a:r>
                    </a:p>
                    <a:p>
                      <a:r>
                        <a:rPr lang="en-US" sz="900" dirty="0" smtClean="0"/>
                        <a:t>What does ___ reveal about ____?</a:t>
                      </a:r>
                    </a:p>
                    <a:p>
                      <a:r>
                        <a:rPr lang="en-US" sz="900" dirty="0" smtClean="0"/>
                        <a:t>What clues help identify ___?</a:t>
                      </a:r>
                    </a:p>
                    <a:p>
                      <a:r>
                        <a:rPr lang="en-US" sz="900" dirty="0" smtClean="0"/>
                        <a:t>What is/is not an example of ____?</a:t>
                      </a:r>
                    </a:p>
                    <a:p>
                      <a:r>
                        <a:rPr lang="en-US" sz="900" dirty="0" smtClean="0"/>
                        <a:t>What facts support _____?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RI.K.1,</a:t>
                      </a:r>
                      <a:r>
                        <a:rPr lang="en-US" sz="900" b="1" baseline="0" dirty="0" smtClean="0">
                          <a:solidFill>
                            <a:srgbClr val="0070C0"/>
                          </a:solidFill>
                          <a:effectLst>
                            <a:outerShdw blurRad="38100" dist="38100" dir="2700000" algn="tl">
                              <a:srgbClr val="000000">
                                <a:alpha val="43137"/>
                              </a:srgbClr>
                            </a:outerShdw>
                          </a:effectLst>
                        </a:rPr>
                        <a:t> RI.K.2, RI.K.4</a:t>
                      </a:r>
                      <a:endParaRPr lang="en-US" sz="900" b="1" dirty="0" smtClean="0">
                        <a:solidFill>
                          <a:srgbClr val="0070C0"/>
                        </a:solidFill>
                        <a:effectLst>
                          <a:outerShdw blurRad="38100" dist="38100" dir="2700000" algn="tl">
                            <a:srgbClr val="000000">
                              <a:alpha val="43137"/>
                            </a:srgbClr>
                          </a:outerShdw>
                        </a:effectLst>
                      </a:endParaRPr>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900" dirty="0" smtClean="0"/>
                        <a:t>Why did so </a:t>
                      </a:r>
                    </a:p>
                    <a:p>
                      <a:pPr marL="0" indent="0">
                        <a:buFont typeface="Arial" panose="020B0604020202020204" pitchFamily="34" charset="0"/>
                        <a:buNone/>
                      </a:pPr>
                      <a:r>
                        <a:rPr lang="en-US" sz="900" dirty="0" smtClean="0"/>
                        <a:t>many ____, ___?</a:t>
                      </a:r>
                    </a:p>
                    <a:p>
                      <a:pPr marL="0" indent="0">
                        <a:buFont typeface="Arial" panose="020B0604020202020204" pitchFamily="34" charset="0"/>
                        <a:buNone/>
                      </a:pPr>
                      <a:r>
                        <a:rPr lang="en-US" sz="900" dirty="0" smtClean="0"/>
                        <a:t>Explain why not many ___, ____.</a:t>
                      </a:r>
                    </a:p>
                    <a:p>
                      <a:pPr marL="0" indent="0">
                        <a:buFont typeface="Arial" panose="020B0604020202020204" pitchFamily="34" charset="0"/>
                        <a:buNone/>
                      </a:pPr>
                      <a:r>
                        <a:rPr lang="en-US" sz="900" dirty="0" smtClean="0"/>
                        <a:t>What contributed to ___?  Explain.</a:t>
                      </a:r>
                    </a:p>
                    <a:p>
                      <a:pPr marL="0" indent="0">
                        <a:buFont typeface="Arial" panose="020B0604020202020204" pitchFamily="34" charset="0"/>
                        <a:buNone/>
                      </a:pPr>
                      <a:r>
                        <a:rPr lang="en-US" sz="900" dirty="0" smtClean="0"/>
                        <a:t>Which ___ would most likely ____?</a:t>
                      </a:r>
                    </a:p>
                    <a:p>
                      <a:pPr marL="0" indent="0">
                        <a:buFont typeface="Arial" panose="020B0604020202020204" pitchFamily="34" charset="0"/>
                        <a:buNone/>
                      </a:pPr>
                      <a:r>
                        <a:rPr lang="en-US" sz="900" dirty="0" smtClean="0"/>
                        <a:t>Would ___ had ____ if ___?</a:t>
                      </a: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effectLst>
                          <a:outerShdw blurRad="38100" dist="38100" dir="2700000" algn="tl">
                            <a:srgbClr val="000000">
                              <a:alpha val="43137"/>
                            </a:srgbClr>
                          </a:outerShdw>
                        </a:effectLs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en-US" sz="900" dirty="0" smtClean="0"/>
                        <a:t>What was most surprising </a:t>
                      </a:r>
                    </a:p>
                    <a:p>
                      <a:r>
                        <a:rPr lang="en-US" sz="900" dirty="0" smtClean="0"/>
                        <a:t>about ___? Why?</a:t>
                      </a:r>
                    </a:p>
                    <a:p>
                      <a:r>
                        <a:rPr lang="en-US" sz="900" dirty="0" smtClean="0"/>
                        <a:t>What effect did ___ have on ___ that was not intended?</a:t>
                      </a:r>
                    </a:p>
                    <a:p>
                      <a:r>
                        <a:rPr lang="en-US" sz="900" dirty="0" smtClean="0"/>
                        <a:t>How did ____ also contribute to ____?</a:t>
                      </a:r>
                    </a:p>
                    <a:p>
                      <a:r>
                        <a:rPr lang="en-US" sz="900" dirty="0" smtClean="0"/>
                        <a:t>How was ___ a factor in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Analyze</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Where are ___ </a:t>
                      </a:r>
                    </a:p>
                    <a:p>
                      <a:r>
                        <a:rPr lang="en-US" sz="900" dirty="0" smtClean="0"/>
                        <a:t>and ___ located?</a:t>
                      </a:r>
                    </a:p>
                    <a:p>
                      <a:r>
                        <a:rPr lang="en-US" sz="900" dirty="0" smtClean="0"/>
                        <a:t>Was the ___ found before/after ____?</a:t>
                      </a:r>
                    </a:p>
                    <a:p>
                      <a:r>
                        <a:rPr lang="en-US" sz="900" dirty="0" smtClean="0"/>
                        <a:t>Where is __ found in relationship to ____?</a:t>
                      </a:r>
                    </a:p>
                    <a:p>
                      <a:r>
                        <a:rPr lang="en-US" sz="900" dirty="0" smtClean="0"/>
                        <a:t>What fact(s) about ____ are/is ____?</a:t>
                      </a:r>
                    </a:p>
                    <a:p>
                      <a:r>
                        <a:rPr lang="en-US" sz="900" dirty="0" smtClean="0"/>
                        <a:t>Where are both ___ and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What ___ is used </a:t>
                      </a:r>
                    </a:p>
                    <a:p>
                      <a:r>
                        <a:rPr lang="en-US" sz="900" dirty="0" smtClean="0"/>
                        <a:t>to _____?</a:t>
                      </a:r>
                    </a:p>
                    <a:p>
                      <a:r>
                        <a:rPr lang="en-US" sz="900" dirty="0" smtClean="0"/>
                        <a:t>What identifies ____ from _____?</a:t>
                      </a:r>
                    </a:p>
                    <a:p>
                      <a:r>
                        <a:rPr lang="en-US" sz="900" dirty="0" smtClean="0"/>
                        <a:t>What ___ can be used for both ___ and __?</a:t>
                      </a:r>
                    </a:p>
                    <a:p>
                      <a:r>
                        <a:rPr lang="en-US" sz="900" dirty="0" smtClean="0"/>
                        <a:t>How are ___ and ___ the same/different?</a:t>
                      </a:r>
                    </a:p>
                    <a:p>
                      <a:r>
                        <a:rPr lang="en-US" sz="900" dirty="0" smtClean="0"/>
                        <a:t>What part of ___ is _____?</a:t>
                      </a:r>
                    </a:p>
                    <a:p>
                      <a:endParaRPr lang="en-US" sz="9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How does the author’s </a:t>
                      </a:r>
                    </a:p>
                    <a:p>
                      <a:r>
                        <a:rPr lang="en-US" sz="900" dirty="0" smtClean="0"/>
                        <a:t>theory of __, __?</a:t>
                      </a:r>
                    </a:p>
                    <a:p>
                      <a:r>
                        <a:rPr lang="en-US" sz="900" dirty="0" smtClean="0"/>
                        <a:t>What ___ led up to ____?</a:t>
                      </a:r>
                    </a:p>
                    <a:p>
                      <a:r>
                        <a:rPr lang="en-US" sz="900" dirty="0" smtClean="0"/>
                        <a:t>What evidence supports You _____?</a:t>
                      </a:r>
                    </a:p>
                    <a:p>
                      <a:r>
                        <a:rPr lang="en-US" sz="900" dirty="0" smtClean="0"/>
                        <a:t>How did ___’s belief affect _____?</a:t>
                      </a:r>
                    </a:p>
                    <a:p>
                      <a:r>
                        <a:rPr lang="en-US" sz="900" dirty="0" smtClean="0"/>
                        <a:t>What ___ explains why ____?</a:t>
                      </a:r>
                    </a:p>
                  </a:txBody>
                  <a:tcPr>
                    <a:lnR w="57150" cap="flat" cmpd="sng" algn="ctr">
                      <a:solidFill>
                        <a:schemeClr val="tx1"/>
                      </a:solidFill>
                      <a:prstDash val="solid"/>
                      <a:round/>
                      <a:headEnd type="none" w="med" len="med"/>
                      <a:tailEnd type="none" w="med" len="med"/>
                    </a:lnR>
                  </a:tcPr>
                </a:tc>
                <a:tc>
                  <a:txBody>
                    <a:bodyPr/>
                    <a:lstStyle/>
                    <a:p>
                      <a:r>
                        <a:rPr lang="en-US" sz="900" dirty="0" smtClean="0"/>
                        <a:t>What  two (or more) sources indicate ___?</a:t>
                      </a:r>
                    </a:p>
                    <a:p>
                      <a:r>
                        <a:rPr lang="en-US" sz="900" dirty="0" smtClean="0"/>
                        <a:t>Name __ factors of __ that ____.</a:t>
                      </a:r>
                    </a:p>
                    <a:p>
                      <a:r>
                        <a:rPr lang="en-US" sz="900" dirty="0" smtClean="0"/>
                        <a:t>What information explains why few/many ___ experienced/recognized that ____?</a:t>
                      </a:r>
                    </a:p>
                    <a:p>
                      <a:r>
                        <a:rPr lang="en-US" sz="900" dirty="0" smtClean="0"/>
                        <a:t>How is __’s use of ___ different/same as 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Evaluate</a:t>
                      </a:r>
                      <a:endParaRPr lang="en-US" sz="1100" dirty="0"/>
                    </a:p>
                  </a:txBody>
                  <a:tcPr vert="vert270"/>
                </a:tc>
                <a:tc gridSpan="2">
                  <a:txBody>
                    <a:bodyPr/>
                    <a:lstStyle/>
                    <a:p>
                      <a:pPr algn="ctr"/>
                      <a:r>
                        <a:rPr lang="en-US" sz="1800" b="1" dirty="0" smtClean="0"/>
                        <a:t>KINDERGARTEN</a:t>
                      </a:r>
                    </a:p>
                  </a:txBody>
                  <a:tcPr anchor="ct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a:txBody>
                    <a:bodyPr/>
                    <a:lstStyle/>
                    <a:p>
                      <a:r>
                        <a:rPr lang="en-US" sz="900" dirty="0" smtClean="0"/>
                        <a:t>Would you have ____ </a:t>
                      </a:r>
                    </a:p>
                    <a:p>
                      <a:r>
                        <a:rPr lang="en-US" sz="900" dirty="0" smtClean="0"/>
                        <a:t>if ___?</a:t>
                      </a:r>
                    </a:p>
                    <a:p>
                      <a:r>
                        <a:rPr lang="en-US" sz="900" dirty="0" smtClean="0"/>
                        <a:t>Would you prefer ___ or ___?</a:t>
                      </a:r>
                    </a:p>
                    <a:p>
                      <a:r>
                        <a:rPr lang="en-US" sz="900" dirty="0" smtClean="0"/>
                        <a:t>What explains what happened to ___?</a:t>
                      </a:r>
                    </a:p>
                    <a:p>
                      <a:r>
                        <a:rPr lang="en-US" sz="900" dirty="0" smtClean="0"/>
                        <a:t>Should ___ have been ____?</a:t>
                      </a:r>
                    </a:p>
                    <a:p>
                      <a:r>
                        <a:rPr lang="en-US" sz="900" dirty="0" smtClean="0"/>
                        <a:t>Which ___ was the best ____ for ____?</a:t>
                      </a:r>
                    </a:p>
                    <a:p>
                      <a:r>
                        <a:rPr lang="en-US" sz="900" b="1" dirty="0" smtClean="0">
                          <a:solidFill>
                            <a:srgbClr val="0070C0"/>
                          </a:solidFill>
                          <a:effectLst>
                            <a:outerShdw blurRad="38100" dist="38100" dir="2700000" algn="tl">
                              <a:srgbClr val="000000">
                                <a:alpha val="43137"/>
                              </a:srgbClr>
                            </a:outerShdw>
                          </a:effectLst>
                        </a:rPr>
                        <a:t>RI.K.8</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r>
                        <a:rPr lang="en-US" sz="900" dirty="0" smtClean="0"/>
                        <a:t>Would ___ have approved </a:t>
                      </a:r>
                    </a:p>
                    <a:p>
                      <a:r>
                        <a:rPr lang="en-US" sz="900" dirty="0" smtClean="0"/>
                        <a:t>of ___?  </a:t>
                      </a:r>
                    </a:p>
                    <a:p>
                      <a:r>
                        <a:rPr lang="en-US" sz="900" dirty="0" smtClean="0"/>
                        <a:t>Did ___   ___ enough on ___ to ___?</a:t>
                      </a:r>
                    </a:p>
                    <a:p>
                      <a:r>
                        <a:rPr lang="en-US" sz="900" dirty="0" smtClean="0"/>
                        <a:t>Was it ____ to ___ since ____?</a:t>
                      </a:r>
                    </a:p>
                    <a:p>
                      <a:r>
                        <a:rPr lang="en-US" sz="900" dirty="0" smtClean="0"/>
                        <a:t>Did ___ improve ____?</a:t>
                      </a:r>
                    </a:p>
                    <a:p>
                      <a:r>
                        <a:rPr lang="en-US" sz="900" dirty="0" smtClean="0"/>
                        <a:t>Should ___ continue to ___ in order to ___?</a:t>
                      </a:r>
                    </a:p>
                    <a:p>
                      <a:r>
                        <a:rPr lang="en-US" sz="900" dirty="0" smtClean="0"/>
                        <a:t>Which of the ___ on ___ explains how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Synthesize</a:t>
                      </a:r>
                      <a:endParaRPr lang="en-US" sz="1100" dirty="0"/>
                    </a:p>
                  </a:txBody>
                  <a:tcPr vert="vert270"/>
                </a:tc>
                <a:tc>
                  <a:txBody>
                    <a:bodyPr/>
                    <a:lstStyle/>
                    <a:p>
                      <a:endParaRPr lang="en-US" sz="900" dirty="0" smtClean="0"/>
                    </a:p>
                  </a:txBody>
                  <a:tcPr>
                    <a:lnR w="57150" cap="flat" cmpd="sng" algn="ctr">
                      <a:solidFill>
                        <a:schemeClr val="tx1"/>
                      </a:solidFill>
                      <a:prstDash val="solid"/>
                      <a:round/>
                      <a:headEnd type="none" w="med" len="med"/>
                      <a:tailEnd type="none" w="med" len="med"/>
                    </a:lnR>
                    <a:solidFill>
                      <a:schemeClr val="bg1">
                        <a:lumMod val="85000"/>
                      </a:schemeClr>
                    </a:solidFill>
                  </a:tcPr>
                </a:tc>
                <a:tc>
                  <a:txBody>
                    <a:bodyPr/>
                    <a:lstStyle/>
                    <a:p>
                      <a:r>
                        <a:rPr lang="en-US" sz="900" dirty="0" smtClean="0"/>
                        <a:t>Based on ___, why </a:t>
                      </a:r>
                    </a:p>
                    <a:p>
                      <a:r>
                        <a:rPr lang="en-US" sz="900" dirty="0" smtClean="0"/>
                        <a:t>did ___?</a:t>
                      </a:r>
                    </a:p>
                    <a:p>
                      <a:r>
                        <a:rPr lang="en-US" sz="900" dirty="0" smtClean="0"/>
                        <a:t>According to ___, when did ____?</a:t>
                      </a:r>
                    </a:p>
                    <a:p>
                      <a:r>
                        <a:rPr lang="en-US" sz="900" dirty="0" smtClean="0"/>
                        <a:t>What was the most likely reason for ___?</a:t>
                      </a:r>
                    </a:p>
                    <a:p>
                      <a:r>
                        <a:rPr lang="en-US" sz="900" dirty="0" smtClean="0"/>
                        <a:t>What evidence best explains why ___?</a:t>
                      </a:r>
                    </a:p>
                    <a:p>
                      <a:r>
                        <a:rPr lang="en-US" sz="900" dirty="0" smtClean="0"/>
                        <a:t>What best explain why ___ did/not ___?</a:t>
                      </a:r>
                    </a:p>
                    <a:p>
                      <a:r>
                        <a:rPr lang="en-US" sz="900" dirty="0" smtClean="0"/>
                        <a:t>What conclusions have most ___ reached based on ____?  Explain why.</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Considering the options</a:t>
                      </a:r>
                    </a:p>
                    <a:p>
                      <a:r>
                        <a:rPr lang="en-US" sz="900" dirty="0" smtClean="0"/>
                        <a:t> of ___, ___ and ___ </a:t>
                      </a:r>
                    </a:p>
                    <a:p>
                      <a:r>
                        <a:rPr lang="en-US" sz="900" dirty="0" smtClean="0"/>
                        <a:t>which is best for ____?  Why?</a:t>
                      </a:r>
                    </a:p>
                    <a:p>
                      <a:r>
                        <a:rPr lang="en-US" sz="900" dirty="0" smtClean="0"/>
                        <a:t>What factors did ___ have in common with ___?  How did it influence ____?</a:t>
                      </a:r>
                    </a:p>
                    <a:p>
                      <a:r>
                        <a:rPr lang="en-US" sz="900" dirty="0" smtClean="0"/>
                        <a:t>What options could ___ and ___ have__?</a:t>
                      </a:r>
                    </a:p>
                    <a:p>
                      <a:r>
                        <a:rPr lang="en-US" sz="900" dirty="0" smtClean="0"/>
                        <a:t>What alternative to ___ makes the most sense?  Explain.</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RL.K.9</a:t>
                      </a:r>
                    </a:p>
                    <a:p>
                      <a:r>
                        <a:rPr lang="en-US" sz="900" dirty="0" smtClean="0"/>
                        <a:t>Which ___ was the most likely reason for__?</a:t>
                      </a:r>
                    </a:p>
                    <a:p>
                      <a:r>
                        <a:rPr lang="en-US" sz="900" dirty="0" smtClean="0"/>
                        <a:t>What conclusions can you draw from __ and ___ about ____?</a:t>
                      </a:r>
                    </a:p>
                    <a:p>
                      <a:r>
                        <a:rPr lang="en-US" sz="900" dirty="0" smtClean="0"/>
                        <a:t>Because of the information about ___ from __ and ___ what can you conclude about__?</a:t>
                      </a:r>
                    </a:p>
                    <a:p>
                      <a:r>
                        <a:rPr lang="en-US" sz="900" dirty="0" smtClean="0"/>
                        <a:t>What was the result of __ and __ on ___?</a:t>
                      </a:r>
                    </a:p>
                    <a:p>
                      <a:r>
                        <a:rPr lang="en-US" sz="900" dirty="0" smtClean="0"/>
                        <a:t>How has your perspective changed after__?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RI.K.9</a:t>
                      </a:r>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r>
            </a:tbl>
          </a:graphicData>
        </a:graphic>
      </p:graphicFrame>
      <p:grpSp>
        <p:nvGrpSpPr>
          <p:cNvPr id="22" name="Group 21"/>
          <p:cNvGrpSpPr/>
          <p:nvPr/>
        </p:nvGrpSpPr>
        <p:grpSpPr>
          <a:xfrm>
            <a:off x="1353670" y="394450"/>
            <a:ext cx="5418605" cy="6999190"/>
            <a:chOff x="1353670" y="506510"/>
            <a:chExt cx="5418605" cy="6999190"/>
          </a:xfrm>
        </p:grpSpPr>
        <p:sp>
          <p:nvSpPr>
            <p:cNvPr id="3" name="Rectangle 2"/>
            <p:cNvSpPr/>
            <p:nvPr/>
          </p:nvSpPr>
          <p:spPr>
            <a:xfrm>
              <a:off x="1353670" y="50651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grpSp>
          <p:nvGrpSpPr>
            <p:cNvPr id="20" name="Group 19"/>
            <p:cNvGrpSpPr/>
            <p:nvPr/>
          </p:nvGrpSpPr>
          <p:grpSpPr>
            <a:xfrm>
              <a:off x="1353670" y="1268510"/>
              <a:ext cx="5418605" cy="6237190"/>
              <a:chOff x="1353670" y="1363760"/>
              <a:chExt cx="5418605" cy="6237190"/>
            </a:xfrm>
          </p:grpSpPr>
          <p:sp>
            <p:nvSpPr>
              <p:cNvPr id="4" name="Rectangle 3"/>
              <p:cNvSpPr/>
              <p:nvPr/>
            </p:nvSpPr>
            <p:spPr>
              <a:xfrm>
                <a:off x="1353670" y="136376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5" name="Rectangle 4"/>
              <p:cNvSpPr/>
              <p:nvPr/>
            </p:nvSpPr>
            <p:spPr>
              <a:xfrm>
                <a:off x="1362075" y="310515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6" name="Rectangle 5"/>
              <p:cNvSpPr/>
              <p:nvPr/>
            </p:nvSpPr>
            <p:spPr>
              <a:xfrm>
                <a:off x="2953870" y="136376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7" name="Rectangle 6"/>
              <p:cNvSpPr/>
              <p:nvPr/>
            </p:nvSpPr>
            <p:spPr>
              <a:xfrm>
                <a:off x="2971800" y="3114675"/>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8" name="Rectangle 7"/>
              <p:cNvSpPr/>
              <p:nvPr/>
            </p:nvSpPr>
            <p:spPr>
              <a:xfrm>
                <a:off x="1362075" y="457200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2952750" y="45624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sp>
            <p:nvSpPr>
              <p:cNvPr id="10" name="Rectangle 9"/>
              <p:cNvSpPr/>
              <p:nvPr/>
            </p:nvSpPr>
            <p:spPr>
              <a:xfrm>
                <a:off x="4554070" y="136376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1" name="Rectangle 10"/>
              <p:cNvSpPr/>
              <p:nvPr/>
            </p:nvSpPr>
            <p:spPr>
              <a:xfrm>
                <a:off x="4562475" y="31146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2" name="Rectangle 11"/>
              <p:cNvSpPr/>
              <p:nvPr/>
            </p:nvSpPr>
            <p:spPr>
              <a:xfrm>
                <a:off x="4562475" y="457200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3" name="Rectangle 12"/>
              <p:cNvSpPr/>
              <p:nvPr/>
            </p:nvSpPr>
            <p:spPr>
              <a:xfrm>
                <a:off x="4562475" y="602932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4" name="Rectangle 13"/>
              <p:cNvSpPr/>
              <p:nvPr/>
            </p:nvSpPr>
            <p:spPr>
              <a:xfrm>
                <a:off x="2952750" y="73723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15" name="Rectangle 14"/>
              <p:cNvSpPr/>
              <p:nvPr/>
            </p:nvSpPr>
            <p:spPr>
              <a:xfrm>
                <a:off x="6459070" y="136376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6" name="Rectangle 15"/>
              <p:cNvSpPr/>
              <p:nvPr/>
            </p:nvSpPr>
            <p:spPr>
              <a:xfrm>
                <a:off x="6467475" y="31051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7" name="Rectangle 16"/>
              <p:cNvSpPr/>
              <p:nvPr/>
            </p:nvSpPr>
            <p:spPr>
              <a:xfrm>
                <a:off x="6467475" y="457200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6467475" y="60388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9" name="Rectangle 18"/>
              <p:cNvSpPr/>
              <p:nvPr/>
            </p:nvSpPr>
            <p:spPr>
              <a:xfrm>
                <a:off x="6467475" y="73723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7</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562475" y="73723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grpSp>
      </p:grpSp>
      <p:sp>
        <p:nvSpPr>
          <p:cNvPr id="23" name="Slide Number Placeholder 22"/>
          <p:cNvSpPr>
            <a:spLocks noGrp="1"/>
          </p:cNvSpPr>
          <p:nvPr>
            <p:ph type="sldNum" sz="quarter" idx="12"/>
          </p:nvPr>
        </p:nvSpPr>
        <p:spPr/>
        <p:txBody>
          <a:bodyPr/>
          <a:lstStyle/>
          <a:p>
            <a:fld id="{5FA644A2-C634-421A-B18B-04E696E02A98}" type="slidenum">
              <a:rPr lang="en-US" smtClean="0"/>
              <a:t>2</a:t>
            </a:fld>
            <a:endParaRPr lang="en-US"/>
          </a:p>
        </p:txBody>
      </p:sp>
    </p:spTree>
    <p:extLst>
      <p:ext uri="{BB962C8B-B14F-4D97-AF65-F5344CB8AC3E}">
        <p14:creationId xmlns:p14="http://schemas.microsoft.com/office/powerpoint/2010/main" val="617710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5599"/>
            <a:ext cx="3124200" cy="8386911"/>
          </a:xfrm>
          <a:prstGeom prst="rect">
            <a:avLst/>
          </a:prstGeom>
          <a:ln>
            <a:solidFill>
              <a:schemeClr val="tx1"/>
            </a:solidFill>
          </a:ln>
        </p:spPr>
        <p:txBody>
          <a:bodyPr wrap="square">
            <a:spAutoFit/>
          </a:bodyPr>
          <a:lstStyle/>
          <a:p>
            <a:r>
              <a:rPr lang="en-US" sz="1100" b="1" u="sng" dirty="0" smtClean="0"/>
              <a:t>Kindergarten Literature</a:t>
            </a:r>
          </a:p>
          <a:p>
            <a:endParaRPr lang="en-US" sz="1100" b="1" u="sng" dirty="0"/>
          </a:p>
          <a:p>
            <a:r>
              <a:rPr lang="en-US" sz="1100" b="1" u="sng" dirty="0" smtClean="0"/>
              <a:t>Key </a:t>
            </a:r>
            <a:r>
              <a:rPr lang="en-US" sz="1100" b="1" u="sng" dirty="0"/>
              <a:t>Ideas and Details:</a:t>
            </a:r>
          </a:p>
          <a:p>
            <a:endParaRPr lang="en-US" sz="1100" dirty="0"/>
          </a:p>
          <a:p>
            <a:r>
              <a:rPr lang="en-US" sz="1100" dirty="0"/>
              <a:t>CCSS.ELA-Literacy.RL.K.1</a:t>
            </a:r>
          </a:p>
          <a:p>
            <a:r>
              <a:rPr lang="en-US" sz="1100" dirty="0"/>
              <a:t>With prompting and support, ask and answer questions about key details in a text.</a:t>
            </a:r>
          </a:p>
          <a:p>
            <a:endParaRPr lang="en-US" sz="1100" dirty="0"/>
          </a:p>
          <a:p>
            <a:r>
              <a:rPr lang="en-US" sz="1100" dirty="0"/>
              <a:t>CCSS.ELA-Literacy.RL.K.2</a:t>
            </a:r>
          </a:p>
          <a:p>
            <a:r>
              <a:rPr lang="en-US" sz="1100" dirty="0"/>
              <a:t>With prompting and support, retell familiar stories, including key details.</a:t>
            </a:r>
          </a:p>
          <a:p>
            <a:endParaRPr lang="en-US" sz="1100" dirty="0"/>
          </a:p>
          <a:p>
            <a:r>
              <a:rPr lang="en-US" sz="1100" dirty="0"/>
              <a:t>CCSS.ELA-Literacy.RL.K.3</a:t>
            </a:r>
          </a:p>
          <a:p>
            <a:r>
              <a:rPr lang="en-US" sz="1100" dirty="0"/>
              <a:t>With prompting and support, identify characters, settings, and major events in a story.</a:t>
            </a:r>
          </a:p>
          <a:p>
            <a:endParaRPr lang="en-US" sz="1100" dirty="0"/>
          </a:p>
          <a:p>
            <a:r>
              <a:rPr lang="en-US" sz="1100" b="1" u="sng" dirty="0"/>
              <a:t>Craft and Structure:</a:t>
            </a:r>
          </a:p>
          <a:p>
            <a:endParaRPr lang="en-US" sz="1100" dirty="0"/>
          </a:p>
          <a:p>
            <a:r>
              <a:rPr lang="en-US" sz="1100" dirty="0"/>
              <a:t>CCSS.ELA-Literacy.RL.K.4</a:t>
            </a:r>
          </a:p>
          <a:p>
            <a:r>
              <a:rPr lang="en-US" sz="1100" dirty="0"/>
              <a:t>Ask and answer questions about unknown words in a text.</a:t>
            </a:r>
          </a:p>
          <a:p>
            <a:endParaRPr lang="en-US" sz="1100" dirty="0"/>
          </a:p>
          <a:p>
            <a:r>
              <a:rPr lang="en-US" sz="1100" dirty="0"/>
              <a:t>CCSS.ELA-Literacy.RL.K.5</a:t>
            </a:r>
          </a:p>
          <a:p>
            <a:r>
              <a:rPr lang="en-US" sz="1100" dirty="0"/>
              <a:t>Recognize common types of texts (e.g., storybooks, poems).</a:t>
            </a:r>
          </a:p>
          <a:p>
            <a:endParaRPr lang="en-US" sz="1100" dirty="0"/>
          </a:p>
          <a:p>
            <a:r>
              <a:rPr lang="en-US" sz="1100" dirty="0"/>
              <a:t>CCSS.ELA-Literacy.RL.K.6</a:t>
            </a:r>
          </a:p>
          <a:p>
            <a:r>
              <a:rPr lang="en-US" sz="1100" dirty="0"/>
              <a:t>With prompting and support, name the author and illustrator of a story and define the role of each in telling the story.</a:t>
            </a:r>
          </a:p>
          <a:p>
            <a:endParaRPr lang="en-US" sz="1100" dirty="0"/>
          </a:p>
          <a:p>
            <a:r>
              <a:rPr lang="en-US" sz="1100" b="1" u="sng" dirty="0"/>
              <a:t>Integration of Knowledge and Ideas:</a:t>
            </a:r>
          </a:p>
          <a:p>
            <a:endParaRPr lang="en-US" sz="1100" dirty="0"/>
          </a:p>
          <a:p>
            <a:r>
              <a:rPr lang="en-US" sz="1100" dirty="0"/>
              <a:t>CCSS.ELA-Literacy.RL.K.7</a:t>
            </a:r>
          </a:p>
          <a:p>
            <a:r>
              <a:rPr lang="en-US" sz="1100" dirty="0"/>
              <a:t>With prompting and support, describe the relationship between illustrations and the story in which they appear (e.g., what moment in a story an illustration depicts).</a:t>
            </a:r>
          </a:p>
          <a:p>
            <a:endParaRPr lang="en-US" sz="1100" dirty="0"/>
          </a:p>
          <a:p>
            <a:r>
              <a:rPr lang="en-US" sz="1100" dirty="0"/>
              <a:t>CCSS.ELA-Literacy.RL.K.8</a:t>
            </a:r>
          </a:p>
          <a:p>
            <a:r>
              <a:rPr lang="en-US" sz="1100" dirty="0"/>
              <a:t>(RL.K.8 not applicable to literature)</a:t>
            </a:r>
          </a:p>
          <a:p>
            <a:endParaRPr lang="en-US" sz="1100" dirty="0"/>
          </a:p>
          <a:p>
            <a:r>
              <a:rPr lang="en-US" sz="1100" dirty="0"/>
              <a:t>CCSS.ELA-Literacy.RL.K.9</a:t>
            </a:r>
          </a:p>
          <a:p>
            <a:r>
              <a:rPr lang="en-US" sz="1100" dirty="0"/>
              <a:t>With prompting and support, compare and contrast the adventures and experiences of characters in familiar stories</a:t>
            </a:r>
            <a:r>
              <a:rPr lang="en-US" sz="1100" dirty="0" smtClean="0"/>
              <a:t>.</a:t>
            </a:r>
          </a:p>
          <a:p>
            <a:endParaRPr lang="en-US" sz="1100" dirty="0"/>
          </a:p>
          <a:p>
            <a:endParaRPr lang="en-US" sz="1100" dirty="0" smtClean="0"/>
          </a:p>
          <a:p>
            <a:endParaRPr lang="en-US" sz="1100" dirty="0"/>
          </a:p>
        </p:txBody>
      </p:sp>
      <p:sp>
        <p:nvSpPr>
          <p:cNvPr id="5" name="Rectangle 4"/>
          <p:cNvSpPr/>
          <p:nvPr/>
        </p:nvSpPr>
        <p:spPr>
          <a:xfrm>
            <a:off x="3532095" y="225599"/>
            <a:ext cx="3124200" cy="8386911"/>
          </a:xfrm>
          <a:prstGeom prst="rect">
            <a:avLst/>
          </a:prstGeom>
          <a:ln>
            <a:solidFill>
              <a:schemeClr val="tx1"/>
            </a:solidFill>
          </a:ln>
        </p:spPr>
        <p:txBody>
          <a:bodyPr wrap="square">
            <a:spAutoFit/>
          </a:bodyPr>
          <a:lstStyle/>
          <a:p>
            <a:r>
              <a:rPr lang="en-US" sz="1100" b="1" u="sng" dirty="0" smtClean="0"/>
              <a:t>Kindergarten Informational Text</a:t>
            </a:r>
          </a:p>
          <a:p>
            <a:endParaRPr lang="en-US" sz="1100" b="1" u="sng" dirty="0"/>
          </a:p>
          <a:p>
            <a:r>
              <a:rPr lang="en-US" sz="1100" b="1" u="sng" dirty="0" smtClean="0"/>
              <a:t>Key </a:t>
            </a:r>
            <a:r>
              <a:rPr lang="en-US" sz="1100" b="1" u="sng" dirty="0"/>
              <a:t>Ideas and Details:</a:t>
            </a:r>
          </a:p>
          <a:p>
            <a:endParaRPr lang="en-US" sz="1100" dirty="0"/>
          </a:p>
          <a:p>
            <a:r>
              <a:rPr lang="en-US" sz="1100" dirty="0"/>
              <a:t>CCSS.ELA-Literacy.RI.K.1</a:t>
            </a:r>
          </a:p>
          <a:p>
            <a:r>
              <a:rPr lang="en-US" sz="1100" dirty="0"/>
              <a:t>With prompting and support, ask and answer questions about key details in a text.</a:t>
            </a:r>
          </a:p>
          <a:p>
            <a:endParaRPr lang="en-US" sz="1100" dirty="0"/>
          </a:p>
          <a:p>
            <a:r>
              <a:rPr lang="en-US" sz="1100" dirty="0"/>
              <a:t>CCSS.ELA-Literacy.RI.K.2</a:t>
            </a:r>
          </a:p>
          <a:p>
            <a:r>
              <a:rPr lang="en-US" sz="1100" dirty="0"/>
              <a:t>With prompting and support, identify the main topic and retell key details of a text.</a:t>
            </a:r>
          </a:p>
          <a:p>
            <a:endParaRPr lang="en-US" sz="1100" dirty="0"/>
          </a:p>
          <a:p>
            <a:r>
              <a:rPr lang="en-US" sz="1100" dirty="0"/>
              <a:t>CCSS.ELA-Literacy.RI.K.3</a:t>
            </a:r>
          </a:p>
          <a:p>
            <a:r>
              <a:rPr lang="en-US" sz="1100" dirty="0"/>
              <a:t>With prompting and support, describe the connection between two individuals, events, ideas, or pieces of information in a text.</a:t>
            </a:r>
          </a:p>
          <a:p>
            <a:endParaRPr lang="en-US" sz="1100" dirty="0"/>
          </a:p>
          <a:p>
            <a:r>
              <a:rPr lang="en-US" sz="1100" b="1" u="sng" dirty="0"/>
              <a:t>Craft and Structure:</a:t>
            </a:r>
          </a:p>
          <a:p>
            <a:endParaRPr lang="en-US" sz="1100" dirty="0"/>
          </a:p>
          <a:p>
            <a:r>
              <a:rPr lang="en-US" sz="1100" dirty="0"/>
              <a:t>CCSS.ELA-Literacy.RI.K.4</a:t>
            </a:r>
          </a:p>
          <a:p>
            <a:r>
              <a:rPr lang="en-US" sz="1100" dirty="0"/>
              <a:t>With prompting and support, ask and answer questions about unknown words in a text.</a:t>
            </a:r>
          </a:p>
          <a:p>
            <a:endParaRPr lang="en-US" sz="1100" dirty="0"/>
          </a:p>
          <a:p>
            <a:r>
              <a:rPr lang="en-US" sz="1100" dirty="0"/>
              <a:t>CCSS.ELA-Literacy.RI.K.5</a:t>
            </a:r>
          </a:p>
          <a:p>
            <a:r>
              <a:rPr lang="en-US" sz="1100" dirty="0"/>
              <a:t>Identify the front cover, back cover, and title page of a book.</a:t>
            </a:r>
          </a:p>
          <a:p>
            <a:endParaRPr lang="en-US" sz="1100" dirty="0"/>
          </a:p>
          <a:p>
            <a:r>
              <a:rPr lang="en-US" sz="1100" dirty="0"/>
              <a:t>CCSS.ELA-Literacy.RI.K.6</a:t>
            </a:r>
          </a:p>
          <a:p>
            <a:r>
              <a:rPr lang="en-US" sz="1100" dirty="0"/>
              <a:t>Name the author and illustrator of a text and define the role of each in presenting the ideas or information in a text.</a:t>
            </a:r>
          </a:p>
          <a:p>
            <a:endParaRPr lang="en-US" sz="1100" dirty="0"/>
          </a:p>
          <a:p>
            <a:r>
              <a:rPr lang="en-US" sz="1100" b="1" u="sng" dirty="0"/>
              <a:t>Integration of Knowledge and Ideas:</a:t>
            </a:r>
          </a:p>
          <a:p>
            <a:endParaRPr lang="en-US" sz="1100" dirty="0"/>
          </a:p>
          <a:p>
            <a:r>
              <a:rPr lang="en-US" sz="1100" dirty="0"/>
              <a:t>CCSS.ELA-Literacy.RI.K.7</a:t>
            </a:r>
          </a:p>
          <a:p>
            <a:r>
              <a:rPr lang="en-US" sz="1100" dirty="0"/>
              <a:t>With prompting and support, describe the relationship between illustrations and the text in which they appear (e.g., what person, place, thing, or idea in the text an illustration depicts).</a:t>
            </a:r>
          </a:p>
          <a:p>
            <a:endParaRPr lang="en-US" sz="1100" dirty="0"/>
          </a:p>
          <a:p>
            <a:r>
              <a:rPr lang="en-US" sz="1100" dirty="0"/>
              <a:t>CCSS.ELA-Literacy.RI.K.8</a:t>
            </a:r>
          </a:p>
          <a:p>
            <a:r>
              <a:rPr lang="en-US" sz="1100" dirty="0"/>
              <a:t>With prompting and support, identify the reasons an author gives to support points in a text.</a:t>
            </a:r>
          </a:p>
          <a:p>
            <a:endParaRPr lang="en-US" sz="1100" dirty="0"/>
          </a:p>
          <a:p>
            <a:r>
              <a:rPr lang="en-US" sz="1100" dirty="0"/>
              <a:t>CCSS.ELA-Literacy.RI.K.9</a:t>
            </a:r>
          </a:p>
          <a:p>
            <a:r>
              <a:rPr lang="en-US" sz="1100" dirty="0"/>
              <a:t>With prompting and support, identify basic similarities in and differences between two texts on the same topic (e.g., in illustrations, descriptions, or procedures).</a:t>
            </a:r>
          </a:p>
        </p:txBody>
      </p:sp>
      <p:sp>
        <p:nvSpPr>
          <p:cNvPr id="2" name="Slide Number Placeholder 1"/>
          <p:cNvSpPr>
            <a:spLocks noGrp="1"/>
          </p:cNvSpPr>
          <p:nvPr>
            <p:ph type="sldNum" sz="quarter" idx="12"/>
          </p:nvPr>
        </p:nvSpPr>
        <p:spPr/>
        <p:txBody>
          <a:bodyPr/>
          <a:lstStyle/>
          <a:p>
            <a:fld id="{5FA644A2-C634-421A-B18B-04E696E02A98}" type="slidenum">
              <a:rPr lang="en-US" smtClean="0"/>
              <a:t>3</a:t>
            </a:fld>
            <a:endParaRPr lang="en-US"/>
          </a:p>
        </p:txBody>
      </p:sp>
    </p:spTree>
    <p:extLst>
      <p:ext uri="{BB962C8B-B14F-4D97-AF65-F5344CB8AC3E}">
        <p14:creationId xmlns:p14="http://schemas.microsoft.com/office/powerpoint/2010/main" val="3136330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46138942"/>
              </p:ext>
            </p:extLst>
          </p:nvPr>
        </p:nvGraphicFramePr>
        <p:xfrm>
          <a:off x="76201" y="27295"/>
          <a:ext cx="6705599" cy="9093928"/>
        </p:xfrm>
        <a:graphic>
          <a:graphicData uri="http://schemas.openxmlformats.org/drawingml/2006/table">
            <a:tbl>
              <a:tblPr firstRow="1" bandRow="1">
                <a:tableStyleId>{5940675A-B579-460E-94D1-54222C63F5DA}</a:tableStyleId>
              </a:tblPr>
              <a:tblGrid>
                <a:gridCol w="304799"/>
                <a:gridCol w="1295400"/>
                <a:gridCol w="1600200"/>
                <a:gridCol w="1600200"/>
                <a:gridCol w="1905000"/>
              </a:tblGrid>
              <a:tr h="305165">
                <a:tc>
                  <a:txBody>
                    <a:bodyPr/>
                    <a:lstStyle/>
                    <a:p>
                      <a:endParaRPr lang="en-US" sz="900" dirty="0" smtClean="0"/>
                    </a:p>
                  </a:txBody>
                  <a:tcPr/>
                </a:tc>
                <a:tc>
                  <a:txBody>
                    <a:bodyPr/>
                    <a:lstStyle/>
                    <a:p>
                      <a:pPr algn="ctr"/>
                      <a:r>
                        <a:rPr lang="en-US" sz="1400" b="1" dirty="0" smtClean="0">
                          <a:effectLst>
                            <a:outerShdw blurRad="38100" dist="38100" dir="2700000" algn="tl">
                              <a:srgbClr val="000000">
                                <a:alpha val="43137"/>
                              </a:srgbClr>
                            </a:outerShdw>
                          </a:effectLst>
                        </a:rPr>
                        <a:t>DOK 1-recall</a:t>
                      </a:r>
                    </a:p>
                  </a:txBody>
                  <a:tcPr>
                    <a:lnB w="57150" cap="flat" cmpd="sng" algn="ctr">
                      <a:solidFill>
                        <a:schemeClr val="tx1"/>
                      </a:solidFill>
                      <a:prstDash val="solid"/>
                      <a:round/>
                      <a:headEnd type="none" w="med" len="med"/>
                      <a:tailEnd type="none" w="med" len="med"/>
                    </a:lnB>
                  </a:tcPr>
                </a:tc>
                <a:tc>
                  <a:txBody>
                    <a:bodyPr/>
                    <a:lstStyle/>
                    <a:p>
                      <a:pPr algn="ctr"/>
                      <a:r>
                        <a:rPr lang="en-US" sz="1400" b="1" dirty="0" smtClean="0">
                          <a:effectLst>
                            <a:outerShdw blurRad="38100" dist="38100" dir="2700000" algn="tl">
                              <a:srgbClr val="000000">
                                <a:alpha val="43137"/>
                              </a:srgbClr>
                            </a:outerShdw>
                          </a:effectLst>
                        </a:rPr>
                        <a:t>DOK 2-concepts</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3-reasoning</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4-across content</a:t>
                      </a:r>
                      <a:endParaRPr lang="en-US" sz="1400" b="1" dirty="0">
                        <a:effectLst>
                          <a:outerShdw blurRad="38100" dist="38100" dir="2700000" algn="tl">
                            <a:srgbClr val="000000">
                              <a:alpha val="43137"/>
                            </a:srgbClr>
                          </a:outerShdw>
                        </a:effectLst>
                      </a:endParaRPr>
                    </a:p>
                  </a:txBody>
                  <a:tcPr/>
                </a:tc>
              </a:tr>
              <a:tr h="778172">
                <a:tc>
                  <a:txBody>
                    <a:bodyPr/>
                    <a:lstStyle/>
                    <a:p>
                      <a:pPr algn="ctr"/>
                      <a:r>
                        <a:rPr lang="en-US" sz="1100" dirty="0" smtClean="0"/>
                        <a:t>Knowledge</a:t>
                      </a:r>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is ____?</a:t>
                      </a:r>
                    </a:p>
                    <a:p>
                      <a:r>
                        <a:rPr lang="en-US" sz="900" dirty="0" smtClean="0"/>
                        <a:t>This/That is a ____.</a:t>
                      </a:r>
                    </a:p>
                    <a:p>
                      <a:r>
                        <a:rPr lang="en-US" sz="900" dirty="0" smtClean="0"/>
                        <a:t>Where was ____?</a:t>
                      </a:r>
                    </a:p>
                    <a:p>
                      <a:r>
                        <a:rPr lang="en-US" sz="900" dirty="0" smtClean="0"/>
                        <a:t>Who found ____?</a:t>
                      </a:r>
                    </a:p>
                    <a:p>
                      <a:r>
                        <a:rPr lang="en-US" sz="900" dirty="0" smtClean="0"/>
                        <a:t>When did ___,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gridSpan="3">
                  <a:txBody>
                    <a:bodyPr/>
                    <a:lstStyle/>
                    <a:p>
                      <a:r>
                        <a:rPr lang="en-US" sz="850" dirty="0" smtClean="0"/>
                        <a:t>There are four </a:t>
                      </a:r>
                      <a:r>
                        <a:rPr lang="en-US" sz="850" b="1" dirty="0" smtClean="0"/>
                        <a:t>Depths</a:t>
                      </a:r>
                      <a:r>
                        <a:rPr lang="en-US" sz="850" b="1" baseline="0" dirty="0" smtClean="0"/>
                        <a:t> of Knowledge </a:t>
                      </a:r>
                      <a:r>
                        <a:rPr lang="en-US" sz="850" baseline="0" dirty="0" smtClean="0"/>
                        <a:t>Pathways.  These DOK pathways are development cognitive pathways.   </a:t>
                      </a:r>
                      <a:r>
                        <a:rPr lang="en-US" sz="850" b="1" baseline="0" dirty="0" smtClean="0"/>
                        <a:t>Pathway one </a:t>
                      </a:r>
                      <a:r>
                        <a:rPr lang="en-US" sz="850" baseline="0" dirty="0" smtClean="0"/>
                        <a:t>has two steps.  </a:t>
                      </a:r>
                      <a:r>
                        <a:rPr lang="en-US" sz="850" b="1" baseline="0" dirty="0" smtClean="0"/>
                        <a:t>Pathway two </a:t>
                      </a:r>
                      <a:r>
                        <a:rPr lang="en-US" sz="850" baseline="0" dirty="0" smtClean="0"/>
                        <a:t>has three steps.  </a:t>
                      </a:r>
                      <a:r>
                        <a:rPr lang="en-US" sz="850" b="1" baseline="0" dirty="0" smtClean="0"/>
                        <a:t>Pathway three </a:t>
                      </a:r>
                      <a:r>
                        <a:rPr lang="en-US" sz="850" baseline="0" dirty="0" smtClean="0"/>
                        <a:t>has 6 steps.</a:t>
                      </a:r>
                    </a:p>
                    <a:p>
                      <a:r>
                        <a:rPr lang="en-US" sz="850" b="1" baseline="0" dirty="0" smtClean="0"/>
                        <a:t>Pathway four </a:t>
                      </a:r>
                      <a:r>
                        <a:rPr lang="en-US" sz="850" baseline="0" dirty="0" smtClean="0"/>
                        <a:t>has 7 steps.   Find the grade level standard you are teaching.  This is the end of its journey along the pathways.  What pathway is it in?   What number in the pathway?  Does it have any previous numbers in the same pathway?  Start your questions there.  End your questions where the standard is posted.</a:t>
                      </a:r>
                      <a:endParaRPr lang="en-US" sz="850" dirty="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1739442">
                <a:tc>
                  <a:txBody>
                    <a:bodyPr/>
                    <a:lstStyle/>
                    <a:p>
                      <a:pPr algn="ctr"/>
                      <a:r>
                        <a:rPr lang="en-US" sz="1100" dirty="0" smtClean="0"/>
                        <a:t>Comprehension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best </a:t>
                      </a:r>
                    </a:p>
                    <a:p>
                      <a:r>
                        <a:rPr lang="en-US" sz="900" dirty="0" smtClean="0"/>
                        <a:t>describes ____?</a:t>
                      </a:r>
                    </a:p>
                    <a:p>
                      <a:r>
                        <a:rPr lang="en-US" sz="900" dirty="0" smtClean="0"/>
                        <a:t>What is the definition of __?</a:t>
                      </a:r>
                    </a:p>
                    <a:p>
                      <a:r>
                        <a:rPr lang="en-US" sz="900" dirty="0" smtClean="0"/>
                        <a:t>Explain how ___, _____.</a:t>
                      </a:r>
                    </a:p>
                    <a:p>
                      <a:r>
                        <a:rPr lang="en-US" sz="900" dirty="0" smtClean="0"/>
                        <a:t>How long did ___, ___ in order to?</a:t>
                      </a:r>
                    </a:p>
                    <a:p>
                      <a:r>
                        <a:rPr lang="en-US" sz="900" dirty="0" smtClean="0"/>
                        <a:t>Where did the ___, __?</a:t>
                      </a:r>
                    </a:p>
                    <a:p>
                      <a:r>
                        <a:rPr lang="en-US" sz="900" dirty="0" smtClean="0"/>
                        <a:t>Where did ____, _____?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RL.1.1,</a:t>
                      </a:r>
                      <a:r>
                        <a:rPr lang="en-US" sz="900" b="1" baseline="0" dirty="0" smtClean="0">
                          <a:solidFill>
                            <a:srgbClr val="C00000"/>
                          </a:solidFill>
                          <a:effectLst>
                            <a:outerShdw blurRad="38100" dist="38100" dir="2700000" algn="tl">
                              <a:srgbClr val="000000">
                                <a:alpha val="43137"/>
                              </a:srgbClr>
                            </a:outerShdw>
                          </a:effectLst>
                        </a:rPr>
                        <a:t>  </a:t>
                      </a:r>
                      <a:r>
                        <a:rPr lang="en-US" sz="900" b="1" dirty="0" smtClean="0">
                          <a:solidFill>
                            <a:srgbClr val="C00000"/>
                          </a:solidFill>
                          <a:effectLst>
                            <a:outerShdw blurRad="38100" dist="38100" dir="2700000" algn="tl">
                              <a:srgbClr val="000000">
                                <a:alpha val="43137"/>
                              </a:srgbClr>
                            </a:outerShdw>
                          </a:effectLst>
                        </a:rPr>
                        <a:t>RL.1.2,</a:t>
                      </a:r>
                      <a:r>
                        <a:rPr lang="en-US" sz="900" b="1" baseline="0" dirty="0" smtClean="0">
                          <a:solidFill>
                            <a:srgbClr val="C00000"/>
                          </a:solidFill>
                          <a:effectLst>
                            <a:outerShdw blurRad="38100" dist="38100" dir="2700000" algn="tl">
                              <a:srgbClr val="000000">
                                <a:alpha val="43137"/>
                              </a:srgbClr>
                            </a:outerShdw>
                          </a:effectLst>
                        </a:rPr>
                        <a:t> </a:t>
                      </a:r>
                      <a:r>
                        <a:rPr lang="en-US" sz="900" b="1" dirty="0" smtClean="0">
                          <a:solidFill>
                            <a:srgbClr val="C00000"/>
                          </a:solidFill>
                          <a:effectLst>
                            <a:outerShdw blurRad="38100" dist="38100" dir="2700000" algn="tl">
                              <a:srgbClr val="000000">
                                <a:alpha val="43137"/>
                              </a:srgbClr>
                            </a:outerShdw>
                          </a:effectLst>
                        </a:rPr>
                        <a:t>RL.1.3,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RL.1.6</a:t>
                      </a:r>
                      <a:endParaRPr lang="en-US" sz="900" dirty="0" smtClean="0"/>
                    </a:p>
                    <a:p>
                      <a:r>
                        <a:rPr lang="en-US" sz="900" dirty="0" smtClean="0"/>
                        <a:t>What ___ is/is not an example of ___?</a:t>
                      </a:r>
                    </a:p>
                    <a:p>
                      <a:r>
                        <a:rPr lang="en-US" sz="900" dirty="0" smtClean="0"/>
                        <a:t>Which ___ was not a ____?</a:t>
                      </a:r>
                    </a:p>
                    <a:p>
                      <a:r>
                        <a:rPr lang="en-US" sz="900" dirty="0" smtClean="0"/>
                        <a:t>Why did ____, _____?</a:t>
                      </a:r>
                    </a:p>
                    <a:p>
                      <a:r>
                        <a:rPr lang="en-US" sz="900" dirty="0" smtClean="0"/>
                        <a:t>What information best supports the fact that ____?</a:t>
                      </a:r>
                    </a:p>
                    <a:p>
                      <a:r>
                        <a:rPr lang="en-US" sz="900" dirty="0" smtClean="0"/>
                        <a:t>What is the main idea of ___?</a:t>
                      </a:r>
                    </a:p>
                    <a:p>
                      <a:r>
                        <a:rPr lang="en-US" sz="900" dirty="0" smtClean="0"/>
                        <a:t>What details best summarize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RI.1.1,</a:t>
                      </a:r>
                      <a:r>
                        <a:rPr lang="en-US" sz="900" b="1" baseline="0" dirty="0" smtClean="0">
                          <a:solidFill>
                            <a:srgbClr val="0070C0"/>
                          </a:solidFill>
                          <a:effectLst>
                            <a:outerShdw blurRad="38100" dist="38100" dir="2700000" algn="tl">
                              <a:srgbClr val="000000">
                                <a:alpha val="43137"/>
                              </a:srgbClr>
                            </a:outerShdw>
                          </a:effectLst>
                        </a:rPr>
                        <a:t> RI.1.2. RI.1.7</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The ____ ended/began </a:t>
                      </a:r>
                    </a:p>
                    <a:p>
                      <a:r>
                        <a:rPr lang="en-US" sz="900" dirty="0" smtClean="0"/>
                        <a:t>when _____.</a:t>
                      </a:r>
                    </a:p>
                    <a:p>
                      <a:r>
                        <a:rPr lang="en-US" sz="900" dirty="0" smtClean="0"/>
                        <a:t>When do ___ most/least often occur?</a:t>
                      </a:r>
                    </a:p>
                    <a:p>
                      <a:r>
                        <a:rPr lang="en-US" sz="900" dirty="0" smtClean="0"/>
                        <a:t>Explain why the ___, _____.</a:t>
                      </a:r>
                    </a:p>
                    <a:p>
                      <a:r>
                        <a:rPr lang="en-US" sz="900" dirty="0" smtClean="0"/>
                        <a:t>Was the ___ able to ___?  Explain.</a:t>
                      </a:r>
                    </a:p>
                    <a:p>
                      <a:r>
                        <a:rPr lang="en-US" sz="900" dirty="0" smtClean="0"/>
                        <a:t>What problem did ___ and ___ cause?</a:t>
                      </a:r>
                    </a:p>
                    <a:p>
                      <a:r>
                        <a:rPr lang="en-US" sz="900" dirty="0" smtClean="0"/>
                        <a:t>How does the author’s use of __ lead us to believe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How did the fact that ___ </a:t>
                      </a:r>
                    </a:p>
                    <a:p>
                      <a:r>
                        <a:rPr lang="en-US" sz="900" dirty="0" smtClean="0"/>
                        <a:t>affect ____?</a:t>
                      </a:r>
                    </a:p>
                    <a:p>
                      <a:r>
                        <a:rPr lang="en-US" sz="900" dirty="0" smtClean="0"/>
                        <a:t>If the results of ____ are always ___ what can we best predict will happen next?</a:t>
                      </a:r>
                    </a:p>
                    <a:p>
                      <a:r>
                        <a:rPr lang="en-US" sz="900" dirty="0" smtClean="0"/>
                        <a:t>Why did ___ recognize the importance of__?</a:t>
                      </a:r>
                    </a:p>
                    <a:p>
                      <a:r>
                        <a:rPr lang="en-US" sz="900" dirty="0" smtClean="0"/>
                        <a:t>How did ___’s discovery of ___ also help __?</a:t>
                      </a:r>
                    </a:p>
                    <a:p>
                      <a:r>
                        <a:rPr lang="en-US" sz="900" dirty="0" smtClean="0"/>
                        <a:t>The results of ____ showed that ___ can be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r>
              <a:tr h="1464794">
                <a:tc>
                  <a:txBody>
                    <a:bodyPr/>
                    <a:lstStyle/>
                    <a:p>
                      <a:pPr algn="ctr"/>
                      <a:r>
                        <a:rPr lang="en-US" sz="1100" dirty="0" smtClean="0"/>
                        <a:t>Application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happens if _____?</a:t>
                      </a:r>
                    </a:p>
                    <a:p>
                      <a:r>
                        <a:rPr lang="en-US" sz="900" dirty="0" smtClean="0"/>
                        <a:t>How is ___ used in the example of ___?</a:t>
                      </a:r>
                    </a:p>
                    <a:p>
                      <a:r>
                        <a:rPr lang="en-US" sz="900" dirty="0" smtClean="0"/>
                        <a:t>What type of ____ is ___?</a:t>
                      </a:r>
                    </a:p>
                    <a:p>
                      <a:r>
                        <a:rPr lang="en-US" sz="900" dirty="0" smtClean="0"/>
                        <a:t>What ___ best tells about ____?  </a:t>
                      </a:r>
                    </a:p>
                    <a:p>
                      <a:r>
                        <a:rPr lang="en-US" sz="900" dirty="0" smtClean="0"/>
                        <a:t>What is a type of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RL.1.4,</a:t>
                      </a:r>
                      <a:r>
                        <a:rPr lang="en-US" sz="900" b="1" baseline="0" dirty="0" smtClean="0">
                          <a:solidFill>
                            <a:srgbClr val="C00000"/>
                          </a:solidFill>
                          <a:effectLst>
                            <a:outerShdw blurRad="38100" dist="38100" dir="2700000" algn="tl">
                              <a:srgbClr val="000000">
                                <a:alpha val="43137"/>
                              </a:srgbClr>
                            </a:outerShdw>
                          </a:effectLst>
                        </a:rPr>
                        <a:t> </a:t>
                      </a:r>
                      <a:r>
                        <a:rPr lang="en-US" sz="900" b="1" dirty="0" smtClean="0">
                          <a:solidFill>
                            <a:srgbClr val="C00000"/>
                          </a:solidFill>
                          <a:effectLst>
                            <a:outerShdw blurRad="38100" dist="38100" dir="2700000" algn="tl">
                              <a:srgbClr val="000000">
                                <a:alpha val="43137"/>
                              </a:srgbClr>
                            </a:outerShdw>
                          </a:effectLst>
                        </a:rPr>
                        <a:t>RL.1.7</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Why did ___ most likely ____?</a:t>
                      </a:r>
                    </a:p>
                    <a:p>
                      <a:r>
                        <a:rPr lang="en-US" sz="900" dirty="0" smtClean="0"/>
                        <a:t>What does ___ reveal about ____?</a:t>
                      </a:r>
                    </a:p>
                    <a:p>
                      <a:r>
                        <a:rPr lang="en-US" sz="900" dirty="0" smtClean="0"/>
                        <a:t>What clues help identify ___?</a:t>
                      </a:r>
                    </a:p>
                    <a:p>
                      <a:r>
                        <a:rPr lang="en-US" sz="900" dirty="0" smtClean="0"/>
                        <a:t>What is/is not an example of ____?</a:t>
                      </a:r>
                    </a:p>
                    <a:p>
                      <a:r>
                        <a:rPr lang="en-US" sz="900" dirty="0" smtClean="0"/>
                        <a:t>What facts support _____?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RI.1.4,</a:t>
                      </a:r>
                      <a:r>
                        <a:rPr lang="en-US" sz="900" b="1" baseline="0" dirty="0" smtClean="0">
                          <a:solidFill>
                            <a:srgbClr val="0070C0"/>
                          </a:solidFill>
                          <a:effectLst>
                            <a:outerShdw blurRad="38100" dist="38100" dir="2700000" algn="tl">
                              <a:srgbClr val="000000">
                                <a:alpha val="43137"/>
                              </a:srgbClr>
                            </a:outerShdw>
                          </a:effectLst>
                        </a:rPr>
                        <a:t> RI.1.5, RI.1.6</a:t>
                      </a:r>
                      <a:endParaRPr lang="en-US" sz="900" b="1" dirty="0" smtClean="0">
                        <a:solidFill>
                          <a:srgbClr val="0070C0"/>
                        </a:solidFill>
                        <a:effectLst>
                          <a:outerShdw blurRad="38100" dist="38100" dir="2700000" algn="tl">
                            <a:srgbClr val="000000">
                              <a:alpha val="43137"/>
                            </a:srgbClr>
                          </a:outerShdw>
                        </a:effectLst>
                      </a:endParaRPr>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900" dirty="0" smtClean="0"/>
                        <a:t>Why did so </a:t>
                      </a:r>
                    </a:p>
                    <a:p>
                      <a:pPr marL="0" indent="0">
                        <a:buFont typeface="Arial" panose="020B0604020202020204" pitchFamily="34" charset="0"/>
                        <a:buNone/>
                      </a:pPr>
                      <a:r>
                        <a:rPr lang="en-US" sz="900" dirty="0" smtClean="0"/>
                        <a:t>many ____, ___?</a:t>
                      </a:r>
                    </a:p>
                    <a:p>
                      <a:pPr marL="0" indent="0">
                        <a:buFont typeface="Arial" panose="020B0604020202020204" pitchFamily="34" charset="0"/>
                        <a:buNone/>
                      </a:pPr>
                      <a:r>
                        <a:rPr lang="en-US" sz="900" dirty="0" smtClean="0"/>
                        <a:t>Explain why not many ___, ____.</a:t>
                      </a:r>
                    </a:p>
                    <a:p>
                      <a:pPr marL="0" indent="0">
                        <a:buFont typeface="Arial" panose="020B0604020202020204" pitchFamily="34" charset="0"/>
                        <a:buNone/>
                      </a:pPr>
                      <a:r>
                        <a:rPr lang="en-US" sz="900" dirty="0" smtClean="0"/>
                        <a:t>What contributed to ___?  Explain.</a:t>
                      </a:r>
                    </a:p>
                    <a:p>
                      <a:pPr marL="0" indent="0">
                        <a:buFont typeface="Arial" panose="020B0604020202020204" pitchFamily="34" charset="0"/>
                        <a:buNone/>
                      </a:pPr>
                      <a:r>
                        <a:rPr lang="en-US" sz="900" dirty="0" smtClean="0"/>
                        <a:t>Which ___ would most likely ____?</a:t>
                      </a:r>
                    </a:p>
                    <a:p>
                      <a:pPr marL="0" indent="0">
                        <a:buFont typeface="Arial" panose="020B0604020202020204" pitchFamily="34" charset="0"/>
                        <a:buNone/>
                      </a:pPr>
                      <a:r>
                        <a:rPr lang="en-US" sz="900" dirty="0" smtClean="0"/>
                        <a:t>Would ___ had ____ if ___?</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baseline="0" dirty="0" smtClean="0">
                          <a:solidFill>
                            <a:srgbClr val="0070C0"/>
                          </a:solidFill>
                          <a:effectLst>
                            <a:outerShdw blurRad="38100" dist="38100" dir="2700000" algn="tl">
                              <a:srgbClr val="000000">
                                <a:alpha val="43137"/>
                              </a:srgbClr>
                            </a:outerShdw>
                          </a:effectLst>
                        </a:rPr>
                        <a:t>RI.1.3</a:t>
                      </a:r>
                      <a:endParaRPr lang="en-US" sz="900" b="1" dirty="0" smtClean="0">
                        <a:solidFill>
                          <a:srgbClr val="0070C0"/>
                        </a:solidFill>
                        <a:effectLst>
                          <a:outerShdw blurRad="38100" dist="38100" dir="2700000" algn="tl">
                            <a:srgbClr val="000000">
                              <a:alpha val="43137"/>
                            </a:srgbClr>
                          </a:outerShdw>
                        </a:effectLs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en-US" sz="900" dirty="0" smtClean="0"/>
                        <a:t>What was most surprising </a:t>
                      </a:r>
                    </a:p>
                    <a:p>
                      <a:r>
                        <a:rPr lang="en-US" sz="900" dirty="0" smtClean="0"/>
                        <a:t>about ___? Why?</a:t>
                      </a:r>
                    </a:p>
                    <a:p>
                      <a:r>
                        <a:rPr lang="en-US" sz="900" dirty="0" smtClean="0"/>
                        <a:t>What effect did ___ have on ___ that was not intended?</a:t>
                      </a:r>
                    </a:p>
                    <a:p>
                      <a:r>
                        <a:rPr lang="en-US" sz="900" dirty="0" smtClean="0"/>
                        <a:t>How did ____ also contribute to ____?</a:t>
                      </a:r>
                    </a:p>
                    <a:p>
                      <a:r>
                        <a:rPr lang="en-US" sz="900" dirty="0" smtClean="0"/>
                        <a:t>How was ___ a factor in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1464794">
                <a:tc>
                  <a:txBody>
                    <a:bodyPr/>
                    <a:lstStyle/>
                    <a:p>
                      <a:pPr algn="ctr"/>
                      <a:r>
                        <a:rPr lang="en-US" sz="1100" dirty="0" smtClean="0"/>
                        <a:t>Analyze</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Where are ___ </a:t>
                      </a:r>
                    </a:p>
                    <a:p>
                      <a:r>
                        <a:rPr lang="en-US" sz="900" dirty="0" smtClean="0"/>
                        <a:t>and ___ located?</a:t>
                      </a:r>
                    </a:p>
                    <a:p>
                      <a:r>
                        <a:rPr lang="en-US" sz="900" dirty="0" smtClean="0"/>
                        <a:t>Was the ___ found before/after ____?</a:t>
                      </a:r>
                    </a:p>
                    <a:p>
                      <a:r>
                        <a:rPr lang="en-US" sz="900" dirty="0" smtClean="0"/>
                        <a:t>Where is __ found in relationship to ____?</a:t>
                      </a:r>
                    </a:p>
                    <a:p>
                      <a:r>
                        <a:rPr lang="en-US" sz="900" dirty="0" smtClean="0"/>
                        <a:t>What fact(s) about ____ are/is ____?</a:t>
                      </a:r>
                    </a:p>
                    <a:p>
                      <a:r>
                        <a:rPr lang="en-US" sz="900" dirty="0" smtClean="0"/>
                        <a:t>Where are both ___ and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What ___ is used </a:t>
                      </a:r>
                    </a:p>
                    <a:p>
                      <a:r>
                        <a:rPr lang="en-US" sz="900" dirty="0" smtClean="0"/>
                        <a:t>to _____?</a:t>
                      </a:r>
                    </a:p>
                    <a:p>
                      <a:r>
                        <a:rPr lang="en-US" sz="900" dirty="0" smtClean="0"/>
                        <a:t>What identifies ____ from _____?</a:t>
                      </a:r>
                    </a:p>
                    <a:p>
                      <a:r>
                        <a:rPr lang="en-US" sz="900" dirty="0" smtClean="0"/>
                        <a:t>What ___ can be used for both ___ and __?</a:t>
                      </a:r>
                    </a:p>
                    <a:p>
                      <a:r>
                        <a:rPr lang="en-US" sz="900" dirty="0" smtClean="0"/>
                        <a:t>How are ___ and ___ the same/different?</a:t>
                      </a:r>
                    </a:p>
                    <a:p>
                      <a:r>
                        <a:rPr lang="en-US" sz="900" dirty="0" smtClean="0"/>
                        <a:t>What part of ___ is _____?</a:t>
                      </a:r>
                    </a:p>
                    <a:p>
                      <a:endParaRPr lang="en-US" sz="9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How does the author’s </a:t>
                      </a:r>
                    </a:p>
                    <a:p>
                      <a:r>
                        <a:rPr lang="en-US" sz="900" dirty="0" smtClean="0"/>
                        <a:t>theory of __, __?</a:t>
                      </a:r>
                    </a:p>
                    <a:p>
                      <a:r>
                        <a:rPr lang="en-US" sz="900" dirty="0" smtClean="0"/>
                        <a:t>What ___ led up to ____?</a:t>
                      </a:r>
                    </a:p>
                    <a:p>
                      <a:r>
                        <a:rPr lang="en-US" sz="900" dirty="0" smtClean="0"/>
                        <a:t>What evidence supports You _____?</a:t>
                      </a:r>
                    </a:p>
                    <a:p>
                      <a:r>
                        <a:rPr lang="en-US" sz="900" dirty="0" smtClean="0"/>
                        <a:t>How did ___’s belief affect _____?</a:t>
                      </a:r>
                    </a:p>
                    <a:p>
                      <a:r>
                        <a:rPr lang="en-US" sz="900" dirty="0" smtClean="0"/>
                        <a:t>What ___ explains why ____?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RI.1.9</a:t>
                      </a:r>
                    </a:p>
                  </a:txBody>
                  <a:tcPr>
                    <a:lnR w="57150" cap="flat" cmpd="sng" algn="ctr">
                      <a:solidFill>
                        <a:schemeClr val="tx1"/>
                      </a:solidFill>
                      <a:prstDash val="solid"/>
                      <a:round/>
                      <a:headEnd type="none" w="med" len="med"/>
                      <a:tailEnd type="none" w="med" len="med"/>
                    </a:lnR>
                  </a:tcPr>
                </a:tc>
                <a:tc>
                  <a:txBody>
                    <a:bodyPr/>
                    <a:lstStyle/>
                    <a:p>
                      <a:r>
                        <a:rPr lang="en-US" sz="900" dirty="0" smtClean="0"/>
                        <a:t>What  two (or more) sources indicate ___?</a:t>
                      </a:r>
                    </a:p>
                    <a:p>
                      <a:r>
                        <a:rPr lang="en-US" sz="900" dirty="0" smtClean="0"/>
                        <a:t>Name __ factors of __ that ____.</a:t>
                      </a:r>
                    </a:p>
                    <a:p>
                      <a:r>
                        <a:rPr lang="en-US" sz="900" dirty="0" smtClean="0"/>
                        <a:t>What information explains why few/many ___ experienced/recognized that ____?</a:t>
                      </a:r>
                    </a:p>
                    <a:p>
                      <a:r>
                        <a:rPr lang="en-US" sz="900" dirty="0" smtClean="0"/>
                        <a:t>How is __’s use of ___ different/same as 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1464794">
                <a:tc>
                  <a:txBody>
                    <a:bodyPr/>
                    <a:lstStyle/>
                    <a:p>
                      <a:pPr algn="ctr"/>
                      <a:r>
                        <a:rPr lang="en-US" sz="1100" dirty="0" smtClean="0"/>
                        <a:t>Evaluate</a:t>
                      </a:r>
                      <a:endParaRPr lang="en-US" sz="1100" dirty="0"/>
                    </a:p>
                  </a:txBody>
                  <a:tcPr vert="vert27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GRADE</a:t>
                      </a:r>
                      <a:r>
                        <a:rPr lang="en-US" sz="2000" b="1" baseline="0" dirty="0" smtClean="0"/>
                        <a:t> ONE</a:t>
                      </a:r>
                      <a:endParaRPr lang="en-US" sz="2000" b="1" dirty="0" smtClean="0"/>
                    </a:p>
                    <a:p>
                      <a:endParaRPr lang="en-US" sz="900" dirty="0" smtClean="0"/>
                    </a:p>
                  </a:txBody>
                  <a:tcP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a:txBody>
                    <a:bodyPr/>
                    <a:lstStyle/>
                    <a:p>
                      <a:r>
                        <a:rPr lang="en-US" sz="900" b="1" dirty="0" smtClean="0">
                          <a:solidFill>
                            <a:srgbClr val="C00000"/>
                          </a:solidFill>
                          <a:effectLst>
                            <a:outerShdw blurRad="38100" dist="38100" dir="2700000" algn="tl">
                              <a:srgbClr val="000000">
                                <a:alpha val="43137"/>
                              </a:srgbClr>
                            </a:outerShdw>
                          </a:effectLst>
                        </a:rPr>
                        <a:t>RL.1.5</a:t>
                      </a:r>
                      <a:endParaRPr lang="en-US" sz="900" b="1" baseline="0" dirty="0" smtClean="0">
                        <a:solidFill>
                          <a:srgbClr val="C00000"/>
                        </a:solidFill>
                        <a:effectLst>
                          <a:outerShdw blurRad="38100" dist="38100" dir="2700000" algn="tl">
                            <a:srgbClr val="000000">
                              <a:alpha val="43137"/>
                            </a:srgbClr>
                          </a:outerShdw>
                        </a:effectLst>
                      </a:endParaRPr>
                    </a:p>
                    <a:p>
                      <a:r>
                        <a:rPr lang="en-US" sz="900" dirty="0" smtClean="0"/>
                        <a:t>Would you have ____ </a:t>
                      </a:r>
                    </a:p>
                    <a:p>
                      <a:r>
                        <a:rPr lang="en-US" sz="900" dirty="0" smtClean="0"/>
                        <a:t>if ___?</a:t>
                      </a:r>
                    </a:p>
                    <a:p>
                      <a:r>
                        <a:rPr lang="en-US" sz="900" dirty="0" smtClean="0"/>
                        <a:t>Would you prefer ___ or ___?</a:t>
                      </a:r>
                    </a:p>
                    <a:p>
                      <a:r>
                        <a:rPr lang="en-US" sz="900" dirty="0" smtClean="0"/>
                        <a:t>What explains what happened to ___?</a:t>
                      </a:r>
                    </a:p>
                    <a:p>
                      <a:r>
                        <a:rPr lang="en-US" sz="900" dirty="0" smtClean="0"/>
                        <a:t>Should ___ have been ____?</a:t>
                      </a:r>
                    </a:p>
                    <a:p>
                      <a:r>
                        <a:rPr lang="en-US" sz="900" dirty="0" smtClean="0"/>
                        <a:t>Which ___ was the best ____ for ____?</a:t>
                      </a:r>
                    </a:p>
                    <a:p>
                      <a:r>
                        <a:rPr lang="en-US" sz="900" b="1" baseline="0" dirty="0" smtClean="0">
                          <a:solidFill>
                            <a:srgbClr val="0070C0"/>
                          </a:solidFill>
                          <a:effectLst>
                            <a:outerShdw blurRad="38100" dist="38100" dir="2700000" algn="tl">
                              <a:srgbClr val="000000">
                                <a:alpha val="43137"/>
                              </a:srgbClr>
                            </a:outerShdw>
                          </a:effectLst>
                        </a:rPr>
                        <a:t>RI.1.8</a:t>
                      </a:r>
                      <a:endParaRPr lang="en-US" sz="900" b="1" dirty="0" smtClean="0">
                        <a:solidFill>
                          <a:srgbClr val="0070C0"/>
                        </a:solidFill>
                        <a:effectLst>
                          <a:outerShdw blurRad="38100" dist="38100" dir="2700000" algn="tl">
                            <a:srgbClr val="000000">
                              <a:alpha val="43137"/>
                            </a:srgbClr>
                          </a:outerShdw>
                        </a:effectLs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r>
                        <a:rPr lang="en-US" sz="900" dirty="0" smtClean="0"/>
                        <a:t>Would ___ have approved </a:t>
                      </a:r>
                    </a:p>
                    <a:p>
                      <a:r>
                        <a:rPr lang="en-US" sz="900" dirty="0" smtClean="0"/>
                        <a:t>of ___?  </a:t>
                      </a:r>
                    </a:p>
                    <a:p>
                      <a:r>
                        <a:rPr lang="en-US" sz="900" dirty="0" smtClean="0"/>
                        <a:t>Did ___   ___ enough on ___ to ___?</a:t>
                      </a:r>
                    </a:p>
                    <a:p>
                      <a:r>
                        <a:rPr lang="en-US" sz="900" dirty="0" smtClean="0"/>
                        <a:t>Was it ____ to ___ since ____?</a:t>
                      </a:r>
                    </a:p>
                    <a:p>
                      <a:r>
                        <a:rPr lang="en-US" sz="900" dirty="0" smtClean="0"/>
                        <a:t>Did ___ improve ____?</a:t>
                      </a:r>
                    </a:p>
                    <a:p>
                      <a:r>
                        <a:rPr lang="en-US" sz="900" dirty="0" smtClean="0"/>
                        <a:t>Should ___ continue to ___ in order to ___?</a:t>
                      </a:r>
                    </a:p>
                    <a:p>
                      <a:r>
                        <a:rPr lang="en-US" sz="900" dirty="0" smtClean="0"/>
                        <a:t>Which of the ___ on ___ explains how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1876767">
                <a:tc>
                  <a:txBody>
                    <a:bodyPr/>
                    <a:lstStyle/>
                    <a:p>
                      <a:pPr algn="ctr"/>
                      <a:r>
                        <a:rPr lang="en-US" sz="1100" dirty="0" smtClean="0"/>
                        <a:t>Synthesize</a:t>
                      </a:r>
                      <a:endParaRPr lang="en-US" sz="1100" dirty="0"/>
                    </a:p>
                  </a:txBody>
                  <a:tcPr vert="vert270"/>
                </a:tc>
                <a:tc>
                  <a:txBody>
                    <a:bodyPr/>
                    <a:lstStyle/>
                    <a:p>
                      <a:endParaRPr lang="en-US" sz="900" dirty="0" smtClean="0"/>
                    </a:p>
                  </a:txBody>
                  <a:tcPr>
                    <a:lnR w="57150" cap="flat" cmpd="sng" algn="ctr">
                      <a:solidFill>
                        <a:schemeClr val="tx1"/>
                      </a:solidFill>
                      <a:prstDash val="solid"/>
                      <a:round/>
                      <a:headEnd type="none" w="med" len="med"/>
                      <a:tailEnd type="none" w="med" len="med"/>
                    </a:lnR>
                    <a:solidFill>
                      <a:schemeClr val="bg1">
                        <a:lumMod val="85000"/>
                      </a:schemeClr>
                    </a:solidFill>
                  </a:tcPr>
                </a:tc>
                <a:tc>
                  <a:txBody>
                    <a:bodyPr/>
                    <a:lstStyle/>
                    <a:p>
                      <a:r>
                        <a:rPr lang="en-US" sz="900" dirty="0" smtClean="0"/>
                        <a:t>Based on ___, why </a:t>
                      </a:r>
                    </a:p>
                    <a:p>
                      <a:r>
                        <a:rPr lang="en-US" sz="900" dirty="0" smtClean="0"/>
                        <a:t>did ___?</a:t>
                      </a:r>
                    </a:p>
                    <a:p>
                      <a:r>
                        <a:rPr lang="en-US" sz="900" dirty="0" smtClean="0"/>
                        <a:t>According to ___, when did ____?</a:t>
                      </a:r>
                    </a:p>
                    <a:p>
                      <a:r>
                        <a:rPr lang="en-US" sz="900" dirty="0" smtClean="0"/>
                        <a:t>What was the most likely reason for ___?</a:t>
                      </a:r>
                    </a:p>
                    <a:p>
                      <a:r>
                        <a:rPr lang="en-US" sz="900" dirty="0" smtClean="0"/>
                        <a:t>What evidence best explains why ___?</a:t>
                      </a:r>
                    </a:p>
                    <a:p>
                      <a:r>
                        <a:rPr lang="en-US" sz="900" dirty="0" smtClean="0"/>
                        <a:t>What best explain why ___ did/not ___?</a:t>
                      </a:r>
                    </a:p>
                    <a:p>
                      <a:r>
                        <a:rPr lang="en-US" sz="900" dirty="0" smtClean="0"/>
                        <a:t>What conclusions have most ___ reached based on ____?  Explain why.</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Considering the options</a:t>
                      </a:r>
                    </a:p>
                    <a:p>
                      <a:r>
                        <a:rPr lang="en-US" sz="900" dirty="0" smtClean="0"/>
                        <a:t> of ___, ___ and ___ </a:t>
                      </a:r>
                    </a:p>
                    <a:p>
                      <a:r>
                        <a:rPr lang="en-US" sz="900" dirty="0" smtClean="0"/>
                        <a:t>which is best for ____?  Why?</a:t>
                      </a:r>
                    </a:p>
                    <a:p>
                      <a:r>
                        <a:rPr lang="en-US" sz="900" dirty="0" smtClean="0"/>
                        <a:t>What factors did ___ have in common with ___?  How did it influence ____?</a:t>
                      </a:r>
                    </a:p>
                    <a:p>
                      <a:r>
                        <a:rPr lang="en-US" sz="900" dirty="0" smtClean="0"/>
                        <a:t>What options could ___ and ___ have__?</a:t>
                      </a:r>
                    </a:p>
                    <a:p>
                      <a:r>
                        <a:rPr lang="en-US" sz="900" dirty="0" smtClean="0"/>
                        <a:t>What alternative to ___ makes the most sense?  Explain.</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RL.1.9</a:t>
                      </a:r>
                    </a:p>
                    <a:p>
                      <a:r>
                        <a:rPr lang="en-US" sz="900" dirty="0" smtClean="0"/>
                        <a:t>Which ___ was the most likely reason for__?</a:t>
                      </a:r>
                    </a:p>
                    <a:p>
                      <a:r>
                        <a:rPr lang="en-US" sz="900" dirty="0" smtClean="0"/>
                        <a:t>What conclusions can you draw from __ and ___ about ____?</a:t>
                      </a:r>
                    </a:p>
                    <a:p>
                      <a:r>
                        <a:rPr lang="en-US" sz="900" dirty="0" smtClean="0"/>
                        <a:t>Because of the information about ___ from __ and ___ what can you conclude about__?</a:t>
                      </a:r>
                    </a:p>
                    <a:p>
                      <a:r>
                        <a:rPr lang="en-US" sz="900" dirty="0" smtClean="0"/>
                        <a:t>What was the result of __ and __ on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How has your perspective changed after__?</a:t>
                      </a:r>
                      <a:r>
                        <a:rPr lang="en-US" sz="900" b="1" dirty="0" smtClean="0">
                          <a:solidFill>
                            <a:srgbClr val="0070C0"/>
                          </a:solidFill>
                          <a:effectLst>
                            <a:outerShdw blurRad="38100" dist="38100" dir="2700000" algn="tl">
                              <a:srgbClr val="000000">
                                <a:alpha val="43137"/>
                              </a:srgbClr>
                            </a:outerShdw>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RI.1.9</a:t>
                      </a:r>
                      <a:endParaRPr lang="en-US" sz="900" dirty="0" smtClean="0"/>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r>
            </a:tbl>
          </a:graphicData>
        </a:graphic>
      </p:graphicFrame>
      <p:grpSp>
        <p:nvGrpSpPr>
          <p:cNvPr id="22" name="Group 21"/>
          <p:cNvGrpSpPr/>
          <p:nvPr/>
        </p:nvGrpSpPr>
        <p:grpSpPr>
          <a:xfrm>
            <a:off x="1362075" y="394450"/>
            <a:ext cx="5410760" cy="7142850"/>
            <a:chOff x="1362075" y="506510"/>
            <a:chExt cx="5410760" cy="7142850"/>
          </a:xfrm>
        </p:grpSpPr>
        <p:sp>
          <p:nvSpPr>
            <p:cNvPr id="3" name="Rectangle 2"/>
            <p:cNvSpPr/>
            <p:nvPr/>
          </p:nvSpPr>
          <p:spPr>
            <a:xfrm>
              <a:off x="1362635" y="50651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grpSp>
          <p:nvGrpSpPr>
            <p:cNvPr id="20" name="Group 19"/>
            <p:cNvGrpSpPr/>
            <p:nvPr/>
          </p:nvGrpSpPr>
          <p:grpSpPr>
            <a:xfrm>
              <a:off x="1362075" y="1268510"/>
              <a:ext cx="5410760" cy="6380850"/>
              <a:chOff x="1362075" y="1363760"/>
              <a:chExt cx="5410760" cy="6380850"/>
            </a:xfrm>
          </p:grpSpPr>
          <p:sp>
            <p:nvSpPr>
              <p:cNvPr id="4" name="Rectangle 3"/>
              <p:cNvSpPr/>
              <p:nvPr/>
            </p:nvSpPr>
            <p:spPr>
              <a:xfrm>
                <a:off x="1362635" y="136376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5" name="Rectangle 4"/>
              <p:cNvSpPr/>
              <p:nvPr/>
            </p:nvSpPr>
            <p:spPr>
              <a:xfrm>
                <a:off x="1362075" y="310515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6" name="Rectangle 5"/>
              <p:cNvSpPr/>
              <p:nvPr/>
            </p:nvSpPr>
            <p:spPr>
              <a:xfrm>
                <a:off x="2962835" y="136376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7" name="Rectangle 6"/>
              <p:cNvSpPr/>
              <p:nvPr/>
            </p:nvSpPr>
            <p:spPr>
              <a:xfrm>
                <a:off x="2971800" y="3114675"/>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8" name="Rectangle 7"/>
              <p:cNvSpPr/>
              <p:nvPr/>
            </p:nvSpPr>
            <p:spPr>
              <a:xfrm>
                <a:off x="1362075" y="457200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2952750" y="45624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sp>
            <p:nvSpPr>
              <p:cNvPr id="10" name="Rectangle 9"/>
              <p:cNvSpPr/>
              <p:nvPr/>
            </p:nvSpPr>
            <p:spPr>
              <a:xfrm>
                <a:off x="4563035" y="136376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1" name="Rectangle 10"/>
              <p:cNvSpPr/>
              <p:nvPr/>
            </p:nvSpPr>
            <p:spPr>
              <a:xfrm>
                <a:off x="4562475" y="31146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2" name="Rectangle 11"/>
              <p:cNvSpPr/>
              <p:nvPr/>
            </p:nvSpPr>
            <p:spPr>
              <a:xfrm>
                <a:off x="4562475" y="457200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3" name="Rectangle 12"/>
              <p:cNvSpPr/>
              <p:nvPr/>
            </p:nvSpPr>
            <p:spPr>
              <a:xfrm>
                <a:off x="4562475" y="602932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4" name="Rectangle 13"/>
              <p:cNvSpPr/>
              <p:nvPr/>
            </p:nvSpPr>
            <p:spPr>
              <a:xfrm>
                <a:off x="2961715" y="7493150"/>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15" name="Rectangle 14"/>
              <p:cNvSpPr/>
              <p:nvPr/>
            </p:nvSpPr>
            <p:spPr>
              <a:xfrm>
                <a:off x="6468035" y="136376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6" name="Rectangle 15"/>
              <p:cNvSpPr/>
              <p:nvPr/>
            </p:nvSpPr>
            <p:spPr>
              <a:xfrm>
                <a:off x="6467475" y="31051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7" name="Rectangle 16"/>
              <p:cNvSpPr/>
              <p:nvPr/>
            </p:nvSpPr>
            <p:spPr>
              <a:xfrm>
                <a:off x="6467475" y="457200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6467475" y="60388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9" name="Rectangle 18"/>
              <p:cNvSpPr/>
              <p:nvPr/>
            </p:nvSpPr>
            <p:spPr>
              <a:xfrm>
                <a:off x="6458510" y="7493150"/>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7</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571440" y="7493150"/>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grpSp>
      </p:grpSp>
      <p:sp>
        <p:nvSpPr>
          <p:cNvPr id="23" name="Slide Number Placeholder 22"/>
          <p:cNvSpPr>
            <a:spLocks noGrp="1"/>
          </p:cNvSpPr>
          <p:nvPr>
            <p:ph type="sldNum" sz="quarter" idx="12"/>
          </p:nvPr>
        </p:nvSpPr>
        <p:spPr/>
        <p:txBody>
          <a:bodyPr/>
          <a:lstStyle/>
          <a:p>
            <a:fld id="{5FA644A2-C634-421A-B18B-04E696E02A98}" type="slidenum">
              <a:rPr lang="en-US" smtClean="0"/>
              <a:t>4</a:t>
            </a:fld>
            <a:endParaRPr lang="en-US"/>
          </a:p>
        </p:txBody>
      </p:sp>
    </p:spTree>
    <p:extLst>
      <p:ext uri="{BB962C8B-B14F-4D97-AF65-F5344CB8AC3E}">
        <p14:creationId xmlns:p14="http://schemas.microsoft.com/office/powerpoint/2010/main" val="933640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5599"/>
            <a:ext cx="3124200" cy="7540526"/>
          </a:xfrm>
          <a:prstGeom prst="rect">
            <a:avLst/>
          </a:prstGeom>
          <a:ln>
            <a:solidFill>
              <a:schemeClr val="tx1"/>
            </a:solidFill>
          </a:ln>
        </p:spPr>
        <p:txBody>
          <a:bodyPr wrap="square">
            <a:spAutoFit/>
          </a:bodyPr>
          <a:lstStyle/>
          <a:p>
            <a:r>
              <a:rPr lang="en-US" sz="1100" b="1" u="sng" dirty="0" smtClean="0"/>
              <a:t>Grade One  Literature</a:t>
            </a:r>
          </a:p>
          <a:p>
            <a:endParaRPr lang="en-US" sz="1100" dirty="0"/>
          </a:p>
          <a:p>
            <a:r>
              <a:rPr lang="en-US" sz="1100" b="1" u="sng" dirty="0"/>
              <a:t>Key Ideas and Details:</a:t>
            </a:r>
          </a:p>
          <a:p>
            <a:endParaRPr lang="en-US" sz="1100" dirty="0"/>
          </a:p>
          <a:p>
            <a:r>
              <a:rPr lang="en-US" sz="1100" dirty="0"/>
              <a:t>CCSS.ELA-Literacy.RL.1.1</a:t>
            </a:r>
          </a:p>
          <a:p>
            <a:r>
              <a:rPr lang="en-US" sz="1100" dirty="0"/>
              <a:t>Ask and answer questions about key details in a text.</a:t>
            </a:r>
          </a:p>
          <a:p>
            <a:endParaRPr lang="en-US" sz="1100" dirty="0"/>
          </a:p>
          <a:p>
            <a:r>
              <a:rPr lang="en-US" sz="1100" dirty="0"/>
              <a:t>CCSS.ELA-Literacy.RL.1.2</a:t>
            </a:r>
          </a:p>
          <a:p>
            <a:r>
              <a:rPr lang="en-US" sz="1100" dirty="0"/>
              <a:t>Retell stories, including key details, and demonstrate understanding of their central message or lesson.</a:t>
            </a:r>
          </a:p>
          <a:p>
            <a:endParaRPr lang="en-US" sz="1100" dirty="0"/>
          </a:p>
          <a:p>
            <a:r>
              <a:rPr lang="en-US" sz="1100" dirty="0"/>
              <a:t>CCSS.ELA-Literacy.RL.1.3</a:t>
            </a:r>
          </a:p>
          <a:p>
            <a:r>
              <a:rPr lang="en-US" sz="1100" dirty="0"/>
              <a:t>Describe characters, settings, and major events in a story, using key details.</a:t>
            </a:r>
          </a:p>
          <a:p>
            <a:endParaRPr lang="en-US" sz="1100" dirty="0"/>
          </a:p>
          <a:p>
            <a:r>
              <a:rPr lang="en-US" sz="1100" b="1" u="sng" dirty="0"/>
              <a:t>Craft and Structure:</a:t>
            </a:r>
          </a:p>
          <a:p>
            <a:endParaRPr lang="en-US" sz="1100" dirty="0"/>
          </a:p>
          <a:p>
            <a:r>
              <a:rPr lang="en-US" sz="1100" dirty="0"/>
              <a:t>CCSS.ELA-Literacy.RL.1.4</a:t>
            </a:r>
          </a:p>
          <a:p>
            <a:r>
              <a:rPr lang="en-US" sz="1100" dirty="0"/>
              <a:t>Identify words and phrases in stories or poems that suggest feelings or appeal to the senses.</a:t>
            </a:r>
          </a:p>
          <a:p>
            <a:endParaRPr lang="en-US" sz="1100" dirty="0"/>
          </a:p>
          <a:p>
            <a:r>
              <a:rPr lang="en-US" sz="1100" dirty="0"/>
              <a:t>CCSS.ELA-Literacy.RL.1.5</a:t>
            </a:r>
          </a:p>
          <a:p>
            <a:r>
              <a:rPr lang="en-US" sz="1100" dirty="0"/>
              <a:t>Explain major differences between books that tell stories and books that give information, drawing on a wide reading of a range of text types.</a:t>
            </a:r>
          </a:p>
          <a:p>
            <a:endParaRPr lang="en-US" sz="1100" dirty="0"/>
          </a:p>
          <a:p>
            <a:r>
              <a:rPr lang="en-US" sz="1100" dirty="0"/>
              <a:t>CCSS.ELA-Literacy.RL.1.6</a:t>
            </a:r>
          </a:p>
          <a:p>
            <a:r>
              <a:rPr lang="en-US" sz="1100" dirty="0"/>
              <a:t>Identify who is telling the story at various points in a text.</a:t>
            </a:r>
          </a:p>
          <a:p>
            <a:endParaRPr lang="en-US" sz="1100" dirty="0"/>
          </a:p>
          <a:p>
            <a:r>
              <a:rPr lang="en-US" sz="1100" b="1" u="sng" dirty="0"/>
              <a:t>Integration of Knowledge and Ideas:</a:t>
            </a:r>
          </a:p>
          <a:p>
            <a:endParaRPr lang="en-US" sz="1100" dirty="0"/>
          </a:p>
          <a:p>
            <a:r>
              <a:rPr lang="en-US" sz="1100" dirty="0"/>
              <a:t>CCSS.ELA-Literacy.RL.1.7</a:t>
            </a:r>
          </a:p>
          <a:p>
            <a:r>
              <a:rPr lang="en-US" sz="1100" dirty="0"/>
              <a:t>Use illustrations and details in a story to describe its characters, setting, or events.</a:t>
            </a:r>
          </a:p>
          <a:p>
            <a:endParaRPr lang="en-US" sz="1100" dirty="0"/>
          </a:p>
          <a:p>
            <a:r>
              <a:rPr lang="en-US" sz="1100" dirty="0"/>
              <a:t>CCSS.ELA-Literacy.RL.1.8</a:t>
            </a:r>
          </a:p>
          <a:p>
            <a:r>
              <a:rPr lang="en-US" sz="1100" dirty="0"/>
              <a:t>(RL.1.8 not applicable to literature)</a:t>
            </a:r>
          </a:p>
          <a:p>
            <a:endParaRPr lang="en-US" sz="1100" dirty="0"/>
          </a:p>
          <a:p>
            <a:r>
              <a:rPr lang="en-US" sz="1100" dirty="0"/>
              <a:t>CCSS.ELA-Literacy.RL.1.9</a:t>
            </a:r>
          </a:p>
          <a:p>
            <a:r>
              <a:rPr lang="en-US" sz="1100" dirty="0"/>
              <a:t>Compare and contrast the adventures and experiences of characters in stories.</a:t>
            </a:r>
          </a:p>
        </p:txBody>
      </p:sp>
      <p:sp>
        <p:nvSpPr>
          <p:cNvPr id="5" name="Rectangle 4"/>
          <p:cNvSpPr/>
          <p:nvPr/>
        </p:nvSpPr>
        <p:spPr>
          <a:xfrm>
            <a:off x="3532095" y="225599"/>
            <a:ext cx="3124200" cy="8048357"/>
          </a:xfrm>
          <a:prstGeom prst="rect">
            <a:avLst/>
          </a:prstGeom>
          <a:ln>
            <a:solidFill>
              <a:schemeClr val="tx1"/>
            </a:solidFill>
          </a:ln>
        </p:spPr>
        <p:txBody>
          <a:bodyPr wrap="square">
            <a:spAutoFit/>
          </a:bodyPr>
          <a:lstStyle/>
          <a:p>
            <a:r>
              <a:rPr lang="en-US" sz="1100" b="1" u="sng" dirty="0" smtClean="0"/>
              <a:t>Grade One Informational Text</a:t>
            </a:r>
          </a:p>
          <a:p>
            <a:endParaRPr lang="en-US" sz="1100" dirty="0"/>
          </a:p>
          <a:p>
            <a:r>
              <a:rPr lang="en-US" sz="1100" b="1" u="sng" dirty="0"/>
              <a:t>Key Ideas and Details:</a:t>
            </a:r>
          </a:p>
          <a:p>
            <a:endParaRPr lang="en-US" sz="1100" dirty="0"/>
          </a:p>
          <a:p>
            <a:r>
              <a:rPr lang="en-US" sz="1100" dirty="0"/>
              <a:t>CCSS.ELA-Literacy.RI.1.1</a:t>
            </a:r>
          </a:p>
          <a:p>
            <a:r>
              <a:rPr lang="en-US" sz="1100" dirty="0"/>
              <a:t>Ask and answer questions about key details in a text.</a:t>
            </a:r>
          </a:p>
          <a:p>
            <a:endParaRPr lang="en-US" sz="1100" dirty="0"/>
          </a:p>
          <a:p>
            <a:r>
              <a:rPr lang="en-US" sz="1100" dirty="0"/>
              <a:t>CCSS.ELA-Literacy.RI.1.2</a:t>
            </a:r>
          </a:p>
          <a:p>
            <a:r>
              <a:rPr lang="en-US" sz="1100" dirty="0"/>
              <a:t>Identify the main topic and retell key details of a text.</a:t>
            </a:r>
          </a:p>
          <a:p>
            <a:endParaRPr lang="en-US" sz="1100" dirty="0"/>
          </a:p>
          <a:p>
            <a:r>
              <a:rPr lang="en-US" sz="1100" dirty="0"/>
              <a:t>CCSS.ELA-Literacy.RI.1.3</a:t>
            </a:r>
          </a:p>
          <a:p>
            <a:r>
              <a:rPr lang="en-US" sz="1100" dirty="0"/>
              <a:t>Describe the connection between two individuals, events, ideas, or pieces of information in a text.</a:t>
            </a:r>
          </a:p>
          <a:p>
            <a:endParaRPr lang="en-US" sz="1100" dirty="0"/>
          </a:p>
          <a:p>
            <a:r>
              <a:rPr lang="en-US" sz="1100" b="1" u="sng" dirty="0"/>
              <a:t>Craft and Structure:</a:t>
            </a:r>
          </a:p>
          <a:p>
            <a:endParaRPr lang="en-US" sz="1100" dirty="0"/>
          </a:p>
          <a:p>
            <a:r>
              <a:rPr lang="en-US" sz="1100" dirty="0"/>
              <a:t>CCSS.ELA-Literacy.RI.1.4</a:t>
            </a:r>
          </a:p>
          <a:p>
            <a:r>
              <a:rPr lang="en-US" sz="1100" dirty="0"/>
              <a:t>Ask and answer questions to help determine or clarify the meaning of words and phrases in a text.</a:t>
            </a:r>
          </a:p>
          <a:p>
            <a:endParaRPr lang="en-US" sz="1100" dirty="0"/>
          </a:p>
          <a:p>
            <a:r>
              <a:rPr lang="en-US" sz="1100" dirty="0"/>
              <a:t>CCSS.ELA-Literacy.RI.1.5</a:t>
            </a:r>
          </a:p>
          <a:p>
            <a:r>
              <a:rPr lang="en-US" sz="1100" dirty="0"/>
              <a:t>Know and use various text features (e.g., headings, tables of contents, glossaries, electronic menus, icons) to locate key facts or information in a text.</a:t>
            </a:r>
          </a:p>
          <a:p>
            <a:endParaRPr lang="en-US" sz="1100" dirty="0"/>
          </a:p>
          <a:p>
            <a:r>
              <a:rPr lang="en-US" sz="1100" dirty="0"/>
              <a:t>CCSS.ELA-Literacy.RI.1.6</a:t>
            </a:r>
          </a:p>
          <a:p>
            <a:r>
              <a:rPr lang="en-US" sz="1100" dirty="0"/>
              <a:t>Distinguish between information provided by pictures or other illustrations and information provided by the words in a text.</a:t>
            </a:r>
          </a:p>
          <a:p>
            <a:endParaRPr lang="en-US" sz="1100" dirty="0"/>
          </a:p>
          <a:p>
            <a:r>
              <a:rPr lang="en-US" sz="1100" b="1" u="sng" dirty="0"/>
              <a:t>Integration of Knowledge and Ideas:</a:t>
            </a:r>
          </a:p>
          <a:p>
            <a:endParaRPr lang="en-US" sz="1100" dirty="0"/>
          </a:p>
          <a:p>
            <a:r>
              <a:rPr lang="en-US" sz="1100" dirty="0"/>
              <a:t>CCSS.ELA-Literacy.RI.1.7</a:t>
            </a:r>
          </a:p>
          <a:p>
            <a:r>
              <a:rPr lang="en-US" sz="1100" dirty="0"/>
              <a:t>Use the illustrations and details in a text to describe its key ideas.</a:t>
            </a:r>
          </a:p>
          <a:p>
            <a:endParaRPr lang="en-US" sz="1100" dirty="0"/>
          </a:p>
          <a:p>
            <a:r>
              <a:rPr lang="en-US" sz="1100" dirty="0"/>
              <a:t>CCSS.ELA-Literacy.RI.1.8</a:t>
            </a:r>
          </a:p>
          <a:p>
            <a:r>
              <a:rPr lang="en-US" sz="1100" dirty="0"/>
              <a:t>Identify the reasons an author gives to support points in a text.</a:t>
            </a:r>
          </a:p>
          <a:p>
            <a:endParaRPr lang="en-US" sz="1100" dirty="0"/>
          </a:p>
          <a:p>
            <a:r>
              <a:rPr lang="en-US" sz="1100" dirty="0"/>
              <a:t>CCSS.ELA-Literacy.RI.1.9</a:t>
            </a:r>
          </a:p>
          <a:p>
            <a:r>
              <a:rPr lang="en-US" sz="1100" dirty="0"/>
              <a:t>Identify basic similarities in and differences between two texts on the same topic (e.g., in illustrations, descriptions, or procedures).</a:t>
            </a:r>
          </a:p>
        </p:txBody>
      </p:sp>
      <p:sp>
        <p:nvSpPr>
          <p:cNvPr id="2" name="Slide Number Placeholder 1"/>
          <p:cNvSpPr>
            <a:spLocks noGrp="1"/>
          </p:cNvSpPr>
          <p:nvPr>
            <p:ph type="sldNum" sz="quarter" idx="12"/>
          </p:nvPr>
        </p:nvSpPr>
        <p:spPr/>
        <p:txBody>
          <a:bodyPr/>
          <a:lstStyle/>
          <a:p>
            <a:fld id="{5FA644A2-C634-421A-B18B-04E696E02A98}" type="slidenum">
              <a:rPr lang="en-US" smtClean="0"/>
              <a:t>5</a:t>
            </a:fld>
            <a:endParaRPr lang="en-US"/>
          </a:p>
        </p:txBody>
      </p:sp>
    </p:spTree>
    <p:extLst>
      <p:ext uri="{BB962C8B-B14F-4D97-AF65-F5344CB8AC3E}">
        <p14:creationId xmlns:p14="http://schemas.microsoft.com/office/powerpoint/2010/main" val="3760720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32257736"/>
              </p:ext>
            </p:extLst>
          </p:nvPr>
        </p:nvGraphicFramePr>
        <p:xfrm>
          <a:off x="76201" y="48685"/>
          <a:ext cx="6705599" cy="9052560"/>
        </p:xfrm>
        <a:graphic>
          <a:graphicData uri="http://schemas.openxmlformats.org/drawingml/2006/table">
            <a:tbl>
              <a:tblPr firstRow="1" bandRow="1">
                <a:tableStyleId>{5940675A-B579-460E-94D1-54222C63F5DA}</a:tableStyleId>
              </a:tblPr>
              <a:tblGrid>
                <a:gridCol w="304799"/>
                <a:gridCol w="1295400"/>
                <a:gridCol w="1600200"/>
                <a:gridCol w="1600200"/>
                <a:gridCol w="1905000"/>
              </a:tblGrid>
              <a:tr h="152400">
                <a:tc>
                  <a:txBody>
                    <a:bodyPr/>
                    <a:lstStyle/>
                    <a:p>
                      <a:endParaRPr lang="en-US" sz="900" dirty="0" smtClean="0"/>
                    </a:p>
                  </a:txBody>
                  <a:tcPr/>
                </a:tc>
                <a:tc>
                  <a:txBody>
                    <a:bodyPr/>
                    <a:lstStyle/>
                    <a:p>
                      <a:pPr algn="ctr"/>
                      <a:r>
                        <a:rPr lang="en-US" sz="1400" b="1" dirty="0" smtClean="0">
                          <a:effectLst>
                            <a:outerShdw blurRad="38100" dist="38100" dir="2700000" algn="tl">
                              <a:srgbClr val="000000">
                                <a:alpha val="43137"/>
                              </a:srgbClr>
                            </a:outerShdw>
                          </a:effectLst>
                        </a:rPr>
                        <a:t>DOK 1-recall</a:t>
                      </a:r>
                    </a:p>
                  </a:txBody>
                  <a:tcPr>
                    <a:lnB w="57150" cap="flat" cmpd="sng" algn="ctr">
                      <a:solidFill>
                        <a:schemeClr val="tx1"/>
                      </a:solidFill>
                      <a:prstDash val="solid"/>
                      <a:round/>
                      <a:headEnd type="none" w="med" len="med"/>
                      <a:tailEnd type="none" w="med" len="med"/>
                    </a:lnB>
                  </a:tcPr>
                </a:tc>
                <a:tc>
                  <a:txBody>
                    <a:bodyPr/>
                    <a:lstStyle/>
                    <a:p>
                      <a:pPr algn="ctr"/>
                      <a:r>
                        <a:rPr lang="en-US" sz="1400" b="1" dirty="0" smtClean="0">
                          <a:effectLst>
                            <a:outerShdw blurRad="38100" dist="38100" dir="2700000" algn="tl">
                              <a:srgbClr val="000000">
                                <a:alpha val="43137"/>
                              </a:srgbClr>
                            </a:outerShdw>
                          </a:effectLst>
                        </a:rPr>
                        <a:t>DOK 2-concepts</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3-reasoning</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4-across content</a:t>
                      </a:r>
                      <a:endParaRPr lang="en-US" sz="1400" b="1" dirty="0">
                        <a:effectLst>
                          <a:outerShdw blurRad="38100" dist="38100" dir="2700000" algn="tl">
                            <a:srgbClr val="000000">
                              <a:alpha val="43137"/>
                            </a:srgbClr>
                          </a:outerShdw>
                        </a:effectLst>
                      </a:endParaRPr>
                    </a:p>
                  </a:txBody>
                  <a:tcPr/>
                </a:tc>
              </a:tr>
              <a:tr h="370840">
                <a:tc>
                  <a:txBody>
                    <a:bodyPr/>
                    <a:lstStyle/>
                    <a:p>
                      <a:pPr algn="ctr"/>
                      <a:r>
                        <a:rPr lang="en-US" sz="1100" dirty="0" smtClean="0"/>
                        <a:t>Knowledge</a:t>
                      </a:r>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is ____?</a:t>
                      </a:r>
                    </a:p>
                    <a:p>
                      <a:r>
                        <a:rPr lang="en-US" sz="900" dirty="0" smtClean="0"/>
                        <a:t>This/That is a ____.</a:t>
                      </a:r>
                    </a:p>
                    <a:p>
                      <a:r>
                        <a:rPr lang="en-US" sz="900" dirty="0" smtClean="0"/>
                        <a:t>Where was ____?</a:t>
                      </a:r>
                    </a:p>
                    <a:p>
                      <a:r>
                        <a:rPr lang="en-US" sz="900" dirty="0" smtClean="0"/>
                        <a:t>Who found ____?</a:t>
                      </a:r>
                    </a:p>
                    <a:p>
                      <a:r>
                        <a:rPr lang="en-US" sz="900" dirty="0" smtClean="0"/>
                        <a:t>When did ___,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gridSpan="3">
                  <a:txBody>
                    <a:bodyPr/>
                    <a:lstStyle/>
                    <a:p>
                      <a:r>
                        <a:rPr lang="en-US" sz="850" dirty="0" smtClean="0"/>
                        <a:t>There are four </a:t>
                      </a:r>
                      <a:r>
                        <a:rPr lang="en-US" sz="850" b="1" dirty="0" smtClean="0"/>
                        <a:t>Depths</a:t>
                      </a:r>
                      <a:r>
                        <a:rPr lang="en-US" sz="850" b="1" baseline="0" dirty="0" smtClean="0"/>
                        <a:t> of Knowledge </a:t>
                      </a:r>
                      <a:r>
                        <a:rPr lang="en-US" sz="850" baseline="0" dirty="0" smtClean="0"/>
                        <a:t>Pathways.  These DOK pathways are development cognitive pathways.   </a:t>
                      </a:r>
                      <a:r>
                        <a:rPr lang="en-US" sz="850" b="1" baseline="0" dirty="0" smtClean="0"/>
                        <a:t>Pathway one </a:t>
                      </a:r>
                      <a:r>
                        <a:rPr lang="en-US" sz="850" baseline="0" dirty="0" smtClean="0"/>
                        <a:t>has two steps.  </a:t>
                      </a:r>
                      <a:r>
                        <a:rPr lang="en-US" sz="850" b="1" baseline="0" dirty="0" smtClean="0"/>
                        <a:t>Pathway two </a:t>
                      </a:r>
                      <a:r>
                        <a:rPr lang="en-US" sz="850" baseline="0" dirty="0" smtClean="0"/>
                        <a:t>has three steps.  </a:t>
                      </a:r>
                      <a:r>
                        <a:rPr lang="en-US" sz="850" b="1" baseline="0" dirty="0" smtClean="0"/>
                        <a:t>Pathway three </a:t>
                      </a:r>
                      <a:r>
                        <a:rPr lang="en-US" sz="850" baseline="0" dirty="0" smtClean="0"/>
                        <a:t>has 6 steps.</a:t>
                      </a:r>
                    </a:p>
                    <a:p>
                      <a:r>
                        <a:rPr lang="en-US" sz="850" b="1" baseline="0" dirty="0" smtClean="0"/>
                        <a:t>Pathway four </a:t>
                      </a:r>
                      <a:r>
                        <a:rPr lang="en-US" sz="850" baseline="0" dirty="0" smtClean="0"/>
                        <a:t>has 7 steps.   Find the grade level standard you are teaching.  This is the end of its journey along the pathways.  What pathway is it in?   What number in the pathway?  Does it have any previous numbers in the same pathway?  Start your questions there.  End your questions where the standard is posted.</a:t>
                      </a:r>
                      <a:endParaRPr lang="en-US" sz="850" dirty="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370840">
                <a:tc>
                  <a:txBody>
                    <a:bodyPr/>
                    <a:lstStyle/>
                    <a:p>
                      <a:pPr algn="ctr"/>
                      <a:r>
                        <a:rPr lang="en-US" sz="1100" dirty="0" smtClean="0"/>
                        <a:t>Comprehension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best </a:t>
                      </a:r>
                    </a:p>
                    <a:p>
                      <a:r>
                        <a:rPr lang="en-US" sz="900" dirty="0" smtClean="0"/>
                        <a:t>describes ____?</a:t>
                      </a:r>
                    </a:p>
                    <a:p>
                      <a:r>
                        <a:rPr lang="en-US" sz="900" dirty="0" smtClean="0"/>
                        <a:t>What is the definition of __?</a:t>
                      </a:r>
                    </a:p>
                    <a:p>
                      <a:r>
                        <a:rPr lang="en-US" sz="900" dirty="0" smtClean="0"/>
                        <a:t>Explain how ___, _____.</a:t>
                      </a:r>
                    </a:p>
                    <a:p>
                      <a:r>
                        <a:rPr lang="en-US" sz="900" dirty="0" smtClean="0"/>
                        <a:t>How long did ___, ___ in order to?</a:t>
                      </a:r>
                    </a:p>
                    <a:p>
                      <a:r>
                        <a:rPr lang="en-US" sz="900" dirty="0" smtClean="0"/>
                        <a:t>Where did the ___, __?</a:t>
                      </a:r>
                    </a:p>
                    <a:p>
                      <a:r>
                        <a:rPr lang="en-US" sz="900" dirty="0" smtClean="0"/>
                        <a:t>Where did ____, _____?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RL.2.1,</a:t>
                      </a:r>
                      <a:r>
                        <a:rPr lang="en-US" sz="900" b="1" baseline="0" dirty="0" smtClean="0">
                          <a:solidFill>
                            <a:srgbClr val="C00000"/>
                          </a:solidFill>
                          <a:effectLst>
                            <a:outerShdw blurRad="38100" dist="38100" dir="2700000" algn="tl">
                              <a:srgbClr val="000000">
                                <a:alpha val="43137"/>
                              </a:srgbClr>
                            </a:outerShdw>
                          </a:effectLst>
                        </a:rPr>
                        <a:t>  RL.2.2, RL.2.5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baseline="0" dirty="0" smtClean="0">
                        <a:solidFill>
                          <a:srgbClr val="C0000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What ___ is/is not an example of ___?</a:t>
                      </a:r>
                    </a:p>
                    <a:p>
                      <a:r>
                        <a:rPr lang="en-US" sz="900" dirty="0" smtClean="0"/>
                        <a:t>Which ___ was not a ____?</a:t>
                      </a:r>
                    </a:p>
                    <a:p>
                      <a:r>
                        <a:rPr lang="en-US" sz="900" dirty="0" smtClean="0"/>
                        <a:t>Why did ____, _____?</a:t>
                      </a:r>
                    </a:p>
                    <a:p>
                      <a:r>
                        <a:rPr lang="en-US" sz="900" dirty="0" smtClean="0"/>
                        <a:t>What information best supports the fact that ____?</a:t>
                      </a:r>
                    </a:p>
                    <a:p>
                      <a:r>
                        <a:rPr lang="en-US" sz="900" dirty="0" smtClean="0"/>
                        <a:t>What is the main idea of ___?</a:t>
                      </a:r>
                    </a:p>
                    <a:p>
                      <a:r>
                        <a:rPr lang="en-US" sz="900" dirty="0" smtClean="0"/>
                        <a:t>What details best summarize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RI.2.1,</a:t>
                      </a:r>
                      <a:r>
                        <a:rPr lang="en-US" sz="900" b="1" baseline="0" dirty="0" smtClean="0">
                          <a:solidFill>
                            <a:srgbClr val="0070C0"/>
                          </a:solidFill>
                          <a:effectLst>
                            <a:outerShdw blurRad="38100" dist="38100" dir="2700000" algn="tl">
                              <a:srgbClr val="000000">
                                <a:alpha val="43137"/>
                              </a:srgbClr>
                            </a:outerShdw>
                          </a:effectLst>
                        </a:rPr>
                        <a:t> RI.2.2</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The ____ ended/began </a:t>
                      </a:r>
                    </a:p>
                    <a:p>
                      <a:r>
                        <a:rPr lang="en-US" sz="900" dirty="0" smtClean="0"/>
                        <a:t>when _____.</a:t>
                      </a:r>
                    </a:p>
                    <a:p>
                      <a:r>
                        <a:rPr lang="en-US" sz="900" dirty="0" smtClean="0"/>
                        <a:t>When do ___ most/least often occur?</a:t>
                      </a:r>
                    </a:p>
                    <a:p>
                      <a:r>
                        <a:rPr lang="en-US" sz="900" dirty="0" smtClean="0"/>
                        <a:t>Explain why the ___, _____.</a:t>
                      </a:r>
                    </a:p>
                    <a:p>
                      <a:r>
                        <a:rPr lang="en-US" sz="900" dirty="0" smtClean="0"/>
                        <a:t>Was the ___ able to ___?  Explain.</a:t>
                      </a:r>
                    </a:p>
                    <a:p>
                      <a:r>
                        <a:rPr lang="en-US" sz="900" dirty="0" smtClean="0"/>
                        <a:t>What problem did ___ and ___ cause?</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How does the author’s use of __ lead us to believe ___?</a:t>
                      </a:r>
                      <a:r>
                        <a:rPr lang="en-US" sz="900" b="1" baseline="0" dirty="0" smtClean="0">
                          <a:solidFill>
                            <a:srgbClr val="C00000"/>
                          </a:solidFill>
                          <a:effectLst>
                            <a:outerShdw blurRad="38100" dist="38100" dir="2700000" algn="tl">
                              <a:srgbClr val="000000">
                                <a:alpha val="43137"/>
                              </a:srgbClr>
                            </a:outerShdw>
                          </a:effectLst>
                        </a:rPr>
                        <a:t> </a:t>
                      </a:r>
                      <a:r>
                        <a:rPr lang="en-US" sz="900" b="1" baseline="0" dirty="0" smtClean="0">
                          <a:solidFill>
                            <a:srgbClr val="0070C0"/>
                          </a:solidFill>
                          <a:effectLst>
                            <a:outerShdw blurRad="38100" dist="38100" dir="2700000" algn="tl">
                              <a:srgbClr val="000000">
                                <a:alpha val="43137"/>
                              </a:srgbClr>
                            </a:outerShdw>
                          </a:effectLst>
                        </a:rPr>
                        <a:t>RI.2.3, RI.2.9</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How did the fact that ___ </a:t>
                      </a:r>
                    </a:p>
                    <a:p>
                      <a:r>
                        <a:rPr lang="en-US" sz="900" dirty="0" smtClean="0"/>
                        <a:t>affect ____?</a:t>
                      </a:r>
                    </a:p>
                    <a:p>
                      <a:r>
                        <a:rPr lang="en-US" sz="900" dirty="0" smtClean="0"/>
                        <a:t>If the results of ____ are always ___ what can we best predict will happen next?</a:t>
                      </a:r>
                    </a:p>
                    <a:p>
                      <a:r>
                        <a:rPr lang="en-US" sz="900" dirty="0" smtClean="0"/>
                        <a:t>Why did ___ recognize the importance of__?</a:t>
                      </a:r>
                    </a:p>
                    <a:p>
                      <a:r>
                        <a:rPr lang="en-US" sz="900" dirty="0" smtClean="0"/>
                        <a:t>How did ___’s discovery of ___ also help __?</a:t>
                      </a:r>
                    </a:p>
                    <a:p>
                      <a:r>
                        <a:rPr lang="en-US" sz="900" dirty="0" smtClean="0"/>
                        <a:t>The results of ____ showed that ___ can be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r>
              <a:tr h="370840">
                <a:tc>
                  <a:txBody>
                    <a:bodyPr/>
                    <a:lstStyle/>
                    <a:p>
                      <a:pPr algn="ctr"/>
                      <a:r>
                        <a:rPr lang="en-US" sz="1100" dirty="0" smtClean="0"/>
                        <a:t>Application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happens if _____?</a:t>
                      </a:r>
                    </a:p>
                    <a:p>
                      <a:r>
                        <a:rPr lang="en-US" sz="900" dirty="0" smtClean="0"/>
                        <a:t>How is ___ used in the example of ___?</a:t>
                      </a:r>
                    </a:p>
                    <a:p>
                      <a:r>
                        <a:rPr lang="en-US" sz="900" dirty="0" smtClean="0"/>
                        <a:t>What type of ____ is ___?</a:t>
                      </a:r>
                    </a:p>
                    <a:p>
                      <a:r>
                        <a:rPr lang="en-US" sz="900" dirty="0" smtClean="0"/>
                        <a:t>What ___ best tells about ____?  </a:t>
                      </a:r>
                    </a:p>
                    <a:p>
                      <a:r>
                        <a:rPr lang="en-US" sz="900" dirty="0" smtClean="0"/>
                        <a:t>What is a type of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RL.2.4,</a:t>
                      </a:r>
                      <a:r>
                        <a:rPr lang="en-US" sz="900" b="1" baseline="0" dirty="0" smtClean="0">
                          <a:solidFill>
                            <a:srgbClr val="C00000"/>
                          </a:solidFill>
                          <a:effectLst>
                            <a:outerShdw blurRad="38100" dist="38100" dir="2700000" algn="tl">
                              <a:srgbClr val="000000">
                                <a:alpha val="43137"/>
                              </a:srgbClr>
                            </a:outerShdw>
                          </a:effectLst>
                        </a:rPr>
                        <a:t> RL.2.7</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Why did ___ most likely ____?</a:t>
                      </a:r>
                    </a:p>
                    <a:p>
                      <a:r>
                        <a:rPr lang="en-US" sz="900" dirty="0" smtClean="0"/>
                        <a:t>What does ___ reveal about ____?</a:t>
                      </a:r>
                    </a:p>
                    <a:p>
                      <a:r>
                        <a:rPr lang="en-US" sz="900" dirty="0" smtClean="0"/>
                        <a:t>What clues help identify ___?</a:t>
                      </a:r>
                    </a:p>
                    <a:p>
                      <a:r>
                        <a:rPr lang="en-US" sz="900" dirty="0" smtClean="0"/>
                        <a:t>What is/is not an example of ____?</a:t>
                      </a:r>
                    </a:p>
                    <a:p>
                      <a:r>
                        <a:rPr lang="en-US" sz="900" dirty="0" smtClean="0"/>
                        <a:t>What facts support _____?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RI.2.4,</a:t>
                      </a:r>
                      <a:r>
                        <a:rPr lang="en-US" sz="900" b="1" baseline="0" dirty="0" smtClean="0">
                          <a:solidFill>
                            <a:srgbClr val="0070C0"/>
                          </a:solidFill>
                          <a:effectLst>
                            <a:outerShdw blurRad="38100" dist="38100" dir="2700000" algn="tl">
                              <a:srgbClr val="000000">
                                <a:alpha val="43137"/>
                              </a:srgbClr>
                            </a:outerShdw>
                          </a:effectLst>
                        </a:rPr>
                        <a:t>  RI.2.5, RI.2.7</a:t>
                      </a:r>
                      <a:endParaRPr lang="en-US" sz="900" b="1" dirty="0" smtClean="0">
                        <a:solidFill>
                          <a:srgbClr val="0070C0"/>
                        </a:solidFill>
                        <a:effectLst>
                          <a:outerShdw blurRad="38100" dist="38100" dir="2700000" algn="tl">
                            <a:srgbClr val="000000">
                              <a:alpha val="43137"/>
                            </a:srgbClr>
                          </a:outerShdw>
                        </a:effectLst>
                      </a:endParaRPr>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baseline="0" dirty="0" smtClean="0">
                          <a:solidFill>
                            <a:srgbClr val="C00000"/>
                          </a:solidFill>
                          <a:effectLst>
                            <a:outerShdw blurRad="38100" dist="38100" dir="2700000" algn="tl">
                              <a:srgbClr val="000000">
                                <a:alpha val="43137"/>
                              </a:srgbClr>
                            </a:outerShdw>
                          </a:effectLst>
                        </a:rPr>
                        <a:t>RL.2.6,</a:t>
                      </a:r>
                    </a:p>
                    <a:p>
                      <a:pPr marL="0" indent="0">
                        <a:buFont typeface="Arial" panose="020B0604020202020204" pitchFamily="34" charset="0"/>
                        <a:buNone/>
                      </a:pPr>
                      <a:r>
                        <a:rPr lang="en-US" sz="900" dirty="0" smtClean="0"/>
                        <a:t>Why did so </a:t>
                      </a:r>
                    </a:p>
                    <a:p>
                      <a:pPr marL="0" indent="0">
                        <a:buFont typeface="Arial" panose="020B0604020202020204" pitchFamily="34" charset="0"/>
                        <a:buNone/>
                      </a:pPr>
                      <a:r>
                        <a:rPr lang="en-US" sz="900" dirty="0" smtClean="0"/>
                        <a:t>many ____, ___?</a:t>
                      </a:r>
                    </a:p>
                    <a:p>
                      <a:pPr marL="0" indent="0">
                        <a:buFont typeface="Arial" panose="020B0604020202020204" pitchFamily="34" charset="0"/>
                        <a:buNone/>
                      </a:pPr>
                      <a:r>
                        <a:rPr lang="en-US" sz="900" dirty="0" smtClean="0"/>
                        <a:t>Explain why not many ___, ____.</a:t>
                      </a:r>
                    </a:p>
                    <a:p>
                      <a:pPr marL="0" indent="0">
                        <a:buFont typeface="Arial" panose="020B0604020202020204" pitchFamily="34" charset="0"/>
                        <a:buNone/>
                      </a:pPr>
                      <a:r>
                        <a:rPr lang="en-US" sz="900" dirty="0" smtClean="0"/>
                        <a:t>What contributed to ___?  Explain.</a:t>
                      </a:r>
                    </a:p>
                    <a:p>
                      <a:pPr marL="0" indent="0">
                        <a:buFont typeface="Arial" panose="020B0604020202020204" pitchFamily="34" charset="0"/>
                        <a:buNone/>
                      </a:pPr>
                      <a:r>
                        <a:rPr lang="en-US" sz="900" dirty="0" smtClean="0"/>
                        <a:t>Which ___ would most likely ____?</a:t>
                      </a:r>
                    </a:p>
                    <a:p>
                      <a:pPr marL="0" indent="0">
                        <a:buFont typeface="Arial" panose="020B0604020202020204" pitchFamily="34" charset="0"/>
                        <a:buNone/>
                      </a:pPr>
                      <a:r>
                        <a:rPr lang="en-US" sz="900" dirty="0" smtClean="0"/>
                        <a:t>Would ___ had ____ if ___?</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baseline="0" dirty="0" smtClean="0">
                          <a:solidFill>
                            <a:srgbClr val="0070C0"/>
                          </a:solidFill>
                          <a:effectLst>
                            <a:outerShdw blurRad="38100" dist="38100" dir="2700000" algn="tl">
                              <a:srgbClr val="000000">
                                <a:alpha val="43137"/>
                              </a:srgbClr>
                            </a:outerShdw>
                          </a:effectLst>
                        </a:rPr>
                        <a:t>RI.2.6</a:t>
                      </a:r>
                      <a:endParaRPr lang="en-US" sz="900" b="1" dirty="0" smtClean="0">
                        <a:solidFill>
                          <a:srgbClr val="0070C0"/>
                        </a:solidFill>
                        <a:effectLst>
                          <a:outerShdw blurRad="38100" dist="38100" dir="2700000" algn="tl">
                            <a:srgbClr val="000000">
                              <a:alpha val="43137"/>
                            </a:srgbClr>
                          </a:outerShdw>
                        </a:effectLs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en-US" sz="900" dirty="0" smtClean="0"/>
                        <a:t>What was most surprising </a:t>
                      </a:r>
                    </a:p>
                    <a:p>
                      <a:r>
                        <a:rPr lang="en-US" sz="900" dirty="0" smtClean="0"/>
                        <a:t>about ___? Why?</a:t>
                      </a:r>
                    </a:p>
                    <a:p>
                      <a:r>
                        <a:rPr lang="en-US" sz="900" dirty="0" smtClean="0"/>
                        <a:t>What effect did ___ have on ___ that was not intended?</a:t>
                      </a:r>
                    </a:p>
                    <a:p>
                      <a:r>
                        <a:rPr lang="en-US" sz="900" dirty="0" smtClean="0"/>
                        <a:t>How did ____ also contribute to ____?</a:t>
                      </a:r>
                    </a:p>
                    <a:p>
                      <a:r>
                        <a:rPr lang="en-US" sz="900" dirty="0" smtClean="0"/>
                        <a:t>How was ___ a factor in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Analyze</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Where are ___ </a:t>
                      </a:r>
                    </a:p>
                    <a:p>
                      <a:r>
                        <a:rPr lang="en-US" sz="900" dirty="0" smtClean="0"/>
                        <a:t>and ___ located?</a:t>
                      </a:r>
                    </a:p>
                    <a:p>
                      <a:r>
                        <a:rPr lang="en-US" sz="900" dirty="0" smtClean="0"/>
                        <a:t>Was the ___ found before/after ____?</a:t>
                      </a:r>
                    </a:p>
                    <a:p>
                      <a:r>
                        <a:rPr lang="en-US" sz="900" dirty="0" smtClean="0"/>
                        <a:t>Where is __ found in relationship to ____?</a:t>
                      </a:r>
                    </a:p>
                    <a:p>
                      <a:r>
                        <a:rPr lang="en-US" sz="900" dirty="0" smtClean="0"/>
                        <a:t>What fact(s) about ____ are/is ____?</a:t>
                      </a:r>
                    </a:p>
                    <a:p>
                      <a:r>
                        <a:rPr lang="en-US" sz="900" dirty="0" smtClean="0"/>
                        <a:t>Where are both ___ and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What ___ is used </a:t>
                      </a:r>
                    </a:p>
                    <a:p>
                      <a:r>
                        <a:rPr lang="en-US" sz="900" dirty="0" smtClean="0"/>
                        <a:t>to _____?</a:t>
                      </a:r>
                    </a:p>
                    <a:p>
                      <a:r>
                        <a:rPr lang="en-US" sz="900" dirty="0" smtClean="0"/>
                        <a:t>What identifies ____ from _____?</a:t>
                      </a:r>
                    </a:p>
                    <a:p>
                      <a:r>
                        <a:rPr lang="en-US" sz="900" dirty="0" smtClean="0"/>
                        <a:t>What ___ can be used for both ___ and __?</a:t>
                      </a:r>
                    </a:p>
                    <a:p>
                      <a:r>
                        <a:rPr lang="en-US" sz="900" dirty="0" smtClean="0"/>
                        <a:t>How are ___ and ___ the same/different?</a:t>
                      </a:r>
                    </a:p>
                    <a:p>
                      <a:r>
                        <a:rPr lang="en-US" sz="900" dirty="0" smtClean="0"/>
                        <a:t>What part of ___ is _____?</a:t>
                      </a:r>
                    </a:p>
                    <a:p>
                      <a:endParaRPr lang="en-US" sz="9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How does the author’s </a:t>
                      </a:r>
                    </a:p>
                    <a:p>
                      <a:r>
                        <a:rPr lang="en-US" sz="900" dirty="0" smtClean="0"/>
                        <a:t>theory of __, __?</a:t>
                      </a:r>
                    </a:p>
                    <a:p>
                      <a:r>
                        <a:rPr lang="en-US" sz="900" dirty="0" smtClean="0"/>
                        <a:t>What ___ led up to ____?</a:t>
                      </a:r>
                    </a:p>
                    <a:p>
                      <a:r>
                        <a:rPr lang="en-US" sz="900" dirty="0" smtClean="0"/>
                        <a:t>What evidence supports You _____?</a:t>
                      </a:r>
                    </a:p>
                    <a:p>
                      <a:r>
                        <a:rPr lang="en-US" sz="900" dirty="0" smtClean="0"/>
                        <a:t>How did ___’s belief affect _____?</a:t>
                      </a:r>
                    </a:p>
                    <a:p>
                      <a:r>
                        <a:rPr lang="en-US" sz="900" dirty="0" smtClean="0"/>
                        <a:t>What ___ explains why ____?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RI.2.8</a:t>
                      </a:r>
                    </a:p>
                  </a:txBody>
                  <a:tcPr>
                    <a:lnR w="57150" cap="flat" cmpd="sng" algn="ctr">
                      <a:solidFill>
                        <a:schemeClr val="tx1"/>
                      </a:solidFill>
                      <a:prstDash val="solid"/>
                      <a:round/>
                      <a:headEnd type="none" w="med" len="med"/>
                      <a:tailEnd type="none" w="med" len="med"/>
                    </a:lnR>
                  </a:tcPr>
                </a:tc>
                <a:tc>
                  <a:txBody>
                    <a:bodyPr/>
                    <a:lstStyle/>
                    <a:p>
                      <a:r>
                        <a:rPr lang="en-US" sz="900" dirty="0" smtClean="0"/>
                        <a:t>What  two (or more) sources indicate ___?</a:t>
                      </a:r>
                    </a:p>
                    <a:p>
                      <a:r>
                        <a:rPr lang="en-US" sz="900" dirty="0" smtClean="0"/>
                        <a:t>Name __ factors of __ that ____.</a:t>
                      </a:r>
                    </a:p>
                    <a:p>
                      <a:r>
                        <a:rPr lang="en-US" sz="900" dirty="0" smtClean="0"/>
                        <a:t>What information explains why few/many ___ experienced/recognized that ____?</a:t>
                      </a:r>
                    </a:p>
                    <a:p>
                      <a:r>
                        <a:rPr lang="en-US" sz="900" dirty="0" smtClean="0"/>
                        <a:t>How is __’s use of ___ different/same as 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Evaluate</a:t>
                      </a:r>
                      <a:endParaRPr lang="en-US" sz="1100" dirty="0"/>
                    </a:p>
                  </a:txBody>
                  <a:tcPr vert="vert27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GRADE</a:t>
                      </a:r>
                      <a:r>
                        <a:rPr lang="en-US" sz="2000" b="1" baseline="0" dirty="0" smtClean="0"/>
                        <a:t> TWO</a:t>
                      </a:r>
                      <a:endParaRPr lang="en-US" sz="2000" b="1" dirty="0" smtClean="0"/>
                    </a:p>
                    <a:p>
                      <a:endParaRPr lang="en-US" sz="800" dirty="0" smtClean="0"/>
                    </a:p>
                    <a:p>
                      <a:endParaRPr lang="en-US" sz="900" dirty="0" smtClean="0"/>
                    </a:p>
                  </a:txBody>
                  <a:tcP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a:txBody>
                    <a:bodyPr/>
                    <a:lstStyle/>
                    <a:p>
                      <a:r>
                        <a:rPr lang="en-US" sz="900" b="1" baseline="0" dirty="0" smtClean="0">
                          <a:solidFill>
                            <a:srgbClr val="C00000"/>
                          </a:solidFill>
                          <a:effectLst>
                            <a:outerShdw blurRad="38100" dist="38100" dir="2700000" algn="tl">
                              <a:srgbClr val="000000">
                                <a:alpha val="43137"/>
                              </a:srgbClr>
                            </a:outerShdw>
                          </a:effectLst>
                        </a:rPr>
                        <a:t>RL.2.3</a:t>
                      </a:r>
                    </a:p>
                    <a:p>
                      <a:r>
                        <a:rPr lang="en-US" sz="900" dirty="0" smtClean="0"/>
                        <a:t>Would you have ____ </a:t>
                      </a:r>
                    </a:p>
                    <a:p>
                      <a:r>
                        <a:rPr lang="en-US" sz="900" dirty="0" smtClean="0"/>
                        <a:t>if ___?</a:t>
                      </a:r>
                    </a:p>
                    <a:p>
                      <a:r>
                        <a:rPr lang="en-US" sz="900" dirty="0" smtClean="0"/>
                        <a:t>Would you prefer ___ or ___?</a:t>
                      </a:r>
                    </a:p>
                    <a:p>
                      <a:r>
                        <a:rPr lang="en-US" sz="900" dirty="0" smtClean="0"/>
                        <a:t>What explains what happened to ___?</a:t>
                      </a:r>
                    </a:p>
                    <a:p>
                      <a:r>
                        <a:rPr lang="en-US" sz="900" dirty="0" smtClean="0"/>
                        <a:t>Should ___ have been ____?</a:t>
                      </a:r>
                    </a:p>
                    <a:p>
                      <a:r>
                        <a:rPr lang="en-US" sz="900" dirty="0" smtClean="0"/>
                        <a:t>Which ___ was the best ____ for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r>
                        <a:rPr lang="en-US" sz="900" dirty="0" smtClean="0"/>
                        <a:t>Would ___ have approved </a:t>
                      </a:r>
                    </a:p>
                    <a:p>
                      <a:r>
                        <a:rPr lang="en-US" sz="900" dirty="0" smtClean="0"/>
                        <a:t>of ___?  </a:t>
                      </a:r>
                    </a:p>
                    <a:p>
                      <a:r>
                        <a:rPr lang="en-US" sz="900" dirty="0" smtClean="0"/>
                        <a:t>Did ___   ___ enough on ___ to ___?</a:t>
                      </a:r>
                    </a:p>
                    <a:p>
                      <a:r>
                        <a:rPr lang="en-US" sz="900" dirty="0" smtClean="0"/>
                        <a:t>Was it ____ to ___ since ____?</a:t>
                      </a:r>
                    </a:p>
                    <a:p>
                      <a:r>
                        <a:rPr lang="en-US" sz="900" dirty="0" smtClean="0"/>
                        <a:t>Did ___ improve ____?</a:t>
                      </a:r>
                    </a:p>
                    <a:p>
                      <a:r>
                        <a:rPr lang="en-US" sz="900" dirty="0" smtClean="0"/>
                        <a:t>Should ___ continue to ___ in order to ___?</a:t>
                      </a:r>
                    </a:p>
                    <a:p>
                      <a:r>
                        <a:rPr lang="en-US" sz="900" dirty="0" smtClean="0"/>
                        <a:t>Which of the ___ on ___ explains how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Synthesize</a:t>
                      </a:r>
                      <a:endParaRPr lang="en-US" sz="1100" dirty="0"/>
                    </a:p>
                  </a:txBody>
                  <a:tcPr vert="vert270"/>
                </a:tc>
                <a:tc>
                  <a:txBody>
                    <a:bodyPr/>
                    <a:lstStyle/>
                    <a:p>
                      <a:endParaRPr lang="en-US" sz="900" dirty="0" smtClean="0"/>
                    </a:p>
                  </a:txBody>
                  <a:tcPr>
                    <a:lnR w="57150" cap="flat" cmpd="sng" algn="ctr">
                      <a:solidFill>
                        <a:schemeClr val="tx1"/>
                      </a:solidFill>
                      <a:prstDash val="solid"/>
                      <a:round/>
                      <a:headEnd type="none" w="med" len="med"/>
                      <a:tailEnd type="none" w="med" len="med"/>
                    </a:lnR>
                    <a:solidFill>
                      <a:schemeClr val="bg1">
                        <a:lumMod val="85000"/>
                      </a:schemeClr>
                    </a:solidFill>
                  </a:tcPr>
                </a:tc>
                <a:tc>
                  <a:txBody>
                    <a:bodyPr/>
                    <a:lstStyle/>
                    <a:p>
                      <a:r>
                        <a:rPr lang="en-US" sz="900" dirty="0" smtClean="0"/>
                        <a:t>Based on ___, why </a:t>
                      </a:r>
                    </a:p>
                    <a:p>
                      <a:r>
                        <a:rPr lang="en-US" sz="900" dirty="0" smtClean="0"/>
                        <a:t>did ___?</a:t>
                      </a:r>
                    </a:p>
                    <a:p>
                      <a:r>
                        <a:rPr lang="en-US" sz="900" dirty="0" smtClean="0"/>
                        <a:t>According to ___, when did ____?</a:t>
                      </a:r>
                    </a:p>
                    <a:p>
                      <a:r>
                        <a:rPr lang="en-US" sz="900" dirty="0" smtClean="0"/>
                        <a:t>What was the most likely reason for ___?</a:t>
                      </a:r>
                    </a:p>
                    <a:p>
                      <a:r>
                        <a:rPr lang="en-US" sz="900" dirty="0" smtClean="0"/>
                        <a:t>What evidence best explains why ___?</a:t>
                      </a:r>
                    </a:p>
                    <a:p>
                      <a:r>
                        <a:rPr lang="en-US" sz="900" dirty="0" smtClean="0"/>
                        <a:t>What best explain why ___ did/not ___?</a:t>
                      </a:r>
                    </a:p>
                    <a:p>
                      <a:r>
                        <a:rPr lang="en-US" sz="800" dirty="0" smtClean="0"/>
                        <a:t>What conclusions have most ___ reached based on ____?  Explain why.</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Considering the options</a:t>
                      </a:r>
                    </a:p>
                    <a:p>
                      <a:r>
                        <a:rPr lang="en-US" sz="900" dirty="0" smtClean="0"/>
                        <a:t> of ___, ___ and ___ </a:t>
                      </a:r>
                    </a:p>
                    <a:p>
                      <a:r>
                        <a:rPr lang="en-US" sz="900" dirty="0" smtClean="0"/>
                        <a:t>which is best for ____?  Why?</a:t>
                      </a:r>
                    </a:p>
                    <a:p>
                      <a:r>
                        <a:rPr lang="en-US" sz="900" dirty="0" smtClean="0"/>
                        <a:t>What factors did ___ have in common with ___?  How did it influence ____?</a:t>
                      </a:r>
                    </a:p>
                    <a:p>
                      <a:r>
                        <a:rPr lang="en-US" sz="900" dirty="0" smtClean="0"/>
                        <a:t>What options could ___ and ___ have__?</a:t>
                      </a:r>
                    </a:p>
                    <a:p>
                      <a:r>
                        <a:rPr lang="en-US" sz="900" dirty="0" smtClean="0"/>
                        <a:t>What alternative to ___ makes the most sense?  Explain.</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RL.2.9</a:t>
                      </a:r>
                    </a:p>
                    <a:p>
                      <a:r>
                        <a:rPr lang="en-US" sz="900" dirty="0" smtClean="0"/>
                        <a:t>Which ___ was the most likely reason for__?</a:t>
                      </a:r>
                    </a:p>
                    <a:p>
                      <a:r>
                        <a:rPr lang="en-US" sz="900" dirty="0" smtClean="0"/>
                        <a:t>What conclusions can you draw from __ and ___ about ____?</a:t>
                      </a:r>
                    </a:p>
                    <a:p>
                      <a:r>
                        <a:rPr lang="en-US" sz="900" dirty="0" smtClean="0"/>
                        <a:t>Because of the information about ___ from __ and ___ what can you conclude about__?</a:t>
                      </a:r>
                    </a:p>
                    <a:p>
                      <a:r>
                        <a:rPr lang="en-US" sz="900" dirty="0" smtClean="0"/>
                        <a:t>What was the result of __ and __ on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How has your perspective changed after__?</a:t>
                      </a:r>
                      <a:r>
                        <a:rPr lang="en-US" sz="800" b="1" dirty="0" smtClean="0">
                          <a:solidFill>
                            <a:srgbClr val="0070C0"/>
                          </a:solidFill>
                          <a:effectLst>
                            <a:outerShdw blurRad="38100" dist="38100" dir="2700000" algn="tl">
                              <a:srgbClr val="000000">
                                <a:alpha val="43137"/>
                              </a:srgbClr>
                            </a:outerShdw>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RI.2.9</a:t>
                      </a:r>
                      <a:endParaRPr lang="en-US" sz="900" dirty="0" smtClean="0"/>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r>
            </a:tbl>
          </a:graphicData>
        </a:graphic>
      </p:graphicFrame>
      <p:grpSp>
        <p:nvGrpSpPr>
          <p:cNvPr id="22" name="Group 21"/>
          <p:cNvGrpSpPr/>
          <p:nvPr/>
        </p:nvGrpSpPr>
        <p:grpSpPr>
          <a:xfrm>
            <a:off x="1353110" y="367555"/>
            <a:ext cx="5419725" cy="7149345"/>
            <a:chOff x="1353110" y="506510"/>
            <a:chExt cx="5419725" cy="7149345"/>
          </a:xfrm>
        </p:grpSpPr>
        <p:sp>
          <p:nvSpPr>
            <p:cNvPr id="3" name="Rectangle 2"/>
            <p:cNvSpPr/>
            <p:nvPr/>
          </p:nvSpPr>
          <p:spPr>
            <a:xfrm>
              <a:off x="1362635" y="50651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grpSp>
          <p:nvGrpSpPr>
            <p:cNvPr id="20" name="Group 19"/>
            <p:cNvGrpSpPr/>
            <p:nvPr/>
          </p:nvGrpSpPr>
          <p:grpSpPr>
            <a:xfrm>
              <a:off x="1353110" y="1268510"/>
              <a:ext cx="5419725" cy="6387345"/>
              <a:chOff x="1353110" y="1363760"/>
              <a:chExt cx="5419725" cy="6387345"/>
            </a:xfrm>
          </p:grpSpPr>
          <p:sp>
            <p:nvSpPr>
              <p:cNvPr id="4" name="Rectangle 3"/>
              <p:cNvSpPr/>
              <p:nvPr/>
            </p:nvSpPr>
            <p:spPr>
              <a:xfrm>
                <a:off x="1362635" y="136376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5" name="Rectangle 4"/>
              <p:cNvSpPr/>
              <p:nvPr/>
            </p:nvSpPr>
            <p:spPr>
              <a:xfrm>
                <a:off x="1362075" y="310515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6" name="Rectangle 5"/>
              <p:cNvSpPr/>
              <p:nvPr/>
            </p:nvSpPr>
            <p:spPr>
              <a:xfrm>
                <a:off x="2962835" y="136376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7" name="Rectangle 6"/>
              <p:cNvSpPr/>
              <p:nvPr/>
            </p:nvSpPr>
            <p:spPr>
              <a:xfrm>
                <a:off x="2971800" y="3114675"/>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8" name="Rectangle 7"/>
              <p:cNvSpPr/>
              <p:nvPr/>
            </p:nvSpPr>
            <p:spPr>
              <a:xfrm>
                <a:off x="1353110" y="470311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2961715" y="469358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sp>
            <p:nvSpPr>
              <p:cNvPr id="10" name="Rectangle 9"/>
              <p:cNvSpPr/>
              <p:nvPr/>
            </p:nvSpPr>
            <p:spPr>
              <a:xfrm>
                <a:off x="4563035" y="136376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1" name="Rectangle 10"/>
              <p:cNvSpPr/>
              <p:nvPr/>
            </p:nvSpPr>
            <p:spPr>
              <a:xfrm>
                <a:off x="4562475" y="31146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2" name="Rectangle 11"/>
              <p:cNvSpPr/>
              <p:nvPr/>
            </p:nvSpPr>
            <p:spPr>
              <a:xfrm>
                <a:off x="4553510" y="470311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3" name="Rectangle 12"/>
              <p:cNvSpPr/>
              <p:nvPr/>
            </p:nvSpPr>
            <p:spPr>
              <a:xfrm>
                <a:off x="4562475" y="617029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4" name="Rectangle 13"/>
              <p:cNvSpPr/>
              <p:nvPr/>
            </p:nvSpPr>
            <p:spPr>
              <a:xfrm>
                <a:off x="2961715" y="749964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15" name="Rectangle 14"/>
              <p:cNvSpPr/>
              <p:nvPr/>
            </p:nvSpPr>
            <p:spPr>
              <a:xfrm>
                <a:off x="6468035" y="136376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6" name="Rectangle 15"/>
              <p:cNvSpPr/>
              <p:nvPr/>
            </p:nvSpPr>
            <p:spPr>
              <a:xfrm>
                <a:off x="6467475" y="31051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7" name="Rectangle 16"/>
              <p:cNvSpPr/>
              <p:nvPr/>
            </p:nvSpPr>
            <p:spPr>
              <a:xfrm>
                <a:off x="6458510" y="470311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6467475" y="617982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9" name="Rectangle 18"/>
              <p:cNvSpPr/>
              <p:nvPr/>
            </p:nvSpPr>
            <p:spPr>
              <a:xfrm>
                <a:off x="6458510" y="749964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7</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571440" y="749964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grpSp>
      </p:grpSp>
      <p:sp>
        <p:nvSpPr>
          <p:cNvPr id="23" name="Slide Number Placeholder 22"/>
          <p:cNvSpPr>
            <a:spLocks noGrp="1"/>
          </p:cNvSpPr>
          <p:nvPr>
            <p:ph type="sldNum" sz="quarter" idx="12"/>
          </p:nvPr>
        </p:nvSpPr>
        <p:spPr/>
        <p:txBody>
          <a:bodyPr/>
          <a:lstStyle/>
          <a:p>
            <a:fld id="{5FA644A2-C634-421A-B18B-04E696E02A98}" type="slidenum">
              <a:rPr lang="en-US" smtClean="0"/>
              <a:t>6</a:t>
            </a:fld>
            <a:endParaRPr lang="en-US"/>
          </a:p>
        </p:txBody>
      </p:sp>
    </p:spTree>
    <p:extLst>
      <p:ext uri="{BB962C8B-B14F-4D97-AF65-F5344CB8AC3E}">
        <p14:creationId xmlns:p14="http://schemas.microsoft.com/office/powerpoint/2010/main" val="4145782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5599"/>
            <a:ext cx="3124200" cy="8556188"/>
          </a:xfrm>
          <a:prstGeom prst="rect">
            <a:avLst/>
          </a:prstGeom>
          <a:ln>
            <a:solidFill>
              <a:schemeClr val="tx1"/>
            </a:solidFill>
          </a:ln>
        </p:spPr>
        <p:txBody>
          <a:bodyPr wrap="square">
            <a:spAutoFit/>
          </a:bodyPr>
          <a:lstStyle/>
          <a:p>
            <a:r>
              <a:rPr lang="en-US" sz="1100" b="1" u="sng" dirty="0" smtClean="0"/>
              <a:t>Grade Two Literature</a:t>
            </a:r>
          </a:p>
          <a:p>
            <a:endParaRPr lang="en-US" sz="1100" b="1" u="sng" dirty="0" smtClean="0"/>
          </a:p>
          <a:p>
            <a:r>
              <a:rPr lang="en-US" sz="1100" b="1" u="sng" dirty="0"/>
              <a:t>Key Ideas and Details</a:t>
            </a:r>
            <a:r>
              <a:rPr lang="en-US" sz="1100" dirty="0"/>
              <a:t>:</a:t>
            </a:r>
          </a:p>
          <a:p>
            <a:endParaRPr lang="en-US" sz="1100" dirty="0"/>
          </a:p>
          <a:p>
            <a:r>
              <a:rPr lang="en-US" sz="1100" dirty="0"/>
              <a:t>CCSS.ELA-Literacy.RL.2.1</a:t>
            </a:r>
          </a:p>
          <a:p>
            <a:r>
              <a:rPr lang="en-US" sz="1100" dirty="0"/>
              <a:t>Ask and answer such questions as who, what, where, when, why, and how to demonstrate understanding of key details in a text.</a:t>
            </a:r>
          </a:p>
          <a:p>
            <a:endParaRPr lang="en-US" sz="1100" dirty="0"/>
          </a:p>
          <a:p>
            <a:r>
              <a:rPr lang="en-US" sz="1100" dirty="0"/>
              <a:t>CCSS.ELA-Literacy.RL.2.2</a:t>
            </a:r>
          </a:p>
          <a:p>
            <a:r>
              <a:rPr lang="en-US" sz="1100" dirty="0"/>
              <a:t>Recount stories, including fables and folktales from diverse cultures, and determine their central message, lesson, or moral.</a:t>
            </a:r>
          </a:p>
          <a:p>
            <a:endParaRPr lang="en-US" sz="1100" dirty="0"/>
          </a:p>
          <a:p>
            <a:r>
              <a:rPr lang="en-US" sz="1100" dirty="0"/>
              <a:t>CCSS.ELA-Literacy.RL.2.3</a:t>
            </a:r>
          </a:p>
          <a:p>
            <a:r>
              <a:rPr lang="en-US" sz="1100" dirty="0"/>
              <a:t>Describe how characters in a story respond to major events and challenges.</a:t>
            </a:r>
          </a:p>
          <a:p>
            <a:endParaRPr lang="en-US" sz="1100" dirty="0"/>
          </a:p>
          <a:p>
            <a:r>
              <a:rPr lang="en-US" sz="1100" b="1" u="sng" dirty="0"/>
              <a:t>Craft and Structure</a:t>
            </a:r>
            <a:r>
              <a:rPr lang="en-US" sz="1100" dirty="0"/>
              <a:t>:</a:t>
            </a:r>
          </a:p>
          <a:p>
            <a:endParaRPr lang="en-US" sz="1100" dirty="0"/>
          </a:p>
          <a:p>
            <a:r>
              <a:rPr lang="en-US" sz="1100" dirty="0"/>
              <a:t>CCSS.ELA-Literacy.RL.2.4</a:t>
            </a:r>
          </a:p>
          <a:p>
            <a:r>
              <a:rPr lang="en-US" sz="1100" dirty="0"/>
              <a:t>Describe how words and phrases (e.g., regular beats, alliteration, rhymes, repeated lines) supply rhythm and meaning in a story, poem, or song.</a:t>
            </a:r>
          </a:p>
          <a:p>
            <a:endParaRPr lang="en-US" sz="1100" dirty="0"/>
          </a:p>
          <a:p>
            <a:r>
              <a:rPr lang="en-US" sz="1100" dirty="0"/>
              <a:t>CCSS.ELA-Literacy.RL.2.5</a:t>
            </a:r>
          </a:p>
          <a:p>
            <a:r>
              <a:rPr lang="en-US" sz="1100" dirty="0"/>
              <a:t>Describe the overall structure of a story, including describing how the beginning introduces the story and the ending concludes the action.</a:t>
            </a:r>
          </a:p>
          <a:p>
            <a:endParaRPr lang="en-US" sz="1100" dirty="0"/>
          </a:p>
          <a:p>
            <a:r>
              <a:rPr lang="en-US" sz="1100" dirty="0"/>
              <a:t>CCSS.ELA-Literacy.RL.2.6</a:t>
            </a:r>
          </a:p>
          <a:p>
            <a:r>
              <a:rPr lang="en-US" sz="1100" dirty="0"/>
              <a:t>Acknowledge differences in the points of view of characters, including by speaking in a different voice for each character when reading dialogue aloud.</a:t>
            </a:r>
          </a:p>
          <a:p>
            <a:endParaRPr lang="en-US" sz="1100" dirty="0"/>
          </a:p>
          <a:p>
            <a:r>
              <a:rPr lang="en-US" sz="1100" b="1" u="sng" dirty="0"/>
              <a:t>Integration of Knowledge and Ideas</a:t>
            </a:r>
            <a:r>
              <a:rPr lang="en-US" sz="1100" dirty="0"/>
              <a:t>:</a:t>
            </a:r>
          </a:p>
          <a:p>
            <a:endParaRPr lang="en-US" sz="1100" dirty="0"/>
          </a:p>
          <a:p>
            <a:r>
              <a:rPr lang="en-US" sz="1100" dirty="0"/>
              <a:t>CCSS.ELA-Literacy.RL.2.7</a:t>
            </a:r>
          </a:p>
          <a:p>
            <a:r>
              <a:rPr lang="en-US" sz="1100" dirty="0"/>
              <a:t>Use information gained from the illustrations and words in a print or digital text to demonstrate understanding of its characters, setting, or plot.</a:t>
            </a:r>
          </a:p>
          <a:p>
            <a:endParaRPr lang="en-US" sz="1100" dirty="0"/>
          </a:p>
          <a:p>
            <a:r>
              <a:rPr lang="en-US" sz="1100" dirty="0"/>
              <a:t>CCSS.ELA-Literacy.RL.2.8</a:t>
            </a:r>
          </a:p>
          <a:p>
            <a:r>
              <a:rPr lang="en-US" sz="1100" dirty="0"/>
              <a:t>(RL.2.8 not applicable to literature)</a:t>
            </a:r>
          </a:p>
          <a:p>
            <a:endParaRPr lang="en-US" sz="1100" dirty="0"/>
          </a:p>
          <a:p>
            <a:r>
              <a:rPr lang="en-US" sz="1100" dirty="0"/>
              <a:t>CCSS.ELA-Literacy.RL.2.9</a:t>
            </a:r>
          </a:p>
          <a:p>
            <a:r>
              <a:rPr lang="en-US" sz="1100" dirty="0"/>
              <a:t>Compare and contrast two or more versions of the same story (e.g., Cinderella stories) by different authors or from different cultures.</a:t>
            </a:r>
          </a:p>
        </p:txBody>
      </p:sp>
      <p:sp>
        <p:nvSpPr>
          <p:cNvPr id="5" name="Rectangle 4"/>
          <p:cNvSpPr/>
          <p:nvPr/>
        </p:nvSpPr>
        <p:spPr>
          <a:xfrm>
            <a:off x="3532095" y="225599"/>
            <a:ext cx="3124200" cy="8556188"/>
          </a:xfrm>
          <a:prstGeom prst="rect">
            <a:avLst/>
          </a:prstGeom>
          <a:ln>
            <a:solidFill>
              <a:schemeClr val="tx1"/>
            </a:solidFill>
          </a:ln>
        </p:spPr>
        <p:txBody>
          <a:bodyPr wrap="square">
            <a:spAutoFit/>
          </a:bodyPr>
          <a:lstStyle/>
          <a:p>
            <a:r>
              <a:rPr lang="en-US" sz="1100" b="1" u="sng" dirty="0" smtClean="0"/>
              <a:t>Grade Two Informational Text</a:t>
            </a:r>
          </a:p>
          <a:p>
            <a:endParaRPr lang="en-US" sz="1100" dirty="0"/>
          </a:p>
          <a:p>
            <a:r>
              <a:rPr lang="en-US" sz="1100" b="1" u="sng" dirty="0"/>
              <a:t>Key Ideas and Details</a:t>
            </a:r>
            <a:r>
              <a:rPr lang="en-US" sz="1100" dirty="0"/>
              <a:t>:</a:t>
            </a:r>
          </a:p>
          <a:p>
            <a:endParaRPr lang="en-US" sz="1100" dirty="0"/>
          </a:p>
          <a:p>
            <a:r>
              <a:rPr lang="en-US" sz="1100" dirty="0"/>
              <a:t>CCSS.ELA-Literacy.RI.2.1</a:t>
            </a:r>
          </a:p>
          <a:p>
            <a:r>
              <a:rPr lang="en-US" sz="1100" dirty="0"/>
              <a:t>Ask and answer such questions as who, what, where, when, why, and how to demonstrate understanding of key details in a text.</a:t>
            </a:r>
          </a:p>
          <a:p>
            <a:endParaRPr lang="en-US" sz="1100" dirty="0"/>
          </a:p>
          <a:p>
            <a:r>
              <a:rPr lang="en-US" sz="1100" dirty="0"/>
              <a:t>CCSS.ELA-Literacy.RI.2.2</a:t>
            </a:r>
          </a:p>
          <a:p>
            <a:r>
              <a:rPr lang="en-US" sz="1100" dirty="0"/>
              <a:t>Identify the main topic of a multiparagraph text as well as the focus of specific paragraphs within the text.</a:t>
            </a:r>
          </a:p>
          <a:p>
            <a:endParaRPr lang="en-US" sz="1100" dirty="0"/>
          </a:p>
          <a:p>
            <a:r>
              <a:rPr lang="en-US" sz="1100" dirty="0"/>
              <a:t>CCSS.ELA-Literacy.RI.2.3</a:t>
            </a:r>
          </a:p>
          <a:p>
            <a:r>
              <a:rPr lang="en-US" sz="1100" dirty="0"/>
              <a:t>Describe the connection between a series of historical events, scientific ideas or concepts, or steps in technical procedures in a text.</a:t>
            </a:r>
          </a:p>
          <a:p>
            <a:endParaRPr lang="en-US" sz="1100" dirty="0"/>
          </a:p>
          <a:p>
            <a:r>
              <a:rPr lang="en-US" sz="1100" b="1" u="sng" dirty="0"/>
              <a:t>Craft and Structure</a:t>
            </a:r>
            <a:r>
              <a:rPr lang="en-US" sz="1100" dirty="0"/>
              <a:t>:</a:t>
            </a:r>
          </a:p>
          <a:p>
            <a:endParaRPr lang="en-US" sz="1100" dirty="0"/>
          </a:p>
          <a:p>
            <a:r>
              <a:rPr lang="en-US" sz="1100" dirty="0"/>
              <a:t>CCSS.ELA-Literacy.RI.2.4</a:t>
            </a:r>
          </a:p>
          <a:p>
            <a:r>
              <a:rPr lang="en-US" sz="1100" dirty="0"/>
              <a:t>Determine the meaning of words and phrases in a text relevant to a grade 2 topic or subject area.</a:t>
            </a:r>
          </a:p>
          <a:p>
            <a:endParaRPr lang="en-US" sz="1100" dirty="0"/>
          </a:p>
          <a:p>
            <a:r>
              <a:rPr lang="en-US" sz="1100" dirty="0"/>
              <a:t>CCSS.ELA-Literacy.RI.2.5</a:t>
            </a:r>
          </a:p>
          <a:p>
            <a:r>
              <a:rPr lang="en-US" sz="1100" dirty="0"/>
              <a:t>Know and use various text features (e.g., captions, bold print, subheadings, glossaries, indexes, electronic menus, icons) to locate key facts or information in a text efficiently.</a:t>
            </a:r>
          </a:p>
          <a:p>
            <a:endParaRPr lang="en-US" sz="1100" dirty="0"/>
          </a:p>
          <a:p>
            <a:r>
              <a:rPr lang="en-US" sz="1100" dirty="0"/>
              <a:t>CCSS.ELA-Literacy.RI.2.6</a:t>
            </a:r>
          </a:p>
          <a:p>
            <a:r>
              <a:rPr lang="en-US" sz="1100" dirty="0"/>
              <a:t>Identify the main purpose of a text, including what the author wants to answer, explain, or describe.</a:t>
            </a:r>
          </a:p>
          <a:p>
            <a:endParaRPr lang="en-US" sz="1100" dirty="0"/>
          </a:p>
          <a:p>
            <a:r>
              <a:rPr lang="en-US" sz="1100" b="1" u="sng" dirty="0"/>
              <a:t>Integration of Knowledge and Ideas:</a:t>
            </a:r>
          </a:p>
          <a:p>
            <a:endParaRPr lang="en-US" sz="1100" dirty="0"/>
          </a:p>
          <a:p>
            <a:r>
              <a:rPr lang="en-US" sz="1100" dirty="0"/>
              <a:t>CCSS.ELA-Literacy.RI.2.7</a:t>
            </a:r>
          </a:p>
          <a:p>
            <a:r>
              <a:rPr lang="en-US" sz="1100" dirty="0"/>
              <a:t>Explain how specific images (e.g., a diagram showing how a machine works) contribute to and clarify a text.</a:t>
            </a:r>
          </a:p>
          <a:p>
            <a:endParaRPr lang="en-US" sz="1100" dirty="0"/>
          </a:p>
          <a:p>
            <a:r>
              <a:rPr lang="en-US" sz="1100" dirty="0"/>
              <a:t>CCSS.ELA-Literacy.RI.2.8</a:t>
            </a:r>
          </a:p>
          <a:p>
            <a:r>
              <a:rPr lang="en-US" sz="1100" dirty="0"/>
              <a:t>Describe how reasons support specific points the author makes in a text.</a:t>
            </a:r>
          </a:p>
          <a:p>
            <a:endParaRPr lang="en-US" sz="1100" dirty="0"/>
          </a:p>
          <a:p>
            <a:r>
              <a:rPr lang="en-US" sz="1100" dirty="0"/>
              <a:t>CCSS.ELA-Literacy.RI.2.9</a:t>
            </a:r>
          </a:p>
          <a:p>
            <a:r>
              <a:rPr lang="en-US" sz="1100" dirty="0"/>
              <a:t>Compare and contrast the most important points presented by two texts on the same topic.</a:t>
            </a:r>
          </a:p>
        </p:txBody>
      </p:sp>
      <p:sp>
        <p:nvSpPr>
          <p:cNvPr id="2" name="Slide Number Placeholder 1"/>
          <p:cNvSpPr>
            <a:spLocks noGrp="1"/>
          </p:cNvSpPr>
          <p:nvPr>
            <p:ph type="sldNum" sz="quarter" idx="12"/>
          </p:nvPr>
        </p:nvSpPr>
        <p:spPr/>
        <p:txBody>
          <a:bodyPr/>
          <a:lstStyle/>
          <a:p>
            <a:fld id="{5FA644A2-C634-421A-B18B-04E696E02A98}" type="slidenum">
              <a:rPr lang="en-US" smtClean="0"/>
              <a:t>7</a:t>
            </a:fld>
            <a:endParaRPr lang="en-US"/>
          </a:p>
        </p:txBody>
      </p:sp>
    </p:spTree>
    <p:extLst>
      <p:ext uri="{BB962C8B-B14F-4D97-AF65-F5344CB8AC3E}">
        <p14:creationId xmlns:p14="http://schemas.microsoft.com/office/powerpoint/2010/main" val="223632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61077313"/>
              </p:ext>
            </p:extLst>
          </p:nvPr>
        </p:nvGraphicFramePr>
        <p:xfrm>
          <a:off x="76201" y="38239"/>
          <a:ext cx="6705599" cy="9052560"/>
        </p:xfrm>
        <a:graphic>
          <a:graphicData uri="http://schemas.openxmlformats.org/drawingml/2006/table">
            <a:tbl>
              <a:tblPr firstRow="1" bandRow="1">
                <a:tableStyleId>{5940675A-B579-460E-94D1-54222C63F5DA}</a:tableStyleId>
              </a:tblPr>
              <a:tblGrid>
                <a:gridCol w="304799"/>
                <a:gridCol w="1295400"/>
                <a:gridCol w="1600200"/>
                <a:gridCol w="1600200"/>
                <a:gridCol w="1905000"/>
              </a:tblGrid>
              <a:tr h="152400">
                <a:tc>
                  <a:txBody>
                    <a:bodyPr/>
                    <a:lstStyle/>
                    <a:p>
                      <a:endParaRPr lang="en-US" sz="900" dirty="0" smtClean="0"/>
                    </a:p>
                  </a:txBody>
                  <a:tcPr/>
                </a:tc>
                <a:tc>
                  <a:txBody>
                    <a:bodyPr/>
                    <a:lstStyle/>
                    <a:p>
                      <a:pPr algn="ctr"/>
                      <a:r>
                        <a:rPr lang="en-US" sz="1400" b="1" dirty="0" smtClean="0">
                          <a:effectLst>
                            <a:outerShdw blurRad="38100" dist="38100" dir="2700000" algn="tl">
                              <a:srgbClr val="000000">
                                <a:alpha val="43137"/>
                              </a:srgbClr>
                            </a:outerShdw>
                          </a:effectLst>
                        </a:rPr>
                        <a:t>DOK 1-recall</a:t>
                      </a:r>
                    </a:p>
                  </a:txBody>
                  <a:tcPr>
                    <a:lnB w="57150" cap="flat" cmpd="sng" algn="ctr">
                      <a:solidFill>
                        <a:schemeClr val="tx1"/>
                      </a:solidFill>
                      <a:prstDash val="solid"/>
                      <a:round/>
                      <a:headEnd type="none" w="med" len="med"/>
                      <a:tailEnd type="none" w="med" len="med"/>
                    </a:lnB>
                  </a:tcPr>
                </a:tc>
                <a:tc>
                  <a:txBody>
                    <a:bodyPr/>
                    <a:lstStyle/>
                    <a:p>
                      <a:pPr algn="ctr"/>
                      <a:r>
                        <a:rPr lang="en-US" sz="1400" b="1" dirty="0" smtClean="0">
                          <a:effectLst>
                            <a:outerShdw blurRad="38100" dist="38100" dir="2700000" algn="tl">
                              <a:srgbClr val="000000">
                                <a:alpha val="43137"/>
                              </a:srgbClr>
                            </a:outerShdw>
                          </a:effectLst>
                        </a:rPr>
                        <a:t>DOK 2-concepts</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3-reasoning</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4-across content</a:t>
                      </a:r>
                      <a:endParaRPr lang="en-US" sz="1400" b="1" dirty="0">
                        <a:effectLst>
                          <a:outerShdw blurRad="38100" dist="38100" dir="2700000" algn="tl">
                            <a:srgbClr val="000000">
                              <a:alpha val="43137"/>
                            </a:srgbClr>
                          </a:outerShdw>
                        </a:effectLst>
                      </a:endParaRPr>
                    </a:p>
                  </a:txBody>
                  <a:tcPr/>
                </a:tc>
              </a:tr>
              <a:tr h="370840">
                <a:tc>
                  <a:txBody>
                    <a:bodyPr/>
                    <a:lstStyle/>
                    <a:p>
                      <a:pPr algn="ctr"/>
                      <a:r>
                        <a:rPr lang="en-US" sz="1100" dirty="0" smtClean="0"/>
                        <a:t>Knowledge</a:t>
                      </a:r>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is ____?</a:t>
                      </a:r>
                    </a:p>
                    <a:p>
                      <a:r>
                        <a:rPr lang="en-US" sz="900" dirty="0" smtClean="0"/>
                        <a:t>This/That is a ____.</a:t>
                      </a:r>
                    </a:p>
                    <a:p>
                      <a:r>
                        <a:rPr lang="en-US" sz="900" dirty="0" smtClean="0"/>
                        <a:t>Where was ____?</a:t>
                      </a:r>
                    </a:p>
                    <a:p>
                      <a:r>
                        <a:rPr lang="en-US" sz="900" dirty="0" smtClean="0"/>
                        <a:t>Who found ____?</a:t>
                      </a:r>
                    </a:p>
                    <a:p>
                      <a:r>
                        <a:rPr lang="en-US" sz="900" dirty="0" smtClean="0"/>
                        <a:t>When did ___,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gridSpan="3">
                  <a:txBody>
                    <a:bodyPr/>
                    <a:lstStyle/>
                    <a:p>
                      <a:r>
                        <a:rPr lang="en-US" sz="850" dirty="0" smtClean="0"/>
                        <a:t>There are four </a:t>
                      </a:r>
                      <a:r>
                        <a:rPr lang="en-US" sz="850" b="1" dirty="0" smtClean="0"/>
                        <a:t>Depths</a:t>
                      </a:r>
                      <a:r>
                        <a:rPr lang="en-US" sz="850" b="1" baseline="0" dirty="0" smtClean="0"/>
                        <a:t> of Knowledge </a:t>
                      </a:r>
                      <a:r>
                        <a:rPr lang="en-US" sz="850" baseline="0" dirty="0" smtClean="0"/>
                        <a:t>Pathways.  These DOK pathways are development cognitive pathways.   </a:t>
                      </a:r>
                      <a:r>
                        <a:rPr lang="en-US" sz="850" b="1" baseline="0" dirty="0" smtClean="0"/>
                        <a:t>Pathway one </a:t>
                      </a:r>
                      <a:r>
                        <a:rPr lang="en-US" sz="850" baseline="0" dirty="0" smtClean="0"/>
                        <a:t>has two steps.  </a:t>
                      </a:r>
                      <a:r>
                        <a:rPr lang="en-US" sz="850" b="1" baseline="0" dirty="0" smtClean="0"/>
                        <a:t>Pathway two </a:t>
                      </a:r>
                      <a:r>
                        <a:rPr lang="en-US" sz="850" baseline="0" dirty="0" smtClean="0"/>
                        <a:t>has three steps.  </a:t>
                      </a:r>
                      <a:r>
                        <a:rPr lang="en-US" sz="850" b="1" baseline="0" dirty="0" smtClean="0"/>
                        <a:t>Pathway three </a:t>
                      </a:r>
                      <a:r>
                        <a:rPr lang="en-US" sz="850" baseline="0" dirty="0" smtClean="0"/>
                        <a:t>has 6 steps.</a:t>
                      </a:r>
                    </a:p>
                    <a:p>
                      <a:r>
                        <a:rPr lang="en-US" sz="850" b="1" baseline="0" dirty="0" smtClean="0"/>
                        <a:t>Pathway four </a:t>
                      </a:r>
                      <a:r>
                        <a:rPr lang="en-US" sz="850" baseline="0" dirty="0" smtClean="0"/>
                        <a:t>has 7 steps.   Find the grade level standard you are teaching.  This is the end of its journey along the pathways.  What pathway is it in?   What number in the pathway?  Does it have any previous numbers in the same pathway?  Start your questions there.  End your questions where the standard is posted.</a:t>
                      </a:r>
                      <a:endParaRPr lang="en-US" sz="850" dirty="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370840">
                <a:tc>
                  <a:txBody>
                    <a:bodyPr/>
                    <a:lstStyle/>
                    <a:p>
                      <a:pPr algn="ctr"/>
                      <a:r>
                        <a:rPr lang="en-US" sz="1100" dirty="0" smtClean="0"/>
                        <a:t>Comprehension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best </a:t>
                      </a:r>
                    </a:p>
                    <a:p>
                      <a:r>
                        <a:rPr lang="en-US" sz="900" dirty="0" smtClean="0"/>
                        <a:t>describes ____?</a:t>
                      </a:r>
                    </a:p>
                    <a:p>
                      <a:r>
                        <a:rPr lang="en-US" sz="900" dirty="0" smtClean="0"/>
                        <a:t>What is the definition of __?</a:t>
                      </a:r>
                    </a:p>
                    <a:p>
                      <a:r>
                        <a:rPr lang="en-US" sz="900" dirty="0" smtClean="0"/>
                        <a:t>Explain how ___, _____.</a:t>
                      </a:r>
                    </a:p>
                    <a:p>
                      <a:r>
                        <a:rPr lang="en-US" sz="900" dirty="0" smtClean="0"/>
                        <a:t>How long did ___, ___ in order to?</a:t>
                      </a:r>
                    </a:p>
                    <a:p>
                      <a:r>
                        <a:rPr lang="en-US" sz="900" dirty="0" smtClean="0"/>
                        <a:t>Where did the ___, __?</a:t>
                      </a:r>
                    </a:p>
                    <a:p>
                      <a:r>
                        <a:rPr lang="en-US" sz="900" dirty="0" smtClean="0"/>
                        <a:t>Where did ____, _____?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RL.3.1,</a:t>
                      </a:r>
                      <a:r>
                        <a:rPr lang="en-US" sz="900" b="1" baseline="0" dirty="0" smtClean="0">
                          <a:solidFill>
                            <a:srgbClr val="C00000"/>
                          </a:solidFill>
                          <a:effectLst>
                            <a:outerShdw blurRad="38100" dist="38100" dir="2700000" algn="tl">
                              <a:srgbClr val="000000">
                                <a:alpha val="43137"/>
                              </a:srgbClr>
                            </a:outerShdw>
                          </a:effectLst>
                        </a:rPr>
                        <a:t>  RL.3.2,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What ___ is/is not an example of ___?</a:t>
                      </a:r>
                    </a:p>
                    <a:p>
                      <a:r>
                        <a:rPr lang="en-US" sz="900" dirty="0" smtClean="0"/>
                        <a:t>Which ___ was not a ____?</a:t>
                      </a:r>
                    </a:p>
                    <a:p>
                      <a:r>
                        <a:rPr lang="en-US" sz="900" dirty="0" smtClean="0"/>
                        <a:t>Why did ____, _____?</a:t>
                      </a:r>
                    </a:p>
                    <a:p>
                      <a:r>
                        <a:rPr lang="en-US" sz="900" dirty="0" smtClean="0"/>
                        <a:t>What information best supports the fact that ____?</a:t>
                      </a:r>
                    </a:p>
                    <a:p>
                      <a:r>
                        <a:rPr lang="en-US" sz="900" dirty="0" smtClean="0"/>
                        <a:t>What is the main idea of ___?</a:t>
                      </a:r>
                    </a:p>
                    <a:p>
                      <a:r>
                        <a:rPr lang="en-US" sz="900" dirty="0" smtClean="0"/>
                        <a:t>What details best summarize 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RI.3.1,,</a:t>
                      </a:r>
                      <a:r>
                        <a:rPr lang="en-US" sz="900" b="1" baseline="0" dirty="0" smtClean="0">
                          <a:solidFill>
                            <a:srgbClr val="0070C0"/>
                          </a:solidFill>
                          <a:effectLst>
                            <a:outerShdw blurRad="38100" dist="38100" dir="2700000" algn="tl">
                              <a:srgbClr val="000000">
                                <a:alpha val="43137"/>
                              </a:srgbClr>
                            </a:outerShdw>
                          </a:effectLst>
                        </a:rPr>
                        <a:t> RI.3.2, RI.3.3</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The ____ ended/began </a:t>
                      </a:r>
                    </a:p>
                    <a:p>
                      <a:r>
                        <a:rPr lang="en-US" sz="900" dirty="0" smtClean="0"/>
                        <a:t>when _____.</a:t>
                      </a:r>
                    </a:p>
                    <a:p>
                      <a:r>
                        <a:rPr lang="en-US" sz="900" dirty="0" smtClean="0"/>
                        <a:t>When do ___ most/least often occur?</a:t>
                      </a:r>
                    </a:p>
                    <a:p>
                      <a:r>
                        <a:rPr lang="en-US" sz="900" dirty="0" smtClean="0"/>
                        <a:t>Explain why the ___, _____.</a:t>
                      </a:r>
                    </a:p>
                    <a:p>
                      <a:r>
                        <a:rPr lang="en-US" sz="900" dirty="0" smtClean="0"/>
                        <a:t>Was the ___ able to ___?  Explain.</a:t>
                      </a:r>
                    </a:p>
                    <a:p>
                      <a:r>
                        <a:rPr lang="en-US" sz="900" dirty="0" smtClean="0"/>
                        <a:t>What problem did ___ and ___ cause?</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How does the author’s use of __ lead us to believe ___?</a:t>
                      </a:r>
                      <a:r>
                        <a:rPr lang="en-US" sz="900" b="1" baseline="0" dirty="0" smtClean="0">
                          <a:solidFill>
                            <a:srgbClr val="C00000"/>
                          </a:solidFill>
                          <a:effectLst>
                            <a:outerShdw blurRad="38100" dist="38100" dir="2700000" algn="tl">
                              <a:srgbClr val="000000">
                                <a:alpha val="43137"/>
                              </a:srgbClr>
                            </a:outerShdw>
                          </a:effectLst>
                        </a:rPr>
                        <a:t> </a:t>
                      </a:r>
                      <a:endParaRPr lang="en-US" sz="900" b="1" baseline="0"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baseline="0" dirty="0" smtClean="0">
                          <a:solidFill>
                            <a:srgbClr val="0070C0"/>
                          </a:solidFill>
                          <a:effectLst>
                            <a:outerShdw blurRad="38100" dist="38100" dir="2700000" algn="tl">
                              <a:srgbClr val="000000">
                                <a:alpha val="43137"/>
                              </a:srgbClr>
                            </a:outerShdw>
                          </a:effectLst>
                        </a:rPr>
                        <a:t>RI.3.8</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How did the fact that ___ </a:t>
                      </a:r>
                    </a:p>
                    <a:p>
                      <a:r>
                        <a:rPr lang="en-US" sz="900" dirty="0" smtClean="0"/>
                        <a:t>affect ____?</a:t>
                      </a:r>
                    </a:p>
                    <a:p>
                      <a:r>
                        <a:rPr lang="en-US" sz="900" dirty="0" smtClean="0"/>
                        <a:t>If the results of ____ are always ___ what can we best predict will happen next?</a:t>
                      </a:r>
                    </a:p>
                    <a:p>
                      <a:r>
                        <a:rPr lang="en-US" sz="900" dirty="0" smtClean="0"/>
                        <a:t>Why did ___ recognize the importance of__?</a:t>
                      </a:r>
                    </a:p>
                    <a:p>
                      <a:r>
                        <a:rPr lang="en-US" sz="900" dirty="0" smtClean="0"/>
                        <a:t>How did ___’s discovery of ___ also help __?</a:t>
                      </a:r>
                    </a:p>
                    <a:p>
                      <a:r>
                        <a:rPr lang="en-US" sz="900" dirty="0" smtClean="0"/>
                        <a:t>The results of ____ showed that ___ can be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r>
              <a:tr h="370840">
                <a:tc>
                  <a:txBody>
                    <a:bodyPr/>
                    <a:lstStyle/>
                    <a:p>
                      <a:pPr algn="ctr"/>
                      <a:r>
                        <a:rPr lang="en-US" sz="1100" dirty="0" smtClean="0"/>
                        <a:t>Application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happens if _____?</a:t>
                      </a:r>
                    </a:p>
                    <a:p>
                      <a:r>
                        <a:rPr lang="en-US" sz="900" dirty="0" smtClean="0"/>
                        <a:t>How is ___ used in the example of ___?</a:t>
                      </a:r>
                    </a:p>
                    <a:p>
                      <a:r>
                        <a:rPr lang="en-US" sz="900" dirty="0" smtClean="0"/>
                        <a:t>What type of ____ is ___?</a:t>
                      </a:r>
                    </a:p>
                    <a:p>
                      <a:r>
                        <a:rPr lang="en-US" sz="900" dirty="0" smtClean="0"/>
                        <a:t>What ___ best tells about ____?  </a:t>
                      </a:r>
                    </a:p>
                    <a:p>
                      <a:r>
                        <a:rPr lang="en-US" sz="900" dirty="0" smtClean="0"/>
                        <a:t>What is a type of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RL3.4,</a:t>
                      </a:r>
                      <a:r>
                        <a:rPr lang="en-US" sz="900" b="1" baseline="0" dirty="0" smtClean="0">
                          <a:solidFill>
                            <a:srgbClr val="C00000"/>
                          </a:solidFill>
                          <a:effectLst>
                            <a:outerShdw blurRad="38100" dist="38100" dir="2700000" algn="tl">
                              <a:srgbClr val="000000">
                                <a:alpha val="43137"/>
                              </a:srgbClr>
                            </a:outerShdw>
                          </a:effectLst>
                        </a:rPr>
                        <a:t> RL.3.5, RL.3.7</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Why did ___ most likely ____?</a:t>
                      </a:r>
                    </a:p>
                    <a:p>
                      <a:r>
                        <a:rPr lang="en-US" sz="900" dirty="0" smtClean="0"/>
                        <a:t>What does ___ reveal about ____?</a:t>
                      </a:r>
                    </a:p>
                    <a:p>
                      <a:r>
                        <a:rPr lang="en-US" sz="900" dirty="0" smtClean="0"/>
                        <a:t>What clues help identify ___?</a:t>
                      </a:r>
                    </a:p>
                    <a:p>
                      <a:r>
                        <a:rPr lang="en-US" sz="900" dirty="0" smtClean="0"/>
                        <a:t>What is/is not an example of ____?</a:t>
                      </a:r>
                    </a:p>
                    <a:p>
                      <a:r>
                        <a:rPr lang="en-US" sz="900" dirty="0" smtClean="0"/>
                        <a:t>What facts support _____?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RI.3.4,</a:t>
                      </a:r>
                      <a:r>
                        <a:rPr lang="en-US" sz="900" b="1" baseline="0" dirty="0" smtClean="0">
                          <a:solidFill>
                            <a:srgbClr val="0070C0"/>
                          </a:solidFill>
                          <a:effectLst>
                            <a:outerShdw blurRad="38100" dist="38100" dir="2700000" algn="tl">
                              <a:srgbClr val="000000">
                                <a:alpha val="43137"/>
                              </a:srgbClr>
                            </a:outerShdw>
                          </a:effectLst>
                        </a:rPr>
                        <a:t>  RI.3.5, RI.3.7</a:t>
                      </a:r>
                      <a:endParaRPr lang="en-US" sz="900" b="1" dirty="0" smtClean="0">
                        <a:solidFill>
                          <a:srgbClr val="0070C0"/>
                        </a:solidFill>
                        <a:effectLst>
                          <a:outerShdw blurRad="38100" dist="38100" dir="2700000" algn="tl">
                            <a:srgbClr val="000000">
                              <a:alpha val="43137"/>
                            </a:srgbClr>
                          </a:outerShdw>
                        </a:effectLst>
                      </a:endParaRPr>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900" dirty="0" smtClean="0"/>
                        <a:t>Why did so </a:t>
                      </a:r>
                    </a:p>
                    <a:p>
                      <a:pPr marL="0" indent="0">
                        <a:buFont typeface="Arial" panose="020B0604020202020204" pitchFamily="34" charset="0"/>
                        <a:buNone/>
                      </a:pPr>
                      <a:r>
                        <a:rPr lang="en-US" sz="900" dirty="0" smtClean="0"/>
                        <a:t>many ____, ___?</a:t>
                      </a:r>
                    </a:p>
                    <a:p>
                      <a:pPr marL="0" indent="0">
                        <a:buFont typeface="Arial" panose="020B0604020202020204" pitchFamily="34" charset="0"/>
                        <a:buNone/>
                      </a:pPr>
                      <a:r>
                        <a:rPr lang="en-US" sz="900" dirty="0" smtClean="0"/>
                        <a:t>Explain why not many ___, ____.</a:t>
                      </a:r>
                    </a:p>
                    <a:p>
                      <a:pPr marL="0" indent="0">
                        <a:buFont typeface="Arial" panose="020B0604020202020204" pitchFamily="34" charset="0"/>
                        <a:buNone/>
                      </a:pPr>
                      <a:r>
                        <a:rPr lang="en-US" sz="900" dirty="0" smtClean="0"/>
                        <a:t>What contributed to ___?  Explain.</a:t>
                      </a:r>
                    </a:p>
                    <a:p>
                      <a:pPr marL="0" indent="0">
                        <a:buFont typeface="Arial" panose="020B0604020202020204" pitchFamily="34" charset="0"/>
                        <a:buNone/>
                      </a:pPr>
                      <a:r>
                        <a:rPr lang="en-US" sz="900" dirty="0" smtClean="0"/>
                        <a:t>Which ___ would most likely ____?</a:t>
                      </a:r>
                    </a:p>
                    <a:p>
                      <a:pPr marL="0" indent="0">
                        <a:buFont typeface="Arial" panose="020B0604020202020204" pitchFamily="34" charset="0"/>
                        <a:buNone/>
                      </a:pPr>
                      <a:r>
                        <a:rPr lang="en-US" sz="900" dirty="0" smtClean="0"/>
                        <a:t>Would ___ had ____ if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en-US" sz="900" dirty="0" smtClean="0"/>
                        <a:t>What was most surprising </a:t>
                      </a:r>
                    </a:p>
                    <a:p>
                      <a:r>
                        <a:rPr lang="en-US" sz="900" dirty="0" smtClean="0"/>
                        <a:t>about ___? Why?</a:t>
                      </a:r>
                    </a:p>
                    <a:p>
                      <a:r>
                        <a:rPr lang="en-US" sz="900" dirty="0" smtClean="0"/>
                        <a:t>What effect did ___ have on ___ that was not intended?</a:t>
                      </a:r>
                    </a:p>
                    <a:p>
                      <a:r>
                        <a:rPr lang="en-US" sz="900" dirty="0" smtClean="0"/>
                        <a:t>How did ____ also contribute to ____?</a:t>
                      </a:r>
                    </a:p>
                    <a:p>
                      <a:r>
                        <a:rPr lang="en-US" sz="900" dirty="0" smtClean="0"/>
                        <a:t>How was ___ a factor in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Analyze</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Where are ___ </a:t>
                      </a:r>
                    </a:p>
                    <a:p>
                      <a:r>
                        <a:rPr lang="en-US" sz="900" dirty="0" smtClean="0"/>
                        <a:t>and ___ located?</a:t>
                      </a:r>
                    </a:p>
                    <a:p>
                      <a:r>
                        <a:rPr lang="en-US" sz="900" dirty="0" smtClean="0"/>
                        <a:t>Was the ___ found before/after ____?</a:t>
                      </a:r>
                    </a:p>
                    <a:p>
                      <a:r>
                        <a:rPr lang="en-US" sz="900" dirty="0" smtClean="0"/>
                        <a:t>Where is __ found in relationship to ____?</a:t>
                      </a:r>
                    </a:p>
                    <a:p>
                      <a:r>
                        <a:rPr lang="en-US" sz="900" dirty="0" smtClean="0"/>
                        <a:t>What fact(s) about ____ are/is ____?</a:t>
                      </a:r>
                    </a:p>
                    <a:p>
                      <a:r>
                        <a:rPr lang="en-US" sz="900" dirty="0" smtClean="0"/>
                        <a:t>Where are both ___ and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What ___ is used </a:t>
                      </a:r>
                    </a:p>
                    <a:p>
                      <a:r>
                        <a:rPr lang="en-US" sz="900" dirty="0" smtClean="0"/>
                        <a:t>to _____?</a:t>
                      </a:r>
                    </a:p>
                    <a:p>
                      <a:r>
                        <a:rPr lang="en-US" sz="900" dirty="0" smtClean="0"/>
                        <a:t>What identifies ____ from _____?</a:t>
                      </a:r>
                    </a:p>
                    <a:p>
                      <a:r>
                        <a:rPr lang="en-US" sz="900" dirty="0" smtClean="0"/>
                        <a:t>What ___ can be used for both ___ and __?</a:t>
                      </a:r>
                    </a:p>
                    <a:p>
                      <a:r>
                        <a:rPr lang="en-US" sz="900" dirty="0" smtClean="0"/>
                        <a:t>How are ___ and ___ the same/different?</a:t>
                      </a:r>
                    </a:p>
                    <a:p>
                      <a:r>
                        <a:rPr lang="en-US" sz="900" dirty="0" smtClean="0"/>
                        <a:t>What part of ___ is _____?</a:t>
                      </a:r>
                    </a:p>
                    <a:p>
                      <a:endParaRPr lang="en-US" sz="9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b="1" dirty="0" smtClean="0">
                          <a:solidFill>
                            <a:srgbClr val="C00000"/>
                          </a:solidFill>
                          <a:effectLst>
                            <a:outerShdw blurRad="38100" dist="38100" dir="2700000" algn="tl">
                              <a:srgbClr val="000000">
                                <a:alpha val="43137"/>
                              </a:srgbClr>
                            </a:outerShdw>
                          </a:effectLst>
                        </a:rPr>
                        <a:t>RL.3.6</a:t>
                      </a:r>
                    </a:p>
                    <a:p>
                      <a:r>
                        <a:rPr lang="en-US" sz="900" dirty="0" smtClean="0"/>
                        <a:t>How does the author’s </a:t>
                      </a:r>
                    </a:p>
                    <a:p>
                      <a:r>
                        <a:rPr lang="en-US" sz="900" dirty="0" smtClean="0"/>
                        <a:t>theory of __, __?</a:t>
                      </a:r>
                    </a:p>
                    <a:p>
                      <a:r>
                        <a:rPr lang="en-US" sz="900" dirty="0" smtClean="0"/>
                        <a:t>What ___ led up to ____?</a:t>
                      </a:r>
                    </a:p>
                    <a:p>
                      <a:r>
                        <a:rPr lang="en-US" sz="900" dirty="0" smtClean="0"/>
                        <a:t>What evidence supports You _____?</a:t>
                      </a:r>
                    </a:p>
                    <a:p>
                      <a:r>
                        <a:rPr lang="en-US" sz="900" dirty="0" smtClean="0"/>
                        <a:t>How did ___’s belief affect _____?</a:t>
                      </a:r>
                    </a:p>
                    <a:p>
                      <a:r>
                        <a:rPr lang="en-US" sz="900" dirty="0" smtClean="0"/>
                        <a:t>What ___ explains why ____?</a:t>
                      </a: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RI.3.6</a:t>
                      </a:r>
                    </a:p>
                  </a:txBody>
                  <a:tcPr>
                    <a:lnR w="57150" cap="flat" cmpd="sng" algn="ctr">
                      <a:solidFill>
                        <a:schemeClr val="tx1"/>
                      </a:solidFill>
                      <a:prstDash val="solid"/>
                      <a:round/>
                      <a:headEnd type="none" w="med" len="med"/>
                      <a:tailEnd type="none" w="med" len="med"/>
                    </a:lnR>
                  </a:tcPr>
                </a:tc>
                <a:tc>
                  <a:txBody>
                    <a:bodyPr/>
                    <a:lstStyle/>
                    <a:p>
                      <a:r>
                        <a:rPr lang="en-US" sz="900" dirty="0" smtClean="0"/>
                        <a:t>What  two (or more) sources indicate ___?</a:t>
                      </a:r>
                    </a:p>
                    <a:p>
                      <a:r>
                        <a:rPr lang="en-US" sz="900" dirty="0" smtClean="0"/>
                        <a:t>Name __ factors of __ that ____.</a:t>
                      </a:r>
                    </a:p>
                    <a:p>
                      <a:r>
                        <a:rPr lang="en-US" sz="900" dirty="0" smtClean="0"/>
                        <a:t>What information explains why few/many ___ experienced/recognized that ____?</a:t>
                      </a:r>
                    </a:p>
                    <a:p>
                      <a:r>
                        <a:rPr lang="en-US" sz="900" dirty="0" smtClean="0"/>
                        <a:t>How is __’s use of ___ different/same as 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Evaluate</a:t>
                      </a:r>
                      <a:endParaRPr lang="en-US" sz="1100" dirty="0"/>
                    </a:p>
                  </a:txBody>
                  <a:tcPr vert="vert27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9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GRADE</a:t>
                      </a:r>
                      <a:r>
                        <a:rPr lang="en-US" sz="2000" b="1" baseline="0" dirty="0" smtClean="0"/>
                        <a:t> THREE</a:t>
                      </a:r>
                      <a:endParaRPr lang="en-US" sz="2000" b="1" dirty="0" smtClean="0"/>
                    </a:p>
                    <a:p>
                      <a:endParaRPr lang="en-US" sz="100" dirty="0" smtClean="0"/>
                    </a:p>
                    <a:p>
                      <a:endParaRPr lang="en-US" sz="100" dirty="0" smtClean="0"/>
                    </a:p>
                    <a:p>
                      <a:endParaRPr lang="en-US" sz="800" dirty="0" smtClean="0"/>
                    </a:p>
                    <a:p>
                      <a:endParaRPr lang="en-US" sz="900" dirty="0" smtClean="0"/>
                    </a:p>
                  </a:txBody>
                  <a:tcPr anchor="ct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a:txBody>
                    <a:bodyPr/>
                    <a:lstStyle/>
                    <a:p>
                      <a:r>
                        <a:rPr lang="en-US" sz="900" b="1" baseline="0" dirty="0" smtClean="0">
                          <a:solidFill>
                            <a:srgbClr val="C00000"/>
                          </a:solidFill>
                          <a:effectLst>
                            <a:outerShdw blurRad="38100" dist="38100" dir="2700000" algn="tl">
                              <a:srgbClr val="000000">
                                <a:alpha val="43137"/>
                              </a:srgbClr>
                            </a:outerShdw>
                          </a:effectLst>
                        </a:rPr>
                        <a:t>RL.3.3</a:t>
                      </a:r>
                    </a:p>
                    <a:p>
                      <a:r>
                        <a:rPr lang="en-US" sz="900" dirty="0" smtClean="0"/>
                        <a:t>Would you have ____ </a:t>
                      </a:r>
                    </a:p>
                    <a:p>
                      <a:r>
                        <a:rPr lang="en-US" sz="900" dirty="0" smtClean="0"/>
                        <a:t>if ___?</a:t>
                      </a:r>
                    </a:p>
                    <a:p>
                      <a:r>
                        <a:rPr lang="en-US" sz="900" dirty="0" smtClean="0"/>
                        <a:t>Would you prefer ___ or ___?</a:t>
                      </a:r>
                    </a:p>
                    <a:p>
                      <a:r>
                        <a:rPr lang="en-US" sz="900" dirty="0" smtClean="0"/>
                        <a:t>What explains what happened to ___?</a:t>
                      </a:r>
                    </a:p>
                    <a:p>
                      <a:r>
                        <a:rPr lang="en-US" sz="900" dirty="0" smtClean="0"/>
                        <a:t>Should ___ have been ____?</a:t>
                      </a:r>
                    </a:p>
                    <a:p>
                      <a:r>
                        <a:rPr lang="en-US" sz="900" dirty="0" smtClean="0"/>
                        <a:t>Which ___ was the best ____ for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r>
                        <a:rPr lang="en-US" sz="900" dirty="0" smtClean="0"/>
                        <a:t>Would ___ have approved </a:t>
                      </a:r>
                    </a:p>
                    <a:p>
                      <a:r>
                        <a:rPr lang="en-US" sz="900" dirty="0" smtClean="0"/>
                        <a:t>of ___?  </a:t>
                      </a:r>
                    </a:p>
                    <a:p>
                      <a:r>
                        <a:rPr lang="en-US" sz="900" dirty="0" smtClean="0"/>
                        <a:t>Did ___   ___ enough on ___ to ___?</a:t>
                      </a:r>
                    </a:p>
                    <a:p>
                      <a:r>
                        <a:rPr lang="en-US" sz="900" dirty="0" smtClean="0"/>
                        <a:t>Was it ____ to ___ since ____?</a:t>
                      </a:r>
                    </a:p>
                    <a:p>
                      <a:r>
                        <a:rPr lang="en-US" sz="900" dirty="0" smtClean="0"/>
                        <a:t>Did ___ improve ____?</a:t>
                      </a:r>
                    </a:p>
                    <a:p>
                      <a:r>
                        <a:rPr lang="en-US" sz="900" dirty="0" smtClean="0"/>
                        <a:t>Should ___ continue to ___ in order to ___?</a:t>
                      </a:r>
                    </a:p>
                    <a:p>
                      <a:r>
                        <a:rPr lang="en-US" sz="900" dirty="0" smtClean="0"/>
                        <a:t>Which of the ___ on ___ explains how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Synthesize</a:t>
                      </a:r>
                      <a:endParaRPr lang="en-US" sz="1100" dirty="0"/>
                    </a:p>
                  </a:txBody>
                  <a:tcPr vert="vert270"/>
                </a:tc>
                <a:tc>
                  <a:txBody>
                    <a:bodyPr/>
                    <a:lstStyle/>
                    <a:p>
                      <a:endParaRPr lang="en-US" sz="900" dirty="0" smtClean="0"/>
                    </a:p>
                  </a:txBody>
                  <a:tcPr>
                    <a:lnR w="57150" cap="flat" cmpd="sng" algn="ctr">
                      <a:solidFill>
                        <a:schemeClr val="tx1"/>
                      </a:solidFill>
                      <a:prstDash val="solid"/>
                      <a:round/>
                      <a:headEnd type="none" w="med" len="med"/>
                      <a:tailEnd type="none" w="med" len="med"/>
                    </a:lnR>
                    <a:solidFill>
                      <a:schemeClr val="bg1">
                        <a:lumMod val="85000"/>
                      </a:schemeClr>
                    </a:solidFill>
                  </a:tcPr>
                </a:tc>
                <a:tc>
                  <a:txBody>
                    <a:bodyPr/>
                    <a:lstStyle/>
                    <a:p>
                      <a:r>
                        <a:rPr lang="en-US" sz="900" dirty="0" smtClean="0"/>
                        <a:t>Based on ___, why </a:t>
                      </a:r>
                    </a:p>
                    <a:p>
                      <a:r>
                        <a:rPr lang="en-US" sz="900" dirty="0" smtClean="0"/>
                        <a:t>did ___?</a:t>
                      </a:r>
                    </a:p>
                    <a:p>
                      <a:r>
                        <a:rPr lang="en-US" sz="900" dirty="0" smtClean="0"/>
                        <a:t>According to ___, when did ____?</a:t>
                      </a:r>
                    </a:p>
                    <a:p>
                      <a:r>
                        <a:rPr lang="en-US" sz="900" dirty="0" smtClean="0"/>
                        <a:t>What was the most likely reason for ___?</a:t>
                      </a:r>
                    </a:p>
                    <a:p>
                      <a:r>
                        <a:rPr lang="en-US" sz="900" dirty="0" smtClean="0"/>
                        <a:t>What evidence best explains why ___?</a:t>
                      </a:r>
                    </a:p>
                    <a:p>
                      <a:r>
                        <a:rPr lang="en-US" sz="900" dirty="0" smtClean="0"/>
                        <a:t>What best explain why ___ did/not ___?</a:t>
                      </a:r>
                    </a:p>
                    <a:p>
                      <a:r>
                        <a:rPr lang="en-US" sz="800" dirty="0" smtClean="0"/>
                        <a:t>What conclusions have most ___ reached based on ____?  Explain why.</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Considering the options</a:t>
                      </a:r>
                    </a:p>
                    <a:p>
                      <a:r>
                        <a:rPr lang="en-US" sz="900" dirty="0" smtClean="0"/>
                        <a:t> of ___, ___ and ___ </a:t>
                      </a:r>
                    </a:p>
                    <a:p>
                      <a:r>
                        <a:rPr lang="en-US" sz="900" dirty="0" smtClean="0"/>
                        <a:t>which is best for ____?  Why?</a:t>
                      </a:r>
                    </a:p>
                    <a:p>
                      <a:r>
                        <a:rPr lang="en-US" sz="900" dirty="0" smtClean="0"/>
                        <a:t>What factors did ___ have in common with ___?  How did it influence ____?</a:t>
                      </a:r>
                    </a:p>
                    <a:p>
                      <a:r>
                        <a:rPr lang="en-US" sz="900" dirty="0" smtClean="0"/>
                        <a:t>What options could ___ and ___ have__?</a:t>
                      </a:r>
                    </a:p>
                    <a:p>
                      <a:r>
                        <a:rPr lang="en-US" sz="900" dirty="0" smtClean="0"/>
                        <a:t>What alternative to ___ makes the most sense?  Explain.</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RL.3.9</a:t>
                      </a:r>
                    </a:p>
                    <a:p>
                      <a:r>
                        <a:rPr lang="en-US" sz="900" dirty="0" smtClean="0"/>
                        <a:t>Which ___ was the most likely reason for__?</a:t>
                      </a:r>
                    </a:p>
                    <a:p>
                      <a:r>
                        <a:rPr lang="en-US" sz="900" dirty="0" smtClean="0"/>
                        <a:t>What conclusions can you draw from __ and ___ about ____?</a:t>
                      </a:r>
                    </a:p>
                    <a:p>
                      <a:r>
                        <a:rPr lang="en-US" sz="900" dirty="0" smtClean="0"/>
                        <a:t>Because of the information about ___ from __ and ___ what can you conclude about__?</a:t>
                      </a:r>
                    </a:p>
                    <a:p>
                      <a:r>
                        <a:rPr lang="en-US" sz="900" dirty="0" smtClean="0"/>
                        <a:t>What was the result of __ and __ on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How has your perspective changed after__?</a:t>
                      </a:r>
                      <a:r>
                        <a:rPr lang="en-US" sz="800" b="1" dirty="0" smtClean="0">
                          <a:solidFill>
                            <a:srgbClr val="0070C0"/>
                          </a:solidFill>
                          <a:effectLst>
                            <a:outerShdw blurRad="38100" dist="38100" dir="2700000" algn="tl">
                              <a:srgbClr val="000000">
                                <a:alpha val="43137"/>
                              </a:srgbClr>
                            </a:outerShdw>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RI.3.9</a:t>
                      </a:r>
                      <a:endParaRPr lang="en-US" sz="900" dirty="0" smtClean="0"/>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r>
            </a:tbl>
          </a:graphicData>
        </a:graphic>
      </p:graphicFrame>
      <p:grpSp>
        <p:nvGrpSpPr>
          <p:cNvPr id="22" name="Group 21"/>
          <p:cNvGrpSpPr/>
          <p:nvPr/>
        </p:nvGrpSpPr>
        <p:grpSpPr>
          <a:xfrm>
            <a:off x="1353110" y="367555"/>
            <a:ext cx="5419725" cy="7149345"/>
            <a:chOff x="1353110" y="506510"/>
            <a:chExt cx="5419725" cy="7149345"/>
          </a:xfrm>
        </p:grpSpPr>
        <p:sp>
          <p:nvSpPr>
            <p:cNvPr id="3" name="Rectangle 2"/>
            <p:cNvSpPr/>
            <p:nvPr/>
          </p:nvSpPr>
          <p:spPr>
            <a:xfrm>
              <a:off x="1362635" y="50651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grpSp>
          <p:nvGrpSpPr>
            <p:cNvPr id="20" name="Group 19"/>
            <p:cNvGrpSpPr/>
            <p:nvPr/>
          </p:nvGrpSpPr>
          <p:grpSpPr>
            <a:xfrm>
              <a:off x="1353110" y="1268510"/>
              <a:ext cx="5419725" cy="6387345"/>
              <a:chOff x="1353110" y="1363760"/>
              <a:chExt cx="5419725" cy="6387345"/>
            </a:xfrm>
          </p:grpSpPr>
          <p:sp>
            <p:nvSpPr>
              <p:cNvPr id="4" name="Rectangle 3"/>
              <p:cNvSpPr/>
              <p:nvPr/>
            </p:nvSpPr>
            <p:spPr>
              <a:xfrm>
                <a:off x="1362635" y="136376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5" name="Rectangle 4"/>
              <p:cNvSpPr/>
              <p:nvPr/>
            </p:nvSpPr>
            <p:spPr>
              <a:xfrm>
                <a:off x="1362075" y="310515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6" name="Rectangle 5"/>
              <p:cNvSpPr/>
              <p:nvPr/>
            </p:nvSpPr>
            <p:spPr>
              <a:xfrm>
                <a:off x="2962835" y="136376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7" name="Rectangle 6"/>
              <p:cNvSpPr/>
              <p:nvPr/>
            </p:nvSpPr>
            <p:spPr>
              <a:xfrm>
                <a:off x="2971800" y="3114675"/>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8" name="Rectangle 7"/>
              <p:cNvSpPr/>
              <p:nvPr/>
            </p:nvSpPr>
            <p:spPr>
              <a:xfrm>
                <a:off x="1353110" y="470311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2961715" y="469358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sp>
            <p:nvSpPr>
              <p:cNvPr id="10" name="Rectangle 9"/>
              <p:cNvSpPr/>
              <p:nvPr/>
            </p:nvSpPr>
            <p:spPr>
              <a:xfrm>
                <a:off x="4563035" y="136376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1" name="Rectangle 10"/>
              <p:cNvSpPr/>
              <p:nvPr/>
            </p:nvSpPr>
            <p:spPr>
              <a:xfrm>
                <a:off x="4562475" y="31146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2" name="Rectangle 11"/>
              <p:cNvSpPr/>
              <p:nvPr/>
            </p:nvSpPr>
            <p:spPr>
              <a:xfrm>
                <a:off x="4553510" y="470311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3" name="Rectangle 12"/>
              <p:cNvSpPr/>
              <p:nvPr/>
            </p:nvSpPr>
            <p:spPr>
              <a:xfrm>
                <a:off x="4562475" y="617029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4" name="Rectangle 13"/>
              <p:cNvSpPr/>
              <p:nvPr/>
            </p:nvSpPr>
            <p:spPr>
              <a:xfrm>
                <a:off x="2961715" y="749964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15" name="Rectangle 14"/>
              <p:cNvSpPr/>
              <p:nvPr/>
            </p:nvSpPr>
            <p:spPr>
              <a:xfrm>
                <a:off x="6468035" y="136376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6" name="Rectangle 15"/>
              <p:cNvSpPr/>
              <p:nvPr/>
            </p:nvSpPr>
            <p:spPr>
              <a:xfrm>
                <a:off x="6467475" y="31051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7" name="Rectangle 16"/>
              <p:cNvSpPr/>
              <p:nvPr/>
            </p:nvSpPr>
            <p:spPr>
              <a:xfrm>
                <a:off x="6458510" y="470311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6467475" y="617982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9" name="Rectangle 18"/>
              <p:cNvSpPr/>
              <p:nvPr/>
            </p:nvSpPr>
            <p:spPr>
              <a:xfrm>
                <a:off x="6458510" y="749964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7</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571440" y="749964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grpSp>
      </p:grpSp>
      <p:sp>
        <p:nvSpPr>
          <p:cNvPr id="23" name="Slide Number Placeholder 22"/>
          <p:cNvSpPr>
            <a:spLocks noGrp="1"/>
          </p:cNvSpPr>
          <p:nvPr>
            <p:ph type="sldNum" sz="quarter" idx="12"/>
          </p:nvPr>
        </p:nvSpPr>
        <p:spPr/>
        <p:txBody>
          <a:bodyPr/>
          <a:lstStyle/>
          <a:p>
            <a:fld id="{5FA644A2-C634-421A-B18B-04E696E02A98}" type="slidenum">
              <a:rPr lang="en-US" smtClean="0"/>
              <a:t>8</a:t>
            </a:fld>
            <a:endParaRPr lang="en-US"/>
          </a:p>
        </p:txBody>
      </p:sp>
    </p:spTree>
    <p:extLst>
      <p:ext uri="{BB962C8B-B14F-4D97-AF65-F5344CB8AC3E}">
        <p14:creationId xmlns:p14="http://schemas.microsoft.com/office/powerpoint/2010/main" val="3278700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5599"/>
            <a:ext cx="3124200" cy="8510022"/>
          </a:xfrm>
          <a:prstGeom prst="rect">
            <a:avLst/>
          </a:prstGeom>
          <a:ln>
            <a:solidFill>
              <a:schemeClr val="tx1"/>
            </a:solidFill>
          </a:ln>
        </p:spPr>
        <p:txBody>
          <a:bodyPr wrap="square">
            <a:spAutoFit/>
          </a:bodyPr>
          <a:lstStyle/>
          <a:p>
            <a:r>
              <a:rPr lang="en-US" sz="1100" b="1" u="sng" dirty="0" smtClean="0"/>
              <a:t>Grade Three Literature</a:t>
            </a:r>
          </a:p>
          <a:p>
            <a:endParaRPr lang="en-US" sz="1100" b="1" u="sng" dirty="0" smtClean="0"/>
          </a:p>
          <a:p>
            <a:r>
              <a:rPr lang="en-US" sz="1050" b="1" u="sng" dirty="0"/>
              <a:t>Key Ideas and Details:</a:t>
            </a:r>
          </a:p>
          <a:p>
            <a:endParaRPr lang="en-US" sz="1050" dirty="0"/>
          </a:p>
          <a:p>
            <a:r>
              <a:rPr lang="en-US" sz="1050" dirty="0"/>
              <a:t>CCSS.ELA-Literacy.RL.3.1</a:t>
            </a:r>
          </a:p>
          <a:p>
            <a:r>
              <a:rPr lang="en-US" sz="1050" dirty="0"/>
              <a:t>Ask and answer questions to demonstrate understanding of a text, referring explicitly to the text as the basis for the answers.</a:t>
            </a:r>
          </a:p>
          <a:p>
            <a:endParaRPr lang="en-US" sz="1050" dirty="0"/>
          </a:p>
          <a:p>
            <a:r>
              <a:rPr lang="en-US" sz="1050" dirty="0"/>
              <a:t>CCSS.ELA-Literacy.RL.3.2</a:t>
            </a:r>
          </a:p>
          <a:p>
            <a:r>
              <a:rPr lang="en-US" sz="1050" dirty="0"/>
              <a:t>Recount stories, including fables, folktales, and myths from diverse cultures; determine the central message, lesson, or moral and explain how it is conveyed through key details in the text.</a:t>
            </a:r>
          </a:p>
          <a:p>
            <a:endParaRPr lang="en-US" sz="1050" dirty="0"/>
          </a:p>
          <a:p>
            <a:r>
              <a:rPr lang="en-US" sz="1050" dirty="0"/>
              <a:t>CCSS.ELA-Literacy.RL.3.3</a:t>
            </a:r>
          </a:p>
          <a:p>
            <a:r>
              <a:rPr lang="en-US" sz="1050" dirty="0"/>
              <a:t>Describe characters in a story (e.g., their traits, motivations, or feelings) and explain how their actions contribute to the sequence of events</a:t>
            </a:r>
          </a:p>
          <a:p>
            <a:endParaRPr lang="en-US" sz="1050" dirty="0"/>
          </a:p>
          <a:p>
            <a:r>
              <a:rPr lang="en-US" sz="1050" b="1" u="sng" dirty="0"/>
              <a:t>Craft and Structure</a:t>
            </a:r>
            <a:r>
              <a:rPr lang="en-US" sz="1050" dirty="0"/>
              <a:t>:</a:t>
            </a:r>
          </a:p>
          <a:p>
            <a:endParaRPr lang="en-US" sz="1050" dirty="0"/>
          </a:p>
          <a:p>
            <a:r>
              <a:rPr lang="en-US" sz="1050" dirty="0"/>
              <a:t>CCSS.ELA-Literacy.RL.3.4</a:t>
            </a:r>
          </a:p>
          <a:p>
            <a:r>
              <a:rPr lang="en-US" sz="1050" dirty="0"/>
              <a:t>Determine the meaning of words and phrases as they are used in a text, distinguishing literal from nonliteral language.</a:t>
            </a:r>
          </a:p>
          <a:p>
            <a:endParaRPr lang="en-US" sz="1050" dirty="0"/>
          </a:p>
          <a:p>
            <a:r>
              <a:rPr lang="en-US" sz="1050" dirty="0"/>
              <a:t>CCSS.ELA-Literacy.RL.3.5</a:t>
            </a:r>
          </a:p>
          <a:p>
            <a:r>
              <a:rPr lang="en-US" sz="1050" dirty="0"/>
              <a:t>Refer to parts of stories, dramas, and poems when writing or speaking about a text, using terms such as chapter, scene, and stanza; describe how each successive part builds on earlier sections.</a:t>
            </a:r>
          </a:p>
          <a:p>
            <a:endParaRPr lang="en-US" sz="1050" dirty="0"/>
          </a:p>
          <a:p>
            <a:r>
              <a:rPr lang="en-US" sz="1050" dirty="0"/>
              <a:t>CCSS.ELA-Literacy.RL.3.6</a:t>
            </a:r>
          </a:p>
          <a:p>
            <a:r>
              <a:rPr lang="en-US" sz="1050" dirty="0"/>
              <a:t>Distinguish their own point of view from that of the narrator or those of the characters.</a:t>
            </a:r>
          </a:p>
          <a:p>
            <a:endParaRPr lang="en-US" sz="1050" dirty="0"/>
          </a:p>
          <a:p>
            <a:r>
              <a:rPr lang="en-US" sz="1050" b="1" u="sng" dirty="0"/>
              <a:t>Integration of Knowledge and Ideas:</a:t>
            </a:r>
          </a:p>
          <a:p>
            <a:endParaRPr lang="en-US" sz="1050" dirty="0"/>
          </a:p>
          <a:p>
            <a:r>
              <a:rPr lang="en-US" sz="1050" dirty="0"/>
              <a:t>CCSS.ELA-Literacy.RL.3.7</a:t>
            </a:r>
          </a:p>
          <a:p>
            <a:r>
              <a:rPr lang="en-US" sz="1050" dirty="0"/>
              <a:t>Explain how specific aspects of a text's illustrations contribute to what is conveyed by the words in a story (e.g., create mood, emphasize aspects of a character or setting)</a:t>
            </a:r>
          </a:p>
          <a:p>
            <a:endParaRPr lang="en-US" sz="1050" dirty="0"/>
          </a:p>
          <a:p>
            <a:r>
              <a:rPr lang="en-US" sz="1050" dirty="0"/>
              <a:t>CCSS.ELA-Literacy.RL.3.8</a:t>
            </a:r>
          </a:p>
          <a:p>
            <a:r>
              <a:rPr lang="en-US" sz="1050" dirty="0"/>
              <a:t>(RL.3.8 not applicable to literature)</a:t>
            </a:r>
          </a:p>
          <a:p>
            <a:endParaRPr lang="en-US" sz="1050" dirty="0"/>
          </a:p>
          <a:p>
            <a:r>
              <a:rPr lang="en-US" sz="1050" dirty="0"/>
              <a:t>CCSS.ELA-Literacy.RL.3.9</a:t>
            </a:r>
          </a:p>
          <a:p>
            <a:r>
              <a:rPr lang="en-US" sz="1050" dirty="0"/>
              <a:t>Compare and contrast the themes, settings, and plots of stories written by the same author about the same or similar characters (e.g., in books from a series)</a:t>
            </a:r>
          </a:p>
        </p:txBody>
      </p:sp>
      <p:sp>
        <p:nvSpPr>
          <p:cNvPr id="5" name="Rectangle 4"/>
          <p:cNvSpPr/>
          <p:nvPr/>
        </p:nvSpPr>
        <p:spPr>
          <a:xfrm>
            <a:off x="3532095" y="225599"/>
            <a:ext cx="3124200" cy="8333050"/>
          </a:xfrm>
          <a:prstGeom prst="rect">
            <a:avLst/>
          </a:prstGeom>
          <a:ln>
            <a:solidFill>
              <a:schemeClr val="tx1"/>
            </a:solidFill>
          </a:ln>
        </p:spPr>
        <p:txBody>
          <a:bodyPr wrap="square">
            <a:spAutoFit/>
          </a:bodyPr>
          <a:lstStyle/>
          <a:p>
            <a:r>
              <a:rPr lang="en-US" sz="1100" b="1" u="sng" dirty="0" smtClean="0"/>
              <a:t>Grade Three Informational Text</a:t>
            </a:r>
          </a:p>
          <a:p>
            <a:endParaRPr lang="en-US" sz="1000" dirty="0"/>
          </a:p>
          <a:p>
            <a:r>
              <a:rPr lang="en-US" sz="1050" b="1" u="sng" dirty="0"/>
              <a:t>Key Ideas and Details:</a:t>
            </a:r>
          </a:p>
          <a:p>
            <a:endParaRPr lang="en-US" sz="1050" dirty="0"/>
          </a:p>
          <a:p>
            <a:r>
              <a:rPr lang="en-US" sz="1050" dirty="0"/>
              <a:t>CCSS.ELA-Literacy.RI.3.1</a:t>
            </a:r>
          </a:p>
          <a:p>
            <a:r>
              <a:rPr lang="en-US" sz="1050" dirty="0"/>
              <a:t>Ask and answer questions to demonstrate understanding of a text, referring explicitly to the text as the basis for the answers.</a:t>
            </a:r>
          </a:p>
          <a:p>
            <a:endParaRPr lang="en-US" sz="1050" dirty="0"/>
          </a:p>
          <a:p>
            <a:r>
              <a:rPr lang="en-US" sz="1050" dirty="0"/>
              <a:t>CCSS.ELA-Literacy.RI.3.2</a:t>
            </a:r>
          </a:p>
          <a:p>
            <a:r>
              <a:rPr lang="en-US" sz="1050" dirty="0"/>
              <a:t>Determine the main idea of a text; recount the key details and explain how they support the main idea.</a:t>
            </a:r>
          </a:p>
          <a:p>
            <a:endParaRPr lang="en-US" sz="1050" dirty="0"/>
          </a:p>
          <a:p>
            <a:r>
              <a:rPr lang="en-US" sz="1050" dirty="0"/>
              <a:t>CCSS.ELA-Literacy.RI.3.3</a:t>
            </a:r>
          </a:p>
          <a:p>
            <a:r>
              <a:rPr lang="en-US" sz="1050" dirty="0"/>
              <a:t>Describe the relationship between a series of historical events, scientific ideas or concepts, or steps in technical procedures in a text, using language that pertains to time, sequence, and cause/effect.</a:t>
            </a:r>
          </a:p>
          <a:p>
            <a:endParaRPr lang="en-US" sz="1050" dirty="0"/>
          </a:p>
          <a:p>
            <a:r>
              <a:rPr lang="en-US" sz="1050" b="1" u="sng" dirty="0"/>
              <a:t>Craft and Structure:</a:t>
            </a:r>
          </a:p>
          <a:p>
            <a:endParaRPr lang="en-US" sz="1050" dirty="0"/>
          </a:p>
          <a:p>
            <a:r>
              <a:rPr lang="en-US" sz="1050" dirty="0"/>
              <a:t>CCSS.ELA-Literacy.RI.3.4</a:t>
            </a:r>
          </a:p>
          <a:p>
            <a:r>
              <a:rPr lang="en-US" sz="1050" dirty="0"/>
              <a:t>Determine the meaning of general academic and domain-specific words and phrases in a text relevant to a grade 3 topic or subject area.</a:t>
            </a:r>
          </a:p>
          <a:p>
            <a:endParaRPr lang="en-US" sz="1050" dirty="0"/>
          </a:p>
          <a:p>
            <a:r>
              <a:rPr lang="en-US" sz="1050" dirty="0"/>
              <a:t>CCSS.ELA-Literacy.RI.3.5</a:t>
            </a:r>
          </a:p>
          <a:p>
            <a:r>
              <a:rPr lang="en-US" sz="1050" dirty="0"/>
              <a:t>Use text features and search tools (e.g., key words, sidebars, hyperlinks) to locate information relevant to a given topic efficiently.</a:t>
            </a:r>
          </a:p>
          <a:p>
            <a:endParaRPr lang="en-US" sz="1050" dirty="0"/>
          </a:p>
          <a:p>
            <a:r>
              <a:rPr lang="en-US" sz="1050" dirty="0"/>
              <a:t>CCSS.ELA-Literacy.RI.3.6</a:t>
            </a:r>
          </a:p>
          <a:p>
            <a:r>
              <a:rPr lang="en-US" sz="1050" dirty="0"/>
              <a:t>Distinguish their own point of view from that of the author of a text.</a:t>
            </a:r>
          </a:p>
          <a:p>
            <a:endParaRPr lang="en-US" sz="1050" dirty="0"/>
          </a:p>
          <a:p>
            <a:r>
              <a:rPr lang="en-US" sz="1050" b="1" u="sng" dirty="0"/>
              <a:t>Integration of Knowledge and Ideas:</a:t>
            </a:r>
          </a:p>
          <a:p>
            <a:endParaRPr lang="en-US" sz="1050" dirty="0"/>
          </a:p>
          <a:p>
            <a:r>
              <a:rPr lang="en-US" sz="1050" dirty="0"/>
              <a:t>CCSS.ELA-Literacy.RI.3.7</a:t>
            </a:r>
          </a:p>
          <a:p>
            <a:r>
              <a:rPr lang="en-US" sz="1050" dirty="0"/>
              <a:t>Use information gained from illustrations (e.g., maps, photographs) and the words in a text to demonstrate understanding of the text (e.g., where, when, why, and how key events occur).</a:t>
            </a:r>
          </a:p>
          <a:p>
            <a:endParaRPr lang="en-US" sz="1050" dirty="0"/>
          </a:p>
          <a:p>
            <a:r>
              <a:rPr lang="en-US" sz="1050" dirty="0"/>
              <a:t>CCSS.ELA-Literacy.RI.3.8</a:t>
            </a:r>
          </a:p>
          <a:p>
            <a:r>
              <a:rPr lang="en-US" sz="1050" dirty="0"/>
              <a:t>Describe the logical connection between particular sentences and paragraphs in a text (e.g., comparison, cause/effect, first/second/third in a sequence).</a:t>
            </a:r>
          </a:p>
          <a:p>
            <a:endParaRPr lang="en-US" sz="1050" dirty="0"/>
          </a:p>
          <a:p>
            <a:r>
              <a:rPr lang="en-US" sz="1050" dirty="0"/>
              <a:t>CCSS.ELA-Literacy.RI.3.9</a:t>
            </a:r>
          </a:p>
          <a:p>
            <a:r>
              <a:rPr lang="en-US" sz="1050" dirty="0"/>
              <a:t>Compare and contrast the most important points and key details presented in two texts on the same topic.</a:t>
            </a:r>
          </a:p>
        </p:txBody>
      </p:sp>
      <p:sp>
        <p:nvSpPr>
          <p:cNvPr id="2" name="Slide Number Placeholder 1"/>
          <p:cNvSpPr>
            <a:spLocks noGrp="1"/>
          </p:cNvSpPr>
          <p:nvPr>
            <p:ph type="sldNum" sz="quarter" idx="12"/>
          </p:nvPr>
        </p:nvSpPr>
        <p:spPr/>
        <p:txBody>
          <a:bodyPr/>
          <a:lstStyle/>
          <a:p>
            <a:fld id="{5FA644A2-C634-421A-B18B-04E696E02A98}" type="slidenum">
              <a:rPr lang="en-US" smtClean="0"/>
              <a:t>9</a:t>
            </a:fld>
            <a:endParaRPr lang="en-US"/>
          </a:p>
        </p:txBody>
      </p:sp>
    </p:spTree>
    <p:extLst>
      <p:ext uri="{BB962C8B-B14F-4D97-AF65-F5344CB8AC3E}">
        <p14:creationId xmlns:p14="http://schemas.microsoft.com/office/powerpoint/2010/main" val="2115148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9155</Words>
  <Application>Microsoft Office PowerPoint</Application>
  <PresentationFormat>On-screen Show (4:3)</PresentationFormat>
  <Paragraphs>1570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Richmond, Susan</cp:lastModifiedBy>
  <cp:revision>53</cp:revision>
  <cp:lastPrinted>2015-02-05T20:14:00Z</cp:lastPrinted>
  <dcterms:created xsi:type="dcterms:W3CDTF">2014-06-12T19:36:57Z</dcterms:created>
  <dcterms:modified xsi:type="dcterms:W3CDTF">2015-02-05T20:33:02Z</dcterms:modified>
</cp:coreProperties>
</file>