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5" r:id="rId2"/>
    <p:sldId id="270" r:id="rId3"/>
    <p:sldId id="268" r:id="rId4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FBDBD"/>
    <a:srgbClr val="FF2525"/>
    <a:srgbClr val="FF3333"/>
    <a:srgbClr val="F20000"/>
    <a:srgbClr val="FF7575"/>
    <a:srgbClr val="FF8F8F"/>
    <a:srgbClr val="FF9F9F"/>
    <a:srgbClr val="007635"/>
    <a:srgbClr val="F8A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4" autoAdjust="0"/>
    <p:restoredTop sz="89041" autoAdjust="0"/>
  </p:normalViewPr>
  <p:slideViewPr>
    <p:cSldViewPr snapToGrid="0">
      <p:cViewPr varScale="1">
        <p:scale>
          <a:sx n="57" d="100"/>
          <a:sy n="57" d="100"/>
        </p:scale>
        <p:origin x="16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E672E2-A551-438D-AE28-1DCFC9CDAC36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8C2D97-D357-4439-AC79-41F3F6AAF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0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ABF4F-6FDE-487F-BAEA-778C063B91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0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2D97-D357-4439-AC79-41F3F6AAF84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standard has been assigned a DOK level.  Students are expected to show</a:t>
            </a:r>
            <a:r>
              <a:rPr lang="en-US" baseline="0" dirty="0" smtClean="0"/>
              <a:t> standard mastery which means they will be answering</a:t>
            </a:r>
          </a:p>
          <a:p>
            <a:r>
              <a:rPr lang="en-US" baseline="0" dirty="0" smtClean="0"/>
              <a:t>Questions from DOK Levels 1 – 4 –  some are a 2 – many/most are a 3 – and a PT is a 4.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2D97-D357-4439-AC79-41F3F6AAF84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3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8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2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7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0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5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0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7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3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5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5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9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4CD3-336D-4FDB-A962-C7434F8FF24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BD12-8EB0-4361-BAEA-8CF83E771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80713" y="5325201"/>
            <a:ext cx="890541" cy="1395006"/>
            <a:chOff x="1" y="9535360"/>
            <a:chExt cx="1942999" cy="3043650"/>
          </a:xfrm>
        </p:grpSpPr>
        <p:pic>
          <p:nvPicPr>
            <p:cNvPr id="34" name="Picture 3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65" r="14466"/>
            <a:stretch/>
          </p:blipFill>
          <p:spPr>
            <a:xfrm>
              <a:off x="1" y="9535360"/>
              <a:ext cx="1904583" cy="2450121"/>
            </a:xfrm>
            <a:prstGeom prst="rect">
              <a:avLst/>
            </a:prstGeom>
          </p:spPr>
        </p:pic>
        <p:sp>
          <p:nvSpPr>
            <p:cNvPr id="38" name="Text Box 3"/>
            <p:cNvSpPr txBox="1"/>
            <p:nvPr/>
          </p:nvSpPr>
          <p:spPr>
            <a:xfrm>
              <a:off x="179982" y="11941053"/>
              <a:ext cx="1763018" cy="63795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DOK-3</a:t>
              </a:r>
            </a:p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Judge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95475" y="920379"/>
            <a:ext cx="1036999" cy="1337587"/>
            <a:chOff x="3286246" y="3163361"/>
            <a:chExt cx="2262544" cy="2918367"/>
          </a:xfrm>
        </p:grpSpPr>
        <p:pic>
          <p:nvPicPr>
            <p:cNvPr id="27" name="Picture 26" descr="https://encrypted-tbn1.gstatic.com/images?q=tbn:ANd9GcRbjzF8wup-PFkIOS_FeGS2fgaX-M64D0URyCP3PzAdUE4KFAstEA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744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86246" y="3163361"/>
              <a:ext cx="2262536" cy="2161168"/>
            </a:xfrm>
            <a:prstGeom prst="rect">
              <a:avLst/>
            </a:prstGeom>
            <a:noFill/>
            <a:extLst/>
          </p:spPr>
        </p:pic>
        <p:sp>
          <p:nvSpPr>
            <p:cNvPr id="28" name="Text Box 1"/>
            <p:cNvSpPr txBox="1"/>
            <p:nvPr/>
          </p:nvSpPr>
          <p:spPr>
            <a:xfrm>
              <a:off x="3606627" y="5411985"/>
              <a:ext cx="1942163" cy="66974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DOK-1</a:t>
              </a:r>
            </a:p>
            <a:p>
              <a:pPr algn="ctr">
                <a:lnSpc>
                  <a:spcPct val="115000"/>
                </a:lnSpc>
                <a:spcAft>
                  <a:spcPts val="602"/>
                </a:spcAft>
              </a:pPr>
              <a:r>
                <a:rPr lang="en-US" sz="825" b="1" dirty="0">
                  <a:ea typeface="Calibri"/>
                  <a:cs typeface="Times New Roman"/>
                </a:rPr>
                <a:t>Reporter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28929" y="3213100"/>
            <a:ext cx="1015615" cy="1186721"/>
            <a:chOff x="13784449" y="7821747"/>
            <a:chExt cx="2215887" cy="258920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4449" y="7821747"/>
              <a:ext cx="2006203" cy="2107552"/>
            </a:xfrm>
            <a:prstGeom prst="rect">
              <a:avLst/>
            </a:prstGeom>
          </p:spPr>
        </p:pic>
        <p:sp>
          <p:nvSpPr>
            <p:cNvPr id="30" name="Text Box 2"/>
            <p:cNvSpPr txBox="1"/>
            <p:nvPr/>
          </p:nvSpPr>
          <p:spPr>
            <a:xfrm>
              <a:off x="14030564" y="9735053"/>
              <a:ext cx="1969772" cy="67590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DOK-2</a:t>
              </a:r>
            </a:p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Interpreter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64800" y="12327"/>
            <a:ext cx="2383475" cy="2250651"/>
            <a:chOff x="5916650" y="26894"/>
            <a:chExt cx="5200309" cy="4910511"/>
          </a:xfrm>
        </p:grpSpPr>
        <p:sp>
          <p:nvSpPr>
            <p:cNvPr id="4" name="Rectangle 3"/>
            <p:cNvSpPr/>
            <p:nvPr/>
          </p:nvSpPr>
          <p:spPr>
            <a:xfrm>
              <a:off x="6268167" y="26894"/>
              <a:ext cx="4085374" cy="49105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6609781" y="1215192"/>
              <a:ext cx="3591314" cy="343989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r>
                <a:rPr lang="en-US" sz="1467" b="1" dirty="0"/>
                <a:t>SHOW ME</a:t>
              </a:r>
            </a:p>
            <a:p>
              <a:pPr algn="ctr"/>
              <a:r>
                <a:rPr lang="en-US" sz="1467" b="1" dirty="0"/>
                <a:t>TELL 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16650" y="355002"/>
              <a:ext cx="5200309" cy="851934"/>
            </a:xfrm>
            <a:prstGeom prst="rect">
              <a:avLst/>
            </a:prstGeom>
            <a:noFill/>
          </p:spPr>
          <p:txBody>
            <a:bodyPr wrap="square" lIns="58461" tIns="29231" rIns="58461" bIns="29231" rtlCol="0">
              <a:spAutoFit/>
            </a:bodyPr>
            <a:lstStyle/>
            <a:p>
              <a:pPr algn="ctr"/>
              <a:r>
                <a:rPr lang="en-US" sz="1558" b="1" dirty="0"/>
                <a:t>DOK-1</a:t>
              </a:r>
            </a:p>
            <a:p>
              <a:pPr algn="ctr"/>
              <a:r>
                <a:rPr lang="en-US" sz="596" b="1" i="1" dirty="0"/>
                <a:t>Recall and Reproduce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483238" y="5407552"/>
            <a:ext cx="347618" cy="185991"/>
          </a:xfrm>
          <a:prstGeom prst="rect">
            <a:avLst/>
          </a:prstGeom>
          <a:noFill/>
        </p:spPr>
        <p:txBody>
          <a:bodyPr wrap="square" lIns="58461" tIns="29231" rIns="58461" bIns="29231" rtlCol="0">
            <a:spAutoFit/>
          </a:bodyPr>
          <a:lstStyle/>
          <a:p>
            <a:r>
              <a:rPr lang="en-US" sz="825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62200" y="5407552"/>
            <a:ext cx="347618" cy="185991"/>
          </a:xfrm>
          <a:prstGeom prst="rect">
            <a:avLst/>
          </a:prstGeom>
          <a:noFill/>
        </p:spPr>
        <p:txBody>
          <a:bodyPr wrap="square" lIns="58461" tIns="29231" rIns="58461" bIns="29231" rtlCol="0">
            <a:spAutoFit/>
          </a:bodyPr>
          <a:lstStyle/>
          <a:p>
            <a:r>
              <a:rPr lang="en-US" sz="825" b="1" dirty="0"/>
              <a:t>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21104" y="2305921"/>
            <a:ext cx="4388923" cy="2079462"/>
            <a:chOff x="3750830" y="6604903"/>
            <a:chExt cx="9575833" cy="4537009"/>
          </a:xfrm>
        </p:grpSpPr>
        <p:sp>
          <p:nvSpPr>
            <p:cNvPr id="21" name="Rectangle 20"/>
            <p:cNvSpPr/>
            <p:nvPr/>
          </p:nvSpPr>
          <p:spPr>
            <a:xfrm>
              <a:off x="4371288" y="6609133"/>
              <a:ext cx="4085374" cy="453277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544597" y="7545524"/>
              <a:ext cx="3584629" cy="3423949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779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US" sz="779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 can</a:t>
              </a:r>
              <a:r>
                <a:rPr lang="en-US" sz="825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558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LOCATE </a:t>
              </a:r>
              <a:r>
                <a:rPr lang="en-US" sz="825" b="1" i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</a:t>
              </a:r>
            </a:p>
            <a:p>
              <a:pPr algn="ctr"/>
              <a:r>
                <a:rPr lang="en-US" sz="1558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SELECT</a:t>
              </a:r>
            </a:p>
            <a:p>
              <a:pPr algn="ctr"/>
              <a:r>
                <a:rPr lang="en-US" sz="825" b="1" i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 or details…</a:t>
              </a:r>
            </a:p>
            <a:p>
              <a:pPr algn="ctr"/>
              <a:endParaRPr lang="en-US" sz="1558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50830" y="6781078"/>
              <a:ext cx="5384206" cy="821158"/>
            </a:xfrm>
            <a:prstGeom prst="rect">
              <a:avLst/>
            </a:prstGeom>
            <a:noFill/>
          </p:spPr>
          <p:txBody>
            <a:bodyPr wrap="square" lIns="58461" tIns="29231" rIns="58461" bIns="2923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DOK-2</a:t>
              </a:r>
            </a:p>
            <a:p>
              <a:pPr algn="ctr"/>
              <a:r>
                <a:rPr lang="en-US" sz="779" b="1" i="1" dirty="0"/>
                <a:t>Skills and Concepts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43699" y="6604903"/>
              <a:ext cx="4085374" cy="453277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8836579" y="7511529"/>
              <a:ext cx="3676694" cy="3423949"/>
            </a:xfrm>
            <a:prstGeom prst="ellipse">
              <a:avLst/>
            </a:prstGeom>
            <a:solidFill>
              <a:srgbClr val="8EB1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r>
                <a:rPr lang="en-US" sz="825" b="1" i="1" dirty="0">
                  <a:solidFill>
                    <a:srgbClr val="3E4D1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order to…</a:t>
              </a:r>
            </a:p>
            <a:p>
              <a:pPr algn="ctr"/>
              <a:r>
                <a:rPr lang="en-US" sz="137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IDENTIFY </a:t>
              </a:r>
              <a:r>
                <a:rPr lang="en-US" sz="825" b="1" i="1" dirty="0">
                  <a:solidFill>
                    <a:srgbClr val="3E4D1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</a:t>
              </a:r>
            </a:p>
            <a:p>
              <a:pPr algn="ctr"/>
              <a:r>
                <a:rPr lang="en-US" sz="137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VERIFY</a:t>
              </a:r>
            </a:p>
            <a:p>
              <a:pPr algn="ctr"/>
              <a:r>
                <a:rPr lang="en-US" sz="825" b="1" i="1" dirty="0">
                  <a:solidFill>
                    <a:srgbClr val="3E4D1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new concept.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23188" y="6711788"/>
              <a:ext cx="5303475" cy="821158"/>
            </a:xfrm>
            <a:prstGeom prst="rect">
              <a:avLst/>
            </a:prstGeom>
            <a:noFill/>
          </p:spPr>
          <p:txBody>
            <a:bodyPr wrap="square" lIns="58461" tIns="29231" rIns="58461" bIns="2923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DOK-2</a:t>
              </a:r>
            </a:p>
            <a:p>
              <a:pPr algn="ctr"/>
              <a:r>
                <a:rPr lang="en-US" sz="779" b="1" i="1" dirty="0"/>
                <a:t>Skills and Concepts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05687" y="4469557"/>
            <a:ext cx="5749138" cy="2254679"/>
            <a:chOff x="78792" y="5925268"/>
            <a:chExt cx="7018845" cy="2977119"/>
          </a:xfrm>
        </p:grpSpPr>
        <p:sp>
          <p:nvSpPr>
            <p:cNvPr id="42" name="Rectangle 41"/>
            <p:cNvSpPr/>
            <p:nvPr/>
          </p:nvSpPr>
          <p:spPr>
            <a:xfrm>
              <a:off x="78792" y="5925268"/>
              <a:ext cx="2286000" cy="2971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172911" y="6519079"/>
              <a:ext cx="2092240" cy="21726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0" rIns="44542" bIns="0" rtlCol="0" anchor="ctr"/>
            <a:lstStyle/>
            <a:p>
              <a:pPr algn="ctr"/>
              <a:endParaRPr lang="en-US" sz="779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 can </a:t>
              </a:r>
            </a:p>
            <a:p>
              <a:pPr algn="ctr"/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LOCATE</a:t>
              </a:r>
              <a:r>
                <a:rPr lang="en-US" sz="917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SELECT</a:t>
              </a:r>
            </a:p>
            <a:p>
              <a:pPr lvl="0" algn="ctr"/>
              <a:r>
                <a:rPr lang="en-US" sz="82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 and details</a:t>
              </a:r>
              <a:endParaRPr lang="en-US" sz="825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</a:t>
              </a:r>
              <a:r>
                <a:rPr lang="en-US" sz="91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IDENTIFY</a:t>
              </a:r>
              <a:r>
                <a:rPr lang="en-US" sz="1192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VERIFY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new concept…</a:t>
              </a:r>
            </a:p>
            <a:p>
              <a:pPr algn="ctr"/>
              <a:endParaRPr lang="en-US" sz="917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28669" y="5930587"/>
              <a:ext cx="2286000" cy="2971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2498571" y="6519080"/>
              <a:ext cx="2102119" cy="2172684"/>
            </a:xfrm>
            <a:prstGeom prst="ellipse">
              <a:avLst/>
            </a:prstGeom>
            <a:solidFill>
              <a:srgbClr val="F686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...which I use to show  my</a:t>
              </a:r>
            </a:p>
            <a:p>
              <a:pPr algn="ctr"/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REASONING</a:t>
              </a:r>
              <a:r>
                <a:rPr lang="en-US" sz="11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 I can show</a:t>
              </a:r>
              <a:r>
                <a:rPr lang="en-US" sz="733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HOW</a:t>
              </a:r>
              <a:r>
                <a:rPr lang="en-US" sz="1192" b="1" i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  <a:p>
              <a:pPr algn="ctr"/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SOLVED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question and make a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CONCLUSION.</a:t>
              </a:r>
              <a:endParaRPr lang="en-US" sz="1192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00812" y="5936699"/>
              <a:ext cx="2286000" cy="296275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4908774" y="6576219"/>
              <a:ext cx="2092240" cy="2172684"/>
            </a:xfrm>
            <a:prstGeom prst="ellipse">
              <a:avLst/>
            </a:prstGeom>
            <a:solidFill>
              <a:srgbClr val="C75F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t"/>
            <a:lstStyle/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then</a:t>
              </a:r>
              <a:r>
                <a:rPr lang="en-US" sz="82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I</a:t>
              </a:r>
            </a:p>
            <a:p>
              <a:pPr algn="ctr"/>
              <a:r>
                <a:rPr lang="en-US" sz="146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EXPLAIN 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my</a:t>
              </a:r>
            </a:p>
            <a:p>
              <a:pPr algn="ctr"/>
              <a:r>
                <a:rPr lang="en-US" sz="146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THINKING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45391" y="6109623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DOK-3</a:t>
              </a:r>
            </a:p>
            <a:p>
              <a:pPr algn="ctr"/>
              <a:r>
                <a:rPr lang="en-US" sz="596" b="1" i="1" dirty="0"/>
                <a:t>Strategic Thinking and Reasoning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14715" y="6121053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DOK-3</a:t>
              </a:r>
            </a:p>
            <a:p>
              <a:pPr algn="ctr"/>
              <a:r>
                <a:rPr lang="en-US" sz="596" b="1" i="1" dirty="0"/>
                <a:t>Strategic Thinking and Reasoning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870" y="6104305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DOK-3</a:t>
              </a:r>
            </a:p>
            <a:p>
              <a:pPr algn="ctr"/>
              <a:r>
                <a:rPr lang="en-US" sz="596" b="1" i="1" dirty="0"/>
                <a:t>Strategic Thinking and Reasoning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26627" y="6988669"/>
            <a:ext cx="7500590" cy="2254679"/>
            <a:chOff x="40924" y="5925268"/>
            <a:chExt cx="9157107" cy="2977119"/>
          </a:xfrm>
        </p:grpSpPr>
        <p:sp>
          <p:nvSpPr>
            <p:cNvPr id="41" name="Rectangle 40"/>
            <p:cNvSpPr/>
            <p:nvPr/>
          </p:nvSpPr>
          <p:spPr>
            <a:xfrm>
              <a:off x="40924" y="5925268"/>
              <a:ext cx="2286000" cy="2971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132364" y="6519079"/>
              <a:ext cx="2092240" cy="217268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0" rIns="44542" bIns="0" rtlCol="0" anchor="ctr"/>
            <a:lstStyle/>
            <a:p>
              <a:pPr algn="ctr"/>
              <a:endParaRPr lang="en-US" sz="779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733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 can 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COMPARE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previous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  <a:r>
                <a:rPr lang="en-US" sz="1283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 other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SOURCES</a:t>
              </a:r>
            </a:p>
            <a:p>
              <a:pPr algn="ctr"/>
              <a:endParaRPr lang="en-US" sz="917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338376" y="5930587"/>
              <a:ext cx="2286000" cy="2971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408276" y="6519080"/>
              <a:ext cx="2151315" cy="2172684"/>
            </a:xfrm>
            <a:prstGeom prst="ellipse">
              <a:avLst/>
            </a:prstGeom>
            <a:solidFill>
              <a:srgbClr val="E9C3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33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...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order to 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CONFIRM</a:t>
              </a:r>
              <a:r>
                <a:rPr lang="en-US" sz="1467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 develop a new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176" y="5931716"/>
              <a:ext cx="2286000" cy="29627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4713138" y="6571236"/>
              <a:ext cx="2092240" cy="217268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t"/>
            <a:lstStyle/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SHOW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how my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EXTENDS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across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other domains…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55097" y="6109623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19080" y="6116070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323" y="6104305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01211" y="5930587"/>
              <a:ext cx="2286000" cy="29627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7009171" y="6570107"/>
              <a:ext cx="2092240" cy="2172684"/>
            </a:xfrm>
            <a:prstGeom prst="ellipse">
              <a:avLst/>
            </a:prstGeom>
            <a:solidFill>
              <a:srgbClr val="B54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t"/>
            <a:lstStyle/>
            <a:p>
              <a:pPr algn="ctr"/>
              <a:endParaRPr lang="en-US" sz="733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US" sz="733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…and am able to use what I’ve learned to 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SOLVE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problem</a:t>
              </a:r>
              <a:endParaRPr lang="en-US" sz="1467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a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NEW WAY.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15109" y="6114941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9225" y="5996752"/>
            <a:ext cx="902812" cy="977900"/>
            <a:chOff x="10674" y="13106400"/>
            <a:chExt cx="1969772" cy="2133600"/>
          </a:xfrm>
        </p:grpSpPr>
        <p:pic>
          <p:nvPicPr>
            <p:cNvPr id="57" name="Picture 2" descr="http://monia2009.m.o.pic.centerblog.net/prupsay8.gif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4800" y="13106400"/>
              <a:ext cx="1600200" cy="1445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 Box 2"/>
            <p:cNvSpPr txBox="1"/>
            <p:nvPr/>
          </p:nvSpPr>
          <p:spPr>
            <a:xfrm>
              <a:off x="10674" y="14564097"/>
              <a:ext cx="1969772" cy="67590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DOK-4</a:t>
              </a:r>
            </a:p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Detective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4033" y="9398000"/>
            <a:ext cx="5657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Developed by Susan Richmond 2015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333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654390"/>
              </p:ext>
            </p:extLst>
          </p:nvPr>
        </p:nvGraphicFramePr>
        <p:xfrm>
          <a:off x="237066" y="392560"/>
          <a:ext cx="7382934" cy="891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467"/>
                <a:gridCol w="3691467"/>
              </a:tblGrid>
              <a:tr h="4741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DOK Question Prompts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for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090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DOK-1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DOK-2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happened?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Why did it</a:t>
                      </a:r>
                      <a:r>
                        <a:rPr lang="en-US" sz="1600" baseline="0" dirty="0" smtClean="0"/>
                        <a:t> happen?  What was the cause?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90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When</a:t>
                      </a:r>
                      <a:r>
                        <a:rPr lang="en-US" sz="1600" baseline="0" dirty="0" smtClean="0"/>
                        <a:t> did ______happen?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can you tell me that supports___?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Who was there?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List the facts that contributed to____.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Where did ______happen?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was the most likely reason for __?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Explain how ______happened.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best explains why ___did/not___?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9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DOK-3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DOK-4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Note:  For a true DOK of 4 – these questions would be followed up by reporting back on how new or alternate solutions are working in other ways.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82973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Which action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would have been the best choice for _____? How do you know?</a:t>
                      </a:r>
                      <a:endParaRPr 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0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When</a:t>
                      </a:r>
                      <a:r>
                        <a:rPr lang="en-US" sz="1600" baseline="0" dirty="0" smtClean="0"/>
                        <a:t> does ___ most often occur?   How would you change it? 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If the results of _____ are always ____ what can you best predict will happen if _____? What is the best solution for _______?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did the action of ___</a:t>
                      </a:r>
                      <a:r>
                        <a:rPr lang="en-US" sz="1600" baseline="0" dirty="0" smtClean="0"/>
                        <a:t>contribute most to ___?  What can you conclude (or learn) from this?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effect</a:t>
                      </a:r>
                      <a:r>
                        <a:rPr lang="en-US" sz="1600" baseline="0" dirty="0" smtClean="0"/>
                        <a:t> did the action of _____ have on ____ that was not intended?  What other situations has this happened in? 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is the best solution for ___?</a:t>
                      </a:r>
                      <a:r>
                        <a:rPr lang="en-US" sz="1600" baseline="0" dirty="0" smtClean="0"/>
                        <a:t> Explain.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information</a:t>
                      </a:r>
                      <a:r>
                        <a:rPr lang="en-US" sz="1600" baseline="0" dirty="0" smtClean="0"/>
                        <a:t> tells you that ______ (name several sources)?  What does this help you learn about your situation? 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Would you have ____ if ____?  Write</a:t>
                      </a:r>
                      <a:r>
                        <a:rPr lang="en-US" sz="1600" baseline="0" dirty="0" smtClean="0"/>
                        <a:t> or draw to explain your thinking.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Should you continue to _____ in order to ___? Explain why</a:t>
                      </a:r>
                      <a:r>
                        <a:rPr lang="en-US" sz="1600" baseline="0" dirty="0" smtClean="0"/>
                        <a:t> your answer is the best solution.  Use examples from past experiences.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1992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do you think about ____? Does your thinking affect ______?  Explain. 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1385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Considering</a:t>
                      </a:r>
                      <a:r>
                        <a:rPr lang="en-US" sz="1600" baseline="0" dirty="0" smtClean="0"/>
                        <a:t> the options of ____,____ and ____, which is best for _____?  Why?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What conclusions can you learn from ____ about _____?  Has your perspective changed? How</a:t>
                      </a:r>
                      <a:r>
                        <a:rPr lang="en-US" sz="1600" baseline="0" dirty="0" smtClean="0"/>
                        <a:t> might this affect _______? 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1385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alternative to _____makes the most sense?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57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333" y="745067"/>
            <a:ext cx="6942667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Ways to Connect with Classroom Instruction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DOK – Depth of Knowledge Ask Question Types at all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Reasoning (showing a strategy)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Analyze  Your Reasons  - Why are they Relevant?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Explaining Your Thinking – Evaluative Thinking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Analyzing Relationship Thinking – How Does this Effect……?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Follow Through – Follow Through – Follow Through  Applying what was learned across domains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9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601</Words>
  <Application>Microsoft Office PowerPoint</Application>
  <PresentationFormat>Custom</PresentationFormat>
  <Paragraphs>119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Hillsboro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Richmond, Susan</dc:creator>
  <cp:lastModifiedBy>Richmond, Susan</cp:lastModifiedBy>
  <cp:revision>48</cp:revision>
  <cp:lastPrinted>2015-12-13T18:57:31Z</cp:lastPrinted>
  <dcterms:created xsi:type="dcterms:W3CDTF">2015-12-12T18:58:19Z</dcterms:created>
  <dcterms:modified xsi:type="dcterms:W3CDTF">2015-12-13T20:30:44Z</dcterms:modified>
</cp:coreProperties>
</file>