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672" r:id="rId1"/>
  </p:sldMasterIdLst>
  <p:notesMasterIdLst>
    <p:notesMasterId r:id="rId18"/>
  </p:notesMasterIdLst>
  <p:sldIdLst>
    <p:sldId id="304" r:id="rId2"/>
    <p:sldId id="286" r:id="rId3"/>
    <p:sldId id="303" r:id="rId4"/>
    <p:sldId id="293" r:id="rId5"/>
    <p:sldId id="294" r:id="rId6"/>
    <p:sldId id="295" r:id="rId7"/>
    <p:sldId id="296" r:id="rId8"/>
    <p:sldId id="297" r:id="rId9"/>
    <p:sldId id="298" r:id="rId10"/>
    <p:sldId id="299" r:id="rId11"/>
    <p:sldId id="300" r:id="rId12"/>
    <p:sldId id="301" r:id="rId13"/>
    <p:sldId id="302" r:id="rId14"/>
    <p:sldId id="291" r:id="rId15"/>
    <p:sldId id="290" r:id="rId16"/>
    <p:sldId id="292" r:id="rId17"/>
  </p:sldIdLst>
  <p:sldSz cx="6858000" cy="9144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306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868" autoAdjust="0"/>
    <p:restoredTop sz="96210" autoAdjust="0"/>
  </p:normalViewPr>
  <p:slideViewPr>
    <p:cSldViewPr snapToGrid="0">
      <p:cViewPr varScale="1">
        <p:scale>
          <a:sx n="83" d="100"/>
          <a:sy n="83" d="100"/>
        </p:scale>
        <p:origin x="2154" y="96"/>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C7AC92-DCCA-45E4-A2B3-6D409E707BA9}" type="datetimeFigureOut">
              <a:rPr lang="en-US" smtClean="0"/>
              <a:t>3/11/2016</a:t>
            </a:fld>
            <a:endParaRPr lang="en-US" dirty="0"/>
          </a:p>
        </p:txBody>
      </p:sp>
      <p:sp>
        <p:nvSpPr>
          <p:cNvPr id="4" name="Slide Image Placeholder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741672-297F-452A-8D91-7FB41709389C}" type="slidenum">
              <a:rPr lang="en-US" smtClean="0"/>
              <a:t>‹#›</a:t>
            </a:fld>
            <a:endParaRPr lang="en-US" dirty="0"/>
          </a:p>
        </p:txBody>
      </p:sp>
    </p:spTree>
    <p:extLst>
      <p:ext uri="{BB962C8B-B14F-4D97-AF65-F5344CB8AC3E}">
        <p14:creationId xmlns:p14="http://schemas.microsoft.com/office/powerpoint/2010/main" val="3135570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741672-297F-452A-8D91-7FB41709389C}" type="slidenum">
              <a:rPr lang="en-US" smtClean="0"/>
              <a:t>2</a:t>
            </a:fld>
            <a:endParaRPr lang="en-US" dirty="0"/>
          </a:p>
        </p:txBody>
      </p:sp>
    </p:spTree>
    <p:extLst>
      <p:ext uri="{BB962C8B-B14F-4D97-AF65-F5344CB8AC3E}">
        <p14:creationId xmlns:p14="http://schemas.microsoft.com/office/powerpoint/2010/main" val="2917574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741672-297F-452A-8D91-7FB41709389C}" type="slidenum">
              <a:rPr lang="en-US" smtClean="0"/>
              <a:t>14</a:t>
            </a:fld>
            <a:endParaRPr lang="en-US" dirty="0"/>
          </a:p>
        </p:txBody>
      </p:sp>
    </p:spTree>
    <p:extLst>
      <p:ext uri="{BB962C8B-B14F-4D97-AF65-F5344CB8AC3E}">
        <p14:creationId xmlns:p14="http://schemas.microsoft.com/office/powerpoint/2010/main" val="2551150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741672-297F-452A-8D91-7FB41709389C}" type="slidenum">
              <a:rPr lang="en-US" smtClean="0"/>
              <a:t>15</a:t>
            </a:fld>
            <a:endParaRPr lang="en-US" dirty="0"/>
          </a:p>
        </p:txBody>
      </p:sp>
    </p:spTree>
    <p:extLst>
      <p:ext uri="{BB962C8B-B14F-4D97-AF65-F5344CB8AC3E}">
        <p14:creationId xmlns:p14="http://schemas.microsoft.com/office/powerpoint/2010/main" val="25511506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741672-297F-452A-8D91-7FB41709389C}" type="slidenum">
              <a:rPr lang="en-US" smtClean="0"/>
              <a:t>16</a:t>
            </a:fld>
            <a:endParaRPr lang="en-US" dirty="0"/>
          </a:p>
        </p:txBody>
      </p:sp>
    </p:spTree>
    <p:extLst>
      <p:ext uri="{BB962C8B-B14F-4D97-AF65-F5344CB8AC3E}">
        <p14:creationId xmlns:p14="http://schemas.microsoft.com/office/powerpoint/2010/main" val="1592385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496484"/>
            <a:ext cx="5829300" cy="3183467"/>
          </a:xfrm>
        </p:spPr>
        <p:txBody>
          <a:bodyPr anchor="b"/>
          <a:lstStyle>
            <a:lvl1pPr algn="ctr">
              <a:defRPr sz="4500"/>
            </a:lvl1pPr>
          </a:lstStyle>
          <a:p>
            <a:r>
              <a:rPr lang="en-US" smtClean="0"/>
              <a:t>Click to edit Master title style</a:t>
            </a:r>
            <a:endParaRPr lang="en-US" dirty="0"/>
          </a:p>
        </p:txBody>
      </p:sp>
      <p:sp>
        <p:nvSpPr>
          <p:cNvPr id="3" name="Subtitle 2"/>
          <p:cNvSpPr>
            <a:spLocks noGrp="1"/>
          </p:cNvSpPr>
          <p:nvPr>
            <p:ph type="subTitle" idx="1"/>
          </p:nvPr>
        </p:nvSpPr>
        <p:spPr>
          <a:xfrm>
            <a:off x="857250" y="4802717"/>
            <a:ext cx="5143500" cy="220768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9B72619-6BA8-48A0-943B-2182B33A6DCC}" type="datetime1">
              <a:rPr lang="en-US" smtClean="0"/>
              <a:t>3/11/2016</a:t>
            </a:fld>
            <a:endParaRPr lang="en-US" dirty="0"/>
          </a:p>
        </p:txBody>
      </p:sp>
      <p:sp>
        <p:nvSpPr>
          <p:cNvPr id="5" name="Footer Placeholder 4"/>
          <p:cNvSpPr>
            <a:spLocks noGrp="1"/>
          </p:cNvSpPr>
          <p:nvPr>
            <p:ph type="ftr" sz="quarter" idx="11"/>
          </p:nvPr>
        </p:nvSpPr>
        <p:spPr/>
        <p:txBody>
          <a:bodyPr/>
          <a:lstStyle/>
          <a:p>
            <a:r>
              <a:rPr lang="en-US" smtClean="0"/>
              <a:t>Susan Richmond 2016 </a:t>
            </a:r>
            <a:endParaRPr lang="en-US" dirty="0"/>
          </a:p>
        </p:txBody>
      </p:sp>
      <p:sp>
        <p:nvSpPr>
          <p:cNvPr id="6" name="Slide Number Placeholder 5"/>
          <p:cNvSpPr>
            <a:spLocks noGrp="1"/>
          </p:cNvSpPr>
          <p:nvPr>
            <p:ph type="sldNum" sz="quarter" idx="12"/>
          </p:nvPr>
        </p:nvSpPr>
        <p:spPr/>
        <p:txBody>
          <a:bodyPr/>
          <a:lstStyle/>
          <a:p>
            <a:fld id="{295AFF0C-B51A-4417-A515-BAC0639EB7E9}" type="slidenum">
              <a:rPr lang="en-US" smtClean="0"/>
              <a:t>‹#›</a:t>
            </a:fld>
            <a:endParaRPr lang="en-US" dirty="0"/>
          </a:p>
        </p:txBody>
      </p:sp>
    </p:spTree>
    <p:extLst>
      <p:ext uri="{BB962C8B-B14F-4D97-AF65-F5344CB8AC3E}">
        <p14:creationId xmlns:p14="http://schemas.microsoft.com/office/powerpoint/2010/main" val="20163311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4EC26D5-3DBA-446C-BCF1-2F1634DC291B}" type="datetime1">
              <a:rPr lang="en-US" smtClean="0"/>
              <a:t>3/11/2016</a:t>
            </a:fld>
            <a:endParaRPr lang="en-US" dirty="0"/>
          </a:p>
        </p:txBody>
      </p:sp>
      <p:sp>
        <p:nvSpPr>
          <p:cNvPr id="5" name="Footer Placeholder 4"/>
          <p:cNvSpPr>
            <a:spLocks noGrp="1"/>
          </p:cNvSpPr>
          <p:nvPr>
            <p:ph type="ftr" sz="quarter" idx="11"/>
          </p:nvPr>
        </p:nvSpPr>
        <p:spPr/>
        <p:txBody>
          <a:bodyPr/>
          <a:lstStyle/>
          <a:p>
            <a:r>
              <a:rPr lang="en-US" smtClean="0"/>
              <a:t>Susan Richmond 2016 </a:t>
            </a:r>
            <a:endParaRPr lang="en-US" dirty="0"/>
          </a:p>
        </p:txBody>
      </p:sp>
      <p:sp>
        <p:nvSpPr>
          <p:cNvPr id="6" name="Slide Number Placeholder 5"/>
          <p:cNvSpPr>
            <a:spLocks noGrp="1"/>
          </p:cNvSpPr>
          <p:nvPr>
            <p:ph type="sldNum" sz="quarter" idx="12"/>
          </p:nvPr>
        </p:nvSpPr>
        <p:spPr/>
        <p:txBody>
          <a:bodyPr/>
          <a:lstStyle/>
          <a:p>
            <a:fld id="{295AFF0C-B51A-4417-A515-BAC0639EB7E9}" type="slidenum">
              <a:rPr lang="en-US" smtClean="0"/>
              <a:t>‹#›</a:t>
            </a:fld>
            <a:endParaRPr lang="en-US" dirty="0"/>
          </a:p>
        </p:txBody>
      </p:sp>
    </p:spTree>
    <p:extLst>
      <p:ext uri="{BB962C8B-B14F-4D97-AF65-F5344CB8AC3E}">
        <p14:creationId xmlns:p14="http://schemas.microsoft.com/office/powerpoint/2010/main" val="39410551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486834"/>
            <a:ext cx="1478756" cy="7749117"/>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71488" y="486834"/>
            <a:ext cx="4350544" cy="77491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F4A574D-3A62-4A12-B43A-46B29C88D2A3}" type="datetime1">
              <a:rPr lang="en-US" smtClean="0"/>
              <a:t>3/11/2016</a:t>
            </a:fld>
            <a:endParaRPr lang="en-US" dirty="0"/>
          </a:p>
        </p:txBody>
      </p:sp>
      <p:sp>
        <p:nvSpPr>
          <p:cNvPr id="5" name="Footer Placeholder 4"/>
          <p:cNvSpPr>
            <a:spLocks noGrp="1"/>
          </p:cNvSpPr>
          <p:nvPr>
            <p:ph type="ftr" sz="quarter" idx="11"/>
          </p:nvPr>
        </p:nvSpPr>
        <p:spPr/>
        <p:txBody>
          <a:bodyPr/>
          <a:lstStyle/>
          <a:p>
            <a:r>
              <a:rPr lang="en-US" smtClean="0"/>
              <a:t>Susan Richmond 2016 </a:t>
            </a:r>
            <a:endParaRPr lang="en-US" dirty="0"/>
          </a:p>
        </p:txBody>
      </p:sp>
      <p:sp>
        <p:nvSpPr>
          <p:cNvPr id="6" name="Slide Number Placeholder 5"/>
          <p:cNvSpPr>
            <a:spLocks noGrp="1"/>
          </p:cNvSpPr>
          <p:nvPr>
            <p:ph type="sldNum" sz="quarter" idx="12"/>
          </p:nvPr>
        </p:nvSpPr>
        <p:spPr/>
        <p:txBody>
          <a:bodyPr/>
          <a:lstStyle/>
          <a:p>
            <a:fld id="{295AFF0C-B51A-4417-A515-BAC0639EB7E9}" type="slidenum">
              <a:rPr lang="en-US" smtClean="0"/>
              <a:t>‹#›</a:t>
            </a:fld>
            <a:endParaRPr lang="en-US" dirty="0"/>
          </a:p>
        </p:txBody>
      </p:sp>
    </p:spTree>
    <p:extLst>
      <p:ext uri="{BB962C8B-B14F-4D97-AF65-F5344CB8AC3E}">
        <p14:creationId xmlns:p14="http://schemas.microsoft.com/office/powerpoint/2010/main" val="3903756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3C6BE20-290D-48A3-91F6-2959D8DB0E25}" type="datetime1">
              <a:rPr lang="en-US" smtClean="0"/>
              <a:t>3/11/2016</a:t>
            </a:fld>
            <a:endParaRPr lang="en-US" dirty="0"/>
          </a:p>
        </p:txBody>
      </p:sp>
      <p:sp>
        <p:nvSpPr>
          <p:cNvPr id="5" name="Footer Placeholder 4"/>
          <p:cNvSpPr>
            <a:spLocks noGrp="1"/>
          </p:cNvSpPr>
          <p:nvPr>
            <p:ph type="ftr" sz="quarter" idx="11"/>
          </p:nvPr>
        </p:nvSpPr>
        <p:spPr/>
        <p:txBody>
          <a:bodyPr/>
          <a:lstStyle/>
          <a:p>
            <a:r>
              <a:rPr lang="en-US" smtClean="0"/>
              <a:t>Susan Richmond 2016 </a:t>
            </a:r>
            <a:endParaRPr lang="en-US" dirty="0"/>
          </a:p>
        </p:txBody>
      </p:sp>
      <p:sp>
        <p:nvSpPr>
          <p:cNvPr id="6" name="Slide Number Placeholder 5"/>
          <p:cNvSpPr>
            <a:spLocks noGrp="1"/>
          </p:cNvSpPr>
          <p:nvPr>
            <p:ph type="sldNum" sz="quarter" idx="12"/>
          </p:nvPr>
        </p:nvSpPr>
        <p:spPr/>
        <p:txBody>
          <a:bodyPr/>
          <a:lstStyle/>
          <a:p>
            <a:fld id="{295AFF0C-B51A-4417-A515-BAC0639EB7E9}" type="slidenum">
              <a:rPr lang="en-US" smtClean="0"/>
              <a:t>‹#›</a:t>
            </a:fld>
            <a:endParaRPr lang="en-US" dirty="0"/>
          </a:p>
        </p:txBody>
      </p:sp>
    </p:spTree>
    <p:extLst>
      <p:ext uri="{BB962C8B-B14F-4D97-AF65-F5344CB8AC3E}">
        <p14:creationId xmlns:p14="http://schemas.microsoft.com/office/powerpoint/2010/main" val="631609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279653"/>
            <a:ext cx="5915025" cy="3803649"/>
          </a:xfrm>
        </p:spPr>
        <p:txBody>
          <a:bodyPr anchor="b"/>
          <a:lstStyle>
            <a:lvl1pPr>
              <a:defRPr sz="4500"/>
            </a:lvl1pPr>
          </a:lstStyle>
          <a:p>
            <a:r>
              <a:rPr lang="en-US" smtClean="0"/>
              <a:t>Click to edit Master title style</a:t>
            </a:r>
            <a:endParaRPr lang="en-US" dirty="0"/>
          </a:p>
        </p:txBody>
      </p:sp>
      <p:sp>
        <p:nvSpPr>
          <p:cNvPr id="3" name="Text Placeholder 2"/>
          <p:cNvSpPr>
            <a:spLocks noGrp="1"/>
          </p:cNvSpPr>
          <p:nvPr>
            <p:ph type="body" idx="1"/>
          </p:nvPr>
        </p:nvSpPr>
        <p:spPr>
          <a:xfrm>
            <a:off x="467916" y="6119286"/>
            <a:ext cx="5915025" cy="200024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703723-0C72-4C71-8372-3E7AC307DD07}" type="datetime1">
              <a:rPr lang="en-US" smtClean="0"/>
              <a:t>3/11/2016</a:t>
            </a:fld>
            <a:endParaRPr lang="en-US" dirty="0"/>
          </a:p>
        </p:txBody>
      </p:sp>
      <p:sp>
        <p:nvSpPr>
          <p:cNvPr id="5" name="Footer Placeholder 4"/>
          <p:cNvSpPr>
            <a:spLocks noGrp="1"/>
          </p:cNvSpPr>
          <p:nvPr>
            <p:ph type="ftr" sz="quarter" idx="11"/>
          </p:nvPr>
        </p:nvSpPr>
        <p:spPr/>
        <p:txBody>
          <a:bodyPr/>
          <a:lstStyle/>
          <a:p>
            <a:r>
              <a:rPr lang="en-US" smtClean="0"/>
              <a:t>Susan Richmond 2016 </a:t>
            </a:r>
            <a:endParaRPr lang="en-US" dirty="0"/>
          </a:p>
        </p:txBody>
      </p:sp>
      <p:sp>
        <p:nvSpPr>
          <p:cNvPr id="6" name="Slide Number Placeholder 5"/>
          <p:cNvSpPr>
            <a:spLocks noGrp="1"/>
          </p:cNvSpPr>
          <p:nvPr>
            <p:ph type="sldNum" sz="quarter" idx="12"/>
          </p:nvPr>
        </p:nvSpPr>
        <p:spPr/>
        <p:txBody>
          <a:bodyPr/>
          <a:lstStyle/>
          <a:p>
            <a:fld id="{295AFF0C-B51A-4417-A515-BAC0639EB7E9}" type="slidenum">
              <a:rPr lang="en-US" smtClean="0"/>
              <a:t>‹#›</a:t>
            </a:fld>
            <a:endParaRPr lang="en-US" dirty="0"/>
          </a:p>
        </p:txBody>
      </p:sp>
    </p:spTree>
    <p:extLst>
      <p:ext uri="{BB962C8B-B14F-4D97-AF65-F5344CB8AC3E}">
        <p14:creationId xmlns:p14="http://schemas.microsoft.com/office/powerpoint/2010/main" val="3603523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71488" y="2434167"/>
            <a:ext cx="2914650" cy="580178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471863" y="2434167"/>
            <a:ext cx="2914650" cy="580178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0F95639-5ED9-4309-9144-278DA90CAC72}" type="datetime1">
              <a:rPr lang="en-US" smtClean="0"/>
              <a:t>3/11/2016</a:t>
            </a:fld>
            <a:endParaRPr lang="en-US" dirty="0"/>
          </a:p>
        </p:txBody>
      </p:sp>
      <p:sp>
        <p:nvSpPr>
          <p:cNvPr id="6" name="Footer Placeholder 5"/>
          <p:cNvSpPr>
            <a:spLocks noGrp="1"/>
          </p:cNvSpPr>
          <p:nvPr>
            <p:ph type="ftr" sz="quarter" idx="11"/>
          </p:nvPr>
        </p:nvSpPr>
        <p:spPr/>
        <p:txBody>
          <a:bodyPr/>
          <a:lstStyle/>
          <a:p>
            <a:r>
              <a:rPr lang="en-US" smtClean="0"/>
              <a:t>Susan Richmond 2016 </a:t>
            </a:r>
            <a:endParaRPr lang="en-US" dirty="0"/>
          </a:p>
        </p:txBody>
      </p:sp>
      <p:sp>
        <p:nvSpPr>
          <p:cNvPr id="7" name="Slide Number Placeholder 6"/>
          <p:cNvSpPr>
            <a:spLocks noGrp="1"/>
          </p:cNvSpPr>
          <p:nvPr>
            <p:ph type="sldNum" sz="quarter" idx="12"/>
          </p:nvPr>
        </p:nvSpPr>
        <p:spPr/>
        <p:txBody>
          <a:bodyPr/>
          <a:lstStyle/>
          <a:p>
            <a:fld id="{295AFF0C-B51A-4417-A515-BAC0639EB7E9}" type="slidenum">
              <a:rPr lang="en-US" smtClean="0"/>
              <a:t>‹#›</a:t>
            </a:fld>
            <a:endParaRPr lang="en-US" dirty="0"/>
          </a:p>
        </p:txBody>
      </p:sp>
    </p:spTree>
    <p:extLst>
      <p:ext uri="{BB962C8B-B14F-4D97-AF65-F5344CB8AC3E}">
        <p14:creationId xmlns:p14="http://schemas.microsoft.com/office/powerpoint/2010/main" val="16984515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486836"/>
            <a:ext cx="5915025" cy="176741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472381" y="2241551"/>
            <a:ext cx="2901255"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72381" y="3340100"/>
            <a:ext cx="2901255" cy="491278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471863" y="2241551"/>
            <a:ext cx="2915543"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3471863" y="3340100"/>
            <a:ext cx="2915543" cy="491278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6C78D39-16C6-442B-B24E-C177866F3D1B}" type="datetime1">
              <a:rPr lang="en-US" smtClean="0"/>
              <a:t>3/11/2016</a:t>
            </a:fld>
            <a:endParaRPr lang="en-US" dirty="0"/>
          </a:p>
        </p:txBody>
      </p:sp>
      <p:sp>
        <p:nvSpPr>
          <p:cNvPr id="8" name="Footer Placeholder 7"/>
          <p:cNvSpPr>
            <a:spLocks noGrp="1"/>
          </p:cNvSpPr>
          <p:nvPr>
            <p:ph type="ftr" sz="quarter" idx="11"/>
          </p:nvPr>
        </p:nvSpPr>
        <p:spPr/>
        <p:txBody>
          <a:bodyPr/>
          <a:lstStyle/>
          <a:p>
            <a:r>
              <a:rPr lang="en-US" smtClean="0"/>
              <a:t>Susan Richmond 2016 </a:t>
            </a:r>
            <a:endParaRPr lang="en-US" dirty="0"/>
          </a:p>
        </p:txBody>
      </p:sp>
      <p:sp>
        <p:nvSpPr>
          <p:cNvPr id="9" name="Slide Number Placeholder 8"/>
          <p:cNvSpPr>
            <a:spLocks noGrp="1"/>
          </p:cNvSpPr>
          <p:nvPr>
            <p:ph type="sldNum" sz="quarter" idx="12"/>
          </p:nvPr>
        </p:nvSpPr>
        <p:spPr/>
        <p:txBody>
          <a:bodyPr/>
          <a:lstStyle/>
          <a:p>
            <a:fld id="{295AFF0C-B51A-4417-A515-BAC0639EB7E9}" type="slidenum">
              <a:rPr lang="en-US" smtClean="0"/>
              <a:t>‹#›</a:t>
            </a:fld>
            <a:endParaRPr lang="en-US" dirty="0"/>
          </a:p>
        </p:txBody>
      </p:sp>
    </p:spTree>
    <p:extLst>
      <p:ext uri="{BB962C8B-B14F-4D97-AF65-F5344CB8AC3E}">
        <p14:creationId xmlns:p14="http://schemas.microsoft.com/office/powerpoint/2010/main" val="30637651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F158A8E-6C88-45CA-AB4E-5D3930D5A105}" type="datetime1">
              <a:rPr lang="en-US" smtClean="0"/>
              <a:t>3/11/2016</a:t>
            </a:fld>
            <a:endParaRPr lang="en-US" dirty="0"/>
          </a:p>
        </p:txBody>
      </p:sp>
      <p:sp>
        <p:nvSpPr>
          <p:cNvPr id="4" name="Footer Placeholder 3"/>
          <p:cNvSpPr>
            <a:spLocks noGrp="1"/>
          </p:cNvSpPr>
          <p:nvPr>
            <p:ph type="ftr" sz="quarter" idx="11"/>
          </p:nvPr>
        </p:nvSpPr>
        <p:spPr/>
        <p:txBody>
          <a:bodyPr/>
          <a:lstStyle/>
          <a:p>
            <a:r>
              <a:rPr lang="en-US" smtClean="0"/>
              <a:t>Susan Richmond 2016 </a:t>
            </a:r>
            <a:endParaRPr lang="en-US" dirty="0"/>
          </a:p>
        </p:txBody>
      </p:sp>
      <p:sp>
        <p:nvSpPr>
          <p:cNvPr id="5" name="Slide Number Placeholder 4"/>
          <p:cNvSpPr>
            <a:spLocks noGrp="1"/>
          </p:cNvSpPr>
          <p:nvPr>
            <p:ph type="sldNum" sz="quarter" idx="12"/>
          </p:nvPr>
        </p:nvSpPr>
        <p:spPr/>
        <p:txBody>
          <a:bodyPr/>
          <a:lstStyle/>
          <a:p>
            <a:fld id="{295AFF0C-B51A-4417-A515-BAC0639EB7E9}" type="slidenum">
              <a:rPr lang="en-US" smtClean="0"/>
              <a:t>‹#›</a:t>
            </a:fld>
            <a:endParaRPr lang="en-US" dirty="0"/>
          </a:p>
        </p:txBody>
      </p:sp>
    </p:spTree>
    <p:extLst>
      <p:ext uri="{BB962C8B-B14F-4D97-AF65-F5344CB8AC3E}">
        <p14:creationId xmlns:p14="http://schemas.microsoft.com/office/powerpoint/2010/main" val="662471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7B5999-37BF-4DD1-8B8D-32FF12F83F18}" type="datetime1">
              <a:rPr lang="en-US" smtClean="0"/>
              <a:t>3/11/2016</a:t>
            </a:fld>
            <a:endParaRPr lang="en-US" dirty="0"/>
          </a:p>
        </p:txBody>
      </p:sp>
      <p:sp>
        <p:nvSpPr>
          <p:cNvPr id="3" name="Footer Placeholder 2"/>
          <p:cNvSpPr>
            <a:spLocks noGrp="1"/>
          </p:cNvSpPr>
          <p:nvPr>
            <p:ph type="ftr" sz="quarter" idx="11"/>
          </p:nvPr>
        </p:nvSpPr>
        <p:spPr/>
        <p:txBody>
          <a:bodyPr/>
          <a:lstStyle/>
          <a:p>
            <a:r>
              <a:rPr lang="en-US" smtClean="0"/>
              <a:t>Susan Richmond 2016 </a:t>
            </a:r>
            <a:endParaRPr lang="en-US" dirty="0"/>
          </a:p>
        </p:txBody>
      </p:sp>
      <p:sp>
        <p:nvSpPr>
          <p:cNvPr id="4" name="Slide Number Placeholder 3"/>
          <p:cNvSpPr>
            <a:spLocks noGrp="1"/>
          </p:cNvSpPr>
          <p:nvPr>
            <p:ph type="sldNum" sz="quarter" idx="12"/>
          </p:nvPr>
        </p:nvSpPr>
        <p:spPr/>
        <p:txBody>
          <a:bodyPr/>
          <a:lstStyle/>
          <a:p>
            <a:fld id="{295AFF0C-B51A-4417-A515-BAC0639EB7E9}" type="slidenum">
              <a:rPr lang="en-US" smtClean="0"/>
              <a:t>‹#›</a:t>
            </a:fld>
            <a:endParaRPr lang="en-US" dirty="0"/>
          </a:p>
        </p:txBody>
      </p:sp>
    </p:spTree>
    <p:extLst>
      <p:ext uri="{BB962C8B-B14F-4D97-AF65-F5344CB8AC3E}">
        <p14:creationId xmlns:p14="http://schemas.microsoft.com/office/powerpoint/2010/main" val="4126442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smtClean="0"/>
              <a:t>Click to edit Master title style</a:t>
            </a:r>
            <a:endParaRPr lang="en-US" dirty="0"/>
          </a:p>
        </p:txBody>
      </p:sp>
      <p:sp>
        <p:nvSpPr>
          <p:cNvPr id="3" name="Content Placeholder 2"/>
          <p:cNvSpPr>
            <a:spLocks noGrp="1"/>
          </p:cNvSpPr>
          <p:nvPr>
            <p:ph idx="1"/>
          </p:nvPr>
        </p:nvSpPr>
        <p:spPr>
          <a:xfrm>
            <a:off x="2915543" y="1316569"/>
            <a:ext cx="3471863" cy="649816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84958B-D0CF-4BFD-B339-058FAAC708BE}" type="datetime1">
              <a:rPr lang="en-US" smtClean="0"/>
              <a:t>3/11/2016</a:t>
            </a:fld>
            <a:endParaRPr lang="en-US" dirty="0"/>
          </a:p>
        </p:txBody>
      </p:sp>
      <p:sp>
        <p:nvSpPr>
          <p:cNvPr id="6" name="Footer Placeholder 5"/>
          <p:cNvSpPr>
            <a:spLocks noGrp="1"/>
          </p:cNvSpPr>
          <p:nvPr>
            <p:ph type="ftr" sz="quarter" idx="11"/>
          </p:nvPr>
        </p:nvSpPr>
        <p:spPr/>
        <p:txBody>
          <a:bodyPr/>
          <a:lstStyle/>
          <a:p>
            <a:r>
              <a:rPr lang="en-US" smtClean="0"/>
              <a:t>Susan Richmond 2016 </a:t>
            </a:r>
            <a:endParaRPr lang="en-US" dirty="0"/>
          </a:p>
        </p:txBody>
      </p:sp>
      <p:sp>
        <p:nvSpPr>
          <p:cNvPr id="7" name="Slide Number Placeholder 6"/>
          <p:cNvSpPr>
            <a:spLocks noGrp="1"/>
          </p:cNvSpPr>
          <p:nvPr>
            <p:ph type="sldNum" sz="quarter" idx="12"/>
          </p:nvPr>
        </p:nvSpPr>
        <p:spPr/>
        <p:txBody>
          <a:bodyPr/>
          <a:lstStyle/>
          <a:p>
            <a:fld id="{295AFF0C-B51A-4417-A515-BAC0639EB7E9}" type="slidenum">
              <a:rPr lang="en-US" smtClean="0"/>
              <a:t>‹#›</a:t>
            </a:fld>
            <a:endParaRPr lang="en-US" dirty="0"/>
          </a:p>
        </p:txBody>
      </p:sp>
    </p:spTree>
    <p:extLst>
      <p:ext uri="{BB962C8B-B14F-4D97-AF65-F5344CB8AC3E}">
        <p14:creationId xmlns:p14="http://schemas.microsoft.com/office/powerpoint/2010/main" val="28109141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915543" y="1316569"/>
            <a:ext cx="3471863" cy="6498167"/>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smtClean="0"/>
              <a:t>Click icon to add picture</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5BC40B7-0332-4937-BD4E-76434166A867}" type="datetime1">
              <a:rPr lang="en-US" smtClean="0"/>
              <a:t>3/11/2016</a:t>
            </a:fld>
            <a:endParaRPr lang="en-US" dirty="0"/>
          </a:p>
        </p:txBody>
      </p:sp>
      <p:sp>
        <p:nvSpPr>
          <p:cNvPr id="6" name="Footer Placeholder 5"/>
          <p:cNvSpPr>
            <a:spLocks noGrp="1"/>
          </p:cNvSpPr>
          <p:nvPr>
            <p:ph type="ftr" sz="quarter" idx="11"/>
          </p:nvPr>
        </p:nvSpPr>
        <p:spPr/>
        <p:txBody>
          <a:bodyPr/>
          <a:lstStyle/>
          <a:p>
            <a:r>
              <a:rPr lang="en-US" smtClean="0"/>
              <a:t>Susan Richmond 2016 </a:t>
            </a:r>
            <a:endParaRPr lang="en-US" dirty="0"/>
          </a:p>
        </p:txBody>
      </p:sp>
      <p:sp>
        <p:nvSpPr>
          <p:cNvPr id="7" name="Slide Number Placeholder 6"/>
          <p:cNvSpPr>
            <a:spLocks noGrp="1"/>
          </p:cNvSpPr>
          <p:nvPr>
            <p:ph type="sldNum" sz="quarter" idx="12"/>
          </p:nvPr>
        </p:nvSpPr>
        <p:spPr/>
        <p:txBody>
          <a:bodyPr/>
          <a:lstStyle/>
          <a:p>
            <a:fld id="{295AFF0C-B51A-4417-A515-BAC0639EB7E9}" type="slidenum">
              <a:rPr lang="en-US" smtClean="0"/>
              <a:t>‹#›</a:t>
            </a:fld>
            <a:endParaRPr lang="en-US" dirty="0"/>
          </a:p>
        </p:txBody>
      </p:sp>
    </p:spTree>
    <p:extLst>
      <p:ext uri="{BB962C8B-B14F-4D97-AF65-F5344CB8AC3E}">
        <p14:creationId xmlns:p14="http://schemas.microsoft.com/office/powerpoint/2010/main" val="4274584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486836"/>
            <a:ext cx="5915025" cy="176741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71488" y="8475136"/>
            <a:ext cx="1543050" cy="486833"/>
          </a:xfrm>
          <a:prstGeom prst="rect">
            <a:avLst/>
          </a:prstGeom>
        </p:spPr>
        <p:txBody>
          <a:bodyPr vert="horz" lIns="91440" tIns="45720" rIns="91440" bIns="45720" rtlCol="0" anchor="ctr"/>
          <a:lstStyle>
            <a:lvl1pPr algn="l">
              <a:defRPr sz="900">
                <a:solidFill>
                  <a:schemeClr val="tx1">
                    <a:tint val="75000"/>
                  </a:schemeClr>
                </a:solidFill>
              </a:defRPr>
            </a:lvl1pPr>
          </a:lstStyle>
          <a:p>
            <a:fld id="{3B88FB74-38D7-403F-99FA-798920C90ABE}" type="datetime1">
              <a:rPr lang="en-US" smtClean="0"/>
              <a:t>3/11/2016</a:t>
            </a:fld>
            <a:endParaRPr lang="en-US" dirty="0"/>
          </a:p>
        </p:txBody>
      </p:sp>
      <p:sp>
        <p:nvSpPr>
          <p:cNvPr id="5" name="Footer Placeholder 4"/>
          <p:cNvSpPr>
            <a:spLocks noGrp="1"/>
          </p:cNvSpPr>
          <p:nvPr>
            <p:ph type="ftr" sz="quarter" idx="3"/>
          </p:nvPr>
        </p:nvSpPr>
        <p:spPr>
          <a:xfrm>
            <a:off x="2271713" y="8475136"/>
            <a:ext cx="2314575" cy="486833"/>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smtClean="0"/>
              <a:t>Susan Richmond 2016 </a:t>
            </a:r>
            <a:endParaRPr lang="en-US" dirty="0"/>
          </a:p>
        </p:txBody>
      </p:sp>
      <p:sp>
        <p:nvSpPr>
          <p:cNvPr id="6" name="Slide Number Placeholder 5"/>
          <p:cNvSpPr>
            <a:spLocks noGrp="1"/>
          </p:cNvSpPr>
          <p:nvPr>
            <p:ph type="sldNum" sz="quarter" idx="4"/>
          </p:nvPr>
        </p:nvSpPr>
        <p:spPr>
          <a:xfrm>
            <a:off x="4843463" y="8475136"/>
            <a:ext cx="1543050" cy="486833"/>
          </a:xfrm>
          <a:prstGeom prst="rect">
            <a:avLst/>
          </a:prstGeom>
        </p:spPr>
        <p:txBody>
          <a:bodyPr vert="horz" lIns="91440" tIns="45720" rIns="91440" bIns="45720" rtlCol="0" anchor="ctr"/>
          <a:lstStyle>
            <a:lvl1pPr algn="r">
              <a:defRPr sz="900">
                <a:solidFill>
                  <a:schemeClr val="tx1">
                    <a:tint val="75000"/>
                  </a:schemeClr>
                </a:solidFill>
              </a:defRPr>
            </a:lvl1pPr>
          </a:lstStyle>
          <a:p>
            <a:fld id="{295AFF0C-B51A-4417-A515-BAC0639EB7E9}" type="slidenum">
              <a:rPr lang="en-US" smtClean="0"/>
              <a:t>‹#›</a:t>
            </a:fld>
            <a:endParaRPr lang="en-US" dirty="0"/>
          </a:p>
        </p:txBody>
      </p:sp>
    </p:spTree>
    <p:extLst>
      <p:ext uri="{BB962C8B-B14F-4D97-AF65-F5344CB8AC3E}">
        <p14:creationId xmlns:p14="http://schemas.microsoft.com/office/powerpoint/2010/main" val="47310825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9.wdp"/></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0.wdp"/></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1.wdp"/></Relationships>
</file>

<file path=ppt/slides/_rels/slide2.xml.rels><?xml version="1.0" encoding="UTF-8" standalone="yes"?>
<Relationships xmlns="http://schemas.openxmlformats.org/package/2006/relationships"><Relationship Id="rId3" Type="http://schemas.openxmlformats.org/officeDocument/2006/relationships/hyperlink" Target="http://www.edcentral.org/project-glad/"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www.karin-hess.com/#!The-Hess-Cognitive-Rigor-Matrix/cmbz/7C5E6A13-1611-4CC5-BC84-1074B05080BC" TargetMode="External"/><Relationship Id="rId4" Type="http://schemas.openxmlformats.org/officeDocument/2006/relationships/hyperlink" Target="http://begladtraining.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p:txBody>
          <a:bodyPr/>
          <a:lstStyle/>
          <a:p>
            <a:r>
              <a:rPr lang="en-US" smtClean="0"/>
              <a:t>Susan Richmond 2016 </a:t>
            </a:r>
            <a:endParaRPr lang="en-US" dirty="0"/>
          </a:p>
        </p:txBody>
      </p:sp>
      <p:sp>
        <p:nvSpPr>
          <p:cNvPr id="9" name="Slide Number Placeholder 8"/>
          <p:cNvSpPr>
            <a:spLocks noGrp="1"/>
          </p:cNvSpPr>
          <p:nvPr>
            <p:ph type="sldNum" sz="quarter" idx="12"/>
          </p:nvPr>
        </p:nvSpPr>
        <p:spPr/>
        <p:txBody>
          <a:bodyPr/>
          <a:lstStyle/>
          <a:p>
            <a:fld id="{295AFF0C-B51A-4417-A515-BAC0639EB7E9}" type="slidenum">
              <a:rPr lang="en-US" smtClean="0"/>
              <a:t>1</a:t>
            </a:fld>
            <a:endParaRPr lang="en-US" dirty="0"/>
          </a:p>
        </p:txBody>
      </p:sp>
      <p:grpSp>
        <p:nvGrpSpPr>
          <p:cNvPr id="13" name="Group 12"/>
          <p:cNvGrpSpPr/>
          <p:nvPr/>
        </p:nvGrpSpPr>
        <p:grpSpPr>
          <a:xfrm>
            <a:off x="-203200" y="411589"/>
            <a:ext cx="6269918" cy="7470881"/>
            <a:chOff x="-58444" y="377722"/>
            <a:chExt cx="6269918" cy="7470881"/>
          </a:xfrm>
        </p:grpSpPr>
        <p:grpSp>
          <p:nvGrpSpPr>
            <p:cNvPr id="11" name="Group 10"/>
            <p:cNvGrpSpPr/>
            <p:nvPr/>
          </p:nvGrpSpPr>
          <p:grpSpPr>
            <a:xfrm>
              <a:off x="1508845" y="2004923"/>
              <a:ext cx="4702629" cy="5843680"/>
              <a:chOff x="1020760" y="1529996"/>
              <a:chExt cx="4702629" cy="5843680"/>
            </a:xfrm>
          </p:grpSpPr>
          <p:pic>
            <p:nvPicPr>
              <p:cNvPr id="1028" name="Picture 4" descr="http://begladtraining.com/gallery/img/banner0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0760" y="1529996"/>
                <a:ext cx="4702629" cy="5234294"/>
              </a:xfrm>
              <a:prstGeom prst="rect">
                <a:avLst/>
              </a:prstGeom>
              <a:noFill/>
              <a:ln w="57150">
                <a:solidFill>
                  <a:srgbClr val="0070C0"/>
                </a:solidFill>
              </a:ln>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3053" y="1878325"/>
                <a:ext cx="4361935" cy="5495351"/>
              </a:xfrm>
              <a:prstGeom prst="rect">
                <a:avLst/>
              </a:prstGeom>
            </p:spPr>
          </p:pic>
        </p:gr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546136">
              <a:off x="-177393" y="496671"/>
              <a:ext cx="3837061" cy="3599163"/>
            </a:xfrm>
            <a:prstGeom prst="rect">
              <a:avLst/>
            </a:prstGeom>
          </p:spPr>
        </p:pic>
      </p:grpSp>
    </p:spTree>
    <p:extLst>
      <p:ext uri="{BB962C8B-B14F-4D97-AF65-F5344CB8AC3E}">
        <p14:creationId xmlns:p14="http://schemas.microsoft.com/office/powerpoint/2010/main" val="1231044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1226" y="297137"/>
            <a:ext cx="6799006" cy="1637371"/>
          </a:xfrm>
          <a:prstGeom prst="rect">
            <a:avLst/>
          </a:prstGeom>
        </p:spPr>
        <p:txBody>
          <a:bodyPr wrap="square">
            <a:spAutoFit/>
          </a:bodyPr>
          <a:lstStyle/>
          <a:p>
            <a:pPr marR="0" lvl="2">
              <a:lnSpc>
                <a:spcPct val="115000"/>
              </a:lnSpc>
              <a:spcBef>
                <a:spcPts val="1000"/>
              </a:spcBef>
              <a:spcAft>
                <a:spcPts val="0"/>
              </a:spcAft>
            </a:pPr>
            <a:r>
              <a:rPr lang="en-US" sz="1600" b="1" dirty="0" smtClean="0">
                <a:solidFill>
                  <a:srgbClr val="0000CC"/>
                </a:solidFill>
                <a:latin typeface="Cambria"/>
                <a:ea typeface="Times New Roman"/>
                <a:cs typeface="Times New Roman"/>
              </a:rPr>
              <a:t>2.  Comparative </a:t>
            </a:r>
            <a:r>
              <a:rPr lang="en-US" sz="1600" b="1" dirty="0">
                <a:solidFill>
                  <a:srgbClr val="0000CC"/>
                </a:solidFill>
                <a:latin typeface="Cambria"/>
                <a:ea typeface="Times New Roman"/>
                <a:cs typeface="Times New Roman"/>
              </a:rPr>
              <a:t>Input Chart</a:t>
            </a:r>
            <a:endParaRPr lang="en-US" sz="1600" b="1" dirty="0">
              <a:latin typeface="Cambria"/>
              <a:ea typeface="Times New Roman"/>
              <a:cs typeface="Times New Roman"/>
            </a:endParaRPr>
          </a:p>
          <a:p>
            <a:pPr>
              <a:lnSpc>
                <a:spcPct val="115000"/>
              </a:lnSpc>
            </a:pPr>
            <a:r>
              <a:rPr lang="en-US" sz="1600" b="1" dirty="0">
                <a:solidFill>
                  <a:srgbClr val="C00000"/>
                </a:solidFill>
                <a:ea typeface="Calibri"/>
                <a:cs typeface="Times New Roman"/>
              </a:rPr>
              <a:t> </a:t>
            </a:r>
            <a:endParaRPr lang="en-US" sz="1600" dirty="0">
              <a:ea typeface="Calibri"/>
              <a:cs typeface="Times New Roman"/>
            </a:endParaRPr>
          </a:p>
          <a:p>
            <a:pPr>
              <a:lnSpc>
                <a:spcPct val="115000"/>
              </a:lnSpc>
            </a:pPr>
            <a:r>
              <a:rPr lang="en-US" sz="1200" b="1" dirty="0">
                <a:solidFill>
                  <a:srgbClr val="C00000"/>
                </a:solidFill>
                <a:ea typeface="Calibri"/>
                <a:cs typeface="Times New Roman"/>
              </a:rPr>
              <a:t>Language Functions: Analyze, Compare/Contrast, Express/Explain/Describe</a:t>
            </a:r>
            <a:endParaRPr lang="en-US" sz="1200" dirty="0">
              <a:ea typeface="Calibri"/>
              <a:cs typeface="Times New Roman"/>
            </a:endParaRPr>
          </a:p>
          <a:p>
            <a:pPr>
              <a:lnSpc>
                <a:spcPct val="115000"/>
              </a:lnSpc>
            </a:pPr>
            <a:r>
              <a:rPr lang="en-US" sz="1200" dirty="0">
                <a:ea typeface="Calibri"/>
                <a:cs typeface="Times New Roman"/>
              </a:rPr>
              <a:t> </a:t>
            </a:r>
          </a:p>
          <a:p>
            <a:r>
              <a:rPr lang="en-US" sz="1200" b="1" dirty="0">
                <a:solidFill>
                  <a:srgbClr val="000000"/>
                </a:solidFill>
                <a:ea typeface="Times New Roman"/>
                <a:cs typeface="Times New Roman"/>
              </a:rPr>
              <a:t>Purpose:  </a:t>
            </a:r>
            <a:r>
              <a:rPr lang="en-US" sz="1200" dirty="0">
                <a:solidFill>
                  <a:srgbClr val="000000"/>
                </a:solidFill>
                <a:ea typeface="Times New Roman"/>
                <a:cs typeface="Times New Roman"/>
              </a:rPr>
              <a:t>The Comparative Input Chart is a variation of the pictorial Venn diagram, comparing and contrasting two objects, animals or people.   Information and content is presented with the comparative, taken to a Venn and finally to writing step by step.</a:t>
            </a:r>
            <a:endParaRPr lang="en-US" sz="1200" dirty="0">
              <a:effectLst/>
              <a:latin typeface="Times New Roman"/>
              <a:ea typeface="Times New Roman"/>
            </a:endParaRPr>
          </a:p>
        </p:txBody>
      </p:sp>
      <p:graphicFrame>
        <p:nvGraphicFramePr>
          <p:cNvPr id="5" name="Table 4"/>
          <p:cNvGraphicFramePr>
            <a:graphicFrameLocks noGrp="1"/>
          </p:cNvGraphicFramePr>
          <p:nvPr>
            <p:extLst>
              <p:ext uri="{D42A27DB-BD31-4B8C-83A1-F6EECF244321}">
                <p14:modId xmlns:p14="http://schemas.microsoft.com/office/powerpoint/2010/main" val="2165465831"/>
              </p:ext>
            </p:extLst>
          </p:nvPr>
        </p:nvGraphicFramePr>
        <p:xfrm>
          <a:off x="328889" y="2103021"/>
          <a:ext cx="3840480" cy="2569972"/>
        </p:xfrm>
        <a:graphic>
          <a:graphicData uri="http://schemas.openxmlformats.org/drawingml/2006/table">
            <a:tbl>
              <a:tblPr firstRow="1" firstCol="1" bandRow="1"/>
              <a:tblGrid>
                <a:gridCol w="297180"/>
                <a:gridCol w="3543300"/>
              </a:tblGrid>
              <a:tr h="256540">
                <a:tc gridSpan="2">
                  <a:txBody>
                    <a:bodyPr/>
                    <a:lstStyle/>
                    <a:p>
                      <a:pPr marL="0" marR="0">
                        <a:lnSpc>
                          <a:spcPct val="115000"/>
                        </a:lnSpc>
                        <a:spcBef>
                          <a:spcPts val="0"/>
                        </a:spcBef>
                        <a:spcAft>
                          <a:spcPts val="0"/>
                        </a:spcAft>
                      </a:pPr>
                      <a:r>
                        <a:rPr lang="en-US" sz="1200" b="1" u="sng" dirty="0">
                          <a:effectLst/>
                          <a:latin typeface="Calibri"/>
                          <a:ea typeface="Calibri"/>
                          <a:cs typeface="Times New Roman"/>
                        </a:rPr>
                        <a:t>Basic G.L.A.D Strategy</a:t>
                      </a:r>
                      <a:endParaRPr lang="en-US" sz="1100" dirty="0">
                        <a:effectLst/>
                        <a:latin typeface="Calibri"/>
                        <a:ea typeface="Calibri"/>
                        <a:cs typeface="Times New Roman"/>
                      </a:endParaRPr>
                    </a:p>
                  </a:txBody>
                  <a:tcPr marL="68580" marR="68580" marT="0" marB="0">
                    <a:lnL>
                      <a:noFill/>
                    </a:lnL>
                    <a:lnR>
                      <a:noFill/>
                    </a:lnR>
                    <a:lnT>
                      <a:noFill/>
                    </a:lnT>
                    <a:lnB>
                      <a:noFill/>
                    </a:lnB>
                    <a:solidFill>
                      <a:srgbClr val="FFFFFF"/>
                    </a:solidFill>
                  </a:tcPr>
                </a:tc>
                <a:tc hMerge="1">
                  <a:txBody>
                    <a:bodyPr/>
                    <a:lstStyle/>
                    <a:p>
                      <a:endParaRPr lang="en-US"/>
                    </a:p>
                  </a:txBody>
                  <a:tcPr/>
                </a:tc>
              </a:tr>
              <a:tr h="294005">
                <a:tc>
                  <a:txBody>
                    <a:bodyPr/>
                    <a:lstStyle/>
                    <a:p>
                      <a:pPr marL="0" marR="0" algn="ctr">
                        <a:lnSpc>
                          <a:spcPct val="115000"/>
                        </a:lnSpc>
                        <a:spcBef>
                          <a:spcPts val="0"/>
                        </a:spcBef>
                        <a:spcAft>
                          <a:spcPts val="0"/>
                        </a:spcAft>
                      </a:pPr>
                      <a:r>
                        <a:rPr lang="en-US" sz="1100" b="1" dirty="0">
                          <a:effectLst/>
                          <a:latin typeface="Calibri"/>
                          <a:ea typeface="Calibri"/>
                          <a:cs typeface="Times New Roman"/>
                        </a:rPr>
                        <a:t>1.</a:t>
                      </a:r>
                      <a:endParaRPr lang="en-US" sz="1100" dirty="0">
                        <a:effectLst/>
                        <a:latin typeface="Calibri"/>
                        <a:ea typeface="Calibri"/>
                        <a:cs typeface="Times New Roman"/>
                      </a:endParaRPr>
                    </a:p>
                    <a:p>
                      <a:pPr marL="0" marR="0" algn="ctr">
                        <a:lnSpc>
                          <a:spcPct val="115000"/>
                        </a:lnSpc>
                        <a:spcBef>
                          <a:spcPts val="0"/>
                        </a:spcBef>
                        <a:spcAft>
                          <a:spcPts val="0"/>
                        </a:spcAft>
                      </a:pPr>
                      <a:r>
                        <a:rPr lang="en-US" sz="1100" b="1" dirty="0">
                          <a:effectLst/>
                          <a:latin typeface="Calibri"/>
                          <a:ea typeface="Calibri"/>
                          <a:cs typeface="Times New Roman"/>
                        </a:rPr>
                        <a:t> </a:t>
                      </a:r>
                      <a:endParaRPr lang="en-US" sz="1100" dirty="0">
                        <a:effectLst/>
                        <a:latin typeface="Calibri"/>
                        <a:ea typeface="Calibri"/>
                        <a:cs typeface="Times New Roman"/>
                      </a:endParaRPr>
                    </a:p>
                  </a:txBody>
                  <a:tcPr marL="68580" marR="68580" marT="0" marB="0">
                    <a:lnL>
                      <a:noFill/>
                    </a:lnL>
                    <a:lnR>
                      <a:noFill/>
                    </a:lnR>
                    <a:lnT>
                      <a:noFill/>
                    </a:lnT>
                    <a:lnB>
                      <a:noFill/>
                    </a:lnB>
                    <a:solidFill>
                      <a:srgbClr val="FFFFFF"/>
                    </a:solidFill>
                  </a:tcPr>
                </a:tc>
                <a:tc>
                  <a:txBody>
                    <a:bodyPr/>
                    <a:lstStyle/>
                    <a:p>
                      <a:pPr marL="0" marR="0">
                        <a:lnSpc>
                          <a:spcPct val="115000"/>
                        </a:lnSpc>
                        <a:spcBef>
                          <a:spcPts val="0"/>
                        </a:spcBef>
                        <a:spcAft>
                          <a:spcPts val="0"/>
                        </a:spcAft>
                      </a:pPr>
                      <a:r>
                        <a:rPr lang="en-US" sz="1200" b="1" dirty="0">
                          <a:effectLst/>
                          <a:latin typeface="Calibri"/>
                          <a:ea typeface="Calibri"/>
                          <a:cs typeface="Times New Roman"/>
                        </a:rPr>
                        <a:t>Before Beginning, Enlarge</a:t>
                      </a:r>
                      <a:r>
                        <a:rPr lang="en-US" sz="1200" dirty="0">
                          <a:effectLst/>
                          <a:latin typeface="Calibri"/>
                          <a:ea typeface="Calibri"/>
                          <a:cs typeface="Times New Roman"/>
                        </a:rPr>
                        <a:t> and trace on butcher paper two objects, animals or characters that lend themselves to compare/contrast in light pencil, include vocabulary and notes about the picture. Then, while students are watching trace over the entire drawing, providing verbal input for student understanding.  Chunk or classify information in different colors.</a:t>
                      </a:r>
                      <a:endParaRPr lang="en-US" sz="1100" dirty="0">
                        <a:effectLst/>
                        <a:latin typeface="Calibri"/>
                        <a:ea typeface="Calibri"/>
                        <a:cs typeface="Times New Roman"/>
                      </a:endParaRPr>
                    </a:p>
                  </a:txBody>
                  <a:tcPr marL="68580" marR="68580" marT="0" marB="0">
                    <a:lnL>
                      <a:noFill/>
                    </a:lnL>
                    <a:lnR>
                      <a:noFill/>
                    </a:lnR>
                    <a:lnT>
                      <a:noFill/>
                    </a:lnT>
                    <a:lnB>
                      <a:noFill/>
                    </a:lnB>
                    <a:solidFill>
                      <a:srgbClr val="FFFFFF"/>
                    </a:solidFill>
                  </a:tcPr>
                </a:tc>
              </a:tr>
              <a:tr h="176530">
                <a:tc gridSpan="2">
                  <a:txBody>
                    <a:bodyPr/>
                    <a:lstStyle/>
                    <a:p>
                      <a:pPr marL="0" marR="0">
                        <a:lnSpc>
                          <a:spcPct val="115000"/>
                        </a:lnSpc>
                        <a:spcBef>
                          <a:spcPts val="0"/>
                        </a:spcBef>
                        <a:spcAft>
                          <a:spcPts val="0"/>
                        </a:spcAft>
                      </a:pPr>
                      <a:r>
                        <a:rPr lang="en-US" sz="1200" b="1" dirty="0">
                          <a:solidFill>
                            <a:srgbClr val="0000CC"/>
                          </a:solidFill>
                          <a:effectLst/>
                          <a:latin typeface="Calibri"/>
                          <a:ea typeface="Calibri"/>
                          <a:cs typeface="Times New Roman"/>
                        </a:rPr>
                        <a:t>DOK-1 Knowledge:  </a:t>
                      </a:r>
                      <a:r>
                        <a:rPr lang="en-US" sz="1100" i="1" dirty="0">
                          <a:solidFill>
                            <a:srgbClr val="0000CC"/>
                          </a:solidFill>
                          <a:effectLst/>
                          <a:latin typeface="Calibri"/>
                          <a:ea typeface="Calibri"/>
                          <a:cs typeface="Times New Roman"/>
                        </a:rPr>
                        <a:t>Recall – Retell – Facts - Read</a:t>
                      </a:r>
                      <a:endParaRPr lang="en-US" sz="1100" dirty="0">
                        <a:effectLst/>
                        <a:latin typeface="Calibri"/>
                        <a:ea typeface="Calibri"/>
                        <a:cs typeface="Times New Roman"/>
                      </a:endParaRPr>
                    </a:p>
                  </a:txBody>
                  <a:tcPr marL="68580" marR="68580" marT="0" marB="0">
                    <a:lnL>
                      <a:noFill/>
                    </a:lnL>
                    <a:lnR>
                      <a:noFill/>
                    </a:lnR>
                    <a:lnT>
                      <a:noFill/>
                    </a:lnT>
                    <a:lnB>
                      <a:noFill/>
                    </a:lnB>
                    <a:solidFill>
                      <a:srgbClr val="FFFFFF"/>
                    </a:solidFill>
                  </a:tcPr>
                </a:tc>
                <a:tc hMerge="1">
                  <a:txBody>
                    <a:bodyPr/>
                    <a:lstStyle/>
                    <a:p>
                      <a:endParaRPr lang="en-US"/>
                    </a:p>
                  </a:txBody>
                  <a:tcPr/>
                </a:tc>
              </a:tr>
              <a:tr h="294005">
                <a:tc>
                  <a:txBody>
                    <a:bodyPr/>
                    <a:lstStyle/>
                    <a:p>
                      <a:pPr marL="0" marR="0" algn="ctr">
                        <a:lnSpc>
                          <a:spcPct val="115000"/>
                        </a:lnSpc>
                        <a:spcBef>
                          <a:spcPts val="0"/>
                        </a:spcBef>
                        <a:spcAft>
                          <a:spcPts val="0"/>
                        </a:spcAft>
                      </a:pPr>
                      <a:r>
                        <a:rPr lang="en-US" sz="1100" b="1" dirty="0">
                          <a:effectLst/>
                          <a:latin typeface="Calibri"/>
                          <a:ea typeface="Calibri"/>
                          <a:cs typeface="Times New Roman"/>
                        </a:rPr>
                        <a:t>2.</a:t>
                      </a:r>
                      <a:endParaRPr lang="en-US" sz="1100" dirty="0">
                        <a:effectLst/>
                        <a:latin typeface="Calibri"/>
                        <a:ea typeface="Calibri"/>
                        <a:cs typeface="Times New Roman"/>
                      </a:endParaRPr>
                    </a:p>
                  </a:txBody>
                  <a:tcPr marL="68580" marR="68580" marT="0" marB="0">
                    <a:lnL>
                      <a:noFill/>
                    </a:lnL>
                    <a:lnR>
                      <a:noFill/>
                    </a:lnR>
                    <a:lnT>
                      <a:noFill/>
                    </a:lnT>
                    <a:lnB>
                      <a:noFill/>
                    </a:lnB>
                    <a:solidFill>
                      <a:srgbClr val="FFFFFF"/>
                    </a:solidFill>
                  </a:tcPr>
                </a:tc>
                <a:tc>
                  <a:txBody>
                    <a:bodyPr/>
                    <a:lstStyle/>
                    <a:p>
                      <a:pPr marL="0" marR="0">
                        <a:lnSpc>
                          <a:spcPct val="115000"/>
                        </a:lnSpc>
                        <a:spcBef>
                          <a:spcPts val="0"/>
                        </a:spcBef>
                        <a:spcAft>
                          <a:spcPts val="0"/>
                        </a:spcAft>
                      </a:pPr>
                      <a:r>
                        <a:rPr lang="en-US" sz="1200" b="1" dirty="0">
                          <a:solidFill>
                            <a:srgbClr val="0000FF"/>
                          </a:solidFill>
                          <a:effectLst/>
                          <a:latin typeface="Calibri"/>
                          <a:ea typeface="Calibri"/>
                          <a:cs typeface="Times New Roman"/>
                        </a:rPr>
                        <a:t>CCSS L.4 - </a:t>
                      </a:r>
                      <a:r>
                        <a:rPr lang="en-US" sz="1200" b="1" dirty="0">
                          <a:effectLst/>
                          <a:latin typeface="Calibri"/>
                          <a:ea typeface="Calibri"/>
                          <a:cs typeface="Times New Roman"/>
                        </a:rPr>
                        <a:t>Revisit</a:t>
                      </a:r>
                      <a:endParaRPr lang="en-US" sz="1100" dirty="0">
                        <a:effectLst/>
                        <a:latin typeface="Calibri"/>
                        <a:ea typeface="Calibri"/>
                        <a:cs typeface="Times New Roman"/>
                      </a:endParaRPr>
                    </a:p>
                    <a:p>
                      <a:pPr marL="0" marR="0">
                        <a:lnSpc>
                          <a:spcPct val="115000"/>
                        </a:lnSpc>
                        <a:spcBef>
                          <a:spcPts val="0"/>
                        </a:spcBef>
                        <a:spcAft>
                          <a:spcPts val="0"/>
                        </a:spcAft>
                      </a:pPr>
                      <a:r>
                        <a:rPr lang="en-US" sz="1200" dirty="0">
                          <a:effectLst/>
                          <a:latin typeface="Calibri"/>
                          <a:ea typeface="Calibri"/>
                          <a:cs typeface="Times New Roman"/>
                        </a:rPr>
                        <a:t>Revisit to add new information on word cards and review prior information.  </a:t>
                      </a:r>
                      <a:endParaRPr lang="en-US" sz="1100" dirty="0">
                        <a:effectLst/>
                        <a:latin typeface="Calibri"/>
                        <a:ea typeface="Calibri"/>
                        <a:cs typeface="Times New Roman"/>
                      </a:endParaRPr>
                    </a:p>
                  </a:txBody>
                  <a:tcPr marL="68580" marR="68580" marT="0" marB="0">
                    <a:lnL>
                      <a:noFill/>
                    </a:lnL>
                    <a:lnR>
                      <a:noFill/>
                    </a:lnR>
                    <a:lnT>
                      <a:noFill/>
                    </a:lnT>
                    <a:lnB>
                      <a:noFill/>
                    </a:lnB>
                    <a:solidFill>
                      <a:srgbClr val="FFFFFF"/>
                    </a:solidFill>
                  </a:tcPr>
                </a:tc>
              </a:tr>
            </a:tbl>
          </a:graphicData>
        </a:graphic>
      </p:graphicFrame>
      <p:pic>
        <p:nvPicPr>
          <p:cNvPr id="6" name="Picture 5"/>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22650" t="27733" r="29425" b="13867"/>
          <a:stretch/>
        </p:blipFill>
        <p:spPr bwMode="auto">
          <a:xfrm>
            <a:off x="4212200" y="2439946"/>
            <a:ext cx="2533650" cy="1904365"/>
          </a:xfrm>
          <a:prstGeom prst="rect">
            <a:avLst/>
          </a:prstGeom>
          <a:ln>
            <a:noFill/>
          </a:ln>
          <a:effectLst>
            <a:outerShdw blurRad="292100" dist="139700" dir="2700000" algn="tl" rotWithShape="0">
              <a:srgbClr val="333333">
                <a:alpha val="65000"/>
              </a:srgbClr>
            </a:outerShdw>
          </a:effectLst>
          <a:extLst/>
        </p:spPr>
      </p:pic>
      <p:graphicFrame>
        <p:nvGraphicFramePr>
          <p:cNvPr id="7" name="Table 6"/>
          <p:cNvGraphicFramePr>
            <a:graphicFrameLocks noGrp="1"/>
          </p:cNvGraphicFramePr>
          <p:nvPr>
            <p:extLst>
              <p:ext uri="{D42A27DB-BD31-4B8C-83A1-F6EECF244321}">
                <p14:modId xmlns:p14="http://schemas.microsoft.com/office/powerpoint/2010/main" val="1412658850"/>
              </p:ext>
            </p:extLst>
          </p:nvPr>
        </p:nvGraphicFramePr>
        <p:xfrm>
          <a:off x="338753" y="4985281"/>
          <a:ext cx="5915025" cy="3224027"/>
        </p:xfrm>
        <a:graphic>
          <a:graphicData uri="http://schemas.openxmlformats.org/drawingml/2006/table">
            <a:tbl>
              <a:tblPr firstRow="1" firstCol="1" bandRow="1"/>
              <a:tblGrid>
                <a:gridCol w="5915025"/>
              </a:tblGrid>
              <a:tr h="782996">
                <a:tc>
                  <a:txBody>
                    <a:bodyPr/>
                    <a:lstStyle/>
                    <a:p>
                      <a:pPr marL="0" marR="0">
                        <a:lnSpc>
                          <a:spcPct val="115000"/>
                        </a:lnSpc>
                        <a:spcBef>
                          <a:spcPts val="0"/>
                        </a:spcBef>
                        <a:spcAft>
                          <a:spcPts val="0"/>
                        </a:spcAft>
                      </a:pPr>
                      <a:r>
                        <a:rPr lang="en-US" sz="1100" b="1" u="sng" dirty="0" smtClean="0">
                          <a:effectLst/>
                          <a:latin typeface="+mn-lt"/>
                          <a:ea typeface="Calibri"/>
                          <a:cs typeface="Times New Roman"/>
                        </a:rPr>
                        <a:t>BEYOND GLAD</a:t>
                      </a:r>
                      <a:r>
                        <a:rPr lang="en-US" sz="1100" b="1" u="none" dirty="0" smtClean="0">
                          <a:effectLst/>
                          <a:latin typeface="+mn-lt"/>
                          <a:ea typeface="Calibri"/>
                          <a:cs typeface="Times New Roman"/>
                        </a:rPr>
                        <a:t>  Extending Complexity</a:t>
                      </a:r>
                      <a:endParaRPr lang="en-US" sz="1000" u="none" dirty="0" smtClean="0">
                        <a:effectLst/>
                        <a:latin typeface="+mn-lt"/>
                        <a:ea typeface="Calibri"/>
                        <a:cs typeface="Times New Roman"/>
                      </a:endParaRPr>
                    </a:p>
                    <a:p>
                      <a:pPr marL="0" marR="0">
                        <a:lnSpc>
                          <a:spcPct val="115000"/>
                        </a:lnSpc>
                        <a:spcBef>
                          <a:spcPts val="0"/>
                        </a:spcBef>
                        <a:spcAft>
                          <a:spcPts val="0"/>
                        </a:spcAft>
                      </a:pPr>
                      <a:r>
                        <a:rPr lang="en-US" sz="1100" dirty="0" smtClean="0">
                          <a:effectLst/>
                          <a:latin typeface="Calibri"/>
                          <a:ea typeface="Calibri"/>
                          <a:cs typeface="Times New Roman"/>
                        </a:rPr>
                        <a:t>After </a:t>
                      </a:r>
                      <a:r>
                        <a:rPr lang="en-US" sz="1100" dirty="0">
                          <a:effectLst/>
                          <a:latin typeface="Calibri"/>
                          <a:ea typeface="Calibri"/>
                          <a:cs typeface="Times New Roman"/>
                        </a:rPr>
                        <a:t>students have gone through the </a:t>
                      </a:r>
                      <a:r>
                        <a:rPr lang="en-US" sz="1100" b="1" dirty="0">
                          <a:effectLst/>
                          <a:latin typeface="Calibri"/>
                          <a:ea typeface="Calibri"/>
                          <a:cs typeface="Times New Roman"/>
                        </a:rPr>
                        <a:t>Basic GLAD Strategy</a:t>
                      </a:r>
                      <a:r>
                        <a:rPr lang="en-US" sz="1100" dirty="0">
                          <a:effectLst/>
                          <a:latin typeface="Calibri"/>
                          <a:ea typeface="Calibri"/>
                          <a:cs typeface="Times New Roman"/>
                        </a:rPr>
                        <a:t>, they may use the Comparative Input Chart as a reference to answer the extended </a:t>
                      </a:r>
                      <a:r>
                        <a:rPr lang="en-US" sz="1100" b="1" dirty="0">
                          <a:effectLst/>
                          <a:latin typeface="Calibri"/>
                          <a:ea typeface="Calibri"/>
                          <a:cs typeface="Times New Roman"/>
                        </a:rPr>
                        <a:t>DOK</a:t>
                      </a:r>
                      <a:r>
                        <a:rPr lang="en-US" sz="1100" dirty="0">
                          <a:effectLst/>
                          <a:latin typeface="Calibri"/>
                          <a:ea typeface="Calibri"/>
                          <a:cs typeface="Times New Roman"/>
                        </a:rPr>
                        <a:t> level prompts as indicated. Each task must be completed by students independently.</a:t>
                      </a:r>
                      <a:endParaRPr lang="en-US" sz="1000" dirty="0">
                        <a:effectLst/>
                        <a:latin typeface="Calibri"/>
                        <a:ea typeface="Calibri"/>
                        <a:cs typeface="Times New Roman"/>
                      </a:endParaRPr>
                    </a:p>
                  </a:txBody>
                  <a:tcPr marL="63831" marR="63831" marT="0" marB="0" anchor="ctr">
                    <a:lnL>
                      <a:noFill/>
                    </a:lnL>
                    <a:lnR>
                      <a:noFill/>
                    </a:lnR>
                    <a:lnT>
                      <a:noFill/>
                    </a:lnT>
                    <a:lnB w="12700" cap="flat" cmpd="sng" algn="ctr">
                      <a:solidFill>
                        <a:srgbClr val="BFBFBF"/>
                      </a:solidFill>
                      <a:prstDash val="solid"/>
                      <a:round/>
                      <a:headEnd type="none" w="med" len="med"/>
                      <a:tailEnd type="none" w="med" len="med"/>
                    </a:lnB>
                  </a:tcPr>
                </a:tc>
              </a:tr>
              <a:tr h="425541">
                <a:tc>
                  <a:txBody>
                    <a:bodyPr/>
                    <a:lstStyle/>
                    <a:p>
                      <a:pPr marL="0" marR="0">
                        <a:lnSpc>
                          <a:spcPct val="115000"/>
                        </a:lnSpc>
                        <a:spcBef>
                          <a:spcPts val="0"/>
                        </a:spcBef>
                        <a:spcAft>
                          <a:spcPts val="0"/>
                        </a:spcAft>
                      </a:pPr>
                      <a:r>
                        <a:rPr lang="en-US" sz="1100" b="1" dirty="0">
                          <a:solidFill>
                            <a:srgbClr val="0000CC"/>
                          </a:solidFill>
                          <a:effectLst/>
                          <a:latin typeface="Calibri"/>
                          <a:ea typeface="Calibri"/>
                          <a:cs typeface="Times New Roman"/>
                        </a:rPr>
                        <a:t>CCSS L.3, RI.2 - DOK-2  Analysis:</a:t>
                      </a:r>
                      <a:r>
                        <a:rPr lang="en-US" sz="1100" dirty="0">
                          <a:solidFill>
                            <a:srgbClr val="0000CC"/>
                          </a:solidFill>
                          <a:effectLst/>
                          <a:latin typeface="Calibri"/>
                          <a:ea typeface="Calibri"/>
                          <a:cs typeface="Times New Roman"/>
                        </a:rPr>
                        <a:t> </a:t>
                      </a:r>
                      <a:r>
                        <a:rPr lang="en-US" sz="1000" i="1" dirty="0">
                          <a:solidFill>
                            <a:srgbClr val="0000CC"/>
                          </a:solidFill>
                          <a:effectLst/>
                          <a:latin typeface="Calibri"/>
                          <a:ea typeface="Calibri"/>
                          <a:cs typeface="Times New Roman"/>
                        </a:rPr>
                        <a:t>categorize/compare literary elements, terms, facts, details, </a:t>
                      </a:r>
                      <a:r>
                        <a:rPr lang="en-US" sz="1000" i="1" dirty="0" smtClean="0">
                          <a:solidFill>
                            <a:srgbClr val="0000CC"/>
                          </a:solidFill>
                          <a:effectLst/>
                          <a:latin typeface="Calibri"/>
                          <a:ea typeface="Calibri"/>
                          <a:cs typeface="Times New Roman"/>
                        </a:rPr>
                        <a:t>events</a:t>
                      </a:r>
                      <a:endParaRPr kumimoji="0" lang="en-US" sz="900" b="1" i="1" u="none" strike="noStrike" kern="1200" cap="none" spc="0" normalizeH="0" baseline="0" noProof="0" dirty="0" smtClean="0">
                        <a:ln>
                          <a:noFill/>
                        </a:ln>
                        <a:solidFill>
                          <a:prstClr val="black"/>
                        </a:solidFill>
                        <a:effectLst/>
                        <a:uLnTx/>
                        <a:uFillTx/>
                        <a:latin typeface="+mn-lt"/>
                        <a:ea typeface="Calibri"/>
                        <a:cs typeface="Times New Roman"/>
                      </a:endParaRPr>
                    </a:p>
                    <a:p>
                      <a:pPr marL="0" marR="0">
                        <a:lnSpc>
                          <a:spcPct val="115000"/>
                        </a:lnSpc>
                        <a:spcBef>
                          <a:spcPts val="0"/>
                        </a:spcBef>
                        <a:spcAft>
                          <a:spcPts val="0"/>
                        </a:spcAft>
                      </a:pPr>
                      <a:r>
                        <a:rPr lang="en-US" sz="1200" dirty="0" smtClean="0">
                          <a:effectLst/>
                          <a:latin typeface="Calibri"/>
                          <a:ea typeface="Calibri"/>
                          <a:cs typeface="Times New Roman"/>
                        </a:rPr>
                        <a:t>Prompt: Record </a:t>
                      </a:r>
                      <a:r>
                        <a:rPr lang="en-US" sz="1200" dirty="0">
                          <a:effectLst/>
                          <a:latin typeface="Calibri"/>
                          <a:ea typeface="Calibri"/>
                          <a:cs typeface="Times New Roman"/>
                        </a:rPr>
                        <a:t>the key points of the Comparative Input Chart onto a Venn Diagram.</a:t>
                      </a:r>
                    </a:p>
                  </a:txBody>
                  <a:tcPr marL="63831" marR="63831"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r h="391498">
                <a:tc>
                  <a:txBody>
                    <a:bodyPr/>
                    <a:lstStyle/>
                    <a:p>
                      <a:pPr marL="0" marR="0">
                        <a:lnSpc>
                          <a:spcPct val="115000"/>
                        </a:lnSpc>
                        <a:spcBef>
                          <a:spcPts val="0"/>
                        </a:spcBef>
                        <a:spcAft>
                          <a:spcPts val="0"/>
                        </a:spcAft>
                      </a:pPr>
                      <a:r>
                        <a:rPr lang="en-US" sz="1100" b="1" dirty="0">
                          <a:solidFill>
                            <a:srgbClr val="0000CC"/>
                          </a:solidFill>
                          <a:effectLst/>
                          <a:latin typeface="Calibri"/>
                          <a:ea typeface="Calibri"/>
                          <a:cs typeface="Times New Roman"/>
                        </a:rPr>
                        <a:t>CCSS RI.1, RI.2 - DOK-2 Comprehension: </a:t>
                      </a:r>
                      <a:r>
                        <a:rPr lang="en-US" sz="1000" i="1" dirty="0">
                          <a:solidFill>
                            <a:srgbClr val="0000CC"/>
                          </a:solidFill>
                          <a:effectLst/>
                          <a:latin typeface="Calibri"/>
                          <a:ea typeface="Calibri"/>
                          <a:cs typeface="Times New Roman"/>
                        </a:rPr>
                        <a:t>Locate information to support explicit-implicit central ideas.</a:t>
                      </a:r>
                      <a:endParaRPr lang="en-US" sz="1000" dirty="0">
                        <a:effectLst/>
                        <a:latin typeface="Calibri"/>
                        <a:ea typeface="Calibri"/>
                        <a:cs typeface="Times New Roman"/>
                      </a:endParaRPr>
                    </a:p>
                    <a:p>
                      <a:pPr marL="0" marR="0">
                        <a:lnSpc>
                          <a:spcPct val="115000"/>
                        </a:lnSpc>
                        <a:spcBef>
                          <a:spcPts val="0"/>
                        </a:spcBef>
                        <a:spcAft>
                          <a:spcPts val="0"/>
                        </a:spcAft>
                      </a:pPr>
                      <a:r>
                        <a:rPr lang="en-US" sz="1200" dirty="0" smtClean="0">
                          <a:effectLst/>
                          <a:latin typeface="Calibri"/>
                          <a:ea typeface="Calibri"/>
                          <a:cs typeface="Times New Roman"/>
                        </a:rPr>
                        <a:t>Prompt: Summarize </a:t>
                      </a:r>
                      <a:r>
                        <a:rPr lang="en-US" sz="1200" dirty="0">
                          <a:effectLst/>
                          <a:latin typeface="Calibri"/>
                          <a:ea typeface="Calibri"/>
                          <a:cs typeface="Times New Roman"/>
                        </a:rPr>
                        <a:t>the main ideas of each side of the Comparative Input Chart</a:t>
                      </a:r>
                      <a:r>
                        <a:rPr lang="en-US" sz="1100" dirty="0">
                          <a:effectLst/>
                          <a:latin typeface="Calibri"/>
                          <a:ea typeface="Calibri"/>
                          <a:cs typeface="Times New Roman"/>
                        </a:rPr>
                        <a:t>.</a:t>
                      </a:r>
                      <a:endParaRPr lang="en-US" sz="1000" dirty="0">
                        <a:effectLst/>
                        <a:latin typeface="Calibri"/>
                        <a:ea typeface="Calibri"/>
                        <a:cs typeface="Times New Roman"/>
                      </a:endParaRPr>
                    </a:p>
                  </a:txBody>
                  <a:tcPr marL="63831" marR="63831"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r h="1370243">
                <a:tc>
                  <a:txBody>
                    <a:bodyPr/>
                    <a:lstStyle/>
                    <a:p>
                      <a:pPr marL="0" marR="0">
                        <a:lnSpc>
                          <a:spcPct val="115000"/>
                        </a:lnSpc>
                        <a:spcBef>
                          <a:spcPts val="0"/>
                        </a:spcBef>
                        <a:spcAft>
                          <a:spcPts val="0"/>
                        </a:spcAft>
                      </a:pPr>
                      <a:r>
                        <a:rPr lang="en-US" sz="1100" b="1" dirty="0">
                          <a:solidFill>
                            <a:srgbClr val="0000CC"/>
                          </a:solidFill>
                          <a:effectLst/>
                          <a:latin typeface="Calibri"/>
                          <a:ea typeface="Calibri"/>
                          <a:cs typeface="Times New Roman"/>
                        </a:rPr>
                        <a:t>CCSS L4, RI.6, RI.9 - DOK – 3 Application</a:t>
                      </a:r>
                      <a:r>
                        <a:rPr lang="en-US" sz="1100" b="1" dirty="0">
                          <a:effectLst/>
                          <a:latin typeface="Calibri"/>
                          <a:ea typeface="Calibri"/>
                          <a:cs typeface="Times New Roman"/>
                        </a:rPr>
                        <a:t>:</a:t>
                      </a:r>
                      <a:r>
                        <a:rPr lang="en-US" sz="1100" dirty="0">
                          <a:effectLst/>
                          <a:latin typeface="Calibri"/>
                          <a:ea typeface="Calibri"/>
                          <a:cs typeface="Times New Roman"/>
                        </a:rPr>
                        <a:t>  </a:t>
                      </a:r>
                      <a:r>
                        <a:rPr lang="en-US" sz="1000" i="1" dirty="0">
                          <a:solidFill>
                            <a:srgbClr val="0000CC"/>
                          </a:solidFill>
                          <a:effectLst/>
                          <a:latin typeface="Calibri"/>
                          <a:ea typeface="Calibri"/>
                          <a:cs typeface="Times New Roman"/>
                        </a:rPr>
                        <a:t>Apply a concept in a new context.</a:t>
                      </a:r>
                      <a:endParaRPr lang="en-US" sz="1000" dirty="0">
                        <a:effectLst/>
                        <a:latin typeface="Calibri"/>
                        <a:ea typeface="Calibri"/>
                        <a:cs typeface="Times New Roman"/>
                      </a:endParaRPr>
                    </a:p>
                    <a:p>
                      <a:pPr marL="0" marR="0" lvl="0" indent="0" algn="l" defTabSz="685800" rtl="0" eaLnBrk="1" fontAlgn="auto" latinLnBrk="0" hangingPunct="1">
                        <a:lnSpc>
                          <a:spcPct val="115000"/>
                        </a:lnSpc>
                        <a:spcBef>
                          <a:spcPts val="0"/>
                        </a:spcBef>
                        <a:spcAft>
                          <a:spcPts val="0"/>
                        </a:spcAft>
                        <a:buClrTx/>
                        <a:buSzTx/>
                        <a:buFontTx/>
                        <a:buNone/>
                        <a:tabLst/>
                        <a:defRPr/>
                      </a:pPr>
                      <a:r>
                        <a:rPr kumimoji="0" lang="en-US" sz="900" b="1" i="1" u="none" strike="noStrike" kern="1200" cap="none" spc="0" normalizeH="0" baseline="0" noProof="0" dirty="0" smtClean="0">
                          <a:ln>
                            <a:noFill/>
                          </a:ln>
                          <a:solidFill>
                            <a:prstClr val="black"/>
                          </a:solidFill>
                          <a:effectLst/>
                          <a:uLnTx/>
                          <a:uFillTx/>
                          <a:latin typeface="+mn-lt"/>
                          <a:ea typeface="Calibri"/>
                          <a:cs typeface="Times New Roman"/>
                        </a:rPr>
                        <a:t>Teacher:  Fill in the blanks before presenting the prompt.</a:t>
                      </a:r>
                    </a:p>
                    <a:p>
                      <a:pPr marL="0" marR="0">
                        <a:lnSpc>
                          <a:spcPct val="115000"/>
                        </a:lnSpc>
                        <a:spcBef>
                          <a:spcPts val="0"/>
                        </a:spcBef>
                        <a:spcAft>
                          <a:spcPts val="0"/>
                        </a:spcAft>
                      </a:pPr>
                      <a:r>
                        <a:rPr lang="en-US" sz="1200" dirty="0" smtClean="0">
                          <a:effectLst/>
                          <a:latin typeface="Calibri"/>
                          <a:ea typeface="Calibri"/>
                          <a:cs typeface="Times New Roman"/>
                        </a:rPr>
                        <a:t>Prompt:</a:t>
                      </a:r>
                      <a:r>
                        <a:rPr lang="en-US" sz="1200" baseline="0" dirty="0" smtClean="0">
                          <a:effectLst/>
                          <a:latin typeface="Calibri"/>
                          <a:ea typeface="Calibri"/>
                          <a:cs typeface="Times New Roman"/>
                        </a:rPr>
                        <a:t> </a:t>
                      </a:r>
                      <a:r>
                        <a:rPr lang="en-US" sz="1200" dirty="0" smtClean="0">
                          <a:effectLst/>
                          <a:latin typeface="Calibri"/>
                          <a:ea typeface="Calibri"/>
                          <a:cs typeface="Times New Roman"/>
                        </a:rPr>
                        <a:t>Write </a:t>
                      </a:r>
                      <a:r>
                        <a:rPr lang="en-US" sz="1200" dirty="0">
                          <a:effectLst/>
                          <a:latin typeface="Calibri"/>
                          <a:ea typeface="Calibri"/>
                          <a:cs typeface="Times New Roman"/>
                        </a:rPr>
                        <a:t>a comparative writing piece about ______ (topic on Comparative Input Chart). Use the Comparative Input Chart and your Venn Diagram as a resource for writing. Your writing piece should have the following:</a:t>
                      </a:r>
                    </a:p>
                    <a:p>
                      <a:pPr marL="342900" marR="0" lvl="0" indent="-342900">
                        <a:lnSpc>
                          <a:spcPct val="115000"/>
                        </a:lnSpc>
                        <a:spcBef>
                          <a:spcPts val="0"/>
                        </a:spcBef>
                        <a:spcAft>
                          <a:spcPts val="0"/>
                        </a:spcAft>
                        <a:buFont typeface="+mj-lt"/>
                        <a:buAutoNum type="arabicPeriod"/>
                        <a:tabLst>
                          <a:tab pos="457200" algn="l"/>
                        </a:tabLst>
                      </a:pPr>
                      <a:r>
                        <a:rPr lang="en-US" sz="1200" dirty="0">
                          <a:effectLst/>
                          <a:latin typeface="Calibri"/>
                          <a:ea typeface="Calibri"/>
                          <a:cs typeface="Times New Roman"/>
                        </a:rPr>
                        <a:t>Introduction</a:t>
                      </a:r>
                    </a:p>
                    <a:p>
                      <a:pPr marL="342900" marR="0" lvl="0" indent="-342900">
                        <a:lnSpc>
                          <a:spcPct val="115000"/>
                        </a:lnSpc>
                        <a:spcBef>
                          <a:spcPts val="0"/>
                        </a:spcBef>
                        <a:spcAft>
                          <a:spcPts val="0"/>
                        </a:spcAft>
                        <a:buFont typeface="+mj-lt"/>
                        <a:buAutoNum type="arabicPeriod"/>
                        <a:tabLst>
                          <a:tab pos="457200" algn="l"/>
                        </a:tabLst>
                      </a:pPr>
                      <a:r>
                        <a:rPr lang="en-US" sz="1200" dirty="0">
                          <a:effectLst/>
                          <a:latin typeface="Calibri"/>
                          <a:ea typeface="Calibri"/>
                          <a:cs typeface="Times New Roman"/>
                        </a:rPr>
                        <a:t>Similarities and Differences</a:t>
                      </a:r>
                    </a:p>
                    <a:p>
                      <a:pPr marL="342900" marR="0" lvl="0" indent="-342900">
                        <a:lnSpc>
                          <a:spcPct val="115000"/>
                        </a:lnSpc>
                        <a:spcBef>
                          <a:spcPts val="0"/>
                        </a:spcBef>
                        <a:spcAft>
                          <a:spcPts val="0"/>
                        </a:spcAft>
                        <a:buFont typeface="+mj-lt"/>
                        <a:buAutoNum type="arabicPeriod"/>
                        <a:tabLst>
                          <a:tab pos="457200" algn="l"/>
                        </a:tabLst>
                      </a:pPr>
                      <a:r>
                        <a:rPr lang="en-US" sz="1200" dirty="0">
                          <a:effectLst/>
                          <a:latin typeface="Calibri"/>
                          <a:ea typeface="Calibri"/>
                          <a:cs typeface="Times New Roman"/>
                        </a:rPr>
                        <a:t>Conclusion </a:t>
                      </a:r>
                    </a:p>
                  </a:txBody>
                  <a:tcPr marL="63831" marR="63831"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bl>
          </a:graphicData>
        </a:graphic>
      </p:graphicFrame>
      <p:sp>
        <p:nvSpPr>
          <p:cNvPr id="2" name="Footer Placeholder 1"/>
          <p:cNvSpPr>
            <a:spLocks noGrp="1"/>
          </p:cNvSpPr>
          <p:nvPr>
            <p:ph type="ftr" sz="quarter" idx="11"/>
          </p:nvPr>
        </p:nvSpPr>
        <p:spPr/>
        <p:txBody>
          <a:bodyPr/>
          <a:lstStyle/>
          <a:p>
            <a:r>
              <a:rPr lang="en-US" smtClean="0"/>
              <a:t>Susan Richmond 2016 </a:t>
            </a:r>
            <a:endParaRPr lang="en-US" dirty="0"/>
          </a:p>
        </p:txBody>
      </p:sp>
      <p:sp>
        <p:nvSpPr>
          <p:cNvPr id="3" name="Slide Number Placeholder 2"/>
          <p:cNvSpPr>
            <a:spLocks noGrp="1"/>
          </p:cNvSpPr>
          <p:nvPr>
            <p:ph type="sldNum" sz="quarter" idx="12"/>
          </p:nvPr>
        </p:nvSpPr>
        <p:spPr/>
        <p:txBody>
          <a:bodyPr/>
          <a:lstStyle/>
          <a:p>
            <a:fld id="{295AFF0C-B51A-4417-A515-BAC0639EB7E9}" type="slidenum">
              <a:rPr lang="en-US" smtClean="0"/>
              <a:t>10</a:t>
            </a:fld>
            <a:endParaRPr lang="en-US" dirty="0"/>
          </a:p>
        </p:txBody>
      </p:sp>
    </p:spTree>
    <p:extLst>
      <p:ext uri="{BB962C8B-B14F-4D97-AF65-F5344CB8AC3E}">
        <p14:creationId xmlns:p14="http://schemas.microsoft.com/office/powerpoint/2010/main" val="42159612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5691" y="336256"/>
            <a:ext cx="5884606" cy="1801006"/>
          </a:xfrm>
          <a:prstGeom prst="rect">
            <a:avLst/>
          </a:prstGeom>
        </p:spPr>
        <p:txBody>
          <a:bodyPr wrap="square">
            <a:spAutoFit/>
          </a:bodyPr>
          <a:lstStyle/>
          <a:p>
            <a:pPr marR="0" lvl="2">
              <a:lnSpc>
                <a:spcPct val="115000"/>
              </a:lnSpc>
              <a:spcBef>
                <a:spcPts val="1000"/>
              </a:spcBef>
              <a:spcAft>
                <a:spcPts val="0"/>
              </a:spcAft>
            </a:pPr>
            <a:r>
              <a:rPr lang="en-US" sz="1600" b="1" dirty="0" smtClean="0">
                <a:solidFill>
                  <a:srgbClr val="0000CC"/>
                </a:solidFill>
                <a:latin typeface="Cambria"/>
                <a:ea typeface="Times New Roman"/>
                <a:cs typeface="Times New Roman"/>
              </a:rPr>
              <a:t>2.  Narrative </a:t>
            </a:r>
            <a:r>
              <a:rPr lang="en-US" sz="1600" b="1" dirty="0">
                <a:solidFill>
                  <a:srgbClr val="0000CC"/>
                </a:solidFill>
                <a:latin typeface="Cambria"/>
                <a:ea typeface="Times New Roman"/>
                <a:cs typeface="Times New Roman"/>
              </a:rPr>
              <a:t>Input Chart</a:t>
            </a:r>
            <a:endParaRPr lang="en-US" sz="1600" b="1" dirty="0">
              <a:latin typeface="Cambria"/>
              <a:ea typeface="Times New Roman"/>
              <a:cs typeface="Times New Roman"/>
            </a:endParaRPr>
          </a:p>
          <a:p>
            <a:pPr>
              <a:lnSpc>
                <a:spcPct val="115000"/>
              </a:lnSpc>
              <a:spcAft>
                <a:spcPts val="1000"/>
              </a:spcAft>
            </a:pPr>
            <a:r>
              <a:rPr lang="en-US" dirty="0">
                <a:ea typeface="Calibri"/>
                <a:cs typeface="Times New Roman"/>
              </a:rPr>
              <a:t> </a:t>
            </a:r>
          </a:p>
          <a:p>
            <a:pPr>
              <a:lnSpc>
                <a:spcPct val="115000"/>
              </a:lnSpc>
            </a:pPr>
            <a:r>
              <a:rPr lang="en-US" sz="1200" b="1" dirty="0">
                <a:solidFill>
                  <a:srgbClr val="C00000"/>
                </a:solidFill>
                <a:ea typeface="Calibri"/>
                <a:cs typeface="Times New Roman"/>
              </a:rPr>
              <a:t>Language Functions: Ask/Narrate/Retell/Sequence/Predict</a:t>
            </a:r>
            <a:endParaRPr lang="en-US" sz="1200" dirty="0">
              <a:ea typeface="Calibri"/>
              <a:cs typeface="Times New Roman"/>
            </a:endParaRPr>
          </a:p>
          <a:p>
            <a:pPr>
              <a:lnSpc>
                <a:spcPct val="115000"/>
              </a:lnSpc>
            </a:pPr>
            <a:r>
              <a:rPr lang="en-US" sz="1200" dirty="0">
                <a:ea typeface="Calibri"/>
                <a:cs typeface="Times New Roman"/>
              </a:rPr>
              <a:t> </a:t>
            </a:r>
          </a:p>
          <a:p>
            <a:r>
              <a:rPr lang="en-US" sz="1200" b="1" dirty="0">
                <a:solidFill>
                  <a:srgbClr val="000000"/>
                </a:solidFill>
                <a:ea typeface="Times New Roman"/>
                <a:cs typeface="Times New Roman"/>
              </a:rPr>
              <a:t>Purpose:  </a:t>
            </a:r>
            <a:r>
              <a:rPr lang="en-US" sz="1200" dirty="0">
                <a:solidFill>
                  <a:srgbClr val="000000"/>
                </a:solidFill>
                <a:ea typeface="Times New Roman"/>
                <a:cs typeface="Times New Roman"/>
              </a:rPr>
              <a:t>The Narrative Input Chart exposes students to narrative text formats. It allows for increased comprehension of academic language and concepts but within a narrative format.   The chart provides a visual retelling of the story step-by-step</a:t>
            </a:r>
            <a:endParaRPr lang="en-US" sz="1200" dirty="0"/>
          </a:p>
        </p:txBody>
      </p:sp>
      <p:graphicFrame>
        <p:nvGraphicFramePr>
          <p:cNvPr id="5" name="Table 4"/>
          <p:cNvGraphicFramePr>
            <a:graphicFrameLocks noGrp="1"/>
          </p:cNvGraphicFramePr>
          <p:nvPr>
            <p:extLst>
              <p:ext uri="{D42A27DB-BD31-4B8C-83A1-F6EECF244321}">
                <p14:modId xmlns:p14="http://schemas.microsoft.com/office/powerpoint/2010/main" val="2872746185"/>
              </p:ext>
            </p:extLst>
          </p:nvPr>
        </p:nvGraphicFramePr>
        <p:xfrm>
          <a:off x="402631" y="2392004"/>
          <a:ext cx="3840480" cy="2552446"/>
        </p:xfrm>
        <a:graphic>
          <a:graphicData uri="http://schemas.openxmlformats.org/drawingml/2006/table">
            <a:tbl>
              <a:tblPr firstRow="1" firstCol="1" bandRow="1"/>
              <a:tblGrid>
                <a:gridCol w="297180"/>
                <a:gridCol w="3543300"/>
              </a:tblGrid>
              <a:tr h="256540">
                <a:tc gridSpan="2">
                  <a:txBody>
                    <a:bodyPr/>
                    <a:lstStyle/>
                    <a:p>
                      <a:pPr marL="0" marR="0">
                        <a:lnSpc>
                          <a:spcPct val="115000"/>
                        </a:lnSpc>
                        <a:spcBef>
                          <a:spcPts val="0"/>
                        </a:spcBef>
                        <a:spcAft>
                          <a:spcPts val="0"/>
                        </a:spcAft>
                      </a:pPr>
                      <a:r>
                        <a:rPr lang="en-US" sz="1200" b="1" u="sng" dirty="0">
                          <a:effectLst/>
                          <a:latin typeface="Calibri"/>
                          <a:ea typeface="Calibri"/>
                          <a:cs typeface="Times New Roman"/>
                        </a:rPr>
                        <a:t>Basic G.L.A.D Strategy</a:t>
                      </a:r>
                      <a:endParaRPr lang="en-US" sz="1100" dirty="0">
                        <a:effectLst/>
                        <a:latin typeface="Calibri"/>
                        <a:ea typeface="Calibri"/>
                        <a:cs typeface="Times New Roman"/>
                      </a:endParaRPr>
                    </a:p>
                  </a:txBody>
                  <a:tcPr marL="68580" marR="68580" marT="0" marB="0">
                    <a:lnL>
                      <a:noFill/>
                    </a:lnL>
                    <a:lnR>
                      <a:noFill/>
                    </a:lnR>
                    <a:lnT>
                      <a:noFill/>
                    </a:lnT>
                    <a:lnB>
                      <a:noFill/>
                    </a:lnB>
                  </a:tcPr>
                </a:tc>
                <a:tc hMerge="1">
                  <a:txBody>
                    <a:bodyPr/>
                    <a:lstStyle/>
                    <a:p>
                      <a:endParaRPr lang="en-US"/>
                    </a:p>
                  </a:txBody>
                  <a:tcPr/>
                </a:tc>
              </a:tr>
              <a:tr h="294005">
                <a:tc>
                  <a:txBody>
                    <a:bodyPr/>
                    <a:lstStyle/>
                    <a:p>
                      <a:pPr marL="0" marR="0" algn="ctr">
                        <a:lnSpc>
                          <a:spcPct val="115000"/>
                        </a:lnSpc>
                        <a:spcBef>
                          <a:spcPts val="0"/>
                        </a:spcBef>
                        <a:spcAft>
                          <a:spcPts val="0"/>
                        </a:spcAft>
                      </a:pPr>
                      <a:r>
                        <a:rPr lang="en-US" sz="1100" dirty="0">
                          <a:effectLst/>
                          <a:latin typeface="Calibri"/>
                          <a:ea typeface="Calibri"/>
                          <a:cs typeface="Times New Roman"/>
                        </a:rPr>
                        <a:t>1.</a:t>
                      </a:r>
                    </a:p>
                    <a:p>
                      <a:pPr marL="0" marR="0" algn="ctr">
                        <a:lnSpc>
                          <a:spcPct val="115000"/>
                        </a:lnSpc>
                        <a:spcBef>
                          <a:spcPts val="0"/>
                        </a:spcBef>
                        <a:spcAft>
                          <a:spcPts val="0"/>
                        </a:spcAft>
                      </a:pPr>
                      <a:r>
                        <a:rPr lang="en-US" sz="1100" dirty="0">
                          <a:effectLst/>
                          <a:latin typeface="Calibri"/>
                          <a:ea typeface="Calibri"/>
                          <a:cs typeface="Times New Roman"/>
                        </a:rPr>
                        <a:t> </a:t>
                      </a:r>
                    </a:p>
                  </a:txBody>
                  <a:tcPr marL="68580" marR="68580" marT="0" marB="0">
                    <a:lnL>
                      <a:noFill/>
                    </a:lnL>
                    <a:lnR>
                      <a:noFill/>
                    </a:lnR>
                    <a:lnT>
                      <a:noFill/>
                    </a:lnT>
                    <a:lnB>
                      <a:noFill/>
                    </a:lnB>
                  </a:tcPr>
                </a:tc>
                <a:tc>
                  <a:txBody>
                    <a:bodyPr/>
                    <a:lstStyle/>
                    <a:p>
                      <a:pPr marL="0" marR="0">
                        <a:lnSpc>
                          <a:spcPct val="115000"/>
                        </a:lnSpc>
                        <a:spcBef>
                          <a:spcPts val="0"/>
                        </a:spcBef>
                        <a:spcAft>
                          <a:spcPts val="0"/>
                        </a:spcAft>
                      </a:pPr>
                      <a:r>
                        <a:rPr lang="en-US" sz="1200" b="1" dirty="0">
                          <a:effectLst/>
                          <a:latin typeface="Calibri"/>
                          <a:ea typeface="Calibri"/>
                          <a:cs typeface="Times New Roman"/>
                        </a:rPr>
                        <a:t>Create a story or use a Read Aloud</a:t>
                      </a:r>
                      <a:r>
                        <a:rPr lang="en-US" sz="1200" dirty="0">
                          <a:effectLst/>
                          <a:latin typeface="Calibri"/>
                          <a:ea typeface="Calibri"/>
                          <a:cs typeface="Times New Roman"/>
                        </a:rPr>
                        <a:t> that emphasizes standards-based concepts and vocabulary you would like to present in a narrative format.  Before beginning draw or copy pictures to represent each part of the story and attach the text to the back of each picture. Create a background for the narrative.  As you tell the story, place the pictures on the background.</a:t>
                      </a:r>
                      <a:endParaRPr lang="en-US" sz="1100" dirty="0">
                        <a:effectLst/>
                        <a:latin typeface="Calibri"/>
                        <a:ea typeface="Calibri"/>
                        <a:cs typeface="Times New Roman"/>
                      </a:endParaRPr>
                    </a:p>
                  </a:txBody>
                  <a:tcPr marL="68580" marR="68580" marT="0" marB="0">
                    <a:lnL>
                      <a:noFill/>
                    </a:lnL>
                    <a:lnR>
                      <a:noFill/>
                    </a:lnR>
                    <a:lnT>
                      <a:noFill/>
                    </a:lnT>
                    <a:lnB>
                      <a:noFill/>
                    </a:lnB>
                  </a:tcPr>
                </a:tc>
              </a:tr>
              <a:tr h="176530">
                <a:tc gridSpan="2">
                  <a:txBody>
                    <a:bodyPr/>
                    <a:lstStyle/>
                    <a:p>
                      <a:pPr marL="0" marR="0">
                        <a:lnSpc>
                          <a:spcPct val="115000"/>
                        </a:lnSpc>
                        <a:spcBef>
                          <a:spcPts val="0"/>
                        </a:spcBef>
                        <a:spcAft>
                          <a:spcPts val="0"/>
                        </a:spcAft>
                      </a:pPr>
                      <a:r>
                        <a:rPr lang="en-US" sz="1200" b="1" dirty="0">
                          <a:solidFill>
                            <a:srgbClr val="0000CC"/>
                          </a:solidFill>
                          <a:effectLst/>
                          <a:latin typeface="Calibri"/>
                          <a:ea typeface="Calibri"/>
                          <a:cs typeface="Times New Roman"/>
                        </a:rPr>
                        <a:t>DOK-1 Knowledge: </a:t>
                      </a:r>
                      <a:r>
                        <a:rPr lang="en-US" sz="1100" i="1" dirty="0">
                          <a:solidFill>
                            <a:srgbClr val="0000CC"/>
                          </a:solidFill>
                          <a:effectLst/>
                          <a:latin typeface="Calibri"/>
                          <a:ea typeface="Calibri"/>
                          <a:cs typeface="Times New Roman"/>
                        </a:rPr>
                        <a:t>Recall, recognize, or locate basic facts, details, events, or ideas explicit in texts.</a:t>
                      </a:r>
                      <a:endParaRPr lang="en-US" sz="1100" dirty="0">
                        <a:effectLst/>
                        <a:latin typeface="Calibri"/>
                        <a:ea typeface="Calibri"/>
                        <a:cs typeface="Times New Roman"/>
                      </a:endParaRPr>
                    </a:p>
                  </a:txBody>
                  <a:tcPr marL="68580" marR="68580" marT="0" marB="0">
                    <a:lnL>
                      <a:noFill/>
                    </a:lnL>
                    <a:lnR>
                      <a:noFill/>
                    </a:lnR>
                    <a:lnT>
                      <a:noFill/>
                    </a:lnT>
                    <a:lnB>
                      <a:noFill/>
                    </a:lnB>
                  </a:tcPr>
                </a:tc>
                <a:tc hMerge="1">
                  <a:txBody>
                    <a:bodyPr/>
                    <a:lstStyle/>
                    <a:p>
                      <a:endParaRPr lang="en-US"/>
                    </a:p>
                  </a:txBody>
                  <a:tcPr/>
                </a:tc>
              </a:tr>
              <a:tr h="294005">
                <a:tc>
                  <a:txBody>
                    <a:bodyPr/>
                    <a:lstStyle/>
                    <a:p>
                      <a:pPr marL="0" marR="0" algn="ctr">
                        <a:lnSpc>
                          <a:spcPct val="115000"/>
                        </a:lnSpc>
                        <a:spcBef>
                          <a:spcPts val="0"/>
                        </a:spcBef>
                        <a:spcAft>
                          <a:spcPts val="0"/>
                        </a:spcAft>
                      </a:pPr>
                      <a:r>
                        <a:rPr lang="en-US" sz="1100" dirty="0">
                          <a:effectLst/>
                          <a:latin typeface="Calibri"/>
                          <a:ea typeface="Calibri"/>
                          <a:cs typeface="Times New Roman"/>
                        </a:rPr>
                        <a:t>2.</a:t>
                      </a:r>
                    </a:p>
                  </a:txBody>
                  <a:tcPr marL="68580" marR="68580" marT="0" marB="0">
                    <a:lnL>
                      <a:noFill/>
                    </a:lnL>
                    <a:lnR>
                      <a:noFill/>
                    </a:lnR>
                    <a:lnT>
                      <a:noFill/>
                    </a:lnT>
                    <a:lnB>
                      <a:noFill/>
                    </a:lnB>
                  </a:tcPr>
                </a:tc>
                <a:tc>
                  <a:txBody>
                    <a:bodyPr/>
                    <a:lstStyle/>
                    <a:p>
                      <a:pPr marL="0" marR="0">
                        <a:lnSpc>
                          <a:spcPct val="115000"/>
                        </a:lnSpc>
                        <a:spcBef>
                          <a:spcPts val="0"/>
                        </a:spcBef>
                        <a:spcAft>
                          <a:spcPts val="0"/>
                        </a:spcAft>
                      </a:pPr>
                      <a:r>
                        <a:rPr lang="en-US" sz="1200" b="1" dirty="0">
                          <a:solidFill>
                            <a:srgbClr val="0000FF"/>
                          </a:solidFill>
                          <a:effectLst/>
                          <a:latin typeface="Calibri"/>
                          <a:ea typeface="Calibri"/>
                          <a:cs typeface="Times New Roman"/>
                        </a:rPr>
                        <a:t>CCSS L.4 </a:t>
                      </a:r>
                      <a:r>
                        <a:rPr lang="en-US" sz="1200" b="1" dirty="0">
                          <a:effectLst/>
                          <a:latin typeface="Calibri"/>
                          <a:ea typeface="Calibri"/>
                          <a:cs typeface="Times New Roman"/>
                        </a:rPr>
                        <a:t>- Revisit</a:t>
                      </a:r>
                      <a:endParaRPr lang="en-US" sz="1100" dirty="0">
                        <a:effectLst/>
                        <a:latin typeface="Calibri"/>
                        <a:ea typeface="Calibri"/>
                        <a:cs typeface="Times New Roman"/>
                      </a:endParaRPr>
                    </a:p>
                    <a:p>
                      <a:pPr marL="0" marR="0">
                        <a:lnSpc>
                          <a:spcPct val="115000"/>
                        </a:lnSpc>
                        <a:spcBef>
                          <a:spcPts val="0"/>
                        </a:spcBef>
                        <a:spcAft>
                          <a:spcPts val="0"/>
                        </a:spcAft>
                      </a:pPr>
                      <a:r>
                        <a:rPr lang="en-US" sz="1200" dirty="0">
                          <a:effectLst/>
                          <a:latin typeface="Calibri"/>
                          <a:ea typeface="Calibri"/>
                          <a:cs typeface="Times New Roman"/>
                        </a:rPr>
                        <a:t>Revisit to add word cards and/or speech bubbles.   </a:t>
                      </a:r>
                      <a:endParaRPr lang="en-US" sz="1100" dirty="0">
                        <a:effectLst/>
                        <a:latin typeface="Calibri"/>
                        <a:ea typeface="Calibri"/>
                        <a:cs typeface="Times New Roman"/>
                      </a:endParaRPr>
                    </a:p>
                  </a:txBody>
                  <a:tcPr marL="68580" marR="68580" marT="0" marB="0">
                    <a:lnL>
                      <a:noFill/>
                    </a:lnL>
                    <a:lnR>
                      <a:noFill/>
                    </a:lnR>
                    <a:lnT>
                      <a:noFill/>
                    </a:lnT>
                    <a:lnB>
                      <a:noFill/>
                    </a:lnB>
                  </a:tcPr>
                </a:tc>
              </a:tr>
            </a:tbl>
          </a:graphicData>
        </a:graphic>
      </p:graphicFrame>
      <p:pic>
        <p:nvPicPr>
          <p:cNvPr id="6" name="Picture 5"/>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24975" t="28000" r="35950" b="15200"/>
          <a:stretch/>
        </p:blipFill>
        <p:spPr bwMode="auto">
          <a:xfrm>
            <a:off x="4437216" y="2806392"/>
            <a:ext cx="2100263" cy="1716088"/>
          </a:xfrm>
          <a:prstGeom prst="rect">
            <a:avLst/>
          </a:prstGeom>
          <a:ln>
            <a:solidFill>
              <a:schemeClr val="tx1"/>
            </a:solidFill>
          </a:ln>
          <a:effectLst>
            <a:outerShdw blurRad="292100" dist="139700" dir="2700000" algn="tl" rotWithShape="0">
              <a:srgbClr val="333333">
                <a:alpha val="65000"/>
              </a:srgbClr>
            </a:outerShdw>
          </a:effectLst>
          <a:extLst/>
        </p:spPr>
      </p:pic>
      <p:graphicFrame>
        <p:nvGraphicFramePr>
          <p:cNvPr id="7" name="Table 6"/>
          <p:cNvGraphicFramePr>
            <a:graphicFrameLocks noGrp="1"/>
          </p:cNvGraphicFramePr>
          <p:nvPr>
            <p:extLst>
              <p:ext uri="{D42A27DB-BD31-4B8C-83A1-F6EECF244321}">
                <p14:modId xmlns:p14="http://schemas.microsoft.com/office/powerpoint/2010/main" val="2287472743"/>
              </p:ext>
            </p:extLst>
          </p:nvPr>
        </p:nvGraphicFramePr>
        <p:xfrm>
          <a:off x="288235" y="5383187"/>
          <a:ext cx="6361043" cy="2723922"/>
        </p:xfrm>
        <a:graphic>
          <a:graphicData uri="http://schemas.openxmlformats.org/drawingml/2006/table">
            <a:tbl>
              <a:tblPr firstRow="1" firstCol="1" bandRow="1"/>
              <a:tblGrid>
                <a:gridCol w="6361043"/>
              </a:tblGrid>
              <a:tr h="782996">
                <a:tc>
                  <a:txBody>
                    <a:bodyPr/>
                    <a:lstStyle/>
                    <a:p>
                      <a:pPr marL="0" marR="0">
                        <a:lnSpc>
                          <a:spcPct val="115000"/>
                        </a:lnSpc>
                        <a:spcBef>
                          <a:spcPts val="0"/>
                        </a:spcBef>
                        <a:spcAft>
                          <a:spcPts val="0"/>
                        </a:spcAft>
                      </a:pPr>
                      <a:r>
                        <a:rPr lang="en-US" sz="1100" b="1" u="sng" dirty="0" smtClean="0">
                          <a:effectLst/>
                          <a:latin typeface="+mn-lt"/>
                          <a:ea typeface="Calibri"/>
                          <a:cs typeface="Times New Roman"/>
                        </a:rPr>
                        <a:t>BEYOND GLAD</a:t>
                      </a:r>
                      <a:r>
                        <a:rPr lang="en-US" sz="1100" b="1" u="none" dirty="0" smtClean="0">
                          <a:effectLst/>
                          <a:latin typeface="+mn-lt"/>
                          <a:ea typeface="Calibri"/>
                          <a:cs typeface="Times New Roman"/>
                        </a:rPr>
                        <a:t>  Extending Complexity</a:t>
                      </a:r>
                      <a:endParaRPr lang="en-US" sz="1000" u="none" dirty="0" smtClean="0">
                        <a:effectLst/>
                        <a:latin typeface="+mn-lt"/>
                        <a:ea typeface="Calibri"/>
                        <a:cs typeface="Times New Roman"/>
                      </a:endParaRPr>
                    </a:p>
                    <a:p>
                      <a:pPr marL="0" marR="0">
                        <a:lnSpc>
                          <a:spcPct val="115000"/>
                        </a:lnSpc>
                        <a:spcBef>
                          <a:spcPts val="0"/>
                        </a:spcBef>
                        <a:spcAft>
                          <a:spcPts val="0"/>
                        </a:spcAft>
                      </a:pPr>
                      <a:r>
                        <a:rPr lang="en-US" sz="1100" dirty="0" smtClean="0">
                          <a:effectLst/>
                          <a:latin typeface="Calibri"/>
                          <a:ea typeface="Calibri"/>
                          <a:cs typeface="Times New Roman"/>
                        </a:rPr>
                        <a:t>After </a:t>
                      </a:r>
                      <a:r>
                        <a:rPr lang="en-US" sz="1100" dirty="0">
                          <a:effectLst/>
                          <a:latin typeface="Calibri"/>
                          <a:ea typeface="Calibri"/>
                          <a:cs typeface="Times New Roman"/>
                        </a:rPr>
                        <a:t>students have gone through the </a:t>
                      </a:r>
                      <a:r>
                        <a:rPr lang="en-US" sz="1100" b="1" dirty="0">
                          <a:effectLst/>
                          <a:latin typeface="Calibri"/>
                          <a:ea typeface="Calibri"/>
                          <a:cs typeface="Times New Roman"/>
                        </a:rPr>
                        <a:t>Basic GLAD Strategy</a:t>
                      </a:r>
                      <a:r>
                        <a:rPr lang="en-US" sz="1100" dirty="0">
                          <a:effectLst/>
                          <a:latin typeface="Calibri"/>
                          <a:ea typeface="Calibri"/>
                          <a:cs typeface="Times New Roman"/>
                        </a:rPr>
                        <a:t>, they may use the Pictorial Input Chart as a reference to answer the extended </a:t>
                      </a:r>
                      <a:r>
                        <a:rPr lang="en-US" sz="1100" b="1" dirty="0">
                          <a:effectLst/>
                          <a:latin typeface="Calibri"/>
                          <a:ea typeface="Calibri"/>
                          <a:cs typeface="Times New Roman"/>
                        </a:rPr>
                        <a:t>DOK</a:t>
                      </a:r>
                      <a:r>
                        <a:rPr lang="en-US" sz="1100" dirty="0">
                          <a:effectLst/>
                          <a:latin typeface="Calibri"/>
                          <a:ea typeface="Calibri"/>
                          <a:cs typeface="Times New Roman"/>
                        </a:rPr>
                        <a:t> level prompts as indicated. Each task must be completed by students independently.</a:t>
                      </a:r>
                      <a:endParaRPr lang="en-US" sz="1000" dirty="0">
                        <a:effectLst/>
                        <a:latin typeface="Calibri"/>
                        <a:ea typeface="Calibri"/>
                        <a:cs typeface="Times New Roman"/>
                      </a:endParaRPr>
                    </a:p>
                  </a:txBody>
                  <a:tcPr marL="63831" marR="63831" marT="0" marB="0" anchor="ctr">
                    <a:lnL>
                      <a:noFill/>
                    </a:lnL>
                    <a:lnR>
                      <a:noFill/>
                    </a:lnR>
                    <a:lnT>
                      <a:noFill/>
                    </a:lnT>
                    <a:lnB w="12700" cap="flat" cmpd="sng" algn="ctr">
                      <a:solidFill>
                        <a:srgbClr val="BFBFBF"/>
                      </a:solidFill>
                      <a:prstDash val="solid"/>
                      <a:round/>
                      <a:headEnd type="none" w="med" len="med"/>
                      <a:tailEnd type="none" w="med" len="med"/>
                    </a:lnB>
                  </a:tcPr>
                </a:tc>
              </a:tr>
              <a:tr h="587247">
                <a:tc>
                  <a:txBody>
                    <a:bodyPr/>
                    <a:lstStyle/>
                    <a:p>
                      <a:pPr marL="0" marR="0">
                        <a:lnSpc>
                          <a:spcPct val="115000"/>
                        </a:lnSpc>
                        <a:spcBef>
                          <a:spcPts val="0"/>
                        </a:spcBef>
                        <a:spcAft>
                          <a:spcPts val="0"/>
                        </a:spcAft>
                      </a:pPr>
                      <a:r>
                        <a:rPr lang="en-US" sz="1100" b="1" dirty="0">
                          <a:solidFill>
                            <a:srgbClr val="0000CC"/>
                          </a:solidFill>
                          <a:effectLst/>
                          <a:latin typeface="Calibri"/>
                          <a:ea typeface="Calibri"/>
                          <a:cs typeface="Times New Roman"/>
                        </a:rPr>
                        <a:t>CCSS SL.2, RL.1 - DOK-1 Comprehension:</a:t>
                      </a:r>
                      <a:r>
                        <a:rPr lang="en-US" sz="1100" dirty="0">
                          <a:solidFill>
                            <a:srgbClr val="0000CC"/>
                          </a:solidFill>
                          <a:effectLst/>
                          <a:latin typeface="Calibri"/>
                          <a:ea typeface="Calibri"/>
                          <a:cs typeface="Times New Roman"/>
                        </a:rPr>
                        <a:t>  </a:t>
                      </a:r>
                      <a:r>
                        <a:rPr lang="en-US" sz="1000" i="1" dirty="0">
                          <a:solidFill>
                            <a:srgbClr val="0000CC"/>
                          </a:solidFill>
                          <a:effectLst/>
                          <a:latin typeface="Calibri"/>
                          <a:ea typeface="Calibri"/>
                          <a:cs typeface="Times New Roman"/>
                        </a:rPr>
                        <a:t>describe/explain who, what, where, when, or how</a:t>
                      </a:r>
                      <a:endParaRPr lang="en-US" sz="1000" dirty="0">
                        <a:effectLst/>
                        <a:latin typeface="Calibri"/>
                        <a:ea typeface="Calibri"/>
                        <a:cs typeface="Times New Roman"/>
                      </a:endParaRPr>
                    </a:p>
                    <a:p>
                      <a:pPr marL="0" marR="0" lvl="0" indent="0" algn="l" defTabSz="685800" rtl="0" eaLnBrk="1" fontAlgn="auto" latinLnBrk="0" hangingPunct="1">
                        <a:lnSpc>
                          <a:spcPct val="115000"/>
                        </a:lnSpc>
                        <a:spcBef>
                          <a:spcPts val="0"/>
                        </a:spcBef>
                        <a:spcAft>
                          <a:spcPts val="0"/>
                        </a:spcAft>
                        <a:buClrTx/>
                        <a:buSzTx/>
                        <a:buFontTx/>
                        <a:buNone/>
                        <a:tabLst/>
                        <a:defRPr/>
                      </a:pPr>
                      <a:r>
                        <a:rPr kumimoji="0" lang="en-US" sz="900" b="1" i="1" u="none" strike="noStrike" kern="1200" cap="none" spc="0" normalizeH="0" baseline="0" noProof="0" dirty="0" smtClean="0">
                          <a:ln>
                            <a:noFill/>
                          </a:ln>
                          <a:solidFill>
                            <a:prstClr val="black"/>
                          </a:solidFill>
                          <a:effectLst/>
                          <a:uLnTx/>
                          <a:uFillTx/>
                          <a:latin typeface="+mn-lt"/>
                          <a:ea typeface="Calibri"/>
                          <a:cs typeface="Times New Roman"/>
                        </a:rPr>
                        <a:t>Teacher:  Fill in the blanks before presenting the prompt.</a:t>
                      </a:r>
                      <a:endParaRPr lang="en-US" sz="1200" dirty="0" smtClean="0">
                        <a:effectLst/>
                        <a:latin typeface="Calibri"/>
                        <a:ea typeface="Calibri"/>
                        <a:cs typeface="Times New Roman"/>
                      </a:endParaRPr>
                    </a:p>
                    <a:p>
                      <a:pPr marL="0" marR="0">
                        <a:lnSpc>
                          <a:spcPct val="115000"/>
                        </a:lnSpc>
                        <a:spcBef>
                          <a:spcPts val="0"/>
                        </a:spcBef>
                        <a:spcAft>
                          <a:spcPts val="0"/>
                        </a:spcAft>
                      </a:pPr>
                      <a:r>
                        <a:rPr lang="en-US" sz="1200" dirty="0" smtClean="0">
                          <a:effectLst/>
                          <a:latin typeface="Calibri"/>
                          <a:ea typeface="Calibri"/>
                          <a:cs typeface="Times New Roman"/>
                        </a:rPr>
                        <a:t>Prompt: Who </a:t>
                      </a:r>
                      <a:r>
                        <a:rPr lang="en-US" sz="1200" dirty="0">
                          <a:effectLst/>
                          <a:latin typeface="Calibri"/>
                          <a:ea typeface="Calibri"/>
                          <a:cs typeface="Times New Roman"/>
                        </a:rPr>
                        <a:t>is the story about?  What was the problem?  What was the solution?  What happened before/after </a:t>
                      </a:r>
                      <a:r>
                        <a:rPr lang="en-US" sz="1200" dirty="0" smtClean="0">
                          <a:effectLst/>
                          <a:latin typeface="Calibri"/>
                          <a:ea typeface="Calibri"/>
                          <a:cs typeface="Times New Roman"/>
                        </a:rPr>
                        <a:t>___? Where </a:t>
                      </a:r>
                      <a:r>
                        <a:rPr lang="en-US" sz="1200" dirty="0">
                          <a:effectLst/>
                          <a:latin typeface="Calibri"/>
                          <a:ea typeface="Calibri"/>
                          <a:cs typeface="Times New Roman"/>
                        </a:rPr>
                        <a:t>was the setting? </a:t>
                      </a:r>
                      <a:r>
                        <a:rPr lang="en-US" sz="1200" dirty="0" smtClean="0">
                          <a:effectLst/>
                          <a:latin typeface="Calibri"/>
                          <a:ea typeface="Calibri"/>
                          <a:cs typeface="Times New Roman"/>
                        </a:rPr>
                        <a:t> </a:t>
                      </a:r>
                      <a:r>
                        <a:rPr lang="en-US" sz="1200" dirty="0">
                          <a:effectLst/>
                          <a:latin typeface="Calibri"/>
                          <a:ea typeface="Calibri"/>
                          <a:cs typeface="Times New Roman"/>
                        </a:rPr>
                        <a:t>How did </a:t>
                      </a:r>
                      <a:r>
                        <a:rPr lang="en-US" sz="1200" dirty="0" smtClean="0">
                          <a:effectLst/>
                          <a:latin typeface="Calibri"/>
                          <a:ea typeface="Calibri"/>
                          <a:cs typeface="Times New Roman"/>
                        </a:rPr>
                        <a:t>___ </a:t>
                      </a:r>
                      <a:r>
                        <a:rPr lang="en-US" sz="1200" dirty="0">
                          <a:effectLst/>
                          <a:latin typeface="Calibri"/>
                          <a:ea typeface="Calibri"/>
                          <a:cs typeface="Times New Roman"/>
                        </a:rPr>
                        <a:t>(character), respond to </a:t>
                      </a:r>
                      <a:r>
                        <a:rPr lang="en-US" sz="1200" dirty="0" smtClean="0">
                          <a:effectLst/>
                          <a:latin typeface="Calibri"/>
                          <a:ea typeface="Calibri"/>
                          <a:cs typeface="Times New Roman"/>
                        </a:rPr>
                        <a:t>____?</a:t>
                      </a:r>
                      <a:endParaRPr lang="en-US" sz="1200" dirty="0">
                        <a:effectLst/>
                        <a:latin typeface="Calibri"/>
                        <a:ea typeface="Calibri"/>
                        <a:cs typeface="Times New Roman"/>
                      </a:endParaRPr>
                    </a:p>
                  </a:txBody>
                  <a:tcPr marL="63831" marR="63831"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r h="391498">
                <a:tc>
                  <a:txBody>
                    <a:bodyPr/>
                    <a:lstStyle/>
                    <a:p>
                      <a:pPr marL="0" marR="0">
                        <a:lnSpc>
                          <a:spcPct val="115000"/>
                        </a:lnSpc>
                        <a:spcBef>
                          <a:spcPts val="0"/>
                        </a:spcBef>
                        <a:spcAft>
                          <a:spcPts val="0"/>
                        </a:spcAft>
                      </a:pPr>
                      <a:r>
                        <a:rPr lang="en-US" sz="1100" b="1" dirty="0">
                          <a:solidFill>
                            <a:srgbClr val="0000CC"/>
                          </a:solidFill>
                          <a:effectLst/>
                          <a:latin typeface="Calibri"/>
                          <a:ea typeface="Calibri"/>
                          <a:cs typeface="Times New Roman"/>
                        </a:rPr>
                        <a:t>CCSS SL.3, RL.2 -  DOK-2  Comprehension:</a:t>
                      </a:r>
                      <a:r>
                        <a:rPr lang="en-US" sz="1100" dirty="0">
                          <a:solidFill>
                            <a:srgbClr val="0000CC"/>
                          </a:solidFill>
                          <a:effectLst/>
                          <a:latin typeface="Calibri"/>
                          <a:ea typeface="Calibri"/>
                          <a:cs typeface="Times New Roman"/>
                        </a:rPr>
                        <a:t> </a:t>
                      </a:r>
                      <a:r>
                        <a:rPr lang="en-US" sz="1000" i="1" dirty="0">
                          <a:solidFill>
                            <a:srgbClr val="0000CC"/>
                          </a:solidFill>
                          <a:effectLst/>
                          <a:latin typeface="Calibri"/>
                          <a:ea typeface="Calibri"/>
                          <a:cs typeface="Times New Roman"/>
                        </a:rPr>
                        <a:t>Take notes; organize ideas/data</a:t>
                      </a:r>
                      <a:endParaRPr lang="en-US" sz="1000" dirty="0">
                        <a:effectLst/>
                        <a:latin typeface="Calibri"/>
                        <a:ea typeface="Calibri"/>
                        <a:cs typeface="Times New Roman"/>
                      </a:endParaRPr>
                    </a:p>
                    <a:p>
                      <a:pPr marL="0" marR="0">
                        <a:lnSpc>
                          <a:spcPct val="115000"/>
                        </a:lnSpc>
                        <a:spcBef>
                          <a:spcPts val="0"/>
                        </a:spcBef>
                        <a:spcAft>
                          <a:spcPts val="0"/>
                        </a:spcAft>
                      </a:pPr>
                      <a:r>
                        <a:rPr lang="en-US" sz="1200" dirty="0" smtClean="0">
                          <a:effectLst/>
                          <a:latin typeface="Calibri"/>
                          <a:ea typeface="Calibri"/>
                          <a:cs typeface="Times New Roman"/>
                        </a:rPr>
                        <a:t>Prompt: What </a:t>
                      </a:r>
                      <a:r>
                        <a:rPr lang="en-US" sz="1200" dirty="0">
                          <a:effectLst/>
                          <a:latin typeface="Calibri"/>
                          <a:ea typeface="Calibri"/>
                          <a:cs typeface="Times New Roman"/>
                        </a:rPr>
                        <a:t>is the moral or lesson of the story?  Support your answer with examples from the text</a:t>
                      </a:r>
                      <a:r>
                        <a:rPr lang="en-US" sz="1100" dirty="0">
                          <a:effectLst/>
                          <a:latin typeface="Calibri"/>
                          <a:ea typeface="Calibri"/>
                          <a:cs typeface="Times New Roman"/>
                        </a:rPr>
                        <a:t>.</a:t>
                      </a:r>
                      <a:endParaRPr lang="en-US" sz="1000" dirty="0">
                        <a:effectLst/>
                        <a:latin typeface="Calibri"/>
                        <a:ea typeface="Calibri"/>
                        <a:cs typeface="Times New Roman"/>
                      </a:endParaRPr>
                    </a:p>
                  </a:txBody>
                  <a:tcPr marL="63831" marR="63831"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r h="766684">
                <a:tc>
                  <a:txBody>
                    <a:bodyPr/>
                    <a:lstStyle/>
                    <a:p>
                      <a:pPr marL="0" marR="0">
                        <a:lnSpc>
                          <a:spcPct val="115000"/>
                        </a:lnSpc>
                        <a:spcBef>
                          <a:spcPts val="0"/>
                        </a:spcBef>
                        <a:spcAft>
                          <a:spcPts val="0"/>
                        </a:spcAft>
                      </a:pPr>
                      <a:r>
                        <a:rPr lang="en-US" sz="1100" b="1" dirty="0">
                          <a:solidFill>
                            <a:srgbClr val="0000CC"/>
                          </a:solidFill>
                          <a:effectLst/>
                          <a:latin typeface="Calibri"/>
                          <a:ea typeface="Calibri"/>
                          <a:cs typeface="Times New Roman"/>
                        </a:rPr>
                        <a:t>CCSS RL.5, RL.7 - DOK–2 Application:  </a:t>
                      </a:r>
                      <a:r>
                        <a:rPr lang="en-US" sz="1100" b="1" i="1" dirty="0">
                          <a:solidFill>
                            <a:srgbClr val="0000CC"/>
                          </a:solidFill>
                          <a:effectLst/>
                          <a:latin typeface="Calibri"/>
                          <a:ea typeface="Calibri"/>
                          <a:cs typeface="Times New Roman"/>
                        </a:rPr>
                        <a:t> </a:t>
                      </a:r>
                      <a:r>
                        <a:rPr lang="en-US" sz="1000" i="1" dirty="0">
                          <a:solidFill>
                            <a:srgbClr val="0000CC"/>
                          </a:solidFill>
                          <a:effectLst/>
                          <a:latin typeface="Calibri"/>
                          <a:ea typeface="Calibri"/>
                          <a:cs typeface="Times New Roman"/>
                        </a:rPr>
                        <a:t>Apply simple organizational structures (paragraph, sentence types) in writing.</a:t>
                      </a:r>
                      <a:endParaRPr lang="en-US" sz="1000" dirty="0">
                        <a:effectLst/>
                        <a:latin typeface="Calibri"/>
                        <a:ea typeface="Calibri"/>
                        <a:cs typeface="Times New Roman"/>
                      </a:endParaRPr>
                    </a:p>
                    <a:p>
                      <a:pPr marL="0" marR="0">
                        <a:lnSpc>
                          <a:spcPct val="115000"/>
                        </a:lnSpc>
                        <a:spcBef>
                          <a:spcPts val="0"/>
                        </a:spcBef>
                        <a:spcAft>
                          <a:spcPts val="0"/>
                        </a:spcAft>
                      </a:pPr>
                      <a:r>
                        <a:rPr lang="en-US" sz="1200" dirty="0" smtClean="0">
                          <a:effectLst/>
                          <a:latin typeface="Calibri"/>
                          <a:ea typeface="Calibri"/>
                          <a:cs typeface="Times New Roman"/>
                        </a:rPr>
                        <a:t>Prompt: Write </a:t>
                      </a:r>
                      <a:r>
                        <a:rPr lang="en-US" sz="1200" dirty="0">
                          <a:effectLst/>
                          <a:latin typeface="Calibri"/>
                          <a:ea typeface="Calibri"/>
                          <a:cs typeface="Times New Roman"/>
                        </a:rPr>
                        <a:t>one sentence for each illustration/photo.  Each sentence should describe how the illustration contributes to the story</a:t>
                      </a:r>
                      <a:r>
                        <a:rPr lang="en-US" sz="1100" dirty="0">
                          <a:effectLst/>
                          <a:latin typeface="Calibri"/>
                          <a:ea typeface="Calibri"/>
                          <a:cs typeface="Times New Roman"/>
                        </a:rPr>
                        <a:t>.  </a:t>
                      </a:r>
                      <a:endParaRPr lang="en-US" sz="1000" dirty="0">
                        <a:effectLst/>
                        <a:latin typeface="Calibri"/>
                        <a:ea typeface="Calibri"/>
                        <a:cs typeface="Times New Roman"/>
                      </a:endParaRPr>
                    </a:p>
                  </a:txBody>
                  <a:tcPr marL="63831" marR="63831"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bl>
          </a:graphicData>
        </a:graphic>
      </p:graphicFrame>
      <p:sp>
        <p:nvSpPr>
          <p:cNvPr id="2" name="Footer Placeholder 1"/>
          <p:cNvSpPr>
            <a:spLocks noGrp="1"/>
          </p:cNvSpPr>
          <p:nvPr>
            <p:ph type="ftr" sz="quarter" idx="11"/>
          </p:nvPr>
        </p:nvSpPr>
        <p:spPr/>
        <p:txBody>
          <a:bodyPr/>
          <a:lstStyle/>
          <a:p>
            <a:r>
              <a:rPr lang="en-US" smtClean="0"/>
              <a:t>Susan Richmond 2016 </a:t>
            </a:r>
            <a:endParaRPr lang="en-US" dirty="0"/>
          </a:p>
        </p:txBody>
      </p:sp>
      <p:sp>
        <p:nvSpPr>
          <p:cNvPr id="3" name="Slide Number Placeholder 2"/>
          <p:cNvSpPr>
            <a:spLocks noGrp="1"/>
          </p:cNvSpPr>
          <p:nvPr>
            <p:ph type="sldNum" sz="quarter" idx="12"/>
          </p:nvPr>
        </p:nvSpPr>
        <p:spPr/>
        <p:txBody>
          <a:bodyPr/>
          <a:lstStyle/>
          <a:p>
            <a:fld id="{295AFF0C-B51A-4417-A515-BAC0639EB7E9}" type="slidenum">
              <a:rPr lang="en-US" smtClean="0"/>
              <a:t>11</a:t>
            </a:fld>
            <a:endParaRPr lang="en-US" dirty="0"/>
          </a:p>
        </p:txBody>
      </p:sp>
    </p:spTree>
    <p:extLst>
      <p:ext uri="{BB962C8B-B14F-4D97-AF65-F5344CB8AC3E}">
        <p14:creationId xmlns:p14="http://schemas.microsoft.com/office/powerpoint/2010/main" val="35473185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7702" y="373682"/>
            <a:ext cx="6253315" cy="1934889"/>
          </a:xfrm>
          <a:prstGeom prst="rect">
            <a:avLst/>
          </a:prstGeom>
        </p:spPr>
        <p:txBody>
          <a:bodyPr wrap="square">
            <a:spAutoFit/>
          </a:bodyPr>
          <a:lstStyle/>
          <a:p>
            <a:pPr marR="0" lvl="1">
              <a:lnSpc>
                <a:spcPct val="115000"/>
              </a:lnSpc>
              <a:spcBef>
                <a:spcPts val="1000"/>
              </a:spcBef>
              <a:spcAft>
                <a:spcPts val="0"/>
              </a:spcAft>
            </a:pPr>
            <a:r>
              <a:rPr lang="en-US" b="1" dirty="0" smtClean="0">
                <a:latin typeface="Arial"/>
                <a:ea typeface="Times New Roman"/>
                <a:cs typeface="Times New Roman"/>
              </a:rPr>
              <a:t>      D. Oral Practice</a:t>
            </a:r>
            <a:endParaRPr lang="en-US" dirty="0">
              <a:ea typeface="Calibri"/>
              <a:cs typeface="Times New Roman"/>
            </a:endParaRPr>
          </a:p>
          <a:p>
            <a:pPr marL="1143000" marR="0" lvl="2" indent="-228600">
              <a:lnSpc>
                <a:spcPct val="115000"/>
              </a:lnSpc>
              <a:spcBef>
                <a:spcPts val="1000"/>
              </a:spcBef>
              <a:spcAft>
                <a:spcPts val="0"/>
              </a:spcAft>
              <a:buFont typeface="+mj-lt"/>
              <a:buAutoNum type="arabicPeriod"/>
            </a:pPr>
            <a:r>
              <a:rPr lang="en-US" sz="1600" b="1" dirty="0">
                <a:solidFill>
                  <a:srgbClr val="0000CC"/>
                </a:solidFill>
                <a:latin typeface="Cambria"/>
                <a:ea typeface="Times New Roman"/>
                <a:cs typeface="Times New Roman"/>
              </a:rPr>
              <a:t>Chants</a:t>
            </a:r>
            <a:endParaRPr lang="en-US" sz="1600" b="1" dirty="0">
              <a:latin typeface="Cambria"/>
              <a:ea typeface="Times New Roman"/>
              <a:cs typeface="Times New Roman"/>
            </a:endParaRPr>
          </a:p>
          <a:p>
            <a:pPr>
              <a:lnSpc>
                <a:spcPct val="115000"/>
              </a:lnSpc>
            </a:pPr>
            <a:r>
              <a:rPr lang="en-US" dirty="0">
                <a:ea typeface="Calibri"/>
                <a:cs typeface="Times New Roman"/>
              </a:rPr>
              <a:t> </a:t>
            </a:r>
          </a:p>
          <a:p>
            <a:pPr>
              <a:lnSpc>
                <a:spcPct val="115000"/>
              </a:lnSpc>
            </a:pPr>
            <a:r>
              <a:rPr lang="en-US" sz="1200" b="1" dirty="0">
                <a:solidFill>
                  <a:srgbClr val="C00000"/>
                </a:solidFill>
                <a:ea typeface="Calibri"/>
                <a:cs typeface="Times New Roman"/>
              </a:rPr>
              <a:t>Language Functions:</a:t>
            </a:r>
            <a:endParaRPr lang="en-US" sz="1200" dirty="0">
              <a:ea typeface="Calibri"/>
              <a:cs typeface="Times New Roman"/>
            </a:endParaRPr>
          </a:p>
          <a:p>
            <a:pPr>
              <a:lnSpc>
                <a:spcPct val="115000"/>
              </a:lnSpc>
            </a:pPr>
            <a:r>
              <a:rPr lang="en-US" sz="1200" dirty="0">
                <a:ea typeface="Calibri"/>
                <a:cs typeface="Times New Roman"/>
              </a:rPr>
              <a:t> </a:t>
            </a:r>
          </a:p>
          <a:p>
            <a:r>
              <a:rPr lang="en-US" sz="1200" b="1" dirty="0">
                <a:solidFill>
                  <a:srgbClr val="1306BA"/>
                </a:solidFill>
                <a:ea typeface="Times New Roman"/>
                <a:cs typeface="Times New Roman"/>
              </a:rPr>
              <a:t>CCSS L.3, L.5 - </a:t>
            </a:r>
            <a:r>
              <a:rPr lang="en-US" sz="1200" b="1" dirty="0">
                <a:solidFill>
                  <a:srgbClr val="000000"/>
                </a:solidFill>
                <a:ea typeface="Times New Roman"/>
                <a:cs typeface="Times New Roman"/>
              </a:rPr>
              <a:t>Purpose:</a:t>
            </a:r>
            <a:r>
              <a:rPr lang="en-US" sz="1200" dirty="0">
                <a:solidFill>
                  <a:srgbClr val="000000"/>
                </a:solidFill>
                <a:ea typeface="Times New Roman"/>
                <a:cs typeface="Times New Roman"/>
              </a:rPr>
              <a:t> </a:t>
            </a:r>
            <a:r>
              <a:rPr lang="en-US" sz="1200" b="1" dirty="0">
                <a:solidFill>
                  <a:srgbClr val="000000"/>
                </a:solidFill>
                <a:ea typeface="Times New Roman"/>
                <a:cs typeface="Times New Roman"/>
              </a:rPr>
              <a:t>Chants </a:t>
            </a:r>
            <a:r>
              <a:rPr lang="en-US" sz="1200" dirty="0">
                <a:solidFill>
                  <a:srgbClr val="000000"/>
                </a:solidFill>
                <a:ea typeface="Times New Roman"/>
                <a:cs typeface="Times New Roman"/>
              </a:rPr>
              <a:t>imbed concepts and vocabulary using auditory and visual language patterns. Students access academic language in a low-pressured environments</a:t>
            </a:r>
            <a:endParaRPr lang="en-US" sz="1200" dirty="0"/>
          </a:p>
        </p:txBody>
      </p:sp>
      <p:graphicFrame>
        <p:nvGraphicFramePr>
          <p:cNvPr id="5" name="Table 4"/>
          <p:cNvGraphicFramePr>
            <a:graphicFrameLocks noGrp="1"/>
          </p:cNvGraphicFramePr>
          <p:nvPr>
            <p:extLst>
              <p:ext uri="{D42A27DB-BD31-4B8C-83A1-F6EECF244321}">
                <p14:modId xmlns:p14="http://schemas.microsoft.com/office/powerpoint/2010/main" val="3737673440"/>
              </p:ext>
            </p:extLst>
          </p:nvPr>
        </p:nvGraphicFramePr>
        <p:xfrm>
          <a:off x="442448" y="2551225"/>
          <a:ext cx="3840480" cy="1939036"/>
        </p:xfrm>
        <a:graphic>
          <a:graphicData uri="http://schemas.openxmlformats.org/drawingml/2006/table">
            <a:tbl>
              <a:tblPr firstRow="1" firstCol="1" bandRow="1"/>
              <a:tblGrid>
                <a:gridCol w="297180"/>
                <a:gridCol w="3543300"/>
              </a:tblGrid>
              <a:tr h="256540">
                <a:tc gridSpan="2">
                  <a:txBody>
                    <a:bodyPr/>
                    <a:lstStyle/>
                    <a:p>
                      <a:pPr marL="0" marR="0">
                        <a:lnSpc>
                          <a:spcPct val="115000"/>
                        </a:lnSpc>
                        <a:spcBef>
                          <a:spcPts val="0"/>
                        </a:spcBef>
                        <a:spcAft>
                          <a:spcPts val="0"/>
                        </a:spcAft>
                      </a:pPr>
                      <a:r>
                        <a:rPr lang="en-US" sz="1200" b="1" u="sng" dirty="0">
                          <a:effectLst/>
                          <a:latin typeface="Calibri"/>
                          <a:ea typeface="Calibri"/>
                          <a:cs typeface="Times New Roman"/>
                        </a:rPr>
                        <a:t>Basic G.L.A.D Strategy</a:t>
                      </a:r>
                      <a:endParaRPr lang="en-US" sz="1100" dirty="0">
                        <a:effectLst/>
                        <a:latin typeface="Calibri"/>
                        <a:ea typeface="Calibri"/>
                        <a:cs typeface="Times New Roman"/>
                      </a:endParaRPr>
                    </a:p>
                  </a:txBody>
                  <a:tcPr marL="68580" marR="68580" marT="0" marB="0">
                    <a:lnL>
                      <a:noFill/>
                    </a:lnL>
                    <a:lnR>
                      <a:noFill/>
                    </a:lnR>
                    <a:lnT>
                      <a:noFill/>
                    </a:lnT>
                    <a:lnB>
                      <a:noFill/>
                    </a:lnB>
                  </a:tcPr>
                </a:tc>
                <a:tc hMerge="1">
                  <a:txBody>
                    <a:bodyPr/>
                    <a:lstStyle/>
                    <a:p>
                      <a:endParaRPr lang="en-US"/>
                    </a:p>
                  </a:txBody>
                  <a:tcPr/>
                </a:tc>
              </a:tr>
              <a:tr h="294005">
                <a:tc>
                  <a:txBody>
                    <a:bodyPr/>
                    <a:lstStyle/>
                    <a:p>
                      <a:pPr marL="0" marR="0" algn="ctr">
                        <a:lnSpc>
                          <a:spcPct val="115000"/>
                        </a:lnSpc>
                        <a:spcBef>
                          <a:spcPts val="0"/>
                        </a:spcBef>
                        <a:spcAft>
                          <a:spcPts val="0"/>
                        </a:spcAft>
                      </a:pPr>
                      <a:r>
                        <a:rPr lang="en-US" sz="1100" dirty="0">
                          <a:effectLst/>
                          <a:latin typeface="Calibri"/>
                          <a:ea typeface="Calibri"/>
                          <a:cs typeface="Times New Roman"/>
                        </a:rPr>
                        <a:t>1.</a:t>
                      </a:r>
                    </a:p>
                    <a:p>
                      <a:pPr marL="0" marR="0" algn="ctr">
                        <a:lnSpc>
                          <a:spcPct val="115000"/>
                        </a:lnSpc>
                        <a:spcBef>
                          <a:spcPts val="0"/>
                        </a:spcBef>
                        <a:spcAft>
                          <a:spcPts val="0"/>
                        </a:spcAft>
                      </a:pPr>
                      <a:r>
                        <a:rPr lang="en-US" sz="1100" dirty="0">
                          <a:effectLst/>
                          <a:latin typeface="Calibri"/>
                          <a:ea typeface="Calibri"/>
                          <a:cs typeface="Times New Roman"/>
                        </a:rPr>
                        <a:t> </a:t>
                      </a:r>
                    </a:p>
                  </a:txBody>
                  <a:tcPr marL="68580" marR="68580" marT="0" marB="0">
                    <a:lnL>
                      <a:noFill/>
                    </a:lnL>
                    <a:lnR>
                      <a:noFill/>
                    </a:lnR>
                    <a:lnT>
                      <a:noFill/>
                    </a:lnT>
                    <a:lnB>
                      <a:noFill/>
                    </a:lnB>
                  </a:tcPr>
                </a:tc>
                <a:tc>
                  <a:txBody>
                    <a:bodyPr/>
                    <a:lstStyle/>
                    <a:p>
                      <a:pPr marL="0" marR="0">
                        <a:lnSpc>
                          <a:spcPct val="115000"/>
                        </a:lnSpc>
                        <a:spcBef>
                          <a:spcPts val="0"/>
                        </a:spcBef>
                        <a:spcAft>
                          <a:spcPts val="0"/>
                        </a:spcAft>
                      </a:pPr>
                      <a:r>
                        <a:rPr lang="en-US" sz="1200" dirty="0">
                          <a:effectLst/>
                          <a:latin typeface="Calibri"/>
                          <a:ea typeface="Calibri"/>
                          <a:cs typeface="Times New Roman"/>
                        </a:rPr>
                        <a:t>Choose key concepts and vocabulary to imbed in chants within a frame or existing song. Chants should emphasize the rhythm and language patterns first and then focus on concepts and vocabulary.</a:t>
                      </a:r>
                      <a:endParaRPr lang="en-US" sz="1100" dirty="0">
                        <a:effectLst/>
                        <a:latin typeface="Calibri"/>
                        <a:ea typeface="Calibri"/>
                        <a:cs typeface="Times New Roman"/>
                      </a:endParaRPr>
                    </a:p>
                  </a:txBody>
                  <a:tcPr marL="68580" marR="68580" marT="0" marB="0">
                    <a:lnL>
                      <a:noFill/>
                    </a:lnL>
                    <a:lnR>
                      <a:noFill/>
                    </a:lnR>
                    <a:lnT>
                      <a:noFill/>
                    </a:lnT>
                    <a:lnB>
                      <a:noFill/>
                    </a:lnB>
                  </a:tcPr>
                </a:tc>
              </a:tr>
              <a:tr h="176530">
                <a:tc gridSpan="2">
                  <a:txBody>
                    <a:bodyPr/>
                    <a:lstStyle/>
                    <a:p>
                      <a:pPr marL="0" marR="0">
                        <a:lnSpc>
                          <a:spcPct val="115000"/>
                        </a:lnSpc>
                        <a:spcBef>
                          <a:spcPts val="0"/>
                        </a:spcBef>
                        <a:spcAft>
                          <a:spcPts val="0"/>
                        </a:spcAft>
                      </a:pPr>
                      <a:r>
                        <a:rPr lang="en-US" sz="1200" b="1" dirty="0">
                          <a:solidFill>
                            <a:srgbClr val="0000CC"/>
                          </a:solidFill>
                          <a:effectLst/>
                          <a:latin typeface="Calibri"/>
                          <a:ea typeface="Calibri"/>
                          <a:cs typeface="Times New Roman"/>
                        </a:rPr>
                        <a:t>DOK-1 Knowledge: </a:t>
                      </a:r>
                      <a:r>
                        <a:rPr lang="en-US" sz="1100" i="1" dirty="0">
                          <a:solidFill>
                            <a:srgbClr val="0000CC"/>
                          </a:solidFill>
                          <a:effectLst/>
                          <a:latin typeface="Calibri"/>
                          <a:ea typeface="Calibri"/>
                          <a:cs typeface="Times New Roman"/>
                        </a:rPr>
                        <a:t>Recall – Read</a:t>
                      </a:r>
                      <a:endParaRPr lang="en-US" sz="1100" dirty="0">
                        <a:effectLst/>
                        <a:latin typeface="Calibri"/>
                        <a:ea typeface="Calibri"/>
                        <a:cs typeface="Times New Roman"/>
                      </a:endParaRPr>
                    </a:p>
                  </a:txBody>
                  <a:tcPr marL="68580" marR="68580" marT="0" marB="0">
                    <a:lnL>
                      <a:noFill/>
                    </a:lnL>
                    <a:lnR>
                      <a:noFill/>
                    </a:lnR>
                    <a:lnT>
                      <a:noFill/>
                    </a:lnT>
                    <a:lnB>
                      <a:noFill/>
                    </a:lnB>
                  </a:tcPr>
                </a:tc>
                <a:tc hMerge="1">
                  <a:txBody>
                    <a:bodyPr/>
                    <a:lstStyle/>
                    <a:p>
                      <a:endParaRPr lang="en-US"/>
                    </a:p>
                  </a:txBody>
                  <a:tcPr/>
                </a:tc>
              </a:tr>
              <a:tr h="294005">
                <a:tc>
                  <a:txBody>
                    <a:bodyPr/>
                    <a:lstStyle/>
                    <a:p>
                      <a:pPr marL="0" marR="0" algn="ctr">
                        <a:lnSpc>
                          <a:spcPct val="115000"/>
                        </a:lnSpc>
                        <a:spcBef>
                          <a:spcPts val="0"/>
                        </a:spcBef>
                        <a:spcAft>
                          <a:spcPts val="0"/>
                        </a:spcAft>
                      </a:pPr>
                      <a:r>
                        <a:rPr lang="en-US" sz="1100" dirty="0">
                          <a:effectLst/>
                          <a:latin typeface="Calibri"/>
                          <a:ea typeface="Calibri"/>
                          <a:cs typeface="Times New Roman"/>
                        </a:rPr>
                        <a:t>2.</a:t>
                      </a:r>
                    </a:p>
                  </a:txBody>
                  <a:tcPr marL="68580" marR="68580" marT="0" marB="0">
                    <a:lnL>
                      <a:noFill/>
                    </a:lnL>
                    <a:lnR>
                      <a:noFill/>
                    </a:lnR>
                    <a:lnT>
                      <a:noFill/>
                    </a:lnT>
                    <a:lnB>
                      <a:noFill/>
                    </a:lnB>
                  </a:tcPr>
                </a:tc>
                <a:tc>
                  <a:txBody>
                    <a:bodyPr/>
                    <a:lstStyle/>
                    <a:p>
                      <a:pPr marL="0" marR="0">
                        <a:lnSpc>
                          <a:spcPct val="115000"/>
                        </a:lnSpc>
                        <a:spcBef>
                          <a:spcPts val="0"/>
                        </a:spcBef>
                        <a:spcAft>
                          <a:spcPts val="0"/>
                        </a:spcAft>
                      </a:pPr>
                      <a:r>
                        <a:rPr lang="en-US" sz="1200" b="1" dirty="0">
                          <a:solidFill>
                            <a:srgbClr val="0000FF"/>
                          </a:solidFill>
                          <a:effectLst/>
                          <a:latin typeface="Calibri"/>
                          <a:ea typeface="Calibri"/>
                          <a:cs typeface="Times New Roman"/>
                        </a:rPr>
                        <a:t>CCSS L.4 </a:t>
                      </a:r>
                      <a:r>
                        <a:rPr lang="en-US" sz="1200" b="1" dirty="0">
                          <a:effectLst/>
                          <a:latin typeface="Calibri"/>
                          <a:ea typeface="Calibri"/>
                          <a:cs typeface="Times New Roman"/>
                        </a:rPr>
                        <a:t>- Revisit</a:t>
                      </a:r>
                      <a:endParaRPr lang="en-US" sz="1100" dirty="0">
                        <a:effectLst/>
                        <a:latin typeface="Calibri"/>
                        <a:ea typeface="Calibri"/>
                        <a:cs typeface="Times New Roman"/>
                      </a:endParaRPr>
                    </a:p>
                    <a:p>
                      <a:pPr marL="0" marR="0">
                        <a:lnSpc>
                          <a:spcPct val="115000"/>
                        </a:lnSpc>
                        <a:spcBef>
                          <a:spcPts val="0"/>
                        </a:spcBef>
                        <a:spcAft>
                          <a:spcPts val="0"/>
                        </a:spcAft>
                      </a:pPr>
                      <a:r>
                        <a:rPr lang="en-US" sz="1200" dirty="0">
                          <a:effectLst/>
                          <a:latin typeface="Calibri"/>
                          <a:ea typeface="Calibri"/>
                          <a:cs typeface="Times New Roman"/>
                        </a:rPr>
                        <a:t>Revisit the chants to add scientific, historic or other interesting words.</a:t>
                      </a:r>
                      <a:endParaRPr lang="en-US" sz="1100" dirty="0">
                        <a:effectLst/>
                        <a:latin typeface="Calibri"/>
                        <a:ea typeface="Calibri"/>
                        <a:cs typeface="Times New Roman"/>
                      </a:endParaRPr>
                    </a:p>
                  </a:txBody>
                  <a:tcPr marL="68580" marR="68580" marT="0" marB="0">
                    <a:lnL>
                      <a:noFill/>
                    </a:lnL>
                    <a:lnR>
                      <a:noFill/>
                    </a:lnR>
                    <a:lnT>
                      <a:noFill/>
                    </a:lnT>
                    <a:lnB>
                      <a:noFill/>
                    </a:lnB>
                  </a:tcPr>
                </a:tc>
              </a:tr>
            </a:tbl>
          </a:graphicData>
        </a:graphic>
      </p:graphicFrame>
      <p:pic>
        <p:nvPicPr>
          <p:cNvPr id="6" name="Picture 5"/>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67108" t="34756" r="25862" b="30871"/>
          <a:stretch/>
        </p:blipFill>
        <p:spPr>
          <a:xfrm>
            <a:off x="4180360" y="2551225"/>
            <a:ext cx="2162367" cy="2546856"/>
          </a:xfrm>
          <a:prstGeom prst="rect">
            <a:avLst/>
          </a:prstGeom>
          <a:ln>
            <a:noFill/>
          </a:ln>
          <a:effectLst>
            <a:outerShdw blurRad="292100" dist="139700" dir="2700000" algn="tl" rotWithShape="0">
              <a:srgbClr val="333333">
                <a:alpha val="65000"/>
              </a:srgbClr>
            </a:outerShdw>
          </a:effectLst>
        </p:spPr>
      </p:pic>
      <p:graphicFrame>
        <p:nvGraphicFramePr>
          <p:cNvPr id="7" name="Table 6"/>
          <p:cNvGraphicFramePr>
            <a:graphicFrameLocks noGrp="1"/>
          </p:cNvGraphicFramePr>
          <p:nvPr>
            <p:extLst>
              <p:ext uri="{D42A27DB-BD31-4B8C-83A1-F6EECF244321}">
                <p14:modId xmlns:p14="http://schemas.microsoft.com/office/powerpoint/2010/main" val="3066393704"/>
              </p:ext>
            </p:extLst>
          </p:nvPr>
        </p:nvGraphicFramePr>
        <p:xfrm>
          <a:off x="427702" y="5219612"/>
          <a:ext cx="5915025" cy="1974764"/>
        </p:xfrm>
        <a:graphic>
          <a:graphicData uri="http://schemas.openxmlformats.org/drawingml/2006/table">
            <a:tbl>
              <a:tblPr firstRow="1" firstCol="1" bandRow="1"/>
              <a:tblGrid>
                <a:gridCol w="5915025"/>
              </a:tblGrid>
              <a:tr h="782996">
                <a:tc>
                  <a:txBody>
                    <a:bodyPr/>
                    <a:lstStyle/>
                    <a:p>
                      <a:pPr marL="0" marR="0">
                        <a:lnSpc>
                          <a:spcPct val="115000"/>
                        </a:lnSpc>
                        <a:spcBef>
                          <a:spcPts val="0"/>
                        </a:spcBef>
                        <a:spcAft>
                          <a:spcPts val="0"/>
                        </a:spcAft>
                      </a:pPr>
                      <a:r>
                        <a:rPr lang="en-US" sz="1100" b="1" u="sng" dirty="0" smtClean="0">
                          <a:effectLst/>
                          <a:latin typeface="+mn-lt"/>
                          <a:ea typeface="Calibri"/>
                          <a:cs typeface="Times New Roman"/>
                        </a:rPr>
                        <a:t>BEYOND GLAD</a:t>
                      </a:r>
                      <a:r>
                        <a:rPr lang="en-US" sz="1100" b="1" u="none" dirty="0" smtClean="0">
                          <a:effectLst/>
                          <a:latin typeface="+mn-lt"/>
                          <a:ea typeface="Calibri"/>
                          <a:cs typeface="Times New Roman"/>
                        </a:rPr>
                        <a:t>  Extending Complexity</a:t>
                      </a:r>
                      <a:endParaRPr lang="en-US" sz="1000" u="none" dirty="0" smtClean="0">
                        <a:effectLst/>
                        <a:latin typeface="+mn-lt"/>
                        <a:ea typeface="Calibri"/>
                        <a:cs typeface="Times New Roman"/>
                      </a:endParaRPr>
                    </a:p>
                    <a:p>
                      <a:pPr marL="0" marR="0">
                        <a:lnSpc>
                          <a:spcPct val="115000"/>
                        </a:lnSpc>
                        <a:spcBef>
                          <a:spcPts val="0"/>
                        </a:spcBef>
                        <a:spcAft>
                          <a:spcPts val="0"/>
                        </a:spcAft>
                      </a:pPr>
                      <a:r>
                        <a:rPr lang="en-US" sz="1100" dirty="0" smtClean="0">
                          <a:effectLst/>
                          <a:latin typeface="Calibri"/>
                          <a:ea typeface="Calibri"/>
                          <a:cs typeface="Times New Roman"/>
                        </a:rPr>
                        <a:t>After </a:t>
                      </a:r>
                      <a:r>
                        <a:rPr lang="en-US" sz="1100" dirty="0">
                          <a:effectLst/>
                          <a:latin typeface="Calibri"/>
                          <a:ea typeface="Calibri"/>
                          <a:cs typeface="Times New Roman"/>
                        </a:rPr>
                        <a:t>students have gone through the </a:t>
                      </a:r>
                      <a:r>
                        <a:rPr lang="en-US" sz="1100" b="1" dirty="0">
                          <a:effectLst/>
                          <a:latin typeface="Calibri"/>
                          <a:ea typeface="Calibri"/>
                          <a:cs typeface="Times New Roman"/>
                        </a:rPr>
                        <a:t>Basic GLAD Strategy</a:t>
                      </a:r>
                      <a:r>
                        <a:rPr lang="en-US" sz="1100" dirty="0">
                          <a:effectLst/>
                          <a:latin typeface="Calibri"/>
                          <a:ea typeface="Calibri"/>
                          <a:cs typeface="Times New Roman"/>
                        </a:rPr>
                        <a:t>, they may use the Chant Chart as a reference to answer the extended </a:t>
                      </a:r>
                      <a:r>
                        <a:rPr lang="en-US" sz="1100" b="1" dirty="0">
                          <a:effectLst/>
                          <a:latin typeface="Calibri"/>
                          <a:ea typeface="Calibri"/>
                          <a:cs typeface="Times New Roman"/>
                        </a:rPr>
                        <a:t>DOK</a:t>
                      </a:r>
                      <a:r>
                        <a:rPr lang="en-US" sz="1100" dirty="0">
                          <a:effectLst/>
                          <a:latin typeface="Calibri"/>
                          <a:ea typeface="Calibri"/>
                          <a:cs typeface="Times New Roman"/>
                        </a:rPr>
                        <a:t> level prompts as indicated. Each task must be completed by students independently.</a:t>
                      </a:r>
                      <a:endParaRPr lang="en-US" sz="1000" dirty="0">
                        <a:effectLst/>
                        <a:latin typeface="Calibri"/>
                        <a:ea typeface="Calibri"/>
                        <a:cs typeface="Times New Roman"/>
                      </a:endParaRPr>
                    </a:p>
                  </a:txBody>
                  <a:tcPr marL="63831" marR="63831" marT="0" marB="0" anchor="ctr">
                    <a:lnL>
                      <a:noFill/>
                    </a:lnL>
                    <a:lnR>
                      <a:noFill/>
                    </a:lnR>
                    <a:lnT>
                      <a:noFill/>
                    </a:lnT>
                    <a:lnB w="12700" cap="flat" cmpd="sng" algn="ctr">
                      <a:solidFill>
                        <a:srgbClr val="000000"/>
                      </a:solidFill>
                      <a:prstDash val="solid"/>
                      <a:round/>
                      <a:headEnd type="none" w="med" len="med"/>
                      <a:tailEnd type="none" w="med" len="med"/>
                    </a:lnB>
                  </a:tcPr>
                </a:tc>
              </a:tr>
              <a:tr h="570935">
                <a:tc>
                  <a:txBody>
                    <a:bodyPr/>
                    <a:lstStyle/>
                    <a:p>
                      <a:pPr marL="0" marR="0">
                        <a:lnSpc>
                          <a:spcPct val="115000"/>
                        </a:lnSpc>
                        <a:spcBef>
                          <a:spcPts val="0"/>
                        </a:spcBef>
                        <a:spcAft>
                          <a:spcPts val="0"/>
                        </a:spcAft>
                      </a:pPr>
                      <a:r>
                        <a:rPr lang="en-US" sz="1100" b="1" dirty="0">
                          <a:solidFill>
                            <a:srgbClr val="0000CC"/>
                          </a:solidFill>
                          <a:effectLst/>
                          <a:latin typeface="Calibri"/>
                          <a:ea typeface="Calibri"/>
                          <a:cs typeface="Times New Roman"/>
                        </a:rPr>
                        <a:t>CCSS SL.6, RL.1 DOK-1 </a:t>
                      </a:r>
                      <a:r>
                        <a:rPr lang="en-US" sz="1000" dirty="0">
                          <a:solidFill>
                            <a:srgbClr val="0000CC"/>
                          </a:solidFill>
                          <a:effectLst/>
                          <a:latin typeface="Calibri"/>
                          <a:ea typeface="Calibri"/>
                          <a:cs typeface="Times New Roman"/>
                        </a:rPr>
                        <a:t>Comprehension:  </a:t>
                      </a:r>
                      <a:r>
                        <a:rPr lang="en-US" sz="1000" i="1" dirty="0">
                          <a:solidFill>
                            <a:srgbClr val="0000CC"/>
                          </a:solidFill>
                          <a:effectLst/>
                          <a:latin typeface="Calibri"/>
                          <a:ea typeface="Calibri"/>
                          <a:cs typeface="Times New Roman"/>
                        </a:rPr>
                        <a:t>Identify or describe literary elements (characters, setting, sequence,) or the sequence of how information is presented in expository chants.</a:t>
                      </a:r>
                      <a:endParaRPr lang="en-US" sz="1000" dirty="0">
                        <a:effectLst/>
                        <a:latin typeface="Calibri"/>
                        <a:ea typeface="Calibri"/>
                        <a:cs typeface="Times New Roman"/>
                      </a:endParaRPr>
                    </a:p>
                    <a:p>
                      <a:pPr marL="0" marR="0">
                        <a:lnSpc>
                          <a:spcPct val="115000"/>
                        </a:lnSpc>
                        <a:spcBef>
                          <a:spcPts val="0"/>
                        </a:spcBef>
                        <a:spcAft>
                          <a:spcPts val="0"/>
                        </a:spcAft>
                      </a:pPr>
                      <a:r>
                        <a:rPr lang="en-US" sz="1200" dirty="0" smtClean="0">
                          <a:effectLst/>
                          <a:latin typeface="Calibri"/>
                          <a:ea typeface="Calibri"/>
                          <a:cs typeface="Times New Roman"/>
                        </a:rPr>
                        <a:t>Prompt: Draw</a:t>
                      </a:r>
                      <a:r>
                        <a:rPr lang="en-US" sz="1200" dirty="0">
                          <a:effectLst/>
                          <a:latin typeface="Calibri"/>
                          <a:ea typeface="Calibri"/>
                          <a:cs typeface="Times New Roman"/>
                        </a:rPr>
                        <a:t>, write or tell the sequence of events in the Chant Chart.</a:t>
                      </a:r>
                    </a:p>
                  </a:txBody>
                  <a:tcPr marL="63831" marR="638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87247">
                <a:tc>
                  <a:txBody>
                    <a:bodyPr/>
                    <a:lstStyle/>
                    <a:p>
                      <a:pPr marL="0" marR="0" fontAlgn="t">
                        <a:lnSpc>
                          <a:spcPct val="115000"/>
                        </a:lnSpc>
                        <a:spcBef>
                          <a:spcPts val="0"/>
                        </a:spcBef>
                        <a:spcAft>
                          <a:spcPts val="0"/>
                        </a:spcAft>
                      </a:pPr>
                      <a:r>
                        <a:rPr lang="en-US" sz="1100" b="1" kern="1200" dirty="0">
                          <a:solidFill>
                            <a:srgbClr val="0000CC"/>
                          </a:solidFill>
                          <a:effectLst/>
                          <a:latin typeface="Calibri"/>
                          <a:ea typeface="Times New Roman"/>
                          <a:cs typeface="Calibri"/>
                        </a:rPr>
                        <a:t>CCSS L.5, W.1, W.2 - DOK-2 Analysis: </a:t>
                      </a:r>
                      <a:r>
                        <a:rPr lang="en-US" sz="1000" i="1" kern="1200" dirty="0">
                          <a:solidFill>
                            <a:srgbClr val="0000CC"/>
                          </a:solidFill>
                          <a:effectLst/>
                          <a:latin typeface="Calibri"/>
                          <a:ea typeface="Times New Roman"/>
                          <a:cs typeface="Calibri"/>
                        </a:rPr>
                        <a:t>Categorize or compare terms, facts, details or events.</a:t>
                      </a:r>
                      <a:endParaRPr lang="en-US" sz="1000" dirty="0">
                        <a:effectLst/>
                        <a:latin typeface="Calibri"/>
                        <a:ea typeface="Calibri"/>
                        <a:cs typeface="Times New Roman"/>
                      </a:endParaRPr>
                    </a:p>
                    <a:p>
                      <a:pPr marL="0" marR="0" fontAlgn="t">
                        <a:lnSpc>
                          <a:spcPct val="115000"/>
                        </a:lnSpc>
                        <a:spcBef>
                          <a:spcPts val="0"/>
                        </a:spcBef>
                        <a:spcAft>
                          <a:spcPts val="0"/>
                        </a:spcAft>
                      </a:pPr>
                      <a:r>
                        <a:rPr lang="en-US" sz="1200" kern="1200" dirty="0" smtClean="0">
                          <a:solidFill>
                            <a:srgbClr val="000000"/>
                          </a:solidFill>
                          <a:effectLst/>
                          <a:latin typeface="Calibri"/>
                          <a:ea typeface="Times New Roman"/>
                          <a:cs typeface="Calibri"/>
                        </a:rPr>
                        <a:t>Prompt: On </a:t>
                      </a:r>
                      <a:r>
                        <a:rPr lang="en-US" sz="1200" kern="1200" dirty="0">
                          <a:solidFill>
                            <a:srgbClr val="000000"/>
                          </a:solidFill>
                          <a:effectLst/>
                          <a:latin typeface="Calibri"/>
                          <a:ea typeface="Times New Roman"/>
                          <a:cs typeface="Calibri"/>
                        </a:rPr>
                        <a:t>paper, draw or write to group similar details, descriptions, definitions or facts about the topic of the chant.  Give each group a title.</a:t>
                      </a:r>
                      <a:endParaRPr lang="en-US" sz="1200" dirty="0">
                        <a:effectLst/>
                        <a:latin typeface="Calibri"/>
                        <a:ea typeface="Calibri"/>
                        <a:cs typeface="Times New Roman"/>
                      </a:endParaRPr>
                    </a:p>
                  </a:txBody>
                  <a:tcPr marL="63831" marR="638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 name="Footer Placeholder 1"/>
          <p:cNvSpPr>
            <a:spLocks noGrp="1"/>
          </p:cNvSpPr>
          <p:nvPr>
            <p:ph type="ftr" sz="quarter" idx="11"/>
          </p:nvPr>
        </p:nvSpPr>
        <p:spPr/>
        <p:txBody>
          <a:bodyPr/>
          <a:lstStyle/>
          <a:p>
            <a:r>
              <a:rPr lang="en-US" smtClean="0"/>
              <a:t>Susan Richmond 2016 </a:t>
            </a:r>
            <a:endParaRPr lang="en-US" dirty="0"/>
          </a:p>
        </p:txBody>
      </p:sp>
      <p:sp>
        <p:nvSpPr>
          <p:cNvPr id="3" name="Slide Number Placeholder 2"/>
          <p:cNvSpPr>
            <a:spLocks noGrp="1"/>
          </p:cNvSpPr>
          <p:nvPr>
            <p:ph type="sldNum" sz="quarter" idx="12"/>
          </p:nvPr>
        </p:nvSpPr>
        <p:spPr/>
        <p:txBody>
          <a:bodyPr/>
          <a:lstStyle/>
          <a:p>
            <a:fld id="{295AFF0C-B51A-4417-A515-BAC0639EB7E9}" type="slidenum">
              <a:rPr lang="en-US" smtClean="0"/>
              <a:t>12</a:t>
            </a:fld>
            <a:endParaRPr lang="en-US" dirty="0"/>
          </a:p>
        </p:txBody>
      </p:sp>
    </p:spTree>
    <p:extLst>
      <p:ext uri="{BB962C8B-B14F-4D97-AF65-F5344CB8AC3E}">
        <p14:creationId xmlns:p14="http://schemas.microsoft.com/office/powerpoint/2010/main" val="2089319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8206" y="431790"/>
            <a:ext cx="6017342" cy="1578894"/>
          </a:xfrm>
          <a:prstGeom prst="rect">
            <a:avLst/>
          </a:prstGeom>
        </p:spPr>
        <p:txBody>
          <a:bodyPr wrap="square">
            <a:spAutoFit/>
          </a:bodyPr>
          <a:lstStyle/>
          <a:p>
            <a:pPr marR="0" lvl="2">
              <a:lnSpc>
                <a:spcPct val="115000"/>
              </a:lnSpc>
              <a:spcBef>
                <a:spcPts val="1000"/>
              </a:spcBef>
              <a:spcAft>
                <a:spcPts val="0"/>
              </a:spcAft>
            </a:pPr>
            <a:r>
              <a:rPr lang="en-US" b="1" dirty="0" smtClean="0">
                <a:solidFill>
                  <a:srgbClr val="0000CC"/>
                </a:solidFill>
                <a:latin typeface="Cambria"/>
                <a:ea typeface="Times New Roman"/>
                <a:cs typeface="Times New Roman"/>
              </a:rPr>
              <a:t>2.  Sentence </a:t>
            </a:r>
            <a:r>
              <a:rPr lang="en-US" b="1" dirty="0">
                <a:solidFill>
                  <a:srgbClr val="0000CC"/>
                </a:solidFill>
                <a:latin typeface="Cambria"/>
                <a:ea typeface="Times New Roman"/>
                <a:cs typeface="Times New Roman"/>
              </a:rPr>
              <a:t>Pattern Chart</a:t>
            </a:r>
            <a:endParaRPr lang="en-US" sz="1200" b="1" dirty="0">
              <a:latin typeface="Cambria"/>
              <a:ea typeface="Times New Roman"/>
              <a:cs typeface="Times New Roman"/>
            </a:endParaRPr>
          </a:p>
          <a:p>
            <a:pPr>
              <a:lnSpc>
                <a:spcPct val="115000"/>
              </a:lnSpc>
            </a:pPr>
            <a:r>
              <a:rPr lang="en-US" dirty="0">
                <a:ea typeface="Calibri"/>
                <a:cs typeface="Times New Roman"/>
              </a:rPr>
              <a:t> </a:t>
            </a:r>
          </a:p>
          <a:p>
            <a:pPr>
              <a:lnSpc>
                <a:spcPct val="115000"/>
              </a:lnSpc>
            </a:pPr>
            <a:r>
              <a:rPr lang="en-US" sz="1200" b="1" dirty="0">
                <a:solidFill>
                  <a:srgbClr val="C00000"/>
                </a:solidFill>
                <a:ea typeface="Times New Roman"/>
                <a:cs typeface="Times New Roman"/>
              </a:rPr>
              <a:t>Language Functions: Syntax, complex, simple sentence, forms, functions, verbs</a:t>
            </a:r>
            <a:endParaRPr lang="en-US" sz="1200" dirty="0">
              <a:ea typeface="Calibri"/>
              <a:cs typeface="Times New Roman"/>
            </a:endParaRPr>
          </a:p>
          <a:p>
            <a:pPr>
              <a:lnSpc>
                <a:spcPct val="115000"/>
              </a:lnSpc>
            </a:pPr>
            <a:r>
              <a:rPr lang="en-US" sz="1200" dirty="0">
                <a:ea typeface="Calibri"/>
                <a:cs typeface="Times New Roman"/>
              </a:rPr>
              <a:t> </a:t>
            </a:r>
          </a:p>
          <a:p>
            <a:pPr>
              <a:lnSpc>
                <a:spcPct val="115000"/>
              </a:lnSpc>
            </a:pPr>
            <a:r>
              <a:rPr lang="en-US" sz="1200" b="1" dirty="0">
                <a:solidFill>
                  <a:srgbClr val="1306BA"/>
                </a:solidFill>
                <a:ea typeface="Times New Roman"/>
                <a:cs typeface="Times New Roman"/>
              </a:rPr>
              <a:t>CCSS L.1- </a:t>
            </a:r>
            <a:r>
              <a:rPr lang="en-US" sz="1200" b="1" dirty="0">
                <a:solidFill>
                  <a:srgbClr val="000000"/>
                </a:solidFill>
                <a:ea typeface="Times New Roman"/>
                <a:cs typeface="Times New Roman"/>
              </a:rPr>
              <a:t>Purpose:</a:t>
            </a:r>
            <a:r>
              <a:rPr lang="en-US" sz="1200" dirty="0">
                <a:solidFill>
                  <a:srgbClr val="000000"/>
                </a:solidFill>
                <a:ea typeface="Times New Roman"/>
                <a:cs typeface="Times New Roman"/>
              </a:rPr>
              <a:t> </a:t>
            </a:r>
            <a:r>
              <a:rPr lang="en-US" sz="1200" b="1" dirty="0">
                <a:solidFill>
                  <a:srgbClr val="000000"/>
                </a:solidFill>
                <a:ea typeface="Times New Roman"/>
                <a:cs typeface="Times New Roman"/>
              </a:rPr>
              <a:t>The Sentence Patterning Chart</a:t>
            </a:r>
            <a:r>
              <a:rPr lang="en-US" sz="1200" dirty="0">
                <a:solidFill>
                  <a:srgbClr val="000000"/>
                </a:solidFill>
                <a:ea typeface="Times New Roman"/>
                <a:cs typeface="Times New Roman"/>
              </a:rPr>
              <a:t> is a very powerful strategy to teach parts of speech, and complex sentence formation using student’s own words.    </a:t>
            </a:r>
            <a:endParaRPr lang="en-US" sz="1200" dirty="0">
              <a:ea typeface="Calibri"/>
              <a:cs typeface="Times New Roman"/>
            </a:endParaRPr>
          </a:p>
        </p:txBody>
      </p:sp>
      <p:graphicFrame>
        <p:nvGraphicFramePr>
          <p:cNvPr id="5" name="Table 4"/>
          <p:cNvGraphicFramePr>
            <a:graphicFrameLocks noGrp="1"/>
          </p:cNvGraphicFramePr>
          <p:nvPr>
            <p:extLst>
              <p:ext uri="{D42A27DB-BD31-4B8C-83A1-F6EECF244321}">
                <p14:modId xmlns:p14="http://schemas.microsoft.com/office/powerpoint/2010/main" val="2324834812"/>
              </p:ext>
            </p:extLst>
          </p:nvPr>
        </p:nvGraphicFramePr>
        <p:xfrm>
          <a:off x="398206" y="2074581"/>
          <a:ext cx="4051382" cy="3411220"/>
        </p:xfrm>
        <a:graphic>
          <a:graphicData uri="http://schemas.openxmlformats.org/drawingml/2006/table">
            <a:tbl>
              <a:tblPr firstRow="1" firstCol="1" bandRow="1"/>
              <a:tblGrid>
                <a:gridCol w="297180"/>
                <a:gridCol w="3754202"/>
              </a:tblGrid>
              <a:tr h="256540">
                <a:tc gridSpan="2">
                  <a:txBody>
                    <a:bodyPr/>
                    <a:lstStyle/>
                    <a:p>
                      <a:pPr marL="0" marR="0" algn="l">
                        <a:lnSpc>
                          <a:spcPct val="115000"/>
                        </a:lnSpc>
                        <a:spcBef>
                          <a:spcPts val="0"/>
                        </a:spcBef>
                        <a:spcAft>
                          <a:spcPts val="0"/>
                        </a:spcAft>
                      </a:pPr>
                      <a:r>
                        <a:rPr lang="en-US" sz="1200" b="1" u="sng" dirty="0">
                          <a:effectLst/>
                          <a:latin typeface="Calibri"/>
                          <a:ea typeface="Calibri"/>
                          <a:cs typeface="Times New Roman"/>
                        </a:rPr>
                        <a:t>Basic G.L.A.D Strategy</a:t>
                      </a:r>
                      <a:endParaRPr lang="en-US" sz="1100" dirty="0">
                        <a:effectLst/>
                        <a:latin typeface="Calibri"/>
                        <a:ea typeface="Calibri"/>
                        <a:cs typeface="Times New Roman"/>
                      </a:endParaRPr>
                    </a:p>
                  </a:txBody>
                  <a:tcPr marL="68580" marR="68580" marT="0" marB="0">
                    <a:lnL>
                      <a:noFill/>
                    </a:lnL>
                    <a:lnR>
                      <a:noFill/>
                    </a:lnR>
                    <a:lnT>
                      <a:noFill/>
                    </a:lnT>
                    <a:lnB>
                      <a:noFill/>
                    </a:lnB>
                  </a:tcPr>
                </a:tc>
                <a:tc hMerge="1">
                  <a:txBody>
                    <a:bodyPr/>
                    <a:lstStyle/>
                    <a:p>
                      <a:endParaRPr lang="en-US"/>
                    </a:p>
                  </a:txBody>
                  <a:tcPr/>
                </a:tc>
              </a:tr>
              <a:tr h="294005">
                <a:tc>
                  <a:txBody>
                    <a:bodyPr/>
                    <a:lstStyle/>
                    <a:p>
                      <a:pPr marL="0" marR="0" algn="ctr">
                        <a:lnSpc>
                          <a:spcPct val="115000"/>
                        </a:lnSpc>
                        <a:spcBef>
                          <a:spcPts val="0"/>
                        </a:spcBef>
                        <a:spcAft>
                          <a:spcPts val="0"/>
                        </a:spcAft>
                      </a:pPr>
                      <a:r>
                        <a:rPr lang="en-US" sz="1100" dirty="0">
                          <a:effectLst/>
                          <a:latin typeface="Calibri"/>
                          <a:ea typeface="Calibri"/>
                          <a:cs typeface="Times New Roman"/>
                        </a:rPr>
                        <a:t>1.</a:t>
                      </a:r>
                    </a:p>
                    <a:p>
                      <a:pPr marL="0" marR="0" algn="ctr">
                        <a:lnSpc>
                          <a:spcPct val="115000"/>
                        </a:lnSpc>
                        <a:spcBef>
                          <a:spcPts val="0"/>
                        </a:spcBef>
                        <a:spcAft>
                          <a:spcPts val="0"/>
                        </a:spcAft>
                      </a:pPr>
                      <a:r>
                        <a:rPr lang="en-US" sz="1100" dirty="0">
                          <a:effectLst/>
                          <a:latin typeface="Calibri"/>
                          <a:ea typeface="Calibri"/>
                          <a:cs typeface="Times New Roman"/>
                        </a:rPr>
                        <a:t> </a:t>
                      </a:r>
                    </a:p>
                  </a:txBody>
                  <a:tcPr marL="68580" marR="68580" marT="0" marB="0">
                    <a:lnL>
                      <a:noFill/>
                    </a:lnL>
                    <a:lnR>
                      <a:noFill/>
                    </a:lnR>
                    <a:lnT>
                      <a:noFill/>
                    </a:lnT>
                    <a:lnB>
                      <a:noFill/>
                    </a:lnB>
                  </a:tcPr>
                </a:tc>
                <a:tc>
                  <a:txBody>
                    <a:bodyPr/>
                    <a:lstStyle/>
                    <a:p>
                      <a:pPr marL="0" marR="0" algn="l">
                        <a:lnSpc>
                          <a:spcPct val="115000"/>
                        </a:lnSpc>
                        <a:spcBef>
                          <a:spcPts val="0"/>
                        </a:spcBef>
                        <a:spcAft>
                          <a:spcPts val="0"/>
                        </a:spcAft>
                      </a:pPr>
                      <a:r>
                        <a:rPr lang="en-US" sz="1100" b="1" dirty="0">
                          <a:effectLst/>
                          <a:latin typeface="Calibri"/>
                          <a:ea typeface="Calibri"/>
                          <a:cs typeface="Times New Roman"/>
                        </a:rPr>
                        <a:t>Choose </a:t>
                      </a:r>
                      <a:r>
                        <a:rPr lang="en-US" sz="1100" dirty="0">
                          <a:effectLst/>
                          <a:latin typeface="Calibri"/>
                          <a:ea typeface="Calibri"/>
                          <a:cs typeface="Times New Roman"/>
                        </a:rPr>
                        <a:t>a key plural noun from a unit of study that can produce action.  Color code the headings of each part of speech on the chart (Adjectives-red, Nouns-black, Verbs-green, Adverbs-blue, Prepositional phrases-orange) Create and label the grid and headings in front of students.  </a:t>
                      </a:r>
                    </a:p>
                  </a:txBody>
                  <a:tcPr marL="68580" marR="68580" marT="0" marB="0">
                    <a:lnL>
                      <a:noFill/>
                    </a:lnL>
                    <a:lnR>
                      <a:noFill/>
                    </a:lnR>
                    <a:lnT>
                      <a:noFill/>
                    </a:lnT>
                    <a:lnB>
                      <a:noFill/>
                    </a:lnB>
                  </a:tcPr>
                </a:tc>
              </a:tr>
              <a:tr h="294005">
                <a:tc>
                  <a:txBody>
                    <a:bodyPr/>
                    <a:lstStyle/>
                    <a:p>
                      <a:pPr marL="0" marR="0" algn="ctr">
                        <a:lnSpc>
                          <a:spcPct val="115000"/>
                        </a:lnSpc>
                        <a:spcBef>
                          <a:spcPts val="0"/>
                        </a:spcBef>
                        <a:spcAft>
                          <a:spcPts val="0"/>
                        </a:spcAft>
                      </a:pPr>
                      <a:r>
                        <a:rPr lang="en-US" sz="1100" dirty="0">
                          <a:effectLst/>
                          <a:latin typeface="Calibri"/>
                          <a:ea typeface="Calibri"/>
                          <a:cs typeface="Times New Roman"/>
                        </a:rPr>
                        <a:t>2.</a:t>
                      </a:r>
                    </a:p>
                  </a:txBody>
                  <a:tcPr marL="68580" marR="68580" marT="0" marB="0">
                    <a:lnL>
                      <a:noFill/>
                    </a:lnL>
                    <a:lnR>
                      <a:noFill/>
                    </a:lnR>
                    <a:lnT>
                      <a:noFill/>
                    </a:lnT>
                    <a:lnB>
                      <a:noFill/>
                    </a:lnB>
                  </a:tcPr>
                </a:tc>
                <a:tc>
                  <a:txBody>
                    <a:bodyPr/>
                    <a:lstStyle/>
                    <a:p>
                      <a:pPr marL="0" marR="0" algn="l">
                        <a:lnSpc>
                          <a:spcPct val="115000"/>
                        </a:lnSpc>
                        <a:spcBef>
                          <a:spcPts val="0"/>
                        </a:spcBef>
                        <a:spcAft>
                          <a:spcPts val="0"/>
                        </a:spcAft>
                      </a:pPr>
                      <a:r>
                        <a:rPr lang="en-US" sz="1100" dirty="0">
                          <a:effectLst/>
                          <a:latin typeface="Calibri"/>
                          <a:ea typeface="Calibri"/>
                          <a:cs typeface="Times New Roman"/>
                        </a:rPr>
                        <a:t>Students brainstorm words for each section using resources </a:t>
                      </a:r>
                      <a:endParaRPr lang="en-US" sz="1100" dirty="0" smtClean="0">
                        <a:effectLst/>
                        <a:latin typeface="Calibri"/>
                        <a:ea typeface="Calibri"/>
                        <a:cs typeface="Times New Roman"/>
                      </a:endParaRPr>
                    </a:p>
                    <a:p>
                      <a:pPr marL="0" marR="0" algn="l">
                        <a:lnSpc>
                          <a:spcPct val="115000"/>
                        </a:lnSpc>
                        <a:spcBef>
                          <a:spcPts val="0"/>
                        </a:spcBef>
                        <a:spcAft>
                          <a:spcPts val="0"/>
                        </a:spcAft>
                      </a:pPr>
                      <a:r>
                        <a:rPr lang="en-US" sz="1100" dirty="0" smtClean="0">
                          <a:effectLst/>
                          <a:latin typeface="Calibri"/>
                          <a:ea typeface="Calibri"/>
                          <a:cs typeface="Times New Roman"/>
                        </a:rPr>
                        <a:t>in </a:t>
                      </a:r>
                      <a:r>
                        <a:rPr lang="en-US" sz="1100" dirty="0">
                          <a:effectLst/>
                          <a:latin typeface="Calibri"/>
                          <a:ea typeface="Calibri"/>
                          <a:cs typeface="Times New Roman"/>
                        </a:rPr>
                        <a:t>the room if needed (pictorial charts, etc.).</a:t>
                      </a:r>
                    </a:p>
                  </a:txBody>
                  <a:tcPr marL="68580" marR="68580" marT="0" marB="0">
                    <a:lnL>
                      <a:noFill/>
                    </a:lnL>
                    <a:lnR>
                      <a:noFill/>
                    </a:lnR>
                    <a:lnT>
                      <a:noFill/>
                    </a:lnT>
                    <a:lnB>
                      <a:noFill/>
                    </a:lnB>
                  </a:tcPr>
                </a:tc>
              </a:tr>
              <a:tr h="294005">
                <a:tc>
                  <a:txBody>
                    <a:bodyPr/>
                    <a:lstStyle/>
                    <a:p>
                      <a:pPr marL="0" marR="0" algn="ctr">
                        <a:lnSpc>
                          <a:spcPct val="115000"/>
                        </a:lnSpc>
                        <a:spcBef>
                          <a:spcPts val="0"/>
                        </a:spcBef>
                        <a:spcAft>
                          <a:spcPts val="0"/>
                        </a:spcAft>
                      </a:pPr>
                      <a:r>
                        <a:rPr lang="en-US" sz="1100" dirty="0">
                          <a:effectLst/>
                          <a:latin typeface="Calibri"/>
                          <a:ea typeface="Calibri"/>
                          <a:cs typeface="Times New Roman"/>
                        </a:rPr>
                        <a:t>3.</a:t>
                      </a:r>
                    </a:p>
                  </a:txBody>
                  <a:tcPr marL="68580" marR="68580" marT="0" marB="0">
                    <a:lnL>
                      <a:noFill/>
                    </a:lnL>
                    <a:lnR>
                      <a:noFill/>
                    </a:lnR>
                    <a:lnT>
                      <a:noFill/>
                    </a:lnT>
                    <a:lnB>
                      <a:noFill/>
                    </a:lnB>
                  </a:tcPr>
                </a:tc>
                <a:tc>
                  <a:txBody>
                    <a:bodyPr/>
                    <a:lstStyle/>
                    <a:p>
                      <a:pPr marL="0" marR="0" algn="l">
                        <a:lnSpc>
                          <a:spcPct val="115000"/>
                        </a:lnSpc>
                        <a:spcBef>
                          <a:spcPts val="0"/>
                        </a:spcBef>
                        <a:spcAft>
                          <a:spcPts val="0"/>
                        </a:spcAft>
                      </a:pPr>
                      <a:r>
                        <a:rPr lang="en-US" sz="1100" dirty="0">
                          <a:effectLst/>
                          <a:latin typeface="Calibri"/>
                          <a:ea typeface="Calibri"/>
                          <a:cs typeface="Times New Roman"/>
                        </a:rPr>
                        <a:t>Select 2—3 adjectives from the students’ list of words, and </a:t>
                      </a:r>
                      <a:endParaRPr lang="en-US" sz="1100" dirty="0" smtClean="0">
                        <a:effectLst/>
                        <a:latin typeface="Calibri"/>
                        <a:ea typeface="Calibri"/>
                        <a:cs typeface="Times New Roman"/>
                      </a:endParaRPr>
                    </a:p>
                    <a:p>
                      <a:pPr marL="0" marR="0" algn="l">
                        <a:lnSpc>
                          <a:spcPct val="115000"/>
                        </a:lnSpc>
                        <a:spcBef>
                          <a:spcPts val="0"/>
                        </a:spcBef>
                        <a:spcAft>
                          <a:spcPts val="0"/>
                        </a:spcAft>
                      </a:pPr>
                      <a:r>
                        <a:rPr lang="en-US" sz="1100" dirty="0" smtClean="0">
                          <a:effectLst/>
                          <a:latin typeface="Calibri"/>
                          <a:ea typeface="Calibri"/>
                          <a:cs typeface="Times New Roman"/>
                        </a:rPr>
                        <a:t>one </a:t>
                      </a:r>
                      <a:r>
                        <a:rPr lang="en-US" sz="1100" dirty="0">
                          <a:effectLst/>
                          <a:latin typeface="Calibri"/>
                          <a:ea typeface="Calibri"/>
                          <a:cs typeface="Times New Roman"/>
                        </a:rPr>
                        <a:t>word from each of the other categories (mark these with post-it notes).</a:t>
                      </a:r>
                    </a:p>
                  </a:txBody>
                  <a:tcPr marL="68580" marR="68580" marT="0" marB="0">
                    <a:lnL>
                      <a:noFill/>
                    </a:lnL>
                    <a:lnR>
                      <a:noFill/>
                    </a:lnR>
                    <a:lnT>
                      <a:noFill/>
                    </a:lnT>
                    <a:lnB>
                      <a:noFill/>
                    </a:lnB>
                  </a:tcPr>
                </a:tc>
              </a:tr>
              <a:tr h="294005">
                <a:tc>
                  <a:txBody>
                    <a:bodyPr/>
                    <a:lstStyle/>
                    <a:p>
                      <a:pPr marL="0" marR="0" algn="ctr">
                        <a:lnSpc>
                          <a:spcPct val="115000"/>
                        </a:lnSpc>
                        <a:spcBef>
                          <a:spcPts val="0"/>
                        </a:spcBef>
                        <a:spcAft>
                          <a:spcPts val="0"/>
                        </a:spcAft>
                      </a:pPr>
                      <a:r>
                        <a:rPr lang="en-US" sz="1100" dirty="0">
                          <a:effectLst/>
                          <a:latin typeface="Calibri"/>
                          <a:ea typeface="Calibri"/>
                          <a:cs typeface="Times New Roman"/>
                        </a:rPr>
                        <a:t>4.</a:t>
                      </a:r>
                    </a:p>
                  </a:txBody>
                  <a:tcPr marL="68580" marR="68580" marT="0" marB="0">
                    <a:lnL>
                      <a:noFill/>
                    </a:lnL>
                    <a:lnR>
                      <a:noFill/>
                    </a:lnR>
                    <a:lnT>
                      <a:noFill/>
                    </a:lnT>
                    <a:lnB>
                      <a:noFill/>
                    </a:lnB>
                  </a:tcPr>
                </a:tc>
                <a:tc>
                  <a:txBody>
                    <a:bodyPr/>
                    <a:lstStyle/>
                    <a:p>
                      <a:pPr marL="0" marR="0" algn="l">
                        <a:lnSpc>
                          <a:spcPct val="115000"/>
                        </a:lnSpc>
                        <a:spcBef>
                          <a:spcPts val="0"/>
                        </a:spcBef>
                        <a:spcAft>
                          <a:spcPts val="0"/>
                        </a:spcAft>
                      </a:pPr>
                      <a:r>
                        <a:rPr lang="en-US" sz="1100" dirty="0">
                          <a:effectLst/>
                          <a:latin typeface="Calibri"/>
                          <a:ea typeface="Calibri"/>
                          <a:cs typeface="Times New Roman"/>
                        </a:rPr>
                        <a:t>Students sing/chant to the tune of “The Farmer-in-the Dell,” each posted word.</a:t>
                      </a:r>
                    </a:p>
                  </a:txBody>
                  <a:tcPr marL="68580" marR="68580" marT="0" marB="0">
                    <a:lnL>
                      <a:noFill/>
                    </a:lnL>
                    <a:lnR>
                      <a:noFill/>
                    </a:lnR>
                    <a:lnT>
                      <a:noFill/>
                    </a:lnT>
                    <a:lnB>
                      <a:noFill/>
                    </a:lnB>
                  </a:tcPr>
                </a:tc>
              </a:tr>
              <a:tr h="176530">
                <a:tc gridSpan="2">
                  <a:txBody>
                    <a:bodyPr/>
                    <a:lstStyle/>
                    <a:p>
                      <a:pPr marL="0" marR="0" algn="l">
                        <a:lnSpc>
                          <a:spcPct val="115000"/>
                        </a:lnSpc>
                        <a:spcBef>
                          <a:spcPts val="0"/>
                        </a:spcBef>
                        <a:spcAft>
                          <a:spcPts val="0"/>
                        </a:spcAft>
                      </a:pPr>
                      <a:r>
                        <a:rPr lang="en-US" sz="1200" b="1" dirty="0">
                          <a:solidFill>
                            <a:srgbClr val="0000CC"/>
                          </a:solidFill>
                          <a:effectLst/>
                          <a:latin typeface="Calibri"/>
                          <a:ea typeface="Calibri"/>
                          <a:cs typeface="Times New Roman"/>
                        </a:rPr>
                        <a:t>DOK-1 Knowledge: </a:t>
                      </a:r>
                      <a:r>
                        <a:rPr lang="en-US" sz="1100" i="1" dirty="0">
                          <a:solidFill>
                            <a:srgbClr val="0000CC"/>
                          </a:solidFill>
                          <a:effectLst/>
                          <a:latin typeface="Calibri"/>
                          <a:ea typeface="Calibri"/>
                          <a:cs typeface="Times New Roman"/>
                        </a:rPr>
                        <a:t>Recall – Read</a:t>
                      </a:r>
                      <a:endParaRPr lang="en-US" sz="1100" dirty="0">
                        <a:effectLst/>
                        <a:latin typeface="Calibri"/>
                        <a:ea typeface="Calibri"/>
                        <a:cs typeface="Times New Roman"/>
                      </a:endParaRPr>
                    </a:p>
                  </a:txBody>
                  <a:tcPr marL="68580" marR="68580" marT="0" marB="0">
                    <a:lnL>
                      <a:noFill/>
                    </a:lnL>
                    <a:lnR>
                      <a:noFill/>
                    </a:lnR>
                    <a:lnT>
                      <a:noFill/>
                    </a:lnT>
                    <a:lnB>
                      <a:noFill/>
                    </a:lnB>
                  </a:tcPr>
                </a:tc>
                <a:tc hMerge="1">
                  <a:txBody>
                    <a:bodyPr/>
                    <a:lstStyle/>
                    <a:p>
                      <a:endParaRPr lang="en-US"/>
                    </a:p>
                  </a:txBody>
                  <a:tcPr/>
                </a:tc>
              </a:tr>
              <a:tr h="294005">
                <a:tc gridSpan="2">
                  <a:txBody>
                    <a:bodyPr/>
                    <a:lstStyle/>
                    <a:p>
                      <a:pPr marL="0" marR="0" algn="l">
                        <a:lnSpc>
                          <a:spcPct val="115000"/>
                        </a:lnSpc>
                        <a:spcBef>
                          <a:spcPts val="0"/>
                        </a:spcBef>
                        <a:spcAft>
                          <a:spcPts val="0"/>
                        </a:spcAft>
                      </a:pPr>
                      <a:r>
                        <a:rPr lang="en-US" sz="1200" b="1" dirty="0">
                          <a:effectLst/>
                          <a:latin typeface="Calibri"/>
                          <a:ea typeface="Calibri"/>
                          <a:cs typeface="Times New Roman"/>
                        </a:rPr>
                        <a:t>Revisit</a:t>
                      </a:r>
                      <a:endParaRPr lang="en-US" sz="1100" dirty="0">
                        <a:effectLst/>
                        <a:latin typeface="Calibri"/>
                        <a:ea typeface="Calibri"/>
                        <a:cs typeface="Times New Roman"/>
                      </a:endParaRPr>
                    </a:p>
                    <a:p>
                      <a:pPr marL="0" marR="0" algn="l">
                        <a:lnSpc>
                          <a:spcPct val="115000"/>
                        </a:lnSpc>
                        <a:spcBef>
                          <a:spcPts val="0"/>
                        </a:spcBef>
                        <a:spcAft>
                          <a:spcPts val="0"/>
                        </a:spcAft>
                      </a:pPr>
                      <a:r>
                        <a:rPr lang="en-US" sz="1200" dirty="0">
                          <a:effectLst/>
                          <a:latin typeface="Calibri"/>
                          <a:ea typeface="Calibri"/>
                          <a:cs typeface="Times New Roman"/>
                        </a:rPr>
                        <a:t>Revisit the chants to add scientific, historic or other interesting words</a:t>
                      </a:r>
                      <a:r>
                        <a:rPr lang="en-US" sz="1200" dirty="0" smtClean="0">
                          <a:effectLst/>
                          <a:latin typeface="Calibri"/>
                          <a:ea typeface="Calibri"/>
                          <a:cs typeface="Times New Roman"/>
                        </a:rPr>
                        <a:t>.</a:t>
                      </a:r>
                      <a:endParaRPr lang="en-US" sz="1100" dirty="0">
                        <a:effectLst/>
                        <a:latin typeface="Calibri"/>
                        <a:ea typeface="Calibri"/>
                        <a:cs typeface="Times New Roman"/>
                      </a:endParaRPr>
                    </a:p>
                  </a:txBody>
                  <a:tcPr marL="68580" marR="68580" marT="0" marB="0">
                    <a:lnL>
                      <a:noFill/>
                    </a:lnL>
                    <a:lnR>
                      <a:noFill/>
                    </a:lnR>
                    <a:lnT>
                      <a:noFill/>
                    </a:lnT>
                    <a:lnB>
                      <a:noFill/>
                    </a:lnB>
                  </a:tcPr>
                </a:tc>
                <a:tc hMerge="1">
                  <a:txBody>
                    <a:bodyPr/>
                    <a:lstStyle/>
                    <a:p>
                      <a:endParaRPr lang="en-US"/>
                    </a:p>
                  </a:txBody>
                  <a:tcPr/>
                </a:tc>
              </a:tr>
            </a:tbl>
          </a:graphicData>
        </a:graphic>
      </p:graphicFrame>
      <p:pic>
        <p:nvPicPr>
          <p:cNvPr id="6" name="Picture 5"/>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63196" t="33745" r="21661" b="28159"/>
          <a:stretch/>
        </p:blipFill>
        <p:spPr>
          <a:xfrm>
            <a:off x="4276127" y="3026731"/>
            <a:ext cx="2488883" cy="1721997"/>
          </a:xfrm>
          <a:prstGeom prst="rect">
            <a:avLst/>
          </a:prstGeom>
          <a:ln>
            <a:solidFill>
              <a:schemeClr val="tx1"/>
            </a:solidFill>
          </a:ln>
          <a:effectLst>
            <a:outerShdw blurRad="292100" dist="139700" dir="2700000" algn="tl" rotWithShape="0">
              <a:srgbClr val="333333">
                <a:alpha val="65000"/>
              </a:srgbClr>
            </a:outerShdw>
          </a:effectLst>
        </p:spPr>
      </p:pic>
      <p:graphicFrame>
        <p:nvGraphicFramePr>
          <p:cNvPr id="7" name="Table 6"/>
          <p:cNvGraphicFramePr>
            <a:graphicFrameLocks noGrp="1"/>
          </p:cNvGraphicFramePr>
          <p:nvPr>
            <p:extLst>
              <p:ext uri="{D42A27DB-BD31-4B8C-83A1-F6EECF244321}">
                <p14:modId xmlns:p14="http://schemas.microsoft.com/office/powerpoint/2010/main" val="4132833235"/>
              </p:ext>
            </p:extLst>
          </p:nvPr>
        </p:nvGraphicFramePr>
        <p:xfrm>
          <a:off x="398206" y="5635774"/>
          <a:ext cx="5915025" cy="2153239"/>
        </p:xfrm>
        <a:graphic>
          <a:graphicData uri="http://schemas.openxmlformats.org/drawingml/2006/table">
            <a:tbl>
              <a:tblPr firstRow="1" firstCol="1" bandRow="1"/>
              <a:tblGrid>
                <a:gridCol w="5915025"/>
              </a:tblGrid>
              <a:tr h="782996">
                <a:tc>
                  <a:txBody>
                    <a:bodyPr/>
                    <a:lstStyle/>
                    <a:p>
                      <a:pPr marL="0" marR="0">
                        <a:lnSpc>
                          <a:spcPct val="115000"/>
                        </a:lnSpc>
                        <a:spcBef>
                          <a:spcPts val="0"/>
                        </a:spcBef>
                        <a:spcAft>
                          <a:spcPts val="0"/>
                        </a:spcAft>
                      </a:pPr>
                      <a:r>
                        <a:rPr lang="en-US" sz="1100" b="1" u="sng" dirty="0" smtClean="0">
                          <a:effectLst/>
                          <a:latin typeface="+mn-lt"/>
                          <a:ea typeface="Calibri"/>
                          <a:cs typeface="Times New Roman"/>
                        </a:rPr>
                        <a:t>BEYOND GLAD</a:t>
                      </a:r>
                      <a:r>
                        <a:rPr lang="en-US" sz="1100" b="1" u="none" dirty="0" smtClean="0">
                          <a:effectLst/>
                          <a:latin typeface="+mn-lt"/>
                          <a:ea typeface="Calibri"/>
                          <a:cs typeface="Times New Roman"/>
                        </a:rPr>
                        <a:t>  Extending Complexity</a:t>
                      </a:r>
                      <a:endParaRPr lang="en-US" sz="1000" u="none" dirty="0" smtClean="0">
                        <a:effectLst/>
                        <a:latin typeface="+mn-lt"/>
                        <a:ea typeface="Calibri"/>
                        <a:cs typeface="Times New Roman"/>
                      </a:endParaRPr>
                    </a:p>
                    <a:p>
                      <a:pPr marL="0" marR="0">
                        <a:lnSpc>
                          <a:spcPct val="115000"/>
                        </a:lnSpc>
                        <a:spcBef>
                          <a:spcPts val="0"/>
                        </a:spcBef>
                        <a:spcAft>
                          <a:spcPts val="0"/>
                        </a:spcAft>
                      </a:pPr>
                      <a:r>
                        <a:rPr lang="en-US" sz="1100" dirty="0" smtClean="0">
                          <a:effectLst/>
                          <a:latin typeface="Calibri"/>
                          <a:ea typeface="Calibri"/>
                          <a:cs typeface="Times New Roman"/>
                        </a:rPr>
                        <a:t>After </a:t>
                      </a:r>
                      <a:r>
                        <a:rPr lang="en-US" sz="1100" dirty="0">
                          <a:effectLst/>
                          <a:latin typeface="Calibri"/>
                          <a:ea typeface="Calibri"/>
                          <a:cs typeface="Times New Roman"/>
                        </a:rPr>
                        <a:t>students have gone through the </a:t>
                      </a:r>
                      <a:r>
                        <a:rPr lang="en-US" sz="1100" b="1" dirty="0">
                          <a:effectLst/>
                          <a:latin typeface="Calibri"/>
                          <a:ea typeface="Calibri"/>
                          <a:cs typeface="Times New Roman"/>
                        </a:rPr>
                        <a:t>Basic GLAD Strategy</a:t>
                      </a:r>
                      <a:r>
                        <a:rPr lang="en-US" sz="1100" dirty="0">
                          <a:effectLst/>
                          <a:latin typeface="Calibri"/>
                          <a:ea typeface="Calibri"/>
                          <a:cs typeface="Times New Roman"/>
                        </a:rPr>
                        <a:t>, they may use the Sentence Patterning Chart as a reference to answer the extended </a:t>
                      </a:r>
                      <a:r>
                        <a:rPr lang="en-US" sz="1100" b="1" dirty="0">
                          <a:effectLst/>
                          <a:latin typeface="Calibri"/>
                          <a:ea typeface="Calibri"/>
                          <a:cs typeface="Times New Roman"/>
                        </a:rPr>
                        <a:t>DOK</a:t>
                      </a:r>
                      <a:r>
                        <a:rPr lang="en-US" sz="1100" dirty="0">
                          <a:effectLst/>
                          <a:latin typeface="Calibri"/>
                          <a:ea typeface="Calibri"/>
                          <a:cs typeface="Times New Roman"/>
                        </a:rPr>
                        <a:t> level prompts as indicated. Each task must be completed by students independently.</a:t>
                      </a:r>
                      <a:endParaRPr lang="en-US" sz="1000" dirty="0">
                        <a:effectLst/>
                        <a:latin typeface="Calibri"/>
                        <a:ea typeface="Calibri"/>
                        <a:cs typeface="Times New Roman"/>
                      </a:endParaRPr>
                    </a:p>
                  </a:txBody>
                  <a:tcPr marL="63831" marR="63831" marT="0" marB="0" anchor="ctr">
                    <a:lnL>
                      <a:noFill/>
                    </a:lnL>
                    <a:lnR>
                      <a:noFill/>
                    </a:lnR>
                    <a:lnT>
                      <a:noFill/>
                    </a:lnT>
                    <a:lnB w="12700" cap="flat" cmpd="sng" algn="ctr">
                      <a:solidFill>
                        <a:srgbClr val="000000"/>
                      </a:solidFill>
                      <a:prstDash val="solid"/>
                      <a:round/>
                      <a:headEnd type="none" w="med" len="med"/>
                      <a:tailEnd type="none" w="med" len="med"/>
                    </a:lnB>
                  </a:tcPr>
                </a:tc>
              </a:tr>
              <a:tr h="782996">
                <a:tc>
                  <a:txBody>
                    <a:bodyPr/>
                    <a:lstStyle/>
                    <a:p>
                      <a:pPr marL="0" marR="0">
                        <a:lnSpc>
                          <a:spcPct val="115000"/>
                        </a:lnSpc>
                        <a:spcBef>
                          <a:spcPts val="0"/>
                        </a:spcBef>
                        <a:spcAft>
                          <a:spcPts val="0"/>
                        </a:spcAft>
                      </a:pPr>
                      <a:r>
                        <a:rPr lang="en-US" sz="1100" b="1" dirty="0">
                          <a:solidFill>
                            <a:srgbClr val="0000CC"/>
                          </a:solidFill>
                          <a:effectLst/>
                          <a:latin typeface="Calibri"/>
                          <a:ea typeface="Calibri"/>
                          <a:cs typeface="Times New Roman"/>
                        </a:rPr>
                        <a:t>CCSS L.1 - DOK-2 Application:  </a:t>
                      </a:r>
                      <a:r>
                        <a:rPr lang="en-US" sz="1000" i="1" dirty="0">
                          <a:solidFill>
                            <a:srgbClr val="0000CC"/>
                          </a:solidFill>
                          <a:effectLst/>
                          <a:latin typeface="Calibri"/>
                          <a:ea typeface="Calibri"/>
                          <a:cs typeface="Times New Roman"/>
                        </a:rPr>
                        <a:t>Use context to identify word meaning.</a:t>
                      </a:r>
                      <a:endParaRPr lang="en-US" sz="1000" dirty="0">
                        <a:effectLst/>
                        <a:latin typeface="Calibri"/>
                        <a:ea typeface="Calibri"/>
                        <a:cs typeface="Times New Roman"/>
                      </a:endParaRPr>
                    </a:p>
                    <a:p>
                      <a:pPr marL="0" marR="0">
                        <a:lnSpc>
                          <a:spcPct val="115000"/>
                        </a:lnSpc>
                        <a:spcBef>
                          <a:spcPts val="0"/>
                        </a:spcBef>
                        <a:spcAft>
                          <a:spcPts val="0"/>
                        </a:spcAft>
                      </a:pPr>
                      <a:r>
                        <a:rPr lang="en-US" sz="900" b="1" i="1" dirty="0">
                          <a:effectLst/>
                          <a:latin typeface="Calibri"/>
                          <a:ea typeface="Calibri"/>
                          <a:cs typeface="Times New Roman"/>
                        </a:rPr>
                        <a:t>Teacher:  Write 3-4 sentences with simple parts of speech they have learned but in a different order than the chart.   </a:t>
                      </a:r>
                      <a:endParaRPr lang="en-US" sz="900" b="1" i="1" dirty="0" smtClean="0">
                        <a:effectLst/>
                        <a:latin typeface="Calibri"/>
                        <a:ea typeface="Calibri"/>
                        <a:cs typeface="Times New Roman"/>
                      </a:endParaRPr>
                    </a:p>
                    <a:p>
                      <a:pPr marL="0" marR="0">
                        <a:lnSpc>
                          <a:spcPct val="115000"/>
                        </a:lnSpc>
                        <a:spcBef>
                          <a:spcPts val="0"/>
                        </a:spcBef>
                        <a:spcAft>
                          <a:spcPts val="0"/>
                        </a:spcAft>
                      </a:pPr>
                      <a:r>
                        <a:rPr lang="en-US" sz="1200" dirty="0" smtClean="0">
                          <a:effectLst/>
                          <a:latin typeface="Calibri"/>
                          <a:ea typeface="Calibri"/>
                          <a:cs typeface="Times New Roman"/>
                        </a:rPr>
                        <a:t>Prompt: Use </a:t>
                      </a:r>
                      <a:r>
                        <a:rPr lang="en-US" sz="1200" dirty="0">
                          <a:effectLst/>
                          <a:latin typeface="Calibri"/>
                          <a:ea typeface="Calibri"/>
                          <a:cs typeface="Times New Roman"/>
                        </a:rPr>
                        <a:t>words they have not seen on a Sentence Patterning </a:t>
                      </a:r>
                      <a:r>
                        <a:rPr lang="en-US" sz="1200" dirty="0" smtClean="0">
                          <a:effectLst/>
                          <a:latin typeface="Calibri"/>
                          <a:ea typeface="Calibri"/>
                          <a:cs typeface="Times New Roman"/>
                        </a:rPr>
                        <a:t>Chart.</a:t>
                      </a:r>
                      <a:r>
                        <a:rPr lang="en-US" sz="1200" baseline="0" dirty="0">
                          <a:effectLst/>
                          <a:latin typeface="Calibri"/>
                          <a:ea typeface="Calibri"/>
                          <a:cs typeface="Times New Roman"/>
                        </a:rPr>
                        <a:t> </a:t>
                      </a:r>
                      <a:r>
                        <a:rPr lang="en-US" sz="1200" dirty="0" smtClean="0">
                          <a:effectLst/>
                          <a:latin typeface="Calibri"/>
                          <a:ea typeface="Calibri"/>
                          <a:cs typeface="Times New Roman"/>
                        </a:rPr>
                        <a:t>Underline </a:t>
                      </a:r>
                      <a:r>
                        <a:rPr lang="en-US" sz="1200" dirty="0">
                          <a:effectLst/>
                          <a:latin typeface="Calibri"/>
                          <a:ea typeface="Calibri"/>
                          <a:cs typeface="Times New Roman"/>
                        </a:rPr>
                        <a:t>each part of speech in the sentences with the correct color.</a:t>
                      </a:r>
                    </a:p>
                  </a:txBody>
                  <a:tcPr marL="63831" marR="638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87247">
                <a:tc>
                  <a:txBody>
                    <a:bodyPr/>
                    <a:lstStyle/>
                    <a:p>
                      <a:pPr marL="0" marR="0" fontAlgn="t">
                        <a:lnSpc>
                          <a:spcPct val="115000"/>
                        </a:lnSpc>
                        <a:spcBef>
                          <a:spcPts val="0"/>
                        </a:spcBef>
                        <a:spcAft>
                          <a:spcPts val="0"/>
                        </a:spcAft>
                      </a:pPr>
                      <a:r>
                        <a:rPr lang="en-US" sz="1100" b="1" kern="1200" dirty="0">
                          <a:solidFill>
                            <a:srgbClr val="0000CC"/>
                          </a:solidFill>
                          <a:effectLst/>
                          <a:latin typeface="Calibri"/>
                          <a:ea typeface="Times New Roman"/>
                          <a:cs typeface="Calibri"/>
                        </a:rPr>
                        <a:t>CCSS L.1, L.3, RL/RI.4 - DOK-2 Analysis: </a:t>
                      </a:r>
                      <a:r>
                        <a:rPr lang="en-US" sz="1000" i="1" kern="1200" dirty="0">
                          <a:solidFill>
                            <a:srgbClr val="0000CC"/>
                          </a:solidFill>
                          <a:effectLst/>
                          <a:latin typeface="Calibri"/>
                          <a:ea typeface="Times New Roman"/>
                          <a:cs typeface="Calibri"/>
                        </a:rPr>
                        <a:t>Distinguish/Identify language features.</a:t>
                      </a:r>
                      <a:endParaRPr lang="en-US" sz="1000" dirty="0">
                        <a:effectLst/>
                        <a:latin typeface="Calibri"/>
                        <a:ea typeface="Calibri"/>
                        <a:cs typeface="Times New Roman"/>
                      </a:endParaRPr>
                    </a:p>
                    <a:p>
                      <a:pPr marL="0" marR="0" fontAlgn="t">
                        <a:lnSpc>
                          <a:spcPct val="115000"/>
                        </a:lnSpc>
                        <a:spcBef>
                          <a:spcPts val="0"/>
                        </a:spcBef>
                        <a:spcAft>
                          <a:spcPts val="0"/>
                        </a:spcAft>
                      </a:pPr>
                      <a:r>
                        <a:rPr lang="en-US" sz="900" b="1" i="1" kern="1200" dirty="0">
                          <a:effectLst/>
                          <a:latin typeface="Calibri"/>
                          <a:ea typeface="Times New Roman"/>
                          <a:cs typeface="Calibri"/>
                        </a:rPr>
                        <a:t>Teacher:  Write 3-4 patterns of parts of speech on the board (N/V/N,  N.Adj/V, Pr/N/Adj/V)</a:t>
                      </a:r>
                      <a:endParaRPr lang="en-US" sz="900" b="1" i="1" dirty="0">
                        <a:effectLst/>
                        <a:latin typeface="Calibri"/>
                        <a:ea typeface="Calibri"/>
                        <a:cs typeface="Times New Roman"/>
                      </a:endParaRPr>
                    </a:p>
                    <a:p>
                      <a:pPr marL="0" marR="0" fontAlgn="t">
                        <a:lnSpc>
                          <a:spcPct val="115000"/>
                        </a:lnSpc>
                        <a:spcBef>
                          <a:spcPts val="0"/>
                        </a:spcBef>
                        <a:spcAft>
                          <a:spcPts val="0"/>
                        </a:spcAft>
                      </a:pPr>
                      <a:r>
                        <a:rPr lang="en-US" sz="1200" kern="1200" dirty="0" smtClean="0">
                          <a:effectLst/>
                          <a:latin typeface="Calibri"/>
                          <a:ea typeface="Times New Roman"/>
                          <a:cs typeface="Calibri"/>
                        </a:rPr>
                        <a:t>Prompt: Write </a:t>
                      </a:r>
                      <a:r>
                        <a:rPr lang="en-US" sz="1200" kern="1200" dirty="0">
                          <a:effectLst/>
                          <a:latin typeface="Calibri"/>
                          <a:ea typeface="Times New Roman"/>
                          <a:cs typeface="Calibri"/>
                        </a:rPr>
                        <a:t>a sentence for each Parts of Speech pattern on the board.</a:t>
                      </a:r>
                      <a:endParaRPr lang="en-US" sz="1200" dirty="0">
                        <a:effectLst/>
                        <a:latin typeface="Calibri"/>
                        <a:ea typeface="Calibri"/>
                        <a:cs typeface="Times New Roman"/>
                      </a:endParaRPr>
                    </a:p>
                  </a:txBody>
                  <a:tcPr marL="63831" marR="638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 name="Footer Placeholder 1"/>
          <p:cNvSpPr>
            <a:spLocks noGrp="1"/>
          </p:cNvSpPr>
          <p:nvPr>
            <p:ph type="ftr" sz="quarter" idx="11"/>
          </p:nvPr>
        </p:nvSpPr>
        <p:spPr/>
        <p:txBody>
          <a:bodyPr/>
          <a:lstStyle/>
          <a:p>
            <a:r>
              <a:rPr lang="en-US" smtClean="0"/>
              <a:t>Susan Richmond 2016 </a:t>
            </a:r>
            <a:endParaRPr lang="en-US" dirty="0"/>
          </a:p>
        </p:txBody>
      </p:sp>
      <p:sp>
        <p:nvSpPr>
          <p:cNvPr id="3" name="Slide Number Placeholder 2"/>
          <p:cNvSpPr>
            <a:spLocks noGrp="1"/>
          </p:cNvSpPr>
          <p:nvPr>
            <p:ph type="sldNum" sz="quarter" idx="12"/>
          </p:nvPr>
        </p:nvSpPr>
        <p:spPr/>
        <p:txBody>
          <a:bodyPr/>
          <a:lstStyle/>
          <a:p>
            <a:fld id="{295AFF0C-B51A-4417-A515-BAC0639EB7E9}" type="slidenum">
              <a:rPr lang="en-US" smtClean="0"/>
              <a:t>13</a:t>
            </a:fld>
            <a:endParaRPr lang="en-US" dirty="0"/>
          </a:p>
        </p:txBody>
      </p:sp>
    </p:spTree>
    <p:extLst>
      <p:ext uri="{BB962C8B-B14F-4D97-AF65-F5344CB8AC3E}">
        <p14:creationId xmlns:p14="http://schemas.microsoft.com/office/powerpoint/2010/main" val="17850449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269663249"/>
              </p:ext>
            </p:extLst>
          </p:nvPr>
        </p:nvGraphicFramePr>
        <p:xfrm>
          <a:off x="371457" y="370470"/>
          <a:ext cx="6277821" cy="8579612"/>
        </p:xfrm>
        <a:graphic>
          <a:graphicData uri="http://schemas.openxmlformats.org/drawingml/2006/table">
            <a:tbl>
              <a:tblPr firstRow="1" bandRow="1">
                <a:tableStyleId>{5940675A-B579-460E-94D1-54222C63F5DA}</a:tableStyleId>
              </a:tblPr>
              <a:tblGrid>
                <a:gridCol w="3503119"/>
                <a:gridCol w="2774702"/>
              </a:tblGrid>
              <a:tr h="287020">
                <a:tc gridSpan="2">
                  <a:txBody>
                    <a:bodyPr/>
                    <a:lstStyle/>
                    <a:p>
                      <a:pPr marL="457200" marR="0" lvl="1" indent="0" algn="l" defTabSz="914400" rtl="0" eaLnBrk="1" fontAlgn="auto" latinLnBrk="0" hangingPunct="1">
                        <a:lnSpc>
                          <a:spcPct val="115000"/>
                        </a:lnSpc>
                        <a:spcBef>
                          <a:spcPts val="100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a:ea typeface="Times New Roman"/>
                          <a:cs typeface="Times New Roman"/>
                        </a:rPr>
                        <a:t>       E. Reading and Writing</a:t>
                      </a:r>
                      <a:endParaRPr kumimoji="0" lang="en-US" sz="1800" b="0" i="0" u="none" strike="noStrike" kern="1200" cap="none" spc="0" normalizeH="0" baseline="0" noProof="0" dirty="0" smtClean="0">
                        <a:ln>
                          <a:noFill/>
                        </a:ln>
                        <a:solidFill>
                          <a:prstClr val="black"/>
                        </a:solidFill>
                        <a:effectLst/>
                        <a:uLnTx/>
                        <a:uFillTx/>
                        <a:latin typeface="+mn-lt"/>
                        <a:ea typeface="Calibri"/>
                        <a:cs typeface="Times New Roman"/>
                      </a:endParaRPr>
                    </a:p>
                    <a:p>
                      <a:pPr marL="1143000" marR="0" lvl="2" indent="-228600" algn="l" defTabSz="914400" rtl="0" eaLnBrk="1" fontAlgn="auto" latinLnBrk="0" hangingPunct="1">
                        <a:lnSpc>
                          <a:spcPct val="115000"/>
                        </a:lnSpc>
                        <a:spcBef>
                          <a:spcPts val="1000"/>
                        </a:spcBef>
                        <a:spcAft>
                          <a:spcPts val="0"/>
                        </a:spcAft>
                        <a:buClrTx/>
                        <a:buSzTx/>
                        <a:buFont typeface="+mj-lt"/>
                        <a:buAutoNum type="arabicPeriod"/>
                        <a:tabLst/>
                        <a:defRPr/>
                      </a:pPr>
                      <a:r>
                        <a:rPr kumimoji="0" lang="en-US" sz="1600" b="1" i="0" u="none" strike="noStrike" kern="1200" cap="none" spc="0" normalizeH="0" baseline="0" noProof="0" dirty="0" smtClean="0">
                          <a:ln>
                            <a:noFill/>
                          </a:ln>
                          <a:solidFill>
                            <a:srgbClr val="0000CC"/>
                          </a:solidFill>
                          <a:effectLst/>
                          <a:uLnTx/>
                          <a:uFillTx/>
                          <a:latin typeface="Cambria"/>
                          <a:ea typeface="Times New Roman"/>
                          <a:cs typeface="Times New Roman"/>
                        </a:rPr>
                        <a:t>Process Grid</a:t>
                      </a:r>
                      <a:endParaRPr kumimoji="0" lang="en-US" sz="1600" b="1" i="0" u="none" strike="noStrike" kern="1200" cap="none" spc="0" normalizeH="0" baseline="0" noProof="0" dirty="0" smtClean="0">
                        <a:ln>
                          <a:noFill/>
                        </a:ln>
                        <a:solidFill>
                          <a:prstClr val="black"/>
                        </a:solidFill>
                        <a:effectLst/>
                        <a:uLnTx/>
                        <a:uFillTx/>
                        <a:latin typeface="Cambria"/>
                        <a:ea typeface="Times New Roman"/>
                        <a:cs typeface="Times New Roman"/>
                      </a:endParaRPr>
                    </a:p>
                    <a:p>
                      <a:pPr marL="0" marR="0" lvl="2" indent="0" algn="l" defTabSz="914400" rtl="0" eaLnBrk="1" fontAlgn="auto" latinLnBrk="0" hangingPunct="1">
                        <a:lnSpc>
                          <a:spcPct val="115000"/>
                        </a:lnSpc>
                        <a:spcBef>
                          <a:spcPts val="1000"/>
                        </a:spcBef>
                        <a:spcAft>
                          <a:spcPts val="0"/>
                        </a:spcAft>
                        <a:buClrTx/>
                        <a:buSzTx/>
                        <a:buFont typeface="+mj-lt"/>
                        <a:buNone/>
                        <a:tabLst/>
                        <a:defRPr/>
                      </a:pPr>
                      <a:r>
                        <a:rPr kumimoji="0" lang="en-US" sz="1600" b="1" i="0" u="none" strike="noStrike" kern="1200" cap="none" spc="0" normalizeH="0" baseline="0" noProof="0" dirty="0" smtClean="0">
                          <a:ln>
                            <a:noFill/>
                          </a:ln>
                          <a:solidFill>
                            <a:prstClr val="black"/>
                          </a:solidFill>
                          <a:effectLst/>
                          <a:uLnTx/>
                          <a:uFillTx/>
                          <a:latin typeface="Cambria"/>
                          <a:ea typeface="+mn-ea"/>
                          <a:cs typeface="Times New Roman"/>
                        </a:rPr>
                        <a:t> </a:t>
                      </a:r>
                      <a:r>
                        <a:rPr kumimoji="0" lang="en-US" sz="1200" b="1" i="0" u="none" strike="noStrike" kern="1200" cap="none" spc="0" normalizeH="0" baseline="0" noProof="0" dirty="0" smtClean="0">
                          <a:ln>
                            <a:noFill/>
                          </a:ln>
                          <a:solidFill>
                            <a:srgbClr val="C00000"/>
                          </a:solidFill>
                          <a:effectLst/>
                          <a:uLnTx/>
                          <a:uFillTx/>
                          <a:latin typeface="+mn-lt"/>
                          <a:ea typeface="+mn-ea"/>
                          <a:cs typeface="+mn-cs"/>
                        </a:rPr>
                        <a:t>Language Functions: Categorize/Classify/List/Summarize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endParaRPr lang="en-US"/>
                    </a:p>
                  </a:txBody>
                  <a:tcPr/>
                </a:tc>
              </a:tr>
              <a:tr h="456423">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1306BA"/>
                          </a:solidFill>
                          <a:effectLst/>
                          <a:uLnTx/>
                          <a:uFillTx/>
                          <a:latin typeface="+mn-lt"/>
                          <a:ea typeface="+mn-ea"/>
                          <a:cs typeface="+mn-cs"/>
                        </a:rPr>
                        <a:t>CCSS W.1-2a - </a:t>
                      </a:r>
                      <a:r>
                        <a:rPr kumimoji="0" lang="en-US" sz="1200" b="1" i="0" u="none" strike="noStrike" kern="1200" cap="none" spc="0" normalizeH="0" baseline="0" noProof="0" dirty="0" smtClean="0">
                          <a:ln>
                            <a:noFill/>
                          </a:ln>
                          <a:solidFill>
                            <a:prstClr val="black"/>
                          </a:solidFill>
                          <a:effectLst/>
                          <a:uLnTx/>
                          <a:uFillTx/>
                          <a:latin typeface="+mn-lt"/>
                          <a:ea typeface="+mn-ea"/>
                          <a:cs typeface="+mn-cs"/>
                        </a:rPr>
                        <a:t>Purpose:</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a:t>
                      </a:r>
                      <a:r>
                        <a:rPr kumimoji="0" lang="en-US" sz="1100" b="0" i="0" u="none" strike="noStrike" kern="1200" cap="none" spc="0" normalizeH="0" baseline="0" noProof="0" dirty="0" smtClean="0">
                          <a:ln>
                            <a:noFill/>
                          </a:ln>
                          <a:solidFill>
                            <a:prstClr val="black"/>
                          </a:solidFill>
                          <a:effectLst/>
                          <a:uLnTx/>
                          <a:uFillTx/>
                          <a:latin typeface="+mn-lt"/>
                          <a:ea typeface="+mn-ea"/>
                          <a:cs typeface="+mn-cs"/>
                        </a:rPr>
                        <a:t>The Process Grid assists students in processing, organizing and categorizing content and important concepts (much as a mind map).  It can be used to teach writing of expository paragraphs.</a:t>
                      </a:r>
                      <a:endParaRPr kumimoji="0" lang="en-US" sz="1100" b="0" i="0" u="none" strike="noStrike" kern="1200" cap="none" spc="0" normalizeH="0" baseline="0" noProof="0" dirty="0" smtClean="0">
                        <a:ln>
                          <a:noFill/>
                        </a:ln>
                        <a:solidFill>
                          <a:srgbClr val="C00000"/>
                        </a:solidFill>
                        <a:effectLst/>
                        <a:uLnTx/>
                        <a:uFillTx/>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endParaRPr lang="en-US"/>
                    </a:p>
                  </a:txBody>
                  <a:tcPr/>
                </a:tc>
              </a:tr>
              <a:tr h="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smtClean="0">
                          <a:ln>
                            <a:noFill/>
                          </a:ln>
                          <a:solidFill>
                            <a:prstClr val="black"/>
                          </a:solidFill>
                          <a:effectLst/>
                          <a:uLnTx/>
                          <a:uFillTx/>
                          <a:latin typeface="+mn-lt"/>
                          <a:ea typeface="+mn-ea"/>
                          <a:cs typeface="+mn-cs"/>
                        </a:rPr>
                        <a:t>Basic GLAD Strategy</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r>
              <a:tr h="7409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1306BA"/>
                          </a:solidFill>
                          <a:effectLst/>
                          <a:uLnTx/>
                          <a:uFillTx/>
                          <a:latin typeface="+mn-lt"/>
                          <a:ea typeface="Times New Roman"/>
                          <a:cs typeface="Calibri"/>
                        </a:rPr>
                        <a:t>DOK – 1  Comprehension: </a:t>
                      </a:r>
                      <a:r>
                        <a:rPr kumimoji="0" lang="en-US" sz="1000" b="0" i="1" u="none" strike="noStrike" kern="1200" cap="none" spc="0" normalizeH="0" baseline="0" noProof="0" dirty="0" smtClean="0">
                          <a:ln>
                            <a:noFill/>
                          </a:ln>
                          <a:solidFill>
                            <a:srgbClr val="0070C0"/>
                          </a:solidFill>
                          <a:effectLst/>
                          <a:uLnTx/>
                          <a:uFillTx/>
                          <a:latin typeface="+mn-lt"/>
                          <a:ea typeface="Times New Roman"/>
                          <a:cs typeface="Calibri"/>
                        </a:rPr>
                        <a:t>Select appropriate words/information when meaning is clearly evident.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100" b="1" i="0" u="none" strike="noStrike" kern="1200" cap="none" spc="0" normalizeH="0" baseline="0" noProof="0" dirty="0" smtClean="0">
                          <a:ln>
                            <a:noFill/>
                          </a:ln>
                          <a:solidFill>
                            <a:prstClr val="black"/>
                          </a:solidFill>
                          <a:effectLst/>
                          <a:uLnTx/>
                          <a:uFillTx/>
                          <a:latin typeface="+mn-lt"/>
                          <a:ea typeface="+mn-ea"/>
                          <a:cs typeface="+mn-cs"/>
                        </a:rPr>
                        <a:t>In the first row list</a:t>
                      </a:r>
                      <a:r>
                        <a:rPr kumimoji="0" lang="en-US" sz="1100" b="0" i="0" u="none" strike="noStrike" kern="1200" cap="none" spc="0" normalizeH="0" baseline="0" noProof="0" dirty="0" smtClean="0">
                          <a:ln>
                            <a:noFill/>
                          </a:ln>
                          <a:solidFill>
                            <a:prstClr val="black"/>
                          </a:solidFill>
                          <a:effectLst/>
                          <a:uLnTx/>
                          <a:uFillTx/>
                          <a:latin typeface="+mn-lt"/>
                          <a:ea typeface="+mn-ea"/>
                          <a:cs typeface="+mn-cs"/>
                        </a:rPr>
                        <a:t> one important Main Topic (i.e. career).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100" b="0" i="0" u="none" strike="noStrike" kern="1200" cap="none" spc="0" normalizeH="0" baseline="0" noProof="0" dirty="0" smtClean="0">
                          <a:ln>
                            <a:noFill/>
                          </a:ln>
                          <a:solidFill>
                            <a:prstClr val="black"/>
                          </a:solidFill>
                          <a:effectLst/>
                          <a:uLnTx/>
                          <a:uFillTx/>
                          <a:latin typeface="+mn-lt"/>
                          <a:ea typeface="+mn-ea"/>
                          <a:cs typeface="+mn-cs"/>
                        </a:rPr>
                        <a:t>Continue across first row &amp; list sub-topics of the Main Topic (i.e., work place, vehicles, etc.)</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100" b="0" i="0" u="none" strike="noStrike" kern="1200" cap="none" spc="0" normalizeH="0" baseline="0" noProof="0" dirty="0" smtClean="0">
                          <a:ln>
                            <a:noFill/>
                          </a:ln>
                          <a:solidFill>
                            <a:prstClr val="black"/>
                          </a:solidFill>
                          <a:effectLst/>
                          <a:uLnTx/>
                          <a:uFillTx/>
                          <a:latin typeface="+mn-lt"/>
                          <a:ea typeface="+mn-ea"/>
                          <a:cs typeface="+mn-cs"/>
                        </a:rPr>
                        <a:t>Invest time teaching and giving input about each of the sub-topics across the first row.</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100" b="0" i="0" u="none" strike="noStrike" kern="1200" cap="none" spc="0" normalizeH="0" baseline="0" noProof="0" dirty="0" smtClean="0">
                          <a:ln>
                            <a:noFill/>
                          </a:ln>
                          <a:solidFill>
                            <a:prstClr val="black"/>
                          </a:solidFill>
                          <a:effectLst/>
                          <a:uLnTx/>
                          <a:uFillTx/>
                          <a:latin typeface="+mn-lt"/>
                          <a:ea typeface="+mn-ea"/>
                          <a:cs typeface="+mn-cs"/>
                        </a:rPr>
                        <a:t>Students provide information /examples randomly under any sub-topic, creating a matrix.</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100" b="0" i="0" u="none" strike="noStrike" kern="1200" cap="none" spc="0" normalizeH="0" baseline="0" noProof="0" dirty="0" smtClean="0">
                          <a:ln>
                            <a:noFill/>
                          </a:ln>
                          <a:solidFill>
                            <a:prstClr val="black"/>
                          </a:solidFill>
                          <a:effectLst/>
                          <a:uLnTx/>
                          <a:uFillTx/>
                          <a:latin typeface="+mn-lt"/>
                          <a:ea typeface="+mn-ea"/>
                          <a:cs typeface="+mn-cs"/>
                        </a:rPr>
                        <a:t>Use the Process Grid to write the Cooperative Strip paragraphs.</a:t>
                      </a: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0">
                <a:tc gridSpan="2">
                  <a:txBody>
                    <a:bodyPr/>
                    <a:lstStyle/>
                    <a:p>
                      <a:pPr marL="228600" marR="0" lvl="0" indent="-22860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smtClean="0">
                        <a:ln>
                          <a:noFill/>
                        </a:ln>
                        <a:solidFill>
                          <a:prstClr val="black"/>
                        </a:solidFill>
                        <a:effectLst/>
                        <a:uLnTx/>
                        <a:uFillTx/>
                        <a:latin typeface="+mn-lt"/>
                        <a:ea typeface="+mn-ea"/>
                        <a:cs typeface="+mn-cs"/>
                      </a:endParaRPr>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hMerge="1">
                  <a:txBody>
                    <a:bodyPr/>
                    <a:lstStyle/>
                    <a:p>
                      <a:endParaRPr lang="en-US"/>
                    </a:p>
                  </a:txBody>
                  <a:tcPr/>
                </a:tc>
              </a:tr>
              <a:tr h="0">
                <a:tc gridSpan="2">
                  <a:txBody>
                    <a:bodyPr/>
                    <a:lstStyle/>
                    <a:p>
                      <a:pPr marL="0" marR="0">
                        <a:lnSpc>
                          <a:spcPct val="115000"/>
                        </a:lnSpc>
                        <a:spcBef>
                          <a:spcPts val="0"/>
                        </a:spcBef>
                        <a:spcAft>
                          <a:spcPts val="0"/>
                        </a:spcAft>
                      </a:pPr>
                      <a:r>
                        <a:rPr lang="en-US" sz="1200" b="1" u="sng" dirty="0" smtClean="0">
                          <a:effectLst/>
                          <a:latin typeface="+mn-lt"/>
                          <a:ea typeface="Calibri"/>
                          <a:cs typeface="Times New Roman"/>
                        </a:rPr>
                        <a:t>BEYOND GLAD</a:t>
                      </a:r>
                      <a:r>
                        <a:rPr lang="en-US" sz="1200" b="1" u="none" dirty="0" smtClean="0">
                          <a:effectLst/>
                          <a:latin typeface="+mn-lt"/>
                          <a:ea typeface="Calibri"/>
                          <a:cs typeface="Times New Roman"/>
                        </a:rPr>
                        <a:t>  Extending Complexity</a:t>
                      </a:r>
                      <a:endParaRPr lang="en-US" sz="1050" u="none" dirty="0" smtClean="0">
                        <a:effectLst/>
                        <a:latin typeface="+mn-lt"/>
                        <a:ea typeface="Calibri"/>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smtClean="0">
                          <a:ln>
                            <a:noFill/>
                          </a:ln>
                          <a:solidFill>
                            <a:schemeClr val="tx1"/>
                          </a:solidFill>
                          <a:effectLst/>
                          <a:uLnTx/>
                          <a:uFillTx/>
                          <a:latin typeface="+mn-lt"/>
                          <a:ea typeface="+mn-ea"/>
                          <a:cs typeface="+mn-cs"/>
                        </a:rPr>
                        <a:t>After students have gone through the </a:t>
                      </a:r>
                      <a:r>
                        <a:rPr kumimoji="0" lang="en-US" sz="1100" b="1" i="0" u="none" strike="noStrike" kern="1200" cap="none" spc="0" normalizeH="0" baseline="0" noProof="0" dirty="0" smtClean="0">
                          <a:ln>
                            <a:noFill/>
                          </a:ln>
                          <a:solidFill>
                            <a:schemeClr val="tx1"/>
                          </a:solidFill>
                          <a:effectLst/>
                          <a:uLnTx/>
                          <a:uFillTx/>
                          <a:latin typeface="+mn-lt"/>
                          <a:ea typeface="+mn-ea"/>
                          <a:cs typeface="+mn-cs"/>
                        </a:rPr>
                        <a:t>Basic GLAD Strategy</a:t>
                      </a:r>
                      <a:r>
                        <a:rPr kumimoji="0" lang="en-US" sz="1100" b="0" i="0" u="none" strike="noStrike" kern="1200" cap="none" spc="0" normalizeH="0" baseline="0" noProof="0" dirty="0" smtClean="0">
                          <a:ln>
                            <a:noFill/>
                          </a:ln>
                          <a:solidFill>
                            <a:schemeClr val="tx1"/>
                          </a:solidFill>
                          <a:effectLst/>
                          <a:uLnTx/>
                          <a:uFillTx/>
                          <a:latin typeface="+mn-lt"/>
                          <a:ea typeface="+mn-ea"/>
                          <a:cs typeface="+mn-cs"/>
                        </a:rPr>
                        <a:t>, they may use the Process Grid as a reference to answer the extended </a:t>
                      </a:r>
                      <a:r>
                        <a:rPr kumimoji="0" lang="en-US" sz="1100" b="1" i="0" u="none" strike="noStrike" kern="1200" cap="none" spc="0" normalizeH="0" baseline="0" noProof="0" dirty="0" smtClean="0">
                          <a:ln>
                            <a:noFill/>
                          </a:ln>
                          <a:solidFill>
                            <a:schemeClr val="tx1"/>
                          </a:solidFill>
                          <a:effectLst/>
                          <a:uLnTx/>
                          <a:uFillTx/>
                          <a:latin typeface="+mn-lt"/>
                          <a:ea typeface="+mn-ea"/>
                          <a:cs typeface="+mn-cs"/>
                        </a:rPr>
                        <a:t>DOK</a:t>
                      </a:r>
                      <a:r>
                        <a:rPr kumimoji="0" lang="en-US" sz="1100" b="0" i="0" u="none" strike="noStrike" kern="1200" cap="none" spc="0" normalizeH="0" baseline="0" noProof="0" dirty="0" smtClean="0">
                          <a:ln>
                            <a:noFill/>
                          </a:ln>
                          <a:solidFill>
                            <a:schemeClr val="tx1"/>
                          </a:solidFill>
                          <a:effectLst/>
                          <a:uLnTx/>
                          <a:uFillTx/>
                          <a:latin typeface="+mn-lt"/>
                          <a:ea typeface="+mn-ea"/>
                          <a:cs typeface="+mn-cs"/>
                        </a:rPr>
                        <a:t> level prompts as indicated. Each task must be completed by students independently.</a:t>
                      </a:r>
                    </a:p>
                  </a:txBody>
                  <a:tcP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r>
              <a:tr h="428511">
                <a:tc gridSpan="2">
                  <a:txBody>
                    <a:bodyPr/>
                    <a:lstStyle/>
                    <a:p>
                      <a:pPr marL="0" marR="0" lvl="0" indent="0" algn="l" defTabSz="1462944" rtl="0" eaLnBrk="1" fontAlgn="auto" latinLnBrk="0" hangingPunct="1">
                        <a:lnSpc>
                          <a:spcPct val="100000"/>
                        </a:lnSpc>
                        <a:spcBef>
                          <a:spcPts val="0"/>
                        </a:spcBef>
                        <a:spcAft>
                          <a:spcPts val="0"/>
                        </a:spcAft>
                        <a:buClrTx/>
                        <a:buSzTx/>
                        <a:buFont typeface="Wingdings" panose="05000000000000000000" pitchFamily="2" charset="2"/>
                        <a:buNone/>
                        <a:tabLst>
                          <a:tab pos="228600" algn="l"/>
                        </a:tabLst>
                        <a:defRPr/>
                      </a:pPr>
                      <a:r>
                        <a:rPr kumimoji="0" lang="en-US" sz="1200" b="1" i="0" u="none" strike="noStrike" kern="1200" cap="none" spc="0" normalizeH="0" baseline="0" noProof="0" dirty="0" smtClean="0">
                          <a:ln>
                            <a:noFill/>
                          </a:ln>
                          <a:solidFill>
                            <a:srgbClr val="1306BA"/>
                          </a:solidFill>
                          <a:effectLst/>
                          <a:uLnTx/>
                          <a:uFillTx/>
                          <a:latin typeface="+mn-lt"/>
                          <a:ea typeface="Times New Roman"/>
                          <a:cs typeface="Calibri"/>
                        </a:rPr>
                        <a:t>CCSS RI.9, W.1-2b - DOK-2 Analysis:</a:t>
                      </a:r>
                      <a:r>
                        <a:rPr kumimoji="0" lang="en-US" sz="1100" b="1" i="0" u="none" strike="noStrike" kern="1200" cap="none" spc="0" normalizeH="0" baseline="0" noProof="0" dirty="0" smtClean="0">
                          <a:ln>
                            <a:noFill/>
                          </a:ln>
                          <a:solidFill>
                            <a:srgbClr val="1306BA"/>
                          </a:solidFill>
                          <a:effectLst/>
                          <a:uLnTx/>
                          <a:uFillTx/>
                          <a:latin typeface="+mn-lt"/>
                          <a:ea typeface="Times New Roman"/>
                          <a:cs typeface="Calibri"/>
                        </a:rPr>
                        <a:t>  </a:t>
                      </a:r>
                      <a:r>
                        <a:rPr kumimoji="0" lang="en-US" sz="1000" b="0" i="1" u="none" strike="noStrike" kern="1200" cap="none" spc="0" normalizeH="0" baseline="0" noProof="0" dirty="0" smtClean="0">
                          <a:ln>
                            <a:noFill/>
                          </a:ln>
                          <a:solidFill>
                            <a:srgbClr val="0070C0"/>
                          </a:solidFill>
                          <a:effectLst/>
                          <a:uLnTx/>
                          <a:uFillTx/>
                          <a:latin typeface="+mn-lt"/>
                          <a:ea typeface="Times New Roman"/>
                          <a:cs typeface="Calibri"/>
                        </a:rPr>
                        <a:t>Categorize, compare terms, facts, details, events.</a:t>
                      </a:r>
                    </a:p>
                    <a:p>
                      <a:pPr marL="0" marR="0" lvl="0" indent="0" algn="l" defTabSz="1462944" rtl="0" eaLnBrk="1" fontAlgn="auto" latinLnBrk="0" hangingPunct="1">
                        <a:lnSpc>
                          <a:spcPct val="100000"/>
                        </a:lnSpc>
                        <a:spcBef>
                          <a:spcPts val="0"/>
                        </a:spcBef>
                        <a:spcAft>
                          <a:spcPts val="0"/>
                        </a:spcAft>
                        <a:buClrTx/>
                        <a:buSzTx/>
                        <a:buFont typeface="Wingdings" panose="05000000000000000000" pitchFamily="2" charset="2"/>
                        <a:buNone/>
                        <a:tabLst>
                          <a:tab pos="228600" algn="l"/>
                        </a:tabLst>
                        <a:defRPr/>
                      </a:pPr>
                      <a:r>
                        <a:rPr kumimoji="0" lang="en-US" sz="900" b="1" i="1" u="none" strike="noStrike" kern="1200" cap="none" spc="0" normalizeH="0" baseline="0" noProof="0" dirty="0" smtClean="0">
                          <a:ln>
                            <a:noFill/>
                          </a:ln>
                          <a:solidFill>
                            <a:schemeClr val="tx1"/>
                          </a:solidFill>
                          <a:effectLst/>
                          <a:uLnTx/>
                          <a:uFillTx/>
                          <a:latin typeface="+mn-lt"/>
                          <a:ea typeface="Times New Roman"/>
                          <a:cs typeface="Calibri"/>
                        </a:rPr>
                        <a:t>Teacher:  Provide students with a  new Process Grid  with only the top row completed AFTER input and instruction about the Topic and Sub-Topics across the first row.</a:t>
                      </a:r>
                    </a:p>
                    <a:p>
                      <a:pPr marL="0" marR="0" lvl="0" indent="0" algn="l" defTabSz="1462944" rtl="0" eaLnBrk="1" fontAlgn="auto" latinLnBrk="0" hangingPunct="1">
                        <a:lnSpc>
                          <a:spcPct val="100000"/>
                        </a:lnSpc>
                        <a:spcBef>
                          <a:spcPts val="0"/>
                        </a:spcBef>
                        <a:spcAft>
                          <a:spcPts val="0"/>
                        </a:spcAft>
                        <a:buClrTx/>
                        <a:buSzTx/>
                        <a:buFont typeface="Wingdings" panose="05000000000000000000" pitchFamily="2" charset="2"/>
                        <a:buNone/>
                        <a:tabLst>
                          <a:tab pos="228600" algn="l"/>
                        </a:tabLst>
                        <a:defRPr/>
                      </a:pPr>
                      <a:r>
                        <a:rPr kumimoji="0" lang="en-US" sz="1200" b="0" i="0" u="none" strike="noStrike" kern="1200" cap="none" spc="0" normalizeH="0" baseline="0" noProof="0" dirty="0" smtClean="0">
                          <a:ln>
                            <a:noFill/>
                          </a:ln>
                          <a:solidFill>
                            <a:schemeClr val="tx1"/>
                          </a:solidFill>
                          <a:effectLst/>
                          <a:uLnTx/>
                          <a:uFillTx/>
                          <a:latin typeface="+mn-lt"/>
                          <a:ea typeface="Times New Roman"/>
                          <a:cs typeface="Calibri"/>
                        </a:rPr>
                        <a:t>Prompt: Fill in the Process Grid using information you have learned about _________.</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r>
              <a:tr h="0">
                <a:tc gridSpan="2">
                  <a:txBody>
                    <a:bodyPr/>
                    <a:lstStyle/>
                    <a:p>
                      <a:pPr marL="0" marR="0" lvl="0" indent="0" algn="l" defTabSz="914400" rtl="0" eaLnBrk="1" fontAlgn="t" latinLnBrk="0" hangingPunct="1">
                        <a:lnSpc>
                          <a:spcPct val="100000"/>
                        </a:lnSpc>
                        <a:spcBef>
                          <a:spcPts val="0"/>
                        </a:spcBef>
                        <a:spcAft>
                          <a:spcPts val="0"/>
                        </a:spcAft>
                        <a:buClrTx/>
                        <a:buSzTx/>
                        <a:buFont typeface="Wingdings" panose="05000000000000000000" pitchFamily="2" charset="2"/>
                        <a:buNone/>
                        <a:tabLst/>
                        <a:defRPr/>
                      </a:pPr>
                      <a:r>
                        <a:rPr kumimoji="0" lang="en-US" sz="1200" b="1" i="0" u="none" strike="noStrike" kern="1200" cap="none" spc="0" normalizeH="0" baseline="0" noProof="0" dirty="0" smtClean="0">
                          <a:ln>
                            <a:noFill/>
                          </a:ln>
                          <a:solidFill>
                            <a:srgbClr val="1306BA"/>
                          </a:solidFill>
                          <a:effectLst/>
                          <a:uLnTx/>
                          <a:uFillTx/>
                          <a:latin typeface="+mn-lt"/>
                          <a:ea typeface="Times New Roman"/>
                          <a:cs typeface="Calibri"/>
                        </a:rPr>
                        <a:t>CCSS RI.1 - DOK-3  Comprehension</a:t>
                      </a:r>
                      <a:r>
                        <a:rPr kumimoji="0" lang="en-US" sz="1200" b="1" i="0" u="none" strike="noStrike" kern="1200" cap="none" spc="0" normalizeH="0" baseline="0" noProof="0" dirty="0" smtClean="0">
                          <a:ln>
                            <a:noFill/>
                          </a:ln>
                          <a:solidFill>
                            <a:srgbClr val="0070C0"/>
                          </a:solidFill>
                          <a:effectLst/>
                          <a:uLnTx/>
                          <a:uFillTx/>
                          <a:latin typeface="+mn-lt"/>
                          <a:ea typeface="Times New Roman"/>
                          <a:cs typeface="Calibri"/>
                        </a:rPr>
                        <a:t>: </a:t>
                      </a:r>
                      <a:r>
                        <a:rPr kumimoji="0" lang="en-US" sz="1000" b="0" i="1" u="none" strike="noStrike" kern="1200" cap="none" spc="0" normalizeH="0" baseline="0" noProof="0" dirty="0" smtClean="0">
                          <a:ln>
                            <a:noFill/>
                          </a:ln>
                          <a:solidFill>
                            <a:srgbClr val="0070C0"/>
                          </a:solidFill>
                          <a:effectLst/>
                          <a:uLnTx/>
                          <a:uFillTx/>
                          <a:latin typeface="+mn-lt"/>
                          <a:ea typeface="Times New Roman"/>
                          <a:cs typeface="Calibri"/>
                        </a:rPr>
                        <a:t>Make inferences about explicit/implicit themes.</a:t>
                      </a:r>
                    </a:p>
                    <a:p>
                      <a:pPr marL="0" marR="0" lvl="0" indent="0" algn="l" defTabSz="914400" rtl="0" eaLnBrk="1" fontAlgn="t" latinLnBrk="0" hangingPunct="1">
                        <a:lnSpc>
                          <a:spcPct val="100000"/>
                        </a:lnSpc>
                        <a:spcBef>
                          <a:spcPts val="0"/>
                        </a:spcBef>
                        <a:spcAft>
                          <a:spcPts val="0"/>
                        </a:spcAft>
                        <a:buClrTx/>
                        <a:buSzTx/>
                        <a:buFont typeface="Wingdings" panose="05000000000000000000" pitchFamily="2" charset="2"/>
                        <a:buNone/>
                        <a:tabLst/>
                        <a:defRPr/>
                      </a:pPr>
                      <a:r>
                        <a:rPr kumimoji="0" lang="en-US" sz="900" b="1" i="1" u="none" strike="noStrike" kern="1200" cap="none" spc="0" normalizeH="0" baseline="0" noProof="0" dirty="0" smtClean="0">
                          <a:ln>
                            <a:noFill/>
                          </a:ln>
                          <a:solidFill>
                            <a:schemeClr val="tx1"/>
                          </a:solidFill>
                          <a:effectLst/>
                          <a:uLnTx/>
                          <a:uFillTx/>
                          <a:latin typeface="+mn-lt"/>
                          <a:ea typeface="Times New Roman"/>
                          <a:cs typeface="Calibri"/>
                        </a:rPr>
                        <a:t>Teacher:  This  task requires a class -completed Process Grid.</a:t>
                      </a:r>
                    </a:p>
                    <a:p>
                      <a:pPr marL="0" marR="0" lvl="0" indent="0" algn="l" defTabSz="914400" rtl="0" eaLnBrk="1" fontAlgn="t" latinLnBrk="0" hangingPunct="1">
                        <a:lnSpc>
                          <a:spcPct val="100000"/>
                        </a:lnSpc>
                        <a:spcBef>
                          <a:spcPts val="0"/>
                        </a:spcBef>
                        <a:spcAft>
                          <a:spcPts val="0"/>
                        </a:spcAft>
                        <a:buClrTx/>
                        <a:buSzTx/>
                        <a:buFont typeface="Wingdings" panose="05000000000000000000" pitchFamily="2" charset="2"/>
                        <a:buNone/>
                        <a:tabLst/>
                        <a:defRPr/>
                      </a:pPr>
                      <a:r>
                        <a:rPr kumimoji="0" lang="en-US" sz="1200" b="0" i="0" u="none" strike="noStrike" kern="1200" cap="none" spc="0" normalizeH="0" baseline="0" noProof="0" dirty="0" smtClean="0">
                          <a:ln>
                            <a:noFill/>
                          </a:ln>
                          <a:solidFill>
                            <a:schemeClr val="tx1"/>
                          </a:solidFill>
                          <a:effectLst/>
                          <a:uLnTx/>
                          <a:uFillTx/>
                          <a:latin typeface="+mn-lt"/>
                          <a:ea typeface="Times New Roman"/>
                          <a:cs typeface="Calibri"/>
                        </a:rPr>
                        <a:t>Prompt: Select  an example under the Main Topic (e.g., Teacher) from the Process Grid. What inferences can you make about your word/phrase ?  Explain your reasons using sub-topic  examples  from  the Process Grid.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r>
              <a:tr h="0">
                <a:tc gridSpan="2">
                  <a:txBody>
                    <a:bodyPr/>
                    <a:lstStyle/>
                    <a:p>
                      <a:pPr marL="0" marR="0" lvl="0" indent="0" algn="l" defTabSz="914400" rtl="0" eaLnBrk="1" fontAlgn="t" latinLnBrk="0" hangingPunct="1">
                        <a:lnSpc>
                          <a:spcPct val="100000"/>
                        </a:lnSpc>
                        <a:spcBef>
                          <a:spcPts val="0"/>
                        </a:spcBef>
                        <a:spcAft>
                          <a:spcPts val="0"/>
                        </a:spcAft>
                        <a:buClrTx/>
                        <a:buSzTx/>
                        <a:buFont typeface="Wingdings" panose="05000000000000000000" pitchFamily="2" charset="2"/>
                        <a:buNone/>
                        <a:tabLst/>
                        <a:defRPr/>
                      </a:pPr>
                      <a:r>
                        <a:rPr kumimoji="0" lang="en-US" sz="1200" b="1" i="0" u="none" strike="noStrike" kern="1200" cap="none" spc="0" normalizeH="0" baseline="0" noProof="0" dirty="0" smtClean="0">
                          <a:ln>
                            <a:noFill/>
                          </a:ln>
                          <a:solidFill>
                            <a:srgbClr val="1306BA"/>
                          </a:solidFill>
                          <a:effectLst/>
                          <a:uLnTx/>
                          <a:uFillTx/>
                          <a:latin typeface="+mn-lt"/>
                          <a:ea typeface="Times New Roman"/>
                          <a:cs typeface="Calibri"/>
                        </a:rPr>
                        <a:t>CCSS RI.3, W.5, W.9a,  DOK –3 Synthesis: </a:t>
                      </a:r>
                      <a:r>
                        <a:rPr kumimoji="0" lang="en-US" sz="1000" b="0" i="1" u="none" strike="noStrike" kern="1200" cap="none" spc="0" normalizeH="0" baseline="0" noProof="0" dirty="0" smtClean="0">
                          <a:ln>
                            <a:noFill/>
                          </a:ln>
                          <a:solidFill>
                            <a:srgbClr val="0070C0"/>
                          </a:solidFill>
                          <a:effectLst/>
                          <a:uLnTx/>
                          <a:uFillTx/>
                          <a:latin typeface="+mn-lt"/>
                          <a:ea typeface="Times New Roman"/>
                          <a:cs typeface="Calibri"/>
                        </a:rPr>
                        <a:t>Synthesize information within one source…</a:t>
                      </a:r>
                    </a:p>
                    <a:p>
                      <a:pPr marL="0" marR="0" lvl="0" indent="0" algn="l" defTabSz="914400" rtl="0" eaLnBrk="1" fontAlgn="t" latinLnBrk="0" hangingPunct="1">
                        <a:lnSpc>
                          <a:spcPct val="100000"/>
                        </a:lnSpc>
                        <a:spcBef>
                          <a:spcPts val="0"/>
                        </a:spcBef>
                        <a:spcAft>
                          <a:spcPts val="0"/>
                        </a:spcAft>
                        <a:buClrTx/>
                        <a:buSzTx/>
                        <a:buFont typeface="Wingdings" panose="05000000000000000000" pitchFamily="2" charset="2"/>
                        <a:buNone/>
                        <a:tabLst/>
                        <a:defRPr/>
                      </a:pPr>
                      <a:r>
                        <a:rPr kumimoji="0" lang="en-US" sz="900" b="1" i="1" u="none" strike="noStrike" kern="1200" cap="none" spc="0" normalizeH="0" baseline="0" noProof="0" dirty="0" smtClean="0">
                          <a:ln>
                            <a:noFill/>
                          </a:ln>
                          <a:solidFill>
                            <a:prstClr val="black"/>
                          </a:solidFill>
                          <a:effectLst/>
                          <a:uLnTx/>
                          <a:uFillTx/>
                          <a:latin typeface="+mn-lt"/>
                          <a:ea typeface="Times New Roman"/>
                          <a:cs typeface="Calibri"/>
                        </a:rPr>
                        <a:t>Teacher:  This  task requires a class -completed Process Grid.</a:t>
                      </a:r>
                    </a:p>
                    <a:p>
                      <a:pPr marL="0" marR="0" lvl="0" indent="0" algn="l" defTabSz="914400" rtl="0" eaLnBrk="1" fontAlgn="t" latinLnBrk="0" hangingPunct="1">
                        <a:lnSpc>
                          <a:spcPct val="100000"/>
                        </a:lnSpc>
                        <a:spcBef>
                          <a:spcPts val="0"/>
                        </a:spcBef>
                        <a:spcAft>
                          <a:spcPts val="0"/>
                        </a:spcAft>
                        <a:buClrTx/>
                        <a:buSzTx/>
                        <a:buFont typeface="Wingdings" panose="05000000000000000000" pitchFamily="2" charset="2"/>
                        <a:buNone/>
                        <a:tabLst/>
                        <a:defRPr/>
                      </a:pPr>
                      <a:r>
                        <a:rPr kumimoji="0" lang="en-US" sz="1200" b="0" i="0" u="none" strike="noStrike" kern="1200" cap="none" spc="0" normalizeH="0" baseline="0" noProof="0" dirty="0" smtClean="0">
                          <a:ln>
                            <a:noFill/>
                          </a:ln>
                          <a:solidFill>
                            <a:prstClr val="black"/>
                          </a:solidFill>
                          <a:effectLst/>
                          <a:uLnTx/>
                          <a:uFillTx/>
                          <a:latin typeface="+mn-lt"/>
                          <a:ea typeface="Times New Roman"/>
                          <a:cs typeface="Calibri"/>
                        </a:rPr>
                        <a:t>Prompt: Select two examples under the Main Topic  (e.g. Teacher-Doctor) from the Process Grid.  </a:t>
                      </a:r>
                    </a:p>
                    <a:p>
                      <a:pPr marL="0" marR="0" lvl="0" indent="0" algn="l" defTabSz="914400" rtl="0" eaLnBrk="1" fontAlgn="t" latinLnBrk="0" hangingPunct="1">
                        <a:lnSpc>
                          <a:spcPct val="100000"/>
                        </a:lnSpc>
                        <a:spcBef>
                          <a:spcPts val="0"/>
                        </a:spcBef>
                        <a:spcAft>
                          <a:spcPts val="0"/>
                        </a:spcAft>
                        <a:buClrTx/>
                        <a:buSzTx/>
                        <a:buFont typeface="Wingdings" panose="05000000000000000000" pitchFamily="2" charset="2"/>
                        <a:buNone/>
                        <a:tabLst/>
                        <a:defRPr/>
                      </a:pPr>
                      <a:r>
                        <a:rPr kumimoji="0" lang="en-US" sz="1200" b="0" i="0" u="none" strike="noStrike" kern="1200" cap="none" spc="0" normalizeH="0" baseline="0" noProof="0" dirty="0" smtClean="0">
                          <a:ln>
                            <a:noFill/>
                          </a:ln>
                          <a:solidFill>
                            <a:prstClr val="black"/>
                          </a:solidFill>
                          <a:effectLst/>
                          <a:uLnTx/>
                          <a:uFillTx/>
                          <a:latin typeface="+mn-lt"/>
                          <a:ea typeface="Times New Roman"/>
                          <a:cs typeface="Calibri"/>
                        </a:rPr>
                        <a:t>Write 3-4 paragraphs comparing the similarities  and differences between the two examples.  </a:t>
                      </a:r>
                    </a:p>
                    <a:p>
                      <a:pPr marL="0" marR="0" lvl="0" indent="0" algn="l" defTabSz="914400" rtl="0" eaLnBrk="1" fontAlgn="t" latinLnBrk="0" hangingPunct="1">
                        <a:lnSpc>
                          <a:spcPct val="100000"/>
                        </a:lnSpc>
                        <a:spcBef>
                          <a:spcPts val="0"/>
                        </a:spcBef>
                        <a:spcAft>
                          <a:spcPts val="0"/>
                        </a:spcAft>
                        <a:buClrTx/>
                        <a:buSzTx/>
                        <a:buFont typeface="Wingdings" panose="05000000000000000000" pitchFamily="2" charset="2"/>
                        <a:buNone/>
                        <a:tabLst/>
                        <a:defRPr/>
                      </a:pPr>
                      <a:r>
                        <a:rPr kumimoji="0" lang="en-US" sz="1200" b="0" i="0" u="none" strike="noStrike" kern="1200" cap="none" spc="0" normalizeH="0" baseline="0" noProof="0" dirty="0" smtClean="0">
                          <a:ln>
                            <a:noFill/>
                          </a:ln>
                          <a:solidFill>
                            <a:prstClr val="black"/>
                          </a:solidFill>
                          <a:effectLst/>
                          <a:uLnTx/>
                          <a:uFillTx/>
                          <a:latin typeface="+mn-lt"/>
                          <a:ea typeface="Times New Roman"/>
                          <a:cs typeface="Calibri"/>
                        </a:rPr>
                        <a:t>Use sub-topic examples from the grid. Your writing should include:</a:t>
                      </a:r>
                    </a:p>
                    <a:p>
                      <a:pPr marL="228600" marR="0" lvl="0" indent="-228600" algn="l" defTabSz="914400" rtl="0" eaLnBrk="1" fontAlgn="t" latinLnBrk="0" hangingPunct="1">
                        <a:lnSpc>
                          <a:spcPct val="100000"/>
                        </a:lnSpc>
                        <a:spcBef>
                          <a:spcPts val="0"/>
                        </a:spcBef>
                        <a:spcAft>
                          <a:spcPts val="0"/>
                        </a:spcAft>
                        <a:buClrTx/>
                        <a:buSzTx/>
                        <a:buFont typeface="Wingdings" panose="05000000000000000000" pitchFamily="2" charset="2"/>
                        <a:buAutoNum type="arabicPeriod"/>
                        <a:tabLst/>
                        <a:defRPr/>
                      </a:pPr>
                      <a:r>
                        <a:rPr kumimoji="0" lang="en-US" sz="1200" b="0" i="0" u="none" strike="noStrike" kern="1200" cap="none" spc="0" normalizeH="0" baseline="0" noProof="0" dirty="0" smtClean="0">
                          <a:ln>
                            <a:noFill/>
                          </a:ln>
                          <a:solidFill>
                            <a:prstClr val="black"/>
                          </a:solidFill>
                          <a:effectLst/>
                          <a:uLnTx/>
                          <a:uFillTx/>
                          <a:latin typeface="+mn-lt"/>
                          <a:ea typeface="Times New Roman"/>
                          <a:cs typeface="Calibri"/>
                        </a:rPr>
                        <a:t>An Introduction</a:t>
                      </a:r>
                    </a:p>
                    <a:p>
                      <a:pPr marL="228600" marR="0" lvl="0" indent="-228600" algn="l" defTabSz="914400" rtl="0" eaLnBrk="1" fontAlgn="t" latinLnBrk="0" hangingPunct="1">
                        <a:lnSpc>
                          <a:spcPct val="100000"/>
                        </a:lnSpc>
                        <a:spcBef>
                          <a:spcPts val="0"/>
                        </a:spcBef>
                        <a:spcAft>
                          <a:spcPts val="0"/>
                        </a:spcAft>
                        <a:buClrTx/>
                        <a:buSzTx/>
                        <a:buFont typeface="Wingdings" panose="05000000000000000000" pitchFamily="2" charset="2"/>
                        <a:buAutoNum type="arabicPeriod"/>
                        <a:tabLst/>
                        <a:defRPr/>
                      </a:pPr>
                      <a:r>
                        <a:rPr kumimoji="0" lang="en-US" sz="1200" b="0" i="0" u="none" strike="noStrike" kern="1200" cap="none" spc="0" normalizeH="0" baseline="0" noProof="0" dirty="0" smtClean="0">
                          <a:ln>
                            <a:noFill/>
                          </a:ln>
                          <a:solidFill>
                            <a:prstClr val="black"/>
                          </a:solidFill>
                          <a:effectLst/>
                          <a:uLnTx/>
                          <a:uFillTx/>
                          <a:latin typeface="+mn-lt"/>
                          <a:ea typeface="Times New Roman"/>
                          <a:cs typeface="Calibri"/>
                        </a:rPr>
                        <a:t>A Similarities Paragraph</a:t>
                      </a:r>
                    </a:p>
                    <a:p>
                      <a:pPr marL="228600" marR="0" lvl="0" indent="-228600" algn="l" defTabSz="914400" rtl="0" eaLnBrk="1" fontAlgn="t" latinLnBrk="0" hangingPunct="1">
                        <a:lnSpc>
                          <a:spcPct val="100000"/>
                        </a:lnSpc>
                        <a:spcBef>
                          <a:spcPts val="0"/>
                        </a:spcBef>
                        <a:spcAft>
                          <a:spcPts val="0"/>
                        </a:spcAft>
                        <a:buClrTx/>
                        <a:buSzTx/>
                        <a:buFont typeface="Wingdings" panose="05000000000000000000" pitchFamily="2" charset="2"/>
                        <a:buAutoNum type="arabicPeriod"/>
                        <a:tabLst/>
                        <a:defRPr/>
                      </a:pPr>
                      <a:r>
                        <a:rPr kumimoji="0" lang="en-US" sz="1200" b="0" i="0" u="none" strike="noStrike" kern="1200" cap="none" spc="0" normalizeH="0" baseline="0" noProof="0" dirty="0" smtClean="0">
                          <a:ln>
                            <a:noFill/>
                          </a:ln>
                          <a:solidFill>
                            <a:prstClr val="black"/>
                          </a:solidFill>
                          <a:effectLst/>
                          <a:uLnTx/>
                          <a:uFillTx/>
                          <a:latin typeface="+mn-lt"/>
                          <a:ea typeface="Times New Roman"/>
                          <a:cs typeface="Calibri"/>
                        </a:rPr>
                        <a:t>A Differences Paragraph</a:t>
                      </a:r>
                    </a:p>
                    <a:p>
                      <a:pPr marL="228600" marR="0" lvl="0" indent="-228600" algn="l" defTabSz="914400" rtl="0" eaLnBrk="1" fontAlgn="t" latinLnBrk="0" hangingPunct="1">
                        <a:lnSpc>
                          <a:spcPct val="100000"/>
                        </a:lnSpc>
                        <a:spcBef>
                          <a:spcPts val="0"/>
                        </a:spcBef>
                        <a:spcAft>
                          <a:spcPts val="0"/>
                        </a:spcAft>
                        <a:buClrTx/>
                        <a:buSzTx/>
                        <a:buFont typeface="Wingdings" panose="05000000000000000000" pitchFamily="2" charset="2"/>
                        <a:buAutoNum type="arabicPeriod"/>
                        <a:tabLst/>
                        <a:defRPr/>
                      </a:pPr>
                      <a:r>
                        <a:rPr kumimoji="0" lang="en-US" sz="1200" b="0" i="0" u="none" strike="noStrike" kern="1200" cap="none" spc="0" normalizeH="0" baseline="0" noProof="0" dirty="0" smtClean="0">
                          <a:ln>
                            <a:noFill/>
                          </a:ln>
                          <a:solidFill>
                            <a:prstClr val="black"/>
                          </a:solidFill>
                          <a:effectLst/>
                          <a:uLnTx/>
                          <a:uFillTx/>
                          <a:latin typeface="+mn-lt"/>
                          <a:ea typeface="Times New Roman"/>
                          <a:cs typeface="Calibri"/>
                        </a:rPr>
                        <a:t>A Conclusion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r>
            </a:tbl>
          </a:graphicData>
        </a:graphic>
      </p:graphicFrame>
      <p:pic>
        <p:nvPicPr>
          <p:cNvPr id="2050"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49000"/>
                    </a14:imgEffect>
                    <a14:imgEffect>
                      <a14:brightnessContrast bright="20000" contrast="50000"/>
                    </a14:imgEffect>
                  </a14:imgLayer>
                </a14:imgProps>
              </a:ext>
              <a:ext uri="{28A0092B-C50C-407E-A947-70E740481C1C}">
                <a14:useLocalDpi xmlns:a14="http://schemas.microsoft.com/office/drawing/2010/main" val="0"/>
              </a:ext>
            </a:extLst>
          </a:blip>
          <a:srcRect l="39000" t="35965" r="35833" b="26741"/>
          <a:stretch/>
        </p:blipFill>
        <p:spPr bwMode="auto">
          <a:xfrm>
            <a:off x="3886935" y="2440983"/>
            <a:ext cx="2737049" cy="2104326"/>
          </a:xfrm>
          <a:prstGeom prst="rect">
            <a:avLst/>
          </a:prstGeom>
          <a:ln w="9525">
            <a:solidFill>
              <a:schemeClr val="tx1"/>
            </a:solidFill>
            <a:miter lim="800000"/>
            <a:headEnd/>
            <a:tailEnd/>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Lst>
        </p:spPr>
      </p:pic>
      <p:sp>
        <p:nvSpPr>
          <p:cNvPr id="2" name="Footer Placeholder 1"/>
          <p:cNvSpPr>
            <a:spLocks noGrp="1"/>
          </p:cNvSpPr>
          <p:nvPr>
            <p:ph type="ftr" sz="quarter" idx="11"/>
          </p:nvPr>
        </p:nvSpPr>
        <p:spPr/>
        <p:txBody>
          <a:bodyPr/>
          <a:lstStyle/>
          <a:p>
            <a:r>
              <a:rPr lang="en-US" smtClean="0"/>
              <a:t>Susan Richmond 2016 </a:t>
            </a:r>
            <a:endParaRPr lang="en-US" dirty="0"/>
          </a:p>
        </p:txBody>
      </p:sp>
      <p:sp>
        <p:nvSpPr>
          <p:cNvPr id="3" name="Slide Number Placeholder 2"/>
          <p:cNvSpPr>
            <a:spLocks noGrp="1"/>
          </p:cNvSpPr>
          <p:nvPr>
            <p:ph type="sldNum" sz="quarter" idx="12"/>
          </p:nvPr>
        </p:nvSpPr>
        <p:spPr/>
        <p:txBody>
          <a:bodyPr/>
          <a:lstStyle/>
          <a:p>
            <a:fld id="{295AFF0C-B51A-4417-A515-BAC0639EB7E9}" type="slidenum">
              <a:rPr lang="en-US" smtClean="0"/>
              <a:t>14</a:t>
            </a:fld>
            <a:endParaRPr lang="en-US" dirty="0"/>
          </a:p>
        </p:txBody>
      </p:sp>
    </p:spTree>
    <p:extLst>
      <p:ext uri="{BB962C8B-B14F-4D97-AF65-F5344CB8AC3E}">
        <p14:creationId xmlns:p14="http://schemas.microsoft.com/office/powerpoint/2010/main" val="14485485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288919515"/>
              </p:ext>
            </p:extLst>
          </p:nvPr>
        </p:nvGraphicFramePr>
        <p:xfrm>
          <a:off x="276225" y="447817"/>
          <a:ext cx="6118860" cy="8095488"/>
        </p:xfrm>
        <a:graphic>
          <a:graphicData uri="http://schemas.openxmlformats.org/drawingml/2006/table">
            <a:tbl>
              <a:tblPr firstRow="1" bandRow="1">
                <a:tableStyleId>{5940675A-B579-460E-94D1-54222C63F5DA}</a:tableStyleId>
              </a:tblPr>
              <a:tblGrid>
                <a:gridCol w="4319022"/>
                <a:gridCol w="1799838"/>
              </a:tblGrid>
              <a:tr h="287020">
                <a:tc gridSpan="2">
                  <a:txBody>
                    <a:bodyPr/>
                    <a:lstStyle/>
                    <a:p>
                      <a:pPr marL="914400" marR="0" lvl="2" indent="0" algn="l" defTabSz="914400" rtl="0" eaLnBrk="1" fontAlgn="auto" latinLnBrk="0" hangingPunct="1">
                        <a:lnSpc>
                          <a:spcPct val="115000"/>
                        </a:lnSpc>
                        <a:spcBef>
                          <a:spcPts val="1000"/>
                        </a:spcBef>
                        <a:spcAft>
                          <a:spcPts val="0"/>
                        </a:spcAft>
                        <a:buClrTx/>
                        <a:buSzTx/>
                        <a:buFont typeface="+mj-lt"/>
                        <a:buNone/>
                        <a:tabLst/>
                        <a:defRPr/>
                      </a:pPr>
                      <a:r>
                        <a:rPr kumimoji="0" lang="en-US" sz="1600" b="1" i="0" u="none" strike="noStrike" kern="1200" cap="none" spc="0" normalizeH="0" baseline="0" noProof="0" dirty="0" smtClean="0">
                          <a:ln>
                            <a:noFill/>
                          </a:ln>
                          <a:solidFill>
                            <a:srgbClr val="0000CC"/>
                          </a:solidFill>
                          <a:effectLst/>
                          <a:uLnTx/>
                          <a:uFillTx/>
                          <a:latin typeface="Cambria"/>
                          <a:ea typeface="Times New Roman"/>
                          <a:cs typeface="Times New Roman"/>
                        </a:rPr>
                        <a:t>2.  Cooperative Strip Paragraph</a:t>
                      </a:r>
                      <a:endParaRPr kumimoji="0" lang="en-US" sz="1600" b="1" i="0" u="none" strike="noStrike" kern="1200" cap="none" spc="0" normalizeH="0" baseline="0" noProof="0" dirty="0" smtClean="0">
                        <a:ln>
                          <a:noFill/>
                        </a:ln>
                        <a:solidFill>
                          <a:prstClr val="black"/>
                        </a:solidFill>
                        <a:effectLst/>
                        <a:uLnTx/>
                        <a:uFillTx/>
                        <a:latin typeface="Cambria"/>
                        <a:ea typeface="Times New Roman"/>
                        <a:cs typeface="Times New Roman"/>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C00000"/>
                          </a:solidFill>
                          <a:effectLst/>
                          <a:uLnTx/>
                          <a:uFillTx/>
                          <a:latin typeface="+mn-lt"/>
                          <a:ea typeface="+mn-ea"/>
                          <a:cs typeface="+mn-cs"/>
                        </a:rPr>
                        <a:t>Language Functions: compare – contrast – describe – narrate – retell - sequence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endParaRPr lang="en-US"/>
                    </a:p>
                  </a:txBody>
                  <a:tcPr/>
                </a:tc>
              </a:tr>
              <a:tr h="595886">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1306BA"/>
                          </a:solidFill>
                          <a:effectLst/>
                          <a:uLnTx/>
                          <a:uFillTx/>
                          <a:latin typeface="+mn-lt"/>
                          <a:ea typeface="+mn-ea"/>
                          <a:cs typeface="+mn-cs"/>
                        </a:rPr>
                        <a:t>CCSS W.5 </a:t>
                      </a:r>
                      <a:r>
                        <a:rPr kumimoji="0" lang="en-US" sz="1200" b="1" i="0" u="none" strike="noStrike" kern="1200" cap="none" spc="0" normalizeH="0" baseline="0" noProof="0" dirty="0" smtClean="0">
                          <a:ln>
                            <a:noFill/>
                          </a:ln>
                          <a:solidFill>
                            <a:srgbClr val="FF0000"/>
                          </a:solidFill>
                          <a:effectLst/>
                          <a:uLnTx/>
                          <a:uFillTx/>
                          <a:latin typeface="+mn-lt"/>
                          <a:ea typeface="+mn-ea"/>
                          <a:cs typeface="+mn-cs"/>
                        </a:rPr>
                        <a:t>- </a:t>
                      </a:r>
                      <a:r>
                        <a:rPr kumimoji="0" lang="en-US" sz="1200" b="1" i="0" u="none" strike="noStrike" kern="1200" cap="none" spc="0" normalizeH="0" baseline="0" noProof="0" dirty="0" smtClean="0">
                          <a:ln>
                            <a:noFill/>
                          </a:ln>
                          <a:solidFill>
                            <a:prstClr val="black"/>
                          </a:solidFill>
                          <a:effectLst/>
                          <a:uLnTx/>
                          <a:uFillTx/>
                          <a:latin typeface="+mn-lt"/>
                          <a:ea typeface="+mn-ea"/>
                          <a:cs typeface="+mn-cs"/>
                        </a:rPr>
                        <a:t>Purpose:</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a:t>
                      </a:r>
                      <a:r>
                        <a:rPr kumimoji="0" lang="en-US" sz="1100" b="1" i="0" u="none" strike="noStrike" kern="1200" cap="none" spc="0" normalizeH="0" baseline="0" noProof="0" dirty="0" smtClean="0">
                          <a:ln>
                            <a:noFill/>
                          </a:ln>
                          <a:solidFill>
                            <a:prstClr val="black"/>
                          </a:solidFill>
                          <a:effectLst/>
                          <a:uLnTx/>
                          <a:uFillTx/>
                          <a:latin typeface="+mn-lt"/>
                          <a:ea typeface="+mn-ea"/>
                          <a:cs typeface="+mn-cs"/>
                        </a:rPr>
                        <a:t>The Cooperative Strip Paragraph </a:t>
                      </a:r>
                      <a:r>
                        <a:rPr kumimoji="0" lang="en-US" sz="1100" b="0" i="0" u="none" strike="noStrike" kern="1200" cap="none" spc="0" normalizeH="0" baseline="0" noProof="0" dirty="0" smtClean="0">
                          <a:ln>
                            <a:noFill/>
                          </a:ln>
                          <a:solidFill>
                            <a:prstClr val="black"/>
                          </a:solidFill>
                          <a:effectLst/>
                          <a:uLnTx/>
                          <a:uFillTx/>
                          <a:latin typeface="+mn-lt"/>
                          <a:ea typeface="+mn-ea"/>
                          <a:cs typeface="+mn-cs"/>
                        </a:rPr>
                        <a:t>teaches the writing process – read – write – respond – revise and edit, as a whole class activity.  A grade-level text is written about a topic the students have studied.  </a:t>
                      </a:r>
                      <a:endParaRPr kumimoji="0" lang="en-US" sz="1100" b="0" i="0" u="none" strike="noStrike" kern="1200" cap="none" spc="0" normalizeH="0" baseline="0" noProof="0" dirty="0" smtClean="0">
                        <a:ln>
                          <a:noFill/>
                        </a:ln>
                        <a:solidFill>
                          <a:srgbClr val="C00000"/>
                        </a:solidFill>
                        <a:effectLst/>
                        <a:uLnTx/>
                        <a:uFillTx/>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endParaRPr lang="en-US"/>
                    </a:p>
                  </a:txBody>
                  <a:tcPr/>
                </a:tc>
              </a:tr>
              <a:tr h="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smtClean="0">
                          <a:ln>
                            <a:noFill/>
                          </a:ln>
                          <a:solidFill>
                            <a:prstClr val="black"/>
                          </a:solidFill>
                          <a:effectLst/>
                          <a:uLnTx/>
                          <a:uFillTx/>
                          <a:latin typeface="+mn-lt"/>
                          <a:ea typeface="+mn-ea"/>
                          <a:cs typeface="+mn-cs"/>
                        </a:rPr>
                        <a:t>Basic GLAD Strategy</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r>
              <a:tr h="1524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1306BA"/>
                          </a:solidFill>
                          <a:effectLst/>
                          <a:uLnTx/>
                          <a:uFillTx/>
                          <a:latin typeface="+mn-lt"/>
                          <a:ea typeface="Times New Roman"/>
                          <a:cs typeface="Calibri"/>
                        </a:rPr>
                        <a:t>DOK - 1 Knowledge</a:t>
                      </a:r>
                      <a:r>
                        <a:rPr kumimoji="0" lang="en-US" sz="1200" b="1" i="0" u="none" strike="noStrike" kern="1200" cap="none" spc="0" normalizeH="0" baseline="0" noProof="0" dirty="0" smtClean="0">
                          <a:ln>
                            <a:noFill/>
                          </a:ln>
                          <a:solidFill>
                            <a:srgbClr val="0070C0"/>
                          </a:solidFill>
                          <a:effectLst/>
                          <a:uLnTx/>
                          <a:uFillTx/>
                          <a:latin typeface="+mn-lt"/>
                          <a:ea typeface="Times New Roman"/>
                          <a:cs typeface="Calibri"/>
                        </a:rPr>
                        <a:t>: </a:t>
                      </a:r>
                      <a:r>
                        <a:rPr kumimoji="0" lang="en-US" sz="1200" b="0" i="1" u="none" strike="noStrike" kern="1200" cap="none" spc="0" normalizeH="0" baseline="0" noProof="0" dirty="0" smtClean="0">
                          <a:ln>
                            <a:noFill/>
                          </a:ln>
                          <a:solidFill>
                            <a:srgbClr val="0070C0"/>
                          </a:solidFill>
                          <a:effectLst/>
                          <a:uLnTx/>
                          <a:uFillTx/>
                          <a:latin typeface="+mn-lt"/>
                          <a:ea typeface="Times New Roman"/>
                          <a:cs typeface="Calibri"/>
                        </a:rPr>
                        <a:t>Recall – Read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1306BA"/>
                          </a:solidFill>
                          <a:effectLst/>
                          <a:uLnTx/>
                          <a:uFillTx/>
                          <a:latin typeface="+mn-lt"/>
                          <a:ea typeface="+mn-ea"/>
                          <a:cs typeface="+mn-cs"/>
                        </a:rPr>
                        <a:t>DOK – 1 Comprehension: </a:t>
                      </a:r>
                      <a:r>
                        <a:rPr kumimoji="0" lang="en-US" sz="1100" b="0" i="1" u="none" strike="noStrike" kern="1200" cap="none" spc="0" normalizeH="0" baseline="0" noProof="0" dirty="0" smtClean="0">
                          <a:ln>
                            <a:noFill/>
                          </a:ln>
                          <a:solidFill>
                            <a:srgbClr val="0070C0"/>
                          </a:solidFill>
                          <a:effectLst/>
                          <a:uLnTx/>
                          <a:uFillTx/>
                          <a:latin typeface="+mn-lt"/>
                          <a:ea typeface="+mn-ea"/>
                          <a:cs typeface="+mn-cs"/>
                        </a:rPr>
                        <a:t>Describe/Explain who, what, where, when or how</a:t>
                      </a:r>
                      <a:endParaRPr kumimoji="0" lang="en-US" sz="1100" b="1" i="0" u="none" strike="noStrike" kern="1200" cap="none" spc="0" normalizeH="0" baseline="0" noProof="0" dirty="0" smtClean="0">
                        <a:ln>
                          <a:noFill/>
                        </a:ln>
                        <a:solidFill>
                          <a:srgbClr val="0070C0"/>
                        </a:solidFill>
                        <a:effectLst/>
                        <a:uLnTx/>
                        <a:uFillTx/>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100" b="1" i="0" u="none" strike="noStrike" kern="1200" cap="none" spc="0" normalizeH="0" baseline="0" noProof="0" dirty="0" smtClean="0">
                          <a:ln>
                            <a:noFill/>
                          </a:ln>
                          <a:solidFill>
                            <a:prstClr val="black"/>
                          </a:solidFill>
                          <a:effectLst/>
                          <a:uLnTx/>
                          <a:uFillTx/>
                          <a:latin typeface="+mn-lt"/>
                          <a:ea typeface="+mn-ea"/>
                          <a:cs typeface="+mn-cs"/>
                        </a:rPr>
                        <a:t>Create </a:t>
                      </a:r>
                      <a:r>
                        <a:rPr kumimoji="0" lang="en-US" sz="1100" b="0" i="0" u="none" strike="noStrike" kern="1200" cap="none" spc="0" normalizeH="0" baseline="0" noProof="0" dirty="0" smtClean="0">
                          <a:ln>
                            <a:noFill/>
                          </a:ln>
                          <a:solidFill>
                            <a:prstClr val="black"/>
                          </a:solidFill>
                          <a:effectLst/>
                          <a:uLnTx/>
                          <a:uFillTx/>
                          <a:latin typeface="+mn-lt"/>
                          <a:ea typeface="+mn-ea"/>
                          <a:cs typeface="+mn-cs"/>
                        </a:rPr>
                        <a:t>a topic sentence (pre-written) about a class topic.</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100" b="0" i="0" u="none" strike="noStrike" kern="1200" cap="none" spc="0" normalizeH="0" baseline="0" noProof="0" dirty="0" smtClean="0">
                          <a:ln>
                            <a:noFill/>
                          </a:ln>
                          <a:solidFill>
                            <a:prstClr val="black"/>
                          </a:solidFill>
                          <a:effectLst/>
                          <a:uLnTx/>
                          <a:uFillTx/>
                          <a:latin typeface="+mn-lt"/>
                          <a:ea typeface="+mn-ea"/>
                          <a:cs typeface="+mn-cs"/>
                        </a:rPr>
                        <a:t>Ask teams to use the process grid or other graphics in the room to write a supporting sentence for the Topic Sentence (main idea).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100" b="0" i="0" u="none" strike="noStrike" kern="1200" cap="none" spc="0" normalizeH="0" baseline="0" noProof="0" dirty="0" smtClean="0">
                          <a:ln>
                            <a:noFill/>
                          </a:ln>
                          <a:solidFill>
                            <a:prstClr val="black"/>
                          </a:solidFill>
                          <a:effectLst/>
                          <a:uLnTx/>
                          <a:uFillTx/>
                          <a:latin typeface="+mn-lt"/>
                          <a:ea typeface="+mn-ea"/>
                          <a:cs typeface="+mn-cs"/>
                        </a:rPr>
                        <a:t>Monitor to make sure the sentences are factual and not repeated.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100" b="0" i="0" u="none" strike="noStrike" kern="1200" cap="none" spc="0" normalizeH="0" baseline="0" noProof="0" dirty="0" smtClean="0">
                          <a:ln>
                            <a:noFill/>
                          </a:ln>
                          <a:solidFill>
                            <a:prstClr val="black"/>
                          </a:solidFill>
                          <a:effectLst/>
                          <a:uLnTx/>
                          <a:uFillTx/>
                          <a:latin typeface="+mn-lt"/>
                          <a:ea typeface="+mn-ea"/>
                          <a:cs typeface="+mn-cs"/>
                        </a:rPr>
                        <a:t>Place each sentence on a sentence strip &amp; place into a pocket chart.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100" b="0" i="0" u="none" strike="noStrike" kern="1200" cap="none" spc="0" normalizeH="0" baseline="0" noProof="0" dirty="0" smtClean="0">
                          <a:ln>
                            <a:noFill/>
                          </a:ln>
                          <a:solidFill>
                            <a:prstClr val="black"/>
                          </a:solidFill>
                          <a:effectLst/>
                          <a:uLnTx/>
                          <a:uFillTx/>
                          <a:latin typeface="+mn-lt"/>
                          <a:ea typeface="+mn-ea"/>
                          <a:cs typeface="+mn-cs"/>
                        </a:rPr>
                        <a:t>Group strips to look like a paragraph (tear off extra space on strips).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100" b="0" i="0" u="none" strike="noStrike" kern="1200" cap="none" spc="0" normalizeH="0" baseline="0" noProof="0" dirty="0" smtClean="0">
                          <a:ln>
                            <a:noFill/>
                          </a:ln>
                          <a:solidFill>
                            <a:prstClr val="black"/>
                          </a:solidFill>
                          <a:effectLst/>
                          <a:uLnTx/>
                          <a:uFillTx/>
                          <a:latin typeface="+mn-lt"/>
                          <a:ea typeface="+mn-ea"/>
                          <a:cs typeface="+mn-cs"/>
                        </a:rPr>
                        <a:t>The class reads the paragraph as the teacher solicits revisions.  Revise one skill at a time.</a:t>
                      </a: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81211">
                <a:tc gridSpan="2">
                  <a:txBody>
                    <a:bodyPr/>
                    <a:lstStyle/>
                    <a:p>
                      <a:pPr marL="0" marR="0" lvl="0" indent="0" algn="l" defTabSz="1462944" rtl="0" eaLnBrk="1" fontAlgn="auto" latinLnBrk="0" hangingPunct="1">
                        <a:lnSpc>
                          <a:spcPct val="100000"/>
                        </a:lnSpc>
                        <a:spcBef>
                          <a:spcPts val="0"/>
                        </a:spcBef>
                        <a:spcAft>
                          <a:spcPts val="0"/>
                        </a:spcAft>
                        <a:buClrTx/>
                        <a:buSzTx/>
                        <a:buFont typeface="Wingdings" panose="05000000000000000000" pitchFamily="2" charset="2"/>
                        <a:buNone/>
                        <a:tabLst>
                          <a:tab pos="228600" algn="l"/>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Variation</a:t>
                      </a:r>
                    </a:p>
                    <a:p>
                      <a:pPr marL="233363" marR="0" lvl="0" indent="-233363" algn="l" defTabSz="1462944" rtl="0" eaLnBrk="1" fontAlgn="auto" latinLnBrk="0" hangingPunct="1">
                        <a:lnSpc>
                          <a:spcPct val="100000"/>
                        </a:lnSpc>
                        <a:spcBef>
                          <a:spcPts val="0"/>
                        </a:spcBef>
                        <a:spcAft>
                          <a:spcPts val="0"/>
                        </a:spcAft>
                        <a:buClrTx/>
                        <a:buSzTx/>
                        <a:buFont typeface="Wingdings" panose="05000000000000000000" pitchFamily="2" charset="2"/>
                        <a:buNone/>
                        <a:tabLst>
                          <a:tab pos="233363" algn="l"/>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       </a:t>
                      </a:r>
                      <a:r>
                        <a:rPr kumimoji="0" lang="en-US" sz="1100" b="0" i="0" u="none" strike="noStrike" kern="1200" cap="none" spc="0" normalizeH="0" baseline="0" noProof="0" dirty="0" smtClean="0">
                          <a:ln>
                            <a:noFill/>
                          </a:ln>
                          <a:solidFill>
                            <a:prstClr val="black"/>
                          </a:solidFill>
                          <a:effectLst/>
                          <a:uLnTx/>
                          <a:uFillTx/>
                          <a:latin typeface="+mn-lt"/>
                          <a:ea typeface="+mn-ea"/>
                          <a:cs typeface="+mn-cs"/>
                        </a:rPr>
                        <a:t>Use group frames for emerging writers who cannot write sentences yet. Start with one    paragraph, move to multi-paragraph..</a:t>
                      </a: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r>
              <a:tr h="0">
                <a:tc gridSpan="2">
                  <a:txBody>
                    <a:bodyPr/>
                    <a:lstStyle/>
                    <a:p>
                      <a:pPr marL="228600" marR="0" lvl="0" indent="-228600" algn="l" defTabSz="9144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dirty="0" smtClean="0">
                        <a:ln>
                          <a:noFill/>
                        </a:ln>
                        <a:solidFill>
                          <a:prstClr val="black"/>
                        </a:solidFill>
                        <a:effectLst/>
                        <a:uLnTx/>
                        <a:uFillTx/>
                        <a:latin typeface="+mn-lt"/>
                        <a:ea typeface="+mn-ea"/>
                        <a:cs typeface="+mn-cs"/>
                      </a:endParaRPr>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hMerge="1">
                  <a:txBody>
                    <a:bodyPr/>
                    <a:lstStyle/>
                    <a:p>
                      <a:endParaRPr lang="en-US"/>
                    </a:p>
                  </a:txBody>
                  <a:tcPr/>
                </a:tc>
              </a:tr>
              <a:tr h="0">
                <a:tc gridSpan="2">
                  <a:txBody>
                    <a:bodyPr/>
                    <a:lstStyle/>
                    <a:p>
                      <a:pPr marL="0" marR="0">
                        <a:lnSpc>
                          <a:spcPct val="115000"/>
                        </a:lnSpc>
                        <a:spcBef>
                          <a:spcPts val="0"/>
                        </a:spcBef>
                        <a:spcAft>
                          <a:spcPts val="0"/>
                        </a:spcAft>
                      </a:pPr>
                      <a:r>
                        <a:rPr lang="en-US" sz="1200" b="1" u="sng" dirty="0" smtClean="0">
                          <a:effectLst/>
                          <a:latin typeface="+mn-lt"/>
                          <a:ea typeface="Calibri"/>
                          <a:cs typeface="Times New Roman"/>
                        </a:rPr>
                        <a:t>BEYOND GLAD</a:t>
                      </a:r>
                      <a:r>
                        <a:rPr lang="en-US" sz="1200" b="1" u="none" dirty="0" smtClean="0">
                          <a:effectLst/>
                          <a:latin typeface="+mn-lt"/>
                          <a:ea typeface="Calibri"/>
                          <a:cs typeface="Times New Roman"/>
                        </a:rPr>
                        <a:t>  Extending Complexity</a:t>
                      </a:r>
                      <a:endParaRPr lang="en-US" sz="1050" u="none" dirty="0" smtClean="0">
                        <a:effectLst/>
                        <a:latin typeface="+mn-lt"/>
                        <a:ea typeface="Calibri"/>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chemeClr val="tx1"/>
                          </a:solidFill>
                          <a:effectLst/>
                          <a:uLnTx/>
                          <a:uFillTx/>
                          <a:latin typeface="+mn-lt"/>
                          <a:ea typeface="+mn-ea"/>
                          <a:cs typeface="+mn-cs"/>
                        </a:rPr>
                        <a:t>After students have gone through the </a:t>
                      </a:r>
                      <a:r>
                        <a:rPr kumimoji="0" lang="en-US" sz="1200" b="1" i="0" u="none" strike="noStrike" kern="1200" cap="none" spc="0" normalizeH="0" baseline="0" noProof="0" dirty="0" smtClean="0">
                          <a:ln>
                            <a:noFill/>
                          </a:ln>
                          <a:solidFill>
                            <a:schemeClr val="tx1"/>
                          </a:solidFill>
                          <a:effectLst/>
                          <a:uLnTx/>
                          <a:uFillTx/>
                          <a:latin typeface="+mn-lt"/>
                          <a:ea typeface="+mn-ea"/>
                          <a:cs typeface="+mn-cs"/>
                        </a:rPr>
                        <a:t>Basic GLAD Strategy</a:t>
                      </a:r>
                      <a:r>
                        <a:rPr kumimoji="0" lang="en-US" sz="1200" b="0" i="0" u="none" strike="noStrike" kern="1200" cap="none" spc="0" normalizeH="0" baseline="0" noProof="0" dirty="0" smtClean="0">
                          <a:ln>
                            <a:noFill/>
                          </a:ln>
                          <a:solidFill>
                            <a:schemeClr val="tx1"/>
                          </a:solidFill>
                          <a:effectLst/>
                          <a:uLnTx/>
                          <a:uFillTx/>
                          <a:latin typeface="+mn-lt"/>
                          <a:ea typeface="+mn-ea"/>
                          <a:cs typeface="+mn-cs"/>
                        </a:rPr>
                        <a:t>, they may use the Cooperative Strip Paragraph as a reference to answer the extended </a:t>
                      </a:r>
                      <a:r>
                        <a:rPr kumimoji="0" lang="en-US" sz="1200" b="1" i="0" u="none" strike="noStrike" kern="1200" cap="none" spc="0" normalizeH="0" baseline="0" noProof="0" dirty="0" smtClean="0">
                          <a:ln>
                            <a:noFill/>
                          </a:ln>
                          <a:solidFill>
                            <a:schemeClr val="tx1"/>
                          </a:solidFill>
                          <a:effectLst/>
                          <a:uLnTx/>
                          <a:uFillTx/>
                          <a:latin typeface="+mn-lt"/>
                          <a:ea typeface="+mn-ea"/>
                          <a:cs typeface="+mn-cs"/>
                        </a:rPr>
                        <a:t>DOK</a:t>
                      </a:r>
                      <a:r>
                        <a:rPr kumimoji="0" lang="en-US" sz="1200" b="0" i="0" u="none" strike="noStrike" kern="1200" cap="none" spc="0" normalizeH="0" baseline="0" noProof="0" dirty="0" smtClean="0">
                          <a:ln>
                            <a:noFill/>
                          </a:ln>
                          <a:solidFill>
                            <a:schemeClr val="tx1"/>
                          </a:solidFill>
                          <a:effectLst/>
                          <a:uLnTx/>
                          <a:uFillTx/>
                          <a:latin typeface="+mn-lt"/>
                          <a:ea typeface="+mn-ea"/>
                          <a:cs typeface="+mn-cs"/>
                        </a:rPr>
                        <a:t> level prompts as indicated. Each task must be completed by students independently.</a:t>
                      </a:r>
                    </a:p>
                  </a:txBody>
                  <a:tcP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r>
              <a:tr h="428511">
                <a:tc gridSpan="2">
                  <a:txBody>
                    <a:bodyPr/>
                    <a:lstStyle/>
                    <a:p>
                      <a:pPr marL="0" marR="0" lvl="0" indent="0" algn="l" defTabSz="1462944" rtl="0" eaLnBrk="1" fontAlgn="auto" latinLnBrk="0" hangingPunct="1">
                        <a:lnSpc>
                          <a:spcPct val="100000"/>
                        </a:lnSpc>
                        <a:spcBef>
                          <a:spcPts val="0"/>
                        </a:spcBef>
                        <a:spcAft>
                          <a:spcPts val="0"/>
                        </a:spcAft>
                        <a:buClrTx/>
                        <a:buSzTx/>
                        <a:buFont typeface="Wingdings" panose="05000000000000000000" pitchFamily="2" charset="2"/>
                        <a:buNone/>
                        <a:tabLst>
                          <a:tab pos="228600" algn="l"/>
                        </a:tabLst>
                        <a:defRPr/>
                      </a:pPr>
                      <a:r>
                        <a:rPr kumimoji="0" lang="en-US" sz="1200" b="1" i="0" u="none" strike="noStrike" kern="1200" cap="none" spc="0" normalizeH="0" baseline="0" noProof="0" dirty="0" smtClean="0">
                          <a:ln>
                            <a:noFill/>
                          </a:ln>
                          <a:solidFill>
                            <a:srgbClr val="1306BA"/>
                          </a:solidFill>
                          <a:effectLst/>
                          <a:uLnTx/>
                          <a:uFillTx/>
                          <a:latin typeface="+mn-lt"/>
                          <a:ea typeface="Times New Roman"/>
                          <a:cs typeface="Calibri"/>
                        </a:rPr>
                        <a:t>CCSS L.3,4,6 - DOK-2 Application:</a:t>
                      </a:r>
                      <a:r>
                        <a:rPr kumimoji="0" lang="en-US" sz="1100" b="1" i="0" u="none" strike="noStrike" kern="1200" cap="none" spc="0" normalizeH="0" baseline="0" noProof="0" dirty="0" smtClean="0">
                          <a:ln>
                            <a:noFill/>
                          </a:ln>
                          <a:solidFill>
                            <a:srgbClr val="1306BA"/>
                          </a:solidFill>
                          <a:effectLst/>
                          <a:uLnTx/>
                          <a:uFillTx/>
                          <a:latin typeface="+mn-lt"/>
                          <a:ea typeface="Times New Roman"/>
                          <a:cs typeface="Calibri"/>
                        </a:rPr>
                        <a:t>  </a:t>
                      </a:r>
                      <a:r>
                        <a:rPr kumimoji="0" lang="en-US" sz="1000" b="0" i="1" u="none" strike="noStrike" kern="1200" cap="none" spc="0" normalizeH="0" baseline="0" noProof="0" dirty="0" smtClean="0">
                          <a:ln>
                            <a:noFill/>
                          </a:ln>
                          <a:solidFill>
                            <a:srgbClr val="0070C0"/>
                          </a:solidFill>
                          <a:effectLst/>
                          <a:uLnTx/>
                          <a:uFillTx/>
                          <a:latin typeface="+mn-lt"/>
                          <a:ea typeface="Times New Roman"/>
                          <a:cs typeface="Calibri"/>
                        </a:rPr>
                        <a:t>Use context to identify word meaning.</a:t>
                      </a:r>
                    </a:p>
                    <a:p>
                      <a:pPr marL="0" marR="0" lvl="0" indent="0" algn="l" defTabSz="1462944" rtl="0" eaLnBrk="1" fontAlgn="auto" latinLnBrk="0" hangingPunct="1">
                        <a:lnSpc>
                          <a:spcPct val="100000"/>
                        </a:lnSpc>
                        <a:spcBef>
                          <a:spcPts val="0"/>
                        </a:spcBef>
                        <a:spcAft>
                          <a:spcPts val="0"/>
                        </a:spcAft>
                        <a:buClrTx/>
                        <a:buSzTx/>
                        <a:buFont typeface="Wingdings" panose="05000000000000000000" pitchFamily="2" charset="2"/>
                        <a:buNone/>
                        <a:tabLst>
                          <a:tab pos="228600" algn="l"/>
                        </a:tabLst>
                        <a:defRPr/>
                      </a:pPr>
                      <a:r>
                        <a:rPr kumimoji="0" lang="en-US" sz="1000" b="1" i="1" u="none" strike="noStrike" kern="1200" cap="none" spc="0" normalizeH="0" baseline="0" noProof="0" dirty="0" smtClean="0">
                          <a:ln>
                            <a:noFill/>
                          </a:ln>
                          <a:solidFill>
                            <a:schemeClr val="tx1"/>
                          </a:solidFill>
                          <a:effectLst/>
                          <a:uLnTx/>
                          <a:uFillTx/>
                          <a:latin typeface="+mn-lt"/>
                          <a:ea typeface="Times New Roman"/>
                          <a:cs typeface="Calibri"/>
                        </a:rPr>
                        <a:t>Teacher:  Post three-four key words from the Cooperative Strip Paragraph </a:t>
                      </a:r>
                      <a:r>
                        <a:rPr kumimoji="0" lang="en-US" sz="1000" b="0" i="0" u="none" strike="noStrike" kern="1200" cap="none" spc="0" normalizeH="0" baseline="0" noProof="0" dirty="0" smtClean="0">
                          <a:ln>
                            <a:noFill/>
                          </a:ln>
                          <a:solidFill>
                            <a:schemeClr val="tx1"/>
                          </a:solidFill>
                          <a:effectLst/>
                          <a:uLnTx/>
                          <a:uFillTx/>
                          <a:latin typeface="+mn-lt"/>
                          <a:ea typeface="Times New Roman"/>
                          <a:cs typeface="Calibri"/>
                        </a:rPr>
                        <a:t>.</a:t>
                      </a:r>
                    </a:p>
                    <a:p>
                      <a:pPr marL="0" marR="0" lvl="0" indent="0" algn="l" defTabSz="1462944" rtl="0" eaLnBrk="1" fontAlgn="auto" latinLnBrk="0" hangingPunct="1">
                        <a:lnSpc>
                          <a:spcPct val="100000"/>
                        </a:lnSpc>
                        <a:spcBef>
                          <a:spcPts val="0"/>
                        </a:spcBef>
                        <a:spcAft>
                          <a:spcPts val="0"/>
                        </a:spcAft>
                        <a:buClrTx/>
                        <a:buSzTx/>
                        <a:buFont typeface="Wingdings" panose="05000000000000000000" pitchFamily="2" charset="2"/>
                        <a:buNone/>
                        <a:tabLst>
                          <a:tab pos="228600" algn="l"/>
                        </a:tabLst>
                        <a:defRPr/>
                      </a:pPr>
                      <a:r>
                        <a:rPr kumimoji="0" lang="en-US" sz="1200" b="0" i="0" u="none" strike="noStrike" kern="1200" cap="none" spc="0" normalizeH="0" baseline="0" noProof="0" dirty="0" smtClean="0">
                          <a:ln>
                            <a:noFill/>
                          </a:ln>
                          <a:solidFill>
                            <a:schemeClr val="tx1"/>
                          </a:solidFill>
                          <a:effectLst/>
                          <a:uLnTx/>
                          <a:uFillTx/>
                          <a:latin typeface="+mn-lt"/>
                          <a:ea typeface="Times New Roman"/>
                          <a:cs typeface="Calibri"/>
                        </a:rPr>
                        <a:t>Prompt: Write a </a:t>
                      </a:r>
                      <a:r>
                        <a:rPr kumimoji="0" lang="en-US" sz="1200" b="1" i="0" u="sng" strike="noStrike" kern="1200" cap="none" spc="0" normalizeH="0" baseline="0" noProof="0" dirty="0" smtClean="0">
                          <a:ln>
                            <a:noFill/>
                          </a:ln>
                          <a:solidFill>
                            <a:schemeClr val="tx1"/>
                          </a:solidFill>
                          <a:effectLst/>
                          <a:uLnTx/>
                          <a:uFillTx/>
                          <a:latin typeface="+mn-lt"/>
                          <a:ea typeface="Times New Roman"/>
                          <a:cs typeface="Calibri"/>
                        </a:rPr>
                        <a:t>new</a:t>
                      </a:r>
                      <a:r>
                        <a:rPr kumimoji="0" lang="en-US" sz="1200" b="0" i="0" u="none" strike="noStrike" kern="1200" cap="none" spc="0" normalizeH="0" baseline="0" noProof="0" dirty="0" smtClean="0">
                          <a:ln>
                            <a:noFill/>
                          </a:ln>
                          <a:solidFill>
                            <a:schemeClr val="tx1"/>
                          </a:solidFill>
                          <a:effectLst/>
                          <a:uLnTx/>
                          <a:uFillTx/>
                          <a:latin typeface="+mn-lt"/>
                          <a:ea typeface="Times New Roman"/>
                          <a:cs typeface="Calibri"/>
                        </a:rPr>
                        <a:t> sentence for each of the key words.  Do not use  the sentences on the Cooperative Strip Chart.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r>
              <a:tr h="0">
                <a:tc gridSpan="2">
                  <a:txBody>
                    <a:bodyPr/>
                    <a:lstStyle/>
                    <a:p>
                      <a:pPr marL="0" marR="0" lvl="0" indent="0" algn="l" defTabSz="914400" rtl="0" eaLnBrk="1" fontAlgn="t" latinLnBrk="0" hangingPunct="1">
                        <a:lnSpc>
                          <a:spcPct val="100000"/>
                        </a:lnSpc>
                        <a:spcBef>
                          <a:spcPts val="0"/>
                        </a:spcBef>
                        <a:spcAft>
                          <a:spcPts val="0"/>
                        </a:spcAft>
                        <a:buClrTx/>
                        <a:buSzTx/>
                        <a:buFont typeface="Wingdings" panose="05000000000000000000" pitchFamily="2" charset="2"/>
                        <a:buNone/>
                        <a:tabLst/>
                        <a:defRPr/>
                      </a:pPr>
                      <a:r>
                        <a:rPr kumimoji="0" lang="en-US" sz="1200" b="1" i="0" u="none" strike="noStrike" kern="1200" cap="none" spc="0" normalizeH="0" baseline="0" noProof="0" dirty="0" smtClean="0">
                          <a:ln>
                            <a:noFill/>
                          </a:ln>
                          <a:solidFill>
                            <a:srgbClr val="1306BA"/>
                          </a:solidFill>
                          <a:effectLst/>
                          <a:uLnTx/>
                          <a:uFillTx/>
                          <a:latin typeface="+mn-lt"/>
                          <a:ea typeface="Times New Roman"/>
                          <a:cs typeface="Calibri"/>
                        </a:rPr>
                        <a:t>CCSS W.1-3c - DOK-2  Analysis</a:t>
                      </a:r>
                      <a:r>
                        <a:rPr kumimoji="0" lang="en-US" sz="1200" b="1" i="0" u="none" strike="noStrike" kern="1200" cap="none" spc="0" normalizeH="0" baseline="0" noProof="0" dirty="0" smtClean="0">
                          <a:ln>
                            <a:noFill/>
                          </a:ln>
                          <a:solidFill>
                            <a:srgbClr val="0070C0"/>
                          </a:solidFill>
                          <a:effectLst/>
                          <a:uLnTx/>
                          <a:uFillTx/>
                          <a:latin typeface="+mn-lt"/>
                          <a:ea typeface="Times New Roman"/>
                          <a:cs typeface="Calibri"/>
                        </a:rPr>
                        <a:t>: </a:t>
                      </a:r>
                      <a:r>
                        <a:rPr kumimoji="0" lang="en-US" sz="1000" b="0" i="1" u="none" strike="noStrike" kern="1200" cap="none" spc="0" normalizeH="0" baseline="0" noProof="0" dirty="0" smtClean="0">
                          <a:ln>
                            <a:noFill/>
                          </a:ln>
                          <a:solidFill>
                            <a:srgbClr val="0070C0"/>
                          </a:solidFill>
                          <a:effectLst/>
                          <a:uLnTx/>
                          <a:uFillTx/>
                          <a:latin typeface="+mn-lt"/>
                          <a:ea typeface="Times New Roman"/>
                          <a:cs typeface="Calibri"/>
                        </a:rPr>
                        <a:t>Analyze the organization of a text.</a:t>
                      </a:r>
                    </a:p>
                    <a:p>
                      <a:pPr marL="0" marR="0" lvl="0" indent="0" algn="l" defTabSz="914400" rtl="0" eaLnBrk="1" fontAlgn="t" latinLnBrk="0" hangingPunct="1">
                        <a:lnSpc>
                          <a:spcPct val="100000"/>
                        </a:lnSpc>
                        <a:spcBef>
                          <a:spcPts val="0"/>
                        </a:spcBef>
                        <a:spcAft>
                          <a:spcPts val="0"/>
                        </a:spcAft>
                        <a:buClrTx/>
                        <a:buSzTx/>
                        <a:buFont typeface="Wingdings" panose="05000000000000000000" pitchFamily="2" charset="2"/>
                        <a:buNone/>
                        <a:tabLst/>
                        <a:defRPr/>
                      </a:pPr>
                      <a:r>
                        <a:rPr kumimoji="0" lang="en-US" sz="1000" b="1" i="1" u="none" strike="noStrike" kern="1200" cap="none" spc="0" normalizeH="0" baseline="0" noProof="0" dirty="0" smtClean="0">
                          <a:ln>
                            <a:noFill/>
                          </a:ln>
                          <a:solidFill>
                            <a:schemeClr val="tx1"/>
                          </a:solidFill>
                          <a:effectLst/>
                          <a:uLnTx/>
                          <a:uFillTx/>
                          <a:latin typeface="+mn-lt"/>
                          <a:ea typeface="Times New Roman"/>
                          <a:cs typeface="Calibri"/>
                        </a:rPr>
                        <a:t>Teacher:  Write a new paragraph with 6-7 sentences using key words  students know about a familiar topic. Arrange the sentences in a nonsensical  order.  Use signal words as often as possible.</a:t>
                      </a:r>
                    </a:p>
                    <a:p>
                      <a:pPr marL="0" marR="0" lvl="0" indent="0" algn="l" defTabSz="914400" rtl="0" eaLnBrk="1" fontAlgn="t" latinLnBrk="0" hangingPunct="1">
                        <a:lnSpc>
                          <a:spcPct val="100000"/>
                        </a:lnSpc>
                        <a:spcBef>
                          <a:spcPts val="0"/>
                        </a:spcBef>
                        <a:spcAft>
                          <a:spcPts val="0"/>
                        </a:spcAft>
                        <a:buClrTx/>
                        <a:buSzTx/>
                        <a:buFont typeface="Wingdings" panose="05000000000000000000" pitchFamily="2" charset="2"/>
                        <a:buNone/>
                        <a:tabLst/>
                        <a:defRPr/>
                      </a:pPr>
                      <a:r>
                        <a:rPr kumimoji="0" lang="en-US" sz="1200" b="0" i="0" u="none" strike="noStrike" kern="1200" cap="none" spc="0" normalizeH="0" baseline="0" noProof="0" dirty="0" smtClean="0">
                          <a:ln>
                            <a:noFill/>
                          </a:ln>
                          <a:solidFill>
                            <a:schemeClr val="tx1"/>
                          </a:solidFill>
                          <a:effectLst/>
                          <a:uLnTx/>
                          <a:uFillTx/>
                          <a:latin typeface="+mn-lt"/>
                          <a:ea typeface="Times New Roman"/>
                          <a:cs typeface="Calibri"/>
                        </a:rPr>
                        <a:t>Prompt: This is a paragraph that needs to be reordered. Number the  sentences in the order they should be in.  Then rewrite the  paragraph in the correct order.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r>
              <a:tr h="0">
                <a:tc gridSpan="2">
                  <a:txBody>
                    <a:bodyPr/>
                    <a:lstStyle/>
                    <a:p>
                      <a:pPr marL="0" marR="0" lvl="0" indent="0" algn="l" defTabSz="914400" rtl="0" eaLnBrk="1" fontAlgn="t" latinLnBrk="0" hangingPunct="1">
                        <a:lnSpc>
                          <a:spcPct val="100000"/>
                        </a:lnSpc>
                        <a:spcBef>
                          <a:spcPts val="0"/>
                        </a:spcBef>
                        <a:spcAft>
                          <a:spcPts val="0"/>
                        </a:spcAft>
                        <a:buClrTx/>
                        <a:buSzTx/>
                        <a:buFont typeface="Wingdings" panose="05000000000000000000" pitchFamily="2" charset="2"/>
                        <a:buNone/>
                        <a:tabLst/>
                        <a:defRPr/>
                      </a:pPr>
                      <a:r>
                        <a:rPr kumimoji="0" lang="en-US" sz="1200" b="1" i="0" u="none" strike="noStrike" kern="1200" cap="none" spc="0" normalizeH="0" baseline="0" noProof="0" dirty="0" smtClean="0">
                          <a:ln>
                            <a:noFill/>
                          </a:ln>
                          <a:solidFill>
                            <a:srgbClr val="1306BA"/>
                          </a:solidFill>
                          <a:effectLst/>
                          <a:uLnTx/>
                          <a:uFillTx/>
                          <a:latin typeface="+mn-lt"/>
                          <a:ea typeface="Times New Roman"/>
                          <a:cs typeface="Calibri"/>
                        </a:rPr>
                        <a:t>CCSS W.1-3a, DOK –3 Comprehension: </a:t>
                      </a:r>
                      <a:r>
                        <a:rPr kumimoji="0" lang="en-US" sz="1000" b="0" i="1" u="none" strike="noStrike" kern="1200" cap="none" spc="0" normalizeH="0" baseline="0" noProof="0" dirty="0" smtClean="0">
                          <a:ln>
                            <a:noFill/>
                          </a:ln>
                          <a:solidFill>
                            <a:srgbClr val="0070C0"/>
                          </a:solidFill>
                          <a:effectLst/>
                          <a:uLnTx/>
                          <a:uFillTx/>
                          <a:latin typeface="+mn-lt"/>
                          <a:ea typeface="Times New Roman"/>
                          <a:cs typeface="Calibri"/>
                        </a:rPr>
                        <a:t>Connect Ideas using supporting evidence.</a:t>
                      </a:r>
                    </a:p>
                    <a:p>
                      <a:pPr marL="0" marR="0" lvl="0" indent="0" algn="l" defTabSz="914400" rtl="0" eaLnBrk="1" fontAlgn="t" latinLnBrk="0" hangingPunct="1">
                        <a:lnSpc>
                          <a:spcPct val="100000"/>
                        </a:lnSpc>
                        <a:spcBef>
                          <a:spcPts val="0"/>
                        </a:spcBef>
                        <a:spcAft>
                          <a:spcPts val="0"/>
                        </a:spcAft>
                        <a:buClrTx/>
                        <a:buSzTx/>
                        <a:buFont typeface="Wingdings" panose="05000000000000000000" pitchFamily="2" charset="2"/>
                        <a:buNone/>
                        <a:tabLst/>
                        <a:defRPr/>
                      </a:pPr>
                      <a:r>
                        <a:rPr kumimoji="0" lang="en-US" sz="1000" b="1" i="1" u="none" strike="noStrike" kern="1200" cap="none" spc="0" normalizeH="0" baseline="0" noProof="0" dirty="0" smtClean="0">
                          <a:ln>
                            <a:noFill/>
                          </a:ln>
                          <a:solidFill>
                            <a:schemeClr val="tx1"/>
                          </a:solidFill>
                          <a:effectLst/>
                          <a:uLnTx/>
                          <a:uFillTx/>
                          <a:latin typeface="+mn-lt"/>
                          <a:ea typeface="Times New Roman"/>
                          <a:cs typeface="Calibri"/>
                        </a:rPr>
                        <a:t>Teacher: Students should know that a written piece has an introduction, a body and a conclusion before starting. Write a NEW short text (or take one from a source) about a familiar topic.  Be sure students have not seen it before.  Remove the introduction and present students with only the texts’ body and conclusion.</a:t>
                      </a:r>
                    </a:p>
                    <a:p>
                      <a:pPr marL="0" marR="0" lvl="0" indent="0" algn="l" defTabSz="914400" rtl="0" eaLnBrk="1" fontAlgn="t" latinLnBrk="0" hangingPunct="1">
                        <a:lnSpc>
                          <a:spcPct val="100000"/>
                        </a:lnSpc>
                        <a:spcBef>
                          <a:spcPts val="0"/>
                        </a:spcBef>
                        <a:spcAft>
                          <a:spcPts val="0"/>
                        </a:spcAft>
                        <a:buClrTx/>
                        <a:buSzTx/>
                        <a:buFont typeface="Wingdings" panose="05000000000000000000" pitchFamily="2" charset="2"/>
                        <a:buNone/>
                        <a:tabLst/>
                        <a:defRPr/>
                      </a:pPr>
                      <a:r>
                        <a:rPr kumimoji="0" lang="en-US" sz="1200" b="0" i="0" u="none" strike="noStrike" kern="1200" cap="none" spc="0" normalizeH="0" baseline="0" noProof="0" dirty="0" smtClean="0">
                          <a:ln>
                            <a:noFill/>
                          </a:ln>
                          <a:solidFill>
                            <a:schemeClr val="tx1"/>
                          </a:solidFill>
                          <a:effectLst/>
                          <a:uLnTx/>
                          <a:uFillTx/>
                          <a:latin typeface="+mn-lt"/>
                          <a:ea typeface="Times New Roman"/>
                          <a:cs typeface="Calibri"/>
                        </a:rPr>
                        <a:t>Prompt: Read the text.  It does not have an introduction.  Write an introduction for the text.  Your introduction needs a Topic Sentence and some background information.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r>
            </a:tbl>
          </a:graphicData>
        </a:graphic>
      </p:graphicFrame>
      <p:pic>
        <p:nvPicPr>
          <p:cNvPr id="1027" name="Picture 3"/>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34000"/>
                    </a14:imgEffect>
                    <a14:imgEffect>
                      <a14:brightnessContrast bright="9000" contrast="34000"/>
                    </a14:imgEffect>
                  </a14:imgLayer>
                </a14:imgProps>
              </a:ext>
              <a:ext uri="{28A0092B-C50C-407E-A947-70E740481C1C}">
                <a14:useLocalDpi xmlns:a14="http://schemas.microsoft.com/office/drawing/2010/main" val="0"/>
              </a:ext>
            </a:extLst>
          </a:blip>
          <a:srcRect l="32938" t="18001" r="34125" b="9406"/>
          <a:stretch/>
        </p:blipFill>
        <p:spPr bwMode="auto">
          <a:xfrm>
            <a:off x="4589429" y="2036543"/>
            <a:ext cx="1967353" cy="2169588"/>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2" name="Footer Placeholder 1"/>
          <p:cNvSpPr>
            <a:spLocks noGrp="1"/>
          </p:cNvSpPr>
          <p:nvPr>
            <p:ph type="ftr" sz="quarter" idx="11"/>
          </p:nvPr>
        </p:nvSpPr>
        <p:spPr/>
        <p:txBody>
          <a:bodyPr/>
          <a:lstStyle/>
          <a:p>
            <a:r>
              <a:rPr lang="en-US" smtClean="0"/>
              <a:t>Susan Richmond 2016 </a:t>
            </a:r>
            <a:endParaRPr lang="en-US" dirty="0"/>
          </a:p>
        </p:txBody>
      </p:sp>
      <p:sp>
        <p:nvSpPr>
          <p:cNvPr id="3" name="Slide Number Placeholder 2"/>
          <p:cNvSpPr>
            <a:spLocks noGrp="1"/>
          </p:cNvSpPr>
          <p:nvPr>
            <p:ph type="sldNum" sz="quarter" idx="12"/>
          </p:nvPr>
        </p:nvSpPr>
        <p:spPr/>
        <p:txBody>
          <a:bodyPr/>
          <a:lstStyle/>
          <a:p>
            <a:fld id="{295AFF0C-B51A-4417-A515-BAC0639EB7E9}" type="slidenum">
              <a:rPr lang="en-US" smtClean="0"/>
              <a:t>15</a:t>
            </a:fld>
            <a:endParaRPr lang="en-US" dirty="0"/>
          </a:p>
        </p:txBody>
      </p:sp>
    </p:spTree>
    <p:extLst>
      <p:ext uri="{BB962C8B-B14F-4D97-AF65-F5344CB8AC3E}">
        <p14:creationId xmlns:p14="http://schemas.microsoft.com/office/powerpoint/2010/main" val="34641233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48432396"/>
              </p:ext>
            </p:extLst>
          </p:nvPr>
        </p:nvGraphicFramePr>
        <p:xfrm>
          <a:off x="276225" y="447817"/>
          <a:ext cx="6118860" cy="7271751"/>
        </p:xfrm>
        <a:graphic>
          <a:graphicData uri="http://schemas.openxmlformats.org/drawingml/2006/table">
            <a:tbl>
              <a:tblPr firstRow="1" bandRow="1">
                <a:tableStyleId>{5940675A-B579-460E-94D1-54222C63F5DA}</a:tableStyleId>
              </a:tblPr>
              <a:tblGrid>
                <a:gridCol w="3520860"/>
                <a:gridCol w="2598000"/>
              </a:tblGrid>
              <a:tr h="287020">
                <a:tc gridSpan="2">
                  <a:txBody>
                    <a:bodyPr/>
                    <a:lstStyle/>
                    <a:p>
                      <a:pPr marL="1257300" marR="0" lvl="2" indent="-342900" algn="l" defTabSz="914400" rtl="0" eaLnBrk="1" fontAlgn="auto" latinLnBrk="0" hangingPunct="1">
                        <a:lnSpc>
                          <a:spcPct val="115000"/>
                        </a:lnSpc>
                        <a:spcBef>
                          <a:spcPts val="1000"/>
                        </a:spcBef>
                        <a:spcAft>
                          <a:spcPts val="0"/>
                        </a:spcAft>
                        <a:buClrTx/>
                        <a:buSzTx/>
                        <a:buFont typeface="+mj-lt"/>
                        <a:buAutoNum type="arabicPeriod" startAt="3"/>
                        <a:tabLst/>
                        <a:defRPr/>
                      </a:pPr>
                      <a:r>
                        <a:rPr kumimoji="0" lang="en-US" sz="1600" b="1" i="0" u="none" strike="noStrike" kern="1200" cap="none" spc="0" normalizeH="0" baseline="0" noProof="0" dirty="0" smtClean="0">
                          <a:ln>
                            <a:noFill/>
                          </a:ln>
                          <a:solidFill>
                            <a:srgbClr val="0000CC"/>
                          </a:solidFill>
                          <a:effectLst/>
                          <a:uLnTx/>
                          <a:uFillTx/>
                          <a:latin typeface="Cambria"/>
                          <a:ea typeface="+mn-ea"/>
                          <a:cs typeface="Times New Roman"/>
                        </a:rPr>
                        <a:t>Story Map</a:t>
                      </a:r>
                    </a:p>
                    <a:p>
                      <a:pPr marL="0" marR="0" lvl="2" indent="58738" algn="l" defTabSz="914400" rtl="0" eaLnBrk="1" fontAlgn="auto" latinLnBrk="0" hangingPunct="1">
                        <a:lnSpc>
                          <a:spcPct val="115000"/>
                        </a:lnSpc>
                        <a:spcBef>
                          <a:spcPts val="1000"/>
                        </a:spcBef>
                        <a:spcAft>
                          <a:spcPts val="0"/>
                        </a:spcAft>
                        <a:buClrTx/>
                        <a:buSzTx/>
                        <a:buFont typeface="+mj-lt"/>
                        <a:buNone/>
                        <a:tabLst/>
                        <a:defRPr/>
                      </a:pPr>
                      <a:r>
                        <a:rPr kumimoji="0" lang="en-US" sz="1200" b="1" i="0" u="none" strike="noStrike" kern="1200" cap="none" spc="0" normalizeH="0" baseline="0" noProof="0" dirty="0" smtClean="0">
                          <a:ln>
                            <a:noFill/>
                          </a:ln>
                          <a:solidFill>
                            <a:srgbClr val="C00000"/>
                          </a:solidFill>
                          <a:effectLst/>
                          <a:uLnTx/>
                          <a:uFillTx/>
                          <a:latin typeface="+mn-lt"/>
                          <a:ea typeface="+mn-ea"/>
                          <a:cs typeface="+mn-cs"/>
                        </a:rPr>
                        <a:t>Language Functions: Retell/Sequence/Narrate/ Describe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endParaRPr lang="en-US"/>
                    </a:p>
                  </a:txBody>
                  <a:tcPr/>
                </a:tc>
              </a:tr>
              <a:tr h="466583">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1306BA"/>
                          </a:solidFill>
                          <a:effectLst/>
                          <a:uLnTx/>
                          <a:uFillTx/>
                          <a:latin typeface="+mn-lt"/>
                          <a:ea typeface="+mn-ea"/>
                          <a:cs typeface="+mn-cs"/>
                        </a:rPr>
                        <a:t>CCSS RL.5, </a:t>
                      </a:r>
                      <a:r>
                        <a:rPr kumimoji="0" lang="en-US" sz="1200" b="1" i="0" u="none" strike="noStrike" kern="1200" cap="none" spc="0" normalizeH="0" baseline="0" noProof="0" dirty="0" smtClean="0">
                          <a:ln>
                            <a:noFill/>
                          </a:ln>
                          <a:solidFill>
                            <a:prstClr val="black"/>
                          </a:solidFill>
                          <a:effectLst/>
                          <a:uLnTx/>
                          <a:uFillTx/>
                          <a:latin typeface="+mn-lt"/>
                          <a:ea typeface="+mn-ea"/>
                          <a:cs typeface="+mn-cs"/>
                        </a:rPr>
                        <a:t>Purpose:</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a:t>
                      </a:r>
                      <a:r>
                        <a:rPr kumimoji="0" lang="en-US" sz="1100" b="1" i="0" u="none" strike="noStrike" kern="1200" cap="none" spc="0" normalizeH="0" baseline="0" noProof="0" dirty="0" smtClean="0">
                          <a:ln>
                            <a:noFill/>
                          </a:ln>
                          <a:solidFill>
                            <a:prstClr val="black"/>
                          </a:solidFill>
                          <a:effectLst/>
                          <a:uLnTx/>
                          <a:uFillTx/>
                          <a:latin typeface="+mn-lt"/>
                          <a:ea typeface="+mn-ea"/>
                          <a:cs typeface="+mn-cs"/>
                        </a:rPr>
                        <a:t>Story Maps </a:t>
                      </a:r>
                      <a:r>
                        <a:rPr kumimoji="0" lang="en-US" sz="1100" b="0" i="0" u="none" strike="noStrike" kern="1200" cap="none" spc="0" normalizeH="0" baseline="0" noProof="0" dirty="0" smtClean="0">
                          <a:ln>
                            <a:noFill/>
                          </a:ln>
                          <a:solidFill>
                            <a:prstClr val="black"/>
                          </a:solidFill>
                          <a:effectLst/>
                          <a:uLnTx/>
                          <a:uFillTx/>
                          <a:latin typeface="+mn-lt"/>
                          <a:ea typeface="+mn-ea"/>
                          <a:cs typeface="+mn-cs"/>
                        </a:rPr>
                        <a:t>promote sequencing and comprehension.  Students are exposed to the elements of narratives.   Story Maps can be used with Narrative Input charts.  </a:t>
                      </a:r>
                      <a:endParaRPr kumimoji="0" lang="en-US" sz="1100" b="0" i="0" u="none" strike="noStrike" kern="1200" cap="none" spc="0" normalizeH="0" baseline="0" noProof="0" dirty="0" smtClean="0">
                        <a:ln>
                          <a:noFill/>
                        </a:ln>
                        <a:solidFill>
                          <a:srgbClr val="C00000"/>
                        </a:solidFill>
                        <a:effectLst/>
                        <a:uLnTx/>
                        <a:uFillTx/>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endParaRPr lang="en-US"/>
                    </a:p>
                  </a:txBody>
                  <a:tcPr/>
                </a:tc>
              </a:tr>
              <a:tr h="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dirty="0" smtClean="0">
                          <a:ln>
                            <a:noFill/>
                          </a:ln>
                          <a:solidFill>
                            <a:prstClr val="black"/>
                          </a:solidFill>
                          <a:effectLst/>
                          <a:uLnTx/>
                          <a:uFillTx/>
                          <a:latin typeface="+mn-lt"/>
                          <a:ea typeface="+mn-ea"/>
                          <a:cs typeface="+mn-cs"/>
                        </a:rPr>
                        <a:t>Basic GLAD Strategy</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r>
              <a:tr h="152400">
                <a:tc>
                  <a:txBody>
                    <a:bodyPr/>
                    <a:lstStyle/>
                    <a:p>
                      <a:pPr marL="0" marR="0" lvl="0" indent="0" algn="l" defTabSz="1462944" rtl="0" eaLnBrk="1" fontAlgn="auto" latinLnBrk="0" hangingPunct="1">
                        <a:lnSpc>
                          <a:spcPct val="115000"/>
                        </a:lnSpc>
                        <a:spcBef>
                          <a:spcPts val="0"/>
                        </a:spcBef>
                        <a:spcAft>
                          <a:spcPts val="0"/>
                        </a:spcAft>
                        <a:buClrTx/>
                        <a:buSzTx/>
                        <a:buFont typeface="Wingdings" panose="05000000000000000000" pitchFamily="2" charset="2"/>
                        <a:buNone/>
                        <a:tabLst>
                          <a:tab pos="228600" algn="l"/>
                        </a:tabLst>
                        <a:defRPr/>
                      </a:pPr>
                      <a:r>
                        <a:rPr kumimoji="0" lang="en-US" sz="1200" b="1" i="0" u="none" strike="noStrike" kern="1200" cap="none" spc="0" normalizeH="0" baseline="0" noProof="0" dirty="0" smtClean="0">
                          <a:ln>
                            <a:noFill/>
                          </a:ln>
                          <a:solidFill>
                            <a:srgbClr val="1306BA"/>
                          </a:solidFill>
                          <a:effectLst/>
                          <a:uLnTx/>
                          <a:uFillTx/>
                          <a:latin typeface="+mn-lt"/>
                          <a:ea typeface="Times New Roman"/>
                          <a:cs typeface="Calibri"/>
                        </a:rPr>
                        <a:t>CCSS RL.1, RL.3 DOK-1 Knowledge</a:t>
                      </a:r>
                      <a:r>
                        <a:rPr kumimoji="0" lang="en-US" sz="1100" b="1" i="0" u="none" strike="noStrike" kern="1200" cap="none" spc="0" normalizeH="0" baseline="0" noProof="0" dirty="0" smtClean="0">
                          <a:ln>
                            <a:noFill/>
                          </a:ln>
                          <a:solidFill>
                            <a:srgbClr val="0070C0"/>
                          </a:solidFill>
                          <a:effectLst/>
                          <a:uLnTx/>
                          <a:uFillTx/>
                          <a:latin typeface="+mn-lt"/>
                          <a:ea typeface="Times New Roman"/>
                          <a:cs typeface="Calibri"/>
                        </a:rPr>
                        <a:t>: </a:t>
                      </a:r>
                      <a:r>
                        <a:rPr kumimoji="0" lang="en-US" sz="1100" b="0" i="1" u="none" strike="noStrike" kern="1200" cap="none" spc="0" normalizeH="0" baseline="0" noProof="0" dirty="0" smtClean="0">
                          <a:ln>
                            <a:noFill/>
                          </a:ln>
                          <a:solidFill>
                            <a:srgbClr val="0070C0"/>
                          </a:solidFill>
                          <a:effectLst/>
                          <a:uLnTx/>
                          <a:uFillTx/>
                          <a:latin typeface="+mn-lt"/>
                          <a:ea typeface="Times New Roman"/>
                          <a:cs typeface="Calibri"/>
                        </a:rPr>
                        <a:t>Recall – Read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Choose </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a story with a clear problem and solution.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After reading the narrative, students work with you to complete the parts of the story on the story map.</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Teams can complete more and more of the story map as proficiency allows.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smtClean="0">
                          <a:ln>
                            <a:noFill/>
                          </a:ln>
                          <a:solidFill>
                            <a:schemeClr val="tx1"/>
                          </a:solidFill>
                          <a:effectLst/>
                          <a:uLnTx/>
                          <a:uFillTx/>
                          <a:latin typeface="+mn-lt"/>
                          <a:ea typeface="+mn-ea"/>
                          <a:cs typeface="+mn-cs"/>
                        </a:rPr>
                        <a:t>For primary grades: Cut the story map apart and use it for sequencing.</a:t>
                      </a: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200" b="0" i="0" u="none" strike="noStrike" kern="1200" cap="none" spc="0" normalizeH="0" baseline="0" noProof="0" dirty="0" smtClean="0">
                        <a:ln>
                          <a:noFill/>
                        </a:ln>
                        <a:solidFill>
                          <a:schemeClr val="tx1"/>
                        </a:solidFill>
                        <a:effectLst/>
                        <a:uLnTx/>
                        <a:uFillTx/>
                        <a:latin typeface="+mn-lt"/>
                        <a:ea typeface="+mn-ea"/>
                        <a:cs typeface="+mn-cs"/>
                      </a:endParaRP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81211">
                <a:tc gridSpan="2">
                  <a:txBody>
                    <a:bodyPr/>
                    <a:lstStyle/>
                    <a:p>
                      <a:pPr marL="0" marR="0" lvl="0" indent="0" algn="l" defTabSz="1462944" rtl="0" eaLnBrk="1" fontAlgn="auto" latinLnBrk="0" hangingPunct="1">
                        <a:lnSpc>
                          <a:spcPct val="115000"/>
                        </a:lnSpc>
                        <a:spcBef>
                          <a:spcPts val="0"/>
                        </a:spcBef>
                        <a:spcAft>
                          <a:spcPts val="0"/>
                        </a:spcAft>
                        <a:buClrTx/>
                        <a:buSzTx/>
                        <a:buFont typeface="Wingdings" panose="05000000000000000000" pitchFamily="2" charset="2"/>
                        <a:buNone/>
                        <a:tabLst>
                          <a:tab pos="228600" algn="l"/>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Revisit</a:t>
                      </a:r>
                    </a:p>
                    <a:p>
                      <a:pPr marL="0" marR="0" lvl="0" indent="0" algn="l" defTabSz="1462944" rtl="0" eaLnBrk="1" fontAlgn="auto" latinLnBrk="0" hangingPunct="1">
                        <a:lnSpc>
                          <a:spcPct val="115000"/>
                        </a:lnSpc>
                        <a:spcBef>
                          <a:spcPts val="0"/>
                        </a:spcBef>
                        <a:spcAft>
                          <a:spcPts val="0"/>
                        </a:spcAft>
                        <a:buClrTx/>
                        <a:buSzTx/>
                        <a:buFont typeface="Wingdings" panose="05000000000000000000" pitchFamily="2" charset="2"/>
                        <a:buNone/>
                        <a:tabLst>
                          <a:tab pos="228600" algn="l"/>
                        </a:tabLst>
                        <a:defRPr/>
                      </a:pPr>
                      <a:r>
                        <a:rPr kumimoji="0" lang="en-US" sz="1200" b="1" i="0" u="none" strike="noStrike" kern="1200" cap="none" spc="0" normalizeH="0" baseline="0" noProof="0" dirty="0" smtClean="0">
                          <a:ln>
                            <a:noFill/>
                          </a:ln>
                          <a:solidFill>
                            <a:srgbClr val="1306BA"/>
                          </a:solidFill>
                          <a:effectLst/>
                          <a:uLnTx/>
                          <a:uFillTx/>
                          <a:latin typeface="+mn-lt"/>
                          <a:ea typeface="+mn-ea"/>
                          <a:cs typeface="+mn-cs"/>
                        </a:rPr>
                        <a:t>CCSS RL.2-5, W.3a DOK-1 Comprehension: </a:t>
                      </a:r>
                      <a:r>
                        <a:rPr kumimoji="0" lang="en-US" sz="1000" b="0" i="1" u="none" strike="noStrike" kern="1200" cap="none" spc="0" normalizeH="0" baseline="0" noProof="0" dirty="0" smtClean="0">
                          <a:ln>
                            <a:noFill/>
                          </a:ln>
                          <a:solidFill>
                            <a:srgbClr val="0070C0"/>
                          </a:solidFill>
                          <a:effectLst/>
                          <a:uLnTx/>
                          <a:uFillTx/>
                          <a:latin typeface="+mn-lt"/>
                          <a:ea typeface="+mn-ea"/>
                          <a:cs typeface="+mn-cs"/>
                        </a:rPr>
                        <a:t>Identify or describe literary elements     </a:t>
                      </a:r>
                    </a:p>
                    <a:p>
                      <a:pPr marL="0" marR="0" lvl="0" indent="0" algn="l" defTabSz="1462944" rtl="0" eaLnBrk="1" fontAlgn="auto" latinLnBrk="0" hangingPunct="1">
                        <a:lnSpc>
                          <a:spcPct val="115000"/>
                        </a:lnSpc>
                        <a:spcBef>
                          <a:spcPts val="0"/>
                        </a:spcBef>
                        <a:spcAft>
                          <a:spcPts val="0"/>
                        </a:spcAft>
                        <a:buClrTx/>
                        <a:buSzTx/>
                        <a:buFont typeface="Wingdings" panose="05000000000000000000" pitchFamily="2" charset="2"/>
                        <a:buNone/>
                        <a:tabLst>
                          <a:tab pos="228600" algn="l"/>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After students are proficient at filling in  story maps, they can use the story map to  plan their  own stories.</a:t>
                      </a:r>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r>
              <a:tr h="0">
                <a:tc gridSpan="2">
                  <a:txBody>
                    <a:bodyPr/>
                    <a:lstStyle/>
                    <a:p>
                      <a:pPr marL="228600" marR="0" lvl="0" indent="-22860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smtClean="0">
                        <a:ln>
                          <a:noFill/>
                        </a:ln>
                        <a:solidFill>
                          <a:prstClr val="black"/>
                        </a:solidFill>
                        <a:effectLst/>
                        <a:uLnTx/>
                        <a:uFillTx/>
                        <a:latin typeface="+mn-lt"/>
                        <a:ea typeface="+mn-ea"/>
                        <a:cs typeface="+mn-cs"/>
                      </a:endParaRPr>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hMerge="1">
                  <a:txBody>
                    <a:bodyPr/>
                    <a:lstStyle/>
                    <a:p>
                      <a:endParaRPr lang="en-US"/>
                    </a:p>
                  </a:txBody>
                  <a:tcPr/>
                </a:tc>
              </a:tr>
              <a:tr h="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smtClean="0">
                          <a:ln>
                            <a:noFill/>
                          </a:ln>
                          <a:solidFill>
                            <a:prstClr val="black"/>
                          </a:solidFill>
                          <a:effectLst/>
                          <a:uLnTx/>
                          <a:uFillTx/>
                          <a:latin typeface="+mn-lt"/>
                          <a:ea typeface="+mn-ea"/>
                          <a:cs typeface="+mn-cs"/>
                        </a:rPr>
                        <a:t>Extending Complexity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chemeClr val="tx1"/>
                          </a:solidFill>
                          <a:effectLst/>
                          <a:uLnTx/>
                          <a:uFillTx/>
                          <a:latin typeface="+mn-lt"/>
                          <a:ea typeface="+mn-ea"/>
                          <a:cs typeface="+mn-cs"/>
                        </a:rPr>
                        <a:t>After students have gone through the </a:t>
                      </a:r>
                      <a:r>
                        <a:rPr kumimoji="0" lang="en-US" sz="1200" b="1" i="0" u="none" strike="noStrike" kern="1200" cap="none" spc="0" normalizeH="0" baseline="0" noProof="0" dirty="0" smtClean="0">
                          <a:ln>
                            <a:noFill/>
                          </a:ln>
                          <a:solidFill>
                            <a:schemeClr val="tx1"/>
                          </a:solidFill>
                          <a:effectLst/>
                          <a:uLnTx/>
                          <a:uFillTx/>
                          <a:latin typeface="+mn-lt"/>
                          <a:ea typeface="+mn-ea"/>
                          <a:cs typeface="+mn-cs"/>
                        </a:rPr>
                        <a:t>Basic GLAD Strategy</a:t>
                      </a:r>
                      <a:r>
                        <a:rPr kumimoji="0" lang="en-US" sz="1200" b="0" i="0" u="none" strike="noStrike" kern="1200" cap="none" spc="0" normalizeH="0" baseline="0" noProof="0" dirty="0" smtClean="0">
                          <a:ln>
                            <a:noFill/>
                          </a:ln>
                          <a:solidFill>
                            <a:schemeClr val="tx1"/>
                          </a:solidFill>
                          <a:effectLst/>
                          <a:uLnTx/>
                          <a:uFillTx/>
                          <a:latin typeface="+mn-lt"/>
                          <a:ea typeface="+mn-ea"/>
                          <a:cs typeface="+mn-cs"/>
                        </a:rPr>
                        <a:t>, they may use the Story Map as a reference to answer the extended </a:t>
                      </a:r>
                      <a:r>
                        <a:rPr kumimoji="0" lang="en-US" sz="1200" b="1" i="0" u="none" strike="noStrike" kern="1200" cap="none" spc="0" normalizeH="0" baseline="0" noProof="0" dirty="0" smtClean="0">
                          <a:ln>
                            <a:noFill/>
                          </a:ln>
                          <a:solidFill>
                            <a:schemeClr val="tx1"/>
                          </a:solidFill>
                          <a:effectLst/>
                          <a:uLnTx/>
                          <a:uFillTx/>
                          <a:latin typeface="+mn-lt"/>
                          <a:ea typeface="+mn-ea"/>
                          <a:cs typeface="+mn-cs"/>
                        </a:rPr>
                        <a:t>DOK</a:t>
                      </a:r>
                      <a:r>
                        <a:rPr kumimoji="0" lang="en-US" sz="1200" b="0" i="0" u="none" strike="noStrike" kern="1200" cap="none" spc="0" normalizeH="0" baseline="0" noProof="0" dirty="0" smtClean="0">
                          <a:ln>
                            <a:noFill/>
                          </a:ln>
                          <a:solidFill>
                            <a:schemeClr val="tx1"/>
                          </a:solidFill>
                          <a:effectLst/>
                          <a:uLnTx/>
                          <a:uFillTx/>
                          <a:latin typeface="+mn-lt"/>
                          <a:ea typeface="+mn-ea"/>
                          <a:cs typeface="+mn-cs"/>
                        </a:rPr>
                        <a:t> level prompts as indicated. Each task must be completed by students independently.</a:t>
                      </a:r>
                    </a:p>
                  </a:txBody>
                  <a:tcP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r>
              <a:tr h="428511">
                <a:tc gridSpan="2">
                  <a:txBody>
                    <a:bodyPr/>
                    <a:lstStyle/>
                    <a:p>
                      <a:pPr marL="0" marR="0" lvl="0" indent="0" algn="l" defTabSz="1462944" rtl="0" eaLnBrk="1" fontAlgn="auto" latinLnBrk="0" hangingPunct="1">
                        <a:lnSpc>
                          <a:spcPct val="100000"/>
                        </a:lnSpc>
                        <a:spcBef>
                          <a:spcPts val="0"/>
                        </a:spcBef>
                        <a:spcAft>
                          <a:spcPts val="0"/>
                        </a:spcAft>
                        <a:buClrTx/>
                        <a:buSzTx/>
                        <a:buFont typeface="Wingdings" panose="05000000000000000000" pitchFamily="2" charset="2"/>
                        <a:buNone/>
                        <a:tabLst>
                          <a:tab pos="228600" algn="l"/>
                        </a:tabLst>
                        <a:defRPr/>
                      </a:pPr>
                      <a:r>
                        <a:rPr kumimoji="0" lang="en-US" sz="1200" b="1" i="0" u="none" strike="noStrike" kern="1200" cap="none" spc="0" normalizeH="0" baseline="0" noProof="0" dirty="0" smtClean="0">
                          <a:ln>
                            <a:noFill/>
                          </a:ln>
                          <a:solidFill>
                            <a:srgbClr val="1306BA"/>
                          </a:solidFill>
                          <a:effectLst/>
                          <a:uLnTx/>
                          <a:uFillTx/>
                          <a:latin typeface="+mn-lt"/>
                          <a:ea typeface="Times New Roman"/>
                          <a:cs typeface="Calibri"/>
                        </a:rPr>
                        <a:t>CCSS RL.1, RL.3 DOK-2 Comprehension:</a:t>
                      </a:r>
                      <a:r>
                        <a:rPr kumimoji="0" lang="en-US" sz="1100" b="1" i="0" u="none" strike="noStrike" kern="1200" cap="none" spc="0" normalizeH="0" baseline="0" noProof="0" dirty="0" smtClean="0">
                          <a:ln>
                            <a:noFill/>
                          </a:ln>
                          <a:solidFill>
                            <a:srgbClr val="1306BA"/>
                          </a:solidFill>
                          <a:effectLst/>
                          <a:uLnTx/>
                          <a:uFillTx/>
                          <a:latin typeface="+mn-lt"/>
                          <a:ea typeface="Times New Roman"/>
                          <a:cs typeface="Calibri"/>
                        </a:rPr>
                        <a:t>  </a:t>
                      </a:r>
                      <a:r>
                        <a:rPr kumimoji="0" lang="en-US" sz="1000" b="0" i="1" u="none" strike="noStrike" kern="1200" cap="none" spc="0" normalizeH="0" baseline="0" noProof="0" dirty="0" smtClean="0">
                          <a:ln>
                            <a:noFill/>
                          </a:ln>
                          <a:solidFill>
                            <a:srgbClr val="0070C0"/>
                          </a:solidFill>
                          <a:effectLst/>
                          <a:uLnTx/>
                          <a:uFillTx/>
                          <a:latin typeface="+mn-lt"/>
                          <a:ea typeface="Times New Roman"/>
                          <a:cs typeface="Calibri"/>
                        </a:rPr>
                        <a:t>Specify, explain, cause-effect</a:t>
                      </a:r>
                    </a:p>
                    <a:p>
                      <a:pPr marL="0" marR="0" lvl="0" indent="0" algn="l" defTabSz="1462944" rtl="0" eaLnBrk="1" fontAlgn="auto" latinLnBrk="0" hangingPunct="1">
                        <a:lnSpc>
                          <a:spcPct val="100000"/>
                        </a:lnSpc>
                        <a:spcBef>
                          <a:spcPts val="0"/>
                        </a:spcBef>
                        <a:spcAft>
                          <a:spcPts val="0"/>
                        </a:spcAft>
                        <a:buClrTx/>
                        <a:buSzTx/>
                        <a:buFont typeface="Wingdings" panose="05000000000000000000" pitchFamily="2" charset="2"/>
                        <a:buNone/>
                        <a:tabLst>
                          <a:tab pos="228600" algn="l"/>
                        </a:tabLst>
                        <a:defRPr/>
                      </a:pPr>
                      <a:r>
                        <a:rPr kumimoji="0" lang="en-US" sz="1200" b="0" i="0" u="none" strike="noStrike" kern="1200" cap="none" spc="0" normalizeH="0" baseline="0" noProof="0" dirty="0" smtClean="0">
                          <a:ln>
                            <a:noFill/>
                          </a:ln>
                          <a:solidFill>
                            <a:schemeClr val="tx1"/>
                          </a:solidFill>
                          <a:effectLst/>
                          <a:uLnTx/>
                          <a:uFillTx/>
                          <a:latin typeface="+mn-lt"/>
                          <a:ea typeface="Times New Roman"/>
                          <a:cs typeface="Calibri"/>
                        </a:rPr>
                        <a:t>Prompt: What caused the problem in the story?  Explain the effects of the problem.  Use examples from the text.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r>
              <a:tr h="0">
                <a:tc gridSpan="2">
                  <a:txBody>
                    <a:bodyPr/>
                    <a:lstStyle/>
                    <a:p>
                      <a:pPr marL="0" marR="0" lvl="0" indent="0" algn="l" defTabSz="914400" rtl="0" eaLnBrk="1" fontAlgn="t" latinLnBrk="0" hangingPunct="1">
                        <a:lnSpc>
                          <a:spcPct val="100000"/>
                        </a:lnSpc>
                        <a:spcBef>
                          <a:spcPts val="0"/>
                        </a:spcBef>
                        <a:spcAft>
                          <a:spcPts val="0"/>
                        </a:spcAft>
                        <a:buClrTx/>
                        <a:buSzTx/>
                        <a:buFont typeface="Wingdings" panose="05000000000000000000" pitchFamily="2" charset="2"/>
                        <a:buNone/>
                        <a:tabLst/>
                        <a:defRPr/>
                      </a:pPr>
                      <a:r>
                        <a:rPr kumimoji="0" lang="en-US" sz="1200" b="1" i="0" u="none" strike="noStrike" kern="1200" cap="none" spc="0" normalizeH="0" baseline="0" noProof="0" dirty="0" smtClean="0">
                          <a:ln>
                            <a:noFill/>
                          </a:ln>
                          <a:solidFill>
                            <a:srgbClr val="1306BA"/>
                          </a:solidFill>
                          <a:effectLst/>
                          <a:uLnTx/>
                          <a:uFillTx/>
                          <a:latin typeface="+mn-lt"/>
                          <a:ea typeface="Times New Roman"/>
                          <a:cs typeface="Calibri"/>
                        </a:rPr>
                        <a:t>CCSS RL.3,  DOK-2  Analysis: </a:t>
                      </a:r>
                      <a:r>
                        <a:rPr kumimoji="0" lang="en-US" sz="1100" b="0" i="1" u="none" strike="noStrike" kern="1200" cap="none" spc="0" normalizeH="0" baseline="0" noProof="0" dirty="0" smtClean="0">
                          <a:ln>
                            <a:noFill/>
                          </a:ln>
                          <a:solidFill>
                            <a:srgbClr val="1306BA"/>
                          </a:solidFill>
                          <a:effectLst/>
                          <a:uLnTx/>
                          <a:uFillTx/>
                          <a:latin typeface="+mn-lt"/>
                          <a:ea typeface="Times New Roman"/>
                          <a:cs typeface="Calibri"/>
                        </a:rPr>
                        <a:t> </a:t>
                      </a:r>
                      <a:r>
                        <a:rPr kumimoji="0" lang="en-US" sz="1000" b="0" i="1" u="none" strike="noStrike" kern="1200" cap="none" spc="0" normalizeH="0" baseline="0" noProof="0" dirty="0" smtClean="0">
                          <a:ln>
                            <a:noFill/>
                          </a:ln>
                          <a:solidFill>
                            <a:srgbClr val="0070C0"/>
                          </a:solidFill>
                          <a:effectLst/>
                          <a:uLnTx/>
                          <a:uFillTx/>
                          <a:latin typeface="+mn-lt"/>
                          <a:ea typeface="Times New Roman"/>
                          <a:cs typeface="Calibri"/>
                        </a:rPr>
                        <a:t>Identify use of literary devices (i.e., literary elements or techniques)</a:t>
                      </a:r>
                    </a:p>
                    <a:p>
                      <a:pPr marL="0" marR="0" lvl="0" indent="0" algn="l" defTabSz="914400" rtl="0" eaLnBrk="1" fontAlgn="t" latinLnBrk="0" hangingPunct="1">
                        <a:lnSpc>
                          <a:spcPct val="100000"/>
                        </a:lnSpc>
                        <a:spcBef>
                          <a:spcPts val="0"/>
                        </a:spcBef>
                        <a:spcAft>
                          <a:spcPts val="0"/>
                        </a:spcAft>
                        <a:buClrTx/>
                        <a:buSzTx/>
                        <a:buFont typeface="Wingdings" panose="05000000000000000000" pitchFamily="2" charset="2"/>
                        <a:buNone/>
                        <a:tabLst/>
                        <a:defRPr/>
                      </a:pPr>
                      <a:r>
                        <a:rPr kumimoji="0" lang="en-US" sz="900" b="1" i="1" u="none" strike="noStrike" kern="1200" cap="none" spc="0" normalizeH="0" baseline="0" noProof="0" dirty="0" smtClean="0">
                          <a:ln>
                            <a:noFill/>
                          </a:ln>
                          <a:solidFill>
                            <a:prstClr val="black"/>
                          </a:solidFill>
                          <a:effectLst/>
                          <a:uLnTx/>
                          <a:uFillTx/>
                          <a:latin typeface="+mn-lt"/>
                          <a:ea typeface="Times New Roman"/>
                          <a:cs typeface="Calibri"/>
                        </a:rPr>
                        <a:t>Teacher:  When presenting the prompt, be sur to fill in the blanks beforehand.</a:t>
                      </a:r>
                      <a:endParaRPr kumimoji="0" lang="en-US" sz="1200" b="0" i="0" u="none" strike="noStrike" kern="1200" cap="none" spc="0" normalizeH="0" baseline="0" noProof="0" dirty="0" smtClean="0">
                        <a:ln>
                          <a:noFill/>
                        </a:ln>
                        <a:solidFill>
                          <a:schemeClr val="tx1"/>
                        </a:solidFill>
                        <a:effectLst/>
                        <a:uLnTx/>
                        <a:uFillTx/>
                        <a:latin typeface="+mn-lt"/>
                        <a:ea typeface="Times New Roman"/>
                        <a:cs typeface="Calibri"/>
                      </a:endParaRPr>
                    </a:p>
                    <a:p>
                      <a:pPr marL="0" marR="0" lvl="0" indent="0" algn="l" defTabSz="914400" rtl="0" eaLnBrk="1" fontAlgn="t" latinLnBrk="0" hangingPunct="1">
                        <a:lnSpc>
                          <a:spcPct val="100000"/>
                        </a:lnSpc>
                        <a:spcBef>
                          <a:spcPts val="0"/>
                        </a:spcBef>
                        <a:spcAft>
                          <a:spcPts val="0"/>
                        </a:spcAft>
                        <a:buClrTx/>
                        <a:buSzTx/>
                        <a:buFont typeface="Wingdings" panose="05000000000000000000" pitchFamily="2" charset="2"/>
                        <a:buNone/>
                        <a:tabLst/>
                        <a:defRPr/>
                      </a:pPr>
                      <a:r>
                        <a:rPr kumimoji="0" lang="en-US" sz="1200" b="0" i="0" u="none" strike="noStrike" kern="1200" cap="none" spc="0" normalizeH="0" baseline="0" noProof="0" dirty="0" smtClean="0">
                          <a:ln>
                            <a:noFill/>
                          </a:ln>
                          <a:solidFill>
                            <a:schemeClr val="tx1"/>
                          </a:solidFill>
                          <a:effectLst/>
                          <a:uLnTx/>
                          <a:uFillTx/>
                          <a:latin typeface="+mn-lt"/>
                          <a:ea typeface="Times New Roman"/>
                          <a:cs typeface="Calibri"/>
                        </a:rPr>
                        <a:t>Prompt: Imagine the story _____ took place in a different setting.  Would the events have been the same?  Why or why not?  Give an example.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r>
              <a:tr h="0">
                <a:tc gridSpan="2">
                  <a:txBody>
                    <a:bodyPr/>
                    <a:lstStyle/>
                    <a:p>
                      <a:pPr marL="0" marR="0" lvl="0" indent="0" algn="l" defTabSz="914400" rtl="0" eaLnBrk="1" fontAlgn="t" latinLnBrk="0" hangingPunct="1">
                        <a:lnSpc>
                          <a:spcPct val="100000"/>
                        </a:lnSpc>
                        <a:spcBef>
                          <a:spcPts val="0"/>
                        </a:spcBef>
                        <a:spcAft>
                          <a:spcPts val="0"/>
                        </a:spcAft>
                        <a:buClrTx/>
                        <a:buSzTx/>
                        <a:buFont typeface="Wingdings" panose="05000000000000000000" pitchFamily="2" charset="2"/>
                        <a:buNone/>
                        <a:tabLst/>
                        <a:defRPr/>
                      </a:pPr>
                      <a:r>
                        <a:rPr kumimoji="0" lang="en-US" sz="1200" b="1" i="0" u="none" strike="noStrike" kern="1200" cap="none" spc="0" normalizeH="0" baseline="0" noProof="0" dirty="0" smtClean="0">
                          <a:ln>
                            <a:noFill/>
                          </a:ln>
                          <a:solidFill>
                            <a:srgbClr val="1306BA"/>
                          </a:solidFill>
                          <a:effectLst/>
                          <a:uLnTx/>
                          <a:uFillTx/>
                          <a:latin typeface="+mn-lt"/>
                          <a:ea typeface="Times New Roman"/>
                          <a:cs typeface="Calibri"/>
                        </a:rPr>
                        <a:t>CCSS W.3  DOK-3 Evaluate: </a:t>
                      </a:r>
                      <a:r>
                        <a:rPr kumimoji="0" lang="en-US" sz="1000" b="0" i="1" u="none" strike="noStrike" kern="1200" cap="none" spc="0" normalizeH="0" baseline="0" noProof="0" dirty="0" smtClean="0">
                          <a:ln>
                            <a:noFill/>
                          </a:ln>
                          <a:solidFill>
                            <a:srgbClr val="0070C0"/>
                          </a:solidFill>
                          <a:effectLst/>
                          <a:uLnTx/>
                          <a:uFillTx/>
                          <a:latin typeface="+mn-lt"/>
                          <a:ea typeface="Times New Roman"/>
                          <a:cs typeface="Calibri"/>
                        </a:rPr>
                        <a:t>Describe, compare solution methods</a:t>
                      </a:r>
                    </a:p>
                    <a:p>
                      <a:pPr marL="0" marR="0" lvl="0" indent="0" algn="l" defTabSz="914400" rtl="0" eaLnBrk="1" fontAlgn="t" latinLnBrk="0" hangingPunct="1">
                        <a:lnSpc>
                          <a:spcPct val="100000"/>
                        </a:lnSpc>
                        <a:spcBef>
                          <a:spcPts val="0"/>
                        </a:spcBef>
                        <a:spcAft>
                          <a:spcPts val="0"/>
                        </a:spcAft>
                        <a:buClrTx/>
                        <a:buSzTx/>
                        <a:buFont typeface="Wingdings" panose="05000000000000000000" pitchFamily="2" charset="2"/>
                        <a:buNone/>
                        <a:tabLst/>
                        <a:defRPr/>
                      </a:pPr>
                      <a:r>
                        <a:rPr kumimoji="0" lang="en-US" sz="900" b="1" i="1" u="none" strike="noStrike" kern="1200" cap="none" spc="0" normalizeH="0" baseline="0" noProof="0" dirty="0" smtClean="0">
                          <a:ln>
                            <a:noFill/>
                          </a:ln>
                          <a:solidFill>
                            <a:schemeClr val="tx1"/>
                          </a:solidFill>
                          <a:effectLst/>
                          <a:uLnTx/>
                          <a:uFillTx/>
                          <a:latin typeface="+mn-lt"/>
                          <a:ea typeface="Times New Roman"/>
                          <a:cs typeface="Calibri"/>
                        </a:rPr>
                        <a:t>Teacher:  When presenting the prompt, be sur to fill in the blanks beforehand.</a:t>
                      </a:r>
                    </a:p>
                    <a:p>
                      <a:pPr marL="0" marR="0" lvl="0" indent="0" algn="l" defTabSz="914400" rtl="0" eaLnBrk="1" fontAlgn="t" latinLnBrk="0" hangingPunct="1">
                        <a:lnSpc>
                          <a:spcPct val="100000"/>
                        </a:lnSpc>
                        <a:spcBef>
                          <a:spcPts val="0"/>
                        </a:spcBef>
                        <a:spcAft>
                          <a:spcPts val="0"/>
                        </a:spcAft>
                        <a:buClrTx/>
                        <a:buSzTx/>
                        <a:buFont typeface="Wingdings" panose="05000000000000000000" pitchFamily="2" charset="2"/>
                        <a:buNone/>
                        <a:tabLst/>
                        <a:defRPr/>
                      </a:pPr>
                      <a:r>
                        <a:rPr kumimoji="0" lang="en-US" sz="1200" b="0" i="0" u="none" strike="noStrike" kern="1200" cap="none" spc="0" normalizeH="0" baseline="0" noProof="0" dirty="0" smtClean="0">
                          <a:ln>
                            <a:noFill/>
                          </a:ln>
                          <a:solidFill>
                            <a:schemeClr val="tx1"/>
                          </a:solidFill>
                          <a:effectLst/>
                          <a:uLnTx/>
                          <a:uFillTx/>
                          <a:latin typeface="+mn-lt"/>
                          <a:ea typeface="Times New Roman"/>
                          <a:cs typeface="Calibri"/>
                        </a:rPr>
                        <a:t>Prompt: What would have happened if ________ had _______?  </a:t>
                      </a:r>
                      <a:r>
                        <a:rPr kumimoji="0" lang="en-US" sz="2000" b="1" i="0" u="none" strike="noStrike" kern="1200" cap="none" spc="0" normalizeH="0" baseline="0" noProof="0" dirty="0" smtClean="0">
                          <a:ln>
                            <a:noFill/>
                          </a:ln>
                          <a:solidFill>
                            <a:srgbClr val="FF0000"/>
                          </a:solidFill>
                          <a:effectLst/>
                          <a:uLnTx/>
                          <a:uFillTx/>
                          <a:latin typeface="+mn-lt"/>
                          <a:ea typeface="Times New Roman"/>
                          <a:cs typeface="Calibri"/>
                        </a:rPr>
                        <a:t>Not done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r>
            </a:tbl>
          </a:graphicData>
        </a:graphic>
      </p:graphicFrame>
      <p:grpSp>
        <p:nvGrpSpPr>
          <p:cNvPr id="2" name="Group 1"/>
          <p:cNvGrpSpPr/>
          <p:nvPr/>
        </p:nvGrpSpPr>
        <p:grpSpPr>
          <a:xfrm>
            <a:off x="3982547" y="1642821"/>
            <a:ext cx="2224523" cy="2159430"/>
            <a:chOff x="3942080" y="3168327"/>
            <a:chExt cx="2722880" cy="3486474"/>
          </a:xfrm>
        </p:grpSpPr>
        <p:pic>
          <p:nvPicPr>
            <p:cNvPr id="3074"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34000"/>
                      </a14:imgEffect>
                      <a14:imgEffect>
                        <a14:brightnessContrast bright="9000" contrast="34000"/>
                      </a14:imgEffect>
                    </a14:imgLayer>
                  </a14:imgProps>
                </a:ext>
                <a:ext uri="{28A0092B-C50C-407E-A947-70E740481C1C}">
                  <a14:useLocalDpi xmlns:a14="http://schemas.microsoft.com/office/drawing/2010/main" val="0"/>
                </a:ext>
              </a:extLst>
            </a:blip>
            <a:srcRect l="31024" t="84226" r="44417" b="5999"/>
            <a:stretch/>
          </p:blipFill>
          <p:spPr bwMode="auto">
            <a:xfrm>
              <a:off x="3942080" y="6045201"/>
              <a:ext cx="2722880" cy="6096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34000"/>
                      </a14:imgEffect>
                      <a14:imgEffect>
                        <a14:brightnessContrast bright="9000" contrast="34000"/>
                      </a14:imgEffect>
                    </a14:imgLayer>
                  </a14:imgProps>
                </a:ext>
                <a:ext uri="{28A0092B-C50C-407E-A947-70E740481C1C}">
                  <a14:useLocalDpi xmlns:a14="http://schemas.microsoft.com/office/drawing/2010/main" val="0"/>
                </a:ext>
              </a:extLst>
            </a:blip>
            <a:srcRect l="31024" t="20666" r="44417" b="33205"/>
            <a:stretch/>
          </p:blipFill>
          <p:spPr bwMode="auto">
            <a:xfrm>
              <a:off x="3942080" y="3168327"/>
              <a:ext cx="2722880" cy="287687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3" name="Footer Placeholder 2"/>
          <p:cNvSpPr>
            <a:spLocks noGrp="1"/>
          </p:cNvSpPr>
          <p:nvPr>
            <p:ph type="ftr" sz="quarter" idx="11"/>
          </p:nvPr>
        </p:nvSpPr>
        <p:spPr/>
        <p:txBody>
          <a:bodyPr/>
          <a:lstStyle/>
          <a:p>
            <a:r>
              <a:rPr lang="en-US" smtClean="0"/>
              <a:t>Susan Richmond 2016 </a:t>
            </a:r>
            <a:endParaRPr lang="en-US" dirty="0"/>
          </a:p>
        </p:txBody>
      </p:sp>
      <p:sp>
        <p:nvSpPr>
          <p:cNvPr id="6" name="Slide Number Placeholder 5"/>
          <p:cNvSpPr>
            <a:spLocks noGrp="1"/>
          </p:cNvSpPr>
          <p:nvPr>
            <p:ph type="sldNum" sz="quarter" idx="12"/>
          </p:nvPr>
        </p:nvSpPr>
        <p:spPr/>
        <p:txBody>
          <a:bodyPr/>
          <a:lstStyle/>
          <a:p>
            <a:fld id="{295AFF0C-B51A-4417-A515-BAC0639EB7E9}" type="slidenum">
              <a:rPr lang="en-US" smtClean="0"/>
              <a:t>16</a:t>
            </a:fld>
            <a:endParaRPr lang="en-US" dirty="0"/>
          </a:p>
        </p:txBody>
      </p:sp>
    </p:spTree>
    <p:extLst>
      <p:ext uri="{BB962C8B-B14F-4D97-AF65-F5344CB8AC3E}">
        <p14:creationId xmlns:p14="http://schemas.microsoft.com/office/powerpoint/2010/main" val="5959024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6044" y="553817"/>
            <a:ext cx="6285912" cy="7709803"/>
          </a:xfrm>
          <a:prstGeom prst="rect">
            <a:avLst/>
          </a:prstGeom>
          <a:noFill/>
        </p:spPr>
        <p:txBody>
          <a:bodyPr wrap="square" rtlCol="0">
            <a:spAutoFit/>
          </a:bodyPr>
          <a:lstStyle/>
          <a:p>
            <a:pPr algn="ctr"/>
            <a:r>
              <a:rPr lang="en-US" u="sng" dirty="0" smtClean="0"/>
              <a:t>About this Document</a:t>
            </a:r>
          </a:p>
          <a:p>
            <a:pPr algn="ctr"/>
            <a:endParaRPr lang="en-US" u="sng" dirty="0" smtClean="0"/>
          </a:p>
          <a:p>
            <a:r>
              <a:rPr lang="en-US" sz="1100" dirty="0" smtClean="0"/>
              <a:t>Guided Language Acquisition or </a:t>
            </a:r>
            <a:r>
              <a:rPr lang="en-US" sz="1100" b="1" dirty="0" smtClean="0"/>
              <a:t>GLAD</a:t>
            </a:r>
            <a:r>
              <a:rPr lang="en-US" sz="1100" dirty="0" smtClean="0"/>
              <a:t> is “</a:t>
            </a:r>
            <a:r>
              <a:rPr lang="en-US" sz="1100" b="1" i="1" dirty="0" smtClean="0"/>
              <a:t>Guided.”  </a:t>
            </a:r>
            <a:r>
              <a:rPr lang="en-US" sz="1100" dirty="0" smtClean="0"/>
              <a:t>This necessitates a Depth of Knowledge (DOK) of 1.  Because a task is a DOK-1 doesn’t mean it’s easy.  Memorizing an encyclopedia is not easy but it is still a DOK-1 because it is recall.  Learning a new language is not easy!</a:t>
            </a:r>
          </a:p>
          <a:p>
            <a:endParaRPr lang="en-US" sz="1100" dirty="0"/>
          </a:p>
          <a:p>
            <a:r>
              <a:rPr lang="en-US" sz="1100" dirty="0" smtClean="0"/>
              <a:t>Researchers from Education Northwest are rigorously conducting a 4 year experimental study of Project GLAD.  Initial results are showing that GLAD’s most positive impact on English Language Learners (ELLs) are strongest with those at the </a:t>
            </a:r>
            <a:r>
              <a:rPr lang="en-US" sz="1100" b="1" i="1" dirty="0" smtClean="0"/>
              <a:t>intermediate</a:t>
            </a:r>
            <a:r>
              <a:rPr lang="en-US" sz="1100" dirty="0" smtClean="0"/>
              <a:t> levels of English </a:t>
            </a:r>
            <a:r>
              <a:rPr lang="en-US" sz="1100" dirty="0"/>
              <a:t>proficiency. </a:t>
            </a:r>
            <a:r>
              <a:rPr lang="en-US" sz="1000" dirty="0" smtClean="0">
                <a:hlinkClick r:id="rId3"/>
              </a:rPr>
              <a:t>GLAD Research</a:t>
            </a:r>
            <a:r>
              <a:rPr lang="en-US" sz="1000" dirty="0" smtClean="0"/>
              <a:t> </a:t>
            </a:r>
            <a:r>
              <a:rPr lang="en-US" sz="1100" dirty="0" smtClean="0"/>
              <a:t>The impact on non-ELL students was slightly negative in the second year of study in relationship to vocabulary growth.</a:t>
            </a:r>
          </a:p>
          <a:p>
            <a:endParaRPr lang="en-US" sz="1100" dirty="0" smtClean="0"/>
          </a:p>
          <a:p>
            <a:r>
              <a:rPr lang="en-US" sz="1100" dirty="0" smtClean="0"/>
              <a:t>These findings suggest that GLAD as a form of sheltered English instruction benefits students who have acquired some English  but does not replace English Language Development which supports all ELLS at their individual levels of proficiency.  This study further suggests that students above an intermediate level of proficiency are perhaps not challenged enough with GLAD or when GLAD replaces other vocabulary instruction.  </a:t>
            </a:r>
          </a:p>
          <a:p>
            <a:endParaRPr lang="en-US" sz="1100" dirty="0" smtClean="0"/>
          </a:p>
          <a:p>
            <a:r>
              <a:rPr lang="en-US" sz="1100" b="1" u="sng" dirty="0" smtClean="0"/>
              <a:t>WHAT THIS DOCUMENT IS NOT</a:t>
            </a:r>
          </a:p>
          <a:p>
            <a:endParaRPr lang="en-US" sz="1100" dirty="0"/>
          </a:p>
          <a:p>
            <a:pPr lvl="0"/>
            <a:r>
              <a:rPr lang="en-US" sz="1100" dirty="0" smtClean="0"/>
              <a:t>This document </a:t>
            </a:r>
            <a:r>
              <a:rPr lang="en-US" sz="1100" b="1" dirty="0" smtClean="0"/>
              <a:t>IS NOT </a:t>
            </a:r>
            <a:r>
              <a:rPr lang="en-US" sz="1100" dirty="0" smtClean="0"/>
              <a:t>a training manual for how to teach GLAD strategies.  However, this document should only be used by educators trained in GLAD. </a:t>
            </a:r>
            <a:r>
              <a:rPr lang="en-US" sz="1100" dirty="0"/>
              <a:t> </a:t>
            </a:r>
            <a:r>
              <a:rPr lang="en-US" sz="1100" dirty="0" smtClean="0"/>
              <a:t>Those trained in GLAD will recognize the brief outline of each of the specific GLAD strategies. </a:t>
            </a:r>
            <a:r>
              <a:rPr lang="en-US" sz="1000" dirty="0">
                <a:solidFill>
                  <a:prstClr val="black"/>
                </a:solidFill>
                <a:hlinkClick r:id="rId4"/>
              </a:rPr>
              <a:t>GLAD </a:t>
            </a:r>
            <a:r>
              <a:rPr lang="en-US" sz="1000" dirty="0" smtClean="0">
                <a:solidFill>
                  <a:prstClr val="black"/>
                </a:solidFill>
                <a:hlinkClick r:id="rId4"/>
              </a:rPr>
              <a:t>Training</a:t>
            </a:r>
            <a:r>
              <a:rPr lang="en-US" sz="1100" dirty="0" smtClean="0"/>
              <a:t> This document also </a:t>
            </a:r>
            <a:r>
              <a:rPr lang="en-US" sz="1100" b="1" dirty="0" smtClean="0"/>
              <a:t>IS NOT </a:t>
            </a:r>
            <a:r>
              <a:rPr lang="en-US" sz="1100" dirty="0" smtClean="0"/>
              <a:t>an extension of GLAD. GLAD is for language acquisition.  Once you transfer learning to the Extending Complexity Tasks, you have left GLAD.  The two are very distinctly different. The Extending Complexity Tasks </a:t>
            </a:r>
            <a:r>
              <a:rPr lang="en-US" sz="1100" b="1" dirty="0" smtClean="0"/>
              <a:t>should not </a:t>
            </a:r>
            <a:r>
              <a:rPr lang="en-US" sz="1100" dirty="0" smtClean="0"/>
              <a:t>be confused with helping students acquire English proficiency!</a:t>
            </a:r>
          </a:p>
          <a:p>
            <a:endParaRPr lang="en-US" sz="1000" dirty="0"/>
          </a:p>
          <a:p>
            <a:r>
              <a:rPr lang="en-US" sz="1100" b="1" u="sng" dirty="0" smtClean="0"/>
              <a:t>WHAT THIS DOCUMENT IS</a:t>
            </a:r>
            <a:endParaRPr lang="en-US" sz="1100" b="1" u="sng" dirty="0"/>
          </a:p>
          <a:p>
            <a:endParaRPr lang="en-US" sz="1100" dirty="0" smtClean="0"/>
          </a:p>
          <a:p>
            <a:r>
              <a:rPr lang="en-US" sz="1100" dirty="0" smtClean="0"/>
              <a:t>This document </a:t>
            </a:r>
            <a:r>
              <a:rPr lang="en-US" sz="1100" b="1" dirty="0" smtClean="0"/>
              <a:t>IS</a:t>
            </a:r>
            <a:r>
              <a:rPr lang="en-US" sz="1100" dirty="0" smtClean="0"/>
              <a:t> a possible instructional tool for transference, scaffolding and differentiation moving away from a particular GLAD strategy toward more cognitively demanding tasks.  Students who have not mastered a GLAD strategy as it is originally intended, will need appropriate scaffolds for these tasks.  Students who have mastered the GLAD strategy or beyond may benefit from the Extending Complexity Tasks.  </a:t>
            </a:r>
            <a:r>
              <a:rPr lang="en-US" sz="1100" b="1" dirty="0" smtClean="0"/>
              <a:t>The tasks must be completed independently to truly be at the DOK level indicated.</a:t>
            </a:r>
          </a:p>
          <a:p>
            <a:endParaRPr lang="en-US" sz="1100" dirty="0" smtClean="0"/>
          </a:p>
          <a:p>
            <a:r>
              <a:rPr lang="en-US" sz="1100" dirty="0" smtClean="0"/>
              <a:t>The tasks are adapted from Karin Hess’s Cognitive Rigor Matrix</a:t>
            </a:r>
            <a:r>
              <a:rPr lang="en-US" sz="1100" dirty="0"/>
              <a:t>. </a:t>
            </a:r>
            <a:r>
              <a:rPr lang="en-US" sz="1100" dirty="0" smtClean="0">
                <a:hlinkClick r:id="rId5"/>
              </a:rPr>
              <a:t>Karin Hess</a:t>
            </a:r>
            <a:r>
              <a:rPr lang="en-US" sz="1100" dirty="0"/>
              <a:t> </a:t>
            </a:r>
            <a:r>
              <a:rPr lang="en-US" sz="1100" dirty="0" smtClean="0"/>
              <a:t>It is very important to recognize that the tasks </a:t>
            </a:r>
            <a:r>
              <a:rPr lang="en-US" sz="1100" b="1" dirty="0" smtClean="0"/>
              <a:t>MOVE AWAY </a:t>
            </a:r>
            <a:r>
              <a:rPr lang="en-US" sz="1100" dirty="0" smtClean="0"/>
              <a:t>from language acquisition instruction and are not to be considered </a:t>
            </a:r>
            <a:r>
              <a:rPr lang="en-US" sz="1100" b="1" dirty="0" smtClean="0"/>
              <a:t>GLAD </a:t>
            </a:r>
            <a:r>
              <a:rPr lang="en-US" sz="1100" dirty="0" smtClean="0"/>
              <a:t>strategies or part of instruction for acquiring language.</a:t>
            </a:r>
          </a:p>
          <a:p>
            <a:endParaRPr lang="en-US" sz="1100" dirty="0"/>
          </a:p>
          <a:p>
            <a:r>
              <a:rPr lang="en-US" sz="1100" dirty="0" smtClean="0"/>
              <a:t>The illustrations are from the  Pasco </a:t>
            </a:r>
            <a:r>
              <a:rPr lang="en-US" sz="1100" dirty="0"/>
              <a:t>School District’s G.L.A.D. Website. </a:t>
            </a:r>
            <a:endParaRPr lang="en-US" sz="1100" dirty="0" smtClean="0"/>
          </a:p>
          <a:p>
            <a:endParaRPr lang="en-US" sz="1100" dirty="0">
              <a:solidFill>
                <a:prstClr val="black"/>
              </a:solidFill>
            </a:endParaRPr>
          </a:p>
          <a:p>
            <a:r>
              <a:rPr lang="en-US" sz="1100" dirty="0" smtClean="0">
                <a:solidFill>
                  <a:prstClr val="black"/>
                </a:solidFill>
              </a:rPr>
              <a:t>The GLAD inquiry charts  are similar to Hoffman’s I-Charts</a:t>
            </a:r>
            <a:r>
              <a:rPr lang="en-US" sz="1100" dirty="0">
                <a:solidFill>
                  <a:prstClr val="black"/>
                </a:solidFill>
              </a:rPr>
              <a:t> </a:t>
            </a:r>
            <a:r>
              <a:rPr lang="en-US" sz="1100" dirty="0" smtClean="0">
                <a:solidFill>
                  <a:prstClr val="black"/>
                </a:solidFill>
              </a:rPr>
              <a:t>(the first creator of I-Charts).  Many of the tasks are aligned to his charts. </a:t>
            </a:r>
            <a:r>
              <a:rPr lang="en-US" sz="1000" i="1" dirty="0" smtClean="0">
                <a:solidFill>
                  <a:prstClr val="black"/>
                </a:solidFill>
              </a:rPr>
              <a:t>Hoffman</a:t>
            </a:r>
            <a:r>
              <a:rPr lang="en-US" sz="1000" i="1" dirty="0">
                <a:solidFill>
                  <a:prstClr val="black"/>
                </a:solidFill>
              </a:rPr>
              <a:t>, J.  (1992). "Critical Reading/Thinking Across the Curriculum: Using I-Charts to Support Learning." Language Arts, 69(2), 121-127</a:t>
            </a:r>
            <a:r>
              <a:rPr lang="en-US" sz="1000" i="1" dirty="0" smtClean="0">
                <a:solidFill>
                  <a:prstClr val="black"/>
                </a:solidFill>
              </a:rPr>
              <a:t>.  </a:t>
            </a:r>
            <a:endParaRPr lang="en-US" sz="1000" i="1" dirty="0"/>
          </a:p>
        </p:txBody>
      </p:sp>
      <p:sp>
        <p:nvSpPr>
          <p:cNvPr id="2" name="Footer Placeholder 1"/>
          <p:cNvSpPr>
            <a:spLocks noGrp="1"/>
          </p:cNvSpPr>
          <p:nvPr>
            <p:ph type="ftr" sz="quarter" idx="11"/>
          </p:nvPr>
        </p:nvSpPr>
        <p:spPr/>
        <p:txBody>
          <a:bodyPr/>
          <a:lstStyle/>
          <a:p>
            <a:r>
              <a:rPr lang="en-US" smtClean="0"/>
              <a:t>Susan Richmond 2016 </a:t>
            </a:r>
            <a:endParaRPr lang="en-US" dirty="0"/>
          </a:p>
        </p:txBody>
      </p:sp>
      <p:sp>
        <p:nvSpPr>
          <p:cNvPr id="5" name="Slide Number Placeholder 4"/>
          <p:cNvSpPr>
            <a:spLocks noGrp="1"/>
          </p:cNvSpPr>
          <p:nvPr>
            <p:ph type="sldNum" sz="quarter" idx="12"/>
          </p:nvPr>
        </p:nvSpPr>
        <p:spPr/>
        <p:txBody>
          <a:bodyPr/>
          <a:lstStyle/>
          <a:p>
            <a:fld id="{295AFF0C-B51A-4417-A515-BAC0639EB7E9}" type="slidenum">
              <a:rPr lang="en-US" smtClean="0"/>
              <a:t>2</a:t>
            </a:fld>
            <a:endParaRPr lang="en-US" dirty="0"/>
          </a:p>
        </p:txBody>
      </p:sp>
    </p:spTree>
    <p:extLst>
      <p:ext uri="{BB962C8B-B14F-4D97-AF65-F5344CB8AC3E}">
        <p14:creationId xmlns:p14="http://schemas.microsoft.com/office/powerpoint/2010/main" val="3594561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Susan Richmond 2016 </a:t>
            </a:r>
            <a:endParaRPr lang="en-US" dirty="0"/>
          </a:p>
        </p:txBody>
      </p:sp>
      <p:sp>
        <p:nvSpPr>
          <p:cNvPr id="3" name="Slide Number Placeholder 2"/>
          <p:cNvSpPr>
            <a:spLocks noGrp="1"/>
          </p:cNvSpPr>
          <p:nvPr>
            <p:ph type="sldNum" sz="quarter" idx="12"/>
          </p:nvPr>
        </p:nvSpPr>
        <p:spPr/>
        <p:txBody>
          <a:bodyPr/>
          <a:lstStyle/>
          <a:p>
            <a:fld id="{295AFF0C-B51A-4417-A515-BAC0639EB7E9}" type="slidenum">
              <a:rPr lang="en-US" smtClean="0"/>
              <a:t>3</a:t>
            </a:fld>
            <a:endParaRPr lang="en-US" dirty="0"/>
          </a:p>
        </p:txBody>
      </p:sp>
      <p:sp>
        <p:nvSpPr>
          <p:cNvPr id="4" name="TextBox 3"/>
          <p:cNvSpPr txBox="1"/>
          <p:nvPr/>
        </p:nvSpPr>
        <p:spPr>
          <a:xfrm>
            <a:off x="366039" y="1305731"/>
            <a:ext cx="6020474" cy="5355312"/>
          </a:xfrm>
          <a:prstGeom prst="rect">
            <a:avLst/>
          </a:prstGeom>
          <a:noFill/>
        </p:spPr>
        <p:txBody>
          <a:bodyPr wrap="square" rtlCol="0">
            <a:spAutoFit/>
          </a:bodyPr>
          <a:lstStyle/>
          <a:p>
            <a:r>
              <a:rPr lang="en-US" sz="1600" b="1" dirty="0" smtClean="0"/>
              <a:t>Table of Contents</a:t>
            </a:r>
          </a:p>
          <a:p>
            <a:endParaRPr lang="en-US" dirty="0"/>
          </a:p>
          <a:p>
            <a:pPr marL="342900" indent="-342900">
              <a:buAutoNum type="alphaUcPeriod"/>
            </a:pPr>
            <a:r>
              <a:rPr lang="en-US" sz="1400" b="1" dirty="0" smtClean="0"/>
              <a:t>Imbedding Vocabulary and Concepts</a:t>
            </a:r>
          </a:p>
          <a:p>
            <a:pPr marL="682625" indent="-342900">
              <a:buAutoNum type="arabicPeriod"/>
            </a:pPr>
            <a:r>
              <a:rPr lang="en-US" sz="1400" dirty="0" smtClean="0"/>
              <a:t>Cognitive Content Dictionary………………………………………………. </a:t>
            </a:r>
          </a:p>
          <a:p>
            <a:pPr marL="682625" indent="-342900">
              <a:buAutoNum type="arabicPeriod"/>
            </a:pPr>
            <a:r>
              <a:rPr lang="en-US" sz="1400" dirty="0" smtClean="0"/>
              <a:t>Teacher Made Big Books………………………………………………………</a:t>
            </a:r>
          </a:p>
          <a:p>
            <a:pPr marL="682625" indent="-342900">
              <a:buAutoNum type="arabicPeriod"/>
            </a:pPr>
            <a:endParaRPr lang="en-US" sz="1400" dirty="0" smtClean="0"/>
          </a:p>
          <a:p>
            <a:pPr marL="342900" indent="-342900">
              <a:buAutoNum type="alphaUcPeriod" startAt="2"/>
            </a:pPr>
            <a:r>
              <a:rPr lang="en-US" sz="1400" b="1" dirty="0" smtClean="0"/>
              <a:t>Inquiry Charts</a:t>
            </a:r>
          </a:p>
          <a:p>
            <a:pPr marL="342900" indent="-3175">
              <a:buFont typeface="+mj-lt"/>
              <a:buAutoNum type="arabicPeriod"/>
            </a:pPr>
            <a:r>
              <a:rPr lang="en-US" sz="1400" dirty="0"/>
              <a:t> </a:t>
            </a:r>
            <a:r>
              <a:rPr lang="en-US" sz="1400" dirty="0" smtClean="0"/>
              <a:t>    Exploration Reports………………………………………………………………  4</a:t>
            </a:r>
          </a:p>
          <a:p>
            <a:pPr marL="342900" indent="-3175">
              <a:buFont typeface="+mj-lt"/>
              <a:buAutoNum type="arabicPeriod"/>
            </a:pPr>
            <a:r>
              <a:rPr lang="en-US" sz="1400" dirty="0"/>
              <a:t> </a:t>
            </a:r>
            <a:r>
              <a:rPr lang="en-US" sz="1400" dirty="0" smtClean="0"/>
              <a:t>    Observation Chart…………………………………………………………………  5</a:t>
            </a:r>
          </a:p>
          <a:p>
            <a:pPr marL="342900" indent="-3175">
              <a:buFont typeface="+mj-lt"/>
              <a:buAutoNum type="arabicPeriod"/>
            </a:pPr>
            <a:r>
              <a:rPr lang="en-US" sz="1400" dirty="0"/>
              <a:t> </a:t>
            </a:r>
            <a:r>
              <a:rPr lang="en-US" sz="1400" dirty="0" smtClean="0"/>
              <a:t>    Inquiry Chart………………………………………………………………………...  6</a:t>
            </a:r>
          </a:p>
          <a:p>
            <a:pPr marL="342900" indent="-3175">
              <a:buFont typeface="+mj-lt"/>
              <a:buAutoNum type="arabicPeriod"/>
            </a:pPr>
            <a:endParaRPr lang="en-US" sz="1400" dirty="0" smtClean="0"/>
          </a:p>
          <a:p>
            <a:pPr marL="342900" indent="-342900">
              <a:buAutoNum type="alphaUcPeriod" startAt="3"/>
            </a:pPr>
            <a:r>
              <a:rPr lang="en-US" sz="1400" b="1" dirty="0" smtClean="0"/>
              <a:t>Input Charts</a:t>
            </a:r>
          </a:p>
          <a:p>
            <a:pPr marL="342900" indent="-3175">
              <a:buFont typeface="+mj-lt"/>
              <a:buAutoNum type="arabicPeriod"/>
            </a:pPr>
            <a:r>
              <a:rPr lang="en-US" sz="1400" dirty="0"/>
              <a:t> </a:t>
            </a:r>
            <a:r>
              <a:rPr lang="en-US" sz="1400" dirty="0" smtClean="0"/>
              <a:t>    Pictorial Input Chart……………………………………………………………..  7</a:t>
            </a:r>
          </a:p>
          <a:p>
            <a:pPr marL="342900" indent="-3175">
              <a:buFont typeface="+mj-lt"/>
              <a:buAutoNum type="arabicPeriod"/>
            </a:pPr>
            <a:r>
              <a:rPr lang="en-US" sz="1400" dirty="0"/>
              <a:t> </a:t>
            </a:r>
            <a:r>
              <a:rPr lang="en-US" sz="1400" dirty="0" smtClean="0"/>
              <a:t>    Comparative Input Chart………………………………………………………  8</a:t>
            </a:r>
          </a:p>
          <a:p>
            <a:pPr marL="342900" indent="-3175">
              <a:buFont typeface="+mj-lt"/>
              <a:buAutoNum type="arabicPeriod"/>
            </a:pPr>
            <a:r>
              <a:rPr lang="en-US" sz="1400" dirty="0"/>
              <a:t> </a:t>
            </a:r>
            <a:r>
              <a:rPr lang="en-US" sz="1400" dirty="0" smtClean="0"/>
              <a:t>    Narrative Input Chart……………………………………………………………  9</a:t>
            </a:r>
          </a:p>
          <a:p>
            <a:pPr marL="342900" indent="-3175">
              <a:buFont typeface="+mj-lt"/>
              <a:buAutoNum type="arabicPeriod"/>
            </a:pPr>
            <a:endParaRPr lang="en-US" sz="1400" dirty="0" smtClean="0"/>
          </a:p>
          <a:p>
            <a:pPr marL="342900" indent="-342900">
              <a:buAutoNum type="alphaUcPeriod" startAt="4"/>
            </a:pPr>
            <a:r>
              <a:rPr lang="en-US" sz="1400" b="1" dirty="0" smtClean="0"/>
              <a:t>Oral Practice</a:t>
            </a:r>
          </a:p>
          <a:p>
            <a:pPr marL="342900" indent="-3175">
              <a:buFont typeface="+mj-lt"/>
              <a:buAutoNum type="arabicPeriod"/>
            </a:pPr>
            <a:r>
              <a:rPr lang="en-US" sz="1400" dirty="0" smtClean="0"/>
              <a:t>     Chants………………………………………………………………………………….  10</a:t>
            </a:r>
          </a:p>
          <a:p>
            <a:pPr marL="342900" indent="-3175">
              <a:buFont typeface="+mj-lt"/>
              <a:buAutoNum type="arabicPeriod"/>
            </a:pPr>
            <a:r>
              <a:rPr lang="en-US" sz="1400" dirty="0"/>
              <a:t> </a:t>
            </a:r>
            <a:r>
              <a:rPr lang="en-US" sz="1400" dirty="0" smtClean="0"/>
              <a:t>    Sentence Pattern Chart…………………………………………………........  11</a:t>
            </a:r>
          </a:p>
          <a:p>
            <a:pPr marL="342900" indent="-3175">
              <a:buFont typeface="+mj-lt"/>
              <a:buAutoNum type="arabicPeriod"/>
            </a:pPr>
            <a:endParaRPr lang="en-US" sz="1400" dirty="0" smtClean="0"/>
          </a:p>
          <a:p>
            <a:pPr marL="342900" indent="-342900">
              <a:buAutoNum type="alphaUcPeriod" startAt="5"/>
            </a:pPr>
            <a:r>
              <a:rPr lang="en-US" sz="1400" b="1" dirty="0" smtClean="0"/>
              <a:t>Reading and Writing</a:t>
            </a:r>
          </a:p>
          <a:p>
            <a:pPr marL="342900" indent="-3175">
              <a:buFont typeface="+mj-lt"/>
              <a:buAutoNum type="arabicPeriod"/>
            </a:pPr>
            <a:r>
              <a:rPr lang="en-US" sz="1400" dirty="0"/>
              <a:t> </a:t>
            </a:r>
            <a:r>
              <a:rPr lang="en-US" sz="1400" dirty="0" smtClean="0"/>
              <a:t>    Cooperative Strip Paragraph………………………………………………..  12</a:t>
            </a:r>
          </a:p>
          <a:p>
            <a:pPr marL="342900" indent="-3175">
              <a:buFont typeface="+mj-lt"/>
              <a:buAutoNum type="arabicPeriod"/>
            </a:pPr>
            <a:r>
              <a:rPr lang="en-US" sz="1400" dirty="0"/>
              <a:t> </a:t>
            </a:r>
            <a:r>
              <a:rPr lang="en-US" sz="1400" dirty="0" smtClean="0"/>
              <a:t>    Process Grid…………………………………………………………………………  13</a:t>
            </a:r>
          </a:p>
          <a:p>
            <a:pPr marL="342900" indent="-3175">
              <a:buFont typeface="+mj-lt"/>
              <a:buAutoNum type="arabicPeriod"/>
            </a:pPr>
            <a:r>
              <a:rPr lang="en-US" sz="1400" dirty="0"/>
              <a:t> </a:t>
            </a:r>
            <a:r>
              <a:rPr lang="en-US" sz="1400" dirty="0" smtClean="0"/>
              <a:t>    Story Maps…………………………………………………………………………..  14</a:t>
            </a:r>
            <a:endParaRPr lang="en-US" sz="1400" dirty="0"/>
          </a:p>
        </p:txBody>
      </p:sp>
    </p:spTree>
    <p:extLst>
      <p:ext uri="{BB962C8B-B14F-4D97-AF65-F5344CB8AC3E}">
        <p14:creationId xmlns:p14="http://schemas.microsoft.com/office/powerpoint/2010/main" val="9177502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851420455"/>
              </p:ext>
            </p:extLst>
          </p:nvPr>
        </p:nvGraphicFramePr>
        <p:xfrm>
          <a:off x="471488" y="2538968"/>
          <a:ext cx="3548432" cy="3226689"/>
        </p:xfrm>
        <a:graphic>
          <a:graphicData uri="http://schemas.openxmlformats.org/drawingml/2006/table">
            <a:tbl>
              <a:tblPr firstRow="1" firstCol="1" bandRow="1"/>
              <a:tblGrid>
                <a:gridCol w="274581"/>
                <a:gridCol w="3273851"/>
              </a:tblGrid>
              <a:tr h="411480">
                <a:tc gridSpan="2">
                  <a:txBody>
                    <a:bodyPr/>
                    <a:lstStyle/>
                    <a:p>
                      <a:pPr marL="0" marR="0">
                        <a:lnSpc>
                          <a:spcPct val="115000"/>
                        </a:lnSpc>
                        <a:spcBef>
                          <a:spcPts val="0"/>
                        </a:spcBef>
                        <a:spcAft>
                          <a:spcPts val="0"/>
                        </a:spcAft>
                      </a:pPr>
                      <a:r>
                        <a:rPr lang="en-US" sz="1200" b="1" u="sng" dirty="0">
                          <a:effectLst/>
                          <a:latin typeface="Calibri"/>
                          <a:ea typeface="Calibri"/>
                          <a:cs typeface="Times New Roman"/>
                        </a:rPr>
                        <a:t>Basic G.L.A.D Strategy</a:t>
                      </a:r>
                      <a:endParaRPr lang="en-US" sz="1100" dirty="0">
                        <a:effectLst/>
                        <a:latin typeface="Calibri"/>
                        <a:ea typeface="Calibri"/>
                        <a:cs typeface="Times New Roman"/>
                      </a:endParaRPr>
                    </a:p>
                    <a:p>
                      <a:pPr marL="0" marR="0">
                        <a:lnSpc>
                          <a:spcPct val="115000"/>
                        </a:lnSpc>
                        <a:spcBef>
                          <a:spcPts val="0"/>
                        </a:spcBef>
                        <a:spcAft>
                          <a:spcPts val="0"/>
                        </a:spcAft>
                      </a:pPr>
                      <a:r>
                        <a:rPr lang="en-US" sz="1200" dirty="0">
                          <a:effectLst/>
                          <a:latin typeface="Calibri"/>
                          <a:ea typeface="Calibri"/>
                          <a:cs typeface="Times New Roman"/>
                        </a:rPr>
                        <a:t>Teacher Guided with whole class, team or individual</a:t>
                      </a:r>
                      <a:endParaRPr lang="en-US" sz="1100" dirty="0">
                        <a:effectLst/>
                        <a:latin typeface="Calibri"/>
                        <a:ea typeface="Calibri"/>
                        <a:cs typeface="Times New Roman"/>
                      </a:endParaRPr>
                    </a:p>
                  </a:txBody>
                  <a:tcPr marL="68580" marR="68580" marT="0" marB="0">
                    <a:lnL>
                      <a:noFill/>
                    </a:lnL>
                    <a:lnR>
                      <a:noFill/>
                    </a:lnR>
                    <a:lnT>
                      <a:noFill/>
                    </a:lnT>
                    <a:lnB>
                      <a:noFill/>
                    </a:lnB>
                  </a:tcPr>
                </a:tc>
                <a:tc hMerge="1">
                  <a:txBody>
                    <a:bodyPr/>
                    <a:lstStyle/>
                    <a:p>
                      <a:endParaRPr lang="en-US"/>
                    </a:p>
                  </a:txBody>
                  <a:tcPr/>
                </a:tc>
              </a:tr>
              <a:tr h="702945">
                <a:tc>
                  <a:txBody>
                    <a:bodyPr/>
                    <a:lstStyle/>
                    <a:p>
                      <a:pPr marL="0" marR="0" algn="ctr">
                        <a:lnSpc>
                          <a:spcPct val="115000"/>
                        </a:lnSpc>
                        <a:spcBef>
                          <a:spcPts val="0"/>
                        </a:spcBef>
                        <a:spcAft>
                          <a:spcPts val="0"/>
                        </a:spcAft>
                      </a:pPr>
                      <a:r>
                        <a:rPr lang="en-US" sz="1100" dirty="0">
                          <a:effectLst/>
                          <a:latin typeface="Calibri"/>
                          <a:ea typeface="Calibri"/>
                          <a:cs typeface="Times New Roman"/>
                        </a:rPr>
                        <a:t>1.</a:t>
                      </a:r>
                    </a:p>
                  </a:txBody>
                  <a:tcPr marL="68580" marR="68580" marT="0" marB="0">
                    <a:lnL>
                      <a:noFill/>
                    </a:lnL>
                    <a:lnR>
                      <a:noFill/>
                    </a:lnR>
                    <a:lnT>
                      <a:noFill/>
                    </a:lnT>
                    <a:lnB>
                      <a:noFill/>
                    </a:lnB>
                  </a:tcPr>
                </a:tc>
                <a:tc>
                  <a:txBody>
                    <a:bodyPr/>
                    <a:lstStyle/>
                    <a:p>
                      <a:pPr marL="0" marR="0">
                        <a:lnSpc>
                          <a:spcPct val="115000"/>
                        </a:lnSpc>
                        <a:spcBef>
                          <a:spcPts val="0"/>
                        </a:spcBef>
                        <a:spcAft>
                          <a:spcPts val="0"/>
                        </a:spcAft>
                      </a:pPr>
                      <a:r>
                        <a:rPr lang="en-US" sz="1200" b="1" u="sng" dirty="0">
                          <a:effectLst/>
                          <a:latin typeface="Calibri"/>
                          <a:ea typeface="Calibri"/>
                          <a:cs typeface="Times New Roman"/>
                        </a:rPr>
                        <a:t>New Word </a:t>
                      </a:r>
                      <a:endParaRPr lang="en-US" sz="1100" dirty="0">
                        <a:effectLst/>
                        <a:latin typeface="Calibri"/>
                        <a:ea typeface="Calibri"/>
                        <a:cs typeface="Times New Roman"/>
                      </a:endParaRPr>
                    </a:p>
                    <a:p>
                      <a:pPr marL="0" marR="0">
                        <a:lnSpc>
                          <a:spcPct val="115000"/>
                        </a:lnSpc>
                        <a:spcBef>
                          <a:spcPts val="0"/>
                        </a:spcBef>
                        <a:spcAft>
                          <a:spcPts val="0"/>
                        </a:spcAft>
                      </a:pPr>
                      <a:r>
                        <a:rPr lang="en-US" sz="1200" dirty="0">
                          <a:effectLst/>
                          <a:latin typeface="Calibri"/>
                          <a:ea typeface="Calibri"/>
                          <a:cs typeface="Times New Roman"/>
                        </a:rPr>
                        <a:t>The teacher selects a word (becomes a daily-weekly signal word) later students vote on a word.</a:t>
                      </a:r>
                      <a:endParaRPr lang="en-US" sz="1100" dirty="0">
                        <a:effectLst/>
                        <a:latin typeface="Calibri"/>
                        <a:ea typeface="Calibri"/>
                        <a:cs typeface="Times New Roman"/>
                      </a:endParaRPr>
                    </a:p>
                  </a:txBody>
                  <a:tcPr marL="68580" marR="68580" marT="0" marB="0">
                    <a:lnL>
                      <a:noFill/>
                    </a:lnL>
                    <a:lnR>
                      <a:noFill/>
                    </a:lnR>
                    <a:lnT>
                      <a:noFill/>
                    </a:lnT>
                    <a:lnB>
                      <a:noFill/>
                    </a:lnB>
                  </a:tcPr>
                </a:tc>
              </a:tr>
              <a:tr h="148590">
                <a:tc gridSpan="2">
                  <a:txBody>
                    <a:bodyPr/>
                    <a:lstStyle/>
                    <a:p>
                      <a:pPr marL="0" marR="0">
                        <a:lnSpc>
                          <a:spcPct val="115000"/>
                        </a:lnSpc>
                        <a:spcBef>
                          <a:spcPts val="0"/>
                        </a:spcBef>
                        <a:spcAft>
                          <a:spcPts val="0"/>
                        </a:spcAft>
                      </a:pPr>
                      <a:r>
                        <a:rPr lang="en-US" sz="1200" b="1" dirty="0">
                          <a:solidFill>
                            <a:srgbClr val="0000CC"/>
                          </a:solidFill>
                          <a:effectLst/>
                          <a:latin typeface="Calibri"/>
                          <a:ea typeface="Calibri"/>
                          <a:cs typeface="Times New Roman"/>
                        </a:rPr>
                        <a:t>DOK-1 Knowledge Tasks:  </a:t>
                      </a:r>
                      <a:r>
                        <a:rPr lang="en-US" sz="1100" i="1" dirty="0">
                          <a:solidFill>
                            <a:srgbClr val="0000CC"/>
                          </a:solidFill>
                          <a:effectLst/>
                          <a:latin typeface="Calibri"/>
                          <a:ea typeface="Calibri"/>
                          <a:cs typeface="Times New Roman"/>
                        </a:rPr>
                        <a:t>Recall – Read - Define</a:t>
                      </a:r>
                      <a:endParaRPr lang="en-US" sz="1100" dirty="0">
                        <a:effectLst/>
                        <a:latin typeface="Calibri"/>
                        <a:ea typeface="Calibri"/>
                        <a:cs typeface="Times New Roman"/>
                      </a:endParaRPr>
                    </a:p>
                  </a:txBody>
                  <a:tcPr marL="68580" marR="68580" marT="0" marB="0">
                    <a:lnL>
                      <a:noFill/>
                    </a:lnL>
                    <a:lnR>
                      <a:noFill/>
                    </a:lnR>
                    <a:lnT>
                      <a:noFill/>
                    </a:lnT>
                    <a:lnB>
                      <a:noFill/>
                    </a:lnB>
                  </a:tcPr>
                </a:tc>
                <a:tc hMerge="1">
                  <a:txBody>
                    <a:bodyPr/>
                    <a:lstStyle/>
                    <a:p>
                      <a:endParaRPr lang="en-US"/>
                    </a:p>
                  </a:txBody>
                  <a:tcPr/>
                </a:tc>
              </a:tr>
              <a:tr h="897255">
                <a:tc>
                  <a:txBody>
                    <a:bodyPr/>
                    <a:lstStyle/>
                    <a:p>
                      <a:pPr marL="0" marR="0" algn="ctr">
                        <a:lnSpc>
                          <a:spcPct val="115000"/>
                        </a:lnSpc>
                        <a:spcBef>
                          <a:spcPts val="0"/>
                        </a:spcBef>
                        <a:spcAft>
                          <a:spcPts val="0"/>
                        </a:spcAft>
                      </a:pPr>
                      <a:r>
                        <a:rPr lang="en-US" sz="1100" dirty="0">
                          <a:effectLst/>
                          <a:latin typeface="Calibri"/>
                          <a:ea typeface="Calibri"/>
                          <a:cs typeface="Times New Roman"/>
                        </a:rPr>
                        <a:t>2.</a:t>
                      </a:r>
                    </a:p>
                  </a:txBody>
                  <a:tcPr marL="68580" marR="68580" marT="0" marB="0">
                    <a:lnL>
                      <a:noFill/>
                    </a:lnL>
                    <a:lnR>
                      <a:noFill/>
                    </a:lnR>
                    <a:lnT>
                      <a:noFill/>
                    </a:lnT>
                    <a:lnB>
                      <a:noFill/>
                    </a:lnB>
                  </a:tcPr>
                </a:tc>
                <a:tc>
                  <a:txBody>
                    <a:bodyPr/>
                    <a:lstStyle/>
                    <a:p>
                      <a:pPr marL="0" marR="0">
                        <a:lnSpc>
                          <a:spcPct val="115000"/>
                        </a:lnSpc>
                        <a:spcBef>
                          <a:spcPts val="0"/>
                        </a:spcBef>
                        <a:spcAft>
                          <a:spcPts val="0"/>
                        </a:spcAft>
                      </a:pPr>
                      <a:r>
                        <a:rPr lang="en-US" sz="1200" b="1" u="sng" dirty="0">
                          <a:effectLst/>
                          <a:latin typeface="Calibri"/>
                          <a:ea typeface="Calibri"/>
                          <a:cs typeface="Times New Roman"/>
                        </a:rPr>
                        <a:t>Predictions (clues) </a:t>
                      </a:r>
                      <a:endParaRPr lang="en-US" sz="1100" dirty="0">
                        <a:effectLst/>
                        <a:latin typeface="Calibri"/>
                        <a:ea typeface="Calibri"/>
                        <a:cs typeface="Times New Roman"/>
                      </a:endParaRPr>
                    </a:p>
                    <a:p>
                      <a:pPr marL="0" marR="0">
                        <a:lnSpc>
                          <a:spcPct val="115000"/>
                        </a:lnSpc>
                        <a:spcBef>
                          <a:spcPts val="0"/>
                        </a:spcBef>
                        <a:spcAft>
                          <a:spcPts val="0"/>
                        </a:spcAft>
                      </a:pPr>
                      <a:r>
                        <a:rPr lang="en-US" sz="1200" dirty="0">
                          <a:effectLst/>
                          <a:latin typeface="Calibri"/>
                          <a:ea typeface="Calibri"/>
                          <a:cs typeface="Times New Roman"/>
                        </a:rPr>
                        <a:t>Students predict meaning of selected word.  The teacher writes or sketches something that will help students remember the meaning of each word.</a:t>
                      </a:r>
                      <a:endParaRPr lang="en-US" sz="1100" dirty="0">
                        <a:effectLst/>
                        <a:latin typeface="Calibri"/>
                        <a:ea typeface="Calibri"/>
                        <a:cs typeface="Times New Roman"/>
                      </a:endParaRPr>
                    </a:p>
                  </a:txBody>
                  <a:tcPr marL="68580" marR="68580" marT="0" marB="0">
                    <a:lnL>
                      <a:noFill/>
                    </a:lnL>
                    <a:lnR>
                      <a:noFill/>
                    </a:lnR>
                    <a:lnT>
                      <a:noFill/>
                    </a:lnT>
                    <a:lnB>
                      <a:noFill/>
                    </a:lnB>
                  </a:tcPr>
                </a:tc>
              </a:tr>
              <a:tr h="131445">
                <a:tc gridSpan="2">
                  <a:txBody>
                    <a:bodyPr/>
                    <a:lstStyle/>
                    <a:p>
                      <a:pPr marL="0" marR="0">
                        <a:lnSpc>
                          <a:spcPct val="115000"/>
                        </a:lnSpc>
                        <a:spcBef>
                          <a:spcPts val="0"/>
                        </a:spcBef>
                        <a:spcAft>
                          <a:spcPts val="0"/>
                        </a:spcAft>
                      </a:pPr>
                      <a:r>
                        <a:rPr lang="en-US" sz="1200" b="1" dirty="0">
                          <a:solidFill>
                            <a:srgbClr val="0000CC"/>
                          </a:solidFill>
                          <a:effectLst/>
                          <a:latin typeface="Calibri"/>
                          <a:ea typeface="Calibri"/>
                          <a:cs typeface="Times New Roman"/>
                        </a:rPr>
                        <a:t>DOK- 1 Knowledge: </a:t>
                      </a:r>
                      <a:r>
                        <a:rPr lang="en-US" sz="1100" i="1" dirty="0">
                          <a:solidFill>
                            <a:srgbClr val="0000CC"/>
                          </a:solidFill>
                          <a:effectLst/>
                          <a:latin typeface="Calibri"/>
                          <a:ea typeface="Calibri"/>
                          <a:cs typeface="Times New Roman"/>
                        </a:rPr>
                        <a:t>Define</a:t>
                      </a:r>
                      <a:endParaRPr lang="en-US" sz="1100" dirty="0">
                        <a:effectLst/>
                        <a:latin typeface="Calibri"/>
                        <a:ea typeface="Calibri"/>
                        <a:cs typeface="Times New Roman"/>
                      </a:endParaRPr>
                    </a:p>
                  </a:txBody>
                  <a:tcPr marL="68580" marR="68580" marT="0" marB="0">
                    <a:lnL>
                      <a:noFill/>
                    </a:lnL>
                    <a:lnR>
                      <a:noFill/>
                    </a:lnR>
                    <a:lnT>
                      <a:noFill/>
                    </a:lnT>
                    <a:lnB>
                      <a:noFill/>
                    </a:lnB>
                  </a:tcPr>
                </a:tc>
                <a:tc hMerge="1">
                  <a:txBody>
                    <a:bodyPr/>
                    <a:lstStyle/>
                    <a:p>
                      <a:endParaRPr lang="en-US"/>
                    </a:p>
                  </a:txBody>
                  <a:tcPr/>
                </a:tc>
              </a:tr>
              <a:tr h="234315">
                <a:tc>
                  <a:txBody>
                    <a:bodyPr/>
                    <a:lstStyle/>
                    <a:p>
                      <a:pPr marL="0" marR="0" algn="ctr">
                        <a:lnSpc>
                          <a:spcPct val="115000"/>
                        </a:lnSpc>
                        <a:spcBef>
                          <a:spcPts val="0"/>
                        </a:spcBef>
                        <a:spcAft>
                          <a:spcPts val="0"/>
                        </a:spcAft>
                      </a:pPr>
                      <a:r>
                        <a:rPr lang="en-US" sz="1100" dirty="0">
                          <a:effectLst/>
                          <a:latin typeface="Calibri"/>
                          <a:ea typeface="Calibri"/>
                          <a:cs typeface="Times New Roman"/>
                        </a:rPr>
                        <a:t>3.</a:t>
                      </a:r>
                    </a:p>
                  </a:txBody>
                  <a:tcPr marL="68580" marR="68580" marT="0" marB="0">
                    <a:lnL>
                      <a:noFill/>
                    </a:lnL>
                    <a:lnR>
                      <a:noFill/>
                    </a:lnR>
                    <a:lnT>
                      <a:noFill/>
                    </a:lnT>
                    <a:lnB>
                      <a:noFill/>
                    </a:lnB>
                  </a:tcPr>
                </a:tc>
                <a:tc>
                  <a:txBody>
                    <a:bodyPr/>
                    <a:lstStyle/>
                    <a:p>
                      <a:pPr marL="0" marR="0">
                        <a:lnSpc>
                          <a:spcPct val="115000"/>
                        </a:lnSpc>
                        <a:spcBef>
                          <a:spcPts val="0"/>
                        </a:spcBef>
                        <a:spcAft>
                          <a:spcPts val="0"/>
                        </a:spcAft>
                      </a:pPr>
                      <a:r>
                        <a:rPr lang="en-US" sz="1200" b="1" u="sng" dirty="0">
                          <a:effectLst/>
                          <a:latin typeface="Calibri"/>
                          <a:ea typeface="Calibri"/>
                          <a:cs typeface="Times New Roman"/>
                        </a:rPr>
                        <a:t>Final Meaning </a:t>
                      </a:r>
                      <a:endParaRPr lang="en-US" sz="1100" dirty="0">
                        <a:effectLst/>
                        <a:latin typeface="Calibri"/>
                        <a:ea typeface="Calibri"/>
                        <a:cs typeface="Times New Roman"/>
                      </a:endParaRPr>
                    </a:p>
                    <a:p>
                      <a:pPr marL="0" marR="0">
                        <a:lnSpc>
                          <a:spcPct val="115000"/>
                        </a:lnSpc>
                        <a:spcBef>
                          <a:spcPts val="0"/>
                        </a:spcBef>
                        <a:spcAft>
                          <a:spcPts val="0"/>
                        </a:spcAft>
                      </a:pPr>
                      <a:r>
                        <a:rPr lang="en-US" sz="1200" dirty="0">
                          <a:effectLst/>
                          <a:latin typeface="Calibri"/>
                          <a:ea typeface="Calibri"/>
                          <a:cs typeface="Times New Roman"/>
                        </a:rPr>
                        <a:t>Students use the word in a sentence as the teacher writes the sentence(s).</a:t>
                      </a:r>
                      <a:endParaRPr lang="en-US" sz="1100" dirty="0">
                        <a:effectLst/>
                        <a:latin typeface="Calibri"/>
                        <a:ea typeface="Calibri"/>
                        <a:cs typeface="Times New Roman"/>
                      </a:endParaRPr>
                    </a:p>
                  </a:txBody>
                  <a:tcPr marL="68580" marR="68580" marT="0" marB="0">
                    <a:lnL>
                      <a:noFill/>
                    </a:lnL>
                    <a:lnR>
                      <a:noFill/>
                    </a:lnR>
                    <a:lnT>
                      <a:noFill/>
                    </a:lnT>
                    <a:lnB>
                      <a:noFill/>
                    </a:lnB>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2543155"/>
              </p:ext>
            </p:extLst>
          </p:nvPr>
        </p:nvGraphicFramePr>
        <p:xfrm>
          <a:off x="471488" y="5983434"/>
          <a:ext cx="5640063" cy="1915976"/>
        </p:xfrm>
        <a:graphic>
          <a:graphicData uri="http://schemas.openxmlformats.org/drawingml/2006/table">
            <a:tbl>
              <a:tblPr firstRow="1" firstCol="1" bandRow="1"/>
              <a:tblGrid>
                <a:gridCol w="5640063"/>
              </a:tblGrid>
              <a:tr h="782996">
                <a:tc>
                  <a:txBody>
                    <a:bodyPr/>
                    <a:lstStyle/>
                    <a:p>
                      <a:pPr marL="0" marR="0">
                        <a:lnSpc>
                          <a:spcPct val="115000"/>
                        </a:lnSpc>
                        <a:spcBef>
                          <a:spcPts val="0"/>
                        </a:spcBef>
                        <a:spcAft>
                          <a:spcPts val="0"/>
                        </a:spcAft>
                      </a:pPr>
                      <a:r>
                        <a:rPr lang="en-US" sz="1100" b="1" u="sng" dirty="0" smtClean="0">
                          <a:effectLst/>
                          <a:latin typeface="Calibri"/>
                          <a:ea typeface="Calibri"/>
                          <a:cs typeface="Times New Roman"/>
                        </a:rPr>
                        <a:t>BEYOND GLAD</a:t>
                      </a:r>
                      <a:r>
                        <a:rPr lang="en-US" sz="1100" b="1" u="none" dirty="0" smtClean="0">
                          <a:effectLst/>
                          <a:latin typeface="Calibri"/>
                          <a:ea typeface="Calibri"/>
                          <a:cs typeface="Times New Roman"/>
                        </a:rPr>
                        <a:t>  Extending </a:t>
                      </a:r>
                      <a:r>
                        <a:rPr lang="en-US" sz="1100" b="1" u="none" dirty="0">
                          <a:effectLst/>
                          <a:latin typeface="Calibri"/>
                          <a:ea typeface="Calibri"/>
                          <a:cs typeface="Times New Roman"/>
                        </a:rPr>
                        <a:t>Complexity</a:t>
                      </a:r>
                      <a:endParaRPr lang="en-US" sz="1000" u="none" dirty="0">
                        <a:effectLst/>
                        <a:latin typeface="Calibri"/>
                        <a:ea typeface="Calibri"/>
                        <a:cs typeface="Times New Roman"/>
                      </a:endParaRPr>
                    </a:p>
                    <a:p>
                      <a:pPr marL="0" marR="0">
                        <a:lnSpc>
                          <a:spcPct val="115000"/>
                        </a:lnSpc>
                        <a:spcBef>
                          <a:spcPts val="0"/>
                        </a:spcBef>
                        <a:spcAft>
                          <a:spcPts val="0"/>
                        </a:spcAft>
                      </a:pPr>
                      <a:r>
                        <a:rPr lang="en-US" sz="1100" dirty="0">
                          <a:effectLst/>
                          <a:latin typeface="Calibri"/>
                          <a:ea typeface="Calibri"/>
                          <a:cs typeface="Times New Roman"/>
                        </a:rPr>
                        <a:t>After students have gone through the </a:t>
                      </a:r>
                      <a:r>
                        <a:rPr lang="en-US" sz="1100" b="1" dirty="0">
                          <a:effectLst/>
                          <a:latin typeface="Calibri"/>
                          <a:ea typeface="Calibri"/>
                          <a:cs typeface="Times New Roman"/>
                        </a:rPr>
                        <a:t>Basic GLAD Strategy</a:t>
                      </a:r>
                      <a:r>
                        <a:rPr lang="en-US" sz="1100" dirty="0">
                          <a:effectLst/>
                          <a:latin typeface="Calibri"/>
                          <a:ea typeface="Calibri"/>
                          <a:cs typeface="Times New Roman"/>
                        </a:rPr>
                        <a:t>, they may use the Cognitive Content Dictionary as a reference to answer the extended </a:t>
                      </a:r>
                      <a:r>
                        <a:rPr lang="en-US" sz="1100" b="1" dirty="0">
                          <a:effectLst/>
                          <a:latin typeface="Calibri"/>
                          <a:ea typeface="Calibri"/>
                          <a:cs typeface="Times New Roman"/>
                        </a:rPr>
                        <a:t>DOK</a:t>
                      </a:r>
                      <a:r>
                        <a:rPr lang="en-US" sz="1100" dirty="0">
                          <a:effectLst/>
                          <a:latin typeface="Calibri"/>
                          <a:ea typeface="Calibri"/>
                          <a:cs typeface="Times New Roman"/>
                        </a:rPr>
                        <a:t> level prompts as indicated. Each task must be completed by students independently.</a:t>
                      </a:r>
                      <a:endParaRPr lang="en-US" sz="1000" dirty="0">
                        <a:effectLst/>
                        <a:latin typeface="Calibri"/>
                        <a:ea typeface="Calibri"/>
                        <a:cs typeface="Times New Roman"/>
                      </a:endParaRPr>
                    </a:p>
                  </a:txBody>
                  <a:tcPr marL="63831" marR="63831" marT="0" marB="0" anchor="ctr">
                    <a:lnL>
                      <a:noFill/>
                    </a:lnL>
                    <a:lnR>
                      <a:noFill/>
                    </a:lnR>
                    <a:lnT>
                      <a:noFill/>
                    </a:lnT>
                    <a:lnB w="12700" cap="flat" cmpd="sng" algn="ctr">
                      <a:solidFill>
                        <a:srgbClr val="BFBFBF"/>
                      </a:solidFill>
                      <a:prstDash val="solid"/>
                      <a:round/>
                      <a:headEnd type="none" w="med" len="med"/>
                      <a:tailEnd type="none" w="med" len="med"/>
                    </a:lnB>
                  </a:tcPr>
                </a:tc>
              </a:tr>
              <a:tr h="425541">
                <a:tc>
                  <a:txBody>
                    <a:bodyPr/>
                    <a:lstStyle/>
                    <a:p>
                      <a:pPr marL="0" marR="0">
                        <a:lnSpc>
                          <a:spcPct val="115000"/>
                        </a:lnSpc>
                        <a:spcBef>
                          <a:spcPts val="0"/>
                        </a:spcBef>
                        <a:spcAft>
                          <a:spcPts val="0"/>
                        </a:spcAft>
                      </a:pPr>
                      <a:r>
                        <a:rPr lang="en-US" sz="1100" b="1" dirty="0">
                          <a:solidFill>
                            <a:srgbClr val="0000CC"/>
                          </a:solidFill>
                          <a:effectLst/>
                          <a:latin typeface="Calibri"/>
                          <a:ea typeface="Calibri"/>
                          <a:cs typeface="Times New Roman"/>
                        </a:rPr>
                        <a:t>CCSS L.4 - DOK-2 Comprehension Prompt: </a:t>
                      </a:r>
                      <a:r>
                        <a:rPr lang="en-US" sz="1000" i="1" dirty="0">
                          <a:solidFill>
                            <a:srgbClr val="0000CC"/>
                          </a:solidFill>
                          <a:effectLst/>
                          <a:latin typeface="Calibri"/>
                          <a:ea typeface="Calibri"/>
                          <a:cs typeface="Times New Roman"/>
                        </a:rPr>
                        <a:t>give non-examples -examples</a:t>
                      </a:r>
                      <a:endParaRPr lang="en-US" sz="1000" dirty="0">
                        <a:effectLst/>
                        <a:latin typeface="Calibri"/>
                        <a:ea typeface="Calibri"/>
                        <a:cs typeface="Times New Roman"/>
                      </a:endParaRPr>
                    </a:p>
                    <a:p>
                      <a:pPr marL="0" marR="0">
                        <a:lnSpc>
                          <a:spcPct val="115000"/>
                        </a:lnSpc>
                        <a:spcBef>
                          <a:spcPts val="0"/>
                        </a:spcBef>
                        <a:spcAft>
                          <a:spcPts val="0"/>
                        </a:spcAft>
                      </a:pPr>
                      <a:r>
                        <a:rPr lang="en-US" sz="1100" dirty="0" smtClean="0">
                          <a:effectLst/>
                          <a:latin typeface="Calibri"/>
                          <a:ea typeface="Calibri"/>
                          <a:cs typeface="Times New Roman"/>
                        </a:rPr>
                        <a:t>Prompt: Select </a:t>
                      </a:r>
                      <a:r>
                        <a:rPr lang="en-US" sz="1100" dirty="0">
                          <a:effectLst/>
                          <a:latin typeface="Calibri"/>
                          <a:ea typeface="Calibri"/>
                          <a:cs typeface="Times New Roman"/>
                        </a:rPr>
                        <a:t>a word from the chart.  Give a non-example of the word and explain why it is a non-example</a:t>
                      </a:r>
                      <a:endParaRPr lang="en-US" sz="1000" dirty="0">
                        <a:effectLst/>
                        <a:latin typeface="Calibri"/>
                        <a:ea typeface="Calibri"/>
                        <a:cs typeface="Times New Roman"/>
                      </a:endParaRPr>
                    </a:p>
                  </a:txBody>
                  <a:tcPr marL="63831" marR="63831"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r h="554622">
                <a:tc>
                  <a:txBody>
                    <a:bodyPr/>
                    <a:lstStyle/>
                    <a:p>
                      <a:pPr marL="0" marR="0">
                        <a:lnSpc>
                          <a:spcPct val="115000"/>
                        </a:lnSpc>
                        <a:spcBef>
                          <a:spcPts val="0"/>
                        </a:spcBef>
                        <a:spcAft>
                          <a:spcPts val="0"/>
                        </a:spcAft>
                      </a:pPr>
                      <a:r>
                        <a:rPr lang="en-US" sz="900" b="1" i="1" dirty="0">
                          <a:effectLst/>
                          <a:latin typeface="Calibri"/>
                          <a:ea typeface="Calibri"/>
                          <a:cs typeface="Times New Roman"/>
                        </a:rPr>
                        <a:t>Teacher: Students will need a short text related to the topic of study, with one underlined </a:t>
                      </a:r>
                      <a:r>
                        <a:rPr lang="en-US" sz="900" b="1" i="1" u="sng" dirty="0">
                          <a:effectLst/>
                          <a:latin typeface="Calibri"/>
                          <a:ea typeface="Calibri"/>
                          <a:cs typeface="Times New Roman"/>
                        </a:rPr>
                        <a:t>new</a:t>
                      </a:r>
                      <a:r>
                        <a:rPr lang="en-US" sz="900" b="1" i="1" dirty="0">
                          <a:effectLst/>
                          <a:latin typeface="Calibri"/>
                          <a:ea typeface="Calibri"/>
                          <a:cs typeface="Times New Roman"/>
                        </a:rPr>
                        <a:t> vocabulary word.</a:t>
                      </a:r>
                    </a:p>
                    <a:p>
                      <a:pPr marL="0" marR="0">
                        <a:lnSpc>
                          <a:spcPct val="115000"/>
                        </a:lnSpc>
                        <a:spcBef>
                          <a:spcPts val="0"/>
                        </a:spcBef>
                        <a:spcAft>
                          <a:spcPts val="0"/>
                        </a:spcAft>
                      </a:pPr>
                      <a:r>
                        <a:rPr lang="en-US" sz="1100" b="1" dirty="0">
                          <a:solidFill>
                            <a:srgbClr val="0000CC"/>
                          </a:solidFill>
                          <a:effectLst/>
                          <a:latin typeface="Calibri"/>
                          <a:ea typeface="Calibri"/>
                          <a:cs typeface="Times New Roman"/>
                        </a:rPr>
                        <a:t>CCSS L.4 - DOK-2 Application Prompt: </a:t>
                      </a:r>
                      <a:r>
                        <a:rPr lang="en-US" sz="1000" i="1" dirty="0">
                          <a:solidFill>
                            <a:srgbClr val="0000CC"/>
                          </a:solidFill>
                          <a:effectLst/>
                          <a:latin typeface="Calibri"/>
                          <a:ea typeface="Calibri"/>
                          <a:cs typeface="Times New Roman"/>
                        </a:rPr>
                        <a:t>Use context to identify word meanings.</a:t>
                      </a:r>
                      <a:endParaRPr lang="en-US" sz="1000" dirty="0">
                        <a:effectLst/>
                        <a:latin typeface="Calibri"/>
                        <a:ea typeface="Calibri"/>
                        <a:cs typeface="Times New Roman"/>
                      </a:endParaRPr>
                    </a:p>
                    <a:p>
                      <a:pPr marL="0" marR="0">
                        <a:lnSpc>
                          <a:spcPct val="115000"/>
                        </a:lnSpc>
                        <a:spcBef>
                          <a:spcPts val="0"/>
                        </a:spcBef>
                        <a:spcAft>
                          <a:spcPts val="0"/>
                        </a:spcAft>
                      </a:pPr>
                      <a:r>
                        <a:rPr lang="en-US" sz="1100" dirty="0" smtClean="0">
                          <a:effectLst/>
                          <a:latin typeface="Calibri"/>
                          <a:ea typeface="Calibri"/>
                          <a:cs typeface="Times New Roman"/>
                        </a:rPr>
                        <a:t>Prompt: Write </a:t>
                      </a:r>
                      <a:r>
                        <a:rPr lang="en-US" sz="1100" dirty="0">
                          <a:effectLst/>
                          <a:latin typeface="Calibri"/>
                          <a:ea typeface="Calibri"/>
                          <a:cs typeface="Times New Roman"/>
                        </a:rPr>
                        <a:t>a definition for the underlined word based on how it is used in the text</a:t>
                      </a:r>
                      <a:endParaRPr lang="en-US" sz="1000" dirty="0">
                        <a:effectLst/>
                        <a:latin typeface="Calibri"/>
                        <a:ea typeface="Calibri"/>
                        <a:cs typeface="Times New Roman"/>
                      </a:endParaRPr>
                    </a:p>
                  </a:txBody>
                  <a:tcPr marL="63831" marR="63831"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bl>
          </a:graphicData>
        </a:graphic>
      </p:graphicFrame>
      <p:sp>
        <p:nvSpPr>
          <p:cNvPr id="6" name="Rectangle 2"/>
          <p:cNvSpPr>
            <a:spLocks noChangeArrowheads="1"/>
          </p:cNvSpPr>
          <p:nvPr/>
        </p:nvSpPr>
        <p:spPr bwMode="auto">
          <a:xfrm>
            <a:off x="307910" y="830039"/>
            <a:ext cx="6115924" cy="1820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7056" tIns="12696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A. I</a:t>
            </a:r>
            <a:r>
              <a:rPr kumimoji="0" lang="en-US" altLang="en-US" sz="1400" b="1" i="0" u="none" strike="noStrike" cap="none" normalizeH="0" baseline="0" dirty="0" smtClean="0" bmk="">
                <a:ln>
                  <a:noFill/>
                </a:ln>
                <a:solidFill>
                  <a:schemeClr val="tx1"/>
                </a:solidFill>
                <a:effectLst/>
                <a:latin typeface="Arial" pitchFamily="34" charset="0"/>
                <a:ea typeface="Times New Roman" pitchFamily="18" charset="0"/>
                <a:cs typeface="Times New Roman" pitchFamily="18" charset="0"/>
              </a:rPr>
              <a:t>mbedding Vocabulary and Concepts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dirty="0" smtClean="0" bmk="">
              <a:ln>
                <a:noFill/>
              </a:ln>
              <a:solidFill>
                <a:schemeClr val="tx1"/>
              </a:solidFill>
              <a:effectLst/>
              <a:latin typeface="Arial" pitchFamily="34" charset="0"/>
              <a:ea typeface="Times New Roman" pitchFamily="18" charset="0"/>
              <a:cs typeface="Times New Roman" pitchFamily="18" charset="0"/>
            </a:endParaRPr>
          </a:p>
          <a:p>
            <a:pPr marL="1257300" marR="0" lvl="2" indent="-342900" algn="l" defTabSz="914400" rtl="0" eaLnBrk="0" fontAlgn="base" latinLnBrk="0" hangingPunct="0">
              <a:lnSpc>
                <a:spcPct val="100000"/>
              </a:lnSpc>
              <a:spcBef>
                <a:spcPct val="0"/>
              </a:spcBef>
              <a:spcAft>
                <a:spcPct val="0"/>
              </a:spcAft>
              <a:buClrTx/>
              <a:buSzTx/>
              <a:buAutoNum type="arabicPeriod"/>
              <a:tabLst/>
            </a:pPr>
            <a:r>
              <a:rPr kumimoji="0" lang="en-US" altLang="en-US" sz="1600" b="1" i="0" u="none" strike="noStrike" cap="none" normalizeH="0" baseline="0" dirty="0" smtClean="0" bmk="">
                <a:ln>
                  <a:noFill/>
                </a:ln>
                <a:solidFill>
                  <a:srgbClr val="0000CC"/>
                </a:solidFill>
                <a:effectLst/>
                <a:latin typeface="Calibri" pitchFamily="34" charset="0"/>
                <a:ea typeface="Times New Roman" pitchFamily="18" charset="0"/>
                <a:cs typeface="Times New Roman" pitchFamily="18" charset="0"/>
              </a:rPr>
              <a:t>Cognitive Content Dictionary</a:t>
            </a:r>
            <a:endParaRPr lang="en-US" altLang="en-US" sz="1100" b="1" dirty="0" bmk="">
              <a:latin typeface="Cambria" pitchFamily="18" charset="0"/>
              <a:ea typeface="Times New Roman" pitchFamily="18" charset="0"/>
              <a:cs typeface="Times New Roman" pitchFamily="18" charset="0"/>
            </a:endParaRPr>
          </a:p>
          <a:p>
            <a:pPr marL="0" marR="0" lvl="2" algn="l" defTabSz="914400" rtl="0" eaLnBrk="0" fontAlgn="base" latinLnBrk="0" hangingPunct="0">
              <a:lnSpc>
                <a:spcPct val="100000"/>
              </a:lnSpc>
              <a:spcBef>
                <a:spcPct val="0"/>
              </a:spcBef>
              <a:spcAft>
                <a:spcPct val="0"/>
              </a:spcAft>
              <a:buClrTx/>
              <a:buSzTx/>
              <a:tabLst/>
            </a:pPr>
            <a:r>
              <a:rPr kumimoji="0" lang="en-US" altLang="en-US" sz="1200" b="1" i="0" u="none" strike="noStrike" cap="none" normalizeH="0" baseline="0" dirty="0" smtClean="0">
                <a:ln>
                  <a:noFill/>
                </a:ln>
                <a:solidFill>
                  <a:srgbClr val="C00000"/>
                </a:solidFill>
                <a:effectLst/>
                <a:latin typeface="Calibri" pitchFamily="34" charset="0"/>
                <a:ea typeface="+mn-ea"/>
                <a:cs typeface="+mn-cs"/>
              </a:rPr>
              <a:t>Language Functions: Describe/Express/Predict/Define/Explain</a:t>
            </a:r>
          </a:p>
          <a:p>
            <a:pPr marL="0" marR="0" lvl="2" algn="l" defTabSz="914400" rtl="0" eaLnBrk="0" fontAlgn="base" latinLnBrk="0" hangingPunct="0">
              <a:lnSpc>
                <a:spcPct val="100000"/>
              </a:lnSpc>
              <a:spcBef>
                <a:spcPct val="0"/>
              </a:spcBef>
              <a:spcAft>
                <a:spcPct val="0"/>
              </a:spcAft>
              <a:buClrTx/>
              <a:buSzTx/>
              <a:buFontTx/>
              <a:buAutoNum type="alphaUcPeriod"/>
              <a:tabLst/>
            </a:pPr>
            <a:endParaRPr kumimoji="0" lang="en-US" alt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R="0" lvl="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rgbClr val="0000FF"/>
                </a:solidFill>
                <a:effectLst/>
                <a:latin typeface="Calibri" pitchFamily="34" charset="0"/>
                <a:ea typeface="Times New Roman" pitchFamily="18" charset="0"/>
                <a:cs typeface="Times New Roman" pitchFamily="18" charset="0"/>
              </a:rPr>
              <a:t>CCSS L.4, L.5</a:t>
            </a:r>
            <a:r>
              <a:rPr kumimoji="0" lang="en-US" altLang="en-US" sz="1200" b="1"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 - Purpose:  </a:t>
            </a:r>
            <a:r>
              <a:rPr kumimoji="0" lang="en-US" altLang="en-US" sz="1200" b="0"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The Cognitive Content or Picture Dictionary helps students build content vocabulary which aids in text comprehension.  </a:t>
            </a:r>
            <a:endParaRPr kumimoji="0" lang="en-US" alt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7" name="Picture 6"/>
          <p:cNvPicPr/>
          <p:nvPr/>
        </p:nvPicPr>
        <p:blipFill rotWithShape="1">
          <a:blip r:embed="rId2" cstate="print">
            <a:extLst>
              <a:ext uri="{BEBA8EAE-BF5A-486C-A8C5-ECC9F3942E4B}">
                <a14:imgProps xmlns:a14="http://schemas.microsoft.com/office/drawing/2010/main">
                  <a14:imgLayer r:embed="rId3">
                    <a14:imgEffect>
                      <a14:colorTemperature colorTemp="7200"/>
                    </a14:imgEffect>
                    <a14:imgEffect>
                      <a14:brightnessContrast bright="20000" contrast="40000"/>
                    </a14:imgEffect>
                  </a14:imgLayer>
                </a14:imgProps>
              </a:ext>
              <a:ext uri="{28A0092B-C50C-407E-A947-70E740481C1C}">
                <a14:useLocalDpi xmlns:a14="http://schemas.microsoft.com/office/drawing/2010/main" val="0"/>
              </a:ext>
            </a:extLst>
          </a:blip>
          <a:srcRect l="12944" t="1348" r="12259" b="54419"/>
          <a:stretch/>
        </p:blipFill>
        <p:spPr>
          <a:xfrm>
            <a:off x="3999722" y="3012719"/>
            <a:ext cx="2424112" cy="2219325"/>
          </a:xfrm>
          <a:prstGeom prst="rect">
            <a:avLst/>
          </a:prstGeom>
          <a:ln>
            <a:solidFill>
              <a:schemeClr val="tx1"/>
            </a:solidFill>
          </a:ln>
          <a:effectLst>
            <a:outerShdw blurRad="292100" dist="139700" dir="2700000" algn="tl" rotWithShape="0">
              <a:srgbClr val="333333">
                <a:alpha val="65000"/>
              </a:srgbClr>
            </a:outerShdw>
          </a:effectLst>
        </p:spPr>
      </p:pic>
      <p:sp>
        <p:nvSpPr>
          <p:cNvPr id="8" name="Rectangle 3"/>
          <p:cNvSpPr>
            <a:spLocks noChangeArrowheads="1"/>
          </p:cNvSpPr>
          <p:nvPr/>
        </p:nvSpPr>
        <p:spPr bwMode="auto">
          <a:xfrm>
            <a:off x="471488" y="4910138"/>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Footer Placeholder 1"/>
          <p:cNvSpPr>
            <a:spLocks noGrp="1"/>
          </p:cNvSpPr>
          <p:nvPr>
            <p:ph type="ftr" sz="quarter" idx="11"/>
          </p:nvPr>
        </p:nvSpPr>
        <p:spPr/>
        <p:txBody>
          <a:bodyPr/>
          <a:lstStyle/>
          <a:p>
            <a:r>
              <a:rPr lang="en-US" smtClean="0"/>
              <a:t>Susan Richmond 2016 </a:t>
            </a:r>
            <a:endParaRPr lang="en-US" dirty="0"/>
          </a:p>
        </p:txBody>
      </p:sp>
      <p:sp>
        <p:nvSpPr>
          <p:cNvPr id="3" name="Slide Number Placeholder 2"/>
          <p:cNvSpPr>
            <a:spLocks noGrp="1"/>
          </p:cNvSpPr>
          <p:nvPr>
            <p:ph type="sldNum" sz="quarter" idx="12"/>
          </p:nvPr>
        </p:nvSpPr>
        <p:spPr/>
        <p:txBody>
          <a:bodyPr/>
          <a:lstStyle/>
          <a:p>
            <a:fld id="{295AFF0C-B51A-4417-A515-BAC0639EB7E9}" type="slidenum">
              <a:rPr lang="en-US" smtClean="0"/>
              <a:t>4</a:t>
            </a:fld>
            <a:endParaRPr lang="en-US" dirty="0"/>
          </a:p>
        </p:txBody>
      </p:sp>
    </p:spTree>
    <p:extLst>
      <p:ext uri="{BB962C8B-B14F-4D97-AF65-F5344CB8AC3E}">
        <p14:creationId xmlns:p14="http://schemas.microsoft.com/office/powerpoint/2010/main" val="14180502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5495" y="566880"/>
            <a:ext cx="6354146" cy="1674817"/>
          </a:xfrm>
          <a:prstGeom prst="rect">
            <a:avLst/>
          </a:prstGeom>
        </p:spPr>
        <p:txBody>
          <a:bodyPr wrap="square">
            <a:spAutoFit/>
          </a:bodyPr>
          <a:lstStyle/>
          <a:p>
            <a:pPr marR="0" lvl="2">
              <a:lnSpc>
                <a:spcPct val="115000"/>
              </a:lnSpc>
              <a:spcBef>
                <a:spcPts val="1000"/>
              </a:spcBef>
              <a:spcAft>
                <a:spcPts val="0"/>
              </a:spcAft>
            </a:pPr>
            <a:r>
              <a:rPr lang="en-US" sz="1600" b="1" dirty="0" smtClean="0">
                <a:solidFill>
                  <a:srgbClr val="0000CC"/>
                </a:solidFill>
                <a:latin typeface="Cambria"/>
                <a:ea typeface="Times New Roman"/>
                <a:cs typeface="Times New Roman"/>
              </a:rPr>
              <a:t>2.  Teacher </a:t>
            </a:r>
            <a:r>
              <a:rPr lang="en-US" sz="1600" b="1" dirty="0">
                <a:solidFill>
                  <a:srgbClr val="0000CC"/>
                </a:solidFill>
                <a:latin typeface="Cambria"/>
                <a:ea typeface="Times New Roman"/>
                <a:cs typeface="Times New Roman"/>
              </a:rPr>
              <a:t>Made Big </a:t>
            </a:r>
            <a:r>
              <a:rPr lang="en-US" sz="1600" b="1" dirty="0" smtClean="0">
                <a:solidFill>
                  <a:srgbClr val="0000CC"/>
                </a:solidFill>
                <a:latin typeface="Cambria"/>
                <a:ea typeface="Times New Roman"/>
                <a:cs typeface="Times New Roman"/>
              </a:rPr>
              <a:t>Books</a:t>
            </a:r>
          </a:p>
          <a:p>
            <a:pPr marL="1143000" marR="0" lvl="2" indent="-228600">
              <a:lnSpc>
                <a:spcPct val="115000"/>
              </a:lnSpc>
              <a:spcBef>
                <a:spcPts val="1000"/>
              </a:spcBef>
              <a:spcAft>
                <a:spcPts val="0"/>
              </a:spcAft>
              <a:buFont typeface="+mj-lt"/>
              <a:buAutoNum type="arabicPeriod"/>
            </a:pPr>
            <a:endParaRPr lang="en-US" sz="1200" b="1" dirty="0">
              <a:latin typeface="Cambria"/>
              <a:ea typeface="Times New Roman"/>
              <a:cs typeface="Times New Roman"/>
            </a:endParaRPr>
          </a:p>
          <a:p>
            <a:r>
              <a:rPr lang="en-US" sz="1200" b="1" dirty="0" smtClean="0">
                <a:solidFill>
                  <a:srgbClr val="C00000"/>
                </a:solidFill>
                <a:ea typeface="Times New Roman"/>
                <a:cs typeface="Times New Roman"/>
              </a:rPr>
              <a:t>Language </a:t>
            </a:r>
            <a:r>
              <a:rPr lang="en-US" sz="1200" b="1" dirty="0">
                <a:solidFill>
                  <a:srgbClr val="C00000"/>
                </a:solidFill>
                <a:ea typeface="Times New Roman"/>
                <a:cs typeface="Times New Roman"/>
              </a:rPr>
              <a:t>Functions: </a:t>
            </a:r>
            <a:r>
              <a:rPr lang="en-US" sz="1200" b="1" dirty="0" smtClean="0">
                <a:solidFill>
                  <a:srgbClr val="C00000"/>
                </a:solidFill>
                <a:ea typeface="Times New Roman"/>
                <a:cs typeface="Times New Roman"/>
              </a:rPr>
              <a:t>Retell/Relate/Describe/Explain</a:t>
            </a:r>
          </a:p>
          <a:p>
            <a:endParaRPr lang="en-US" sz="1200" dirty="0">
              <a:latin typeface="Times New Roman"/>
              <a:ea typeface="Times New Roman"/>
            </a:endParaRPr>
          </a:p>
          <a:p>
            <a:r>
              <a:rPr lang="en-US" sz="1200" b="1" dirty="0">
                <a:solidFill>
                  <a:srgbClr val="0000FF"/>
                </a:solidFill>
                <a:ea typeface="Times New Roman"/>
                <a:cs typeface="Times New Roman"/>
              </a:rPr>
              <a:t>CCSS L.1, L.6 - </a:t>
            </a:r>
            <a:r>
              <a:rPr lang="en-US" sz="1200" b="1" dirty="0">
                <a:solidFill>
                  <a:srgbClr val="000000"/>
                </a:solidFill>
                <a:ea typeface="Times New Roman"/>
                <a:cs typeface="Times New Roman"/>
              </a:rPr>
              <a:t>Purpose:  </a:t>
            </a:r>
            <a:r>
              <a:rPr lang="en-US" sz="1200" dirty="0">
                <a:solidFill>
                  <a:srgbClr val="000000"/>
                </a:solidFill>
                <a:ea typeface="Times New Roman"/>
                <a:cs typeface="Times New Roman"/>
              </a:rPr>
              <a:t>Teacher-Made Big Books focus on content standards while imbedding concepts and vocabulary.  Big- Books make expository/informational text comprehensible (by using frames and patterns) and allow reading access for all students.</a:t>
            </a:r>
            <a:endParaRPr lang="en-US" sz="1200" dirty="0">
              <a:effectLst/>
              <a:latin typeface="Times New Roman"/>
              <a:ea typeface="Times New Roman"/>
            </a:endParaRPr>
          </a:p>
        </p:txBody>
      </p:sp>
      <p:graphicFrame>
        <p:nvGraphicFramePr>
          <p:cNvPr id="5" name="Table 4"/>
          <p:cNvGraphicFramePr>
            <a:graphicFrameLocks noGrp="1"/>
          </p:cNvGraphicFramePr>
          <p:nvPr>
            <p:extLst>
              <p:ext uri="{D42A27DB-BD31-4B8C-83A1-F6EECF244321}">
                <p14:modId xmlns:p14="http://schemas.microsoft.com/office/powerpoint/2010/main" val="354182217"/>
              </p:ext>
            </p:extLst>
          </p:nvPr>
        </p:nvGraphicFramePr>
        <p:xfrm>
          <a:off x="221136" y="2639273"/>
          <a:ext cx="3840480" cy="1472184"/>
        </p:xfrm>
        <a:graphic>
          <a:graphicData uri="http://schemas.openxmlformats.org/drawingml/2006/table">
            <a:tbl>
              <a:tblPr firstRow="1" firstCol="1" bandRow="1"/>
              <a:tblGrid>
                <a:gridCol w="297180"/>
                <a:gridCol w="3543300"/>
              </a:tblGrid>
              <a:tr h="160020">
                <a:tc gridSpan="2">
                  <a:txBody>
                    <a:bodyPr/>
                    <a:lstStyle/>
                    <a:p>
                      <a:pPr marL="0" marR="0">
                        <a:lnSpc>
                          <a:spcPct val="115000"/>
                        </a:lnSpc>
                        <a:spcBef>
                          <a:spcPts val="0"/>
                        </a:spcBef>
                        <a:spcAft>
                          <a:spcPts val="0"/>
                        </a:spcAft>
                      </a:pPr>
                      <a:r>
                        <a:rPr lang="en-US" sz="1200" b="1" u="sng" dirty="0">
                          <a:effectLst/>
                          <a:latin typeface="Calibri"/>
                          <a:ea typeface="Calibri"/>
                          <a:cs typeface="Times New Roman"/>
                        </a:rPr>
                        <a:t>Basic G.L.A.D Strategy</a:t>
                      </a:r>
                      <a:endParaRPr lang="en-US" sz="1100" dirty="0">
                        <a:effectLst/>
                        <a:latin typeface="Calibri"/>
                        <a:ea typeface="Calibri"/>
                        <a:cs typeface="Times New Roman"/>
                      </a:endParaRPr>
                    </a:p>
                  </a:txBody>
                  <a:tcPr marL="68580" marR="68580" marT="0" marB="0">
                    <a:lnL>
                      <a:noFill/>
                    </a:lnL>
                    <a:lnR>
                      <a:noFill/>
                    </a:lnR>
                    <a:lnT>
                      <a:noFill/>
                    </a:lnT>
                    <a:lnB>
                      <a:noFill/>
                    </a:lnB>
                  </a:tcPr>
                </a:tc>
                <a:tc hMerge="1">
                  <a:txBody>
                    <a:bodyPr/>
                    <a:lstStyle/>
                    <a:p>
                      <a:endParaRPr lang="en-US"/>
                    </a:p>
                  </a:txBody>
                  <a:tcPr/>
                </a:tc>
              </a:tr>
              <a:tr h="159385">
                <a:tc gridSpan="2">
                  <a:txBody>
                    <a:bodyPr/>
                    <a:lstStyle/>
                    <a:p>
                      <a:pPr marL="0" marR="0">
                        <a:lnSpc>
                          <a:spcPct val="115000"/>
                        </a:lnSpc>
                        <a:spcBef>
                          <a:spcPts val="0"/>
                        </a:spcBef>
                        <a:spcAft>
                          <a:spcPts val="0"/>
                        </a:spcAft>
                      </a:pPr>
                      <a:r>
                        <a:rPr lang="en-US" sz="1200" b="1" dirty="0">
                          <a:solidFill>
                            <a:srgbClr val="0000CC"/>
                          </a:solidFill>
                          <a:effectLst/>
                          <a:latin typeface="Calibri"/>
                          <a:ea typeface="Calibri"/>
                          <a:cs typeface="Times New Roman"/>
                        </a:rPr>
                        <a:t>DOK-1 Knowledge – </a:t>
                      </a:r>
                      <a:r>
                        <a:rPr lang="en-US" sz="1100" i="1" dirty="0">
                          <a:solidFill>
                            <a:srgbClr val="0000CC"/>
                          </a:solidFill>
                          <a:effectLst/>
                          <a:latin typeface="Calibri"/>
                          <a:ea typeface="Calibri"/>
                          <a:cs typeface="Times New Roman"/>
                        </a:rPr>
                        <a:t>Recall - Read</a:t>
                      </a:r>
                      <a:endParaRPr lang="en-US" sz="1100" dirty="0">
                        <a:effectLst/>
                        <a:latin typeface="Calibri"/>
                        <a:ea typeface="Calibri"/>
                        <a:cs typeface="Times New Roman"/>
                      </a:endParaRPr>
                    </a:p>
                  </a:txBody>
                  <a:tcPr marL="68580" marR="68580" marT="0" marB="0">
                    <a:lnL>
                      <a:noFill/>
                    </a:lnL>
                    <a:lnR>
                      <a:noFill/>
                    </a:lnR>
                    <a:lnT>
                      <a:noFill/>
                    </a:lnT>
                    <a:lnB>
                      <a:noFill/>
                    </a:lnB>
                  </a:tcPr>
                </a:tc>
                <a:tc hMerge="1">
                  <a:txBody>
                    <a:bodyPr/>
                    <a:lstStyle/>
                    <a:p>
                      <a:endParaRPr lang="en-US"/>
                    </a:p>
                  </a:txBody>
                  <a:tcPr/>
                </a:tc>
              </a:tr>
              <a:tr h="294005">
                <a:tc>
                  <a:txBody>
                    <a:bodyPr/>
                    <a:lstStyle/>
                    <a:p>
                      <a:pPr marL="0" marR="0" algn="ctr">
                        <a:lnSpc>
                          <a:spcPct val="115000"/>
                        </a:lnSpc>
                        <a:spcBef>
                          <a:spcPts val="0"/>
                        </a:spcBef>
                        <a:spcAft>
                          <a:spcPts val="0"/>
                        </a:spcAft>
                      </a:pPr>
                      <a:r>
                        <a:rPr lang="en-US" sz="1100" dirty="0">
                          <a:effectLst/>
                          <a:latin typeface="Calibri"/>
                          <a:ea typeface="Calibri"/>
                          <a:cs typeface="Times New Roman"/>
                        </a:rPr>
                        <a:t>1.</a:t>
                      </a:r>
                    </a:p>
                    <a:p>
                      <a:pPr marL="0" marR="0" algn="ctr">
                        <a:lnSpc>
                          <a:spcPct val="115000"/>
                        </a:lnSpc>
                        <a:spcBef>
                          <a:spcPts val="0"/>
                        </a:spcBef>
                        <a:spcAft>
                          <a:spcPts val="0"/>
                        </a:spcAft>
                      </a:pPr>
                      <a:r>
                        <a:rPr lang="en-US" sz="1100" dirty="0">
                          <a:effectLst/>
                          <a:latin typeface="Calibri"/>
                          <a:ea typeface="Calibri"/>
                          <a:cs typeface="Times New Roman"/>
                        </a:rPr>
                        <a:t> </a:t>
                      </a:r>
                    </a:p>
                  </a:txBody>
                  <a:tcPr marL="68580" marR="68580" marT="0" marB="0">
                    <a:lnL>
                      <a:noFill/>
                    </a:lnL>
                    <a:lnR>
                      <a:noFill/>
                    </a:lnR>
                    <a:lnT>
                      <a:noFill/>
                    </a:lnT>
                    <a:lnB>
                      <a:noFill/>
                    </a:lnB>
                  </a:tcPr>
                </a:tc>
                <a:tc>
                  <a:txBody>
                    <a:bodyPr/>
                    <a:lstStyle/>
                    <a:p>
                      <a:pPr marL="0" marR="0">
                        <a:lnSpc>
                          <a:spcPct val="115000"/>
                        </a:lnSpc>
                        <a:spcBef>
                          <a:spcPts val="0"/>
                        </a:spcBef>
                        <a:spcAft>
                          <a:spcPts val="0"/>
                        </a:spcAft>
                      </a:pPr>
                      <a:r>
                        <a:rPr lang="en-US" sz="1200" dirty="0">
                          <a:effectLst/>
                          <a:latin typeface="Calibri"/>
                          <a:ea typeface="Calibri"/>
                          <a:cs typeface="Times New Roman"/>
                        </a:rPr>
                        <a:t>The teacher selects and presents key concepts and vocabulary writing them in familiar pattern or rhythm (such as Brown Bear, Brown Bear) or a frame (first, next last).  Using real pictures and photos, the teacher creates the Big-Book.</a:t>
                      </a:r>
                      <a:endParaRPr lang="en-US" sz="1100" dirty="0">
                        <a:effectLst/>
                        <a:latin typeface="Calibri"/>
                        <a:ea typeface="Calibri"/>
                        <a:cs typeface="Times New Roman"/>
                      </a:endParaRPr>
                    </a:p>
                  </a:txBody>
                  <a:tcPr marL="68580" marR="68580" marT="0" marB="0">
                    <a:lnL>
                      <a:noFill/>
                    </a:lnL>
                    <a:lnR>
                      <a:noFill/>
                    </a:lnR>
                    <a:lnT>
                      <a:noFill/>
                    </a:lnT>
                    <a:lnB>
                      <a:noFill/>
                    </a:lnB>
                  </a:tcPr>
                </a:tc>
              </a:tr>
            </a:tbl>
          </a:graphicData>
        </a:graphic>
      </p:graphicFrame>
      <p:pic>
        <p:nvPicPr>
          <p:cNvPr id="6" name="Picture 5"/>
          <p:cNvPicPr/>
          <p:nvPr/>
        </p:nvPicPr>
        <p:blipFill rotWithShape="1">
          <a:blip r:embed="rId2" cstate="print">
            <a:extLst>
              <a:ext uri="{28A0092B-C50C-407E-A947-70E740481C1C}">
                <a14:useLocalDpi xmlns:a14="http://schemas.microsoft.com/office/drawing/2010/main" val="0"/>
              </a:ext>
            </a:extLst>
          </a:blip>
          <a:srcRect l="27034" t="34186" r="31106" b="18061"/>
          <a:stretch/>
        </p:blipFill>
        <p:spPr bwMode="auto">
          <a:xfrm>
            <a:off x="4167926" y="2698335"/>
            <a:ext cx="2291715" cy="1470660"/>
          </a:xfrm>
          <a:prstGeom prst="rect">
            <a:avLst/>
          </a:prstGeom>
          <a:ln>
            <a:solidFill>
              <a:schemeClr val="tx1"/>
            </a:solidFill>
          </a:ln>
          <a:effectLst>
            <a:outerShdw blurRad="292100" dist="139700" dir="2700000" algn="tl" rotWithShape="0">
              <a:srgbClr val="333333">
                <a:alpha val="65000"/>
              </a:srgbClr>
            </a:outerShdw>
          </a:effectLst>
          <a:extLst/>
        </p:spPr>
      </p:pic>
      <p:graphicFrame>
        <p:nvGraphicFramePr>
          <p:cNvPr id="7" name="Table 6"/>
          <p:cNvGraphicFramePr>
            <a:graphicFrameLocks noGrp="1"/>
          </p:cNvGraphicFramePr>
          <p:nvPr>
            <p:extLst>
              <p:ext uri="{D42A27DB-BD31-4B8C-83A1-F6EECF244321}">
                <p14:modId xmlns:p14="http://schemas.microsoft.com/office/powerpoint/2010/main" val="577442116"/>
              </p:ext>
            </p:extLst>
          </p:nvPr>
        </p:nvGraphicFramePr>
        <p:xfrm>
          <a:off x="325055" y="4638675"/>
          <a:ext cx="5915025" cy="2715237"/>
        </p:xfrm>
        <a:graphic>
          <a:graphicData uri="http://schemas.openxmlformats.org/drawingml/2006/table">
            <a:tbl>
              <a:tblPr firstRow="1" firstCol="1" bandRow="1"/>
              <a:tblGrid>
                <a:gridCol w="5915025"/>
              </a:tblGrid>
              <a:tr h="802110">
                <a:tc>
                  <a:txBody>
                    <a:bodyPr/>
                    <a:lstStyle/>
                    <a:p>
                      <a:pPr marL="0" marR="0">
                        <a:lnSpc>
                          <a:spcPct val="115000"/>
                        </a:lnSpc>
                        <a:spcBef>
                          <a:spcPts val="0"/>
                        </a:spcBef>
                        <a:spcAft>
                          <a:spcPts val="0"/>
                        </a:spcAft>
                      </a:pPr>
                      <a:r>
                        <a:rPr lang="en-US" sz="1100" b="1" u="sng" dirty="0" smtClean="0">
                          <a:effectLst/>
                          <a:latin typeface="+mn-lt"/>
                          <a:ea typeface="Calibri"/>
                          <a:cs typeface="Times New Roman"/>
                        </a:rPr>
                        <a:t>BEYOND GLAD</a:t>
                      </a:r>
                      <a:r>
                        <a:rPr lang="en-US" sz="1100" b="1" u="none" dirty="0" smtClean="0">
                          <a:effectLst/>
                          <a:latin typeface="+mn-lt"/>
                          <a:ea typeface="Calibri"/>
                          <a:cs typeface="Times New Roman"/>
                        </a:rPr>
                        <a:t>  Extending Complexity</a:t>
                      </a:r>
                      <a:endParaRPr lang="en-US" sz="1000" u="none" dirty="0" smtClean="0">
                        <a:effectLst/>
                        <a:latin typeface="+mn-lt"/>
                        <a:ea typeface="Calibri"/>
                        <a:cs typeface="Times New Roman"/>
                      </a:endParaRPr>
                    </a:p>
                    <a:p>
                      <a:pPr marL="0" marR="0">
                        <a:lnSpc>
                          <a:spcPct val="115000"/>
                        </a:lnSpc>
                        <a:spcBef>
                          <a:spcPts val="0"/>
                        </a:spcBef>
                        <a:spcAft>
                          <a:spcPts val="0"/>
                        </a:spcAft>
                      </a:pPr>
                      <a:r>
                        <a:rPr lang="en-US" sz="1100" dirty="0" smtClean="0">
                          <a:effectLst/>
                          <a:latin typeface="Calibri"/>
                          <a:ea typeface="Calibri"/>
                          <a:cs typeface="Times New Roman"/>
                        </a:rPr>
                        <a:t>After </a:t>
                      </a:r>
                      <a:r>
                        <a:rPr lang="en-US" sz="1100" dirty="0">
                          <a:effectLst/>
                          <a:latin typeface="Calibri"/>
                          <a:ea typeface="Calibri"/>
                          <a:cs typeface="Times New Roman"/>
                        </a:rPr>
                        <a:t>students have gone through the </a:t>
                      </a:r>
                      <a:r>
                        <a:rPr lang="en-US" sz="1100" b="1" dirty="0">
                          <a:effectLst/>
                          <a:latin typeface="Calibri"/>
                          <a:ea typeface="Calibri"/>
                          <a:cs typeface="Times New Roman"/>
                        </a:rPr>
                        <a:t>Basic GLAD Strategy</a:t>
                      </a:r>
                      <a:r>
                        <a:rPr lang="en-US" sz="1100" dirty="0">
                          <a:effectLst/>
                          <a:latin typeface="Calibri"/>
                          <a:ea typeface="Calibri"/>
                          <a:cs typeface="Times New Roman"/>
                        </a:rPr>
                        <a:t>, they may use the Big Book as</a:t>
                      </a:r>
                      <a:r>
                        <a:rPr lang="en-US" sz="1100" b="1" dirty="0">
                          <a:effectLst/>
                          <a:latin typeface="Calibri"/>
                          <a:ea typeface="Calibri"/>
                          <a:cs typeface="Times New Roman"/>
                        </a:rPr>
                        <a:t> </a:t>
                      </a:r>
                      <a:r>
                        <a:rPr lang="en-US" sz="1100" dirty="0">
                          <a:effectLst/>
                          <a:latin typeface="Calibri"/>
                          <a:ea typeface="Calibri"/>
                          <a:cs typeface="Times New Roman"/>
                        </a:rPr>
                        <a:t>a reference to answer the extended </a:t>
                      </a:r>
                      <a:r>
                        <a:rPr lang="en-US" sz="1100" b="1" dirty="0">
                          <a:effectLst/>
                          <a:latin typeface="Calibri"/>
                          <a:ea typeface="Calibri"/>
                          <a:cs typeface="Times New Roman"/>
                        </a:rPr>
                        <a:t>DOK</a:t>
                      </a:r>
                      <a:r>
                        <a:rPr lang="en-US" sz="1100" dirty="0">
                          <a:effectLst/>
                          <a:latin typeface="Calibri"/>
                          <a:ea typeface="Calibri"/>
                          <a:cs typeface="Times New Roman"/>
                        </a:rPr>
                        <a:t> level prompts as indicated. Each task must be completed by students </a:t>
                      </a:r>
                      <a:r>
                        <a:rPr lang="en-US" sz="1100" dirty="0" smtClean="0">
                          <a:effectLst/>
                          <a:latin typeface="Calibri"/>
                          <a:ea typeface="Calibri"/>
                          <a:cs typeface="Times New Roman"/>
                        </a:rPr>
                        <a:t>independently.</a:t>
                      </a:r>
                      <a:endParaRPr lang="en-US" sz="1000" dirty="0">
                        <a:effectLst/>
                        <a:latin typeface="Calibri"/>
                        <a:ea typeface="Calibri"/>
                        <a:cs typeface="Times New Roman"/>
                      </a:endParaRPr>
                    </a:p>
                  </a:txBody>
                  <a:tcPr marL="63831" marR="63831" marT="0" marB="0" anchor="ctr">
                    <a:lnL>
                      <a:noFill/>
                    </a:lnL>
                    <a:lnR>
                      <a:noFill/>
                    </a:lnR>
                    <a:lnT>
                      <a:noFill/>
                    </a:lnT>
                    <a:lnB w="12700" cap="flat" cmpd="sng" algn="ctr">
                      <a:solidFill>
                        <a:srgbClr val="000000"/>
                      </a:solidFill>
                      <a:prstDash val="solid"/>
                      <a:round/>
                      <a:headEnd type="none" w="med" len="med"/>
                      <a:tailEnd type="none" w="med" len="med"/>
                    </a:lnB>
                  </a:tcPr>
                </a:tc>
              </a:tr>
              <a:tr h="587247">
                <a:tc>
                  <a:txBody>
                    <a:bodyPr/>
                    <a:lstStyle/>
                    <a:p>
                      <a:pPr marL="0" marR="0">
                        <a:lnSpc>
                          <a:spcPct val="115000"/>
                        </a:lnSpc>
                        <a:spcBef>
                          <a:spcPts val="0"/>
                        </a:spcBef>
                        <a:spcAft>
                          <a:spcPts val="0"/>
                        </a:spcAft>
                      </a:pPr>
                      <a:r>
                        <a:rPr lang="en-US" sz="1100" b="1" dirty="0">
                          <a:solidFill>
                            <a:srgbClr val="0000CC"/>
                          </a:solidFill>
                          <a:effectLst/>
                          <a:latin typeface="Calibri"/>
                          <a:ea typeface="Calibri"/>
                          <a:cs typeface="Times New Roman"/>
                        </a:rPr>
                        <a:t>CCSS RL-RI.1 - DOK-1 Comprehension Prompt:</a:t>
                      </a:r>
                      <a:r>
                        <a:rPr lang="en-US" sz="1000" b="1" dirty="0">
                          <a:solidFill>
                            <a:srgbClr val="0000CC"/>
                          </a:solidFill>
                          <a:effectLst/>
                          <a:latin typeface="Calibri"/>
                          <a:ea typeface="Calibri"/>
                          <a:cs typeface="Times New Roman"/>
                        </a:rPr>
                        <a:t>  </a:t>
                      </a:r>
                      <a:r>
                        <a:rPr lang="en-US" sz="1000" i="1" dirty="0">
                          <a:solidFill>
                            <a:srgbClr val="0000CC"/>
                          </a:solidFill>
                          <a:effectLst/>
                          <a:latin typeface="Calibri"/>
                          <a:ea typeface="Calibri"/>
                          <a:cs typeface="Times New Roman"/>
                        </a:rPr>
                        <a:t>describe/explain who, what, where, when, or how</a:t>
                      </a:r>
                      <a:endParaRPr lang="en-US" sz="1000" dirty="0">
                        <a:effectLst/>
                        <a:latin typeface="Calibri"/>
                        <a:ea typeface="Calibri"/>
                        <a:cs typeface="Times New Roman"/>
                      </a:endParaRPr>
                    </a:p>
                    <a:p>
                      <a:pPr marL="0" marR="0">
                        <a:lnSpc>
                          <a:spcPct val="115000"/>
                        </a:lnSpc>
                        <a:spcBef>
                          <a:spcPts val="0"/>
                        </a:spcBef>
                        <a:spcAft>
                          <a:spcPts val="0"/>
                        </a:spcAft>
                      </a:pPr>
                      <a:r>
                        <a:rPr lang="en-US" sz="1100" dirty="0">
                          <a:effectLst/>
                          <a:latin typeface="Calibri"/>
                          <a:ea typeface="Calibri"/>
                          <a:cs typeface="Times New Roman"/>
                        </a:rPr>
                        <a:t>Who or what is the Big Book about?       Where does the story/event take place?   When did ___ happen? (Students can tell, write or draw their answers).</a:t>
                      </a:r>
                      <a:endParaRPr lang="en-US" sz="1000" dirty="0">
                        <a:effectLst/>
                        <a:latin typeface="Calibri"/>
                        <a:ea typeface="Calibri"/>
                        <a:cs typeface="Times New Roman"/>
                      </a:endParaRPr>
                    </a:p>
                  </a:txBody>
                  <a:tcPr marL="63831" marR="638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68095">
                <a:tc>
                  <a:txBody>
                    <a:bodyPr/>
                    <a:lstStyle/>
                    <a:p>
                      <a:pPr marL="0" marR="0">
                        <a:spcBef>
                          <a:spcPts val="0"/>
                        </a:spcBef>
                        <a:spcAft>
                          <a:spcPts val="0"/>
                        </a:spcAft>
                      </a:pPr>
                      <a:r>
                        <a:rPr lang="en-US" sz="1000" b="1" kern="1200" dirty="0">
                          <a:solidFill>
                            <a:srgbClr val="0000CC"/>
                          </a:solidFill>
                          <a:effectLst/>
                          <a:latin typeface="Calibri"/>
                          <a:ea typeface="Times New Roman"/>
                          <a:cs typeface="Times New Roman"/>
                        </a:rPr>
                        <a:t>CCSS RI/RL.1 - DOK-2 Application Prompt:  </a:t>
                      </a:r>
                      <a:r>
                        <a:rPr lang="en-US" sz="1000" i="1" kern="1200" dirty="0">
                          <a:solidFill>
                            <a:srgbClr val="0000CC"/>
                          </a:solidFill>
                          <a:effectLst/>
                          <a:latin typeface="Calibri"/>
                          <a:ea typeface="Times New Roman"/>
                          <a:cs typeface="Times New Roman"/>
                        </a:rPr>
                        <a:t>Obtain and interpret information using text features.</a:t>
                      </a:r>
                      <a:endParaRPr lang="en-US" sz="1000" dirty="0">
                        <a:effectLst/>
                        <a:latin typeface="Calibri"/>
                        <a:ea typeface="Times New Roman"/>
                      </a:endParaRPr>
                    </a:p>
                    <a:p>
                      <a:pPr marL="0" marR="0">
                        <a:spcBef>
                          <a:spcPts val="0"/>
                        </a:spcBef>
                        <a:spcAft>
                          <a:spcPts val="0"/>
                        </a:spcAft>
                      </a:pPr>
                      <a:r>
                        <a:rPr kumimoji="0" lang="en-US" sz="1100" b="0" i="0" u="none" strike="noStrike" kern="1200" cap="none" spc="0" normalizeH="0" baseline="0" noProof="0" dirty="0" smtClean="0">
                          <a:ln>
                            <a:noFill/>
                          </a:ln>
                          <a:solidFill>
                            <a:prstClr val="black"/>
                          </a:solidFill>
                          <a:effectLst/>
                          <a:uLnTx/>
                          <a:uFillTx/>
                          <a:latin typeface="+mn-lt"/>
                          <a:ea typeface="Calibri"/>
                          <a:cs typeface="Times New Roman"/>
                        </a:rPr>
                        <a:t>Prompt: </a:t>
                      </a:r>
                      <a:r>
                        <a:rPr lang="en-US" sz="1200" kern="1200" dirty="0" smtClean="0">
                          <a:solidFill>
                            <a:srgbClr val="000000"/>
                          </a:solidFill>
                          <a:effectLst/>
                          <a:latin typeface="Calibri"/>
                          <a:ea typeface="Times New Roman"/>
                          <a:cs typeface="Times New Roman"/>
                        </a:rPr>
                        <a:t>Select </a:t>
                      </a:r>
                      <a:r>
                        <a:rPr lang="en-US" sz="1200" kern="1200" dirty="0">
                          <a:solidFill>
                            <a:srgbClr val="000000"/>
                          </a:solidFill>
                          <a:effectLst/>
                          <a:latin typeface="Calibri"/>
                          <a:ea typeface="Times New Roman"/>
                          <a:cs typeface="Times New Roman"/>
                        </a:rPr>
                        <a:t>and draw an illustration from the Big Book.   Write facts from the Big Book that tell about the illustration.</a:t>
                      </a:r>
                      <a:endParaRPr lang="en-US" sz="1200" dirty="0">
                        <a:effectLst/>
                        <a:latin typeface="Calibri"/>
                        <a:ea typeface="Times New Roman"/>
                      </a:endParaRPr>
                    </a:p>
                  </a:txBody>
                  <a:tcPr marL="63831" marR="638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78947">
                <a:tc>
                  <a:txBody>
                    <a:bodyPr/>
                    <a:lstStyle/>
                    <a:p>
                      <a:pPr marL="0" marR="0">
                        <a:spcBef>
                          <a:spcPts val="0"/>
                        </a:spcBef>
                        <a:spcAft>
                          <a:spcPts val="0"/>
                        </a:spcAft>
                      </a:pPr>
                      <a:r>
                        <a:rPr lang="en-US" sz="900" b="1" i="1" kern="1200" dirty="0">
                          <a:effectLst/>
                          <a:latin typeface="Calibri"/>
                          <a:ea typeface="Times New Roman"/>
                          <a:cs typeface="Arial"/>
                        </a:rPr>
                        <a:t>Teacher:  Students should have had some practice with generalizations before doing this task</a:t>
                      </a:r>
                      <a:r>
                        <a:rPr lang="en-US" sz="900" b="1" i="1" kern="1200" dirty="0" smtClean="0">
                          <a:effectLst/>
                          <a:latin typeface="Calibri"/>
                          <a:ea typeface="Times New Roman"/>
                          <a:cs typeface="Arial"/>
                        </a:rPr>
                        <a:t>. </a:t>
                      </a:r>
                    </a:p>
                    <a:p>
                      <a:pPr marL="0" marR="0">
                        <a:spcBef>
                          <a:spcPts val="0"/>
                        </a:spcBef>
                        <a:spcAft>
                          <a:spcPts val="0"/>
                        </a:spcAft>
                      </a:pPr>
                      <a:r>
                        <a:rPr lang="en-US" sz="1000" b="1" kern="1200" dirty="0" smtClean="0">
                          <a:solidFill>
                            <a:srgbClr val="0000CC"/>
                          </a:solidFill>
                          <a:effectLst/>
                          <a:latin typeface="Calibri"/>
                          <a:ea typeface="Times New Roman"/>
                          <a:cs typeface="Arial"/>
                        </a:rPr>
                        <a:t>CCSS </a:t>
                      </a:r>
                      <a:r>
                        <a:rPr lang="en-US" sz="1000" b="1" kern="1200" dirty="0">
                          <a:solidFill>
                            <a:srgbClr val="0000CC"/>
                          </a:solidFill>
                          <a:effectLst/>
                          <a:latin typeface="Calibri"/>
                          <a:ea typeface="Times New Roman"/>
                          <a:cs typeface="Arial"/>
                        </a:rPr>
                        <a:t>RI.3 - DOK-2 Synthesis Prompt:</a:t>
                      </a:r>
                      <a:r>
                        <a:rPr lang="en-US" sz="1000" kern="1200" dirty="0">
                          <a:solidFill>
                            <a:srgbClr val="0000CC"/>
                          </a:solidFill>
                          <a:effectLst/>
                          <a:latin typeface="Calibri"/>
                          <a:ea typeface="Times New Roman"/>
                          <a:cs typeface="Arial"/>
                        </a:rPr>
                        <a:t>  </a:t>
                      </a:r>
                      <a:r>
                        <a:rPr lang="en-US" sz="1000" i="1" kern="1200" dirty="0">
                          <a:solidFill>
                            <a:srgbClr val="0000CC"/>
                          </a:solidFill>
                          <a:effectLst/>
                          <a:latin typeface="Calibri"/>
                          <a:ea typeface="Times New Roman"/>
                          <a:cs typeface="Arial"/>
                        </a:rPr>
                        <a:t>Generate conjectures /hypotheses based on observations-prior knowledge and experience.</a:t>
                      </a:r>
                      <a:endParaRPr lang="en-US" sz="1000" dirty="0">
                        <a:effectLst/>
                        <a:latin typeface="Calibri"/>
                        <a:ea typeface="Times New Roman"/>
                      </a:endParaRPr>
                    </a:p>
                    <a:p>
                      <a:pPr marL="0" marR="0">
                        <a:spcBef>
                          <a:spcPts val="0"/>
                        </a:spcBef>
                        <a:spcAft>
                          <a:spcPts val="0"/>
                        </a:spcAft>
                      </a:pPr>
                      <a:r>
                        <a:rPr kumimoji="0" lang="en-US" sz="1100" b="0" i="0" u="none" strike="noStrike" kern="1200" cap="none" spc="0" normalizeH="0" baseline="0" noProof="0" dirty="0" smtClean="0">
                          <a:ln>
                            <a:noFill/>
                          </a:ln>
                          <a:solidFill>
                            <a:prstClr val="black"/>
                          </a:solidFill>
                          <a:effectLst/>
                          <a:uLnTx/>
                          <a:uFillTx/>
                          <a:latin typeface="+mn-lt"/>
                          <a:ea typeface="Calibri"/>
                          <a:cs typeface="Times New Roman"/>
                        </a:rPr>
                        <a:t>Prompts: </a:t>
                      </a:r>
                      <a:r>
                        <a:rPr lang="en-US" sz="1200" kern="1200" dirty="0" smtClean="0">
                          <a:effectLst/>
                          <a:latin typeface="Calibri"/>
                          <a:ea typeface="Times New Roman"/>
                          <a:cs typeface="Arial"/>
                        </a:rPr>
                        <a:t>Complete </a:t>
                      </a:r>
                      <a:r>
                        <a:rPr lang="en-US" sz="1200" kern="1200" dirty="0">
                          <a:effectLst/>
                          <a:latin typeface="Calibri"/>
                          <a:ea typeface="Times New Roman"/>
                          <a:cs typeface="Arial"/>
                        </a:rPr>
                        <a:t>the following generalization about </a:t>
                      </a:r>
                      <a:r>
                        <a:rPr lang="en-US" sz="1200" b="1" i="1" u="sng" kern="1200" dirty="0" smtClean="0">
                          <a:effectLst/>
                          <a:latin typeface="Calibri"/>
                          <a:ea typeface="Times New Roman"/>
                          <a:cs typeface="Arial"/>
                        </a:rPr>
                        <a:t>teacher fill in</a:t>
                      </a:r>
                      <a:r>
                        <a:rPr lang="en-US" sz="1200" b="1" i="1" u="none" kern="1200" dirty="0" smtClean="0">
                          <a:effectLst/>
                          <a:latin typeface="Calibri"/>
                          <a:ea typeface="Times New Roman"/>
                          <a:cs typeface="Arial"/>
                        </a:rPr>
                        <a:t>  </a:t>
                      </a:r>
                      <a:r>
                        <a:rPr lang="en-US" sz="1200" u="none" kern="1200" dirty="0" smtClean="0">
                          <a:effectLst/>
                          <a:latin typeface="Calibri"/>
                          <a:ea typeface="Times New Roman"/>
                          <a:cs typeface="Arial"/>
                        </a:rPr>
                        <a:t>(</a:t>
                      </a:r>
                      <a:r>
                        <a:rPr lang="en-US" sz="1200" kern="1200" dirty="0">
                          <a:effectLst/>
                          <a:latin typeface="Calibri"/>
                          <a:ea typeface="Times New Roman"/>
                          <a:cs typeface="Arial"/>
                        </a:rPr>
                        <a:t>topic).  </a:t>
                      </a:r>
                      <a:endParaRPr lang="en-US" sz="1200" dirty="0">
                        <a:effectLst/>
                        <a:latin typeface="Calibri"/>
                        <a:ea typeface="Times New Roman"/>
                      </a:endParaRPr>
                    </a:p>
                    <a:p>
                      <a:pPr marL="0" marR="0">
                        <a:spcBef>
                          <a:spcPts val="0"/>
                        </a:spcBef>
                        <a:spcAft>
                          <a:spcPts val="0"/>
                        </a:spcAft>
                      </a:pPr>
                      <a:r>
                        <a:rPr lang="en-US" sz="1200" kern="1200" dirty="0">
                          <a:effectLst/>
                          <a:latin typeface="Calibri"/>
                          <a:ea typeface="Times New Roman"/>
                          <a:cs typeface="Arial"/>
                        </a:rPr>
                        <a:t>Based on </a:t>
                      </a:r>
                      <a:r>
                        <a:rPr kumimoji="0" lang="en-US" sz="1200" b="1" i="1" u="sng" strike="noStrike" kern="1200" cap="none" spc="0" normalizeH="0" baseline="0" noProof="0" dirty="0" smtClean="0">
                          <a:ln>
                            <a:noFill/>
                          </a:ln>
                          <a:solidFill>
                            <a:prstClr val="black"/>
                          </a:solidFill>
                          <a:effectLst/>
                          <a:uLnTx/>
                          <a:uFillTx/>
                          <a:latin typeface="+mn-lt"/>
                          <a:ea typeface="Times New Roman"/>
                          <a:cs typeface="Arial"/>
                        </a:rPr>
                        <a:t>teacher fill in</a:t>
                      </a:r>
                      <a:r>
                        <a:rPr kumimoji="0" lang="en-US" sz="1200" b="1" i="1" u="none" strike="noStrike" kern="1200" cap="none" spc="0" normalizeH="0" baseline="0" noProof="0" dirty="0" smtClean="0">
                          <a:ln>
                            <a:noFill/>
                          </a:ln>
                          <a:solidFill>
                            <a:prstClr val="black"/>
                          </a:solidFill>
                          <a:effectLst/>
                          <a:uLnTx/>
                          <a:uFillTx/>
                          <a:latin typeface="+mn-lt"/>
                          <a:ea typeface="Times New Roman"/>
                          <a:cs typeface="Arial"/>
                        </a:rPr>
                        <a:t> ,</a:t>
                      </a:r>
                      <a:r>
                        <a:rPr lang="en-US" sz="1200" kern="1200" dirty="0" smtClean="0">
                          <a:effectLst/>
                          <a:latin typeface="Calibri"/>
                          <a:ea typeface="Times New Roman"/>
                          <a:cs typeface="Arial"/>
                        </a:rPr>
                        <a:t> what </a:t>
                      </a:r>
                      <a:r>
                        <a:rPr lang="en-US" sz="1200" kern="1200" dirty="0">
                          <a:effectLst/>
                          <a:latin typeface="Calibri"/>
                          <a:ea typeface="Times New Roman"/>
                          <a:cs typeface="Arial"/>
                        </a:rPr>
                        <a:t>can </a:t>
                      </a:r>
                      <a:r>
                        <a:rPr lang="en-US" sz="1200" kern="1200" dirty="0" smtClean="0">
                          <a:effectLst/>
                          <a:latin typeface="Calibri"/>
                          <a:ea typeface="Times New Roman"/>
                          <a:cs typeface="Arial"/>
                        </a:rPr>
                        <a:t>you generalize </a:t>
                      </a:r>
                      <a:r>
                        <a:rPr lang="en-US" sz="1200" kern="1200" dirty="0">
                          <a:effectLst/>
                          <a:latin typeface="Calibri"/>
                          <a:ea typeface="Times New Roman"/>
                          <a:cs typeface="Arial"/>
                        </a:rPr>
                        <a:t>that most </a:t>
                      </a:r>
                      <a:r>
                        <a:rPr kumimoji="0" lang="en-US" sz="1200" b="1" i="1" u="sng" strike="noStrike" kern="1200" cap="none" spc="0" normalizeH="0" baseline="0" noProof="0" dirty="0" smtClean="0">
                          <a:ln>
                            <a:noFill/>
                          </a:ln>
                          <a:solidFill>
                            <a:prstClr val="black"/>
                          </a:solidFill>
                          <a:effectLst/>
                          <a:uLnTx/>
                          <a:uFillTx/>
                          <a:latin typeface="+mn-lt"/>
                          <a:ea typeface="Times New Roman"/>
                          <a:cs typeface="Arial"/>
                        </a:rPr>
                        <a:t>teacher fill in</a:t>
                      </a:r>
                      <a:r>
                        <a:rPr kumimoji="0" lang="en-US" sz="1200" b="1" i="1" u="none" strike="noStrike" kern="1200" cap="none" spc="0" normalizeH="0" baseline="0" noProof="0" dirty="0" smtClean="0">
                          <a:ln>
                            <a:noFill/>
                          </a:ln>
                          <a:solidFill>
                            <a:prstClr val="black"/>
                          </a:solidFill>
                          <a:effectLst/>
                          <a:uLnTx/>
                          <a:uFillTx/>
                          <a:latin typeface="+mn-lt"/>
                          <a:ea typeface="Times New Roman"/>
                          <a:cs typeface="Arial"/>
                        </a:rPr>
                        <a:t> </a:t>
                      </a:r>
                      <a:r>
                        <a:rPr lang="en-US" sz="1200" kern="1200" dirty="0" smtClean="0">
                          <a:effectLst/>
                          <a:latin typeface="Calibri"/>
                          <a:ea typeface="Times New Roman"/>
                          <a:cs typeface="Arial"/>
                        </a:rPr>
                        <a:t> can/do/are?</a:t>
                      </a:r>
                      <a:endParaRPr lang="en-US" sz="1200" dirty="0">
                        <a:effectLst/>
                        <a:latin typeface="Calibri"/>
                        <a:ea typeface="Times New Roman"/>
                      </a:endParaRPr>
                    </a:p>
                  </a:txBody>
                  <a:tcPr marL="63831" marR="638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 name="Footer Placeholder 1"/>
          <p:cNvSpPr>
            <a:spLocks noGrp="1"/>
          </p:cNvSpPr>
          <p:nvPr>
            <p:ph type="ftr" sz="quarter" idx="11"/>
          </p:nvPr>
        </p:nvSpPr>
        <p:spPr/>
        <p:txBody>
          <a:bodyPr/>
          <a:lstStyle/>
          <a:p>
            <a:r>
              <a:rPr lang="en-US" smtClean="0"/>
              <a:t>Susan Richmond 2016 </a:t>
            </a:r>
            <a:endParaRPr lang="en-US" dirty="0"/>
          </a:p>
        </p:txBody>
      </p:sp>
      <p:sp>
        <p:nvSpPr>
          <p:cNvPr id="3" name="Slide Number Placeholder 2"/>
          <p:cNvSpPr>
            <a:spLocks noGrp="1"/>
          </p:cNvSpPr>
          <p:nvPr>
            <p:ph type="sldNum" sz="quarter" idx="12"/>
          </p:nvPr>
        </p:nvSpPr>
        <p:spPr/>
        <p:txBody>
          <a:bodyPr/>
          <a:lstStyle/>
          <a:p>
            <a:fld id="{295AFF0C-B51A-4417-A515-BAC0639EB7E9}" type="slidenum">
              <a:rPr lang="en-US" smtClean="0"/>
              <a:t>5</a:t>
            </a:fld>
            <a:endParaRPr lang="en-US" dirty="0"/>
          </a:p>
        </p:txBody>
      </p:sp>
    </p:spTree>
    <p:extLst>
      <p:ext uri="{BB962C8B-B14F-4D97-AF65-F5344CB8AC3E}">
        <p14:creationId xmlns:p14="http://schemas.microsoft.com/office/powerpoint/2010/main" val="37471130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1520" y="512904"/>
            <a:ext cx="5628692" cy="2581732"/>
          </a:xfrm>
          <a:prstGeom prst="rect">
            <a:avLst/>
          </a:prstGeom>
        </p:spPr>
        <p:txBody>
          <a:bodyPr wrap="square">
            <a:spAutoFit/>
          </a:bodyPr>
          <a:lstStyle/>
          <a:p>
            <a:pPr marR="0" lvl="1">
              <a:lnSpc>
                <a:spcPct val="115000"/>
              </a:lnSpc>
              <a:spcBef>
                <a:spcPts val="1000"/>
              </a:spcBef>
              <a:spcAft>
                <a:spcPts val="0"/>
              </a:spcAft>
            </a:pPr>
            <a:r>
              <a:rPr lang="en-US" b="1" dirty="0" smtClean="0">
                <a:latin typeface="Arial"/>
                <a:ea typeface="Times New Roman"/>
                <a:cs typeface="Times New Roman"/>
              </a:rPr>
              <a:t>       B.  Inquiry </a:t>
            </a:r>
            <a:r>
              <a:rPr lang="en-US" b="1" dirty="0">
                <a:latin typeface="Arial"/>
                <a:ea typeface="Times New Roman"/>
                <a:cs typeface="Times New Roman"/>
              </a:rPr>
              <a:t>Charts</a:t>
            </a:r>
          </a:p>
          <a:p>
            <a:pPr marL="1143000" marR="0" lvl="2" indent="-228600">
              <a:lnSpc>
                <a:spcPct val="115000"/>
              </a:lnSpc>
              <a:spcBef>
                <a:spcPts val="1000"/>
              </a:spcBef>
              <a:spcAft>
                <a:spcPts val="0"/>
              </a:spcAft>
              <a:buFont typeface="+mj-lt"/>
              <a:buAutoNum type="arabicPeriod"/>
            </a:pPr>
            <a:r>
              <a:rPr lang="en-US" sz="1600" b="1" dirty="0" smtClean="0">
                <a:solidFill>
                  <a:srgbClr val="0000CC"/>
                </a:solidFill>
                <a:latin typeface="Cambria"/>
                <a:ea typeface="Times New Roman"/>
                <a:cs typeface="Times New Roman"/>
              </a:rPr>
              <a:t>  Exploration Reports</a:t>
            </a:r>
          </a:p>
          <a:p>
            <a:pPr marL="1143000" marR="0" lvl="2" indent="-228600">
              <a:lnSpc>
                <a:spcPct val="115000"/>
              </a:lnSpc>
              <a:spcBef>
                <a:spcPts val="1000"/>
              </a:spcBef>
              <a:spcAft>
                <a:spcPts val="0"/>
              </a:spcAft>
              <a:buFont typeface="+mj-lt"/>
              <a:buAutoNum type="arabicPeriod"/>
            </a:pPr>
            <a:endParaRPr lang="en-US" sz="1600" b="1" dirty="0" smtClean="0">
              <a:solidFill>
                <a:srgbClr val="0000CC"/>
              </a:solidFill>
              <a:latin typeface="Cambria"/>
              <a:ea typeface="Times New Roman"/>
              <a:cs typeface="Times New Roman"/>
            </a:endParaRPr>
          </a:p>
          <a:p>
            <a:pPr>
              <a:lnSpc>
                <a:spcPct val="115000"/>
              </a:lnSpc>
            </a:pPr>
            <a:r>
              <a:rPr lang="en-US" sz="1200" b="1" dirty="0">
                <a:solidFill>
                  <a:srgbClr val="C00000"/>
                </a:solidFill>
                <a:ea typeface="Times New Roman"/>
                <a:cs typeface="Times New Roman"/>
              </a:rPr>
              <a:t>Language Functions: Explain/Describe/Ask Questions/Predict</a:t>
            </a:r>
            <a:endParaRPr lang="en-US" sz="1200" dirty="0">
              <a:ea typeface="Calibri"/>
              <a:cs typeface="Times New Roman"/>
            </a:endParaRPr>
          </a:p>
          <a:p>
            <a:pPr>
              <a:lnSpc>
                <a:spcPct val="115000"/>
              </a:lnSpc>
            </a:pPr>
            <a:r>
              <a:rPr lang="en-US" sz="1200" b="1" dirty="0">
                <a:solidFill>
                  <a:srgbClr val="000000"/>
                </a:solidFill>
                <a:ea typeface="Times New Roman"/>
                <a:cs typeface="Times New Roman"/>
              </a:rPr>
              <a:t> </a:t>
            </a:r>
            <a:endParaRPr lang="en-US" sz="1200" dirty="0">
              <a:ea typeface="Calibri"/>
              <a:cs typeface="Times New Roman"/>
            </a:endParaRPr>
          </a:p>
          <a:p>
            <a:r>
              <a:rPr lang="en-US" sz="1200" b="1" dirty="0">
                <a:solidFill>
                  <a:srgbClr val="0000FF"/>
                </a:solidFill>
                <a:ea typeface="Times New Roman"/>
              </a:rPr>
              <a:t>CCSS SL.1 -</a:t>
            </a:r>
            <a:r>
              <a:rPr lang="en-US" sz="1200" b="1" dirty="0">
                <a:solidFill>
                  <a:srgbClr val="000000"/>
                </a:solidFill>
                <a:ea typeface="Times New Roman"/>
              </a:rPr>
              <a:t>Purpose:</a:t>
            </a:r>
            <a:r>
              <a:rPr lang="en-US" sz="1200" b="1" dirty="0">
                <a:solidFill>
                  <a:srgbClr val="000000"/>
                </a:solidFill>
                <a:latin typeface="Times New Roman"/>
                <a:ea typeface="Times New Roman"/>
              </a:rPr>
              <a:t>  </a:t>
            </a:r>
            <a:r>
              <a:rPr lang="en-US" sz="1200" dirty="0">
                <a:solidFill>
                  <a:srgbClr val="000000"/>
                </a:solidFill>
                <a:ea typeface="Times New Roman"/>
              </a:rPr>
              <a:t>The Exploration Report is a type of inquiry chart that gives the teacher an understanding of students’ background knowledge about a topic.  It provides a basis for scaffolding vocabulary and content knowledge throughout a unit of study.  </a:t>
            </a:r>
            <a:r>
              <a:rPr lang="en-US" sz="1200" dirty="0">
                <a:ea typeface="Times New Roman"/>
                <a:cs typeface="Times New Roman"/>
              </a:rPr>
              <a:t>Exploration Reports teach the differences between predicting (hypothesis), </a:t>
            </a:r>
            <a:r>
              <a:rPr lang="en-US" sz="1200" dirty="0" smtClean="0">
                <a:ea typeface="Times New Roman"/>
                <a:cs typeface="Times New Roman"/>
              </a:rPr>
              <a:t>observing and questioning.</a:t>
            </a:r>
            <a:endParaRPr lang="en-US" sz="1200" b="1" dirty="0">
              <a:effectLst/>
              <a:latin typeface="Cambria"/>
              <a:ea typeface="Times New Roman"/>
              <a:cs typeface="Times New Roman"/>
            </a:endParaRPr>
          </a:p>
        </p:txBody>
      </p:sp>
      <p:graphicFrame>
        <p:nvGraphicFramePr>
          <p:cNvPr id="5" name="Table 4"/>
          <p:cNvGraphicFramePr>
            <a:graphicFrameLocks noGrp="1"/>
          </p:cNvGraphicFramePr>
          <p:nvPr>
            <p:extLst>
              <p:ext uri="{D42A27DB-BD31-4B8C-83A1-F6EECF244321}">
                <p14:modId xmlns:p14="http://schemas.microsoft.com/office/powerpoint/2010/main" val="3104215737"/>
              </p:ext>
            </p:extLst>
          </p:nvPr>
        </p:nvGraphicFramePr>
        <p:xfrm>
          <a:off x="493388" y="3094636"/>
          <a:ext cx="3860703" cy="2960116"/>
        </p:xfrm>
        <a:graphic>
          <a:graphicData uri="http://schemas.openxmlformats.org/drawingml/2006/table">
            <a:tbl>
              <a:tblPr firstRow="1" firstCol="1" bandRow="1"/>
              <a:tblGrid>
                <a:gridCol w="317403"/>
                <a:gridCol w="3543300"/>
              </a:tblGrid>
              <a:tr h="226060">
                <a:tc gridSpan="2">
                  <a:txBody>
                    <a:bodyPr/>
                    <a:lstStyle/>
                    <a:p>
                      <a:pPr marL="0" marR="0" algn="l">
                        <a:lnSpc>
                          <a:spcPct val="115000"/>
                        </a:lnSpc>
                        <a:spcBef>
                          <a:spcPts val="0"/>
                        </a:spcBef>
                        <a:spcAft>
                          <a:spcPts val="0"/>
                        </a:spcAft>
                      </a:pPr>
                      <a:r>
                        <a:rPr lang="en-US" sz="1200" b="1" u="sng" dirty="0">
                          <a:effectLst/>
                          <a:latin typeface="Calibri"/>
                          <a:ea typeface="Calibri"/>
                          <a:cs typeface="Times New Roman"/>
                        </a:rPr>
                        <a:t>Basic G.L.A.D Strategy</a:t>
                      </a:r>
                      <a:endParaRPr lang="en-US" sz="1100" dirty="0">
                        <a:effectLst/>
                        <a:latin typeface="Calibri"/>
                        <a:ea typeface="Calibri"/>
                        <a:cs typeface="Times New Roman"/>
                      </a:endParaRPr>
                    </a:p>
                  </a:txBody>
                  <a:tcPr marL="68580" marR="68580" marT="0" marB="0">
                    <a:lnL>
                      <a:noFill/>
                    </a:lnL>
                    <a:lnR>
                      <a:noFill/>
                    </a:lnR>
                    <a:lnT>
                      <a:noFill/>
                    </a:lnT>
                    <a:lnB>
                      <a:noFill/>
                    </a:lnB>
                  </a:tcPr>
                </a:tc>
                <a:tc hMerge="1">
                  <a:txBody>
                    <a:bodyPr/>
                    <a:lstStyle/>
                    <a:p>
                      <a:endParaRPr lang="en-US"/>
                    </a:p>
                  </a:txBody>
                  <a:tcPr/>
                </a:tc>
              </a:tr>
              <a:tr h="457200">
                <a:tc>
                  <a:txBody>
                    <a:bodyPr/>
                    <a:lstStyle/>
                    <a:p>
                      <a:pPr marL="0" marR="0" algn="ctr">
                        <a:lnSpc>
                          <a:spcPct val="115000"/>
                        </a:lnSpc>
                        <a:spcBef>
                          <a:spcPts val="0"/>
                        </a:spcBef>
                        <a:spcAft>
                          <a:spcPts val="0"/>
                        </a:spcAft>
                      </a:pPr>
                      <a:endParaRPr lang="en-US" sz="1100" dirty="0" smtClean="0">
                        <a:effectLst/>
                        <a:latin typeface="Calibri"/>
                        <a:ea typeface="Calibri"/>
                        <a:cs typeface="Times New Roman"/>
                      </a:endParaRPr>
                    </a:p>
                    <a:p>
                      <a:pPr marL="0" marR="0" algn="ctr">
                        <a:lnSpc>
                          <a:spcPct val="115000"/>
                        </a:lnSpc>
                        <a:spcBef>
                          <a:spcPts val="0"/>
                        </a:spcBef>
                        <a:spcAft>
                          <a:spcPts val="0"/>
                        </a:spcAft>
                      </a:pPr>
                      <a:r>
                        <a:rPr lang="en-US" sz="1100" dirty="0" smtClean="0">
                          <a:effectLst/>
                          <a:latin typeface="Calibri"/>
                          <a:ea typeface="Calibri"/>
                          <a:cs typeface="Times New Roman"/>
                        </a:rPr>
                        <a:t>1.</a:t>
                      </a:r>
                      <a:endParaRPr lang="en-US" sz="1100" dirty="0">
                        <a:effectLst/>
                        <a:latin typeface="Calibri"/>
                        <a:ea typeface="Calibri"/>
                        <a:cs typeface="Times New Roman"/>
                      </a:endParaRPr>
                    </a:p>
                  </a:txBody>
                  <a:tcPr marL="68580" marR="68580" marT="0" marB="0">
                    <a:lnL>
                      <a:noFill/>
                    </a:lnL>
                    <a:lnR>
                      <a:noFill/>
                    </a:lnR>
                    <a:lnT>
                      <a:noFill/>
                    </a:lnT>
                    <a:lnB>
                      <a:noFill/>
                    </a:lnB>
                  </a:tcPr>
                </a:tc>
                <a:tc>
                  <a:txBody>
                    <a:bodyPr/>
                    <a:lstStyle/>
                    <a:p>
                      <a:pPr marL="0" marR="0" algn="l">
                        <a:lnSpc>
                          <a:spcPct val="115000"/>
                        </a:lnSpc>
                        <a:spcBef>
                          <a:spcPts val="0"/>
                        </a:spcBef>
                        <a:spcAft>
                          <a:spcPts val="0"/>
                        </a:spcAft>
                      </a:pPr>
                      <a:r>
                        <a:rPr lang="en-US" sz="1200" b="1" dirty="0">
                          <a:solidFill>
                            <a:srgbClr val="0000CC"/>
                          </a:solidFill>
                          <a:effectLst/>
                          <a:latin typeface="Calibri"/>
                          <a:ea typeface="Calibri"/>
                          <a:cs typeface="Times New Roman"/>
                        </a:rPr>
                        <a:t>DOK-1 Knowledge – </a:t>
                      </a:r>
                      <a:r>
                        <a:rPr lang="en-US" sz="1000" i="1" kern="1200" dirty="0">
                          <a:solidFill>
                            <a:srgbClr val="C00000"/>
                          </a:solidFill>
                          <a:effectLst/>
                          <a:latin typeface="Calibri"/>
                          <a:ea typeface="Calibri"/>
                          <a:cs typeface="Times New Roman"/>
                        </a:rPr>
                        <a:t> </a:t>
                      </a:r>
                      <a:r>
                        <a:rPr lang="en-US" sz="1100" i="1" dirty="0">
                          <a:solidFill>
                            <a:srgbClr val="0000CC"/>
                          </a:solidFill>
                          <a:effectLst/>
                          <a:latin typeface="Calibri"/>
                          <a:ea typeface="Calibri"/>
                          <a:cs typeface="Times New Roman"/>
                        </a:rPr>
                        <a:t>Recall – Recognize Basic Facts</a:t>
                      </a:r>
                      <a:r>
                        <a:rPr lang="en-US" sz="1100" dirty="0">
                          <a:solidFill>
                            <a:srgbClr val="0000CC"/>
                          </a:solidFill>
                          <a:effectLst/>
                          <a:latin typeface="Calibri"/>
                          <a:ea typeface="Calibri"/>
                          <a:cs typeface="Times New Roman"/>
                        </a:rPr>
                        <a:t> </a:t>
                      </a:r>
                      <a:endParaRPr lang="en-US" sz="1100" dirty="0">
                        <a:effectLst/>
                        <a:latin typeface="Calibri"/>
                        <a:ea typeface="Calibri"/>
                        <a:cs typeface="Times New Roman"/>
                      </a:endParaRPr>
                    </a:p>
                    <a:p>
                      <a:pPr marL="0" marR="0" lvl="0" indent="0" algn="l">
                        <a:lnSpc>
                          <a:spcPct val="115000"/>
                        </a:lnSpc>
                        <a:spcBef>
                          <a:spcPts val="0"/>
                        </a:spcBef>
                        <a:spcAft>
                          <a:spcPts val="0"/>
                        </a:spcAft>
                        <a:buFont typeface="+mj-lt"/>
                        <a:buNone/>
                      </a:pPr>
                      <a:r>
                        <a:rPr lang="en-US" sz="1200" dirty="0">
                          <a:effectLst/>
                          <a:latin typeface="Calibri"/>
                          <a:ea typeface="Calibri"/>
                          <a:cs typeface="Times New Roman"/>
                        </a:rPr>
                        <a:t>The teacher selects 2-3 colored high interest photos for each team. Each team then decides on one photo and states an observation, a prediction and a question which the teacher records on the Exploration Report Chart.</a:t>
                      </a:r>
                      <a:endParaRPr lang="en-US" sz="1100" dirty="0">
                        <a:effectLst/>
                        <a:latin typeface="Calibri"/>
                        <a:ea typeface="Calibri"/>
                        <a:cs typeface="Times New Roman"/>
                      </a:endParaRPr>
                    </a:p>
                  </a:txBody>
                  <a:tcPr marL="68580" marR="68580" marT="0" marB="0">
                    <a:lnL>
                      <a:noFill/>
                    </a:lnL>
                    <a:lnR>
                      <a:noFill/>
                    </a:lnR>
                    <a:lnT>
                      <a:noFill/>
                    </a:lnT>
                    <a:lnB>
                      <a:noFill/>
                    </a:lnB>
                  </a:tcPr>
                </a:tc>
              </a:tr>
              <a:tr h="457200">
                <a:tc>
                  <a:txBody>
                    <a:bodyPr/>
                    <a:lstStyle/>
                    <a:p>
                      <a:pPr marL="0" marR="0" algn="ctr">
                        <a:lnSpc>
                          <a:spcPct val="115000"/>
                        </a:lnSpc>
                        <a:spcBef>
                          <a:spcPts val="0"/>
                        </a:spcBef>
                        <a:spcAft>
                          <a:spcPts val="0"/>
                        </a:spcAft>
                      </a:pPr>
                      <a:r>
                        <a:rPr lang="en-US" sz="1100" dirty="0">
                          <a:effectLst/>
                          <a:latin typeface="Calibri"/>
                          <a:ea typeface="Calibri"/>
                          <a:cs typeface="Times New Roman"/>
                        </a:rPr>
                        <a:t>2.</a:t>
                      </a:r>
                    </a:p>
                  </a:txBody>
                  <a:tcPr marL="68580" marR="68580" marT="0" marB="0">
                    <a:lnL>
                      <a:noFill/>
                    </a:lnL>
                    <a:lnR>
                      <a:noFill/>
                    </a:lnR>
                    <a:lnT>
                      <a:noFill/>
                    </a:lnT>
                    <a:lnB>
                      <a:noFill/>
                    </a:lnB>
                  </a:tcPr>
                </a:tc>
                <a:tc>
                  <a:txBody>
                    <a:bodyPr/>
                    <a:lstStyle/>
                    <a:p>
                      <a:pPr marL="0" marR="0" algn="l">
                        <a:lnSpc>
                          <a:spcPct val="115000"/>
                        </a:lnSpc>
                        <a:spcBef>
                          <a:spcPts val="0"/>
                        </a:spcBef>
                        <a:spcAft>
                          <a:spcPts val="0"/>
                        </a:spcAft>
                      </a:pPr>
                      <a:r>
                        <a:rPr lang="en-US" sz="1200" b="1" dirty="0">
                          <a:effectLst/>
                          <a:latin typeface="Calibri"/>
                          <a:ea typeface="Calibri"/>
                          <a:cs typeface="Times New Roman"/>
                        </a:rPr>
                        <a:t>Scaffolding</a:t>
                      </a:r>
                      <a:endParaRPr lang="en-US" sz="1100" dirty="0">
                        <a:effectLst/>
                        <a:latin typeface="Calibri"/>
                        <a:ea typeface="Calibri"/>
                        <a:cs typeface="Times New Roman"/>
                      </a:endParaRPr>
                    </a:p>
                    <a:p>
                      <a:pPr marL="0" marR="0" algn="l">
                        <a:lnSpc>
                          <a:spcPct val="115000"/>
                        </a:lnSpc>
                        <a:spcBef>
                          <a:spcPts val="0"/>
                        </a:spcBef>
                        <a:spcAft>
                          <a:spcPts val="0"/>
                        </a:spcAft>
                      </a:pPr>
                      <a:r>
                        <a:rPr lang="en-US" sz="1200" dirty="0">
                          <a:effectLst/>
                          <a:latin typeface="Calibri"/>
                          <a:ea typeface="Calibri"/>
                          <a:cs typeface="Times New Roman"/>
                        </a:rPr>
                        <a:t>The teacher uses the Exploration Report Chart to monitor understanding of the topic.  As the unit progresses and information is learned, the chart can be revisited and extended to include new observations, wonderings or predictions.</a:t>
                      </a:r>
                      <a:endParaRPr lang="en-US" sz="1100" dirty="0">
                        <a:effectLst/>
                        <a:latin typeface="Calibri"/>
                        <a:ea typeface="Calibri"/>
                        <a:cs typeface="Times New Roman"/>
                      </a:endParaRPr>
                    </a:p>
                    <a:p>
                      <a:pPr marL="0" marR="0" algn="l">
                        <a:lnSpc>
                          <a:spcPct val="115000"/>
                        </a:lnSpc>
                        <a:spcBef>
                          <a:spcPts val="0"/>
                        </a:spcBef>
                        <a:spcAft>
                          <a:spcPts val="0"/>
                        </a:spcAft>
                      </a:pPr>
                      <a:r>
                        <a:rPr lang="en-US" sz="1200" dirty="0">
                          <a:effectLst/>
                          <a:latin typeface="Calibri"/>
                          <a:ea typeface="Calibri"/>
                          <a:cs typeface="Times New Roman"/>
                        </a:rPr>
                        <a:t> </a:t>
                      </a:r>
                      <a:endParaRPr lang="en-US" sz="1100" dirty="0">
                        <a:effectLst/>
                        <a:latin typeface="Calibri"/>
                        <a:ea typeface="Calibri"/>
                        <a:cs typeface="Times New Roman"/>
                      </a:endParaRPr>
                    </a:p>
                  </a:txBody>
                  <a:tcPr marL="68580" marR="68580" marT="0" marB="0">
                    <a:lnL>
                      <a:noFill/>
                    </a:lnL>
                    <a:lnR>
                      <a:noFill/>
                    </a:lnR>
                    <a:lnT>
                      <a:noFill/>
                    </a:lnT>
                    <a:lnB>
                      <a:noFill/>
                    </a:lnB>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897722645"/>
              </p:ext>
            </p:extLst>
          </p:nvPr>
        </p:nvGraphicFramePr>
        <p:xfrm>
          <a:off x="358353" y="6034578"/>
          <a:ext cx="5915025" cy="2380825"/>
        </p:xfrm>
        <a:graphic>
          <a:graphicData uri="http://schemas.openxmlformats.org/drawingml/2006/table">
            <a:tbl>
              <a:tblPr firstRow="1" firstCol="1" bandRow="1"/>
              <a:tblGrid>
                <a:gridCol w="5915025"/>
              </a:tblGrid>
              <a:tr h="978745">
                <a:tc>
                  <a:txBody>
                    <a:bodyPr/>
                    <a:lstStyle/>
                    <a:p>
                      <a:pPr marL="0" marR="0">
                        <a:lnSpc>
                          <a:spcPct val="115000"/>
                        </a:lnSpc>
                        <a:spcBef>
                          <a:spcPts val="0"/>
                        </a:spcBef>
                        <a:spcAft>
                          <a:spcPts val="0"/>
                        </a:spcAft>
                      </a:pPr>
                      <a:r>
                        <a:rPr lang="en-US" sz="1100" b="1" u="sng" dirty="0" smtClean="0">
                          <a:effectLst/>
                          <a:latin typeface="+mn-lt"/>
                          <a:ea typeface="Calibri"/>
                          <a:cs typeface="Times New Roman"/>
                        </a:rPr>
                        <a:t>BEYOND GLAD</a:t>
                      </a:r>
                      <a:r>
                        <a:rPr lang="en-US" sz="1100" b="1" u="none" dirty="0" smtClean="0">
                          <a:effectLst/>
                          <a:latin typeface="+mn-lt"/>
                          <a:ea typeface="Calibri"/>
                          <a:cs typeface="Times New Roman"/>
                        </a:rPr>
                        <a:t>  Extending Complexity</a:t>
                      </a:r>
                      <a:endParaRPr lang="en-US" sz="1000" u="none" dirty="0" smtClean="0">
                        <a:effectLst/>
                        <a:latin typeface="+mn-lt"/>
                        <a:ea typeface="Calibri"/>
                        <a:cs typeface="Times New Roman"/>
                      </a:endParaRPr>
                    </a:p>
                    <a:p>
                      <a:pPr marL="0" marR="0">
                        <a:lnSpc>
                          <a:spcPct val="115000"/>
                        </a:lnSpc>
                        <a:spcBef>
                          <a:spcPts val="0"/>
                        </a:spcBef>
                        <a:spcAft>
                          <a:spcPts val="0"/>
                        </a:spcAft>
                      </a:pPr>
                      <a:r>
                        <a:rPr lang="en-US" sz="1100" dirty="0" smtClean="0">
                          <a:effectLst/>
                          <a:latin typeface="Calibri"/>
                          <a:ea typeface="Calibri"/>
                          <a:cs typeface="Times New Roman"/>
                        </a:rPr>
                        <a:t>After </a:t>
                      </a:r>
                      <a:r>
                        <a:rPr lang="en-US" sz="1100" dirty="0">
                          <a:effectLst/>
                          <a:latin typeface="Calibri"/>
                          <a:ea typeface="Calibri"/>
                          <a:cs typeface="Times New Roman"/>
                        </a:rPr>
                        <a:t>students have gone through the </a:t>
                      </a:r>
                      <a:r>
                        <a:rPr lang="en-US" sz="1100" b="1" dirty="0">
                          <a:effectLst/>
                          <a:latin typeface="Calibri"/>
                          <a:ea typeface="Calibri"/>
                          <a:cs typeface="Times New Roman"/>
                        </a:rPr>
                        <a:t>Basic GLAD Strategy</a:t>
                      </a:r>
                      <a:r>
                        <a:rPr lang="en-US" sz="1100" dirty="0">
                          <a:effectLst/>
                          <a:latin typeface="Calibri"/>
                          <a:ea typeface="Calibri"/>
                          <a:cs typeface="Times New Roman"/>
                        </a:rPr>
                        <a:t>, they may use the Exploration Report to a reference to answer the extended </a:t>
                      </a:r>
                      <a:r>
                        <a:rPr lang="en-US" sz="1100" b="1" dirty="0">
                          <a:effectLst/>
                          <a:latin typeface="Calibri"/>
                          <a:ea typeface="Calibri"/>
                          <a:cs typeface="Times New Roman"/>
                        </a:rPr>
                        <a:t>DOK</a:t>
                      </a:r>
                      <a:r>
                        <a:rPr lang="en-US" sz="1100" dirty="0">
                          <a:effectLst/>
                          <a:latin typeface="Calibri"/>
                          <a:ea typeface="Calibri"/>
                          <a:cs typeface="Times New Roman"/>
                        </a:rPr>
                        <a:t> level prompts as indicated. Each task must be completed by students independently</a:t>
                      </a:r>
                      <a:r>
                        <a:rPr lang="en-US" sz="1100" dirty="0" smtClean="0">
                          <a:effectLst/>
                          <a:latin typeface="Calibri"/>
                          <a:ea typeface="Calibri"/>
                          <a:cs typeface="Times New Roman"/>
                        </a:rPr>
                        <a:t>.</a:t>
                      </a:r>
                      <a:endParaRPr lang="en-US" sz="1000" dirty="0">
                        <a:effectLst/>
                        <a:latin typeface="Calibri"/>
                        <a:ea typeface="Calibri"/>
                        <a:cs typeface="Times New Roman"/>
                      </a:endParaRPr>
                    </a:p>
                  </a:txBody>
                  <a:tcPr marL="63831" marR="63831" marT="0" marB="0" anchor="ctr">
                    <a:lnL>
                      <a:noFill/>
                    </a:lnL>
                    <a:lnR>
                      <a:noFill/>
                    </a:lnR>
                    <a:lnT>
                      <a:noFill/>
                    </a:lnT>
                    <a:lnB w="12700" cap="flat" cmpd="sng" algn="ctr">
                      <a:solidFill>
                        <a:srgbClr val="BFBFBF"/>
                      </a:solidFill>
                      <a:prstDash val="solid"/>
                      <a:round/>
                      <a:headEnd type="none" w="med" len="med"/>
                      <a:tailEnd type="none" w="med" len="med"/>
                    </a:lnB>
                  </a:tcPr>
                </a:tc>
              </a:tr>
              <a:tr h="766684">
                <a:tc>
                  <a:txBody>
                    <a:bodyPr/>
                    <a:lstStyle/>
                    <a:p>
                      <a:pPr marL="0" marR="0">
                        <a:lnSpc>
                          <a:spcPct val="115000"/>
                        </a:lnSpc>
                        <a:spcBef>
                          <a:spcPts val="0"/>
                        </a:spcBef>
                        <a:spcAft>
                          <a:spcPts val="0"/>
                        </a:spcAft>
                      </a:pPr>
                      <a:r>
                        <a:rPr lang="en-US" sz="1100" b="1" dirty="0">
                          <a:solidFill>
                            <a:srgbClr val="0000CC"/>
                          </a:solidFill>
                          <a:effectLst/>
                          <a:latin typeface="Calibri"/>
                          <a:ea typeface="Calibri"/>
                          <a:cs typeface="Times New Roman"/>
                        </a:rPr>
                        <a:t>CCSS L.3 - DOK-1 Analysis Prompt</a:t>
                      </a:r>
                      <a:r>
                        <a:rPr lang="en-US" sz="1000" i="1" dirty="0">
                          <a:solidFill>
                            <a:srgbClr val="0000CC"/>
                          </a:solidFill>
                          <a:effectLst/>
                          <a:latin typeface="Calibri"/>
                          <a:ea typeface="Calibri"/>
                          <a:cs typeface="Times New Roman"/>
                        </a:rPr>
                        <a:t>: identify whether specific information is contained in graphic representations</a:t>
                      </a:r>
                      <a:r>
                        <a:rPr lang="en-US" sz="1000" i="1" dirty="0">
                          <a:effectLst/>
                          <a:latin typeface="Calibri"/>
                          <a:ea typeface="Calibri"/>
                          <a:cs typeface="Times New Roman"/>
                        </a:rPr>
                        <a:t>.</a:t>
                      </a:r>
                      <a:endParaRPr lang="en-US" sz="1000" dirty="0">
                        <a:effectLst/>
                        <a:latin typeface="Calibri"/>
                        <a:ea typeface="Calibri"/>
                        <a:cs typeface="Times New Roman"/>
                      </a:endParaRPr>
                    </a:p>
                    <a:p>
                      <a:pPr marL="0" marR="0">
                        <a:lnSpc>
                          <a:spcPct val="115000"/>
                        </a:lnSpc>
                        <a:spcBef>
                          <a:spcPts val="0"/>
                        </a:spcBef>
                        <a:spcAft>
                          <a:spcPts val="0"/>
                        </a:spcAft>
                      </a:pPr>
                      <a:r>
                        <a:rPr kumimoji="0" lang="en-US" sz="1100" b="0" i="0" u="none" strike="noStrike" kern="1200" cap="none" spc="0" normalizeH="0" baseline="0" noProof="0" dirty="0" smtClean="0">
                          <a:ln>
                            <a:noFill/>
                          </a:ln>
                          <a:solidFill>
                            <a:prstClr val="black"/>
                          </a:solidFill>
                          <a:effectLst/>
                          <a:uLnTx/>
                          <a:uFillTx/>
                          <a:latin typeface="+mn-lt"/>
                          <a:ea typeface="Calibri"/>
                          <a:cs typeface="Times New Roman"/>
                        </a:rPr>
                        <a:t>Prompt: </a:t>
                      </a:r>
                      <a:r>
                        <a:rPr lang="en-US" sz="1200" dirty="0" smtClean="0">
                          <a:effectLst/>
                          <a:latin typeface="Calibri"/>
                          <a:ea typeface="Calibri"/>
                          <a:cs typeface="Times New Roman"/>
                        </a:rPr>
                        <a:t>List </a:t>
                      </a:r>
                      <a:r>
                        <a:rPr lang="en-US" sz="1200" dirty="0">
                          <a:effectLst/>
                          <a:latin typeface="Calibri"/>
                          <a:ea typeface="Calibri"/>
                          <a:cs typeface="Times New Roman"/>
                        </a:rPr>
                        <a:t>three new observations you could add to the Exploration Report Chart and where each can be found in the </a:t>
                      </a:r>
                      <a:r>
                        <a:rPr lang="en-US" sz="1200" b="1" dirty="0">
                          <a:effectLst/>
                          <a:latin typeface="Calibri"/>
                          <a:ea typeface="Calibri"/>
                          <a:cs typeface="Times New Roman"/>
                        </a:rPr>
                        <a:t>text.</a:t>
                      </a:r>
                      <a:endParaRPr lang="en-US" sz="1200" dirty="0">
                        <a:effectLst/>
                        <a:latin typeface="Calibri"/>
                        <a:ea typeface="Calibri"/>
                        <a:cs typeface="Times New Roman"/>
                      </a:endParaRPr>
                    </a:p>
                  </a:txBody>
                  <a:tcPr marL="63831" marR="63831"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r h="587247">
                <a:tc>
                  <a:txBody>
                    <a:bodyPr/>
                    <a:lstStyle/>
                    <a:p>
                      <a:pPr marL="0" marR="0">
                        <a:lnSpc>
                          <a:spcPct val="115000"/>
                        </a:lnSpc>
                        <a:spcBef>
                          <a:spcPts val="0"/>
                        </a:spcBef>
                        <a:spcAft>
                          <a:spcPts val="0"/>
                        </a:spcAft>
                      </a:pPr>
                      <a:r>
                        <a:rPr lang="en-US" sz="1100" b="1" dirty="0">
                          <a:solidFill>
                            <a:srgbClr val="0000CC"/>
                          </a:solidFill>
                          <a:effectLst/>
                          <a:latin typeface="Calibri"/>
                          <a:ea typeface="Calibri"/>
                          <a:cs typeface="Times New Roman"/>
                        </a:rPr>
                        <a:t>CCSS RI.1, RI.3 - DOK-2 Analysis Prompt:  </a:t>
                      </a:r>
                      <a:r>
                        <a:rPr lang="en-US" sz="1000" i="1" dirty="0">
                          <a:solidFill>
                            <a:srgbClr val="0000CC"/>
                          </a:solidFill>
                          <a:effectLst/>
                          <a:latin typeface="Calibri"/>
                          <a:ea typeface="Calibri"/>
                          <a:cs typeface="Times New Roman"/>
                        </a:rPr>
                        <a:t>Distinguish: relevant-irrelevant information; fact/opinion</a:t>
                      </a:r>
                      <a:r>
                        <a:rPr lang="en-US" sz="900" i="1" dirty="0">
                          <a:solidFill>
                            <a:srgbClr val="0000CC"/>
                          </a:solidFill>
                          <a:effectLst/>
                          <a:latin typeface="Calibri"/>
                          <a:ea typeface="Calibri"/>
                          <a:cs typeface="Times New Roman"/>
                        </a:rPr>
                        <a:t>.</a:t>
                      </a:r>
                      <a:endParaRPr lang="en-US" sz="1000" dirty="0">
                        <a:effectLst/>
                        <a:latin typeface="Calibri"/>
                        <a:ea typeface="Calibri"/>
                        <a:cs typeface="Times New Roman"/>
                      </a:endParaRPr>
                    </a:p>
                    <a:p>
                      <a:pPr marL="0" marR="0">
                        <a:lnSpc>
                          <a:spcPct val="115000"/>
                        </a:lnSpc>
                        <a:spcBef>
                          <a:spcPts val="0"/>
                        </a:spcBef>
                        <a:spcAft>
                          <a:spcPts val="0"/>
                        </a:spcAft>
                      </a:pPr>
                      <a:r>
                        <a:rPr kumimoji="0" lang="en-US" sz="1100" b="0" i="0" u="none" strike="noStrike" kern="1200" cap="none" spc="0" normalizeH="0" baseline="0" noProof="0" dirty="0" smtClean="0">
                          <a:ln>
                            <a:noFill/>
                          </a:ln>
                          <a:solidFill>
                            <a:prstClr val="black"/>
                          </a:solidFill>
                          <a:effectLst/>
                          <a:uLnTx/>
                          <a:uFillTx/>
                          <a:latin typeface="+mn-lt"/>
                          <a:ea typeface="Calibri"/>
                          <a:cs typeface="Times New Roman"/>
                        </a:rPr>
                        <a:t>Prompt: </a:t>
                      </a:r>
                      <a:r>
                        <a:rPr lang="en-US" sz="1200" dirty="0" smtClean="0">
                          <a:effectLst/>
                          <a:latin typeface="Calibri"/>
                          <a:ea typeface="Calibri"/>
                          <a:cs typeface="Times New Roman"/>
                        </a:rPr>
                        <a:t>Choose </a:t>
                      </a:r>
                      <a:r>
                        <a:rPr lang="en-US" sz="1200" dirty="0">
                          <a:effectLst/>
                          <a:latin typeface="Calibri"/>
                          <a:ea typeface="Calibri"/>
                          <a:cs typeface="Times New Roman"/>
                        </a:rPr>
                        <a:t>a wondering question from the Exploration Report Chart.  Answer the question with relevant facts, details or examples from the text.</a:t>
                      </a:r>
                    </a:p>
                  </a:txBody>
                  <a:tcPr marL="63831" marR="63831"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bl>
          </a:graphicData>
        </a:graphic>
      </p:graphicFrame>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8517" t="23446" r="34254" b="32033"/>
          <a:stretch/>
        </p:blipFill>
        <p:spPr bwMode="auto">
          <a:xfrm>
            <a:off x="4328533" y="3704095"/>
            <a:ext cx="2325601" cy="213876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Footer Placeholder 1"/>
          <p:cNvSpPr>
            <a:spLocks noGrp="1"/>
          </p:cNvSpPr>
          <p:nvPr>
            <p:ph type="ftr" sz="quarter" idx="11"/>
          </p:nvPr>
        </p:nvSpPr>
        <p:spPr/>
        <p:txBody>
          <a:bodyPr/>
          <a:lstStyle/>
          <a:p>
            <a:r>
              <a:rPr lang="en-US" smtClean="0"/>
              <a:t>Susan Richmond 2016 </a:t>
            </a:r>
            <a:endParaRPr lang="en-US" dirty="0"/>
          </a:p>
        </p:txBody>
      </p:sp>
      <p:sp>
        <p:nvSpPr>
          <p:cNvPr id="3" name="Slide Number Placeholder 2"/>
          <p:cNvSpPr>
            <a:spLocks noGrp="1"/>
          </p:cNvSpPr>
          <p:nvPr>
            <p:ph type="sldNum" sz="quarter" idx="12"/>
          </p:nvPr>
        </p:nvSpPr>
        <p:spPr/>
        <p:txBody>
          <a:bodyPr/>
          <a:lstStyle/>
          <a:p>
            <a:fld id="{295AFF0C-B51A-4417-A515-BAC0639EB7E9}" type="slidenum">
              <a:rPr lang="en-US" smtClean="0"/>
              <a:t>6</a:t>
            </a:fld>
            <a:endParaRPr lang="en-US" dirty="0"/>
          </a:p>
        </p:txBody>
      </p:sp>
    </p:spTree>
    <p:extLst>
      <p:ext uri="{BB962C8B-B14F-4D97-AF65-F5344CB8AC3E}">
        <p14:creationId xmlns:p14="http://schemas.microsoft.com/office/powerpoint/2010/main" val="39914040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6571" y="530545"/>
            <a:ext cx="5971592" cy="1968231"/>
          </a:xfrm>
          <a:prstGeom prst="rect">
            <a:avLst/>
          </a:prstGeom>
        </p:spPr>
        <p:txBody>
          <a:bodyPr wrap="square">
            <a:spAutoFit/>
          </a:bodyPr>
          <a:lstStyle/>
          <a:p>
            <a:pPr marR="0" lvl="2">
              <a:lnSpc>
                <a:spcPct val="115000"/>
              </a:lnSpc>
              <a:spcBef>
                <a:spcPts val="1000"/>
              </a:spcBef>
              <a:spcAft>
                <a:spcPts val="0"/>
              </a:spcAft>
            </a:pPr>
            <a:r>
              <a:rPr lang="en-US" sz="1600" b="1" dirty="0" smtClean="0">
                <a:solidFill>
                  <a:srgbClr val="0000CC"/>
                </a:solidFill>
                <a:latin typeface="Cambria"/>
                <a:ea typeface="Times New Roman"/>
                <a:cs typeface="Times New Roman"/>
              </a:rPr>
              <a:t>2.  Observation </a:t>
            </a:r>
            <a:r>
              <a:rPr lang="en-US" sz="1600" b="1" dirty="0">
                <a:solidFill>
                  <a:srgbClr val="0000CC"/>
                </a:solidFill>
                <a:latin typeface="Cambria"/>
                <a:ea typeface="Times New Roman"/>
                <a:cs typeface="Times New Roman"/>
              </a:rPr>
              <a:t>Chart</a:t>
            </a:r>
            <a:endParaRPr lang="en-US" sz="1600" b="1" dirty="0">
              <a:latin typeface="Cambria"/>
              <a:ea typeface="Times New Roman"/>
              <a:cs typeface="Times New Roman"/>
            </a:endParaRPr>
          </a:p>
          <a:p>
            <a:pPr>
              <a:lnSpc>
                <a:spcPct val="115000"/>
              </a:lnSpc>
            </a:pPr>
            <a:r>
              <a:rPr lang="en-US" dirty="0">
                <a:ea typeface="Calibri"/>
                <a:cs typeface="Times New Roman"/>
              </a:rPr>
              <a:t> </a:t>
            </a:r>
            <a:endParaRPr lang="en-US" sz="1600" dirty="0">
              <a:ea typeface="Calibri"/>
              <a:cs typeface="Times New Roman"/>
            </a:endParaRPr>
          </a:p>
          <a:p>
            <a:pPr>
              <a:lnSpc>
                <a:spcPct val="115000"/>
              </a:lnSpc>
            </a:pPr>
            <a:r>
              <a:rPr lang="en-US" sz="1200" b="1" dirty="0">
                <a:solidFill>
                  <a:srgbClr val="C00000"/>
                </a:solidFill>
                <a:ea typeface="Times New Roman"/>
                <a:cs typeface="Times New Roman"/>
              </a:rPr>
              <a:t>Language Functions: Describe/ Narrate/Ask/Recall</a:t>
            </a:r>
            <a:endParaRPr lang="en-US" sz="1200" dirty="0">
              <a:ea typeface="Calibri"/>
              <a:cs typeface="Times New Roman"/>
            </a:endParaRPr>
          </a:p>
          <a:p>
            <a:pPr>
              <a:lnSpc>
                <a:spcPct val="115000"/>
              </a:lnSpc>
            </a:pPr>
            <a:r>
              <a:rPr lang="en-US" sz="1200" dirty="0">
                <a:ea typeface="Calibri"/>
                <a:cs typeface="Times New Roman"/>
              </a:rPr>
              <a:t> </a:t>
            </a:r>
          </a:p>
          <a:p>
            <a:pPr>
              <a:lnSpc>
                <a:spcPct val="115000"/>
              </a:lnSpc>
              <a:spcAft>
                <a:spcPts val="1000"/>
              </a:spcAft>
            </a:pPr>
            <a:r>
              <a:rPr lang="en-US" sz="1200" b="1" dirty="0">
                <a:solidFill>
                  <a:srgbClr val="0000FF"/>
                </a:solidFill>
                <a:ea typeface="Times New Roman"/>
                <a:cs typeface="Times New Roman"/>
              </a:rPr>
              <a:t>CCSS SL.1, SL.6 - </a:t>
            </a:r>
            <a:r>
              <a:rPr lang="en-US" sz="1200" b="1" dirty="0">
                <a:solidFill>
                  <a:srgbClr val="000000"/>
                </a:solidFill>
                <a:ea typeface="Times New Roman"/>
                <a:cs typeface="Times New Roman"/>
              </a:rPr>
              <a:t>Purpose:  </a:t>
            </a:r>
            <a:r>
              <a:rPr lang="en-US" sz="1200" dirty="0">
                <a:ea typeface="Calibri"/>
                <a:cs typeface="Times New Roman"/>
              </a:rPr>
              <a:t>Teacher guided as a team activity for introducing a new unit of study/topic</a:t>
            </a:r>
            <a:r>
              <a:rPr lang="en-US" sz="1200" dirty="0">
                <a:solidFill>
                  <a:srgbClr val="000000"/>
                </a:solidFill>
                <a:ea typeface="Times New Roman"/>
                <a:cs typeface="Times New Roman"/>
              </a:rPr>
              <a:t>, an Observation Chart is a type of inquiry chart that engages student curiosity and is also a tool to assess background knowledge.  </a:t>
            </a:r>
            <a:r>
              <a:rPr lang="en-US" sz="1200" i="1" dirty="0">
                <a:solidFill>
                  <a:srgbClr val="000000"/>
                </a:solidFill>
                <a:ea typeface="Calibri"/>
                <a:cs typeface="Times New Roman"/>
              </a:rPr>
              <a:t>Ms. Tores, Progressive History Teacher </a:t>
            </a:r>
            <a:r>
              <a:rPr lang="en-US" sz="1200" dirty="0">
                <a:solidFill>
                  <a:srgbClr val="000000"/>
                </a:solidFill>
                <a:ea typeface="Calibri"/>
                <a:cs typeface="Times New Roman"/>
              </a:rPr>
              <a:t>states,” </a:t>
            </a:r>
            <a:r>
              <a:rPr lang="en-US" sz="1200" b="1" dirty="0">
                <a:solidFill>
                  <a:srgbClr val="00B050"/>
                </a:solidFill>
                <a:ea typeface="Calibri"/>
                <a:cs typeface="Times New Roman"/>
              </a:rPr>
              <a:t>1</a:t>
            </a:r>
            <a:r>
              <a:rPr lang="en-US" sz="1200" b="1" dirty="0">
                <a:solidFill>
                  <a:srgbClr val="000000"/>
                </a:solidFill>
                <a:ea typeface="Calibri"/>
                <a:cs typeface="Times New Roman"/>
              </a:rPr>
              <a:t> </a:t>
            </a:r>
            <a:r>
              <a:rPr lang="en-US" sz="1200" dirty="0">
                <a:solidFill>
                  <a:srgbClr val="000000"/>
                </a:solidFill>
                <a:ea typeface="Calibri"/>
                <a:cs typeface="Times New Roman"/>
              </a:rPr>
              <a:t>this is done as a frontloading exercise—creates a visual background to knowledge.”</a:t>
            </a:r>
            <a:endParaRPr lang="en-US" sz="1200" dirty="0">
              <a:ea typeface="Calibri"/>
              <a:cs typeface="Times New Roman"/>
            </a:endParaRPr>
          </a:p>
        </p:txBody>
      </p:sp>
      <p:graphicFrame>
        <p:nvGraphicFramePr>
          <p:cNvPr id="5" name="Table 4"/>
          <p:cNvGraphicFramePr>
            <a:graphicFrameLocks noGrp="1"/>
          </p:cNvGraphicFramePr>
          <p:nvPr>
            <p:extLst>
              <p:ext uri="{D42A27DB-BD31-4B8C-83A1-F6EECF244321}">
                <p14:modId xmlns:p14="http://schemas.microsoft.com/office/powerpoint/2010/main" val="1777519458"/>
              </p:ext>
            </p:extLst>
          </p:nvPr>
        </p:nvGraphicFramePr>
        <p:xfrm>
          <a:off x="326571" y="2660244"/>
          <a:ext cx="3840480" cy="2568575"/>
        </p:xfrm>
        <a:graphic>
          <a:graphicData uri="http://schemas.openxmlformats.org/drawingml/2006/table">
            <a:tbl>
              <a:tblPr firstRow="1" firstCol="1" bandRow="1"/>
              <a:tblGrid>
                <a:gridCol w="297180"/>
                <a:gridCol w="3543300"/>
              </a:tblGrid>
              <a:tr h="230505">
                <a:tc gridSpan="2">
                  <a:txBody>
                    <a:bodyPr/>
                    <a:lstStyle/>
                    <a:p>
                      <a:pPr marL="0" marR="0" algn="l">
                        <a:lnSpc>
                          <a:spcPct val="115000"/>
                        </a:lnSpc>
                        <a:spcBef>
                          <a:spcPts val="0"/>
                        </a:spcBef>
                        <a:spcAft>
                          <a:spcPts val="0"/>
                        </a:spcAft>
                      </a:pPr>
                      <a:r>
                        <a:rPr lang="en-US" sz="1200" b="1" u="sng" dirty="0">
                          <a:effectLst/>
                          <a:latin typeface="Calibri"/>
                          <a:ea typeface="Calibri"/>
                          <a:cs typeface="Times New Roman"/>
                        </a:rPr>
                        <a:t>Basic G.L.A.D Strategy</a:t>
                      </a:r>
                      <a:endParaRPr lang="en-US" sz="1100" dirty="0">
                        <a:effectLst/>
                        <a:latin typeface="Calibri"/>
                        <a:ea typeface="Calibri"/>
                        <a:cs typeface="Times New Roman"/>
                      </a:endParaRPr>
                    </a:p>
                  </a:txBody>
                  <a:tcPr marL="68580" marR="68580" marT="0" marB="0">
                    <a:lnL>
                      <a:noFill/>
                    </a:lnL>
                    <a:lnR>
                      <a:noFill/>
                    </a:lnR>
                    <a:lnT>
                      <a:noFill/>
                    </a:lnT>
                    <a:lnB>
                      <a:noFill/>
                    </a:lnB>
                  </a:tcPr>
                </a:tc>
                <a:tc hMerge="1">
                  <a:txBody>
                    <a:bodyPr/>
                    <a:lstStyle/>
                    <a:p>
                      <a:endParaRPr lang="en-US"/>
                    </a:p>
                  </a:txBody>
                  <a:tcPr/>
                </a:tc>
              </a:tr>
              <a:tr h="234950">
                <a:tc gridSpan="2">
                  <a:txBody>
                    <a:bodyPr/>
                    <a:lstStyle/>
                    <a:p>
                      <a:pPr marL="0" marR="0" algn="l">
                        <a:lnSpc>
                          <a:spcPct val="115000"/>
                        </a:lnSpc>
                        <a:spcBef>
                          <a:spcPts val="0"/>
                        </a:spcBef>
                        <a:spcAft>
                          <a:spcPts val="0"/>
                        </a:spcAft>
                      </a:pPr>
                      <a:r>
                        <a:rPr lang="en-US" sz="1200" b="1" u="sng" dirty="0">
                          <a:solidFill>
                            <a:srgbClr val="0000CC"/>
                          </a:solidFill>
                          <a:effectLst/>
                          <a:latin typeface="Calibri"/>
                          <a:ea typeface="Calibri"/>
                          <a:cs typeface="Times New Roman"/>
                        </a:rPr>
                        <a:t>DOK-1 Knowledge – </a:t>
                      </a:r>
                      <a:r>
                        <a:rPr lang="en-US" sz="1000" i="1" kern="1200" dirty="0">
                          <a:solidFill>
                            <a:srgbClr val="C00000"/>
                          </a:solidFill>
                          <a:effectLst/>
                          <a:latin typeface="Calibri"/>
                          <a:ea typeface="Calibri"/>
                          <a:cs typeface="Times New Roman"/>
                        </a:rPr>
                        <a:t> </a:t>
                      </a:r>
                      <a:r>
                        <a:rPr lang="en-US" sz="1100" b="1" i="1" u="sng" dirty="0">
                          <a:solidFill>
                            <a:srgbClr val="0000CC"/>
                          </a:solidFill>
                          <a:effectLst/>
                          <a:latin typeface="Calibri"/>
                          <a:ea typeface="Calibri"/>
                          <a:cs typeface="Times New Roman"/>
                        </a:rPr>
                        <a:t>Recall - Basic Facts</a:t>
                      </a:r>
                      <a:endParaRPr lang="en-US" sz="1100" dirty="0">
                        <a:effectLst/>
                        <a:latin typeface="Calibri"/>
                        <a:ea typeface="Calibri"/>
                        <a:cs typeface="Times New Roman"/>
                      </a:endParaRPr>
                    </a:p>
                  </a:txBody>
                  <a:tcPr marL="68580" marR="68580" marT="0" marB="0">
                    <a:lnL>
                      <a:noFill/>
                    </a:lnL>
                    <a:lnR>
                      <a:noFill/>
                    </a:lnR>
                    <a:lnT>
                      <a:noFill/>
                    </a:lnT>
                    <a:lnB>
                      <a:noFill/>
                    </a:lnB>
                  </a:tcPr>
                </a:tc>
                <a:tc hMerge="1">
                  <a:txBody>
                    <a:bodyPr/>
                    <a:lstStyle/>
                    <a:p>
                      <a:endParaRPr lang="en-US"/>
                    </a:p>
                  </a:txBody>
                  <a:tcPr/>
                </a:tc>
              </a:tr>
              <a:tr h="457200">
                <a:tc>
                  <a:txBody>
                    <a:bodyPr/>
                    <a:lstStyle/>
                    <a:p>
                      <a:pPr marL="0" marR="0" algn="ctr">
                        <a:lnSpc>
                          <a:spcPct val="115000"/>
                        </a:lnSpc>
                        <a:spcBef>
                          <a:spcPts val="0"/>
                        </a:spcBef>
                        <a:spcAft>
                          <a:spcPts val="0"/>
                        </a:spcAft>
                      </a:pPr>
                      <a:r>
                        <a:rPr lang="en-US" sz="1100" dirty="0">
                          <a:effectLst/>
                          <a:latin typeface="Calibri"/>
                          <a:ea typeface="Calibri"/>
                          <a:cs typeface="Times New Roman"/>
                        </a:rPr>
                        <a:t>1.</a:t>
                      </a:r>
                    </a:p>
                  </a:txBody>
                  <a:tcPr marL="68580" marR="68580" marT="0" marB="0">
                    <a:lnL>
                      <a:noFill/>
                    </a:lnL>
                    <a:lnR>
                      <a:noFill/>
                    </a:lnR>
                    <a:lnT>
                      <a:noFill/>
                    </a:lnT>
                    <a:lnB>
                      <a:noFill/>
                    </a:lnB>
                  </a:tcPr>
                </a:tc>
                <a:tc>
                  <a:txBody>
                    <a:bodyPr/>
                    <a:lstStyle/>
                    <a:p>
                      <a:pPr marL="0" marR="0" algn="l">
                        <a:lnSpc>
                          <a:spcPct val="115000"/>
                        </a:lnSpc>
                        <a:spcBef>
                          <a:spcPts val="0"/>
                        </a:spcBef>
                        <a:spcAft>
                          <a:spcPts val="0"/>
                        </a:spcAft>
                      </a:pPr>
                      <a:r>
                        <a:rPr lang="en-US" sz="1200" b="1" dirty="0">
                          <a:effectLst/>
                          <a:latin typeface="Calibri"/>
                          <a:ea typeface="Calibri"/>
                          <a:cs typeface="Times New Roman"/>
                        </a:rPr>
                        <a:t>The teacher selects real photos in color and attaches them to white paper.</a:t>
                      </a:r>
                      <a:r>
                        <a:rPr lang="en-US" sz="1200" dirty="0">
                          <a:effectLst/>
                          <a:latin typeface="Calibri"/>
                          <a:ea typeface="Calibri"/>
                          <a:cs typeface="Times New Roman"/>
                        </a:rPr>
                        <a:t> Students work in teams or pairs to discuss each photo.  Students write an </a:t>
                      </a:r>
                      <a:r>
                        <a:rPr lang="en-US" sz="1200" b="1" dirty="0">
                          <a:effectLst/>
                          <a:latin typeface="Calibri"/>
                          <a:ea typeface="Calibri"/>
                          <a:cs typeface="Times New Roman"/>
                        </a:rPr>
                        <a:t>observation</a:t>
                      </a:r>
                      <a:r>
                        <a:rPr lang="en-US" sz="1200" dirty="0">
                          <a:effectLst/>
                          <a:latin typeface="Calibri"/>
                          <a:ea typeface="Calibri"/>
                          <a:cs typeface="Times New Roman"/>
                        </a:rPr>
                        <a:t>, a </a:t>
                      </a:r>
                      <a:r>
                        <a:rPr lang="en-US" sz="1200" b="1" dirty="0">
                          <a:effectLst/>
                          <a:latin typeface="Calibri"/>
                          <a:ea typeface="Calibri"/>
                          <a:cs typeface="Times New Roman"/>
                        </a:rPr>
                        <a:t>question</a:t>
                      </a:r>
                      <a:r>
                        <a:rPr lang="en-US" sz="1200" dirty="0">
                          <a:effectLst/>
                          <a:latin typeface="Calibri"/>
                          <a:ea typeface="Calibri"/>
                          <a:cs typeface="Times New Roman"/>
                        </a:rPr>
                        <a:t> and a </a:t>
                      </a:r>
                      <a:r>
                        <a:rPr lang="en-US" sz="1200" b="1" dirty="0">
                          <a:effectLst/>
                          <a:latin typeface="Calibri"/>
                          <a:ea typeface="Calibri"/>
                          <a:cs typeface="Times New Roman"/>
                        </a:rPr>
                        <a:t>comment </a:t>
                      </a:r>
                      <a:r>
                        <a:rPr lang="en-US" sz="1200" dirty="0">
                          <a:effectLst/>
                          <a:latin typeface="Calibri"/>
                          <a:ea typeface="Calibri"/>
                          <a:cs typeface="Times New Roman"/>
                        </a:rPr>
                        <a:t>under each photo. </a:t>
                      </a:r>
                      <a:endParaRPr lang="en-US" sz="1100" dirty="0">
                        <a:effectLst/>
                        <a:latin typeface="Calibri"/>
                        <a:ea typeface="Calibri"/>
                        <a:cs typeface="Times New Roman"/>
                      </a:endParaRPr>
                    </a:p>
                  </a:txBody>
                  <a:tcPr marL="68580" marR="68580" marT="0" marB="0">
                    <a:lnL>
                      <a:noFill/>
                    </a:lnL>
                    <a:lnR>
                      <a:noFill/>
                    </a:lnR>
                    <a:lnT>
                      <a:noFill/>
                    </a:lnT>
                    <a:lnB>
                      <a:noFill/>
                    </a:lnB>
                  </a:tcPr>
                </a:tc>
              </a:tr>
              <a:tr h="457200">
                <a:tc>
                  <a:txBody>
                    <a:bodyPr/>
                    <a:lstStyle/>
                    <a:p>
                      <a:pPr marL="0" marR="0" algn="ctr">
                        <a:lnSpc>
                          <a:spcPct val="115000"/>
                        </a:lnSpc>
                        <a:spcBef>
                          <a:spcPts val="0"/>
                        </a:spcBef>
                        <a:spcAft>
                          <a:spcPts val="0"/>
                        </a:spcAft>
                      </a:pPr>
                      <a:r>
                        <a:rPr lang="en-US" sz="1100" dirty="0">
                          <a:effectLst/>
                          <a:latin typeface="Calibri"/>
                          <a:ea typeface="Calibri"/>
                          <a:cs typeface="Times New Roman"/>
                        </a:rPr>
                        <a:t>2.</a:t>
                      </a:r>
                    </a:p>
                  </a:txBody>
                  <a:tcPr marL="68580" marR="68580" marT="0" marB="0">
                    <a:lnL>
                      <a:noFill/>
                    </a:lnL>
                    <a:lnR>
                      <a:noFill/>
                    </a:lnR>
                    <a:lnT>
                      <a:noFill/>
                    </a:lnT>
                    <a:lnB>
                      <a:noFill/>
                    </a:lnB>
                  </a:tcPr>
                </a:tc>
                <a:tc>
                  <a:txBody>
                    <a:bodyPr/>
                    <a:lstStyle/>
                    <a:p>
                      <a:pPr marL="0" marR="0" algn="l">
                        <a:lnSpc>
                          <a:spcPct val="115000"/>
                        </a:lnSpc>
                        <a:spcBef>
                          <a:spcPts val="0"/>
                        </a:spcBef>
                        <a:spcAft>
                          <a:spcPts val="0"/>
                        </a:spcAft>
                      </a:pPr>
                      <a:r>
                        <a:rPr lang="en-US" sz="1200" b="1" dirty="0">
                          <a:effectLst/>
                          <a:latin typeface="Calibri"/>
                          <a:ea typeface="Calibri"/>
                          <a:cs typeface="Times New Roman"/>
                        </a:rPr>
                        <a:t>Scaffolding</a:t>
                      </a:r>
                      <a:endParaRPr lang="en-US" sz="1100" dirty="0">
                        <a:effectLst/>
                        <a:latin typeface="Calibri"/>
                        <a:ea typeface="Calibri"/>
                        <a:cs typeface="Times New Roman"/>
                      </a:endParaRPr>
                    </a:p>
                    <a:p>
                      <a:pPr marL="0" marR="0" algn="l">
                        <a:lnSpc>
                          <a:spcPct val="115000"/>
                        </a:lnSpc>
                        <a:spcBef>
                          <a:spcPts val="0"/>
                        </a:spcBef>
                        <a:spcAft>
                          <a:spcPts val="0"/>
                        </a:spcAft>
                      </a:pPr>
                      <a:r>
                        <a:rPr lang="en-US" sz="1200" dirty="0">
                          <a:effectLst/>
                          <a:latin typeface="Calibri"/>
                          <a:ea typeface="Calibri"/>
                          <a:cs typeface="Times New Roman"/>
                        </a:rPr>
                        <a:t>The teacher uses the Observation Chart to monitor understanding of the topic.  As the unit progresses and information is learned, the chart can be revisited and extended to include new observations, questions and comments.</a:t>
                      </a:r>
                      <a:endParaRPr lang="en-US" sz="1100" dirty="0">
                        <a:effectLst/>
                        <a:latin typeface="Calibri"/>
                        <a:ea typeface="Calibri"/>
                        <a:cs typeface="Times New Roman"/>
                      </a:endParaRPr>
                    </a:p>
                  </a:txBody>
                  <a:tcPr marL="68580" marR="68580" marT="0" marB="0">
                    <a:lnL>
                      <a:noFill/>
                    </a:lnL>
                    <a:lnR>
                      <a:noFill/>
                    </a:lnR>
                    <a:lnT>
                      <a:noFill/>
                    </a:lnT>
                    <a:lnB>
                      <a:noFill/>
                    </a:lnB>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845992239"/>
              </p:ext>
            </p:extLst>
          </p:nvPr>
        </p:nvGraphicFramePr>
        <p:xfrm>
          <a:off x="383138" y="5458700"/>
          <a:ext cx="5915025" cy="2377862"/>
        </p:xfrm>
        <a:graphic>
          <a:graphicData uri="http://schemas.openxmlformats.org/drawingml/2006/table">
            <a:tbl>
              <a:tblPr firstRow="1" firstCol="1" bandRow="1"/>
              <a:tblGrid>
                <a:gridCol w="5915025"/>
              </a:tblGrid>
              <a:tr h="782996">
                <a:tc>
                  <a:txBody>
                    <a:bodyPr/>
                    <a:lstStyle/>
                    <a:p>
                      <a:pPr marL="0" marR="0">
                        <a:lnSpc>
                          <a:spcPct val="115000"/>
                        </a:lnSpc>
                        <a:spcBef>
                          <a:spcPts val="0"/>
                        </a:spcBef>
                        <a:spcAft>
                          <a:spcPts val="0"/>
                        </a:spcAft>
                      </a:pPr>
                      <a:r>
                        <a:rPr lang="en-US" sz="1100" b="1" u="sng" dirty="0" smtClean="0">
                          <a:effectLst/>
                          <a:latin typeface="+mn-lt"/>
                          <a:ea typeface="Calibri"/>
                          <a:cs typeface="Times New Roman"/>
                        </a:rPr>
                        <a:t>BEYOND GLAD</a:t>
                      </a:r>
                      <a:r>
                        <a:rPr lang="en-US" sz="1100" b="1" u="none" dirty="0" smtClean="0">
                          <a:effectLst/>
                          <a:latin typeface="+mn-lt"/>
                          <a:ea typeface="Calibri"/>
                          <a:cs typeface="Times New Roman"/>
                        </a:rPr>
                        <a:t>  Extending Complexity</a:t>
                      </a:r>
                      <a:endParaRPr lang="en-US" sz="1000" u="none" dirty="0" smtClean="0">
                        <a:effectLst/>
                        <a:latin typeface="+mn-lt"/>
                        <a:ea typeface="Calibri"/>
                        <a:cs typeface="Times New Roman"/>
                      </a:endParaRPr>
                    </a:p>
                    <a:p>
                      <a:pPr marL="0" marR="0">
                        <a:lnSpc>
                          <a:spcPct val="115000"/>
                        </a:lnSpc>
                        <a:spcBef>
                          <a:spcPts val="0"/>
                        </a:spcBef>
                        <a:spcAft>
                          <a:spcPts val="0"/>
                        </a:spcAft>
                      </a:pPr>
                      <a:r>
                        <a:rPr lang="en-US" sz="1100" dirty="0" smtClean="0">
                          <a:effectLst/>
                          <a:latin typeface="Calibri"/>
                          <a:ea typeface="Calibri"/>
                          <a:cs typeface="Times New Roman"/>
                        </a:rPr>
                        <a:t>After </a:t>
                      </a:r>
                      <a:r>
                        <a:rPr lang="en-US" sz="1100" dirty="0">
                          <a:effectLst/>
                          <a:latin typeface="Calibri"/>
                          <a:ea typeface="Calibri"/>
                          <a:cs typeface="Times New Roman"/>
                        </a:rPr>
                        <a:t>students have gone through the </a:t>
                      </a:r>
                      <a:r>
                        <a:rPr lang="en-US" sz="1100" b="1" dirty="0">
                          <a:effectLst/>
                          <a:latin typeface="Calibri"/>
                          <a:ea typeface="Calibri"/>
                          <a:cs typeface="Times New Roman"/>
                        </a:rPr>
                        <a:t>Basic GLAD Strategy</a:t>
                      </a:r>
                      <a:r>
                        <a:rPr lang="en-US" sz="1100" dirty="0">
                          <a:effectLst/>
                          <a:latin typeface="Calibri"/>
                          <a:ea typeface="Calibri"/>
                          <a:cs typeface="Times New Roman"/>
                        </a:rPr>
                        <a:t>, they may use the Observation Chart as a reference to answer the extended </a:t>
                      </a:r>
                      <a:r>
                        <a:rPr lang="en-US" sz="1100" b="1" dirty="0">
                          <a:effectLst/>
                          <a:latin typeface="Calibri"/>
                          <a:ea typeface="Calibri"/>
                          <a:cs typeface="Times New Roman"/>
                        </a:rPr>
                        <a:t>DOK</a:t>
                      </a:r>
                      <a:r>
                        <a:rPr lang="en-US" sz="1100" dirty="0">
                          <a:effectLst/>
                          <a:latin typeface="Calibri"/>
                          <a:ea typeface="Calibri"/>
                          <a:cs typeface="Times New Roman"/>
                        </a:rPr>
                        <a:t> level prompts as indicated. Each task must be completed by students independently.</a:t>
                      </a:r>
                      <a:endParaRPr lang="en-US" sz="1000" dirty="0">
                        <a:effectLst/>
                        <a:latin typeface="Calibri"/>
                        <a:ea typeface="Calibri"/>
                        <a:cs typeface="Times New Roman"/>
                      </a:endParaRPr>
                    </a:p>
                  </a:txBody>
                  <a:tcPr marL="63831" marR="63831" marT="0" marB="0" anchor="ctr">
                    <a:lnL>
                      <a:noFill/>
                    </a:lnL>
                    <a:lnR>
                      <a:noFill/>
                    </a:lnR>
                    <a:lnT>
                      <a:noFill/>
                    </a:lnT>
                    <a:lnB w="12700" cap="flat" cmpd="sng" algn="ctr">
                      <a:solidFill>
                        <a:srgbClr val="BFBFBF"/>
                      </a:solidFill>
                      <a:prstDash val="solid"/>
                      <a:round/>
                      <a:headEnd type="none" w="med" len="med"/>
                      <a:tailEnd type="none" w="med" len="med"/>
                    </a:lnB>
                  </a:tcPr>
                </a:tc>
              </a:tr>
              <a:tr h="425541">
                <a:tc>
                  <a:txBody>
                    <a:bodyPr/>
                    <a:lstStyle/>
                    <a:p>
                      <a:pPr marL="0" marR="0">
                        <a:lnSpc>
                          <a:spcPct val="115000"/>
                        </a:lnSpc>
                        <a:spcBef>
                          <a:spcPts val="0"/>
                        </a:spcBef>
                        <a:spcAft>
                          <a:spcPts val="0"/>
                        </a:spcAft>
                      </a:pPr>
                      <a:r>
                        <a:rPr lang="en-US" sz="1100" b="1" dirty="0">
                          <a:solidFill>
                            <a:srgbClr val="0000CC"/>
                          </a:solidFill>
                          <a:effectLst/>
                          <a:latin typeface="Calibri"/>
                          <a:ea typeface="Calibri"/>
                          <a:cs typeface="Times New Roman"/>
                        </a:rPr>
                        <a:t>CCSS SL.2 -  DOK-2 Analysis Prompt:  </a:t>
                      </a:r>
                      <a:r>
                        <a:rPr lang="en-US" sz="1000" i="1" dirty="0">
                          <a:solidFill>
                            <a:srgbClr val="0000CC"/>
                          </a:solidFill>
                          <a:effectLst/>
                          <a:latin typeface="Calibri"/>
                          <a:ea typeface="Calibri"/>
                          <a:cs typeface="Times New Roman"/>
                        </a:rPr>
                        <a:t>categorize/compare literary elements, terms, facts, details, events</a:t>
                      </a:r>
                      <a:endParaRPr lang="en-US" sz="1000" dirty="0">
                        <a:effectLst/>
                        <a:latin typeface="Calibri"/>
                        <a:ea typeface="Calibri"/>
                        <a:cs typeface="Times New Roman"/>
                      </a:endParaRPr>
                    </a:p>
                    <a:p>
                      <a:pPr marL="0" marR="0">
                        <a:lnSpc>
                          <a:spcPct val="115000"/>
                        </a:lnSpc>
                        <a:spcBef>
                          <a:spcPts val="0"/>
                        </a:spcBef>
                        <a:spcAft>
                          <a:spcPts val="0"/>
                        </a:spcAft>
                      </a:pPr>
                      <a:r>
                        <a:rPr kumimoji="0" lang="en-US" sz="1100" b="0" i="0" u="none" strike="noStrike" kern="1200" cap="none" spc="0" normalizeH="0" baseline="0" noProof="0" dirty="0" smtClean="0">
                          <a:ln>
                            <a:noFill/>
                          </a:ln>
                          <a:solidFill>
                            <a:prstClr val="black"/>
                          </a:solidFill>
                          <a:effectLst/>
                          <a:uLnTx/>
                          <a:uFillTx/>
                          <a:latin typeface="+mn-lt"/>
                          <a:ea typeface="Calibri"/>
                          <a:cs typeface="Times New Roman"/>
                        </a:rPr>
                        <a:t>Prompt: </a:t>
                      </a:r>
                      <a:r>
                        <a:rPr lang="en-US" sz="1200" dirty="0" smtClean="0">
                          <a:effectLst/>
                          <a:latin typeface="Calibri"/>
                          <a:ea typeface="Calibri"/>
                          <a:cs typeface="Times New Roman"/>
                        </a:rPr>
                        <a:t>Group </a:t>
                      </a:r>
                      <a:r>
                        <a:rPr lang="en-US" sz="1200" dirty="0">
                          <a:effectLst/>
                          <a:latin typeface="Calibri"/>
                          <a:ea typeface="Calibri"/>
                          <a:cs typeface="Times New Roman"/>
                        </a:rPr>
                        <a:t>similar observations students wrote on the Observation Chart. Give each new group a title.</a:t>
                      </a:r>
                    </a:p>
                  </a:txBody>
                  <a:tcPr marL="63831" marR="63831"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r h="782996">
                <a:tc>
                  <a:txBody>
                    <a:bodyPr/>
                    <a:lstStyle/>
                    <a:p>
                      <a:pPr marL="0" marR="0">
                        <a:lnSpc>
                          <a:spcPct val="115000"/>
                        </a:lnSpc>
                        <a:spcBef>
                          <a:spcPts val="0"/>
                        </a:spcBef>
                        <a:spcAft>
                          <a:spcPts val="0"/>
                        </a:spcAft>
                      </a:pPr>
                      <a:r>
                        <a:rPr lang="en-US" sz="1100" b="1" dirty="0">
                          <a:solidFill>
                            <a:srgbClr val="0000CC"/>
                          </a:solidFill>
                          <a:effectLst/>
                          <a:latin typeface="Calibri"/>
                          <a:ea typeface="Calibri"/>
                          <a:cs typeface="Times New Roman"/>
                        </a:rPr>
                        <a:t>CCSS RI.3 - DOK-3  Application Prompt:  </a:t>
                      </a:r>
                      <a:r>
                        <a:rPr lang="en-US" sz="1000" i="1" dirty="0">
                          <a:solidFill>
                            <a:srgbClr val="0000CC"/>
                          </a:solidFill>
                          <a:effectLst/>
                          <a:latin typeface="Calibri"/>
                          <a:ea typeface="Calibri"/>
                          <a:cs typeface="Times New Roman"/>
                        </a:rPr>
                        <a:t>use concepts to solve non-routine problems</a:t>
                      </a:r>
                      <a:endParaRPr lang="en-US" sz="1000" dirty="0">
                        <a:effectLst/>
                        <a:latin typeface="Calibri"/>
                        <a:ea typeface="Calibri"/>
                        <a:cs typeface="Times New Roman"/>
                      </a:endParaRPr>
                    </a:p>
                    <a:p>
                      <a:pPr marL="0" marR="0">
                        <a:lnSpc>
                          <a:spcPct val="115000"/>
                        </a:lnSpc>
                        <a:spcBef>
                          <a:spcPts val="0"/>
                        </a:spcBef>
                        <a:spcAft>
                          <a:spcPts val="0"/>
                        </a:spcAft>
                      </a:pPr>
                      <a:r>
                        <a:rPr kumimoji="0" lang="en-US" sz="900" b="1" i="1" u="none" strike="noStrike" kern="1200" cap="none" spc="0" normalizeH="0" baseline="0" noProof="0" dirty="0" smtClean="0">
                          <a:ln>
                            <a:noFill/>
                          </a:ln>
                          <a:solidFill>
                            <a:prstClr val="black"/>
                          </a:solidFill>
                          <a:effectLst/>
                          <a:uLnTx/>
                          <a:uFillTx/>
                          <a:latin typeface="+mn-lt"/>
                          <a:ea typeface="Calibri"/>
                          <a:cs typeface="Times New Roman"/>
                        </a:rPr>
                        <a:t>Teacher:  Fill in the blanks before presenting the prompts to students.</a:t>
                      </a:r>
                    </a:p>
                    <a:p>
                      <a:pPr marL="0" marR="0">
                        <a:lnSpc>
                          <a:spcPct val="115000"/>
                        </a:lnSpc>
                        <a:spcBef>
                          <a:spcPts val="0"/>
                        </a:spcBef>
                        <a:spcAft>
                          <a:spcPts val="0"/>
                        </a:spcAft>
                      </a:pPr>
                      <a:r>
                        <a:rPr kumimoji="0" lang="en-US" sz="1100" b="0" i="0" u="none" strike="noStrike" kern="1200" cap="none" spc="0" normalizeH="0" baseline="0" noProof="0" dirty="0" smtClean="0">
                          <a:ln>
                            <a:noFill/>
                          </a:ln>
                          <a:solidFill>
                            <a:prstClr val="black"/>
                          </a:solidFill>
                          <a:effectLst/>
                          <a:uLnTx/>
                          <a:uFillTx/>
                          <a:latin typeface="+mn-lt"/>
                          <a:ea typeface="Calibri"/>
                          <a:cs typeface="Times New Roman"/>
                        </a:rPr>
                        <a:t>Prompt: </a:t>
                      </a:r>
                      <a:r>
                        <a:rPr lang="en-US" sz="1200" dirty="0" smtClean="0">
                          <a:effectLst/>
                          <a:latin typeface="Calibri"/>
                          <a:ea typeface="Calibri"/>
                          <a:cs typeface="Times New Roman"/>
                        </a:rPr>
                        <a:t>Write </a:t>
                      </a:r>
                      <a:r>
                        <a:rPr lang="en-US" sz="1200" dirty="0">
                          <a:effectLst/>
                          <a:latin typeface="Calibri"/>
                          <a:ea typeface="Calibri"/>
                          <a:cs typeface="Times New Roman"/>
                        </a:rPr>
                        <a:t>an informational text to show what you have learned about _______ (Observation Chart topic).  In your text explain how your ideas have changed about _______ (topic) and why.  Support your reasons with facts, details or examples from a primary source.</a:t>
                      </a:r>
                    </a:p>
                  </a:txBody>
                  <a:tcPr marL="63831" marR="63831"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bl>
          </a:graphicData>
        </a:graphic>
      </p:graphicFrame>
      <p:pic>
        <p:nvPicPr>
          <p:cNvPr id="8" name="Picture 7"/>
          <p:cNvPicPr/>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b="66885"/>
          <a:stretch/>
        </p:blipFill>
        <p:spPr>
          <a:xfrm>
            <a:off x="4167051" y="2976564"/>
            <a:ext cx="2543175" cy="2219325"/>
          </a:xfrm>
          <a:prstGeom prst="rect">
            <a:avLst/>
          </a:prstGeom>
          <a:ln>
            <a:noFill/>
          </a:ln>
          <a:effectLst>
            <a:outerShdw blurRad="292100" dist="139700" dir="2700000" algn="tl" rotWithShape="0">
              <a:srgbClr val="333333">
                <a:alpha val="65000"/>
              </a:srgbClr>
            </a:outerShdw>
          </a:effectLst>
        </p:spPr>
      </p:pic>
      <p:sp>
        <p:nvSpPr>
          <p:cNvPr id="2" name="Footer Placeholder 1"/>
          <p:cNvSpPr>
            <a:spLocks noGrp="1"/>
          </p:cNvSpPr>
          <p:nvPr>
            <p:ph type="ftr" sz="quarter" idx="11"/>
          </p:nvPr>
        </p:nvSpPr>
        <p:spPr/>
        <p:txBody>
          <a:bodyPr/>
          <a:lstStyle/>
          <a:p>
            <a:r>
              <a:rPr lang="en-US" smtClean="0"/>
              <a:t>Susan Richmond 2016 </a:t>
            </a:r>
            <a:endParaRPr lang="en-US" dirty="0"/>
          </a:p>
        </p:txBody>
      </p:sp>
      <p:sp>
        <p:nvSpPr>
          <p:cNvPr id="3" name="Slide Number Placeholder 2"/>
          <p:cNvSpPr>
            <a:spLocks noGrp="1"/>
          </p:cNvSpPr>
          <p:nvPr>
            <p:ph type="sldNum" sz="quarter" idx="12"/>
          </p:nvPr>
        </p:nvSpPr>
        <p:spPr/>
        <p:txBody>
          <a:bodyPr/>
          <a:lstStyle/>
          <a:p>
            <a:fld id="{295AFF0C-B51A-4417-A515-BAC0639EB7E9}" type="slidenum">
              <a:rPr lang="en-US" smtClean="0"/>
              <a:t>7</a:t>
            </a:fld>
            <a:endParaRPr lang="en-US" dirty="0"/>
          </a:p>
        </p:txBody>
      </p:sp>
    </p:spTree>
    <p:extLst>
      <p:ext uri="{BB962C8B-B14F-4D97-AF65-F5344CB8AC3E}">
        <p14:creationId xmlns:p14="http://schemas.microsoft.com/office/powerpoint/2010/main" val="36054421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7283" y="337524"/>
            <a:ext cx="6326154" cy="1993366"/>
          </a:xfrm>
          <a:prstGeom prst="rect">
            <a:avLst/>
          </a:prstGeom>
        </p:spPr>
        <p:txBody>
          <a:bodyPr wrap="square">
            <a:spAutoFit/>
          </a:bodyPr>
          <a:lstStyle/>
          <a:p>
            <a:pPr marL="1257300" marR="0" lvl="2" indent="-342900">
              <a:lnSpc>
                <a:spcPct val="115000"/>
              </a:lnSpc>
              <a:spcBef>
                <a:spcPts val="1000"/>
              </a:spcBef>
              <a:spcAft>
                <a:spcPts val="0"/>
              </a:spcAft>
              <a:buAutoNum type="arabicPeriod" startAt="3"/>
            </a:pPr>
            <a:r>
              <a:rPr lang="en-US" sz="1600" b="1" dirty="0" smtClean="0">
                <a:solidFill>
                  <a:srgbClr val="0000CC"/>
                </a:solidFill>
                <a:latin typeface="Cambria"/>
                <a:ea typeface="Times New Roman"/>
                <a:cs typeface="Times New Roman"/>
              </a:rPr>
              <a:t>Inquiry Chart</a:t>
            </a:r>
          </a:p>
          <a:p>
            <a:pPr marL="1257300" marR="0" lvl="2" indent="-342900">
              <a:lnSpc>
                <a:spcPct val="115000"/>
              </a:lnSpc>
              <a:spcBef>
                <a:spcPts val="1000"/>
              </a:spcBef>
              <a:spcAft>
                <a:spcPts val="0"/>
              </a:spcAft>
              <a:buAutoNum type="arabicPeriod" startAt="3"/>
            </a:pPr>
            <a:endParaRPr lang="en-US" sz="800" b="1" dirty="0">
              <a:latin typeface="Cambria"/>
              <a:ea typeface="Times New Roman"/>
              <a:cs typeface="Times New Roman"/>
            </a:endParaRPr>
          </a:p>
          <a:p>
            <a:pPr>
              <a:lnSpc>
                <a:spcPct val="115000"/>
              </a:lnSpc>
            </a:pPr>
            <a:r>
              <a:rPr lang="en-US" sz="1200" b="1" dirty="0">
                <a:solidFill>
                  <a:srgbClr val="C00000"/>
                </a:solidFill>
                <a:ea typeface="Calibri"/>
                <a:cs typeface="Times New Roman"/>
              </a:rPr>
              <a:t>Language Functions: Predict/Statement/Question</a:t>
            </a:r>
            <a:endParaRPr lang="en-US" sz="1200" dirty="0">
              <a:ea typeface="Calibri"/>
              <a:cs typeface="Times New Roman"/>
            </a:endParaRPr>
          </a:p>
          <a:p>
            <a:pPr>
              <a:lnSpc>
                <a:spcPct val="115000"/>
              </a:lnSpc>
            </a:pPr>
            <a:r>
              <a:rPr lang="en-US" sz="1200" dirty="0">
                <a:ea typeface="Calibri"/>
                <a:cs typeface="Times New Roman"/>
              </a:rPr>
              <a:t> </a:t>
            </a:r>
          </a:p>
          <a:p>
            <a:r>
              <a:rPr lang="en-US" sz="1200" b="1" dirty="0">
                <a:solidFill>
                  <a:srgbClr val="0000FF"/>
                </a:solidFill>
                <a:ea typeface="Times New Roman"/>
                <a:cs typeface="Times New Roman"/>
              </a:rPr>
              <a:t>CCSS L.3 </a:t>
            </a:r>
            <a:r>
              <a:rPr lang="en-US" sz="1200" b="1" dirty="0">
                <a:solidFill>
                  <a:srgbClr val="000000"/>
                </a:solidFill>
                <a:ea typeface="Times New Roman"/>
                <a:cs typeface="Times New Roman"/>
              </a:rPr>
              <a:t>- Purpose:  </a:t>
            </a:r>
            <a:r>
              <a:rPr lang="en-US" sz="1200" dirty="0">
                <a:solidFill>
                  <a:srgbClr val="000000"/>
                </a:solidFill>
                <a:ea typeface="Times New Roman"/>
                <a:cs typeface="Times New Roman"/>
              </a:rPr>
              <a:t>Inquiry charts set a purpose for learning. James Hoffman is accredited with I (inquiry)) Charts in 1982 as a strategy to plan, interact and integrate to and with information.</a:t>
            </a:r>
            <a:r>
              <a:rPr lang="en-US" sz="1200" b="1" dirty="0">
                <a:solidFill>
                  <a:srgbClr val="00B050"/>
                </a:solidFill>
                <a:ea typeface="Times New Roman"/>
                <a:cs typeface="Times New Roman"/>
              </a:rPr>
              <a:t>2 </a:t>
            </a:r>
            <a:r>
              <a:rPr lang="en-US" sz="1200" dirty="0">
                <a:solidFill>
                  <a:srgbClr val="000000"/>
                </a:solidFill>
                <a:ea typeface="Times New Roman"/>
                <a:cs typeface="Times New Roman"/>
              </a:rPr>
              <a:t> The GLAD Inquiry Chart is similar, but based on the scientific method of: </a:t>
            </a:r>
            <a:r>
              <a:rPr lang="en-US" sz="1200" b="1" dirty="0">
                <a:solidFill>
                  <a:srgbClr val="000000"/>
                </a:solidFill>
                <a:ea typeface="Times New Roman"/>
                <a:cs typeface="Times New Roman"/>
              </a:rPr>
              <a:t>think</a:t>
            </a:r>
            <a:r>
              <a:rPr lang="en-US" sz="1200" dirty="0">
                <a:solidFill>
                  <a:srgbClr val="000000"/>
                </a:solidFill>
                <a:ea typeface="Times New Roman"/>
                <a:cs typeface="Times New Roman"/>
              </a:rPr>
              <a:t> – </a:t>
            </a:r>
            <a:r>
              <a:rPr lang="en-US" sz="1200" b="1" dirty="0">
                <a:solidFill>
                  <a:srgbClr val="000000"/>
                </a:solidFill>
                <a:ea typeface="Times New Roman"/>
                <a:cs typeface="Times New Roman"/>
              </a:rPr>
              <a:t>predict</a:t>
            </a:r>
            <a:r>
              <a:rPr lang="en-US" sz="1200" dirty="0">
                <a:solidFill>
                  <a:srgbClr val="000000"/>
                </a:solidFill>
                <a:ea typeface="Times New Roman"/>
                <a:cs typeface="Times New Roman"/>
              </a:rPr>
              <a:t> and </a:t>
            </a:r>
            <a:r>
              <a:rPr lang="en-US" sz="1200" b="1" dirty="0">
                <a:solidFill>
                  <a:srgbClr val="000000"/>
                </a:solidFill>
                <a:ea typeface="Times New Roman"/>
                <a:cs typeface="Times New Roman"/>
              </a:rPr>
              <a:t>hypothesize</a:t>
            </a:r>
            <a:r>
              <a:rPr lang="en-US" sz="1200" dirty="0">
                <a:solidFill>
                  <a:srgbClr val="000000"/>
                </a:solidFill>
                <a:ea typeface="Times New Roman"/>
                <a:cs typeface="Times New Roman"/>
              </a:rPr>
              <a:t> (the predecessor of the K.W.L.).  This strategy helps access students’ background knowledge, address misconceptions and revise learning.</a:t>
            </a:r>
            <a:endParaRPr lang="en-US" sz="1200" dirty="0">
              <a:effectLst/>
              <a:latin typeface="Times New Roman"/>
              <a:ea typeface="Times New Roman"/>
            </a:endParaRPr>
          </a:p>
        </p:txBody>
      </p:sp>
      <p:graphicFrame>
        <p:nvGraphicFramePr>
          <p:cNvPr id="5" name="Table 4"/>
          <p:cNvGraphicFramePr>
            <a:graphicFrameLocks noGrp="1"/>
          </p:cNvGraphicFramePr>
          <p:nvPr>
            <p:extLst>
              <p:ext uri="{D42A27DB-BD31-4B8C-83A1-F6EECF244321}">
                <p14:modId xmlns:p14="http://schemas.microsoft.com/office/powerpoint/2010/main" val="118130426"/>
              </p:ext>
            </p:extLst>
          </p:nvPr>
        </p:nvGraphicFramePr>
        <p:xfrm>
          <a:off x="342434" y="2496067"/>
          <a:ext cx="3840480" cy="2131822"/>
        </p:xfrm>
        <a:graphic>
          <a:graphicData uri="http://schemas.openxmlformats.org/drawingml/2006/table">
            <a:tbl>
              <a:tblPr firstRow="1" firstCol="1" bandRow="1"/>
              <a:tblGrid>
                <a:gridCol w="297180"/>
                <a:gridCol w="3543300"/>
              </a:tblGrid>
              <a:tr h="256540">
                <a:tc gridSpan="2">
                  <a:txBody>
                    <a:bodyPr/>
                    <a:lstStyle/>
                    <a:p>
                      <a:pPr marL="0" marR="0">
                        <a:lnSpc>
                          <a:spcPct val="115000"/>
                        </a:lnSpc>
                        <a:spcBef>
                          <a:spcPts val="0"/>
                        </a:spcBef>
                        <a:spcAft>
                          <a:spcPts val="0"/>
                        </a:spcAft>
                      </a:pPr>
                      <a:r>
                        <a:rPr lang="en-US" sz="1200" b="1" u="sng" dirty="0">
                          <a:effectLst/>
                          <a:latin typeface="Calibri"/>
                          <a:ea typeface="Calibri"/>
                          <a:cs typeface="Times New Roman"/>
                        </a:rPr>
                        <a:t>Basic G.L.A.D Strategy</a:t>
                      </a:r>
                      <a:endParaRPr lang="en-US" sz="1100" dirty="0">
                        <a:effectLst/>
                        <a:latin typeface="Calibri"/>
                        <a:ea typeface="Calibri"/>
                        <a:cs typeface="Times New Roman"/>
                      </a:endParaRPr>
                    </a:p>
                  </a:txBody>
                  <a:tcPr marL="68580" marR="68580" marT="0" marB="0">
                    <a:lnL>
                      <a:noFill/>
                    </a:lnL>
                    <a:lnR>
                      <a:noFill/>
                    </a:lnR>
                    <a:lnT>
                      <a:noFill/>
                    </a:lnT>
                    <a:lnB>
                      <a:noFill/>
                    </a:lnB>
                  </a:tcPr>
                </a:tc>
                <a:tc hMerge="1">
                  <a:txBody>
                    <a:bodyPr/>
                    <a:lstStyle/>
                    <a:p>
                      <a:endParaRPr lang="en-US"/>
                    </a:p>
                  </a:txBody>
                  <a:tcPr/>
                </a:tc>
              </a:tr>
              <a:tr h="159385">
                <a:tc gridSpan="2">
                  <a:txBody>
                    <a:bodyPr/>
                    <a:lstStyle/>
                    <a:p>
                      <a:pPr marL="0" marR="0">
                        <a:lnSpc>
                          <a:spcPct val="115000"/>
                        </a:lnSpc>
                        <a:spcBef>
                          <a:spcPts val="0"/>
                        </a:spcBef>
                        <a:spcAft>
                          <a:spcPts val="0"/>
                        </a:spcAft>
                      </a:pPr>
                      <a:r>
                        <a:rPr lang="en-US" sz="1200" b="1" dirty="0">
                          <a:solidFill>
                            <a:srgbClr val="0000CC"/>
                          </a:solidFill>
                          <a:effectLst/>
                          <a:latin typeface="Calibri"/>
                          <a:ea typeface="Calibri"/>
                          <a:cs typeface="Times New Roman"/>
                        </a:rPr>
                        <a:t>DOK-1 Knowledge – </a:t>
                      </a:r>
                      <a:r>
                        <a:rPr lang="en-US" sz="1100" i="1" dirty="0">
                          <a:solidFill>
                            <a:srgbClr val="0000CC"/>
                          </a:solidFill>
                          <a:effectLst/>
                          <a:latin typeface="Calibri"/>
                          <a:ea typeface="Calibri"/>
                          <a:cs typeface="Times New Roman"/>
                        </a:rPr>
                        <a:t>Recall - Basic Facts</a:t>
                      </a:r>
                      <a:endParaRPr lang="en-US" sz="1100" dirty="0">
                        <a:effectLst/>
                        <a:latin typeface="Calibri"/>
                        <a:ea typeface="Calibri"/>
                        <a:cs typeface="Times New Roman"/>
                      </a:endParaRPr>
                    </a:p>
                  </a:txBody>
                  <a:tcPr marL="68580" marR="68580" marT="0" marB="0">
                    <a:lnL>
                      <a:noFill/>
                    </a:lnL>
                    <a:lnR>
                      <a:noFill/>
                    </a:lnR>
                    <a:lnT>
                      <a:noFill/>
                    </a:lnT>
                    <a:lnB>
                      <a:noFill/>
                    </a:lnB>
                  </a:tcPr>
                </a:tc>
                <a:tc hMerge="1">
                  <a:txBody>
                    <a:bodyPr/>
                    <a:lstStyle/>
                    <a:p>
                      <a:endParaRPr lang="en-US"/>
                    </a:p>
                  </a:txBody>
                  <a:tcPr/>
                </a:tc>
              </a:tr>
              <a:tr h="294005">
                <a:tc>
                  <a:txBody>
                    <a:bodyPr/>
                    <a:lstStyle/>
                    <a:p>
                      <a:pPr marL="0" marR="0" algn="ctr">
                        <a:lnSpc>
                          <a:spcPct val="115000"/>
                        </a:lnSpc>
                        <a:spcBef>
                          <a:spcPts val="0"/>
                        </a:spcBef>
                        <a:spcAft>
                          <a:spcPts val="0"/>
                        </a:spcAft>
                      </a:pPr>
                      <a:r>
                        <a:rPr lang="en-US" sz="1100" dirty="0">
                          <a:effectLst/>
                          <a:latin typeface="Calibri"/>
                          <a:ea typeface="Calibri"/>
                          <a:cs typeface="Times New Roman"/>
                        </a:rPr>
                        <a:t>1.</a:t>
                      </a:r>
                    </a:p>
                    <a:p>
                      <a:pPr marL="0" marR="0" algn="ctr">
                        <a:lnSpc>
                          <a:spcPct val="115000"/>
                        </a:lnSpc>
                        <a:spcBef>
                          <a:spcPts val="0"/>
                        </a:spcBef>
                        <a:spcAft>
                          <a:spcPts val="0"/>
                        </a:spcAft>
                      </a:pPr>
                      <a:r>
                        <a:rPr lang="en-US" sz="1100" dirty="0">
                          <a:effectLst/>
                          <a:latin typeface="Calibri"/>
                          <a:ea typeface="Calibri"/>
                          <a:cs typeface="Times New Roman"/>
                        </a:rPr>
                        <a:t> </a:t>
                      </a:r>
                    </a:p>
                  </a:txBody>
                  <a:tcPr marL="68580" marR="68580" marT="0" marB="0">
                    <a:lnL>
                      <a:noFill/>
                    </a:lnL>
                    <a:lnR>
                      <a:noFill/>
                    </a:lnR>
                    <a:lnT>
                      <a:noFill/>
                    </a:lnT>
                    <a:lnB>
                      <a:noFill/>
                    </a:lnB>
                  </a:tcPr>
                </a:tc>
                <a:tc>
                  <a:txBody>
                    <a:bodyPr/>
                    <a:lstStyle/>
                    <a:p>
                      <a:pPr marL="0" marR="0">
                        <a:lnSpc>
                          <a:spcPct val="115000"/>
                        </a:lnSpc>
                        <a:spcBef>
                          <a:spcPts val="0"/>
                        </a:spcBef>
                        <a:spcAft>
                          <a:spcPts val="0"/>
                        </a:spcAft>
                      </a:pPr>
                      <a:r>
                        <a:rPr lang="en-US" sz="1200" b="1" dirty="0">
                          <a:effectLst/>
                          <a:latin typeface="Calibri"/>
                          <a:ea typeface="Calibri"/>
                          <a:cs typeface="Times New Roman"/>
                        </a:rPr>
                        <a:t>Select a topic. </a:t>
                      </a:r>
                      <a:r>
                        <a:rPr lang="en-US" sz="1200" dirty="0">
                          <a:effectLst/>
                          <a:latin typeface="Calibri"/>
                          <a:ea typeface="Calibri"/>
                          <a:cs typeface="Times New Roman"/>
                        </a:rPr>
                        <a:t>Record student’s comments in each column:  What I Know and What I Want to Know.</a:t>
                      </a:r>
                      <a:endParaRPr lang="en-US" sz="1100" dirty="0">
                        <a:effectLst/>
                        <a:latin typeface="Calibri"/>
                        <a:ea typeface="Calibri"/>
                        <a:cs typeface="Times New Roman"/>
                      </a:endParaRPr>
                    </a:p>
                    <a:p>
                      <a:pPr marL="0" marR="0">
                        <a:lnSpc>
                          <a:spcPct val="115000"/>
                        </a:lnSpc>
                        <a:spcBef>
                          <a:spcPts val="0"/>
                        </a:spcBef>
                        <a:spcAft>
                          <a:spcPts val="0"/>
                        </a:spcAft>
                      </a:pPr>
                      <a:r>
                        <a:rPr lang="en-US" sz="1200" dirty="0">
                          <a:effectLst/>
                          <a:latin typeface="Calibri"/>
                          <a:ea typeface="Calibri"/>
                          <a:cs typeface="Times New Roman"/>
                        </a:rPr>
                        <a:t> </a:t>
                      </a:r>
                      <a:endParaRPr lang="en-US" sz="1100" dirty="0">
                        <a:effectLst/>
                        <a:latin typeface="Calibri"/>
                        <a:ea typeface="Calibri"/>
                        <a:cs typeface="Times New Roman"/>
                      </a:endParaRPr>
                    </a:p>
                  </a:txBody>
                  <a:tcPr marL="68580" marR="68580" marT="0" marB="0">
                    <a:lnL>
                      <a:noFill/>
                    </a:lnL>
                    <a:lnR>
                      <a:noFill/>
                    </a:lnR>
                    <a:lnT>
                      <a:noFill/>
                    </a:lnT>
                    <a:lnB>
                      <a:noFill/>
                    </a:lnB>
                  </a:tcPr>
                </a:tc>
              </a:tr>
              <a:tr h="294005">
                <a:tc gridSpan="2">
                  <a:txBody>
                    <a:bodyPr/>
                    <a:lstStyle/>
                    <a:p>
                      <a:pPr marL="0" marR="0">
                        <a:lnSpc>
                          <a:spcPct val="115000"/>
                        </a:lnSpc>
                        <a:spcBef>
                          <a:spcPts val="0"/>
                        </a:spcBef>
                        <a:spcAft>
                          <a:spcPts val="0"/>
                        </a:spcAft>
                      </a:pPr>
                      <a:r>
                        <a:rPr lang="en-US" sz="1200" b="1" dirty="0">
                          <a:solidFill>
                            <a:srgbClr val="0000CC"/>
                          </a:solidFill>
                          <a:effectLst/>
                          <a:latin typeface="Calibri"/>
                          <a:ea typeface="Calibri"/>
                          <a:cs typeface="Times New Roman"/>
                        </a:rPr>
                        <a:t>DOK-1 Comprehension – </a:t>
                      </a:r>
                      <a:r>
                        <a:rPr lang="en-US" sz="1100" i="1" dirty="0">
                          <a:solidFill>
                            <a:srgbClr val="0000CC"/>
                          </a:solidFill>
                          <a:effectLst/>
                          <a:latin typeface="Calibri"/>
                          <a:ea typeface="Calibri"/>
                          <a:cs typeface="Times New Roman"/>
                        </a:rPr>
                        <a:t>describe or explain who, what, when, where, how</a:t>
                      </a:r>
                      <a:endParaRPr lang="en-US" sz="1100" dirty="0">
                        <a:effectLst/>
                        <a:latin typeface="Calibri"/>
                        <a:ea typeface="Calibri"/>
                        <a:cs typeface="Times New Roman"/>
                      </a:endParaRPr>
                    </a:p>
                  </a:txBody>
                  <a:tcPr marL="68580" marR="68580" marT="0" marB="0">
                    <a:lnL>
                      <a:noFill/>
                    </a:lnL>
                    <a:lnR>
                      <a:noFill/>
                    </a:lnR>
                    <a:lnT>
                      <a:noFill/>
                    </a:lnT>
                    <a:lnB>
                      <a:noFill/>
                    </a:lnB>
                  </a:tcPr>
                </a:tc>
                <a:tc hMerge="1">
                  <a:txBody>
                    <a:bodyPr/>
                    <a:lstStyle/>
                    <a:p>
                      <a:endParaRPr lang="en-US"/>
                    </a:p>
                  </a:txBody>
                  <a:tcPr/>
                </a:tc>
              </a:tr>
              <a:tr h="294005">
                <a:tc>
                  <a:txBody>
                    <a:bodyPr/>
                    <a:lstStyle/>
                    <a:p>
                      <a:pPr marL="0" marR="0" algn="ctr">
                        <a:lnSpc>
                          <a:spcPct val="115000"/>
                        </a:lnSpc>
                        <a:spcBef>
                          <a:spcPts val="0"/>
                        </a:spcBef>
                        <a:spcAft>
                          <a:spcPts val="0"/>
                        </a:spcAft>
                      </a:pPr>
                      <a:r>
                        <a:rPr lang="en-US" sz="1100" dirty="0">
                          <a:effectLst/>
                          <a:latin typeface="Calibri"/>
                          <a:ea typeface="Calibri"/>
                          <a:cs typeface="Times New Roman"/>
                        </a:rPr>
                        <a:t>2.</a:t>
                      </a:r>
                    </a:p>
                  </a:txBody>
                  <a:tcPr marL="68580" marR="68580" marT="0" marB="0">
                    <a:lnL>
                      <a:noFill/>
                    </a:lnL>
                    <a:lnR>
                      <a:noFill/>
                    </a:lnR>
                    <a:lnT>
                      <a:noFill/>
                    </a:lnT>
                    <a:lnB>
                      <a:noFill/>
                    </a:lnB>
                  </a:tcPr>
                </a:tc>
                <a:tc>
                  <a:txBody>
                    <a:bodyPr/>
                    <a:lstStyle/>
                    <a:p>
                      <a:pPr marL="0" marR="0">
                        <a:lnSpc>
                          <a:spcPct val="115000"/>
                        </a:lnSpc>
                        <a:spcBef>
                          <a:spcPts val="0"/>
                        </a:spcBef>
                        <a:spcAft>
                          <a:spcPts val="0"/>
                        </a:spcAft>
                      </a:pPr>
                      <a:r>
                        <a:rPr lang="en-US" sz="1200" b="1" dirty="0">
                          <a:effectLst/>
                          <a:latin typeface="Calibri"/>
                          <a:ea typeface="Calibri"/>
                          <a:cs typeface="Times New Roman"/>
                        </a:rPr>
                        <a:t>Revisit</a:t>
                      </a:r>
                      <a:endParaRPr lang="en-US" sz="1100" dirty="0">
                        <a:effectLst/>
                        <a:latin typeface="Calibri"/>
                        <a:ea typeface="Calibri"/>
                        <a:cs typeface="Times New Roman"/>
                      </a:endParaRPr>
                    </a:p>
                    <a:p>
                      <a:pPr marL="0" marR="0">
                        <a:lnSpc>
                          <a:spcPct val="115000"/>
                        </a:lnSpc>
                        <a:spcBef>
                          <a:spcPts val="0"/>
                        </a:spcBef>
                        <a:spcAft>
                          <a:spcPts val="0"/>
                        </a:spcAft>
                      </a:pPr>
                      <a:r>
                        <a:rPr lang="en-US" sz="1200" dirty="0">
                          <a:effectLst/>
                          <a:latin typeface="Calibri"/>
                          <a:ea typeface="Calibri"/>
                          <a:cs typeface="Times New Roman"/>
                        </a:rPr>
                        <a:t>Revisit the topic often asking students to site sources of new information and answering prior questions.</a:t>
                      </a:r>
                      <a:endParaRPr lang="en-US" sz="1100" dirty="0">
                        <a:effectLst/>
                        <a:latin typeface="Calibri"/>
                        <a:ea typeface="Calibri"/>
                        <a:cs typeface="Times New Roman"/>
                      </a:endParaRPr>
                    </a:p>
                  </a:txBody>
                  <a:tcPr marL="68580" marR="68580" marT="0" marB="0">
                    <a:lnL>
                      <a:noFill/>
                    </a:lnL>
                    <a:lnR>
                      <a:noFill/>
                    </a:lnR>
                    <a:lnT>
                      <a:noFill/>
                    </a:lnT>
                    <a:lnB>
                      <a:noFill/>
                    </a:lnB>
                  </a:tcPr>
                </a:tc>
              </a:tr>
            </a:tbl>
          </a:graphicData>
        </a:graphic>
      </p:graphicFrame>
      <p:pic>
        <p:nvPicPr>
          <p:cNvPr id="6" name="Picture 5"/>
          <p:cNvPicPr/>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33843" t="18339" r="36606" b="5745"/>
          <a:stretch/>
        </p:blipFill>
        <p:spPr bwMode="auto">
          <a:xfrm>
            <a:off x="4238061" y="2424196"/>
            <a:ext cx="2116085" cy="2518819"/>
          </a:xfrm>
          <a:prstGeom prst="rect">
            <a:avLst/>
          </a:prstGeom>
          <a:ln w="9525" cap="flat" cmpd="sng" algn="ctr">
            <a:solidFill>
              <a:sysClr val="windowText" lastClr="000000"/>
            </a:solidFill>
            <a:prstDash val="solid"/>
            <a:round/>
            <a:headEnd type="none" w="med" len="med"/>
            <a:tailEnd type="none" w="med" len="med"/>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graphicFrame>
        <p:nvGraphicFramePr>
          <p:cNvPr id="7" name="Table 6"/>
          <p:cNvGraphicFramePr>
            <a:graphicFrameLocks noGrp="1"/>
          </p:cNvGraphicFramePr>
          <p:nvPr>
            <p:extLst>
              <p:ext uri="{D42A27DB-BD31-4B8C-83A1-F6EECF244321}">
                <p14:modId xmlns:p14="http://schemas.microsoft.com/office/powerpoint/2010/main" val="676212667"/>
              </p:ext>
            </p:extLst>
          </p:nvPr>
        </p:nvGraphicFramePr>
        <p:xfrm>
          <a:off x="382847" y="5204272"/>
          <a:ext cx="5915025" cy="3096428"/>
        </p:xfrm>
        <a:graphic>
          <a:graphicData uri="http://schemas.openxmlformats.org/drawingml/2006/table">
            <a:tbl>
              <a:tblPr firstRow="1" firstCol="1" bandRow="1"/>
              <a:tblGrid>
                <a:gridCol w="5915025"/>
              </a:tblGrid>
              <a:tr h="782996">
                <a:tc>
                  <a:txBody>
                    <a:bodyPr/>
                    <a:lstStyle/>
                    <a:p>
                      <a:pPr marL="0" marR="0">
                        <a:lnSpc>
                          <a:spcPct val="115000"/>
                        </a:lnSpc>
                        <a:spcBef>
                          <a:spcPts val="0"/>
                        </a:spcBef>
                        <a:spcAft>
                          <a:spcPts val="0"/>
                        </a:spcAft>
                      </a:pPr>
                      <a:r>
                        <a:rPr lang="en-US" sz="1100" b="1" u="sng" dirty="0" smtClean="0">
                          <a:effectLst/>
                          <a:latin typeface="+mn-lt"/>
                          <a:ea typeface="Calibri"/>
                          <a:cs typeface="Times New Roman"/>
                        </a:rPr>
                        <a:t>BEYOND GLAD</a:t>
                      </a:r>
                      <a:r>
                        <a:rPr lang="en-US" sz="1100" b="1" u="none" dirty="0" smtClean="0">
                          <a:effectLst/>
                          <a:latin typeface="+mn-lt"/>
                          <a:ea typeface="Calibri"/>
                          <a:cs typeface="Times New Roman"/>
                        </a:rPr>
                        <a:t>  Extending Complexity</a:t>
                      </a:r>
                      <a:endParaRPr lang="en-US" sz="1000" u="none" dirty="0" smtClean="0">
                        <a:effectLst/>
                        <a:latin typeface="+mn-lt"/>
                        <a:ea typeface="Calibri"/>
                        <a:cs typeface="Times New Roman"/>
                      </a:endParaRPr>
                    </a:p>
                    <a:p>
                      <a:pPr marL="0" marR="0">
                        <a:lnSpc>
                          <a:spcPct val="115000"/>
                        </a:lnSpc>
                        <a:spcBef>
                          <a:spcPts val="0"/>
                        </a:spcBef>
                        <a:spcAft>
                          <a:spcPts val="0"/>
                        </a:spcAft>
                      </a:pPr>
                      <a:r>
                        <a:rPr lang="en-US" sz="1100" dirty="0" smtClean="0">
                          <a:effectLst/>
                          <a:latin typeface="Calibri"/>
                          <a:ea typeface="Calibri"/>
                          <a:cs typeface="Times New Roman"/>
                        </a:rPr>
                        <a:t>After </a:t>
                      </a:r>
                      <a:r>
                        <a:rPr lang="en-US" sz="1100" dirty="0">
                          <a:effectLst/>
                          <a:latin typeface="Calibri"/>
                          <a:ea typeface="Calibri"/>
                          <a:cs typeface="Times New Roman"/>
                        </a:rPr>
                        <a:t>students have gone through the </a:t>
                      </a:r>
                      <a:r>
                        <a:rPr lang="en-US" sz="1100" b="1" dirty="0">
                          <a:effectLst/>
                          <a:latin typeface="Calibri"/>
                          <a:ea typeface="Calibri"/>
                          <a:cs typeface="Times New Roman"/>
                        </a:rPr>
                        <a:t>Basic GLAD Strategy</a:t>
                      </a:r>
                      <a:r>
                        <a:rPr lang="en-US" sz="1100" dirty="0">
                          <a:effectLst/>
                          <a:latin typeface="Calibri"/>
                          <a:ea typeface="Calibri"/>
                          <a:cs typeface="Times New Roman"/>
                        </a:rPr>
                        <a:t>, they may use the Inquiry Chart as a reference to answer the extended </a:t>
                      </a:r>
                      <a:r>
                        <a:rPr lang="en-US" sz="1100" b="1" dirty="0">
                          <a:effectLst/>
                          <a:latin typeface="Calibri"/>
                          <a:ea typeface="Calibri"/>
                          <a:cs typeface="Times New Roman"/>
                        </a:rPr>
                        <a:t>DOK</a:t>
                      </a:r>
                      <a:r>
                        <a:rPr lang="en-US" sz="1100" dirty="0">
                          <a:effectLst/>
                          <a:latin typeface="Calibri"/>
                          <a:ea typeface="Calibri"/>
                          <a:cs typeface="Times New Roman"/>
                        </a:rPr>
                        <a:t> level prompts as indicated. Each task must be completed by students independently.</a:t>
                      </a:r>
                      <a:endParaRPr lang="en-US" sz="1000" dirty="0">
                        <a:effectLst/>
                        <a:latin typeface="Calibri"/>
                        <a:ea typeface="Calibri"/>
                        <a:cs typeface="Times New Roman"/>
                      </a:endParaRPr>
                    </a:p>
                  </a:txBody>
                  <a:tcPr marL="63831" marR="63831" marT="0" marB="0" anchor="ctr">
                    <a:lnL>
                      <a:noFill/>
                    </a:lnL>
                    <a:lnR>
                      <a:noFill/>
                    </a:lnR>
                    <a:lnT>
                      <a:noFill/>
                    </a:lnT>
                    <a:lnB w="12700" cap="flat" cmpd="sng" algn="ctr">
                      <a:solidFill>
                        <a:srgbClr val="BFBFBF"/>
                      </a:solidFill>
                      <a:prstDash val="solid"/>
                      <a:round/>
                      <a:headEnd type="none" w="med" len="med"/>
                      <a:tailEnd type="none" w="med" len="med"/>
                    </a:lnB>
                  </a:tcPr>
                </a:tc>
              </a:tr>
              <a:tr h="587247">
                <a:tc>
                  <a:txBody>
                    <a:bodyPr/>
                    <a:lstStyle/>
                    <a:p>
                      <a:pPr marL="0" marR="0">
                        <a:lnSpc>
                          <a:spcPct val="115000"/>
                        </a:lnSpc>
                        <a:spcBef>
                          <a:spcPts val="0"/>
                        </a:spcBef>
                        <a:spcAft>
                          <a:spcPts val="0"/>
                        </a:spcAft>
                      </a:pPr>
                      <a:r>
                        <a:rPr lang="en-US" sz="1100" b="1" dirty="0">
                          <a:solidFill>
                            <a:srgbClr val="0000CC"/>
                          </a:solidFill>
                          <a:effectLst/>
                          <a:latin typeface="Calibri"/>
                          <a:ea typeface="Calibri"/>
                          <a:cs typeface="Times New Roman"/>
                        </a:rPr>
                        <a:t>CCSS SL.2, RI.6 - DOK-2 Comprehension:</a:t>
                      </a:r>
                      <a:r>
                        <a:rPr lang="en-US" sz="1100" dirty="0">
                          <a:solidFill>
                            <a:srgbClr val="0000CC"/>
                          </a:solidFill>
                          <a:effectLst/>
                          <a:latin typeface="Calibri"/>
                          <a:ea typeface="Calibri"/>
                          <a:cs typeface="Times New Roman"/>
                        </a:rPr>
                        <a:t>  </a:t>
                      </a:r>
                      <a:r>
                        <a:rPr lang="en-US" sz="1000" i="1" dirty="0">
                          <a:solidFill>
                            <a:srgbClr val="0000CC"/>
                          </a:solidFill>
                          <a:effectLst/>
                          <a:latin typeface="Calibri"/>
                          <a:ea typeface="Calibri"/>
                          <a:cs typeface="Times New Roman"/>
                        </a:rPr>
                        <a:t>summarize results, concepts, ideas</a:t>
                      </a:r>
                      <a:r>
                        <a:rPr lang="en-US" sz="1000" dirty="0">
                          <a:solidFill>
                            <a:srgbClr val="0000CC"/>
                          </a:solidFill>
                          <a:effectLst/>
                          <a:latin typeface="Calibri"/>
                          <a:ea typeface="Calibri"/>
                          <a:cs typeface="Times New Roman"/>
                        </a:rPr>
                        <a:t>.</a:t>
                      </a:r>
                      <a:endParaRPr lang="en-US" sz="1000" dirty="0">
                        <a:effectLst/>
                        <a:latin typeface="Calibri"/>
                        <a:ea typeface="Calibri"/>
                        <a:cs typeface="Times New Roman"/>
                      </a:endParaRPr>
                    </a:p>
                    <a:p>
                      <a:pPr marL="0" marR="0">
                        <a:lnSpc>
                          <a:spcPct val="115000"/>
                        </a:lnSpc>
                        <a:spcBef>
                          <a:spcPts val="0"/>
                        </a:spcBef>
                        <a:spcAft>
                          <a:spcPts val="0"/>
                        </a:spcAft>
                      </a:pPr>
                      <a:r>
                        <a:rPr kumimoji="0" lang="en-US" sz="900" b="1" i="1" u="none" strike="noStrike" kern="1200" cap="none" spc="0" normalizeH="0" baseline="0" noProof="0" dirty="0" smtClean="0">
                          <a:ln>
                            <a:noFill/>
                          </a:ln>
                          <a:solidFill>
                            <a:prstClr val="black"/>
                          </a:solidFill>
                          <a:effectLst/>
                          <a:uLnTx/>
                          <a:uFillTx/>
                          <a:latin typeface="+mn-lt"/>
                          <a:ea typeface="Calibri"/>
                          <a:cs typeface="Times New Roman"/>
                        </a:rPr>
                        <a:t>Teacher:  Fill in the blanks before presenting the prompt.</a:t>
                      </a:r>
                    </a:p>
                    <a:p>
                      <a:pPr marL="0" marR="0">
                        <a:lnSpc>
                          <a:spcPct val="115000"/>
                        </a:lnSpc>
                        <a:spcBef>
                          <a:spcPts val="0"/>
                        </a:spcBef>
                        <a:spcAft>
                          <a:spcPts val="0"/>
                        </a:spcAft>
                      </a:pPr>
                      <a:r>
                        <a:rPr kumimoji="0" lang="en-US" sz="1100" b="0" i="0" u="none" strike="noStrike" kern="1200" cap="none" spc="0" normalizeH="0" baseline="0" noProof="0" dirty="0" smtClean="0">
                          <a:ln>
                            <a:noFill/>
                          </a:ln>
                          <a:solidFill>
                            <a:prstClr val="black"/>
                          </a:solidFill>
                          <a:effectLst/>
                          <a:uLnTx/>
                          <a:uFillTx/>
                          <a:latin typeface="+mn-lt"/>
                          <a:ea typeface="Calibri"/>
                          <a:cs typeface="Times New Roman"/>
                        </a:rPr>
                        <a:t>Prompt: </a:t>
                      </a:r>
                      <a:r>
                        <a:rPr lang="en-US" sz="1200" dirty="0" smtClean="0">
                          <a:effectLst/>
                          <a:latin typeface="Calibri"/>
                          <a:ea typeface="Calibri"/>
                          <a:cs typeface="Times New Roman"/>
                        </a:rPr>
                        <a:t>In </a:t>
                      </a:r>
                      <a:r>
                        <a:rPr lang="en-US" sz="1200" dirty="0">
                          <a:effectLst/>
                          <a:latin typeface="Calibri"/>
                          <a:ea typeface="Calibri"/>
                          <a:cs typeface="Times New Roman"/>
                        </a:rPr>
                        <a:t>one or two paragraphs, summarize what you learned about _______ (topic).  Use facts, details or examples from the text and the Inquiry Chart in your summary</a:t>
                      </a:r>
                      <a:r>
                        <a:rPr lang="en-US" sz="1100" dirty="0">
                          <a:effectLst/>
                          <a:latin typeface="Calibri"/>
                          <a:ea typeface="Calibri"/>
                          <a:cs typeface="Times New Roman"/>
                        </a:rPr>
                        <a:t>.</a:t>
                      </a:r>
                      <a:endParaRPr lang="en-US" sz="1000" dirty="0">
                        <a:effectLst/>
                        <a:latin typeface="Calibri"/>
                        <a:ea typeface="Calibri"/>
                        <a:cs typeface="Times New Roman"/>
                      </a:endParaRPr>
                    </a:p>
                  </a:txBody>
                  <a:tcPr marL="63831" marR="63831"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r h="587247">
                <a:tc>
                  <a:txBody>
                    <a:bodyPr/>
                    <a:lstStyle/>
                    <a:p>
                      <a:pPr marL="0" marR="0">
                        <a:lnSpc>
                          <a:spcPct val="115000"/>
                        </a:lnSpc>
                        <a:spcBef>
                          <a:spcPts val="0"/>
                        </a:spcBef>
                        <a:spcAft>
                          <a:spcPts val="0"/>
                        </a:spcAft>
                      </a:pPr>
                      <a:r>
                        <a:rPr lang="en-US" sz="1100" b="1" dirty="0">
                          <a:solidFill>
                            <a:srgbClr val="0000CC"/>
                          </a:solidFill>
                          <a:effectLst/>
                          <a:latin typeface="Calibri"/>
                          <a:ea typeface="Calibri"/>
                          <a:cs typeface="Times New Roman"/>
                        </a:rPr>
                        <a:t>CCSS SL.3, DOK-2 Analysis:</a:t>
                      </a:r>
                      <a:r>
                        <a:rPr lang="en-US" sz="1100" dirty="0">
                          <a:solidFill>
                            <a:srgbClr val="0000CC"/>
                          </a:solidFill>
                          <a:effectLst/>
                          <a:latin typeface="Calibri"/>
                          <a:ea typeface="Calibri"/>
                          <a:cs typeface="Times New Roman"/>
                        </a:rPr>
                        <a:t> </a:t>
                      </a:r>
                      <a:r>
                        <a:rPr lang="en-US" sz="1100" i="1" dirty="0">
                          <a:solidFill>
                            <a:srgbClr val="0000CC"/>
                          </a:solidFill>
                          <a:effectLst/>
                          <a:latin typeface="Calibri"/>
                          <a:ea typeface="Calibri"/>
                          <a:cs typeface="Times New Roman"/>
                        </a:rPr>
                        <a:t> </a:t>
                      </a:r>
                      <a:r>
                        <a:rPr lang="en-US" sz="1000" i="1" dirty="0">
                          <a:solidFill>
                            <a:srgbClr val="0000CC"/>
                          </a:solidFill>
                          <a:effectLst/>
                          <a:latin typeface="Calibri"/>
                          <a:ea typeface="Calibri"/>
                          <a:cs typeface="Times New Roman"/>
                        </a:rPr>
                        <a:t>distinguish: relevant-irrelevant information; fact/opinion</a:t>
                      </a:r>
                      <a:r>
                        <a:rPr lang="en-US" sz="1000" dirty="0">
                          <a:solidFill>
                            <a:srgbClr val="0000CC"/>
                          </a:solidFill>
                          <a:effectLst/>
                          <a:latin typeface="Calibri"/>
                          <a:ea typeface="Calibri"/>
                          <a:cs typeface="Times New Roman"/>
                        </a:rPr>
                        <a:t>.</a:t>
                      </a:r>
                      <a:endParaRPr lang="en-US" sz="1000" dirty="0">
                        <a:effectLst/>
                        <a:latin typeface="Calibri"/>
                        <a:ea typeface="Calibri"/>
                        <a:cs typeface="Times New Roman"/>
                      </a:endParaRPr>
                    </a:p>
                    <a:p>
                      <a:pPr marL="0" marR="0" lvl="0" indent="0" algn="l" defTabSz="685800" rtl="0" eaLnBrk="1" fontAlgn="auto" latinLnBrk="0" hangingPunct="1">
                        <a:lnSpc>
                          <a:spcPct val="115000"/>
                        </a:lnSpc>
                        <a:spcBef>
                          <a:spcPts val="0"/>
                        </a:spcBef>
                        <a:spcAft>
                          <a:spcPts val="0"/>
                        </a:spcAft>
                        <a:buClrTx/>
                        <a:buSzTx/>
                        <a:buFontTx/>
                        <a:buNone/>
                        <a:tabLst/>
                        <a:defRPr/>
                      </a:pPr>
                      <a:r>
                        <a:rPr kumimoji="0" lang="en-US" sz="900" b="1" i="1" u="none" strike="noStrike" kern="1200" cap="none" spc="0" normalizeH="0" baseline="0" noProof="0" dirty="0" smtClean="0">
                          <a:ln>
                            <a:noFill/>
                          </a:ln>
                          <a:solidFill>
                            <a:prstClr val="black"/>
                          </a:solidFill>
                          <a:effectLst/>
                          <a:uLnTx/>
                          <a:uFillTx/>
                          <a:latin typeface="+mn-lt"/>
                          <a:ea typeface="Calibri"/>
                          <a:cs typeface="Times New Roman"/>
                        </a:rPr>
                        <a:t>Teacher:  Fill in the blanks before presenting the prompt.</a:t>
                      </a:r>
                    </a:p>
                    <a:p>
                      <a:pPr marL="0" marR="0">
                        <a:lnSpc>
                          <a:spcPct val="115000"/>
                        </a:lnSpc>
                        <a:spcBef>
                          <a:spcPts val="0"/>
                        </a:spcBef>
                        <a:spcAft>
                          <a:spcPts val="0"/>
                        </a:spcAft>
                      </a:pPr>
                      <a:r>
                        <a:rPr kumimoji="0" lang="en-US" sz="1100" b="0" i="0" u="none" strike="noStrike" kern="1200" cap="none" spc="0" normalizeH="0" baseline="0" noProof="0" dirty="0" smtClean="0">
                          <a:ln>
                            <a:noFill/>
                          </a:ln>
                          <a:solidFill>
                            <a:prstClr val="black"/>
                          </a:solidFill>
                          <a:effectLst/>
                          <a:uLnTx/>
                          <a:uFillTx/>
                          <a:latin typeface="+mn-lt"/>
                          <a:ea typeface="Calibri"/>
                          <a:cs typeface="Times New Roman"/>
                        </a:rPr>
                        <a:t>Prompt: </a:t>
                      </a:r>
                      <a:r>
                        <a:rPr lang="en-US" sz="1200" dirty="0" smtClean="0">
                          <a:effectLst/>
                          <a:latin typeface="Calibri"/>
                          <a:ea typeface="Calibri"/>
                          <a:cs typeface="Times New Roman"/>
                        </a:rPr>
                        <a:t>Which </a:t>
                      </a:r>
                      <a:r>
                        <a:rPr lang="en-US" sz="1200" dirty="0">
                          <a:effectLst/>
                          <a:latin typeface="Calibri"/>
                          <a:ea typeface="Calibri"/>
                          <a:cs typeface="Times New Roman"/>
                        </a:rPr>
                        <a:t>facts, details or examples from the text and Inquiry Chart were not relevant to your summary?  Explain why.</a:t>
                      </a:r>
                    </a:p>
                  </a:txBody>
                  <a:tcPr marL="63831" marR="63831"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r h="587247">
                <a:tc>
                  <a:txBody>
                    <a:bodyPr/>
                    <a:lstStyle/>
                    <a:p>
                      <a:pPr marL="0" marR="0">
                        <a:lnSpc>
                          <a:spcPct val="115000"/>
                        </a:lnSpc>
                        <a:spcBef>
                          <a:spcPts val="0"/>
                        </a:spcBef>
                        <a:spcAft>
                          <a:spcPts val="0"/>
                        </a:spcAft>
                      </a:pPr>
                      <a:r>
                        <a:rPr lang="en-US" sz="1100" b="1" dirty="0">
                          <a:solidFill>
                            <a:srgbClr val="0000CC"/>
                          </a:solidFill>
                          <a:effectLst/>
                          <a:latin typeface="Calibri"/>
                          <a:ea typeface="Calibri"/>
                          <a:cs typeface="Times New Roman"/>
                        </a:rPr>
                        <a:t>CCSS SL.4, W.1, RI.8 - DOK – 3 Evaluate:</a:t>
                      </a:r>
                      <a:r>
                        <a:rPr lang="en-US" sz="1100" dirty="0">
                          <a:solidFill>
                            <a:srgbClr val="0000CC"/>
                          </a:solidFill>
                          <a:effectLst/>
                          <a:latin typeface="Calibri"/>
                          <a:ea typeface="Calibri"/>
                          <a:cs typeface="Times New Roman"/>
                        </a:rPr>
                        <a:t>  </a:t>
                      </a:r>
                      <a:r>
                        <a:rPr lang="en-US" sz="1000" i="1" dirty="0">
                          <a:solidFill>
                            <a:srgbClr val="0000CC"/>
                          </a:solidFill>
                          <a:effectLst/>
                          <a:latin typeface="Calibri"/>
                          <a:ea typeface="Calibri"/>
                          <a:cs typeface="Times New Roman"/>
                        </a:rPr>
                        <a:t>Cite evidence and develop a logical argument for conjectures.</a:t>
                      </a:r>
                      <a:endParaRPr lang="en-US" sz="1000" dirty="0">
                        <a:effectLst/>
                        <a:latin typeface="Calibri"/>
                        <a:ea typeface="Calibri"/>
                        <a:cs typeface="Times New Roman"/>
                      </a:endParaRPr>
                    </a:p>
                    <a:p>
                      <a:pPr marL="0" marR="0" lvl="0" indent="0" algn="l" defTabSz="685800" rtl="0" eaLnBrk="1" fontAlgn="auto" latinLnBrk="0" hangingPunct="1">
                        <a:lnSpc>
                          <a:spcPct val="115000"/>
                        </a:lnSpc>
                        <a:spcBef>
                          <a:spcPts val="0"/>
                        </a:spcBef>
                        <a:spcAft>
                          <a:spcPts val="0"/>
                        </a:spcAft>
                        <a:buClrTx/>
                        <a:buSzTx/>
                        <a:buFontTx/>
                        <a:buNone/>
                        <a:tabLst/>
                        <a:defRPr/>
                      </a:pPr>
                      <a:r>
                        <a:rPr kumimoji="0" lang="en-US" sz="900" b="1" i="1" u="none" strike="noStrike" kern="1200" cap="none" spc="0" normalizeH="0" baseline="0" noProof="0" dirty="0" smtClean="0">
                          <a:ln>
                            <a:noFill/>
                          </a:ln>
                          <a:solidFill>
                            <a:prstClr val="black"/>
                          </a:solidFill>
                          <a:effectLst/>
                          <a:uLnTx/>
                          <a:uFillTx/>
                          <a:latin typeface="+mn-lt"/>
                          <a:ea typeface="Calibri"/>
                          <a:cs typeface="Times New Roman"/>
                        </a:rPr>
                        <a:t>Teacher:  Fill in the blanks before presenting the prompt.</a:t>
                      </a:r>
                    </a:p>
                    <a:p>
                      <a:pPr marL="0" marR="0">
                        <a:lnSpc>
                          <a:spcPct val="115000"/>
                        </a:lnSpc>
                        <a:spcBef>
                          <a:spcPts val="0"/>
                        </a:spcBef>
                        <a:spcAft>
                          <a:spcPts val="0"/>
                        </a:spcAft>
                      </a:pPr>
                      <a:r>
                        <a:rPr kumimoji="0" lang="en-US" sz="1100" b="0" i="0" u="none" strike="noStrike" kern="1200" cap="none" spc="0" normalizeH="0" baseline="0" noProof="0" dirty="0" smtClean="0">
                          <a:ln>
                            <a:noFill/>
                          </a:ln>
                          <a:solidFill>
                            <a:prstClr val="black"/>
                          </a:solidFill>
                          <a:effectLst/>
                          <a:uLnTx/>
                          <a:uFillTx/>
                          <a:latin typeface="+mn-lt"/>
                          <a:ea typeface="Calibri"/>
                          <a:cs typeface="Times New Roman"/>
                        </a:rPr>
                        <a:t>Prompt: </a:t>
                      </a:r>
                      <a:r>
                        <a:rPr lang="en-US" sz="1200" dirty="0" smtClean="0">
                          <a:effectLst/>
                          <a:latin typeface="Calibri"/>
                          <a:ea typeface="Calibri"/>
                          <a:cs typeface="Times New Roman"/>
                        </a:rPr>
                        <a:t>State </a:t>
                      </a:r>
                      <a:r>
                        <a:rPr lang="en-US" sz="1200" dirty="0">
                          <a:effectLst/>
                          <a:latin typeface="Calibri"/>
                          <a:ea typeface="Calibri"/>
                          <a:cs typeface="Times New Roman"/>
                        </a:rPr>
                        <a:t>an opinion about ______ (topic based from Inquiry Chart and text(s)) citing facts, details or examples to support a logical reason for your opinion.</a:t>
                      </a:r>
                    </a:p>
                  </a:txBody>
                  <a:tcPr marL="63831" marR="63831"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bl>
          </a:graphicData>
        </a:graphic>
      </p:graphicFrame>
      <p:sp>
        <p:nvSpPr>
          <p:cNvPr id="2" name="Footer Placeholder 1"/>
          <p:cNvSpPr>
            <a:spLocks noGrp="1"/>
          </p:cNvSpPr>
          <p:nvPr>
            <p:ph type="ftr" sz="quarter" idx="11"/>
          </p:nvPr>
        </p:nvSpPr>
        <p:spPr/>
        <p:txBody>
          <a:bodyPr/>
          <a:lstStyle/>
          <a:p>
            <a:r>
              <a:rPr lang="en-US" smtClean="0"/>
              <a:t>Susan Richmond 2016 </a:t>
            </a:r>
            <a:endParaRPr lang="en-US" dirty="0"/>
          </a:p>
        </p:txBody>
      </p:sp>
      <p:sp>
        <p:nvSpPr>
          <p:cNvPr id="3" name="Slide Number Placeholder 2"/>
          <p:cNvSpPr>
            <a:spLocks noGrp="1"/>
          </p:cNvSpPr>
          <p:nvPr>
            <p:ph type="sldNum" sz="quarter" idx="12"/>
          </p:nvPr>
        </p:nvSpPr>
        <p:spPr/>
        <p:txBody>
          <a:bodyPr/>
          <a:lstStyle/>
          <a:p>
            <a:fld id="{295AFF0C-B51A-4417-A515-BAC0639EB7E9}" type="slidenum">
              <a:rPr lang="en-US" smtClean="0"/>
              <a:t>8</a:t>
            </a:fld>
            <a:endParaRPr lang="en-US" dirty="0"/>
          </a:p>
        </p:txBody>
      </p:sp>
    </p:spTree>
    <p:extLst>
      <p:ext uri="{BB962C8B-B14F-4D97-AF65-F5344CB8AC3E}">
        <p14:creationId xmlns:p14="http://schemas.microsoft.com/office/powerpoint/2010/main" val="18145514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5903" y="404427"/>
            <a:ext cx="6176864" cy="1862048"/>
          </a:xfrm>
          <a:prstGeom prst="rect">
            <a:avLst/>
          </a:prstGeom>
        </p:spPr>
        <p:txBody>
          <a:bodyPr wrap="square">
            <a:spAutoFit/>
          </a:bodyPr>
          <a:lstStyle/>
          <a:p>
            <a:pPr marR="0" lvl="1"/>
            <a:r>
              <a:rPr lang="en-US" b="1" dirty="0" smtClean="0">
                <a:latin typeface="Arial"/>
                <a:ea typeface="Times New Roman"/>
                <a:cs typeface="Times New Roman"/>
              </a:rPr>
              <a:t>       C. Input Charts</a:t>
            </a:r>
          </a:p>
          <a:p>
            <a:pPr marR="0" lvl="1"/>
            <a:endParaRPr lang="en-US" sz="700" b="1" dirty="0">
              <a:latin typeface="Arial"/>
              <a:ea typeface="Times New Roman"/>
              <a:cs typeface="Times New Roman"/>
            </a:endParaRPr>
          </a:p>
          <a:p>
            <a:pPr marL="1143000" marR="0" lvl="2" indent="-228600">
              <a:buFont typeface="+mj-lt"/>
              <a:buAutoNum type="arabicPeriod"/>
            </a:pPr>
            <a:r>
              <a:rPr lang="en-US" sz="1600" b="1" dirty="0">
                <a:solidFill>
                  <a:srgbClr val="0000CC"/>
                </a:solidFill>
                <a:latin typeface="Cambria"/>
                <a:ea typeface="Times New Roman"/>
                <a:cs typeface="Times New Roman"/>
              </a:rPr>
              <a:t>Pictorial Input Chart</a:t>
            </a:r>
            <a:endParaRPr lang="en-US" sz="1600" b="1" dirty="0">
              <a:latin typeface="Cambria"/>
              <a:ea typeface="Times New Roman"/>
              <a:cs typeface="Times New Roman"/>
            </a:endParaRPr>
          </a:p>
          <a:p>
            <a:r>
              <a:rPr lang="en-US" sz="700" b="1" dirty="0">
                <a:solidFill>
                  <a:srgbClr val="C00000"/>
                </a:solidFill>
                <a:ea typeface="Calibri"/>
                <a:cs typeface="Times New Roman"/>
              </a:rPr>
              <a:t> </a:t>
            </a:r>
            <a:endParaRPr lang="en-US" sz="700" dirty="0">
              <a:ea typeface="Calibri"/>
              <a:cs typeface="Times New Roman"/>
            </a:endParaRPr>
          </a:p>
          <a:p>
            <a:r>
              <a:rPr lang="en-US" sz="1200" b="1" dirty="0">
                <a:solidFill>
                  <a:srgbClr val="C00000"/>
                </a:solidFill>
                <a:ea typeface="Calibri"/>
                <a:cs typeface="Times New Roman"/>
              </a:rPr>
              <a:t>Language Functions: Analyze, Compare/Contrast, Express/Explain/Describe</a:t>
            </a:r>
            <a:endParaRPr lang="en-US" sz="1200" dirty="0">
              <a:ea typeface="Calibri"/>
              <a:cs typeface="Times New Roman"/>
            </a:endParaRPr>
          </a:p>
          <a:p>
            <a:r>
              <a:rPr lang="en-US" sz="700" dirty="0">
                <a:ea typeface="Calibri"/>
                <a:cs typeface="Times New Roman"/>
              </a:rPr>
              <a:t> </a:t>
            </a:r>
          </a:p>
          <a:p>
            <a:r>
              <a:rPr lang="en-US" sz="1200" b="1" dirty="0">
                <a:solidFill>
                  <a:srgbClr val="0000FF"/>
                </a:solidFill>
                <a:ea typeface="Times New Roman"/>
                <a:cs typeface="Times New Roman"/>
              </a:rPr>
              <a:t>CCSS L.1, L.5 </a:t>
            </a:r>
            <a:r>
              <a:rPr lang="en-US" sz="1200" b="1" dirty="0">
                <a:solidFill>
                  <a:srgbClr val="000000"/>
                </a:solidFill>
                <a:ea typeface="Times New Roman"/>
                <a:cs typeface="Times New Roman"/>
              </a:rPr>
              <a:t>- Purpose:  </a:t>
            </a:r>
            <a:r>
              <a:rPr lang="en-US" sz="1200" dirty="0">
                <a:solidFill>
                  <a:srgbClr val="000000"/>
                </a:solidFill>
                <a:ea typeface="Times New Roman"/>
                <a:cs typeface="Times New Roman"/>
              </a:rPr>
              <a:t>The Pictorial Input Chart makes vocabulary and concepts comprehensible.  Organizing information as students watch imprints or inputs a visual mind map that students can refer to throughout a unit of study and becomes a valuable resource for students.</a:t>
            </a:r>
            <a:endParaRPr lang="en-US" sz="1200" dirty="0">
              <a:ea typeface="Calibri"/>
              <a:cs typeface="Times New Roman"/>
            </a:endParaRPr>
          </a:p>
        </p:txBody>
      </p:sp>
      <p:graphicFrame>
        <p:nvGraphicFramePr>
          <p:cNvPr id="5" name="Table 4"/>
          <p:cNvGraphicFramePr>
            <a:graphicFrameLocks noGrp="1"/>
          </p:cNvGraphicFramePr>
          <p:nvPr>
            <p:extLst>
              <p:ext uri="{D42A27DB-BD31-4B8C-83A1-F6EECF244321}">
                <p14:modId xmlns:p14="http://schemas.microsoft.com/office/powerpoint/2010/main" val="3524065596"/>
              </p:ext>
            </p:extLst>
          </p:nvPr>
        </p:nvGraphicFramePr>
        <p:xfrm>
          <a:off x="335903" y="2523981"/>
          <a:ext cx="3840480" cy="2085340"/>
        </p:xfrm>
        <a:graphic>
          <a:graphicData uri="http://schemas.openxmlformats.org/drawingml/2006/table">
            <a:tbl>
              <a:tblPr firstRow="1" firstCol="1" bandRow="1"/>
              <a:tblGrid>
                <a:gridCol w="297180"/>
                <a:gridCol w="3543300"/>
              </a:tblGrid>
              <a:tr h="256540">
                <a:tc gridSpan="2">
                  <a:txBody>
                    <a:bodyPr/>
                    <a:lstStyle/>
                    <a:p>
                      <a:pPr marL="0" marR="0">
                        <a:lnSpc>
                          <a:spcPct val="100000"/>
                        </a:lnSpc>
                        <a:spcBef>
                          <a:spcPts val="0"/>
                        </a:spcBef>
                        <a:spcAft>
                          <a:spcPts val="0"/>
                        </a:spcAft>
                      </a:pPr>
                      <a:r>
                        <a:rPr lang="en-US" sz="1200" b="1" u="sng" dirty="0">
                          <a:effectLst/>
                          <a:latin typeface="Calibri"/>
                          <a:ea typeface="Calibri"/>
                          <a:cs typeface="Times New Roman"/>
                        </a:rPr>
                        <a:t>Basic G.L.A.D Strategy</a:t>
                      </a:r>
                      <a:endParaRPr lang="en-US" sz="1100" dirty="0">
                        <a:effectLst/>
                        <a:latin typeface="Calibri"/>
                        <a:ea typeface="Calibri"/>
                        <a:cs typeface="Times New Roman"/>
                      </a:endParaRPr>
                    </a:p>
                  </a:txBody>
                  <a:tcPr marL="68580" marR="68580" marT="0" marB="0">
                    <a:lnL>
                      <a:noFill/>
                    </a:lnL>
                    <a:lnR>
                      <a:noFill/>
                    </a:lnR>
                    <a:lnT>
                      <a:noFill/>
                    </a:lnT>
                    <a:lnB>
                      <a:noFill/>
                    </a:lnB>
                  </a:tcPr>
                </a:tc>
                <a:tc hMerge="1">
                  <a:txBody>
                    <a:bodyPr/>
                    <a:lstStyle/>
                    <a:p>
                      <a:endParaRPr lang="en-US"/>
                    </a:p>
                  </a:txBody>
                  <a:tcPr/>
                </a:tc>
              </a:tr>
              <a:tr h="294005">
                <a:tc>
                  <a:txBody>
                    <a:bodyPr/>
                    <a:lstStyle/>
                    <a:p>
                      <a:pPr marL="0" marR="0" algn="ctr">
                        <a:lnSpc>
                          <a:spcPct val="100000"/>
                        </a:lnSpc>
                        <a:spcBef>
                          <a:spcPts val="0"/>
                        </a:spcBef>
                        <a:spcAft>
                          <a:spcPts val="0"/>
                        </a:spcAft>
                      </a:pPr>
                      <a:r>
                        <a:rPr lang="en-US" sz="1100" dirty="0">
                          <a:effectLst/>
                          <a:latin typeface="Calibri"/>
                          <a:ea typeface="Calibri"/>
                          <a:cs typeface="Times New Roman"/>
                        </a:rPr>
                        <a:t>1.</a:t>
                      </a:r>
                    </a:p>
                    <a:p>
                      <a:pPr marL="0" marR="0" algn="ctr">
                        <a:lnSpc>
                          <a:spcPct val="100000"/>
                        </a:lnSpc>
                        <a:spcBef>
                          <a:spcPts val="0"/>
                        </a:spcBef>
                        <a:spcAft>
                          <a:spcPts val="0"/>
                        </a:spcAft>
                      </a:pPr>
                      <a:r>
                        <a:rPr lang="en-US" sz="1100" dirty="0">
                          <a:effectLst/>
                          <a:latin typeface="Calibri"/>
                          <a:ea typeface="Calibri"/>
                          <a:cs typeface="Times New Roman"/>
                        </a:rPr>
                        <a:t> </a:t>
                      </a:r>
                    </a:p>
                  </a:txBody>
                  <a:tcPr marL="68580" marR="68580" marT="0" marB="0">
                    <a:lnL>
                      <a:noFill/>
                    </a:lnL>
                    <a:lnR>
                      <a:noFill/>
                    </a:lnR>
                    <a:lnT>
                      <a:noFill/>
                    </a:lnT>
                    <a:lnB>
                      <a:noFill/>
                    </a:lnB>
                  </a:tcPr>
                </a:tc>
                <a:tc>
                  <a:txBody>
                    <a:bodyPr/>
                    <a:lstStyle/>
                    <a:p>
                      <a:pPr marL="0" marR="0">
                        <a:lnSpc>
                          <a:spcPct val="100000"/>
                        </a:lnSpc>
                        <a:spcBef>
                          <a:spcPts val="0"/>
                        </a:spcBef>
                        <a:spcAft>
                          <a:spcPts val="0"/>
                        </a:spcAft>
                      </a:pPr>
                      <a:r>
                        <a:rPr lang="en-US" sz="1200" b="1" dirty="0">
                          <a:effectLst/>
                          <a:latin typeface="Calibri"/>
                          <a:ea typeface="Calibri"/>
                          <a:cs typeface="Times New Roman"/>
                        </a:rPr>
                        <a:t>Before Beginning, Enlarge a picture </a:t>
                      </a:r>
                      <a:r>
                        <a:rPr lang="en-US" sz="1200" dirty="0">
                          <a:effectLst/>
                          <a:latin typeface="Calibri"/>
                          <a:ea typeface="Calibri"/>
                          <a:cs typeface="Times New Roman"/>
                        </a:rPr>
                        <a:t>and trace on butcher paper in light pencil, include vocabulary and notes about the picture.  Then, while students are watching trace over the entire drawing, providing verbal input for student understanding.  Chunk or classify information in different colors.</a:t>
                      </a:r>
                      <a:endParaRPr lang="en-US" sz="1100" dirty="0">
                        <a:effectLst/>
                        <a:latin typeface="Calibri"/>
                        <a:ea typeface="Calibri"/>
                        <a:cs typeface="Times New Roman"/>
                      </a:endParaRPr>
                    </a:p>
                  </a:txBody>
                  <a:tcPr marL="68580" marR="68580" marT="0" marB="0">
                    <a:lnL>
                      <a:noFill/>
                    </a:lnL>
                    <a:lnR>
                      <a:noFill/>
                    </a:lnR>
                    <a:lnT>
                      <a:noFill/>
                    </a:lnT>
                    <a:lnB>
                      <a:noFill/>
                    </a:lnB>
                  </a:tcPr>
                </a:tc>
              </a:tr>
              <a:tr h="176530">
                <a:tc gridSpan="2">
                  <a:txBody>
                    <a:bodyPr/>
                    <a:lstStyle/>
                    <a:p>
                      <a:pPr marL="0" marR="0">
                        <a:lnSpc>
                          <a:spcPct val="100000"/>
                        </a:lnSpc>
                        <a:spcBef>
                          <a:spcPts val="0"/>
                        </a:spcBef>
                        <a:spcAft>
                          <a:spcPts val="0"/>
                        </a:spcAft>
                      </a:pPr>
                      <a:r>
                        <a:rPr lang="en-US" sz="1200" b="1" dirty="0">
                          <a:solidFill>
                            <a:srgbClr val="0000CC"/>
                          </a:solidFill>
                          <a:effectLst/>
                          <a:latin typeface="Calibri"/>
                          <a:ea typeface="Calibri"/>
                          <a:cs typeface="Times New Roman"/>
                        </a:rPr>
                        <a:t>DOK-1 Knowledge:  </a:t>
                      </a:r>
                      <a:r>
                        <a:rPr lang="en-US" sz="1100" i="1" dirty="0">
                          <a:solidFill>
                            <a:srgbClr val="0000CC"/>
                          </a:solidFill>
                          <a:effectLst/>
                          <a:latin typeface="Calibri"/>
                          <a:ea typeface="Calibri"/>
                          <a:cs typeface="Times New Roman"/>
                        </a:rPr>
                        <a:t>Recall – Retell – Facts - Read</a:t>
                      </a:r>
                      <a:endParaRPr lang="en-US" sz="1100" dirty="0">
                        <a:effectLst/>
                        <a:latin typeface="Calibri"/>
                        <a:ea typeface="Calibri"/>
                        <a:cs typeface="Times New Roman"/>
                      </a:endParaRPr>
                    </a:p>
                  </a:txBody>
                  <a:tcPr marL="68580" marR="68580" marT="0" marB="0">
                    <a:lnL>
                      <a:noFill/>
                    </a:lnL>
                    <a:lnR>
                      <a:noFill/>
                    </a:lnR>
                    <a:lnT>
                      <a:noFill/>
                    </a:lnT>
                    <a:lnB>
                      <a:noFill/>
                    </a:lnB>
                  </a:tcPr>
                </a:tc>
                <a:tc hMerge="1">
                  <a:txBody>
                    <a:bodyPr/>
                    <a:lstStyle/>
                    <a:p>
                      <a:endParaRPr lang="en-US"/>
                    </a:p>
                  </a:txBody>
                  <a:tcPr/>
                </a:tc>
              </a:tr>
              <a:tr h="294005">
                <a:tc>
                  <a:txBody>
                    <a:bodyPr/>
                    <a:lstStyle/>
                    <a:p>
                      <a:pPr marL="0" marR="0" algn="ctr">
                        <a:lnSpc>
                          <a:spcPct val="100000"/>
                        </a:lnSpc>
                        <a:spcBef>
                          <a:spcPts val="0"/>
                        </a:spcBef>
                        <a:spcAft>
                          <a:spcPts val="0"/>
                        </a:spcAft>
                      </a:pPr>
                      <a:r>
                        <a:rPr lang="en-US" sz="1100" dirty="0">
                          <a:effectLst/>
                          <a:latin typeface="Calibri"/>
                          <a:ea typeface="Calibri"/>
                          <a:cs typeface="Times New Roman"/>
                        </a:rPr>
                        <a:t>2.</a:t>
                      </a:r>
                    </a:p>
                  </a:txBody>
                  <a:tcPr marL="68580" marR="68580" marT="0" marB="0">
                    <a:lnL>
                      <a:noFill/>
                    </a:lnL>
                    <a:lnR>
                      <a:noFill/>
                    </a:lnR>
                    <a:lnT>
                      <a:noFill/>
                    </a:lnT>
                    <a:lnB>
                      <a:noFill/>
                    </a:lnB>
                  </a:tcPr>
                </a:tc>
                <a:tc>
                  <a:txBody>
                    <a:bodyPr/>
                    <a:lstStyle/>
                    <a:p>
                      <a:pPr marL="0" marR="0">
                        <a:lnSpc>
                          <a:spcPct val="100000"/>
                        </a:lnSpc>
                        <a:spcBef>
                          <a:spcPts val="0"/>
                        </a:spcBef>
                        <a:spcAft>
                          <a:spcPts val="0"/>
                        </a:spcAft>
                      </a:pPr>
                      <a:r>
                        <a:rPr lang="en-US" sz="1200" b="1" dirty="0">
                          <a:solidFill>
                            <a:srgbClr val="0000FF"/>
                          </a:solidFill>
                          <a:effectLst/>
                          <a:latin typeface="Calibri"/>
                          <a:ea typeface="Calibri"/>
                          <a:cs typeface="Times New Roman"/>
                        </a:rPr>
                        <a:t>CCSS RI.7 </a:t>
                      </a:r>
                      <a:r>
                        <a:rPr lang="en-US" sz="1200" b="1" dirty="0">
                          <a:effectLst/>
                          <a:latin typeface="Calibri"/>
                          <a:ea typeface="Calibri"/>
                          <a:cs typeface="Times New Roman"/>
                        </a:rPr>
                        <a:t>- Revisit</a:t>
                      </a:r>
                      <a:endParaRPr lang="en-US" sz="1100" dirty="0">
                        <a:effectLst/>
                        <a:latin typeface="Calibri"/>
                        <a:ea typeface="Calibri"/>
                        <a:cs typeface="Times New Roman"/>
                      </a:endParaRPr>
                    </a:p>
                    <a:p>
                      <a:pPr marL="0" marR="0">
                        <a:lnSpc>
                          <a:spcPct val="100000"/>
                        </a:lnSpc>
                        <a:spcBef>
                          <a:spcPts val="0"/>
                        </a:spcBef>
                        <a:spcAft>
                          <a:spcPts val="0"/>
                        </a:spcAft>
                      </a:pPr>
                      <a:r>
                        <a:rPr lang="en-US" sz="1200" dirty="0">
                          <a:effectLst/>
                          <a:latin typeface="Calibri"/>
                          <a:ea typeface="Calibri"/>
                          <a:cs typeface="Times New Roman"/>
                        </a:rPr>
                        <a:t>Revisit the topic often, asking students to site sources of new information.</a:t>
                      </a:r>
                      <a:endParaRPr lang="en-US" sz="1100" dirty="0">
                        <a:effectLst/>
                        <a:latin typeface="Calibri"/>
                        <a:ea typeface="Calibri"/>
                        <a:cs typeface="Times New Roman"/>
                      </a:endParaRPr>
                    </a:p>
                  </a:txBody>
                  <a:tcPr marL="68580" marR="68580" marT="0" marB="0">
                    <a:lnL>
                      <a:noFill/>
                    </a:lnL>
                    <a:lnR>
                      <a:noFill/>
                    </a:lnR>
                    <a:lnT>
                      <a:noFill/>
                    </a:lnT>
                    <a:lnB>
                      <a:noFill/>
                    </a:lnB>
                  </a:tcPr>
                </a:tc>
              </a:tr>
            </a:tbl>
          </a:graphicData>
        </a:graphic>
      </p:graphicFrame>
      <p:pic>
        <p:nvPicPr>
          <p:cNvPr id="6" name="Picture 5"/>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23134" t="28779" r="31338" b="18451"/>
          <a:stretch/>
        </p:blipFill>
        <p:spPr bwMode="auto">
          <a:xfrm>
            <a:off x="4119452" y="2884026"/>
            <a:ext cx="2393315" cy="1725295"/>
          </a:xfrm>
          <a:prstGeom prst="rect">
            <a:avLst/>
          </a:prstGeom>
          <a:ln>
            <a:solidFill>
              <a:sysClr val="windowText" lastClr="000000"/>
            </a:solidFill>
          </a:ln>
          <a:effectLst>
            <a:outerShdw blurRad="292100" dist="139700" dir="2700000" algn="tl" rotWithShape="0">
              <a:srgbClr val="333333">
                <a:alpha val="65000"/>
              </a:srgbClr>
            </a:outerShdw>
          </a:effectLst>
          <a:extLst/>
        </p:spPr>
      </p:pic>
      <p:graphicFrame>
        <p:nvGraphicFramePr>
          <p:cNvPr id="7" name="Table 6"/>
          <p:cNvGraphicFramePr>
            <a:graphicFrameLocks noGrp="1"/>
          </p:cNvGraphicFramePr>
          <p:nvPr>
            <p:extLst>
              <p:ext uri="{D42A27DB-BD31-4B8C-83A1-F6EECF244321}">
                <p14:modId xmlns:p14="http://schemas.microsoft.com/office/powerpoint/2010/main" val="767625200"/>
              </p:ext>
            </p:extLst>
          </p:nvPr>
        </p:nvGraphicFramePr>
        <p:xfrm>
          <a:off x="258418" y="5075357"/>
          <a:ext cx="6382863" cy="3457869"/>
        </p:xfrm>
        <a:graphic>
          <a:graphicData uri="http://schemas.openxmlformats.org/drawingml/2006/table">
            <a:tbl>
              <a:tblPr firstRow="1" firstCol="1" bandRow="1"/>
              <a:tblGrid>
                <a:gridCol w="6382863"/>
              </a:tblGrid>
              <a:tr h="782996">
                <a:tc>
                  <a:txBody>
                    <a:bodyPr/>
                    <a:lstStyle/>
                    <a:p>
                      <a:pPr marL="0" marR="0">
                        <a:lnSpc>
                          <a:spcPct val="115000"/>
                        </a:lnSpc>
                        <a:spcBef>
                          <a:spcPts val="0"/>
                        </a:spcBef>
                        <a:spcAft>
                          <a:spcPts val="0"/>
                        </a:spcAft>
                      </a:pPr>
                      <a:r>
                        <a:rPr lang="en-US" sz="1100" b="1" u="sng" dirty="0" smtClean="0">
                          <a:effectLst/>
                          <a:latin typeface="+mn-lt"/>
                          <a:ea typeface="Calibri"/>
                          <a:cs typeface="Times New Roman"/>
                        </a:rPr>
                        <a:t>BEYOND GLAD</a:t>
                      </a:r>
                      <a:r>
                        <a:rPr lang="en-US" sz="1100" b="1" u="none" dirty="0" smtClean="0">
                          <a:effectLst/>
                          <a:latin typeface="+mn-lt"/>
                          <a:ea typeface="Calibri"/>
                          <a:cs typeface="Times New Roman"/>
                        </a:rPr>
                        <a:t>  Extending Complexity</a:t>
                      </a:r>
                      <a:endParaRPr lang="en-US" sz="1000" u="none" dirty="0" smtClean="0">
                        <a:effectLst/>
                        <a:latin typeface="+mn-lt"/>
                        <a:ea typeface="Calibri"/>
                        <a:cs typeface="Times New Roman"/>
                      </a:endParaRPr>
                    </a:p>
                    <a:p>
                      <a:pPr marL="0" marR="0">
                        <a:lnSpc>
                          <a:spcPct val="100000"/>
                        </a:lnSpc>
                        <a:spcBef>
                          <a:spcPts val="0"/>
                        </a:spcBef>
                        <a:spcAft>
                          <a:spcPts val="0"/>
                        </a:spcAft>
                      </a:pPr>
                      <a:r>
                        <a:rPr lang="en-US" sz="1100" dirty="0" smtClean="0">
                          <a:effectLst/>
                          <a:latin typeface="Calibri"/>
                          <a:ea typeface="Calibri"/>
                          <a:cs typeface="Times New Roman"/>
                        </a:rPr>
                        <a:t>After </a:t>
                      </a:r>
                      <a:r>
                        <a:rPr lang="en-US" sz="1100" dirty="0">
                          <a:effectLst/>
                          <a:latin typeface="Calibri"/>
                          <a:ea typeface="Calibri"/>
                          <a:cs typeface="Times New Roman"/>
                        </a:rPr>
                        <a:t>students have gone through the </a:t>
                      </a:r>
                      <a:r>
                        <a:rPr lang="en-US" sz="1100" b="1" dirty="0">
                          <a:effectLst/>
                          <a:latin typeface="Calibri"/>
                          <a:ea typeface="Calibri"/>
                          <a:cs typeface="Times New Roman"/>
                        </a:rPr>
                        <a:t>Basic GLAD Strategy</a:t>
                      </a:r>
                      <a:r>
                        <a:rPr lang="en-US" sz="1100" dirty="0">
                          <a:effectLst/>
                          <a:latin typeface="Calibri"/>
                          <a:ea typeface="Calibri"/>
                          <a:cs typeface="Times New Roman"/>
                        </a:rPr>
                        <a:t>, they may use the Pictorial Input Chart as a reference to answer the extended </a:t>
                      </a:r>
                      <a:r>
                        <a:rPr lang="en-US" sz="1100" b="1" dirty="0">
                          <a:effectLst/>
                          <a:latin typeface="Calibri"/>
                          <a:ea typeface="Calibri"/>
                          <a:cs typeface="Times New Roman"/>
                        </a:rPr>
                        <a:t>DOK</a:t>
                      </a:r>
                      <a:r>
                        <a:rPr lang="en-US" sz="1100" dirty="0">
                          <a:effectLst/>
                          <a:latin typeface="Calibri"/>
                          <a:ea typeface="Calibri"/>
                          <a:cs typeface="Times New Roman"/>
                        </a:rPr>
                        <a:t> level prompts as indicated. </a:t>
                      </a:r>
                      <a:r>
                        <a:rPr lang="en-US" sz="1100" b="1" dirty="0">
                          <a:effectLst/>
                          <a:latin typeface="Calibri"/>
                          <a:ea typeface="Calibri"/>
                          <a:cs typeface="Times New Roman"/>
                        </a:rPr>
                        <a:t>Students will also need texts that support the topic! </a:t>
                      </a:r>
                      <a:r>
                        <a:rPr lang="en-US" sz="1100" dirty="0">
                          <a:effectLst/>
                          <a:latin typeface="Calibri"/>
                          <a:ea typeface="Calibri"/>
                          <a:cs typeface="Times New Roman"/>
                        </a:rPr>
                        <a:t> Each task must be completed by students independently.</a:t>
                      </a:r>
                      <a:endParaRPr lang="en-US" sz="1000" dirty="0">
                        <a:effectLst/>
                        <a:latin typeface="Calibri"/>
                        <a:ea typeface="Calibri"/>
                        <a:cs typeface="Times New Roman"/>
                      </a:endParaRPr>
                    </a:p>
                  </a:txBody>
                  <a:tcPr marL="63831" marR="63831" marT="0" marB="0" anchor="ctr">
                    <a:lnL>
                      <a:noFill/>
                    </a:lnL>
                    <a:lnR>
                      <a:noFill/>
                    </a:lnR>
                    <a:lnT>
                      <a:noFill/>
                    </a:lnT>
                    <a:lnB w="12700" cap="flat" cmpd="sng" algn="ctr">
                      <a:solidFill>
                        <a:srgbClr val="BFBFBF"/>
                      </a:solidFill>
                      <a:prstDash val="solid"/>
                      <a:round/>
                      <a:headEnd type="none" w="med" len="med"/>
                      <a:tailEnd type="none" w="med" len="med"/>
                    </a:lnB>
                  </a:tcPr>
                </a:tc>
              </a:tr>
              <a:tr h="734059">
                <a:tc>
                  <a:txBody>
                    <a:bodyPr/>
                    <a:lstStyle/>
                    <a:p>
                      <a:pPr marL="0" marR="0">
                        <a:lnSpc>
                          <a:spcPct val="100000"/>
                        </a:lnSpc>
                        <a:spcBef>
                          <a:spcPts val="0"/>
                        </a:spcBef>
                        <a:spcAft>
                          <a:spcPts val="0"/>
                        </a:spcAft>
                      </a:pPr>
                      <a:r>
                        <a:rPr lang="en-US" sz="900" b="1" i="1" u="none" dirty="0">
                          <a:effectLst/>
                          <a:latin typeface="Calibri"/>
                          <a:ea typeface="Calibri"/>
                          <a:cs typeface="Times New Roman"/>
                        </a:rPr>
                        <a:t>Teacher:  Based on the Pictorial Input Chart, fill in the blank of the prompt.</a:t>
                      </a:r>
                      <a:endParaRPr lang="en-US" sz="1000" b="1" i="1" u="none" dirty="0">
                        <a:effectLst/>
                        <a:latin typeface="Calibri"/>
                        <a:ea typeface="Calibri"/>
                        <a:cs typeface="Times New Roman"/>
                      </a:endParaRPr>
                    </a:p>
                    <a:p>
                      <a:pPr marL="0" marR="0">
                        <a:lnSpc>
                          <a:spcPct val="100000"/>
                        </a:lnSpc>
                        <a:spcBef>
                          <a:spcPts val="0"/>
                        </a:spcBef>
                        <a:spcAft>
                          <a:spcPts val="0"/>
                        </a:spcAft>
                      </a:pPr>
                      <a:r>
                        <a:rPr lang="en-US" sz="1100" b="1" dirty="0">
                          <a:solidFill>
                            <a:srgbClr val="0000CC"/>
                          </a:solidFill>
                          <a:effectLst/>
                          <a:latin typeface="Calibri"/>
                          <a:ea typeface="Calibri"/>
                          <a:cs typeface="Times New Roman"/>
                        </a:rPr>
                        <a:t>CCSS L.4, RI.2, and RI.4 - DOK-1 Analysis:</a:t>
                      </a:r>
                      <a:r>
                        <a:rPr lang="en-US" sz="1100" dirty="0">
                          <a:solidFill>
                            <a:srgbClr val="0000CC"/>
                          </a:solidFill>
                          <a:effectLst/>
                          <a:latin typeface="Calibri"/>
                          <a:ea typeface="Calibri"/>
                          <a:cs typeface="Times New Roman"/>
                        </a:rPr>
                        <a:t> </a:t>
                      </a:r>
                      <a:r>
                        <a:rPr lang="en-US" sz="1000" i="1" dirty="0">
                          <a:solidFill>
                            <a:srgbClr val="0000CC"/>
                          </a:solidFill>
                          <a:effectLst/>
                          <a:latin typeface="Calibri"/>
                          <a:ea typeface="Calibri"/>
                          <a:cs typeface="Times New Roman"/>
                        </a:rPr>
                        <a:t>Identify whether specific information is contained in graphic representations.</a:t>
                      </a:r>
                      <a:endParaRPr lang="en-US" sz="1000" dirty="0">
                        <a:effectLst/>
                        <a:latin typeface="Calibri"/>
                        <a:ea typeface="Calibri"/>
                        <a:cs typeface="Times New Roman"/>
                      </a:endParaRPr>
                    </a:p>
                    <a:p>
                      <a:pPr marL="0" marR="0">
                        <a:lnSpc>
                          <a:spcPct val="100000"/>
                        </a:lnSpc>
                        <a:spcBef>
                          <a:spcPts val="0"/>
                        </a:spcBef>
                        <a:spcAft>
                          <a:spcPts val="0"/>
                        </a:spcAft>
                      </a:pPr>
                      <a:r>
                        <a:rPr lang="en-US" sz="1200" dirty="0" smtClean="0">
                          <a:effectLst/>
                          <a:latin typeface="Calibri"/>
                          <a:ea typeface="Calibri"/>
                          <a:cs typeface="Times New Roman"/>
                        </a:rPr>
                        <a:t>Prompt: Does </a:t>
                      </a:r>
                      <a:r>
                        <a:rPr lang="en-US" sz="1200" dirty="0">
                          <a:effectLst/>
                          <a:latin typeface="Calibri"/>
                          <a:ea typeface="Calibri"/>
                          <a:cs typeface="Times New Roman"/>
                        </a:rPr>
                        <a:t>the information in the Pictorial Input Chart explain _________?  If yes, describe where</a:t>
                      </a:r>
                      <a:r>
                        <a:rPr lang="en-US" sz="1100" dirty="0">
                          <a:effectLst/>
                          <a:latin typeface="Calibri"/>
                          <a:ea typeface="Calibri"/>
                          <a:cs typeface="Times New Roman"/>
                        </a:rPr>
                        <a:t>.</a:t>
                      </a:r>
                      <a:endParaRPr lang="en-US" sz="1000" dirty="0">
                        <a:effectLst/>
                        <a:latin typeface="Calibri"/>
                        <a:ea typeface="Calibri"/>
                        <a:cs typeface="Times New Roman"/>
                      </a:endParaRPr>
                    </a:p>
                  </a:txBody>
                  <a:tcPr marL="63831" marR="63831"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r h="498864">
                <a:tc>
                  <a:txBody>
                    <a:bodyPr/>
                    <a:lstStyle/>
                    <a:p>
                      <a:pPr marL="0" marR="0">
                        <a:lnSpc>
                          <a:spcPct val="100000"/>
                        </a:lnSpc>
                        <a:spcBef>
                          <a:spcPts val="0"/>
                        </a:spcBef>
                        <a:spcAft>
                          <a:spcPts val="0"/>
                        </a:spcAft>
                      </a:pPr>
                      <a:r>
                        <a:rPr lang="en-US" sz="900" b="1" i="1" u="none" dirty="0">
                          <a:effectLst/>
                          <a:latin typeface="Calibri"/>
                          <a:ea typeface="Calibri"/>
                          <a:cs typeface="Times New Roman"/>
                        </a:rPr>
                        <a:t>Teacher:  Based on the Pictorial Input Chart, fill in the blank of the prompt</a:t>
                      </a:r>
                      <a:r>
                        <a:rPr lang="en-US" sz="1100" dirty="0">
                          <a:effectLst/>
                          <a:latin typeface="Calibri"/>
                          <a:ea typeface="Calibri"/>
                          <a:cs typeface="Times New Roman"/>
                        </a:rPr>
                        <a:t>.</a:t>
                      </a:r>
                      <a:endParaRPr lang="en-US" sz="1000" dirty="0">
                        <a:effectLst/>
                        <a:latin typeface="Calibri"/>
                        <a:ea typeface="Calibri"/>
                        <a:cs typeface="Times New Roman"/>
                      </a:endParaRPr>
                    </a:p>
                    <a:p>
                      <a:pPr marL="0" marR="0">
                        <a:lnSpc>
                          <a:spcPct val="100000"/>
                        </a:lnSpc>
                        <a:spcBef>
                          <a:spcPts val="0"/>
                        </a:spcBef>
                        <a:spcAft>
                          <a:spcPts val="0"/>
                        </a:spcAft>
                      </a:pPr>
                      <a:r>
                        <a:rPr lang="en-US" sz="1100" b="1" dirty="0">
                          <a:solidFill>
                            <a:srgbClr val="0000CC"/>
                          </a:solidFill>
                          <a:effectLst/>
                          <a:latin typeface="Calibri"/>
                          <a:ea typeface="Calibri"/>
                          <a:cs typeface="Times New Roman"/>
                        </a:rPr>
                        <a:t>CCSS L.4, RI.2, and RI.7 - DOK-2 Comprehension: </a:t>
                      </a:r>
                      <a:r>
                        <a:rPr lang="en-US" sz="1000" i="1" dirty="0">
                          <a:solidFill>
                            <a:srgbClr val="0000CC"/>
                          </a:solidFill>
                          <a:effectLst/>
                          <a:latin typeface="Calibri"/>
                          <a:ea typeface="Calibri"/>
                          <a:cs typeface="Times New Roman"/>
                        </a:rPr>
                        <a:t>Locate information to support explicit-implicit central ideas.</a:t>
                      </a:r>
                      <a:endParaRPr lang="en-US" sz="1000" dirty="0">
                        <a:effectLst/>
                        <a:latin typeface="Calibri"/>
                        <a:ea typeface="Calibri"/>
                        <a:cs typeface="Times New Roman"/>
                      </a:endParaRPr>
                    </a:p>
                    <a:p>
                      <a:pPr marL="0" marR="0">
                        <a:lnSpc>
                          <a:spcPct val="100000"/>
                        </a:lnSpc>
                        <a:spcBef>
                          <a:spcPts val="0"/>
                        </a:spcBef>
                        <a:spcAft>
                          <a:spcPts val="0"/>
                        </a:spcAft>
                      </a:pPr>
                      <a:r>
                        <a:rPr lang="en-US" sz="1200" dirty="0" smtClean="0">
                          <a:effectLst/>
                          <a:latin typeface="Calibri"/>
                          <a:ea typeface="Calibri"/>
                          <a:cs typeface="Times New Roman"/>
                        </a:rPr>
                        <a:t>Prompt: What </a:t>
                      </a:r>
                      <a:r>
                        <a:rPr lang="en-US" sz="1200" dirty="0">
                          <a:effectLst/>
                          <a:latin typeface="Calibri"/>
                          <a:ea typeface="Calibri"/>
                          <a:cs typeface="Times New Roman"/>
                        </a:rPr>
                        <a:t>information in the Pictorial Input Chart most supports the central idea that </a:t>
                      </a:r>
                      <a:r>
                        <a:rPr lang="en-US" sz="1200" dirty="0" smtClean="0">
                          <a:effectLst/>
                          <a:latin typeface="Calibri"/>
                          <a:ea typeface="Calibri"/>
                          <a:cs typeface="Times New Roman"/>
                        </a:rPr>
                        <a:t>_______?</a:t>
                      </a:r>
                      <a:endParaRPr lang="en-US" sz="1200" dirty="0">
                        <a:effectLst/>
                        <a:latin typeface="Calibri"/>
                        <a:ea typeface="Calibri"/>
                        <a:cs typeface="Times New Roman"/>
                      </a:endParaRPr>
                    </a:p>
                  </a:txBody>
                  <a:tcPr marL="63831" marR="63831"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r h="1370243">
                <a:tc>
                  <a:txBody>
                    <a:bodyPr/>
                    <a:lstStyle/>
                    <a:p>
                      <a:pPr marL="0" marR="0">
                        <a:lnSpc>
                          <a:spcPct val="100000"/>
                        </a:lnSpc>
                        <a:spcBef>
                          <a:spcPts val="0"/>
                        </a:spcBef>
                        <a:spcAft>
                          <a:spcPts val="0"/>
                        </a:spcAft>
                      </a:pPr>
                      <a:r>
                        <a:rPr lang="en-US" sz="1100" b="1" dirty="0">
                          <a:solidFill>
                            <a:srgbClr val="0000CC"/>
                          </a:solidFill>
                          <a:effectLst/>
                          <a:latin typeface="Calibri"/>
                          <a:ea typeface="Calibri"/>
                          <a:cs typeface="Times New Roman"/>
                        </a:rPr>
                        <a:t>CCSS L.5.2, RI.7 - DOK – 3 Synthesis:  </a:t>
                      </a:r>
                      <a:r>
                        <a:rPr lang="en-US" sz="1000" i="1" dirty="0">
                          <a:solidFill>
                            <a:srgbClr val="0000CC"/>
                          </a:solidFill>
                          <a:effectLst/>
                          <a:latin typeface="Calibri"/>
                          <a:ea typeface="Calibri"/>
                          <a:cs typeface="Times New Roman"/>
                        </a:rPr>
                        <a:t>Develop an alternative solution.</a:t>
                      </a:r>
                      <a:endParaRPr lang="en-US" sz="1000" dirty="0">
                        <a:effectLst/>
                        <a:latin typeface="Calibri"/>
                        <a:ea typeface="Calibri"/>
                        <a:cs typeface="Times New Roman"/>
                      </a:endParaRPr>
                    </a:p>
                    <a:p>
                      <a:pPr marL="0" marR="0" lvl="0" indent="0" algn="l" defTabSz="685800" rtl="0" eaLnBrk="1" fontAlgn="auto" latinLnBrk="0" hangingPunct="1">
                        <a:lnSpc>
                          <a:spcPct val="115000"/>
                        </a:lnSpc>
                        <a:spcBef>
                          <a:spcPts val="0"/>
                        </a:spcBef>
                        <a:spcAft>
                          <a:spcPts val="0"/>
                        </a:spcAft>
                        <a:buClrTx/>
                        <a:buSzTx/>
                        <a:buFontTx/>
                        <a:buNone/>
                        <a:tabLst/>
                        <a:defRPr/>
                      </a:pPr>
                      <a:r>
                        <a:rPr kumimoji="0" lang="en-US" sz="900" b="1" i="1" u="none" strike="noStrike" kern="1200" cap="none" spc="0" normalizeH="0" baseline="0" noProof="0" dirty="0" smtClean="0">
                          <a:ln>
                            <a:noFill/>
                          </a:ln>
                          <a:solidFill>
                            <a:prstClr val="black"/>
                          </a:solidFill>
                          <a:effectLst/>
                          <a:uLnTx/>
                          <a:uFillTx/>
                          <a:latin typeface="+mn-lt"/>
                          <a:ea typeface="Calibri"/>
                          <a:cs typeface="Times New Roman"/>
                        </a:rPr>
                        <a:t>Teacher:  Fill in the blanks before presenting the prompt.</a:t>
                      </a:r>
                    </a:p>
                    <a:p>
                      <a:pPr marL="0" marR="0">
                        <a:lnSpc>
                          <a:spcPct val="100000"/>
                        </a:lnSpc>
                        <a:spcBef>
                          <a:spcPts val="0"/>
                        </a:spcBef>
                        <a:spcAft>
                          <a:spcPts val="0"/>
                        </a:spcAft>
                      </a:pPr>
                      <a:r>
                        <a:rPr lang="en-US" sz="1200" dirty="0" smtClean="0">
                          <a:effectLst/>
                          <a:latin typeface="Calibri"/>
                          <a:ea typeface="Calibri"/>
                          <a:cs typeface="Times New Roman"/>
                        </a:rPr>
                        <a:t>Create </a:t>
                      </a:r>
                      <a:r>
                        <a:rPr lang="en-US" sz="1200" dirty="0">
                          <a:effectLst/>
                          <a:latin typeface="Calibri"/>
                          <a:ea typeface="Calibri"/>
                          <a:cs typeface="Times New Roman"/>
                        </a:rPr>
                        <a:t>a Pictorial Input chart that organizes the same information as the class Pictorial Input chart, but in a different and better way.  Then answer the following questions:</a:t>
                      </a:r>
                    </a:p>
                    <a:p>
                      <a:pPr marL="342900" marR="0" lvl="0" indent="-342900">
                        <a:lnSpc>
                          <a:spcPct val="100000"/>
                        </a:lnSpc>
                        <a:spcBef>
                          <a:spcPts val="0"/>
                        </a:spcBef>
                        <a:spcAft>
                          <a:spcPts val="0"/>
                        </a:spcAft>
                        <a:buFont typeface="+mj-lt"/>
                        <a:buAutoNum type="arabicPeriod"/>
                        <a:tabLst>
                          <a:tab pos="457200" algn="l"/>
                        </a:tabLst>
                      </a:pPr>
                      <a:r>
                        <a:rPr lang="en-US" sz="1200" dirty="0">
                          <a:effectLst/>
                          <a:latin typeface="Calibri"/>
                          <a:ea typeface="Calibri"/>
                          <a:cs typeface="Times New Roman"/>
                        </a:rPr>
                        <a:t>Why did you arrange your chart in the way you did?  </a:t>
                      </a:r>
                    </a:p>
                    <a:p>
                      <a:pPr marL="342900" marR="0" lvl="0" indent="-342900">
                        <a:lnSpc>
                          <a:spcPct val="100000"/>
                        </a:lnSpc>
                        <a:spcBef>
                          <a:spcPts val="0"/>
                        </a:spcBef>
                        <a:spcAft>
                          <a:spcPts val="0"/>
                        </a:spcAft>
                        <a:buFont typeface="+mj-lt"/>
                        <a:buAutoNum type="arabicPeriod"/>
                        <a:tabLst>
                          <a:tab pos="457200" algn="l"/>
                        </a:tabLst>
                      </a:pPr>
                      <a:r>
                        <a:rPr lang="en-US" sz="1200" dirty="0">
                          <a:effectLst/>
                          <a:latin typeface="Calibri"/>
                          <a:ea typeface="Calibri"/>
                          <a:cs typeface="Times New Roman"/>
                        </a:rPr>
                        <a:t>How is it different?  </a:t>
                      </a:r>
                    </a:p>
                    <a:p>
                      <a:pPr marL="342900" marR="0" lvl="0" indent="-342900">
                        <a:lnSpc>
                          <a:spcPct val="100000"/>
                        </a:lnSpc>
                        <a:spcBef>
                          <a:spcPts val="0"/>
                        </a:spcBef>
                        <a:spcAft>
                          <a:spcPts val="0"/>
                        </a:spcAft>
                        <a:buFont typeface="+mj-lt"/>
                        <a:buAutoNum type="arabicPeriod"/>
                        <a:tabLst>
                          <a:tab pos="457200" algn="l"/>
                        </a:tabLst>
                      </a:pPr>
                      <a:r>
                        <a:rPr lang="en-US" sz="1200" dirty="0">
                          <a:effectLst/>
                          <a:latin typeface="Calibri"/>
                          <a:ea typeface="Calibri"/>
                          <a:cs typeface="Times New Roman"/>
                        </a:rPr>
                        <a:t>How is it better?  </a:t>
                      </a:r>
                    </a:p>
                    <a:p>
                      <a:pPr marL="342900" marR="0" lvl="0" indent="-342900">
                        <a:lnSpc>
                          <a:spcPct val="100000"/>
                        </a:lnSpc>
                        <a:spcBef>
                          <a:spcPts val="0"/>
                        </a:spcBef>
                        <a:spcAft>
                          <a:spcPts val="0"/>
                        </a:spcAft>
                        <a:buFont typeface="+mj-lt"/>
                        <a:buAutoNum type="arabicPeriod"/>
                        <a:tabLst>
                          <a:tab pos="457200" algn="l"/>
                        </a:tabLst>
                      </a:pPr>
                      <a:r>
                        <a:rPr lang="en-US" sz="1200" dirty="0">
                          <a:effectLst/>
                          <a:latin typeface="Calibri"/>
                          <a:ea typeface="Calibri"/>
                          <a:cs typeface="Times New Roman"/>
                        </a:rPr>
                        <a:t>What conclusion did you reach when you created your chart?</a:t>
                      </a:r>
                    </a:p>
                  </a:txBody>
                  <a:tcPr marL="63831" marR="63831"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bl>
          </a:graphicData>
        </a:graphic>
      </p:graphicFrame>
      <p:sp>
        <p:nvSpPr>
          <p:cNvPr id="2" name="Footer Placeholder 1"/>
          <p:cNvSpPr>
            <a:spLocks noGrp="1"/>
          </p:cNvSpPr>
          <p:nvPr>
            <p:ph type="ftr" sz="quarter" idx="11"/>
          </p:nvPr>
        </p:nvSpPr>
        <p:spPr/>
        <p:txBody>
          <a:bodyPr/>
          <a:lstStyle/>
          <a:p>
            <a:r>
              <a:rPr lang="en-US" smtClean="0"/>
              <a:t>Susan Richmond 2016 </a:t>
            </a:r>
            <a:endParaRPr lang="en-US" dirty="0"/>
          </a:p>
        </p:txBody>
      </p:sp>
      <p:sp>
        <p:nvSpPr>
          <p:cNvPr id="3" name="Slide Number Placeholder 2"/>
          <p:cNvSpPr>
            <a:spLocks noGrp="1"/>
          </p:cNvSpPr>
          <p:nvPr>
            <p:ph type="sldNum" sz="quarter" idx="12"/>
          </p:nvPr>
        </p:nvSpPr>
        <p:spPr/>
        <p:txBody>
          <a:bodyPr/>
          <a:lstStyle/>
          <a:p>
            <a:fld id="{295AFF0C-B51A-4417-A515-BAC0639EB7E9}" type="slidenum">
              <a:rPr lang="en-US" smtClean="0"/>
              <a:t>9</a:t>
            </a:fld>
            <a:endParaRPr lang="en-US" dirty="0"/>
          </a:p>
        </p:txBody>
      </p:sp>
    </p:spTree>
    <p:extLst>
      <p:ext uri="{BB962C8B-B14F-4D97-AF65-F5344CB8AC3E}">
        <p14:creationId xmlns:p14="http://schemas.microsoft.com/office/powerpoint/2010/main" val="396736738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1232</TotalTime>
  <Words>4622</Words>
  <Application>Microsoft Office PowerPoint</Application>
  <PresentationFormat>On-screen Show (4:3)</PresentationFormat>
  <Paragraphs>394</Paragraphs>
  <Slides>16</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Calibri Light</vt:lpstr>
      <vt:lpstr>Cambria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Hillsboro School District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Richmond, Susan</dc:creator>
  <cp:lastModifiedBy>Richmond, Susan</cp:lastModifiedBy>
  <cp:revision>167</cp:revision>
  <cp:lastPrinted>2016-02-29T00:00:26Z</cp:lastPrinted>
  <dcterms:created xsi:type="dcterms:W3CDTF">2016-02-19T20:03:54Z</dcterms:created>
  <dcterms:modified xsi:type="dcterms:W3CDTF">2016-03-11T23:01:24Z</dcterms:modified>
</cp:coreProperties>
</file>