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autoAdjust="0"/>
    <p:restoredTop sz="94603" autoAdjust="0"/>
  </p:normalViewPr>
  <p:slideViewPr>
    <p:cSldViewPr>
      <p:cViewPr>
        <p:scale>
          <a:sx n="84" d="100"/>
          <a:sy n="84" d="100"/>
        </p:scale>
        <p:origin x="-58" y="-5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12E693-BDC9-403B-9560-50FB582041E3}" type="datetimeFigureOut">
              <a:rPr lang="en-US" smtClean="0"/>
              <a:t>10/10/2015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B49225-5930-4898-8C7B-E662CE5E746F}" type="slidenum">
              <a:rPr lang="en-US" smtClean="0"/>
              <a:t>‹#›</a:t>
            </a:fld>
            <a:endParaRPr lang="en-US" dirty="0"/>
          </a:p>
        </p:txBody>
      </p:sp>
    </p:spTree>
    <p:extLst>
      <p:ext uri="{BB962C8B-B14F-4D97-AF65-F5344CB8AC3E}">
        <p14:creationId xmlns:p14="http://schemas.microsoft.com/office/powerpoint/2010/main" val="3501802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B49225-5930-4898-8C7B-E662CE5E746F}" type="slidenum">
              <a:rPr lang="en-US" smtClean="0"/>
              <a:t>8</a:t>
            </a:fld>
            <a:endParaRPr lang="en-US" dirty="0"/>
          </a:p>
        </p:txBody>
      </p:sp>
    </p:spTree>
    <p:extLst>
      <p:ext uri="{BB962C8B-B14F-4D97-AF65-F5344CB8AC3E}">
        <p14:creationId xmlns:p14="http://schemas.microsoft.com/office/powerpoint/2010/main" val="2552425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4DF7E1-1C4D-441F-9925-55E0770C911E}" type="slidenum">
              <a:rPr lang="en-US" smtClean="0"/>
              <a:t>‹#›</a:t>
            </a:fld>
            <a:endParaRPr lang="en-US" dirty="0"/>
          </a:p>
        </p:txBody>
      </p:sp>
      <p:sp>
        <p:nvSpPr>
          <p:cNvPr id="7" name="Date Placeholder 3"/>
          <p:cNvSpPr txBox="1">
            <a:spLocks/>
          </p:cNvSpPr>
          <p:nvPr userDrawn="1"/>
        </p:nvSpPr>
        <p:spPr>
          <a:xfrm>
            <a:off x="152400" y="649287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Sept2015-S.Richmond</a:t>
            </a:r>
            <a:endParaRPr lang="en-US" sz="1000" dirty="0"/>
          </a:p>
        </p:txBody>
      </p:sp>
    </p:spTree>
    <p:extLst>
      <p:ext uri="{BB962C8B-B14F-4D97-AF65-F5344CB8AC3E}">
        <p14:creationId xmlns:p14="http://schemas.microsoft.com/office/powerpoint/2010/main" val="6565883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ED3CE-F9E1-4389-8264-580991AE3222}" type="datetimeFigureOut">
              <a:rPr lang="en-US" smtClean="0"/>
              <a:t>10/10/2015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4DF7E1-1C4D-441F-9925-55E0770C911E}" type="slidenum">
              <a:rPr lang="en-US" smtClean="0"/>
              <a:t>‹#›</a:t>
            </a:fld>
            <a:endParaRPr lang="en-US" dirty="0"/>
          </a:p>
        </p:txBody>
      </p:sp>
    </p:spTree>
    <p:extLst>
      <p:ext uri="{BB962C8B-B14F-4D97-AF65-F5344CB8AC3E}">
        <p14:creationId xmlns:p14="http://schemas.microsoft.com/office/powerpoint/2010/main" val="210410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ED3CE-F9E1-4389-8264-580991AE3222}" type="datetimeFigureOut">
              <a:rPr lang="en-US" smtClean="0"/>
              <a:t>10/10/2015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4DF7E1-1C4D-441F-9925-55E0770C911E}" type="slidenum">
              <a:rPr lang="en-US" smtClean="0"/>
              <a:t>‹#›</a:t>
            </a:fld>
            <a:endParaRPr lang="en-US" dirty="0"/>
          </a:p>
        </p:txBody>
      </p:sp>
    </p:spTree>
    <p:extLst>
      <p:ext uri="{BB962C8B-B14F-4D97-AF65-F5344CB8AC3E}">
        <p14:creationId xmlns:p14="http://schemas.microsoft.com/office/powerpoint/2010/main" val="52642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4DF7E1-1C4D-441F-9925-55E0770C911E}" type="slidenum">
              <a:rPr lang="en-US" smtClean="0"/>
              <a:t>‹#›</a:t>
            </a:fld>
            <a:endParaRPr lang="en-US" dirty="0"/>
          </a:p>
        </p:txBody>
      </p:sp>
      <p:sp>
        <p:nvSpPr>
          <p:cNvPr id="7" name="Date Placeholder 3"/>
          <p:cNvSpPr txBox="1">
            <a:spLocks/>
          </p:cNvSpPr>
          <p:nvPr userDrawn="1"/>
        </p:nvSpPr>
        <p:spPr>
          <a:xfrm>
            <a:off x="56322" y="649287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smtClean="0"/>
              <a:t>Sept2015-S.Richmond</a:t>
            </a:r>
            <a:endParaRPr lang="en-US" sz="900" dirty="0"/>
          </a:p>
        </p:txBody>
      </p:sp>
    </p:spTree>
    <p:extLst>
      <p:ext uri="{BB962C8B-B14F-4D97-AF65-F5344CB8AC3E}">
        <p14:creationId xmlns:p14="http://schemas.microsoft.com/office/powerpoint/2010/main" val="3646581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dirty="0" smtClean="0"/>
              <a:t>Sept.2015-S.Richmond</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4DF7E1-1C4D-441F-9925-55E0770C911E}" type="slidenum">
              <a:rPr lang="en-US" smtClean="0"/>
              <a:t>‹#›</a:t>
            </a:fld>
            <a:endParaRPr lang="en-US" dirty="0"/>
          </a:p>
        </p:txBody>
      </p:sp>
    </p:spTree>
    <p:extLst>
      <p:ext uri="{BB962C8B-B14F-4D97-AF65-F5344CB8AC3E}">
        <p14:creationId xmlns:p14="http://schemas.microsoft.com/office/powerpoint/2010/main" val="18945717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ED3CE-F9E1-4389-8264-580991AE3222}" type="datetimeFigureOut">
              <a:rPr lang="en-US" smtClean="0"/>
              <a:t>10/10/2015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4DF7E1-1C4D-441F-9925-55E0770C911E}" type="slidenum">
              <a:rPr lang="en-US" smtClean="0"/>
              <a:t>‹#›</a:t>
            </a:fld>
            <a:endParaRPr lang="en-US" dirty="0"/>
          </a:p>
        </p:txBody>
      </p:sp>
    </p:spTree>
    <p:extLst>
      <p:ext uri="{BB962C8B-B14F-4D97-AF65-F5344CB8AC3E}">
        <p14:creationId xmlns:p14="http://schemas.microsoft.com/office/powerpoint/2010/main" val="219022127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ED3CE-F9E1-4389-8264-580991AE3222}" type="datetimeFigureOut">
              <a:rPr lang="en-US" smtClean="0"/>
              <a:t>10/10/2015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14DF7E1-1C4D-441F-9925-55E0770C911E}" type="slidenum">
              <a:rPr lang="en-US" smtClean="0"/>
              <a:t>‹#›</a:t>
            </a:fld>
            <a:endParaRPr lang="en-US" dirty="0"/>
          </a:p>
        </p:txBody>
      </p:sp>
    </p:spTree>
    <p:extLst>
      <p:ext uri="{BB962C8B-B14F-4D97-AF65-F5344CB8AC3E}">
        <p14:creationId xmlns:p14="http://schemas.microsoft.com/office/powerpoint/2010/main" val="1282241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ED3CE-F9E1-4389-8264-580991AE3222}" type="datetimeFigureOut">
              <a:rPr lang="en-US" smtClean="0"/>
              <a:t>10/10/2015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14DF7E1-1C4D-441F-9925-55E0770C911E}" type="slidenum">
              <a:rPr lang="en-US" smtClean="0"/>
              <a:t>‹#›</a:t>
            </a:fld>
            <a:endParaRPr lang="en-US" dirty="0"/>
          </a:p>
        </p:txBody>
      </p:sp>
    </p:spTree>
    <p:extLst>
      <p:ext uri="{BB962C8B-B14F-4D97-AF65-F5344CB8AC3E}">
        <p14:creationId xmlns:p14="http://schemas.microsoft.com/office/powerpoint/2010/main" val="247806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ED3CE-F9E1-4389-8264-580991AE3222}" type="datetimeFigureOut">
              <a:rPr lang="en-US" smtClean="0"/>
              <a:t>10/10/2015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14DF7E1-1C4D-441F-9925-55E0770C911E}" type="slidenum">
              <a:rPr lang="en-US" smtClean="0"/>
              <a:t>‹#›</a:t>
            </a:fld>
            <a:endParaRPr lang="en-US" dirty="0"/>
          </a:p>
        </p:txBody>
      </p:sp>
    </p:spTree>
    <p:extLst>
      <p:ext uri="{BB962C8B-B14F-4D97-AF65-F5344CB8AC3E}">
        <p14:creationId xmlns:p14="http://schemas.microsoft.com/office/powerpoint/2010/main" val="922184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ED3CE-F9E1-4389-8264-580991AE3222}" type="datetimeFigureOut">
              <a:rPr lang="en-US" smtClean="0"/>
              <a:t>10/10/2015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4DF7E1-1C4D-441F-9925-55E0770C911E}" type="slidenum">
              <a:rPr lang="en-US" smtClean="0"/>
              <a:t>‹#›</a:t>
            </a:fld>
            <a:endParaRPr lang="en-US" dirty="0"/>
          </a:p>
        </p:txBody>
      </p:sp>
    </p:spTree>
    <p:extLst>
      <p:ext uri="{BB962C8B-B14F-4D97-AF65-F5344CB8AC3E}">
        <p14:creationId xmlns:p14="http://schemas.microsoft.com/office/powerpoint/2010/main" val="1475105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ED3CE-F9E1-4389-8264-580991AE3222}" type="datetimeFigureOut">
              <a:rPr lang="en-US" smtClean="0"/>
              <a:t>10/10/2015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4DF7E1-1C4D-441F-9925-55E0770C911E}" type="slidenum">
              <a:rPr lang="en-US" smtClean="0"/>
              <a:t>‹#›</a:t>
            </a:fld>
            <a:endParaRPr lang="en-US" dirty="0"/>
          </a:p>
        </p:txBody>
      </p:sp>
    </p:spTree>
    <p:extLst>
      <p:ext uri="{BB962C8B-B14F-4D97-AF65-F5344CB8AC3E}">
        <p14:creationId xmlns:p14="http://schemas.microsoft.com/office/powerpoint/2010/main" val="2273524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Sept2015-S.Richmond</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DF7E1-1C4D-441F-9925-55E0770C911E}" type="slidenum">
              <a:rPr lang="en-US" smtClean="0"/>
              <a:t>‹#›</a:t>
            </a:fld>
            <a:endParaRPr lang="en-US" dirty="0"/>
          </a:p>
        </p:txBody>
      </p:sp>
    </p:spTree>
    <p:extLst>
      <p:ext uri="{BB962C8B-B14F-4D97-AF65-F5344CB8AC3E}">
        <p14:creationId xmlns:p14="http://schemas.microsoft.com/office/powerpoint/2010/main" val="3762161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smarterbalanced.org/wordpress/wp-content/uploads/2011/12/ELA-Literacy-Content-Specifications.pdf"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8.jpeg"/><Relationship Id="rId7"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9.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hyperlink" Target="http://www.smarterbalanced.org/wordpress/wp-content/uploads/2012/05/TaskItemSpecifications/PerformanceTasks/PerformanceTasksSpecifications.pdf" TargetMode="External"/><Relationship Id="rId3" Type="http://schemas.openxmlformats.org/officeDocument/2006/relationships/image" Target="../media/image5.png"/><Relationship Id="rId7" Type="http://schemas.microsoft.com/office/2007/relationships/hdphoto" Target="../media/hdphoto4.wdp"/><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hyperlink" Target="http://www.ode.state.or.us/wma/teachlearn/commoncore/ela-05-pt-2.04.085-v1.pdf" TargetMode="External"/><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12.png"/><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6.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gif"/><Relationship Id="rId1" Type="http://schemas.openxmlformats.org/officeDocument/2006/relationships/slideLayout" Target="../slideLayouts/slideLayout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800600" y="210879"/>
            <a:ext cx="3874681" cy="6113721"/>
            <a:chOff x="4800600" y="210879"/>
            <a:chExt cx="3874681" cy="6113721"/>
          </a:xfrm>
        </p:grpSpPr>
        <p:grpSp>
          <p:nvGrpSpPr>
            <p:cNvPr id="20" name="Group 19"/>
            <p:cNvGrpSpPr/>
            <p:nvPr/>
          </p:nvGrpSpPr>
          <p:grpSpPr>
            <a:xfrm>
              <a:off x="4800600" y="1652742"/>
              <a:ext cx="3760382" cy="4671858"/>
              <a:chOff x="4800600" y="1652742"/>
              <a:chExt cx="3760382" cy="467185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5781" y="2142956"/>
                <a:ext cx="3505200"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4" descr="http://home.ncscredit.com/sites/default/files/Blog%20Images/5%20Problems%20with%20Preliminary%20Notice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00600" y="1652742"/>
                <a:ext cx="685800" cy="93766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181600" y="4148468"/>
                <a:ext cx="3379382" cy="304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Full Writes</a:t>
                </a:r>
                <a:endParaRPr lang="en-US" b="1" dirty="0">
                  <a:solidFill>
                    <a:schemeClr val="tx1"/>
                  </a:solidFill>
                </a:endParaRPr>
              </a:p>
            </p:txBody>
          </p:sp>
          <p:sp>
            <p:nvSpPr>
              <p:cNvPr id="15" name="Rectangle 14"/>
              <p:cNvSpPr/>
              <p:nvPr/>
            </p:nvSpPr>
            <p:spPr>
              <a:xfrm>
                <a:off x="5181600" y="4616301"/>
                <a:ext cx="3379382" cy="304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Write a Brief Text</a:t>
                </a:r>
                <a:endParaRPr lang="en-US" b="1" dirty="0">
                  <a:solidFill>
                    <a:schemeClr val="tx1"/>
                  </a:solidFill>
                </a:endParaRPr>
              </a:p>
            </p:txBody>
          </p:sp>
          <p:sp>
            <p:nvSpPr>
              <p:cNvPr id="16" name="Rectangle 15"/>
              <p:cNvSpPr/>
              <p:nvPr/>
            </p:nvSpPr>
            <p:spPr>
              <a:xfrm>
                <a:off x="5181600" y="5084134"/>
                <a:ext cx="3379382" cy="304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Revise a Brief Text</a:t>
                </a:r>
                <a:endParaRPr lang="en-US" b="1" dirty="0">
                  <a:solidFill>
                    <a:schemeClr val="tx1"/>
                  </a:solidFill>
                </a:endParaRPr>
              </a:p>
            </p:txBody>
          </p:sp>
          <p:sp>
            <p:nvSpPr>
              <p:cNvPr id="17" name="Rectangle 16"/>
              <p:cNvSpPr/>
              <p:nvPr/>
            </p:nvSpPr>
            <p:spPr>
              <a:xfrm>
                <a:off x="5181600" y="5551967"/>
                <a:ext cx="3379382" cy="3048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Language and Vocabulary</a:t>
                </a:r>
                <a:endParaRPr lang="en-US" b="1" dirty="0">
                  <a:solidFill>
                    <a:schemeClr val="tx1"/>
                  </a:solidFill>
                </a:endParaRPr>
              </a:p>
            </p:txBody>
          </p:sp>
          <p:sp>
            <p:nvSpPr>
              <p:cNvPr id="18" name="Rectangle 17"/>
              <p:cNvSpPr/>
              <p:nvPr/>
            </p:nvSpPr>
            <p:spPr>
              <a:xfrm>
                <a:off x="5181600" y="6019800"/>
                <a:ext cx="3379382" cy="304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Edit and Clarify</a:t>
                </a:r>
                <a:endParaRPr lang="en-US" b="1" dirty="0">
                  <a:solidFill>
                    <a:schemeClr val="tx1"/>
                  </a:solidFill>
                </a:endParaRPr>
              </a:p>
            </p:txBody>
          </p:sp>
        </p:grpSp>
        <p:sp>
          <p:nvSpPr>
            <p:cNvPr id="19" name="Rectangle 18"/>
            <p:cNvSpPr/>
            <p:nvPr/>
          </p:nvSpPr>
          <p:spPr>
            <a:xfrm>
              <a:off x="4941481" y="210879"/>
              <a:ext cx="37338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chemeClr val="tx1"/>
                  </a:solidFill>
                </a:rPr>
                <a:t>Claim #2</a:t>
              </a:r>
            </a:p>
            <a:p>
              <a:r>
                <a:rPr lang="en-US" b="1" dirty="0" smtClean="0">
                  <a:solidFill>
                    <a:schemeClr val="tx1"/>
                  </a:solidFill>
                </a:rPr>
                <a:t>Students can produce effective and well grounded writing for a range of purposes and audiences.</a:t>
              </a:r>
              <a:endParaRPr lang="en-US" b="1" dirty="0">
                <a:solidFill>
                  <a:schemeClr val="tx1"/>
                </a:solidFill>
              </a:endParaRPr>
            </a:p>
          </p:txBody>
        </p:sp>
      </p:grpSp>
      <p:sp>
        <p:nvSpPr>
          <p:cNvPr id="25" name="Rectangle 24"/>
          <p:cNvSpPr/>
          <p:nvPr/>
        </p:nvSpPr>
        <p:spPr>
          <a:xfrm>
            <a:off x="219076" y="4724400"/>
            <a:ext cx="2133600" cy="276999"/>
          </a:xfrm>
          <a:prstGeom prst="rect">
            <a:avLst/>
          </a:prstGeom>
        </p:spPr>
        <p:txBody>
          <a:bodyPr wrap="square">
            <a:spAutoFit/>
          </a:bodyPr>
          <a:lstStyle/>
          <a:p>
            <a:r>
              <a:rPr lang="en-US" sz="1200" dirty="0" smtClean="0">
                <a:hlinkClick r:id="rId5"/>
              </a:rPr>
              <a:t>ELA Claims-Targets-Standards</a:t>
            </a:r>
            <a:endParaRPr lang="en-US" sz="1200" dirty="0" smtClean="0"/>
          </a:p>
        </p:txBody>
      </p:sp>
      <p:pic>
        <p:nvPicPr>
          <p:cNvPr id="26" name="Picture 4" descr="http://home.ncscredit.com/sites/default/files/Blog%20Images/5%20Problems%20with%20Preliminary%20Notices.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0075" y="582290"/>
            <a:ext cx="404149" cy="55257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013749" y="759857"/>
            <a:ext cx="3048000" cy="369332"/>
          </a:xfrm>
          <a:prstGeom prst="rect">
            <a:avLst/>
          </a:prstGeom>
          <a:noFill/>
        </p:spPr>
        <p:txBody>
          <a:bodyPr wrap="square" rtlCol="0">
            <a:spAutoFit/>
          </a:bodyPr>
          <a:lstStyle/>
          <a:p>
            <a:r>
              <a:rPr lang="en-US" b="1" dirty="0" smtClean="0">
                <a:solidFill>
                  <a:srgbClr val="C00000"/>
                </a:solidFill>
              </a:rPr>
              <a:t>Assessed Writing Forms</a:t>
            </a:r>
            <a:endParaRPr lang="en-US" b="1" dirty="0">
              <a:solidFill>
                <a:srgbClr val="C00000"/>
              </a:solidFill>
            </a:endParaRPr>
          </a:p>
        </p:txBody>
      </p:sp>
      <p:graphicFrame>
        <p:nvGraphicFramePr>
          <p:cNvPr id="24" name="Content Placeholder 4"/>
          <p:cNvGraphicFramePr>
            <a:graphicFrameLocks/>
          </p:cNvGraphicFramePr>
          <p:nvPr>
            <p:extLst>
              <p:ext uri="{D42A27DB-BD31-4B8C-83A1-F6EECF244321}">
                <p14:modId xmlns:p14="http://schemas.microsoft.com/office/powerpoint/2010/main" val="4113213333"/>
              </p:ext>
            </p:extLst>
          </p:nvPr>
        </p:nvGraphicFramePr>
        <p:xfrm>
          <a:off x="323850" y="1143000"/>
          <a:ext cx="4114800" cy="4419600"/>
        </p:xfrm>
        <a:graphic>
          <a:graphicData uri="http://schemas.openxmlformats.org/drawingml/2006/table">
            <a:tbl>
              <a:tblPr firstRow="1" bandRow="1"/>
              <a:tblGrid>
                <a:gridCol w="895350"/>
                <a:gridCol w="762000"/>
                <a:gridCol w="838200"/>
                <a:gridCol w="857250"/>
                <a:gridCol w="762000"/>
              </a:tblGrid>
              <a:tr h="252258">
                <a:tc gridSpan="5">
                  <a:txBody>
                    <a:bodyPr/>
                    <a:lstStyle>
                      <a:lvl1pPr marL="0" algn="l" defTabSz="914400" rtl="0" eaLnBrk="1" latinLnBrk="0" hangingPunct="1">
                        <a:defRPr sz="1800" b="1" kern="1200">
                          <a:solidFill>
                            <a:schemeClr val="lt1"/>
                          </a:solidFill>
                          <a:latin typeface="Book Antiqua"/>
                        </a:defRPr>
                      </a:lvl1pPr>
                      <a:lvl2pPr marL="457200" algn="l" defTabSz="914400" rtl="0" eaLnBrk="1" latinLnBrk="0" hangingPunct="1">
                        <a:defRPr sz="1800" b="1" kern="1200">
                          <a:solidFill>
                            <a:schemeClr val="lt1"/>
                          </a:solidFill>
                          <a:latin typeface="Book Antiqua"/>
                        </a:defRPr>
                      </a:lvl2pPr>
                      <a:lvl3pPr marL="914400" algn="l" defTabSz="914400" rtl="0" eaLnBrk="1" latinLnBrk="0" hangingPunct="1">
                        <a:defRPr sz="1800" b="1" kern="1200">
                          <a:solidFill>
                            <a:schemeClr val="lt1"/>
                          </a:solidFill>
                          <a:latin typeface="Book Antiqua"/>
                        </a:defRPr>
                      </a:lvl3pPr>
                      <a:lvl4pPr marL="1371600" algn="l" defTabSz="914400" rtl="0" eaLnBrk="1" latinLnBrk="0" hangingPunct="1">
                        <a:defRPr sz="1800" b="1" kern="1200">
                          <a:solidFill>
                            <a:schemeClr val="lt1"/>
                          </a:solidFill>
                          <a:latin typeface="Book Antiqua"/>
                        </a:defRPr>
                      </a:lvl4pPr>
                      <a:lvl5pPr marL="1828800" algn="l" defTabSz="914400" rtl="0" eaLnBrk="1" latinLnBrk="0" hangingPunct="1">
                        <a:defRPr sz="1800" b="1" kern="1200">
                          <a:solidFill>
                            <a:schemeClr val="lt1"/>
                          </a:solidFill>
                          <a:latin typeface="Book Antiqua"/>
                        </a:defRPr>
                      </a:lvl5pPr>
                      <a:lvl6pPr marL="2286000" algn="l" defTabSz="914400" rtl="0" eaLnBrk="1" latinLnBrk="0" hangingPunct="1">
                        <a:defRPr sz="1800" b="1" kern="1200">
                          <a:solidFill>
                            <a:schemeClr val="lt1"/>
                          </a:solidFill>
                          <a:latin typeface="Book Antiqua"/>
                        </a:defRPr>
                      </a:lvl6pPr>
                      <a:lvl7pPr marL="2743200" algn="l" defTabSz="914400" rtl="0" eaLnBrk="1" latinLnBrk="0" hangingPunct="1">
                        <a:defRPr sz="1800" b="1" kern="1200">
                          <a:solidFill>
                            <a:schemeClr val="lt1"/>
                          </a:solidFill>
                          <a:latin typeface="Book Antiqua"/>
                        </a:defRPr>
                      </a:lvl7pPr>
                      <a:lvl8pPr marL="3200400" algn="l" defTabSz="914400" rtl="0" eaLnBrk="1" latinLnBrk="0" hangingPunct="1">
                        <a:defRPr sz="1800" b="1" kern="1200">
                          <a:solidFill>
                            <a:schemeClr val="lt1"/>
                          </a:solidFill>
                          <a:latin typeface="Book Antiqua"/>
                        </a:defRPr>
                      </a:lvl8pPr>
                      <a:lvl9pPr marL="3657600" algn="l" defTabSz="914400" rtl="0" eaLnBrk="1" latinLnBrk="0" hangingPunct="1">
                        <a:defRPr sz="1800" b="1" kern="1200">
                          <a:solidFill>
                            <a:schemeClr val="lt1"/>
                          </a:solidFill>
                          <a:latin typeface="Book Antiqua"/>
                        </a:defRPr>
                      </a:lvl9pPr>
                    </a:lstStyle>
                    <a:p>
                      <a:pPr algn="ctr"/>
                      <a:r>
                        <a:rPr lang="en-US" sz="2000" baseline="0" dirty="0" smtClean="0">
                          <a:solidFill>
                            <a:schemeClr val="tx1"/>
                          </a:solidFill>
                          <a:effectLst>
                            <a:outerShdw blurRad="38100" dist="38100" dir="2700000" algn="tl">
                              <a:srgbClr val="000000">
                                <a:alpha val="43137"/>
                              </a:srgbClr>
                            </a:outerShdw>
                          </a:effectLst>
                          <a:latin typeface="Calibri" panose="020F0502020204030204" pitchFamily="34" charset="0"/>
                        </a:rPr>
                        <a:t>Writing Targets for Claim 2</a:t>
                      </a:r>
                      <a:endParaRPr lang="en-US" sz="2000" baseline="0" dirty="0">
                        <a:solidFill>
                          <a:schemeClr val="tx1"/>
                        </a:solidFill>
                        <a:effectLst>
                          <a:outerShdw blurRad="38100" dist="38100" dir="2700000" algn="tl">
                            <a:srgbClr val="000000">
                              <a:alpha val="43137"/>
                            </a:srgbClr>
                          </a:outerShdw>
                        </a:effectLst>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500" baseline="0" dirty="0"/>
                    </a:p>
                  </a:txBody>
                  <a:tcPr marT="137160" anchor="ctr"/>
                </a:tc>
                <a:tc hMerge="1">
                  <a:txBody>
                    <a:bodyPr/>
                    <a:lstStyle/>
                    <a:p>
                      <a:pPr algn="ctr"/>
                      <a:endParaRPr lang="en-US" sz="1500" baseline="0" dirty="0"/>
                    </a:p>
                  </a:txBody>
                  <a:tcPr marT="137160" anchor="ctr"/>
                </a:tc>
                <a:tc hMerge="1">
                  <a:txBody>
                    <a:bodyPr/>
                    <a:lstStyle/>
                    <a:p>
                      <a:pPr algn="ctr"/>
                      <a:endParaRPr lang="en-US" sz="1500" baseline="0" dirty="0"/>
                    </a:p>
                  </a:txBody>
                  <a:tcPr marT="137160" anchor="ctr"/>
                </a:tc>
              </a:tr>
              <a:tr h="0">
                <a:tc gridSpan="2">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l"/>
                      <a:r>
                        <a:rPr lang="en-US" sz="1100" b="1" dirty="0" smtClean="0">
                          <a:latin typeface="Calibri" panose="020F0502020204030204" pitchFamily="34" charset="0"/>
                        </a:rPr>
                        <a:t>Assessed Writing</a:t>
                      </a:r>
                      <a:endParaRPr lang="en-US" sz="1100" b="1" dirty="0">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1100" b="1" dirty="0" smtClean="0">
                          <a:latin typeface="Calibri" panose="020F0502020204030204" pitchFamily="34" charset="0"/>
                        </a:rPr>
                        <a:t>Opinion</a:t>
                      </a:r>
                      <a:endParaRPr lang="en-US" sz="1100" b="1" dirty="0">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1C9">
                        <a:lumMod val="20000"/>
                        <a:lumOff val="80000"/>
                      </a:srgbClr>
                    </a:solidFill>
                  </a:tcPr>
                </a:tc>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1100" b="1" dirty="0" smtClean="0">
                          <a:latin typeface="Calibri" panose="020F0502020204030204" pitchFamily="34" charset="0"/>
                        </a:rPr>
                        <a:t>Informational</a:t>
                      </a:r>
                      <a:endParaRPr lang="en-US" sz="1100" b="1" dirty="0">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CB084">
                        <a:lumMod val="40000"/>
                        <a:lumOff val="60000"/>
                      </a:srgbClr>
                    </a:solidFill>
                  </a:tcPr>
                </a:tc>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1100" b="1" dirty="0" smtClean="0">
                          <a:latin typeface="Calibri" panose="020F0502020204030204" pitchFamily="34" charset="0"/>
                        </a:rPr>
                        <a:t>Narrative</a:t>
                      </a:r>
                      <a:endParaRPr lang="en-US" sz="1100" b="1" dirty="0">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379BB">
                        <a:lumMod val="40000"/>
                        <a:lumOff val="60000"/>
                      </a:srgbClr>
                    </a:solidFill>
                  </a:tcPr>
                </a:tc>
              </a:tr>
              <a:tr h="0">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l"/>
                      <a:r>
                        <a:rPr lang="en-US" sz="1100" b="1" dirty="0" smtClean="0">
                          <a:latin typeface="Calibri" panose="020F0502020204030204" pitchFamily="34" charset="0"/>
                        </a:rPr>
                        <a:t>Full-Writes</a:t>
                      </a:r>
                      <a:endParaRPr lang="en-US" sz="1100" b="1" dirty="0">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l"/>
                      <a:r>
                        <a:rPr lang="en-US" sz="1100" b="1" dirty="0" smtClean="0">
                          <a:latin typeface="Calibri" panose="020F0502020204030204" pitchFamily="34" charset="0"/>
                        </a:rPr>
                        <a:t>DOK-4</a:t>
                      </a:r>
                      <a:endParaRPr lang="en-US" sz="1100" b="1" dirty="0">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1100" b="1" dirty="0" smtClean="0">
                          <a:effectLst>
                            <a:outerShdw blurRad="38100" dist="38100" dir="2700000" algn="tl">
                              <a:srgbClr val="000000">
                                <a:alpha val="43137"/>
                              </a:srgbClr>
                            </a:outerShdw>
                          </a:effectLst>
                          <a:latin typeface="Calibri" panose="020F0502020204030204" pitchFamily="34" charset="0"/>
                        </a:rPr>
                        <a:t>Target 7</a:t>
                      </a:r>
                      <a:endParaRPr lang="en-US" sz="1100" b="1" dirty="0">
                        <a:effectLst>
                          <a:outerShdw blurRad="38100" dist="38100" dir="2700000" algn="tl">
                            <a:srgbClr val="000000">
                              <a:alpha val="43137"/>
                            </a:srgbClr>
                          </a:outerShdw>
                        </a:effectLst>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1C9">
                        <a:lumMod val="20000"/>
                        <a:lumOff val="80000"/>
                      </a:srgbClr>
                    </a:solidFill>
                  </a:tcPr>
                </a:tc>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1100" b="1" dirty="0" smtClean="0">
                          <a:effectLst>
                            <a:outerShdw blurRad="38100" dist="38100" dir="2700000" algn="tl">
                              <a:srgbClr val="000000">
                                <a:alpha val="43137"/>
                              </a:srgbClr>
                            </a:outerShdw>
                          </a:effectLst>
                          <a:latin typeface="Calibri" panose="020F0502020204030204" pitchFamily="34" charset="0"/>
                        </a:rPr>
                        <a:t>Target 4</a:t>
                      </a:r>
                      <a:endParaRPr lang="en-US" sz="1100" b="1" dirty="0">
                        <a:effectLst>
                          <a:outerShdw blurRad="38100" dist="38100" dir="2700000" algn="tl">
                            <a:srgbClr val="000000">
                              <a:alpha val="43137"/>
                            </a:srgbClr>
                          </a:outerShdw>
                        </a:effectLst>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CB084">
                        <a:lumMod val="40000"/>
                        <a:lumOff val="60000"/>
                      </a:srgbClr>
                    </a:solidFill>
                  </a:tcPr>
                </a:tc>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1100" b="1" dirty="0" smtClean="0">
                          <a:effectLst>
                            <a:outerShdw blurRad="38100" dist="38100" dir="2700000" algn="tl">
                              <a:srgbClr val="000000">
                                <a:alpha val="43137"/>
                              </a:srgbClr>
                            </a:outerShdw>
                          </a:effectLst>
                          <a:latin typeface="Calibri" panose="020F0502020204030204" pitchFamily="34" charset="0"/>
                        </a:rPr>
                        <a:t>Target 2</a:t>
                      </a:r>
                      <a:endParaRPr lang="en-US" sz="1100" b="1" dirty="0">
                        <a:effectLst>
                          <a:outerShdw blurRad="38100" dist="38100" dir="2700000" algn="tl">
                            <a:srgbClr val="000000">
                              <a:alpha val="43137"/>
                            </a:srgbClr>
                          </a:outerShdw>
                        </a:effectLst>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379BB">
                        <a:lumMod val="40000"/>
                        <a:lumOff val="60000"/>
                      </a:srgbClr>
                    </a:solidFill>
                  </a:tcPr>
                </a:tc>
              </a:tr>
              <a:tr h="237328">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l"/>
                      <a:r>
                        <a:rPr lang="en-US" sz="1100" b="1" dirty="0" smtClean="0">
                          <a:latin typeface="Calibri" panose="020F0502020204030204" pitchFamily="34" charset="0"/>
                        </a:rPr>
                        <a:t>Write a Brief Text</a:t>
                      </a:r>
                      <a:endParaRPr lang="en-US" sz="1100" b="1" dirty="0">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r>
                        <a:rPr lang="en-US" sz="1100" b="1" dirty="0" smtClean="0"/>
                        <a:t>DOK-3</a:t>
                      </a:r>
                      <a:endParaRPr lang="en-US" sz="1100" b="1" dirty="0"/>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1100" b="1" dirty="0" smtClean="0">
                          <a:effectLst>
                            <a:outerShdw blurRad="38100" dist="38100" dir="2700000" algn="tl">
                              <a:srgbClr val="000000">
                                <a:alpha val="43137"/>
                              </a:srgbClr>
                            </a:outerShdw>
                          </a:effectLst>
                          <a:latin typeface="Calibri" panose="020F0502020204030204" pitchFamily="34" charset="0"/>
                        </a:rPr>
                        <a:t>Target 6a</a:t>
                      </a:r>
                      <a:endParaRPr lang="en-US" sz="1100" b="1" dirty="0">
                        <a:effectLst>
                          <a:outerShdw blurRad="38100" dist="38100" dir="2700000" algn="tl">
                            <a:srgbClr val="000000">
                              <a:alpha val="43137"/>
                            </a:srgbClr>
                          </a:outerShdw>
                        </a:effectLst>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1C9">
                        <a:lumMod val="20000"/>
                        <a:lumOff val="80000"/>
                      </a:srgbClr>
                    </a:solidFill>
                  </a:tcPr>
                </a:tc>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1100" b="1" dirty="0" smtClean="0">
                          <a:effectLst>
                            <a:outerShdw blurRad="38100" dist="38100" dir="2700000" algn="tl">
                              <a:srgbClr val="000000">
                                <a:alpha val="43137"/>
                              </a:srgbClr>
                            </a:outerShdw>
                          </a:effectLst>
                          <a:latin typeface="Calibri" panose="020F0502020204030204" pitchFamily="34" charset="0"/>
                        </a:rPr>
                        <a:t>Target 3a</a:t>
                      </a:r>
                      <a:endParaRPr lang="en-US" sz="1100" b="1" dirty="0">
                        <a:effectLst>
                          <a:outerShdw blurRad="38100" dist="38100" dir="2700000" algn="tl">
                            <a:srgbClr val="000000">
                              <a:alpha val="43137"/>
                            </a:srgbClr>
                          </a:outerShdw>
                        </a:effectLst>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CB084">
                        <a:lumMod val="40000"/>
                        <a:lumOff val="60000"/>
                      </a:srgbClr>
                    </a:solidFill>
                  </a:tcPr>
                </a:tc>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1100" b="1" dirty="0" smtClean="0">
                          <a:effectLst>
                            <a:outerShdw blurRad="38100" dist="38100" dir="2700000" algn="tl">
                              <a:srgbClr val="000000">
                                <a:alpha val="43137"/>
                              </a:srgbClr>
                            </a:outerShdw>
                          </a:effectLst>
                          <a:latin typeface="Calibri" panose="020F0502020204030204" pitchFamily="34" charset="0"/>
                        </a:rPr>
                        <a:t>Target 1a</a:t>
                      </a:r>
                      <a:endParaRPr lang="en-US" sz="1100" b="1" dirty="0">
                        <a:effectLst>
                          <a:outerShdw blurRad="38100" dist="38100" dir="2700000" algn="tl">
                            <a:srgbClr val="000000">
                              <a:alpha val="43137"/>
                            </a:srgbClr>
                          </a:outerShdw>
                        </a:effectLst>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379BB">
                        <a:lumMod val="40000"/>
                        <a:lumOff val="60000"/>
                      </a:srgbClr>
                    </a:solidFill>
                  </a:tcPr>
                </a:tc>
              </a:tr>
              <a:tr h="0">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l"/>
                      <a:r>
                        <a:rPr lang="en-US" sz="1100" b="1" dirty="0" smtClean="0">
                          <a:latin typeface="Calibri" panose="020F0502020204030204" pitchFamily="34" charset="0"/>
                        </a:rPr>
                        <a:t>Revise a Brief Text</a:t>
                      </a:r>
                      <a:endParaRPr lang="en-US" sz="1100" b="1" dirty="0">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r>
                        <a:rPr lang="en-US" sz="1100" b="1" dirty="0" smtClean="0"/>
                        <a:t>DOK-2</a:t>
                      </a:r>
                      <a:endParaRPr lang="en-US" sz="1100" b="1" dirty="0"/>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1100" b="1" dirty="0" smtClean="0">
                          <a:effectLst>
                            <a:outerShdw blurRad="38100" dist="38100" dir="2700000" algn="tl">
                              <a:srgbClr val="000000">
                                <a:alpha val="43137"/>
                              </a:srgbClr>
                            </a:outerShdw>
                          </a:effectLst>
                          <a:latin typeface="Calibri" panose="020F0502020204030204" pitchFamily="34" charset="0"/>
                        </a:rPr>
                        <a:t>Target 6b</a:t>
                      </a:r>
                      <a:endParaRPr lang="en-US" sz="1100" b="1" dirty="0">
                        <a:effectLst>
                          <a:outerShdw blurRad="38100" dist="38100" dir="2700000" algn="tl">
                            <a:srgbClr val="000000">
                              <a:alpha val="43137"/>
                            </a:srgbClr>
                          </a:outerShdw>
                        </a:effectLst>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BB1C9">
                        <a:lumMod val="20000"/>
                        <a:lumOff val="80000"/>
                      </a:srgbClr>
                    </a:solidFill>
                  </a:tcPr>
                </a:tc>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1100" b="1" dirty="0" smtClean="0">
                          <a:effectLst>
                            <a:outerShdw blurRad="38100" dist="38100" dir="2700000" algn="tl">
                              <a:srgbClr val="000000">
                                <a:alpha val="43137"/>
                              </a:srgbClr>
                            </a:outerShdw>
                          </a:effectLst>
                          <a:latin typeface="Calibri" panose="020F0502020204030204" pitchFamily="34" charset="0"/>
                        </a:rPr>
                        <a:t>Target 3b</a:t>
                      </a:r>
                      <a:endParaRPr lang="en-US" sz="1100" b="1" dirty="0">
                        <a:effectLst>
                          <a:outerShdw blurRad="38100" dist="38100" dir="2700000" algn="tl">
                            <a:srgbClr val="000000">
                              <a:alpha val="43137"/>
                            </a:srgbClr>
                          </a:outerShdw>
                        </a:effectLst>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CB084">
                        <a:lumMod val="40000"/>
                        <a:lumOff val="60000"/>
                      </a:srgbClr>
                    </a:solidFill>
                  </a:tcPr>
                </a:tc>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1100" b="1" dirty="0" smtClean="0">
                          <a:effectLst>
                            <a:outerShdw blurRad="38100" dist="38100" dir="2700000" algn="tl">
                              <a:srgbClr val="000000">
                                <a:alpha val="43137"/>
                              </a:srgbClr>
                            </a:outerShdw>
                          </a:effectLst>
                          <a:latin typeface="Calibri" panose="020F0502020204030204" pitchFamily="34" charset="0"/>
                        </a:rPr>
                        <a:t>Target 1b</a:t>
                      </a:r>
                      <a:endParaRPr lang="en-US" sz="1100" b="1" dirty="0">
                        <a:effectLst>
                          <a:outerShdw blurRad="38100" dist="38100" dir="2700000" algn="tl">
                            <a:srgbClr val="000000">
                              <a:alpha val="43137"/>
                            </a:srgbClr>
                          </a:outerShdw>
                        </a:effectLst>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379BB">
                        <a:lumMod val="40000"/>
                        <a:lumOff val="60000"/>
                      </a:srgbClr>
                    </a:solidFill>
                  </a:tcPr>
                </a:tc>
              </a:tr>
              <a:tr h="222088">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l"/>
                      <a:r>
                        <a:rPr lang="en-US" sz="1100" b="1" dirty="0" smtClean="0">
                          <a:latin typeface="Calibri" panose="020F0502020204030204" pitchFamily="34" charset="0"/>
                        </a:rPr>
                        <a:t>Language-Vocabulary</a:t>
                      </a:r>
                      <a:endParaRPr lang="en-US" sz="1100" b="1" dirty="0">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r>
                        <a:rPr lang="en-US" sz="1100" b="1" dirty="0" smtClean="0"/>
                        <a:t>DOK-1,</a:t>
                      </a:r>
                      <a:r>
                        <a:rPr lang="en-US" sz="1100" b="1" baseline="0" dirty="0" smtClean="0"/>
                        <a:t> </a:t>
                      </a:r>
                      <a:r>
                        <a:rPr lang="en-US" sz="1100" b="1" dirty="0" smtClean="0"/>
                        <a:t>2</a:t>
                      </a:r>
                      <a:endParaRPr lang="en-US" sz="1100" b="1" dirty="0"/>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gridSpan="3">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1100" b="1" dirty="0" smtClean="0">
                          <a:effectLst>
                            <a:outerShdw blurRad="38100" dist="38100" dir="2700000" algn="tl">
                              <a:srgbClr val="000000">
                                <a:alpha val="43137"/>
                              </a:srgbClr>
                            </a:outerShdw>
                          </a:effectLst>
                          <a:latin typeface="Calibri" panose="020F0502020204030204" pitchFamily="34" charset="0"/>
                        </a:rPr>
                        <a:t>Target 8</a:t>
                      </a:r>
                      <a:endParaRPr lang="en-US" sz="1100" b="1" dirty="0">
                        <a:effectLst>
                          <a:outerShdw blurRad="38100" dist="38100" dir="2700000" algn="tl">
                            <a:srgbClr val="000000">
                              <a:alpha val="43137"/>
                            </a:srgbClr>
                          </a:outerShdw>
                        </a:effectLst>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endParaRPr lang="en-US" sz="1600" dirty="0"/>
                    </a:p>
                  </a:txBody>
                  <a:tcPr marT="13716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tc hMerge="1">
                  <a:txBody>
                    <a:bodyPr/>
                    <a:lstStyle/>
                    <a:p>
                      <a:pPr algn="ctr"/>
                      <a:endParaRPr lang="en-US" sz="1600" dirty="0"/>
                    </a:p>
                  </a:txBody>
                  <a:tcPr marT="13716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tr>
              <a:tr h="365760">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l"/>
                      <a:r>
                        <a:rPr lang="en-US" sz="1100" b="1" dirty="0" smtClean="0">
                          <a:latin typeface="Calibri" panose="020F0502020204030204" pitchFamily="34" charset="0"/>
                        </a:rPr>
                        <a:t>Edit and Clarify</a:t>
                      </a:r>
                      <a:endParaRPr lang="en-US" sz="1100" b="1" dirty="0">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DOK-1, 2</a:t>
                      </a:r>
                    </a:p>
                    <a:p>
                      <a:endParaRPr lang="en-US" sz="1100" dirty="0"/>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gridSpan="3">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1100" b="1" dirty="0" smtClean="0">
                          <a:effectLst>
                            <a:outerShdw blurRad="38100" dist="38100" dir="2700000" algn="tl">
                              <a:srgbClr val="000000">
                                <a:alpha val="43137"/>
                              </a:srgbClr>
                            </a:outerShdw>
                          </a:effectLst>
                          <a:latin typeface="Calibri" panose="020F0502020204030204" pitchFamily="34" charset="0"/>
                        </a:rPr>
                        <a:t>Target 9</a:t>
                      </a:r>
                      <a:endParaRPr lang="en-US" sz="1100" b="1" dirty="0">
                        <a:effectLst>
                          <a:outerShdw blurRad="38100" dist="38100" dir="2700000" algn="tl">
                            <a:srgbClr val="000000">
                              <a:alpha val="43137"/>
                            </a:srgbClr>
                          </a:outerShdw>
                        </a:effectLst>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endParaRPr lang="en-US" sz="1600" dirty="0"/>
                    </a:p>
                  </a:txBody>
                  <a:tcPr marT="13716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tc hMerge="1">
                  <a:txBody>
                    <a:bodyPr/>
                    <a:lstStyle/>
                    <a:p>
                      <a:pPr algn="ctr"/>
                      <a:endParaRPr lang="en-US" sz="1600" dirty="0"/>
                    </a:p>
                  </a:txBody>
                  <a:tcPr marT="13716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tr>
              <a:tr h="0">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l"/>
                      <a:r>
                        <a:rPr lang="en-US" sz="1100" b="1" dirty="0" smtClean="0">
                          <a:latin typeface="Calibri" panose="020F0502020204030204" pitchFamily="34" charset="0"/>
                        </a:rPr>
                        <a:t>Technology</a:t>
                      </a:r>
                      <a:endParaRPr lang="en-US" sz="1100" b="1" dirty="0">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DOK-1</a:t>
                      </a: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gridSpan="3">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1100" b="1" dirty="0" smtClean="0">
                          <a:effectLst>
                            <a:outerShdw blurRad="38100" dist="38100" dir="2700000" algn="tl">
                              <a:srgbClr val="000000">
                                <a:alpha val="43137"/>
                              </a:srgbClr>
                            </a:outerShdw>
                          </a:effectLst>
                          <a:latin typeface="Calibri" panose="020F0502020204030204" pitchFamily="34" charset="0"/>
                        </a:rPr>
                        <a:t>Target 10</a:t>
                      </a:r>
                      <a:endParaRPr lang="en-US" sz="1100" b="1" dirty="0">
                        <a:effectLst>
                          <a:outerShdw blurRad="38100" dist="38100" dir="2700000" algn="tl">
                            <a:srgbClr val="000000">
                              <a:alpha val="43137"/>
                            </a:srgbClr>
                          </a:outerShdw>
                        </a:effectLst>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endParaRPr lang="en-US"/>
                    </a:p>
                  </a:txBody>
                  <a:tcPr/>
                </a:tc>
                <a:tc hMerge="1">
                  <a:txBody>
                    <a:bodyPr/>
                    <a:lstStyle/>
                    <a:p>
                      <a:endParaRPr lang="en-US"/>
                    </a:p>
                  </a:txBody>
                  <a:tcPr/>
                </a:tc>
              </a:tr>
              <a:tr h="358938">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Note:  Target 5 is not listed in the above chart.  Target 5 is Use Text Features in informational writing but is not assessed in the summative assessment.</a:t>
                      </a:r>
                    </a:p>
                  </a:txBody>
                  <a:tcPr marT="137160">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endParaRPr lang="en-US"/>
                    </a:p>
                  </a:txBody>
                  <a:tcPr/>
                </a:tc>
                <a:tc hMerge="1">
                  <a:txBody>
                    <a:bodyPr/>
                    <a:lstStyle/>
                    <a:p>
                      <a:pPr algn="ctr"/>
                      <a:endParaRPr lang="en-US" sz="1100" b="1" dirty="0">
                        <a:effectLst>
                          <a:outerShdw blurRad="38100" dist="38100" dir="2700000" algn="tl">
                            <a:srgbClr val="000000">
                              <a:alpha val="43137"/>
                            </a:srgbClr>
                          </a:outerShdw>
                        </a:effectLst>
                        <a:latin typeface="Calibri" panose="020F0502020204030204" pitchFamily="34" charset="0"/>
                      </a:endParaRPr>
                    </a:p>
                  </a:txBody>
                  <a:tcPr marT="13716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endParaRPr lang="en-US"/>
                    </a:p>
                  </a:txBody>
                  <a:tcPr/>
                </a:tc>
                <a:tc hMerge="1">
                  <a:txBody>
                    <a:bodyPr/>
                    <a:lstStyle/>
                    <a:p>
                      <a:endParaRPr lang="en-US"/>
                    </a:p>
                  </a:txBody>
                  <a:tcPr/>
                </a:tc>
              </a:tr>
            </a:tbl>
          </a:graphicData>
        </a:graphic>
      </p:graphicFrame>
      <p:sp>
        <p:nvSpPr>
          <p:cNvPr id="2" name="Rectangle 1"/>
          <p:cNvSpPr/>
          <p:nvPr/>
        </p:nvSpPr>
        <p:spPr>
          <a:xfrm>
            <a:off x="8153400" y="4148468"/>
            <a:ext cx="407581" cy="3048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a:t>
            </a:r>
            <a:endParaRPr lang="en-US" b="1" dirty="0">
              <a:solidFill>
                <a:schemeClr val="tx1"/>
              </a:solidFill>
            </a:endParaRPr>
          </a:p>
        </p:txBody>
      </p:sp>
      <p:sp>
        <p:nvSpPr>
          <p:cNvPr id="23" name="Rectangle 22"/>
          <p:cNvSpPr/>
          <p:nvPr/>
        </p:nvSpPr>
        <p:spPr>
          <a:xfrm>
            <a:off x="8155463" y="4614721"/>
            <a:ext cx="407581" cy="3048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34" name="Rectangle 33"/>
          <p:cNvSpPr/>
          <p:nvPr/>
        </p:nvSpPr>
        <p:spPr>
          <a:xfrm>
            <a:off x="8165558" y="5084134"/>
            <a:ext cx="407581" cy="3048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
        <p:nvSpPr>
          <p:cNvPr id="35" name="Rectangle 34"/>
          <p:cNvSpPr/>
          <p:nvPr/>
        </p:nvSpPr>
        <p:spPr>
          <a:xfrm>
            <a:off x="8153399" y="5551967"/>
            <a:ext cx="407581" cy="3048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p>
        </p:txBody>
      </p:sp>
      <p:sp>
        <p:nvSpPr>
          <p:cNvPr id="36" name="Rectangle 35"/>
          <p:cNvSpPr/>
          <p:nvPr/>
        </p:nvSpPr>
        <p:spPr>
          <a:xfrm>
            <a:off x="8153401" y="6019800"/>
            <a:ext cx="407581" cy="3048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5</a:t>
            </a:r>
          </a:p>
        </p:txBody>
      </p:sp>
    </p:spTree>
    <p:extLst>
      <p:ext uri="{BB962C8B-B14F-4D97-AF65-F5344CB8AC3E}">
        <p14:creationId xmlns:p14="http://schemas.microsoft.com/office/powerpoint/2010/main" val="3146658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5452782" y="1828800"/>
            <a:ext cx="2471172" cy="3276438"/>
            <a:chOff x="5909515" y="2063896"/>
            <a:chExt cx="2471172" cy="3276438"/>
          </a:xfrm>
        </p:grpSpPr>
        <p:grpSp>
          <p:nvGrpSpPr>
            <p:cNvPr id="16" name="Group 15"/>
            <p:cNvGrpSpPr/>
            <p:nvPr/>
          </p:nvGrpSpPr>
          <p:grpSpPr>
            <a:xfrm rot="21251476">
              <a:off x="6623753" y="4304014"/>
              <a:ext cx="1706245" cy="1036320"/>
              <a:chOff x="0" y="0"/>
              <a:chExt cx="1706492" cy="1036708"/>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61058" t="44071" r="26442" b="42307"/>
              <a:stretch/>
            </p:blipFill>
            <p:spPr bwMode="auto">
              <a:xfrm>
                <a:off x="0" y="291210"/>
                <a:ext cx="1706492" cy="745498"/>
              </a:xfrm>
              <a:prstGeom prst="rect">
                <a:avLst/>
              </a:prstGeom>
              <a:ln>
                <a:noFill/>
              </a:ln>
              <a:extLst>
                <a:ext uri="{53640926-AAD7-44D8-BBD7-CCE9431645EC}">
                  <a14:shadowObscured xmlns:a14="http://schemas.microsoft.com/office/drawing/2010/main"/>
                </a:ext>
              </a:extLst>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83975" t="38462" r="12820" b="45913"/>
              <a:stretch/>
            </p:blipFill>
            <p:spPr bwMode="auto">
              <a:xfrm rot="21369134">
                <a:off x="1182313" y="0"/>
                <a:ext cx="460113" cy="902751"/>
              </a:xfrm>
              <a:prstGeom prst="rect">
                <a:avLst/>
              </a:prstGeom>
              <a:ln>
                <a:noFill/>
              </a:ln>
              <a:extLst>
                <a:ext uri="{53640926-AAD7-44D8-BBD7-CCE9431645EC}">
                  <a14:shadowObscured xmlns:a14="http://schemas.microsoft.com/office/drawing/2010/main"/>
                </a:ext>
              </a:extLst>
            </p:spPr>
          </p:pic>
          <p:sp>
            <p:nvSpPr>
              <p:cNvPr id="19" name="Rectangle 18"/>
              <p:cNvSpPr/>
              <p:nvPr/>
            </p:nvSpPr>
            <p:spPr>
              <a:xfrm rot="283408">
                <a:off x="5824" y="256265"/>
                <a:ext cx="1182313" cy="20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pic>
          <p:nvPicPr>
            <p:cNvPr id="22" name="Picture 5" descr="C:\Users\SUSANR~1\AppData\Local\Temp\custom_word_question_mark_15715-2.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b="7477"/>
            <a:stretch/>
          </p:blipFill>
          <p:spPr bwMode="auto">
            <a:xfrm>
              <a:off x="5909515" y="2063896"/>
              <a:ext cx="2471172" cy="2816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2227" t="24609" r="19609" b="47559"/>
          <a:stretch/>
        </p:blipFill>
        <p:spPr bwMode="auto">
          <a:xfrm rot="21414119">
            <a:off x="281087" y="1517138"/>
            <a:ext cx="1323766" cy="811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38960" y="152400"/>
            <a:ext cx="3962400" cy="646331"/>
          </a:xfrm>
          <a:prstGeom prst="rect">
            <a:avLst/>
          </a:prstGeom>
        </p:spPr>
        <p:txBody>
          <a:bodyPr wrap="square">
            <a:spAutoFit/>
          </a:bodyPr>
          <a:lstStyle/>
          <a:p>
            <a:pPr algn="ctr"/>
            <a:r>
              <a:rPr lang="en-US" b="1" dirty="0" smtClean="0"/>
              <a:t>Revising a Brief Text is adding, deleting or changing a </a:t>
            </a:r>
            <a:r>
              <a:rPr lang="en-US" b="1" dirty="0"/>
              <a:t>p</a:t>
            </a:r>
            <a:r>
              <a:rPr lang="en-US" b="1" dirty="0" smtClean="0"/>
              <a:t>iece of Writing</a:t>
            </a:r>
            <a:endParaRPr lang="en-US" b="1" dirty="0"/>
          </a:p>
        </p:txBody>
      </p:sp>
      <p:graphicFrame>
        <p:nvGraphicFramePr>
          <p:cNvPr id="9" name="Table 8"/>
          <p:cNvGraphicFramePr>
            <a:graphicFrameLocks noGrp="1"/>
          </p:cNvGraphicFramePr>
          <p:nvPr>
            <p:extLst>
              <p:ext uri="{D42A27DB-BD31-4B8C-83A1-F6EECF244321}">
                <p14:modId xmlns:p14="http://schemas.microsoft.com/office/powerpoint/2010/main" val="1098110169"/>
              </p:ext>
            </p:extLst>
          </p:nvPr>
        </p:nvGraphicFramePr>
        <p:xfrm>
          <a:off x="294647" y="2208801"/>
          <a:ext cx="4156483" cy="731520"/>
        </p:xfrm>
        <a:graphic>
          <a:graphicData uri="http://schemas.openxmlformats.org/drawingml/2006/table">
            <a:tbl>
              <a:tblPr/>
              <a:tblGrid>
                <a:gridCol w="914400"/>
                <a:gridCol w="838200"/>
                <a:gridCol w="797896"/>
                <a:gridCol w="940850"/>
                <a:gridCol w="665137"/>
              </a:tblGrid>
              <a:tr h="381000">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000" b="1" dirty="0" smtClean="0">
                          <a:solidFill>
                            <a:srgbClr val="000000"/>
                          </a:solidFill>
                          <a:effectLst/>
                          <a:latin typeface="+mn-lt"/>
                          <a:ea typeface="Times New Roman"/>
                          <a:cs typeface="Times New Roman"/>
                        </a:rPr>
                        <a:t>Statement of Purpose/Focus and Organization</a:t>
                      </a:r>
                      <a:endParaRPr lang="en-US" sz="1000" dirty="0">
                        <a:effectLst/>
                        <a:latin typeface="+mn-lt"/>
                        <a:ea typeface="Calibri"/>
                        <a:cs typeface="Times New Roman"/>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97D">
                        <a:lumMod val="40000"/>
                        <a:lumOff val="60000"/>
                      </a:srgbClr>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000" b="1" dirty="0">
                          <a:solidFill>
                            <a:srgbClr val="000000"/>
                          </a:solidFill>
                          <a:effectLst/>
                          <a:latin typeface="+mn-lt"/>
                          <a:ea typeface="Times New Roman"/>
                          <a:cs typeface="Times New Roman"/>
                        </a:rPr>
                        <a:t>Development: Language and Elaboration of Evidence</a:t>
                      </a:r>
                      <a:endParaRPr lang="en-US" sz="1000" dirty="0">
                        <a:effectLst/>
                        <a:latin typeface="+mn-lt"/>
                        <a:ea typeface="Calibri"/>
                        <a:cs typeface="Times New Roman"/>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en-US"/>
                    </a:p>
                  </a:txBody>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15000"/>
                        </a:lnSpc>
                        <a:spcBef>
                          <a:spcPts val="0"/>
                        </a:spcBef>
                        <a:spcAft>
                          <a:spcPts val="0"/>
                        </a:spcAft>
                      </a:pPr>
                      <a:r>
                        <a:rPr lang="en-US" sz="800" b="1" dirty="0">
                          <a:solidFill>
                            <a:srgbClr val="000000"/>
                          </a:solidFill>
                          <a:effectLst/>
                          <a:latin typeface="+mn-lt"/>
                          <a:ea typeface="Times New Roman"/>
                          <a:cs typeface="Times New Roman"/>
                        </a:rPr>
                        <a:t>Conventions</a:t>
                      </a:r>
                      <a:endParaRPr lang="en-US" sz="800" dirty="0">
                        <a:effectLst/>
                        <a:latin typeface="+mn-lt"/>
                        <a:ea typeface="Calibri"/>
                        <a:cs typeface="Times New Roman"/>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090"/>
                    </a:solidFill>
                  </a:tcPr>
                </a:tc>
              </a:tr>
              <a:tr h="27329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000" b="1" dirty="0" smtClean="0">
                          <a:solidFill>
                            <a:srgbClr val="000000"/>
                          </a:solidFill>
                          <a:effectLst/>
                          <a:latin typeface="+mn-lt"/>
                          <a:ea typeface="Times New Roman"/>
                          <a:cs typeface="Times New Roman"/>
                        </a:rPr>
                        <a:t>Statement of Purpose/Focus   </a:t>
                      </a:r>
                      <a:endParaRPr lang="en-US" sz="1000" dirty="0">
                        <a:effectLst/>
                        <a:latin typeface="+mn-lt"/>
                        <a:ea typeface="Calibri"/>
                        <a:cs typeface="Times New Roman"/>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000" b="1" dirty="0" smtClean="0">
                          <a:effectLst/>
                          <a:latin typeface="+mn-lt"/>
                        </a:rPr>
                        <a:t>Organization</a:t>
                      </a:r>
                      <a:endParaRPr lang="en-US" sz="1000" b="1" dirty="0">
                        <a:effectLst/>
                        <a:latin typeface="+mn-lt"/>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000" b="1" dirty="0">
                          <a:solidFill>
                            <a:srgbClr val="000000"/>
                          </a:solidFill>
                          <a:effectLst/>
                          <a:latin typeface="+mn-lt"/>
                          <a:ea typeface="Times New Roman"/>
                          <a:cs typeface="Times New Roman"/>
                        </a:rPr>
                        <a:t>Elaboration of Evidence</a:t>
                      </a:r>
                      <a:endParaRPr lang="en-US" sz="1000" dirty="0">
                        <a:effectLst/>
                        <a:latin typeface="+mn-lt"/>
                        <a:ea typeface="Calibri"/>
                        <a:cs typeface="Times New Roman"/>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000" b="1" dirty="0">
                          <a:solidFill>
                            <a:srgbClr val="000000"/>
                          </a:solidFill>
                          <a:effectLst/>
                          <a:latin typeface="+mn-lt"/>
                          <a:ea typeface="Times New Roman"/>
                          <a:cs typeface="Times New Roman"/>
                        </a:rPr>
                        <a:t>Language and Vocabulary</a:t>
                      </a:r>
                      <a:endParaRPr lang="en-US" sz="1000" dirty="0">
                        <a:effectLst/>
                        <a:latin typeface="+mn-lt"/>
                        <a:ea typeface="Calibri"/>
                        <a:cs typeface="Times New Roman"/>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40000"/>
                        <a:lumOff val="60000"/>
                      </a:srgbClr>
                    </a:solidFill>
                  </a:tcPr>
                </a:tc>
                <a:tc vMerge="1">
                  <a:txBody>
                    <a:bodyPr/>
                    <a:lstStyle/>
                    <a:p>
                      <a:endParaRPr lang="en-US"/>
                    </a:p>
                  </a:txBody>
                  <a:tcPr/>
                </a:tc>
              </a:tr>
            </a:tbl>
          </a:graphicData>
        </a:graphic>
      </p:graphicFrame>
      <p:sp>
        <p:nvSpPr>
          <p:cNvPr id="10" name="TextBox 9"/>
          <p:cNvSpPr txBox="1"/>
          <p:nvPr/>
        </p:nvSpPr>
        <p:spPr>
          <a:xfrm>
            <a:off x="338960" y="762000"/>
            <a:ext cx="4038600" cy="907941"/>
          </a:xfrm>
          <a:prstGeom prst="rect">
            <a:avLst/>
          </a:prstGeom>
          <a:noFill/>
        </p:spPr>
        <p:txBody>
          <a:bodyPr wrap="square" rtlCol="0">
            <a:spAutoFit/>
          </a:bodyPr>
          <a:lstStyle/>
          <a:p>
            <a:r>
              <a:rPr lang="en-US" sz="1200" dirty="0" smtClean="0">
                <a:solidFill>
                  <a:prstClr val="black"/>
                </a:solidFill>
              </a:rPr>
              <a:t>The first </a:t>
            </a:r>
            <a:r>
              <a:rPr lang="en-US" sz="1200" b="1" dirty="0" smtClean="0">
                <a:solidFill>
                  <a:srgbClr val="C00000"/>
                </a:solidFill>
              </a:rPr>
              <a:t>two</a:t>
            </a:r>
            <a:r>
              <a:rPr lang="en-US" sz="1200" dirty="0" smtClean="0">
                <a:solidFill>
                  <a:prstClr val="black"/>
                </a:solidFill>
              </a:rPr>
              <a:t> categories are assessed in Revising a Brief Write.</a:t>
            </a:r>
          </a:p>
          <a:p>
            <a:endParaRPr lang="en-US" sz="500" dirty="0" smtClean="0">
              <a:solidFill>
                <a:prstClr val="black"/>
              </a:solidFill>
            </a:endParaRPr>
          </a:p>
          <a:p>
            <a:pPr marL="228600" indent="-228600">
              <a:buAutoNum type="arabicParenBoth"/>
            </a:pPr>
            <a:r>
              <a:rPr lang="en-US" sz="1200" b="1" dirty="0" smtClean="0">
                <a:solidFill>
                  <a:srgbClr val="C00000"/>
                </a:solidFill>
              </a:rPr>
              <a:t>Statement </a:t>
            </a:r>
            <a:r>
              <a:rPr lang="en-US" sz="1200" b="1" dirty="0">
                <a:solidFill>
                  <a:srgbClr val="C00000"/>
                </a:solidFill>
              </a:rPr>
              <a:t>of purpose/focus and organization</a:t>
            </a:r>
            <a:r>
              <a:rPr lang="en-US" sz="1200" b="1" dirty="0" smtClean="0">
                <a:solidFill>
                  <a:srgbClr val="C00000"/>
                </a:solidFill>
              </a:rPr>
              <a:t>,</a:t>
            </a:r>
          </a:p>
          <a:p>
            <a:pPr marL="228600" indent="-228600">
              <a:buAutoNum type="arabicParenBoth"/>
            </a:pPr>
            <a:r>
              <a:rPr lang="en-US" sz="1200" b="1" dirty="0" smtClean="0">
                <a:solidFill>
                  <a:srgbClr val="C00000"/>
                </a:solidFill>
              </a:rPr>
              <a:t>Elaboration </a:t>
            </a:r>
            <a:r>
              <a:rPr lang="en-US" sz="1200" b="1" dirty="0">
                <a:solidFill>
                  <a:srgbClr val="C00000"/>
                </a:solidFill>
              </a:rPr>
              <a:t>of Evidence and Language and Vocabulary </a:t>
            </a:r>
          </a:p>
          <a:p>
            <a:pPr marL="228600" indent="-228600">
              <a:buAutoNum type="arabicParenBoth"/>
            </a:pPr>
            <a:r>
              <a:rPr lang="en-US" sz="1200" b="1" strike="sngStrike" dirty="0" smtClean="0">
                <a:solidFill>
                  <a:prstClr val="black"/>
                </a:solidFill>
              </a:rPr>
              <a:t>Conventions</a:t>
            </a:r>
            <a:endParaRPr lang="en-US" b="1" strike="sngStrike" dirty="0"/>
          </a:p>
        </p:txBody>
      </p:sp>
      <p:sp>
        <p:nvSpPr>
          <p:cNvPr id="11" name="Rectangle 10"/>
          <p:cNvSpPr/>
          <p:nvPr/>
        </p:nvSpPr>
        <p:spPr>
          <a:xfrm>
            <a:off x="317940" y="2971800"/>
            <a:ext cx="4114800" cy="3477875"/>
          </a:xfrm>
          <a:prstGeom prst="rect">
            <a:avLst/>
          </a:prstGeom>
          <a:solidFill>
            <a:schemeClr val="bg1"/>
          </a:solidFill>
          <a:ln w="9525">
            <a:noFill/>
          </a:ln>
        </p:spPr>
        <p:txBody>
          <a:bodyPr wrap="square">
            <a:spAutoFit/>
          </a:bodyPr>
          <a:lstStyle/>
          <a:p>
            <a:r>
              <a:rPr lang="en-US" sz="1000" b="1" u="sng" dirty="0" smtClean="0"/>
              <a:t>Grade 6  Sample of Revise a Brief Write</a:t>
            </a:r>
          </a:p>
          <a:p>
            <a:r>
              <a:rPr lang="en-US" sz="1000" dirty="0" smtClean="0"/>
              <a:t>Select </a:t>
            </a:r>
            <a:r>
              <a:rPr lang="en-US" sz="1000" dirty="0"/>
              <a:t>the group of sentences that would follow the </a:t>
            </a:r>
            <a:r>
              <a:rPr lang="en-US" sz="1000" dirty="0" smtClean="0"/>
              <a:t>given passage </a:t>
            </a:r>
            <a:r>
              <a:rPr lang="en-US" sz="1000" dirty="0"/>
              <a:t>most logically. </a:t>
            </a:r>
            <a:endParaRPr lang="en-US" sz="1000" dirty="0" smtClean="0"/>
          </a:p>
          <a:p>
            <a:endParaRPr lang="en-US" sz="500" dirty="0" smtClean="0"/>
          </a:p>
          <a:p>
            <a:r>
              <a:rPr lang="en-US" sz="1000" dirty="0" smtClean="0"/>
              <a:t>Read </a:t>
            </a:r>
            <a:r>
              <a:rPr lang="en-US" sz="1000" dirty="0"/>
              <a:t>the following passage and then answer the question.</a:t>
            </a:r>
          </a:p>
          <a:p>
            <a:r>
              <a:rPr lang="en-US" sz="1000" dirty="0"/>
              <a:t>By the time we reached the zoo, Jimmy and I were out </a:t>
            </a:r>
            <a:r>
              <a:rPr lang="en-US" sz="1000" dirty="0" smtClean="0"/>
              <a:t>of breath</a:t>
            </a:r>
            <a:r>
              <a:rPr lang="en-US" sz="1000" dirty="0"/>
              <a:t>. Sweat was trickling into my eyes and soaking my Tshirt</a:t>
            </a:r>
            <a:r>
              <a:rPr lang="en-US" sz="1000" dirty="0" smtClean="0"/>
              <a:t>. “</a:t>
            </a:r>
            <a:r>
              <a:rPr lang="en-US" sz="1000" dirty="0"/>
              <a:t>Where . . . is . . . she?” he asked in short gasps as we </a:t>
            </a:r>
            <a:r>
              <a:rPr lang="en-US" sz="1000" dirty="0" smtClean="0"/>
              <a:t>looked around </a:t>
            </a:r>
            <a:r>
              <a:rPr lang="en-US" sz="1000" dirty="0"/>
              <a:t>the main </a:t>
            </a:r>
            <a:r>
              <a:rPr lang="en-US" sz="1000" dirty="0" smtClean="0"/>
              <a:t>entrance. I </a:t>
            </a:r>
            <a:r>
              <a:rPr lang="en-US" sz="1000" dirty="0"/>
              <a:t>was dizzy from running so hard, so I didn’t notice her until </a:t>
            </a:r>
            <a:r>
              <a:rPr lang="en-US" sz="1000" dirty="0" smtClean="0"/>
              <a:t>she gave </a:t>
            </a:r>
            <a:r>
              <a:rPr lang="en-US" sz="1000" dirty="0"/>
              <a:t>a little wave. There she was, in a short-sleeved </a:t>
            </a:r>
            <a:r>
              <a:rPr lang="en-US" sz="1000" dirty="0" smtClean="0"/>
              <a:t>green uniform</a:t>
            </a:r>
            <a:r>
              <a:rPr lang="en-US" sz="1000" dirty="0"/>
              <a:t>, smiling warmly under the shade of a big oak tree. </a:t>
            </a:r>
            <a:r>
              <a:rPr lang="en-US" sz="1000" dirty="0" smtClean="0"/>
              <a:t>She looked </a:t>
            </a:r>
            <a:r>
              <a:rPr lang="en-US" sz="1000" dirty="0"/>
              <a:t>just like her picture on the website. Her white curls </a:t>
            </a:r>
            <a:r>
              <a:rPr lang="en-US" sz="1000" dirty="0" smtClean="0"/>
              <a:t>were peeking </a:t>
            </a:r>
            <a:r>
              <a:rPr lang="en-US" sz="1000" dirty="0"/>
              <a:t>out from under a straw hat</a:t>
            </a:r>
            <a:r>
              <a:rPr lang="en-US" sz="1000" dirty="0" smtClean="0"/>
              <a:t>.</a:t>
            </a:r>
          </a:p>
          <a:p>
            <a:endParaRPr lang="en-US" sz="500" dirty="0"/>
          </a:p>
          <a:p>
            <a:r>
              <a:rPr lang="en-US" sz="1000" b="1" u="sng" dirty="0"/>
              <a:t>Options</a:t>
            </a:r>
            <a:r>
              <a:rPr lang="en-US" sz="1000" b="1" dirty="0"/>
              <a:t>:</a:t>
            </a:r>
          </a:p>
          <a:p>
            <a:r>
              <a:rPr lang="en-US" sz="1000" dirty="0"/>
              <a:t>A. It was always nice to see my grandma. “We’re worn out,” </a:t>
            </a:r>
            <a:r>
              <a:rPr lang="en-US" sz="1000" dirty="0" smtClean="0"/>
              <a:t>I said</a:t>
            </a:r>
            <a:r>
              <a:rPr lang="en-US" sz="1000" dirty="0"/>
              <a:t>. “Can you please buy us some lemonade?”</a:t>
            </a:r>
          </a:p>
          <a:p>
            <a:r>
              <a:rPr lang="en-US" sz="1000" dirty="0"/>
              <a:t>B. “Are you Ms. Jackson?” I asked nervously. “My name </a:t>
            </a:r>
            <a:r>
              <a:rPr lang="en-US" sz="1000" dirty="0" smtClean="0"/>
              <a:t>is Javier</a:t>
            </a:r>
            <a:r>
              <a:rPr lang="en-US" sz="1000" dirty="0"/>
              <a:t>, and this is my friend, Jimmy. Sorry we’re late.”</a:t>
            </a:r>
          </a:p>
          <a:p>
            <a:r>
              <a:rPr lang="en-US" sz="1000" dirty="0"/>
              <a:t>C. Jimmy and I strolled over to her. “Excuse me,” I said. “</a:t>
            </a:r>
            <a:r>
              <a:rPr lang="en-US" sz="1000" dirty="0" smtClean="0"/>
              <a:t>Would you </a:t>
            </a:r>
            <a:r>
              <a:rPr lang="en-US" sz="1000" dirty="0"/>
              <a:t>mind telling us where the penguins are?”</a:t>
            </a:r>
          </a:p>
          <a:p>
            <a:r>
              <a:rPr lang="en-US" sz="1000" dirty="0"/>
              <a:t>D. “We’ve got to get out of here,” said Jimmy, and I </a:t>
            </a:r>
            <a:r>
              <a:rPr lang="en-US" sz="1000" dirty="0" smtClean="0"/>
              <a:t>agreed. Even </a:t>
            </a:r>
            <a:r>
              <a:rPr lang="en-US" sz="1000" dirty="0"/>
              <a:t>though I was desperate to get indoors to warm up, </a:t>
            </a:r>
            <a:r>
              <a:rPr lang="en-US" sz="1000" dirty="0" smtClean="0"/>
              <a:t>I followed </a:t>
            </a:r>
            <a:r>
              <a:rPr lang="en-US" sz="1000" dirty="0"/>
              <a:t>him back to the sidewalk.</a:t>
            </a:r>
          </a:p>
        </p:txBody>
      </p:sp>
      <p:sp>
        <p:nvSpPr>
          <p:cNvPr id="12" name="Footer Placeholder 21"/>
          <p:cNvSpPr>
            <a:spLocks noGrp="1"/>
          </p:cNvSpPr>
          <p:nvPr>
            <p:ph type="ftr" sz="quarter" idx="11"/>
          </p:nvPr>
        </p:nvSpPr>
        <p:spPr>
          <a:xfrm>
            <a:off x="3791610" y="6110826"/>
            <a:ext cx="685800" cy="365125"/>
          </a:xfrm>
        </p:spPr>
        <p:txBody>
          <a:bodyPr/>
          <a:lstStyle/>
          <a:p>
            <a:r>
              <a:rPr lang="en-US" dirty="0" smtClean="0"/>
              <a:t>9</a:t>
            </a:r>
            <a:endParaRPr lang="en-US" dirty="0"/>
          </a:p>
        </p:txBody>
      </p:sp>
      <p:sp>
        <p:nvSpPr>
          <p:cNvPr id="13" name="Footer Placeholder 21"/>
          <p:cNvSpPr txBox="1">
            <a:spLocks/>
          </p:cNvSpPr>
          <p:nvPr/>
        </p:nvSpPr>
        <p:spPr>
          <a:xfrm>
            <a:off x="8378059" y="6188075"/>
            <a:ext cx="685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10</a:t>
            </a:r>
            <a:endParaRPr lang="en-US" dirty="0"/>
          </a:p>
        </p:txBody>
      </p:sp>
      <p:sp>
        <p:nvSpPr>
          <p:cNvPr id="20" name="Rectangle 19"/>
          <p:cNvSpPr/>
          <p:nvPr/>
        </p:nvSpPr>
        <p:spPr>
          <a:xfrm>
            <a:off x="5078818" y="628959"/>
            <a:ext cx="3299241" cy="3048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Language and Vocabulary</a:t>
            </a:r>
            <a:endParaRPr lang="en-US" b="1" dirty="0">
              <a:solidFill>
                <a:schemeClr val="tx1"/>
              </a:solidFill>
            </a:endParaRPr>
          </a:p>
        </p:txBody>
      </p:sp>
      <p:pic>
        <p:nvPicPr>
          <p:cNvPr id="21" name="Picture 2" descr="Four Rules That Every Young Christian Leader Should Know"/>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000" b="93333" l="18667" r="78333"/>
                    </a14:imgEffect>
                  </a14:imgLayer>
                </a14:imgProps>
              </a:ext>
              <a:ext uri="{28A0092B-C50C-407E-A947-70E740481C1C}">
                <a14:useLocalDpi xmlns:a14="http://schemas.microsoft.com/office/drawing/2010/main" val="0"/>
              </a:ext>
            </a:extLst>
          </a:blip>
          <a:srcRect l="19620" r="20095"/>
          <a:stretch/>
        </p:blipFill>
        <p:spPr bwMode="auto">
          <a:xfrm>
            <a:off x="8001000" y="381000"/>
            <a:ext cx="520920" cy="6912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98677" y="933759"/>
            <a:ext cx="3379382" cy="707886"/>
          </a:xfrm>
          <a:prstGeom prst="rect">
            <a:avLst/>
          </a:prstGeom>
        </p:spPr>
        <p:txBody>
          <a:bodyPr wrap="square">
            <a:spAutoFit/>
          </a:bodyPr>
          <a:lstStyle/>
          <a:p>
            <a:r>
              <a:rPr lang="en-US" sz="1000" dirty="0"/>
              <a:t>The 4th form of assessed writing is </a:t>
            </a:r>
            <a:r>
              <a:rPr lang="en-US" sz="1000" b="1" i="1" dirty="0"/>
              <a:t>LANGUAGE AND VOCABULARY USE</a:t>
            </a:r>
            <a:r>
              <a:rPr lang="en-US" sz="1000" dirty="0"/>
              <a:t> Students will use language and vocabulary accurately including tier 2 academic and domain-specific vocabulary appropriate to the purpose and audience. </a:t>
            </a:r>
          </a:p>
        </p:txBody>
      </p:sp>
      <p:sp>
        <p:nvSpPr>
          <p:cNvPr id="25" name="Rectangle 24"/>
          <p:cNvSpPr/>
          <p:nvPr/>
        </p:nvSpPr>
        <p:spPr>
          <a:xfrm>
            <a:off x="4998677" y="5105400"/>
            <a:ext cx="3682868" cy="738664"/>
          </a:xfrm>
          <a:prstGeom prst="rect">
            <a:avLst/>
          </a:prstGeom>
          <a:solidFill>
            <a:schemeClr val="accent5">
              <a:lumMod val="20000"/>
              <a:lumOff val="80000"/>
            </a:schemeClr>
          </a:solidFill>
          <a:ln w="19050">
            <a:solidFill>
              <a:srgbClr val="0070C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US" sz="1400" b="1" dirty="0"/>
              <a:t>This is a word/language choice target. This target focuses on word choice and calls for replacing a grade-appropriate word or phrase.</a:t>
            </a:r>
          </a:p>
        </p:txBody>
      </p:sp>
    </p:spTree>
    <p:extLst>
      <p:ext uri="{BB962C8B-B14F-4D97-AF65-F5344CB8AC3E}">
        <p14:creationId xmlns:p14="http://schemas.microsoft.com/office/powerpoint/2010/main" val="2141443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21"/>
          <p:cNvSpPr>
            <a:spLocks noGrp="1"/>
          </p:cNvSpPr>
          <p:nvPr>
            <p:ph type="ftr" sz="quarter" idx="11"/>
          </p:nvPr>
        </p:nvSpPr>
        <p:spPr>
          <a:xfrm>
            <a:off x="3841578" y="6111875"/>
            <a:ext cx="685800" cy="365125"/>
          </a:xfrm>
        </p:spPr>
        <p:txBody>
          <a:bodyPr/>
          <a:lstStyle/>
          <a:p>
            <a:r>
              <a:rPr lang="en-US" dirty="0"/>
              <a:t>1</a:t>
            </a:r>
          </a:p>
        </p:txBody>
      </p:sp>
      <p:grpSp>
        <p:nvGrpSpPr>
          <p:cNvPr id="27" name="Group 26"/>
          <p:cNvGrpSpPr/>
          <p:nvPr/>
        </p:nvGrpSpPr>
        <p:grpSpPr>
          <a:xfrm>
            <a:off x="228600" y="163034"/>
            <a:ext cx="4343400" cy="5780566"/>
            <a:chOff x="228600" y="163034"/>
            <a:chExt cx="4343400" cy="5780566"/>
          </a:xfrm>
        </p:grpSpPr>
        <p:grpSp>
          <p:nvGrpSpPr>
            <p:cNvPr id="21" name="Group 20"/>
            <p:cNvGrpSpPr/>
            <p:nvPr/>
          </p:nvGrpSpPr>
          <p:grpSpPr>
            <a:xfrm>
              <a:off x="228600" y="163034"/>
              <a:ext cx="4343400" cy="5018566"/>
              <a:chOff x="152400" y="163034"/>
              <a:chExt cx="4343400" cy="5018566"/>
            </a:xfrm>
          </p:grpSpPr>
          <p:grpSp>
            <p:nvGrpSpPr>
              <p:cNvPr id="20" name="Group 19"/>
              <p:cNvGrpSpPr/>
              <p:nvPr/>
            </p:nvGrpSpPr>
            <p:grpSpPr>
              <a:xfrm>
                <a:off x="152400" y="163034"/>
                <a:ext cx="4343400" cy="5018566"/>
                <a:chOff x="152400" y="163034"/>
                <a:chExt cx="4577076" cy="5018566"/>
              </a:xfrm>
            </p:grpSpPr>
            <p:grpSp>
              <p:nvGrpSpPr>
                <p:cNvPr id="2" name="Group 1"/>
                <p:cNvGrpSpPr/>
                <p:nvPr/>
              </p:nvGrpSpPr>
              <p:grpSpPr>
                <a:xfrm>
                  <a:off x="152400" y="163034"/>
                  <a:ext cx="4577076" cy="5018566"/>
                  <a:chOff x="152400" y="163034"/>
                  <a:chExt cx="4577076" cy="5018566"/>
                </a:xfrm>
              </p:grpSpPr>
              <p:pic>
                <p:nvPicPr>
                  <p:cNvPr id="6" name="Picture 5"/>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rot="1545036">
                    <a:off x="1290920" y="200518"/>
                    <a:ext cx="1220441" cy="1300937"/>
                  </a:xfrm>
                  <a:prstGeom prst="rect">
                    <a:avLst/>
                  </a:prstGeom>
                  <a:effectLst/>
                </p:spPr>
              </p:pic>
              <p:pic>
                <p:nvPicPr>
                  <p:cNvPr id="3" name="Picture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11829" t="840" b="12499"/>
                  <a:stretch/>
                </p:blipFill>
                <p:spPr>
                  <a:xfrm>
                    <a:off x="152400" y="163034"/>
                    <a:ext cx="2170815" cy="2133620"/>
                  </a:xfrm>
                  <a:prstGeom prst="rect">
                    <a:avLst/>
                  </a:prstGeom>
                </p:spPr>
              </p:pic>
              <p:sp>
                <p:nvSpPr>
                  <p:cNvPr id="7" name="Text Placeholder 45"/>
                  <p:cNvSpPr txBox="1">
                    <a:spLocks/>
                  </p:cNvSpPr>
                  <p:nvPr/>
                </p:nvSpPr>
                <p:spPr>
                  <a:xfrm>
                    <a:off x="1422021" y="4610100"/>
                    <a:ext cx="2743200" cy="571500"/>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14300" indent="-114300" algn="l">
                      <a:buFont typeface="Arial" panose="020B0604020202020204" pitchFamily="34" charset="0"/>
                      <a:buChar char="•"/>
                    </a:pPr>
                    <a:r>
                      <a:rPr lang="en-US" sz="1400" b="1" dirty="0" smtClean="0">
                        <a:solidFill>
                          <a:schemeClr val="tx1"/>
                        </a:solidFill>
                        <a:effectLst>
                          <a:outerShdw blurRad="38100" dist="38100" dir="2700000" algn="tl">
                            <a:srgbClr val="000000">
                              <a:alpha val="43137"/>
                            </a:srgbClr>
                          </a:outerShdw>
                        </a:effectLst>
                      </a:rPr>
                      <a:t>Narrative Writing</a:t>
                    </a:r>
                    <a:endParaRPr lang="en-US" sz="1400" b="1" dirty="0">
                      <a:solidFill>
                        <a:schemeClr val="tx1"/>
                      </a:solidFill>
                      <a:effectLst>
                        <a:outerShdw blurRad="38100" dist="38100" dir="2700000" algn="tl">
                          <a:srgbClr val="000000">
                            <a:alpha val="43137"/>
                          </a:srgbClr>
                        </a:outerShdw>
                      </a:effectLst>
                    </a:endParaRPr>
                  </a:p>
                </p:txBody>
              </p:sp>
              <p:sp>
                <p:nvSpPr>
                  <p:cNvPr id="8" name="Text Placeholder 40"/>
                  <p:cNvSpPr txBox="1">
                    <a:spLocks/>
                  </p:cNvSpPr>
                  <p:nvPr/>
                </p:nvSpPr>
                <p:spPr>
                  <a:xfrm>
                    <a:off x="1418477" y="3278963"/>
                    <a:ext cx="2743200" cy="4191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114300"/>
                    <a:r>
                      <a:rPr lang="en-US" sz="1400" b="1" dirty="0" smtClean="0">
                        <a:effectLst>
                          <a:outerShdw blurRad="38100" dist="38100" dir="2700000" algn="tl">
                            <a:srgbClr val="000000">
                              <a:alpha val="43137"/>
                            </a:srgbClr>
                          </a:outerShdw>
                        </a:effectLst>
                      </a:rPr>
                      <a:t>Opinion/Argument Writing</a:t>
                    </a:r>
                    <a:endParaRPr lang="en-US" sz="1400" b="1" dirty="0">
                      <a:effectLst>
                        <a:outerShdw blurRad="38100" dist="38100" dir="2700000" algn="tl">
                          <a:srgbClr val="000000">
                            <a:alpha val="43137"/>
                          </a:srgbClr>
                        </a:outerShdw>
                      </a:effectLst>
                    </a:endParaRPr>
                  </a:p>
                </p:txBody>
              </p:sp>
              <p:sp>
                <p:nvSpPr>
                  <p:cNvPr id="9" name="Text Placeholder 41"/>
                  <p:cNvSpPr txBox="1">
                    <a:spLocks/>
                  </p:cNvSpPr>
                  <p:nvPr/>
                </p:nvSpPr>
                <p:spPr>
                  <a:xfrm>
                    <a:off x="1410047" y="3925925"/>
                    <a:ext cx="3319429" cy="46990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114300"/>
                    <a:r>
                      <a:rPr lang="en-US" sz="1400" b="1" dirty="0" smtClean="0">
                        <a:effectLst>
                          <a:outerShdw blurRad="38100" dist="38100" dir="2700000" algn="tl">
                            <a:srgbClr val="000000">
                              <a:alpha val="43137"/>
                            </a:srgbClr>
                          </a:outerShdw>
                        </a:effectLst>
                      </a:rPr>
                      <a:t>Informational/Explanatory Writing</a:t>
                    </a:r>
                    <a:endParaRPr lang="en-US" sz="1400" b="1" dirty="0">
                      <a:effectLst>
                        <a:outerShdw blurRad="38100" dist="38100" dir="2700000" algn="tl">
                          <a:srgbClr val="000000">
                            <a:alpha val="43137"/>
                          </a:srgbClr>
                        </a:outerShdw>
                      </a:effectLst>
                    </a:endParaRPr>
                  </a:p>
                </p:txBody>
              </p:sp>
              <p:grpSp>
                <p:nvGrpSpPr>
                  <p:cNvPr id="10" name="Group 9"/>
                  <p:cNvGrpSpPr/>
                  <p:nvPr/>
                </p:nvGrpSpPr>
                <p:grpSpPr>
                  <a:xfrm>
                    <a:off x="447962" y="3374213"/>
                    <a:ext cx="1013361" cy="228600"/>
                    <a:chOff x="457200" y="3171259"/>
                    <a:chExt cx="1625600" cy="457200"/>
                  </a:xfrm>
                </p:grpSpPr>
                <p:sp>
                  <p:nvSpPr>
                    <p:cNvPr id="11" name="Rectangle 10"/>
                    <p:cNvSpPr/>
                    <p:nvPr/>
                  </p:nvSpPr>
                  <p:spPr>
                    <a:xfrm>
                      <a:off x="457200" y="3171259"/>
                      <a:ext cx="1600201" cy="457200"/>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algn="ctr">
                        <a:buFont typeface="Wingdings" panose="05000000000000000000" pitchFamily="2" charset="2"/>
                        <a:buChar char="Ø"/>
                      </a:pPr>
                      <a:endParaRPr lang="en-US" sz="1400" dirty="0">
                        <a:solidFill>
                          <a:schemeClr val="tx1"/>
                        </a:solidFill>
                        <a:latin typeface="Wingdings 2" panose="05020102010507070707" pitchFamily="18" charset="2"/>
                      </a:endParaRPr>
                    </a:p>
                  </p:txBody>
                </p:sp>
                <p:sp>
                  <p:nvSpPr>
                    <p:cNvPr id="12" name="Right Arrow 11"/>
                    <p:cNvSpPr/>
                    <p:nvPr/>
                  </p:nvSpPr>
                  <p:spPr>
                    <a:xfrm>
                      <a:off x="508000" y="3171259"/>
                      <a:ext cx="1574800" cy="457200"/>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grpSp>
                <p:nvGrpSpPr>
                  <p:cNvPr id="13" name="Group 12"/>
                  <p:cNvGrpSpPr/>
                  <p:nvPr/>
                </p:nvGrpSpPr>
                <p:grpSpPr>
                  <a:xfrm>
                    <a:off x="447962" y="4046575"/>
                    <a:ext cx="1013361" cy="228600"/>
                    <a:chOff x="457200" y="3171259"/>
                    <a:chExt cx="1625600" cy="457200"/>
                  </a:xfrm>
                </p:grpSpPr>
                <p:sp>
                  <p:nvSpPr>
                    <p:cNvPr id="14" name="Rectangle 13"/>
                    <p:cNvSpPr/>
                    <p:nvPr/>
                  </p:nvSpPr>
                  <p:spPr>
                    <a:xfrm>
                      <a:off x="457200" y="3171259"/>
                      <a:ext cx="1600201" cy="457200"/>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algn="ctr">
                        <a:buFont typeface="Wingdings" panose="05000000000000000000" pitchFamily="2" charset="2"/>
                        <a:buChar char="Ø"/>
                      </a:pPr>
                      <a:endParaRPr lang="en-US" sz="1400" dirty="0">
                        <a:solidFill>
                          <a:schemeClr val="tx1"/>
                        </a:solidFill>
                        <a:latin typeface="Wingdings 2" panose="05020102010507070707" pitchFamily="18" charset="2"/>
                      </a:endParaRPr>
                    </a:p>
                  </p:txBody>
                </p:sp>
                <p:sp>
                  <p:nvSpPr>
                    <p:cNvPr id="15" name="Right Arrow 14"/>
                    <p:cNvSpPr/>
                    <p:nvPr/>
                  </p:nvSpPr>
                  <p:spPr>
                    <a:xfrm>
                      <a:off x="508000" y="3171259"/>
                      <a:ext cx="1574800" cy="457200"/>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grpSp>
                <p:nvGrpSpPr>
                  <p:cNvPr id="16" name="Group 15"/>
                  <p:cNvGrpSpPr/>
                  <p:nvPr/>
                </p:nvGrpSpPr>
                <p:grpSpPr>
                  <a:xfrm>
                    <a:off x="486833" y="4777563"/>
                    <a:ext cx="1013361" cy="228600"/>
                    <a:chOff x="457200" y="3171259"/>
                    <a:chExt cx="1625600" cy="457200"/>
                  </a:xfrm>
                </p:grpSpPr>
                <p:sp>
                  <p:nvSpPr>
                    <p:cNvPr id="17" name="Rectangle 16"/>
                    <p:cNvSpPr/>
                    <p:nvPr/>
                  </p:nvSpPr>
                  <p:spPr>
                    <a:xfrm>
                      <a:off x="457200" y="3171259"/>
                      <a:ext cx="1600201" cy="457200"/>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algn="ctr">
                        <a:buFont typeface="Wingdings" panose="05000000000000000000" pitchFamily="2" charset="2"/>
                        <a:buChar char="Ø"/>
                      </a:pPr>
                      <a:endParaRPr lang="en-US" sz="1400" dirty="0">
                        <a:solidFill>
                          <a:schemeClr val="tx1"/>
                        </a:solidFill>
                        <a:latin typeface="Wingdings 2" panose="05020102010507070707" pitchFamily="18" charset="2"/>
                      </a:endParaRPr>
                    </a:p>
                  </p:txBody>
                </p:sp>
                <p:sp>
                  <p:nvSpPr>
                    <p:cNvPr id="18" name="Right Arrow 17"/>
                    <p:cNvSpPr/>
                    <p:nvPr/>
                  </p:nvSpPr>
                  <p:spPr>
                    <a:xfrm>
                      <a:off x="508000" y="3171259"/>
                      <a:ext cx="1574800" cy="457200"/>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grpSp>
            <p:pic>
              <p:nvPicPr>
                <p:cNvPr id="1026" name="Picture 2" descr="C:\Users\richmons\Downloads\book_magnify_16655.pn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01140" y="914400"/>
                  <a:ext cx="2460644" cy="1845483"/>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p:cNvSpPr/>
              <p:nvPr/>
            </p:nvSpPr>
            <p:spPr>
              <a:xfrm>
                <a:off x="440493" y="2776566"/>
                <a:ext cx="3631019" cy="347634"/>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There are 3 </a:t>
                </a:r>
                <a:r>
                  <a:rPr lang="en-US" b="1" u="sng" dirty="0" smtClean="0">
                    <a:solidFill>
                      <a:schemeClr val="tx1"/>
                    </a:solidFill>
                  </a:rPr>
                  <a:t>Type</a:t>
                </a:r>
                <a:r>
                  <a:rPr lang="en-US" b="1" dirty="0" smtClean="0">
                    <a:solidFill>
                      <a:schemeClr val="tx1"/>
                    </a:solidFill>
                  </a:rPr>
                  <a:t>s of Full Writes</a:t>
                </a:r>
                <a:endParaRPr lang="en-US" b="1" dirty="0">
                  <a:solidFill>
                    <a:schemeClr val="tx1"/>
                  </a:solidFill>
                </a:endParaRPr>
              </a:p>
            </p:txBody>
          </p:sp>
        </p:grpSp>
        <p:sp>
          <p:nvSpPr>
            <p:cNvPr id="24" name="Rectangle 23"/>
            <p:cNvSpPr/>
            <p:nvPr/>
          </p:nvSpPr>
          <p:spPr>
            <a:xfrm>
              <a:off x="509073" y="5334000"/>
              <a:ext cx="3631019" cy="609600"/>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Each Full Write has a rubric.</a:t>
              </a:r>
              <a:endParaRPr lang="en-US" b="1" dirty="0">
                <a:solidFill>
                  <a:schemeClr val="tx1"/>
                </a:solidFill>
              </a:endParaRPr>
            </a:p>
          </p:txBody>
        </p:sp>
      </p:grpSp>
      <p:sp>
        <p:nvSpPr>
          <p:cNvPr id="29" name="Rectangle 28"/>
          <p:cNvSpPr/>
          <p:nvPr/>
        </p:nvSpPr>
        <p:spPr>
          <a:xfrm>
            <a:off x="2517965" y="531487"/>
            <a:ext cx="1815510" cy="304800"/>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Full Writes</a:t>
            </a:r>
            <a:endParaRPr lang="en-US" b="1" dirty="0">
              <a:solidFill>
                <a:schemeClr val="tx1"/>
              </a:solidFill>
            </a:endParaRPr>
          </a:p>
        </p:txBody>
      </p:sp>
      <p:pic>
        <p:nvPicPr>
          <p:cNvPr id="28" name="Picture 2" descr="http://slowchessleague.org/wp-content/uploads/2015/01/Easy-as-1-2-3.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806" b="82778" l="2266" r="31484"/>
                    </a14:imgEffect>
                  </a14:imgLayer>
                </a14:imgProps>
              </a:ext>
              <a:ext uri="{28A0092B-C50C-407E-A947-70E740481C1C}">
                <a14:useLocalDpi xmlns:a14="http://schemas.microsoft.com/office/drawing/2010/main" val="0"/>
              </a:ext>
            </a:extLst>
          </a:blip>
          <a:srcRect l="2632" r="68158" b="17095"/>
          <a:stretch/>
        </p:blipFill>
        <p:spPr bwMode="auto">
          <a:xfrm>
            <a:off x="3918781" y="118622"/>
            <a:ext cx="608597" cy="971608"/>
          </a:xfrm>
          <a:prstGeom prst="rect">
            <a:avLst/>
          </a:prstGeom>
          <a:noFill/>
          <a:extLst>
            <a:ext uri="{909E8E84-426E-40DD-AFC4-6F175D3DCCD1}">
              <a14:hiddenFill xmlns:a14="http://schemas.microsoft.com/office/drawing/2010/main">
                <a:solidFill>
                  <a:srgbClr val="FFFFFF"/>
                </a:solidFill>
              </a14:hiddenFill>
            </a:ext>
          </a:extLst>
        </p:spPr>
      </p:pic>
      <p:sp>
        <p:nvSpPr>
          <p:cNvPr id="32" name="Footer Placeholder 21"/>
          <p:cNvSpPr txBox="1">
            <a:spLocks/>
          </p:cNvSpPr>
          <p:nvPr/>
        </p:nvSpPr>
        <p:spPr>
          <a:xfrm>
            <a:off x="8337330" y="6101089"/>
            <a:ext cx="685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18</a:t>
            </a:r>
            <a:endParaRPr lang="en-US" dirty="0"/>
          </a:p>
        </p:txBody>
      </p:sp>
      <p:sp>
        <p:nvSpPr>
          <p:cNvPr id="35" name="TextBox 34"/>
          <p:cNvSpPr txBox="1"/>
          <p:nvPr/>
        </p:nvSpPr>
        <p:spPr>
          <a:xfrm>
            <a:off x="4698780" y="480476"/>
            <a:ext cx="4229100" cy="5278368"/>
          </a:xfrm>
          <a:prstGeom prst="rect">
            <a:avLst/>
          </a:prstGeom>
          <a:noFill/>
        </p:spPr>
        <p:txBody>
          <a:bodyPr wrap="square" rtlCol="0">
            <a:spAutoFit/>
          </a:bodyPr>
          <a:lstStyle/>
          <a:p>
            <a:pPr algn="ctr"/>
            <a:r>
              <a:rPr lang="en-US" sz="1200" b="1" u="sng" dirty="0" smtClean="0"/>
              <a:t>Instructing and Assessing</a:t>
            </a:r>
          </a:p>
          <a:p>
            <a:pPr algn="ctr"/>
            <a:r>
              <a:rPr lang="en-US" sz="1200" b="1" u="sng" dirty="0" smtClean="0"/>
              <a:t>Writing a Full-Write (composition) Standards W.1-2-3-4-5-9</a:t>
            </a:r>
          </a:p>
          <a:p>
            <a:endParaRPr lang="en-US" sz="600" dirty="0" smtClean="0"/>
          </a:p>
          <a:p>
            <a:r>
              <a:rPr lang="en-US" sz="1100" dirty="0" smtClean="0"/>
              <a:t>Provide students with opportunities to write full compositions .The writing forms of Editing, Language, Revising and Writing Brief Texts are scaffolds to help students accomplish this task.  </a:t>
            </a:r>
            <a:r>
              <a:rPr lang="en-US" sz="1100" b="1" dirty="0" smtClean="0"/>
              <a:t>This is DOK-4 writing task.</a:t>
            </a:r>
          </a:p>
          <a:p>
            <a:endParaRPr lang="en-US" sz="500" dirty="0"/>
          </a:p>
          <a:p>
            <a:r>
              <a:rPr lang="en-US" sz="1100" dirty="0" smtClean="0"/>
              <a:t>Full-Write scaffolds have been taught as a focused and systematic whole or small group mini lessons in each area of the Writing Type Rubrics (opinion, informational and narrative).  Students now need practice of completing each of the separate writing practice forms into a full composition or </a:t>
            </a:r>
            <a:r>
              <a:rPr lang="en-US" sz="1100" b="1" dirty="0" smtClean="0"/>
              <a:t>Full-Write.</a:t>
            </a:r>
          </a:p>
          <a:p>
            <a:endParaRPr lang="en-US" sz="500" dirty="0"/>
          </a:p>
          <a:p>
            <a:r>
              <a:rPr lang="en-US" sz="1100" dirty="0" smtClean="0"/>
              <a:t>Full-Writes  assess all categories: </a:t>
            </a:r>
            <a:r>
              <a:rPr lang="en-US" sz="1100" b="1" dirty="0" smtClean="0"/>
              <a:t>Statement of Purpose/Focus and Organization and Elaboration of Evidence and Language and Vocabulary (</a:t>
            </a:r>
            <a:r>
              <a:rPr lang="en-US" sz="1100" dirty="0" smtClean="0"/>
              <a:t>under the Development Category) as well as </a:t>
            </a:r>
            <a:r>
              <a:rPr lang="en-US" sz="1100" b="1" dirty="0" smtClean="0"/>
              <a:t>Conventions.</a:t>
            </a:r>
          </a:p>
          <a:p>
            <a:endParaRPr lang="en-US" sz="1100" b="1" dirty="0"/>
          </a:p>
          <a:p>
            <a:r>
              <a:rPr lang="en-US" sz="1100" b="1" dirty="0" smtClean="0"/>
              <a:t>Full-Writes </a:t>
            </a:r>
            <a:r>
              <a:rPr lang="en-US" sz="1100" dirty="0" smtClean="0"/>
              <a:t>are the product outcome of a Performance Task (PT).  A performance task is a lengthy task that involves the integration of the ELA Claims (Reading, Writing or Speaking &amp; Listening and Research).</a:t>
            </a:r>
          </a:p>
          <a:p>
            <a:endParaRPr lang="en-US" sz="1100" dirty="0"/>
          </a:p>
          <a:p>
            <a:r>
              <a:rPr lang="en-US" sz="1100" dirty="0" smtClean="0"/>
              <a:t>Students synthesize information from multiple sources to complete a real-to-life task (producing a brochure, writing an essay) that is more complex than the other forms of writing.</a:t>
            </a:r>
          </a:p>
          <a:p>
            <a:endParaRPr lang="en-US" sz="1100" dirty="0"/>
          </a:p>
          <a:p>
            <a:r>
              <a:rPr lang="en-US" sz="1100" dirty="0" smtClean="0"/>
              <a:t>Writing is assessed at the completion of the task following a complete writing rubrics and any specified criteria of the Performance Task Prompt.</a:t>
            </a:r>
          </a:p>
          <a:p>
            <a:endParaRPr lang="en-US" sz="1100" dirty="0" smtClean="0"/>
          </a:p>
          <a:p>
            <a:r>
              <a:rPr lang="en-US" sz="1100" dirty="0" smtClean="0">
                <a:hlinkClick r:id="rId8"/>
              </a:rPr>
              <a:t>SBAC Performance Task Specifications</a:t>
            </a:r>
            <a:endParaRPr lang="en-US" sz="1100" dirty="0" smtClean="0"/>
          </a:p>
          <a:p>
            <a:endParaRPr lang="en-US" sz="1100" dirty="0"/>
          </a:p>
        </p:txBody>
      </p:sp>
    </p:spTree>
    <p:extLst>
      <p:ext uri="{BB962C8B-B14F-4D97-AF65-F5344CB8AC3E}">
        <p14:creationId xmlns:p14="http://schemas.microsoft.com/office/powerpoint/2010/main" val="41126131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1141" t="32105" r="23044" b="50000"/>
          <a:stretch/>
        </p:blipFill>
        <p:spPr bwMode="auto">
          <a:xfrm>
            <a:off x="4724399" y="838200"/>
            <a:ext cx="1666875" cy="824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798731233"/>
              </p:ext>
            </p:extLst>
          </p:nvPr>
        </p:nvGraphicFramePr>
        <p:xfrm>
          <a:off x="4800601" y="1676400"/>
          <a:ext cx="4038600" cy="3113151"/>
        </p:xfrm>
        <a:graphic>
          <a:graphicData uri="http://schemas.openxmlformats.org/drawingml/2006/table">
            <a:tbl>
              <a:tblPr/>
              <a:tblGrid>
                <a:gridCol w="700914"/>
                <a:gridCol w="934552"/>
                <a:gridCol w="867798"/>
                <a:gridCol w="734291"/>
                <a:gridCol w="801045"/>
              </a:tblGrid>
              <a:tr h="273292">
                <a:tc gridSpan="2">
                  <a:txBody>
                    <a:bodyPr/>
                    <a:lstStyle/>
                    <a:p>
                      <a:pPr marL="0" marR="0" algn="ctr">
                        <a:lnSpc>
                          <a:spcPct val="115000"/>
                        </a:lnSpc>
                        <a:spcBef>
                          <a:spcPts val="0"/>
                        </a:spcBef>
                        <a:spcAft>
                          <a:spcPts val="0"/>
                        </a:spcAft>
                      </a:pPr>
                      <a:r>
                        <a:rPr lang="en-US" sz="80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and Organization</a:t>
                      </a:r>
                      <a:endParaRPr lang="en-US" sz="8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381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800" b="1" dirty="0">
                          <a:solidFill>
                            <a:srgbClr val="000000"/>
                          </a:solidFill>
                          <a:effectLst>
                            <a:outerShdw blurRad="38100" dist="38100" dir="2700000" algn="tl">
                              <a:srgbClr val="000000">
                                <a:alpha val="43137"/>
                              </a:srgbClr>
                            </a:outerShdw>
                          </a:effectLst>
                          <a:latin typeface="+mn-lt"/>
                          <a:ea typeface="Times New Roman"/>
                          <a:cs typeface="Times New Roman"/>
                        </a:rPr>
                        <a:t>Development: Language and Elaboration of Evidence</a:t>
                      </a:r>
                      <a:endParaRPr lang="en-US" sz="8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rowSpan="2">
                  <a:txBody>
                    <a:bodyPr/>
                    <a:lstStyle/>
                    <a:p>
                      <a:pPr marL="0" marR="0" algn="ctr">
                        <a:lnSpc>
                          <a:spcPct val="115000"/>
                        </a:lnSpc>
                        <a:spcBef>
                          <a:spcPts val="0"/>
                        </a:spcBef>
                        <a:spcAft>
                          <a:spcPts val="0"/>
                        </a:spcAft>
                      </a:pPr>
                      <a:r>
                        <a:rPr lang="en-US" sz="800" b="1" dirty="0">
                          <a:solidFill>
                            <a:srgbClr val="000000"/>
                          </a:solidFill>
                          <a:effectLst>
                            <a:outerShdw blurRad="38100" dist="38100" dir="2700000" algn="tl">
                              <a:srgbClr val="000000">
                                <a:alpha val="43137"/>
                              </a:srgbClr>
                            </a:outerShdw>
                          </a:effectLst>
                          <a:latin typeface="+mn-lt"/>
                          <a:ea typeface="Times New Roman"/>
                          <a:cs typeface="Times New Roman"/>
                        </a:rPr>
                        <a:t>Conventions</a:t>
                      </a:r>
                      <a:endParaRPr lang="en-US" sz="8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C090"/>
                    </a:solidFill>
                  </a:tcPr>
                </a:tc>
              </a:tr>
              <a:tr h="273292">
                <a:tc>
                  <a:txBody>
                    <a:bodyPr/>
                    <a:lstStyle/>
                    <a:p>
                      <a:pPr marL="0" marR="0" algn="ctr">
                        <a:lnSpc>
                          <a:spcPct val="115000"/>
                        </a:lnSpc>
                        <a:spcBef>
                          <a:spcPts val="0"/>
                        </a:spcBef>
                        <a:spcAft>
                          <a:spcPts val="0"/>
                        </a:spcAft>
                      </a:pPr>
                      <a:r>
                        <a:rPr lang="en-US" sz="750" b="1" dirty="0" smtClean="0">
                          <a:solidFill>
                            <a:srgbClr val="000000"/>
                          </a:solidFill>
                          <a:effectLst>
                            <a:outerShdw blurRad="38100" dist="38100" dir="2700000" algn="tl">
                              <a:srgbClr val="000000">
                                <a:alpha val="43137"/>
                              </a:srgbClr>
                            </a:outerShdw>
                          </a:effectLst>
                          <a:latin typeface="+mn-lt"/>
                          <a:ea typeface="Times New Roman"/>
                          <a:cs typeface="Times New Roman"/>
                        </a:rPr>
                        <a:t>Statement of Purpose/Focus   </a:t>
                      </a:r>
                      <a:endParaRPr lang="en-US" sz="75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381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800" b="1" dirty="0" smtClean="0">
                          <a:effectLst>
                            <a:outerShdw blurRad="38100" dist="38100" dir="2700000" algn="tl">
                              <a:srgbClr val="000000">
                                <a:alpha val="43137"/>
                              </a:srgbClr>
                            </a:outerShdw>
                          </a:effectLst>
                          <a:latin typeface="+mn-lt"/>
                        </a:rPr>
                        <a:t>Organization</a:t>
                      </a:r>
                      <a:endParaRPr lang="en-US" sz="800" b="1" dirty="0">
                        <a:effectLst>
                          <a:outerShdw blurRad="38100" dist="38100" dir="2700000" algn="tl">
                            <a:srgbClr val="000000">
                              <a:alpha val="43137"/>
                            </a:srgbClr>
                          </a:outerShdw>
                        </a:effectLst>
                        <a:latin typeface="+mn-lt"/>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800" b="1" dirty="0">
                          <a:solidFill>
                            <a:srgbClr val="000000"/>
                          </a:solidFill>
                          <a:effectLst>
                            <a:outerShdw blurRad="38100" dist="38100" dir="2700000" algn="tl">
                              <a:srgbClr val="000000">
                                <a:alpha val="43137"/>
                              </a:srgbClr>
                            </a:outerShdw>
                          </a:effectLst>
                          <a:latin typeface="+mn-lt"/>
                          <a:ea typeface="Times New Roman"/>
                          <a:cs typeface="Times New Roman"/>
                        </a:rPr>
                        <a:t>Elaboration of Evidence</a:t>
                      </a:r>
                      <a:endParaRPr lang="en-US" sz="8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15000"/>
                        </a:lnSpc>
                        <a:spcBef>
                          <a:spcPts val="0"/>
                        </a:spcBef>
                        <a:spcAft>
                          <a:spcPts val="0"/>
                        </a:spcAft>
                      </a:pPr>
                      <a:r>
                        <a:rPr lang="en-US" sz="800" b="1" dirty="0">
                          <a:solidFill>
                            <a:srgbClr val="000000"/>
                          </a:solidFill>
                          <a:effectLst>
                            <a:outerShdw blurRad="38100" dist="38100" dir="2700000" algn="tl">
                              <a:srgbClr val="000000">
                                <a:alpha val="43137"/>
                              </a:srgbClr>
                            </a:outerShdw>
                          </a:effectLst>
                          <a:latin typeface="+mn-lt"/>
                          <a:ea typeface="Times New Roman"/>
                          <a:cs typeface="Times New Roman"/>
                        </a:rPr>
                        <a:t>Language and Vocabulary</a:t>
                      </a:r>
                      <a:endParaRPr lang="en-US" sz="8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vMerge="1">
                  <a:txBody>
                    <a:bodyPr/>
                    <a:lstStyle/>
                    <a:p>
                      <a:endParaRPr lang="en-US"/>
                    </a:p>
                  </a:txBody>
                  <a:tcPr/>
                </a:tc>
              </a:tr>
              <a:tr h="2376449">
                <a:tc>
                  <a:txBody>
                    <a:bodyPr/>
                    <a:lstStyle/>
                    <a:p>
                      <a:r>
                        <a:rPr lang="en-US" sz="800" kern="1200" baseline="0" dirty="0" smtClean="0">
                          <a:solidFill>
                            <a:schemeClr val="tx1"/>
                          </a:solidFill>
                          <a:latin typeface="+mn-lt"/>
                          <a:ea typeface="+mn-ea"/>
                          <a:cs typeface="+mn-cs"/>
                        </a:rPr>
                        <a:t>The response is fully sustained and consistently and purposefully focused: </a:t>
                      </a:r>
                    </a:p>
                    <a:p>
                      <a:pPr marL="119063" indent="-119063">
                        <a:buFont typeface="Arial" pitchFamily="34" charset="0"/>
                        <a:buChar char="•"/>
                      </a:pPr>
                      <a:r>
                        <a:rPr lang="en-US" sz="800" kern="1200" baseline="0" dirty="0" smtClean="0">
                          <a:solidFill>
                            <a:schemeClr val="tx1"/>
                          </a:solidFill>
                          <a:latin typeface="+mn-lt"/>
                          <a:ea typeface="+mn-ea"/>
                          <a:cs typeface="+mn-cs"/>
                        </a:rPr>
                        <a:t>opinion is clearly stated, focused, and strongly maintained </a:t>
                      </a:r>
                    </a:p>
                    <a:p>
                      <a:pPr marL="119063" indent="-119063">
                        <a:buFont typeface="Arial" pitchFamily="34" charset="0"/>
                        <a:buChar char="•"/>
                      </a:pPr>
                      <a:r>
                        <a:rPr lang="en-US" sz="800" kern="1200" baseline="0" dirty="0" smtClean="0">
                          <a:solidFill>
                            <a:schemeClr val="tx1"/>
                          </a:solidFill>
                          <a:latin typeface="+mn-lt"/>
                          <a:ea typeface="+mn-ea"/>
                          <a:cs typeface="+mn-cs"/>
                        </a:rPr>
                        <a:t>opinion is communicated clearly within the context </a:t>
                      </a:r>
                    </a:p>
                  </a:txBody>
                  <a:tcPr marL="92536" marR="0" marT="0" marB="0">
                    <a:lnL w="381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mn-lt"/>
                        </a:rPr>
                        <a:t>The response has a clear and effective organizational structure creating unity and completeness: </a:t>
                      </a:r>
                      <a:endParaRPr lang="en-US" sz="800" b="0" i="0" u="none" strike="noStrike" dirty="0" smtClean="0">
                        <a:solidFill>
                          <a:srgbClr val="000000"/>
                        </a:solidFill>
                        <a:latin typeface="+mn-lt"/>
                      </a:endParaRPr>
                    </a:p>
                    <a:p>
                      <a:pPr marL="119063" indent="-119063" algn="l" fontAlgn="t">
                        <a:buFont typeface="Arial" pitchFamily="34" charset="0"/>
                        <a:buChar char="•"/>
                      </a:pPr>
                      <a:r>
                        <a:rPr lang="en-US" sz="800" b="0" i="0" u="none" strike="noStrike" dirty="0" smtClean="0">
                          <a:solidFill>
                            <a:srgbClr val="000000"/>
                          </a:solidFill>
                          <a:latin typeface="+mn-lt"/>
                        </a:rPr>
                        <a:t>effective</a:t>
                      </a:r>
                      <a:r>
                        <a:rPr lang="en-US" sz="800" b="0" i="0" u="none" strike="noStrike" dirty="0">
                          <a:solidFill>
                            <a:srgbClr val="000000"/>
                          </a:solidFill>
                          <a:latin typeface="+mn-lt"/>
                        </a:rPr>
                        <a:t>, consistent use of a variety of transitional strategies </a:t>
                      </a:r>
                      <a:endParaRPr lang="en-US" sz="800" b="0" i="0" u="none" strike="noStrike" dirty="0" smtClean="0">
                        <a:solidFill>
                          <a:srgbClr val="000000"/>
                        </a:solidFill>
                        <a:latin typeface="+mn-lt"/>
                      </a:endParaRPr>
                    </a:p>
                    <a:p>
                      <a:pPr marL="119063" indent="-119063" algn="l" fontAlgn="t">
                        <a:buFont typeface="Arial" pitchFamily="34" charset="0"/>
                        <a:buChar char="•"/>
                      </a:pPr>
                      <a:r>
                        <a:rPr lang="en-US" sz="800" b="0" i="0" u="none" strike="noStrike" dirty="0" smtClean="0">
                          <a:solidFill>
                            <a:srgbClr val="000000"/>
                          </a:solidFill>
                          <a:latin typeface="+mn-lt"/>
                        </a:rPr>
                        <a:t>logical </a:t>
                      </a:r>
                      <a:r>
                        <a:rPr lang="en-US" sz="800" b="0" i="0" u="none" strike="noStrike" dirty="0">
                          <a:solidFill>
                            <a:srgbClr val="000000"/>
                          </a:solidFill>
                          <a:latin typeface="+mn-lt"/>
                        </a:rPr>
                        <a:t>progression of ideas from beginning to end </a:t>
                      </a:r>
                      <a:endParaRPr lang="en-US" sz="800" b="0" i="0" u="none" strike="noStrike" dirty="0" smtClean="0">
                        <a:solidFill>
                          <a:srgbClr val="000000"/>
                        </a:solidFill>
                        <a:latin typeface="+mn-lt"/>
                      </a:endParaRPr>
                    </a:p>
                    <a:p>
                      <a:pPr marL="119063" indent="-119063" algn="l" fontAlgn="t">
                        <a:buFont typeface="Arial" pitchFamily="34" charset="0"/>
                        <a:buChar char="•"/>
                      </a:pPr>
                      <a:r>
                        <a:rPr lang="en-US" sz="800" b="0" i="0" u="none" strike="noStrike" dirty="0" smtClean="0">
                          <a:solidFill>
                            <a:srgbClr val="000000"/>
                          </a:solidFill>
                          <a:latin typeface="+mn-lt"/>
                        </a:rPr>
                        <a:t>effective </a:t>
                      </a:r>
                      <a:r>
                        <a:rPr lang="en-US" sz="800" b="0" i="0" u="none" strike="noStrike" dirty="0">
                          <a:solidFill>
                            <a:srgbClr val="000000"/>
                          </a:solidFill>
                          <a:latin typeface="+mn-lt"/>
                        </a:rPr>
                        <a:t>introduction and conclusion for audience and purpose</a:t>
                      </a: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mn-lt"/>
                        </a:rPr>
                        <a:t>The response provides thorough and convincing support/evidence for the writer’s opinion that includes the effective use of sources, facts, and details: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use </a:t>
                      </a:r>
                      <a:r>
                        <a:rPr lang="en-US" sz="800" b="0" i="0" u="none" strike="noStrike" dirty="0">
                          <a:solidFill>
                            <a:srgbClr val="000000"/>
                          </a:solidFill>
                          <a:latin typeface="+mn-lt"/>
                        </a:rPr>
                        <a:t>of evidence from sources is smoothly integrated, comprehensive, and relevant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effective </a:t>
                      </a:r>
                      <a:r>
                        <a:rPr lang="en-US" sz="800" b="0" i="0" u="none" strike="noStrike" dirty="0">
                          <a:solidFill>
                            <a:srgbClr val="000000"/>
                          </a:solidFill>
                          <a:latin typeface="+mn-lt"/>
                        </a:rPr>
                        <a:t>use of a variety of elaborative techniques</a:t>
                      </a: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mn-lt"/>
                        </a:rPr>
                        <a:t>The response clearly and effectively expresses ideas, using precise language: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use </a:t>
                      </a:r>
                      <a:r>
                        <a:rPr lang="en-US" sz="800" b="0" i="0" u="none" strike="noStrike" dirty="0">
                          <a:solidFill>
                            <a:srgbClr val="000000"/>
                          </a:solidFill>
                          <a:latin typeface="+mn-lt"/>
                        </a:rPr>
                        <a:t>of academic and domain-specific vocabulary is clearly appropriate for the audience and purpose</a:t>
                      </a:r>
                    </a:p>
                  </a:txBody>
                  <a:tcPr marL="92536" marR="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fontAlgn="t">
                        <a:buFont typeface="Arial" pitchFamily="34" charset="0"/>
                        <a:buNone/>
                      </a:pPr>
                      <a:r>
                        <a:rPr lang="en-US" sz="800" b="0" i="0" u="none" strike="noStrike" dirty="0">
                          <a:solidFill>
                            <a:srgbClr val="000000"/>
                          </a:solidFill>
                          <a:latin typeface="+mn-lt"/>
                        </a:rPr>
                        <a:t>The response demonstrates a strong command of conventions: </a:t>
                      </a:r>
                      <a:endParaRPr lang="en-US" sz="800" b="0" i="0" u="none" strike="noStrike" dirty="0" smtClean="0">
                        <a:solidFill>
                          <a:srgbClr val="000000"/>
                        </a:solidFill>
                        <a:latin typeface="+mn-lt"/>
                      </a:endParaRPr>
                    </a:p>
                    <a:p>
                      <a:pPr marL="117475" indent="-117475" algn="l" fontAlgn="t">
                        <a:buFont typeface="Arial" pitchFamily="34" charset="0"/>
                        <a:buChar char="•"/>
                      </a:pPr>
                      <a:r>
                        <a:rPr lang="en-US" sz="800" b="0" i="0" u="none" strike="noStrike" dirty="0" smtClean="0">
                          <a:solidFill>
                            <a:srgbClr val="000000"/>
                          </a:solidFill>
                          <a:latin typeface="+mn-lt"/>
                        </a:rPr>
                        <a:t>few</a:t>
                      </a:r>
                      <a:r>
                        <a:rPr lang="en-US" sz="800" b="0" i="0" u="none" strike="noStrike" dirty="0">
                          <a:solidFill>
                            <a:srgbClr val="000000"/>
                          </a:solidFill>
                          <a:latin typeface="+mn-lt"/>
                        </a:rPr>
                        <a:t>, if any, errors in usage and sentence formation </a:t>
                      </a:r>
                      <a:r>
                        <a:rPr lang="en-US" sz="800" b="0" i="0" u="none" strike="noStrike" dirty="0" smtClean="0">
                          <a:solidFill>
                            <a:srgbClr val="000000"/>
                          </a:solidFill>
                          <a:latin typeface="+mn-lt"/>
                        </a:rPr>
                        <a:t>e</a:t>
                      </a:r>
                    </a:p>
                    <a:p>
                      <a:pPr marL="117475" indent="-117475" algn="l" fontAlgn="t">
                        <a:buFont typeface="Arial" pitchFamily="34" charset="0"/>
                        <a:buChar char="•"/>
                      </a:pPr>
                      <a:r>
                        <a:rPr lang="en-US" sz="800" b="0" i="0" u="none" strike="noStrike" dirty="0" smtClean="0">
                          <a:solidFill>
                            <a:srgbClr val="000000"/>
                          </a:solidFill>
                          <a:latin typeface="+mn-lt"/>
                        </a:rPr>
                        <a:t>effective </a:t>
                      </a:r>
                      <a:r>
                        <a:rPr lang="en-US" sz="800" b="0" i="0" u="none" strike="noStrike" dirty="0">
                          <a:solidFill>
                            <a:srgbClr val="000000"/>
                          </a:solidFill>
                          <a:latin typeface="+mn-lt"/>
                        </a:rPr>
                        <a:t>and consistent use of punctuation, capitalization, and spelling</a:t>
                      </a:r>
                    </a:p>
                  </a:txBody>
                  <a:tcPr marL="92536" marR="0" marT="0" marB="0">
                    <a:lnL w="12700" cap="flat" cmpd="sng" algn="ctr">
                      <a:solidFill>
                        <a:schemeClr val="bg1">
                          <a:lumMod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bl>
          </a:graphicData>
        </a:graphic>
      </p:graphicFrame>
      <p:sp>
        <p:nvSpPr>
          <p:cNvPr id="15" name="TextBox 14"/>
          <p:cNvSpPr txBox="1"/>
          <p:nvPr/>
        </p:nvSpPr>
        <p:spPr>
          <a:xfrm>
            <a:off x="7162800" y="1004755"/>
            <a:ext cx="1676400" cy="646331"/>
          </a:xfrm>
          <a:prstGeom prst="rect">
            <a:avLst/>
          </a:prstGeom>
          <a:solidFill>
            <a:schemeClr val="bg1"/>
          </a:solidFill>
          <a:ln>
            <a:noFill/>
          </a:ln>
        </p:spPr>
        <p:txBody>
          <a:bodyPr wrap="square" rtlCol="0">
            <a:spAutoFit/>
          </a:bodyPr>
          <a:lstStyle/>
          <a:p>
            <a:r>
              <a:rPr lang="en-US" sz="1200" b="1" dirty="0">
                <a:solidFill>
                  <a:prstClr val="black"/>
                </a:solidFill>
              </a:rPr>
              <a:t>Full Write SBAC </a:t>
            </a:r>
            <a:r>
              <a:rPr lang="en-US" sz="1200" b="1" dirty="0" smtClean="0">
                <a:solidFill>
                  <a:prstClr val="black"/>
                </a:solidFill>
              </a:rPr>
              <a:t>Sample Exemplar Opinion </a:t>
            </a:r>
            <a:r>
              <a:rPr lang="en-US" sz="1200" b="1" dirty="0">
                <a:solidFill>
                  <a:prstClr val="black"/>
                </a:solidFill>
              </a:rPr>
              <a:t>Rubric Grade 3 - 5</a:t>
            </a:r>
            <a:endParaRPr lang="en-US" sz="1200" dirty="0"/>
          </a:p>
        </p:txBody>
      </p:sp>
      <p:sp>
        <p:nvSpPr>
          <p:cNvPr id="17" name="TextBox 16"/>
          <p:cNvSpPr txBox="1"/>
          <p:nvPr/>
        </p:nvSpPr>
        <p:spPr>
          <a:xfrm>
            <a:off x="4953000" y="5029200"/>
            <a:ext cx="3810000" cy="1338828"/>
          </a:xfrm>
          <a:prstGeom prst="rect">
            <a:avLst/>
          </a:prstGeom>
          <a:noFill/>
        </p:spPr>
        <p:txBody>
          <a:bodyPr wrap="square" rtlCol="0">
            <a:spAutoFit/>
          </a:bodyPr>
          <a:lstStyle/>
          <a:p>
            <a:pPr lvl="0"/>
            <a:r>
              <a:rPr lang="en-US" sz="1400" dirty="0" smtClean="0"/>
              <a:t>A </a:t>
            </a:r>
            <a:r>
              <a:rPr lang="en-US" sz="1400" b="1" dirty="0" smtClean="0"/>
              <a:t>Full-Write</a:t>
            </a:r>
            <a:r>
              <a:rPr lang="en-US" sz="1400" dirty="0" smtClean="0"/>
              <a:t> is part of a Performance Task and assesses mastery of reading, writing and language standards. </a:t>
            </a:r>
            <a:r>
              <a:rPr lang="en-US" sz="1400" dirty="0"/>
              <a:t> </a:t>
            </a:r>
            <a:r>
              <a:rPr lang="en-US" sz="1400" dirty="0" smtClean="0"/>
              <a:t>The writing portion is assessed using a complete narrative, opinion or informational rubric.</a:t>
            </a:r>
            <a:endParaRPr lang="en-US" sz="1400" dirty="0" smtClean="0">
              <a:solidFill>
                <a:prstClr val="black"/>
              </a:solidFill>
              <a:hlinkClick r:id="rId3"/>
            </a:endParaRPr>
          </a:p>
          <a:p>
            <a:pPr lvl="0"/>
            <a:r>
              <a:rPr lang="en-US" sz="1100" dirty="0" smtClean="0">
                <a:solidFill>
                  <a:prstClr val="black"/>
                </a:solidFill>
                <a:hlinkClick r:id="rId3"/>
              </a:rPr>
              <a:t>Grade </a:t>
            </a:r>
            <a:r>
              <a:rPr lang="en-US" sz="1100" dirty="0">
                <a:solidFill>
                  <a:prstClr val="black"/>
                </a:solidFill>
                <a:hlinkClick r:id="rId3"/>
              </a:rPr>
              <a:t>5 Performance Task Sample</a:t>
            </a:r>
            <a:endParaRPr lang="en-US" sz="1100" dirty="0">
              <a:solidFill>
                <a:prstClr val="black"/>
              </a:solidFill>
            </a:endParaRPr>
          </a:p>
        </p:txBody>
      </p:sp>
      <p:sp>
        <p:nvSpPr>
          <p:cNvPr id="10" name="Footer Placeholder 21"/>
          <p:cNvSpPr>
            <a:spLocks noGrp="1"/>
          </p:cNvSpPr>
          <p:nvPr>
            <p:ph type="ftr" sz="quarter" idx="11"/>
          </p:nvPr>
        </p:nvSpPr>
        <p:spPr>
          <a:xfrm>
            <a:off x="8305800" y="6035675"/>
            <a:ext cx="685800" cy="365125"/>
          </a:xfrm>
        </p:spPr>
        <p:txBody>
          <a:bodyPr/>
          <a:lstStyle/>
          <a:p>
            <a:r>
              <a:rPr lang="en-US" dirty="0" smtClean="0"/>
              <a:t>2</a:t>
            </a:r>
            <a:endParaRPr lang="en-US" dirty="0"/>
          </a:p>
        </p:txBody>
      </p:sp>
      <p:sp>
        <p:nvSpPr>
          <p:cNvPr id="12" name="Footer Placeholder 21"/>
          <p:cNvSpPr txBox="1">
            <a:spLocks/>
          </p:cNvSpPr>
          <p:nvPr/>
        </p:nvSpPr>
        <p:spPr>
          <a:xfrm>
            <a:off x="3810000" y="6222342"/>
            <a:ext cx="685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17</a:t>
            </a:r>
            <a:endParaRPr lang="en-US" dirty="0"/>
          </a:p>
        </p:txBody>
      </p:sp>
      <p:sp>
        <p:nvSpPr>
          <p:cNvPr id="13" name="TextBox 12"/>
          <p:cNvSpPr txBox="1"/>
          <p:nvPr/>
        </p:nvSpPr>
        <p:spPr>
          <a:xfrm>
            <a:off x="190500" y="273653"/>
            <a:ext cx="4229100" cy="6494085"/>
          </a:xfrm>
          <a:prstGeom prst="rect">
            <a:avLst/>
          </a:prstGeom>
          <a:noFill/>
        </p:spPr>
        <p:txBody>
          <a:bodyPr wrap="square" rtlCol="0">
            <a:spAutoFit/>
          </a:bodyPr>
          <a:lstStyle/>
          <a:p>
            <a:pPr algn="ctr"/>
            <a:r>
              <a:rPr lang="en-US" sz="1100" b="1" u="sng" dirty="0" smtClean="0"/>
              <a:t>Instructing and Assessing</a:t>
            </a:r>
          </a:p>
          <a:p>
            <a:pPr algn="ctr"/>
            <a:r>
              <a:rPr lang="en-US" sz="1100" b="1" u="sng" dirty="0" smtClean="0"/>
              <a:t>Revising a Brief Text Standards W.1 – 2 – 3 a-e</a:t>
            </a:r>
          </a:p>
          <a:p>
            <a:endParaRPr lang="en-US" sz="600" dirty="0" smtClean="0"/>
          </a:p>
          <a:p>
            <a:r>
              <a:rPr lang="en-US" sz="1100" dirty="0" smtClean="0"/>
              <a:t>Provide students with opportunities to revise short pieces of writing     ( 1-3 paragraphs). They need to practice recognizing what should be </a:t>
            </a:r>
            <a:r>
              <a:rPr lang="en-US" sz="1100" b="1" dirty="0" smtClean="0"/>
              <a:t>added, deleted or changed </a:t>
            </a:r>
            <a:r>
              <a:rPr lang="en-US" sz="1100" dirty="0" smtClean="0"/>
              <a:t>about a text. </a:t>
            </a:r>
            <a:r>
              <a:rPr lang="en-US" sz="1100" b="1" dirty="0" smtClean="0"/>
              <a:t>This is DOK-2 writing task.</a:t>
            </a:r>
          </a:p>
          <a:p>
            <a:endParaRPr lang="en-US" sz="500" dirty="0"/>
          </a:p>
          <a:p>
            <a:r>
              <a:rPr lang="en-US" sz="1100" dirty="0" smtClean="0"/>
              <a:t>Revising Brief Texts can be taught as a focused and systematic whole or small group mini lesson and assessed for understanding  during instruction.  Mini Lessons either focus on </a:t>
            </a:r>
            <a:r>
              <a:rPr lang="en-US" sz="1100" b="1" dirty="0" smtClean="0"/>
              <a:t>Organization or Elaboration</a:t>
            </a:r>
            <a:r>
              <a:rPr lang="en-US" sz="1100" dirty="0" smtClean="0"/>
              <a:t>, but not both simultaneously. A more formal assessment should be </a:t>
            </a:r>
            <a:r>
              <a:rPr lang="en-US" sz="1100" b="1" dirty="0" smtClean="0"/>
              <a:t>selected response.</a:t>
            </a:r>
          </a:p>
          <a:p>
            <a:endParaRPr lang="en-US" sz="500" dirty="0"/>
          </a:p>
          <a:p>
            <a:r>
              <a:rPr lang="en-US" sz="1100" b="1" dirty="0" smtClean="0"/>
              <a:t>Revising a Brief Text </a:t>
            </a:r>
            <a:r>
              <a:rPr lang="en-US" sz="1100" dirty="0" smtClean="0"/>
              <a:t>can also be assessed as part of a Full-Write composition using the rubrics for narrative, informational or opinion/argument writing.  When assessed in this way (as part of a total score) it is assessed as </a:t>
            </a:r>
            <a:r>
              <a:rPr lang="en-US" sz="1100" b="1" dirty="0" smtClean="0"/>
              <a:t>Statement of Purpose/Focus and Organization and Elaboration of Evidence (</a:t>
            </a:r>
            <a:r>
              <a:rPr lang="en-US" sz="1100" dirty="0" smtClean="0"/>
              <a:t>under the Development Category).</a:t>
            </a:r>
            <a:endParaRPr lang="en-US" sz="500" dirty="0"/>
          </a:p>
          <a:p>
            <a:pPr lvl="0" algn="ctr"/>
            <a:r>
              <a:rPr lang="en-US" sz="1100" b="1" u="sng" dirty="0" smtClean="0">
                <a:solidFill>
                  <a:prstClr val="black"/>
                </a:solidFill>
              </a:rPr>
              <a:t>Instructing </a:t>
            </a:r>
            <a:r>
              <a:rPr lang="en-US" sz="1100" b="1" u="sng" dirty="0">
                <a:solidFill>
                  <a:prstClr val="black"/>
                </a:solidFill>
              </a:rPr>
              <a:t>and Assessing</a:t>
            </a:r>
          </a:p>
          <a:p>
            <a:pPr lvl="0" algn="ctr"/>
            <a:r>
              <a:rPr lang="en-US" sz="1100" b="1" u="sng" dirty="0" smtClean="0">
                <a:solidFill>
                  <a:prstClr val="black"/>
                </a:solidFill>
              </a:rPr>
              <a:t>Writing a Brief Text Standards W.1-2-3 a-e</a:t>
            </a:r>
          </a:p>
          <a:p>
            <a:pPr lvl="0" algn="ctr"/>
            <a:endParaRPr lang="en-US" sz="600" b="1" u="sng" dirty="0">
              <a:solidFill>
                <a:prstClr val="black"/>
              </a:solidFill>
            </a:endParaRPr>
          </a:p>
          <a:p>
            <a:pPr lvl="0"/>
            <a:r>
              <a:rPr lang="en-US" sz="1100" dirty="0">
                <a:solidFill>
                  <a:prstClr val="black"/>
                </a:solidFill>
              </a:rPr>
              <a:t>Provide students with opportunities to </a:t>
            </a:r>
            <a:r>
              <a:rPr lang="en-US" sz="1100" dirty="0" smtClean="0">
                <a:solidFill>
                  <a:prstClr val="black"/>
                </a:solidFill>
              </a:rPr>
              <a:t>complete in some way short </a:t>
            </a:r>
            <a:r>
              <a:rPr lang="en-US" sz="1100" dirty="0">
                <a:solidFill>
                  <a:prstClr val="black"/>
                </a:solidFill>
              </a:rPr>
              <a:t>pieces of writing  </a:t>
            </a:r>
            <a:r>
              <a:rPr lang="en-US" sz="1100" dirty="0" smtClean="0">
                <a:solidFill>
                  <a:prstClr val="black"/>
                </a:solidFill>
              </a:rPr>
              <a:t>( </a:t>
            </a:r>
            <a:r>
              <a:rPr lang="en-US" sz="1100" dirty="0">
                <a:solidFill>
                  <a:prstClr val="black"/>
                </a:solidFill>
              </a:rPr>
              <a:t>1-3 </a:t>
            </a:r>
            <a:r>
              <a:rPr lang="en-US" sz="1100" dirty="0" smtClean="0">
                <a:solidFill>
                  <a:prstClr val="black"/>
                </a:solidFill>
              </a:rPr>
              <a:t>paragraphs), based on the standard focus. Students practice writing an additional sentence or paragraph to complete a pre-written piece of writing (i.e., write a conclusion, write an introduction). </a:t>
            </a:r>
            <a:r>
              <a:rPr lang="en-US" sz="1100" b="1" dirty="0" smtClean="0">
                <a:solidFill>
                  <a:prstClr val="black"/>
                </a:solidFill>
              </a:rPr>
              <a:t>This is a DOK-3 Writing Task.</a:t>
            </a:r>
          </a:p>
          <a:p>
            <a:pPr lvl="0"/>
            <a:endParaRPr lang="en-US" sz="500" dirty="0">
              <a:solidFill>
                <a:prstClr val="black"/>
              </a:solidFill>
            </a:endParaRPr>
          </a:p>
          <a:p>
            <a:pPr lvl="0"/>
            <a:r>
              <a:rPr lang="en-US" sz="1100" dirty="0" smtClean="0">
                <a:solidFill>
                  <a:prstClr val="black"/>
                </a:solidFill>
              </a:rPr>
              <a:t>Writing Brief </a:t>
            </a:r>
            <a:r>
              <a:rPr lang="en-US" sz="1100" dirty="0">
                <a:solidFill>
                  <a:prstClr val="black"/>
                </a:solidFill>
              </a:rPr>
              <a:t>Texts can be taught as a focused and systematic whole or small group mini lesson and assessed for understanding  during instruction.  Mini Lessons either focus on </a:t>
            </a:r>
            <a:r>
              <a:rPr lang="en-US" sz="1100" b="1" dirty="0">
                <a:solidFill>
                  <a:prstClr val="black"/>
                </a:solidFill>
              </a:rPr>
              <a:t>Organization or Elaboration</a:t>
            </a:r>
            <a:r>
              <a:rPr lang="en-US" sz="1100" dirty="0">
                <a:solidFill>
                  <a:prstClr val="black"/>
                </a:solidFill>
              </a:rPr>
              <a:t>, but not both simultaneously. A more formal assessment should be </a:t>
            </a:r>
            <a:r>
              <a:rPr lang="en-US" sz="1100" b="1" dirty="0" smtClean="0">
                <a:solidFill>
                  <a:prstClr val="black"/>
                </a:solidFill>
              </a:rPr>
              <a:t>constructed response</a:t>
            </a:r>
            <a:r>
              <a:rPr lang="en-US" sz="1100" dirty="0" smtClean="0">
                <a:solidFill>
                  <a:prstClr val="black"/>
                </a:solidFill>
              </a:rPr>
              <a:t> measured against  a CR Rubric.</a:t>
            </a:r>
            <a:endParaRPr lang="en-US" sz="1100" dirty="0">
              <a:solidFill>
                <a:prstClr val="black"/>
              </a:solidFill>
            </a:endParaRPr>
          </a:p>
          <a:p>
            <a:pPr lvl="0"/>
            <a:endParaRPr lang="en-US" sz="500" dirty="0">
              <a:solidFill>
                <a:prstClr val="black"/>
              </a:solidFill>
            </a:endParaRPr>
          </a:p>
          <a:p>
            <a:pPr lvl="0"/>
            <a:r>
              <a:rPr lang="en-US" sz="1100" b="1" dirty="0" smtClean="0">
                <a:solidFill>
                  <a:prstClr val="black"/>
                </a:solidFill>
              </a:rPr>
              <a:t>Writing </a:t>
            </a:r>
            <a:r>
              <a:rPr lang="en-US" sz="1100" b="1" dirty="0">
                <a:solidFill>
                  <a:prstClr val="black"/>
                </a:solidFill>
              </a:rPr>
              <a:t>a Brief Text </a:t>
            </a:r>
            <a:r>
              <a:rPr lang="en-US" sz="1100" dirty="0">
                <a:solidFill>
                  <a:prstClr val="black"/>
                </a:solidFill>
              </a:rPr>
              <a:t>can also be assessed as part of a Full-Write composition using the rubrics for narrative, informational or opinion/argument writing.  When assessed in this way (as part of a total score) it is assessed as </a:t>
            </a:r>
            <a:r>
              <a:rPr lang="en-US" sz="1100" b="1" dirty="0">
                <a:solidFill>
                  <a:prstClr val="black"/>
                </a:solidFill>
              </a:rPr>
              <a:t>Statement of Purpose/Focus and Organization and Elaboration of Evidence (</a:t>
            </a:r>
            <a:r>
              <a:rPr lang="en-US" sz="1100" dirty="0">
                <a:solidFill>
                  <a:prstClr val="black"/>
                </a:solidFill>
              </a:rPr>
              <a:t>under the Development Category</a:t>
            </a:r>
            <a:r>
              <a:rPr lang="en-US" sz="1100" dirty="0" smtClean="0">
                <a:solidFill>
                  <a:prstClr val="black"/>
                </a:solidFill>
              </a:rPr>
              <a:t>).</a:t>
            </a:r>
            <a:endParaRPr lang="en-US" sz="1100" dirty="0">
              <a:solidFill>
                <a:prstClr val="black"/>
              </a:solidFill>
            </a:endParaRPr>
          </a:p>
        </p:txBody>
      </p:sp>
    </p:spTree>
    <p:extLst>
      <p:ext uri="{BB962C8B-B14F-4D97-AF65-F5344CB8AC3E}">
        <p14:creationId xmlns:p14="http://schemas.microsoft.com/office/powerpoint/2010/main" val="4112613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141" t="32105" r="23044" b="50000"/>
          <a:stretch/>
        </p:blipFill>
        <p:spPr bwMode="auto">
          <a:xfrm>
            <a:off x="152399" y="1217565"/>
            <a:ext cx="1371601" cy="678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1"/>
          <p:cNvSpPr>
            <a:spLocks noGrp="1"/>
          </p:cNvSpPr>
          <p:nvPr>
            <p:ph type="ftr" sz="quarter" idx="11"/>
          </p:nvPr>
        </p:nvSpPr>
        <p:spPr>
          <a:xfrm>
            <a:off x="3746852" y="6082972"/>
            <a:ext cx="685800" cy="365125"/>
          </a:xfrm>
        </p:spPr>
        <p:txBody>
          <a:bodyPr/>
          <a:lstStyle/>
          <a:p>
            <a:r>
              <a:rPr lang="en-US" dirty="0" smtClean="0"/>
              <a:t>3</a:t>
            </a:r>
            <a:endParaRPr lang="en-US" dirty="0"/>
          </a:p>
        </p:txBody>
      </p:sp>
      <p:sp>
        <p:nvSpPr>
          <p:cNvPr id="8" name="TextBox 7"/>
          <p:cNvSpPr txBox="1"/>
          <p:nvPr/>
        </p:nvSpPr>
        <p:spPr>
          <a:xfrm>
            <a:off x="353291" y="237062"/>
            <a:ext cx="3810000" cy="907941"/>
          </a:xfrm>
          <a:prstGeom prst="rect">
            <a:avLst/>
          </a:prstGeom>
          <a:noFill/>
        </p:spPr>
        <p:txBody>
          <a:bodyPr wrap="square" rtlCol="0">
            <a:spAutoFit/>
          </a:bodyPr>
          <a:lstStyle/>
          <a:p>
            <a:r>
              <a:rPr lang="en-US" sz="1200" dirty="0" smtClean="0">
                <a:solidFill>
                  <a:prstClr val="black"/>
                </a:solidFill>
              </a:rPr>
              <a:t>Each category is assessed in a Full-Write Rubric…</a:t>
            </a:r>
          </a:p>
          <a:p>
            <a:endParaRPr lang="en-US" sz="500" dirty="0" smtClean="0">
              <a:solidFill>
                <a:prstClr val="black"/>
              </a:solidFill>
            </a:endParaRPr>
          </a:p>
          <a:p>
            <a:pPr marL="228600" indent="-228600">
              <a:buAutoNum type="arabicParenBoth"/>
            </a:pPr>
            <a:r>
              <a:rPr lang="en-US" sz="1200" dirty="0" smtClean="0">
                <a:solidFill>
                  <a:prstClr val="black"/>
                </a:solidFill>
              </a:rPr>
              <a:t>Statement </a:t>
            </a:r>
            <a:r>
              <a:rPr lang="en-US" sz="1200" dirty="0">
                <a:solidFill>
                  <a:prstClr val="black"/>
                </a:solidFill>
              </a:rPr>
              <a:t>of purpose/focus and organization</a:t>
            </a:r>
            <a:r>
              <a:rPr lang="en-US" sz="1200" dirty="0" smtClean="0">
                <a:solidFill>
                  <a:prstClr val="black"/>
                </a:solidFill>
              </a:rPr>
              <a:t>,</a:t>
            </a:r>
          </a:p>
          <a:p>
            <a:pPr marL="228600" indent="-228600">
              <a:buAutoNum type="arabicParenBoth"/>
            </a:pPr>
            <a:r>
              <a:rPr lang="en-US" sz="1200" dirty="0" smtClean="0">
                <a:solidFill>
                  <a:prstClr val="black"/>
                </a:solidFill>
              </a:rPr>
              <a:t>Elaboration </a:t>
            </a:r>
            <a:r>
              <a:rPr lang="en-US" sz="1200" dirty="0">
                <a:solidFill>
                  <a:prstClr val="black"/>
                </a:solidFill>
              </a:rPr>
              <a:t>of Evidence and Language and Vocabulary </a:t>
            </a:r>
          </a:p>
          <a:p>
            <a:pPr marL="228600" indent="-228600">
              <a:buAutoNum type="arabicParenBoth"/>
            </a:pPr>
            <a:r>
              <a:rPr lang="en-US" sz="1200" dirty="0" smtClean="0">
                <a:solidFill>
                  <a:prstClr val="black"/>
                </a:solidFill>
              </a:rPr>
              <a:t>Conventions</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131113957"/>
              </p:ext>
            </p:extLst>
          </p:nvPr>
        </p:nvGraphicFramePr>
        <p:xfrm>
          <a:off x="176150" y="1909675"/>
          <a:ext cx="4206835" cy="731520"/>
        </p:xfrm>
        <a:graphic>
          <a:graphicData uri="http://schemas.openxmlformats.org/drawingml/2006/table">
            <a:tbl>
              <a:tblPr/>
              <a:tblGrid>
                <a:gridCol w="914400"/>
                <a:gridCol w="838200"/>
                <a:gridCol w="797896"/>
                <a:gridCol w="970539"/>
                <a:gridCol w="685800"/>
              </a:tblGrid>
              <a:tr h="381000">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000" b="1" dirty="0" smtClean="0">
                          <a:solidFill>
                            <a:srgbClr val="000000"/>
                          </a:solidFill>
                          <a:effectLst/>
                          <a:latin typeface="+mn-lt"/>
                          <a:ea typeface="Times New Roman"/>
                          <a:cs typeface="Times New Roman"/>
                        </a:rPr>
                        <a:t>Statement of Purpose/Focus and Organization</a:t>
                      </a:r>
                      <a:endParaRPr lang="en-US" sz="1000" dirty="0">
                        <a:effectLst/>
                        <a:latin typeface="+mn-lt"/>
                        <a:ea typeface="Calibri"/>
                        <a:cs typeface="Times New Roman"/>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97D">
                        <a:lumMod val="40000"/>
                        <a:lumOff val="60000"/>
                      </a:srgbClr>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000" b="1" dirty="0">
                          <a:solidFill>
                            <a:srgbClr val="000000"/>
                          </a:solidFill>
                          <a:effectLst/>
                          <a:latin typeface="+mn-lt"/>
                          <a:ea typeface="Times New Roman"/>
                          <a:cs typeface="Times New Roman"/>
                        </a:rPr>
                        <a:t>Development: Language and Elaboration of Evidence</a:t>
                      </a:r>
                      <a:endParaRPr lang="en-US" sz="1000" dirty="0">
                        <a:effectLst/>
                        <a:latin typeface="+mn-lt"/>
                        <a:ea typeface="Calibri"/>
                        <a:cs typeface="Times New Roman"/>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en-US"/>
                    </a:p>
                  </a:txBody>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800" b="1" dirty="0">
                          <a:solidFill>
                            <a:srgbClr val="000000"/>
                          </a:solidFill>
                          <a:effectLst/>
                          <a:latin typeface="+mn-lt"/>
                          <a:ea typeface="Times New Roman"/>
                          <a:cs typeface="Times New Roman"/>
                        </a:rPr>
                        <a:t>Conventions</a:t>
                      </a:r>
                      <a:endParaRPr lang="en-US" sz="800" dirty="0">
                        <a:effectLst/>
                        <a:latin typeface="+mn-lt"/>
                        <a:ea typeface="Calibri"/>
                        <a:cs typeface="Times New Roman"/>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090"/>
                    </a:solidFill>
                  </a:tcPr>
                </a:tc>
              </a:tr>
              <a:tr h="27329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000" b="1" dirty="0" smtClean="0">
                          <a:solidFill>
                            <a:srgbClr val="000000"/>
                          </a:solidFill>
                          <a:effectLst/>
                          <a:latin typeface="+mn-lt"/>
                          <a:ea typeface="Times New Roman"/>
                          <a:cs typeface="Times New Roman"/>
                        </a:rPr>
                        <a:t>Statement of Purpose/Focus   </a:t>
                      </a:r>
                      <a:endParaRPr lang="en-US" sz="1000" dirty="0">
                        <a:effectLst/>
                        <a:latin typeface="+mn-lt"/>
                        <a:ea typeface="Calibri"/>
                        <a:cs typeface="Times New Roman"/>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000" b="1" dirty="0" smtClean="0">
                          <a:effectLst/>
                          <a:latin typeface="+mn-lt"/>
                        </a:rPr>
                        <a:t>Organization</a:t>
                      </a:r>
                      <a:endParaRPr lang="en-US" sz="1000" b="1" dirty="0">
                        <a:effectLst/>
                        <a:latin typeface="+mn-lt"/>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000" b="1" dirty="0">
                          <a:solidFill>
                            <a:srgbClr val="000000"/>
                          </a:solidFill>
                          <a:effectLst/>
                          <a:latin typeface="+mn-lt"/>
                          <a:ea typeface="Times New Roman"/>
                          <a:cs typeface="Times New Roman"/>
                        </a:rPr>
                        <a:t>Elaboration of Evidence</a:t>
                      </a:r>
                      <a:endParaRPr lang="en-US" sz="1000" dirty="0">
                        <a:effectLst/>
                        <a:latin typeface="+mn-lt"/>
                        <a:ea typeface="Calibri"/>
                        <a:cs typeface="Times New Roman"/>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000" b="1" dirty="0">
                          <a:solidFill>
                            <a:srgbClr val="000000"/>
                          </a:solidFill>
                          <a:effectLst/>
                          <a:latin typeface="+mn-lt"/>
                          <a:ea typeface="Times New Roman"/>
                          <a:cs typeface="Times New Roman"/>
                        </a:rPr>
                        <a:t>Language and Vocabulary</a:t>
                      </a:r>
                      <a:endParaRPr lang="en-US" sz="1000" dirty="0">
                        <a:effectLst/>
                        <a:latin typeface="+mn-lt"/>
                        <a:ea typeface="Calibri"/>
                        <a:cs typeface="Times New Roman"/>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40000"/>
                        <a:lumOff val="60000"/>
                      </a:srgbClr>
                    </a:solidFill>
                  </a:tcPr>
                </a:tc>
                <a:tc vMerge="1">
                  <a:txBody>
                    <a:bodyPr/>
                    <a:lstStyle/>
                    <a:p>
                      <a:endParaRPr lang="en-US"/>
                    </a:p>
                  </a:txBody>
                  <a:tcPr/>
                </a:tc>
              </a:tr>
            </a:tbl>
          </a:graphicData>
        </a:graphic>
      </p:graphicFrame>
      <p:sp>
        <p:nvSpPr>
          <p:cNvPr id="4" name="Rectangle 3"/>
          <p:cNvSpPr/>
          <p:nvPr/>
        </p:nvSpPr>
        <p:spPr>
          <a:xfrm>
            <a:off x="315686" y="2895600"/>
            <a:ext cx="3951514" cy="3231654"/>
          </a:xfrm>
          <a:prstGeom prst="rect">
            <a:avLst/>
          </a:prstGeom>
        </p:spPr>
        <p:txBody>
          <a:bodyPr wrap="square">
            <a:spAutoFit/>
          </a:bodyPr>
          <a:lstStyle/>
          <a:p>
            <a:pPr lvl="0"/>
            <a:r>
              <a:rPr lang="en-US" sz="1200" dirty="0" smtClean="0">
                <a:solidFill>
                  <a:prstClr val="black"/>
                </a:solidFill>
                <a:cs typeface="Arial" charset="0"/>
              </a:rPr>
              <a:t>Prompts for </a:t>
            </a:r>
            <a:r>
              <a:rPr lang="en-US" sz="1200" b="1" dirty="0" smtClean="0">
                <a:solidFill>
                  <a:prstClr val="black"/>
                </a:solidFill>
                <a:cs typeface="Arial" charset="0"/>
              </a:rPr>
              <a:t>Full-Writes</a:t>
            </a:r>
            <a:r>
              <a:rPr lang="en-US" sz="1200" dirty="0" smtClean="0">
                <a:solidFill>
                  <a:prstClr val="black"/>
                </a:solidFill>
                <a:cs typeface="Arial" charset="0"/>
              </a:rPr>
              <a:t> (full compositions) are complex .  Students find evidence from multiple sources to complete the prompt.</a:t>
            </a:r>
          </a:p>
          <a:p>
            <a:pPr lvl="0"/>
            <a:endParaRPr lang="en-US" sz="1200" b="1" dirty="0" smtClean="0">
              <a:solidFill>
                <a:prstClr val="black"/>
              </a:solidFill>
              <a:cs typeface="Arial" charset="0"/>
            </a:endParaRPr>
          </a:p>
          <a:p>
            <a:pPr lvl="0"/>
            <a:r>
              <a:rPr lang="en-US" sz="1200" b="1" dirty="0" smtClean="0">
                <a:solidFill>
                  <a:prstClr val="black"/>
                </a:solidFill>
                <a:cs typeface="Arial" charset="0"/>
              </a:rPr>
              <a:t>Grade </a:t>
            </a:r>
            <a:r>
              <a:rPr lang="en-US" sz="1200" b="1" dirty="0">
                <a:solidFill>
                  <a:prstClr val="black"/>
                </a:solidFill>
                <a:cs typeface="Arial" charset="0"/>
              </a:rPr>
              <a:t>5 </a:t>
            </a:r>
            <a:r>
              <a:rPr lang="en-US" sz="1200" b="1" dirty="0" smtClean="0">
                <a:solidFill>
                  <a:prstClr val="black"/>
                </a:solidFill>
                <a:cs typeface="Arial" charset="0"/>
              </a:rPr>
              <a:t>Sample of a Full-Write Prompt</a:t>
            </a:r>
            <a:endParaRPr lang="en-US" sz="1200" b="1" dirty="0">
              <a:solidFill>
                <a:prstClr val="black"/>
              </a:solidFill>
              <a:cs typeface="Arial" charset="0"/>
            </a:endParaRPr>
          </a:p>
          <a:p>
            <a:pPr lvl="0"/>
            <a:r>
              <a:rPr lang="en-US" sz="1200" dirty="0">
                <a:solidFill>
                  <a:prstClr val="black"/>
                </a:solidFill>
                <a:cs typeface="Arial" charset="0"/>
              </a:rPr>
              <a:t>The legislature has passed a new law that allows only service dogs to go with their owners into public places. You are working on the school newsletter, and you have been asked to write a multi-paragraph article giving your opinion on the new law. In your article, you will take a side as to whether you think allowing only service dogs in public places is a good law or whether other service animals should also be permitted. Your article will be read by the teachers and students at your school. In your article, clearly state your opinion and support your opinion with reasons that are thoroughly developed using information from what you have read and viewed. </a:t>
            </a:r>
          </a:p>
        </p:txBody>
      </p:sp>
      <p:sp>
        <p:nvSpPr>
          <p:cNvPr id="13" name="Footer Placeholder 21"/>
          <p:cNvSpPr txBox="1">
            <a:spLocks/>
          </p:cNvSpPr>
          <p:nvPr/>
        </p:nvSpPr>
        <p:spPr>
          <a:xfrm>
            <a:off x="8382000" y="6101089"/>
            <a:ext cx="685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16</a:t>
            </a:r>
            <a:endParaRPr lang="en-US" dirty="0"/>
          </a:p>
        </p:txBody>
      </p:sp>
      <p:sp>
        <p:nvSpPr>
          <p:cNvPr id="14" name="TextBox 13"/>
          <p:cNvSpPr txBox="1"/>
          <p:nvPr/>
        </p:nvSpPr>
        <p:spPr>
          <a:xfrm>
            <a:off x="4762500" y="338600"/>
            <a:ext cx="3962400" cy="6109365"/>
          </a:xfrm>
          <a:prstGeom prst="rect">
            <a:avLst/>
          </a:prstGeom>
          <a:noFill/>
        </p:spPr>
        <p:txBody>
          <a:bodyPr wrap="square" rtlCol="0">
            <a:spAutoFit/>
          </a:bodyPr>
          <a:lstStyle/>
          <a:p>
            <a:pPr algn="ctr"/>
            <a:r>
              <a:rPr lang="en-US" sz="1400" b="1" u="sng" dirty="0" smtClean="0"/>
              <a:t>Instructing and Assessing</a:t>
            </a:r>
          </a:p>
          <a:p>
            <a:pPr algn="ctr"/>
            <a:r>
              <a:rPr lang="en-US" sz="1400" b="1" u="sng" dirty="0" smtClean="0"/>
              <a:t>Edit and Clarify Standards L.1 and L.2 </a:t>
            </a:r>
          </a:p>
          <a:p>
            <a:endParaRPr lang="en-US" sz="600" dirty="0" smtClean="0"/>
          </a:p>
          <a:p>
            <a:r>
              <a:rPr lang="en-US" sz="1100" dirty="0" smtClean="0"/>
              <a:t>Provide students with opportunities to edit grammar use and  punctuation.  </a:t>
            </a:r>
            <a:r>
              <a:rPr lang="en-US" sz="1100" b="1" dirty="0" smtClean="0"/>
              <a:t>This is a DOK-1 or DOK-2 writing task.</a:t>
            </a:r>
          </a:p>
          <a:p>
            <a:endParaRPr lang="en-US" sz="500" dirty="0"/>
          </a:p>
          <a:p>
            <a:r>
              <a:rPr lang="en-US" sz="1100" dirty="0" smtClean="0"/>
              <a:t>Editing and Clarifying can be taught as a focused and systematic whole or small group mini lesson and assessed for understanding  during instruction.  A more formal assessment should be </a:t>
            </a:r>
            <a:r>
              <a:rPr lang="en-US" sz="1100" b="1" dirty="0" smtClean="0"/>
              <a:t>selected response.</a:t>
            </a:r>
          </a:p>
          <a:p>
            <a:endParaRPr lang="en-US" sz="500" dirty="0"/>
          </a:p>
          <a:p>
            <a:r>
              <a:rPr lang="en-US" sz="1100" dirty="0" smtClean="0"/>
              <a:t>Editing and Clarifying can also be assessed as part of a Full-Write composition using the rubrics for narrative, informational or opinion/argument writing.  When assessed in this way (as part of a total score) it is assessed as </a:t>
            </a:r>
            <a:r>
              <a:rPr lang="en-US" sz="1100" b="1" dirty="0" smtClean="0"/>
              <a:t>Conventions</a:t>
            </a:r>
            <a:r>
              <a:rPr lang="en-US" sz="1100" dirty="0" smtClean="0"/>
              <a:t>.</a:t>
            </a:r>
          </a:p>
          <a:p>
            <a:endParaRPr lang="en-US" sz="500" dirty="0"/>
          </a:p>
          <a:p>
            <a:r>
              <a:rPr lang="en-US" sz="1100" dirty="0" smtClean="0"/>
              <a:t>Editing and Clarifying should not be assessed as or with revising or writing a brief text.  </a:t>
            </a:r>
          </a:p>
          <a:p>
            <a:endParaRPr lang="en-US" sz="600" dirty="0" smtClean="0"/>
          </a:p>
          <a:p>
            <a:pPr lvl="0" algn="ctr"/>
            <a:r>
              <a:rPr lang="en-US" sz="1400" b="1" u="sng" dirty="0">
                <a:solidFill>
                  <a:prstClr val="black"/>
                </a:solidFill>
              </a:rPr>
              <a:t>Instructing and Assessing</a:t>
            </a:r>
          </a:p>
          <a:p>
            <a:pPr lvl="0" algn="ctr"/>
            <a:r>
              <a:rPr lang="en-US" sz="1400" b="1" u="sng" dirty="0" smtClean="0">
                <a:solidFill>
                  <a:prstClr val="black"/>
                </a:solidFill>
              </a:rPr>
              <a:t>Language and Vocabulary Use Standards L.3 - L.6 </a:t>
            </a:r>
          </a:p>
          <a:p>
            <a:pPr lvl="0" algn="ctr"/>
            <a:endParaRPr lang="en-US" sz="600" b="1" u="sng" dirty="0">
              <a:solidFill>
                <a:prstClr val="black"/>
              </a:solidFill>
            </a:endParaRPr>
          </a:p>
          <a:p>
            <a:pPr lvl="0"/>
            <a:r>
              <a:rPr lang="en-US" sz="1100" dirty="0">
                <a:solidFill>
                  <a:prstClr val="black"/>
                </a:solidFill>
              </a:rPr>
              <a:t>Provide students with opportunities to </a:t>
            </a:r>
            <a:r>
              <a:rPr lang="en-US" sz="1100" dirty="0" smtClean="0">
                <a:solidFill>
                  <a:prstClr val="black"/>
                </a:solidFill>
              </a:rPr>
              <a:t>correct Language and Vocabulary Use. </a:t>
            </a:r>
            <a:r>
              <a:rPr lang="en-US" sz="1100" b="1" dirty="0" smtClean="0">
                <a:solidFill>
                  <a:prstClr val="black"/>
                </a:solidFill>
              </a:rPr>
              <a:t>This </a:t>
            </a:r>
            <a:r>
              <a:rPr lang="en-US" sz="1100" b="1" dirty="0">
                <a:solidFill>
                  <a:prstClr val="black"/>
                </a:solidFill>
              </a:rPr>
              <a:t>is a DOK-1 or DOK-2 writing task.</a:t>
            </a:r>
          </a:p>
          <a:p>
            <a:pPr lvl="0"/>
            <a:endParaRPr lang="en-US" sz="500" dirty="0">
              <a:solidFill>
                <a:prstClr val="black"/>
              </a:solidFill>
            </a:endParaRPr>
          </a:p>
          <a:p>
            <a:pPr lvl="0"/>
            <a:r>
              <a:rPr lang="en-US" sz="1100" dirty="0" smtClean="0">
                <a:solidFill>
                  <a:prstClr val="black"/>
                </a:solidFill>
              </a:rPr>
              <a:t>Language/Vocabulary Use can </a:t>
            </a:r>
            <a:r>
              <a:rPr lang="en-US" sz="1100" dirty="0">
                <a:solidFill>
                  <a:prstClr val="black"/>
                </a:solidFill>
              </a:rPr>
              <a:t>be taught as a focused and systematic whole or small group mini lesson and assessed for understanding  during instruction.  A more formal assessment should be </a:t>
            </a:r>
            <a:r>
              <a:rPr lang="en-US" sz="1100" b="1" dirty="0">
                <a:solidFill>
                  <a:prstClr val="black"/>
                </a:solidFill>
              </a:rPr>
              <a:t>selected response.</a:t>
            </a:r>
          </a:p>
          <a:p>
            <a:pPr lvl="0"/>
            <a:endParaRPr lang="en-US" sz="500" dirty="0">
              <a:solidFill>
                <a:prstClr val="black"/>
              </a:solidFill>
            </a:endParaRPr>
          </a:p>
          <a:p>
            <a:pPr lvl="0"/>
            <a:r>
              <a:rPr lang="en-US" sz="1100" dirty="0" smtClean="0">
                <a:solidFill>
                  <a:prstClr val="black"/>
                </a:solidFill>
              </a:rPr>
              <a:t>Language and Vocabulary Use can </a:t>
            </a:r>
            <a:r>
              <a:rPr lang="en-US" sz="1100" dirty="0">
                <a:solidFill>
                  <a:prstClr val="black"/>
                </a:solidFill>
              </a:rPr>
              <a:t>also be assessed as part of a Full-Write composition using the rubrics for narrative, informational or opinion/argument writing.  When assessed in this way (as part of a </a:t>
            </a:r>
            <a:r>
              <a:rPr lang="en-US" sz="1100" dirty="0" smtClean="0">
                <a:solidFill>
                  <a:prstClr val="black"/>
                </a:solidFill>
              </a:rPr>
              <a:t>total score) it is assessed as </a:t>
            </a:r>
            <a:r>
              <a:rPr lang="en-US" sz="1100" b="1" dirty="0" smtClean="0">
                <a:solidFill>
                  <a:prstClr val="black"/>
                </a:solidFill>
              </a:rPr>
              <a:t>Language and Vocabulary </a:t>
            </a:r>
            <a:r>
              <a:rPr lang="en-US" sz="1100" dirty="0" smtClean="0">
                <a:solidFill>
                  <a:prstClr val="black"/>
                </a:solidFill>
              </a:rPr>
              <a:t>(under the Development Category on the Rubric)</a:t>
            </a:r>
          </a:p>
          <a:p>
            <a:pPr lvl="0"/>
            <a:endParaRPr lang="en-US" sz="500" b="1" dirty="0">
              <a:solidFill>
                <a:prstClr val="black"/>
              </a:solidFill>
            </a:endParaRPr>
          </a:p>
          <a:p>
            <a:pPr lvl="0"/>
            <a:r>
              <a:rPr lang="en-US" sz="1100" dirty="0" smtClean="0">
                <a:solidFill>
                  <a:prstClr val="black"/>
                </a:solidFill>
              </a:rPr>
              <a:t>Language and Vocabulary should </a:t>
            </a:r>
            <a:r>
              <a:rPr lang="en-US" sz="1100" dirty="0">
                <a:solidFill>
                  <a:prstClr val="black"/>
                </a:solidFill>
              </a:rPr>
              <a:t>not be assessed as or with revising or writing a brief text.  </a:t>
            </a:r>
          </a:p>
          <a:p>
            <a:endParaRPr lang="en-US" sz="1200" dirty="0"/>
          </a:p>
        </p:txBody>
      </p:sp>
    </p:spTree>
    <p:extLst>
      <p:ext uri="{BB962C8B-B14F-4D97-AF65-F5344CB8AC3E}">
        <p14:creationId xmlns:p14="http://schemas.microsoft.com/office/powerpoint/2010/main" val="4112613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 descr="C:\Users\SUSANR~1\AppData\Local\Temp\book_magnify_16655.png"/>
          <p:cNvPicPr>
            <a:picLocks noChangeAspect="1" noChangeArrowheads="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585132">
            <a:off x="6997861" y="3304129"/>
            <a:ext cx="1551565" cy="116367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4685395" y="392184"/>
            <a:ext cx="1975083" cy="2436893"/>
            <a:chOff x="5229661" y="2811382"/>
            <a:chExt cx="1975083" cy="2436893"/>
          </a:xfrm>
        </p:grpSpPr>
        <p:grpSp>
          <p:nvGrpSpPr>
            <p:cNvPr id="8" name="Group 7"/>
            <p:cNvGrpSpPr/>
            <p:nvPr/>
          </p:nvGrpSpPr>
          <p:grpSpPr>
            <a:xfrm>
              <a:off x="5229661" y="2811382"/>
              <a:ext cx="1923614" cy="2436893"/>
              <a:chOff x="5229661" y="2811382"/>
              <a:chExt cx="1923614" cy="2436893"/>
            </a:xfrm>
          </p:grpSpPr>
          <p:grpSp>
            <p:nvGrpSpPr>
              <p:cNvPr id="10" name="Group 9"/>
              <p:cNvGrpSpPr/>
              <p:nvPr/>
            </p:nvGrpSpPr>
            <p:grpSpPr>
              <a:xfrm>
                <a:off x="5229661" y="2962275"/>
                <a:ext cx="1923614" cy="2286000"/>
                <a:chOff x="5229661" y="2962275"/>
                <a:chExt cx="1923614" cy="2286000"/>
              </a:xfrm>
            </p:grpSpPr>
            <p:grpSp>
              <p:nvGrpSpPr>
                <p:cNvPr id="12" name="Group 11"/>
                <p:cNvGrpSpPr/>
                <p:nvPr/>
              </p:nvGrpSpPr>
              <p:grpSpPr>
                <a:xfrm>
                  <a:off x="5324475" y="2962275"/>
                  <a:ext cx="1828800" cy="2286000"/>
                  <a:chOff x="5324475" y="2962275"/>
                  <a:chExt cx="1828800" cy="2286000"/>
                </a:xfrm>
              </p:grpSpPr>
              <p:pic>
                <p:nvPicPr>
                  <p:cNvPr id="15" name="Picture 2" descr="http://content.presentermedia.com/files/custom/03273000/3273558/stick_figure_reading_on_top_of_book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24475" y="2962275"/>
                    <a:ext cx="18288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rot="21322713">
                    <a:off x="5438775" y="4210050"/>
                    <a:ext cx="1676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p:cNvSpPr/>
                <p:nvPr/>
              </p:nvSpPr>
              <p:spPr>
                <a:xfrm rot="355122">
                  <a:off x="5266176" y="4178285"/>
                  <a:ext cx="993933" cy="52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21354184">
                  <a:off x="5229661" y="3317636"/>
                  <a:ext cx="993933" cy="52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p:cNvSpPr/>
              <p:nvPr/>
            </p:nvSpPr>
            <p:spPr>
              <a:xfrm>
                <a:off x="5476875" y="2811382"/>
                <a:ext cx="1676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34581" l="63260" r="96409"/>
                      </a14:imgEffect>
                    </a14:imgLayer>
                  </a14:imgProps>
                </a:ext>
                <a:ext uri="{28A0092B-C50C-407E-A947-70E740481C1C}">
                  <a14:useLocalDpi xmlns:a14="http://schemas.microsoft.com/office/drawing/2010/main" val="0"/>
                </a:ext>
              </a:extLst>
            </a:blip>
            <a:srcRect l="68534" b="62535"/>
            <a:stretch/>
          </p:blipFill>
          <p:spPr bwMode="auto">
            <a:xfrm>
              <a:off x="6477000" y="3112249"/>
              <a:ext cx="727744" cy="1054100"/>
            </a:xfrm>
            <a:prstGeom prst="rect">
              <a:avLst/>
            </a:prstGeom>
            <a:noFill/>
            <a:ln>
              <a:noFill/>
            </a:ln>
            <a:extLst>
              <a:ext uri="{53640926-AAD7-44D8-BBD7-CCE9431645EC}">
                <a14:shadowObscured xmlns:a14="http://schemas.microsoft.com/office/drawing/2010/main"/>
              </a:ext>
            </a:extLst>
          </p:spPr>
        </p:pic>
      </p:grpSp>
      <p:sp>
        <p:nvSpPr>
          <p:cNvPr id="3" name="Rectangle 2"/>
          <p:cNvSpPr/>
          <p:nvPr/>
        </p:nvSpPr>
        <p:spPr>
          <a:xfrm>
            <a:off x="4797687" y="343721"/>
            <a:ext cx="2127815" cy="304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tx1"/>
                </a:solidFill>
              </a:rPr>
              <a:t>Brief-Writes</a:t>
            </a:r>
            <a:endParaRPr lang="en-US" sz="2800" b="1" dirty="0">
              <a:solidFill>
                <a:schemeClr val="tx1"/>
              </a:solidFill>
            </a:endParaRPr>
          </a:p>
        </p:txBody>
      </p:sp>
      <p:pic>
        <p:nvPicPr>
          <p:cNvPr id="6" name="Picture 2" descr="http://slowchessleague.org/wp-content/uploads/2015/01/Easy-as-1-2-3.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6528" b="78750" l="26953" r="69375"/>
                    </a14:imgEffect>
                  </a14:imgLayer>
                </a14:imgProps>
              </a:ext>
              <a:ext uri="{28A0092B-C50C-407E-A947-70E740481C1C}">
                <a14:useLocalDpi xmlns:a14="http://schemas.microsoft.com/office/drawing/2010/main" val="0"/>
              </a:ext>
            </a:extLst>
          </a:blip>
          <a:srcRect l="32958" t="5232" r="34085" b="20620"/>
          <a:stretch/>
        </p:blipFill>
        <p:spPr bwMode="auto">
          <a:xfrm>
            <a:off x="6623072" y="206190"/>
            <a:ext cx="484844" cy="5706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62444" y="4981359"/>
            <a:ext cx="3525901" cy="1200329"/>
          </a:xfrm>
          <a:prstGeom prst="rect">
            <a:avLst/>
          </a:prstGeom>
        </p:spPr>
        <p:txBody>
          <a:bodyPr wrap="square">
            <a:spAutoFit/>
          </a:bodyPr>
          <a:lstStyle/>
          <a:p>
            <a:r>
              <a:rPr lang="en-US" sz="1200" b="1" dirty="0"/>
              <a:t>Students could be asked to read an opinion piece of writing and create an introductory paragraph to set up the claim.  They could be asked to write an ending for a narrative story.  They could be asked to more clearly write a conclusion for an informational piece of writing.  This is a </a:t>
            </a:r>
            <a:r>
              <a:rPr lang="en-US" sz="1200" b="1" i="1" dirty="0">
                <a:effectLst>
                  <a:outerShdw blurRad="38100" dist="38100" dir="2700000" algn="tl">
                    <a:srgbClr val="000000">
                      <a:alpha val="43137"/>
                    </a:srgbClr>
                  </a:outerShdw>
                </a:effectLst>
              </a:rPr>
              <a:t>focused form of writing</a:t>
            </a:r>
            <a:r>
              <a:rPr lang="en-US" sz="1200" b="1" dirty="0"/>
              <a:t>. </a:t>
            </a:r>
          </a:p>
        </p:txBody>
      </p:sp>
      <p:sp>
        <p:nvSpPr>
          <p:cNvPr id="20" name="Text Placeholder 45"/>
          <p:cNvSpPr txBox="1">
            <a:spLocks/>
          </p:cNvSpPr>
          <p:nvPr/>
        </p:nvSpPr>
        <p:spPr>
          <a:xfrm>
            <a:off x="5328818" y="3502604"/>
            <a:ext cx="2603150" cy="571500"/>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14300" indent="-114300" algn="l">
              <a:buFont typeface="Arial" panose="020B0604020202020204" pitchFamily="34" charset="0"/>
              <a:buChar char="•"/>
            </a:pPr>
            <a:r>
              <a:rPr lang="en-US" sz="1400" b="1" dirty="0" smtClean="0">
                <a:solidFill>
                  <a:schemeClr val="tx1"/>
                </a:solidFill>
                <a:effectLst>
                  <a:outerShdw blurRad="38100" dist="38100" dir="2700000" algn="tl">
                    <a:srgbClr val="000000">
                      <a:alpha val="43137"/>
                    </a:srgbClr>
                  </a:outerShdw>
                </a:effectLst>
              </a:rPr>
              <a:t>Narrative Writing</a:t>
            </a:r>
            <a:endParaRPr lang="en-US" sz="1400" b="1" dirty="0">
              <a:solidFill>
                <a:schemeClr val="tx1"/>
              </a:solidFill>
              <a:effectLst>
                <a:outerShdw blurRad="38100" dist="38100" dir="2700000" algn="tl">
                  <a:srgbClr val="000000">
                    <a:alpha val="43137"/>
                  </a:srgbClr>
                </a:outerShdw>
              </a:effectLst>
            </a:endParaRPr>
          </a:p>
        </p:txBody>
      </p:sp>
      <p:sp>
        <p:nvSpPr>
          <p:cNvPr id="21" name="Text Placeholder 40"/>
          <p:cNvSpPr txBox="1">
            <a:spLocks/>
          </p:cNvSpPr>
          <p:nvPr/>
        </p:nvSpPr>
        <p:spPr>
          <a:xfrm>
            <a:off x="5321497" y="2234080"/>
            <a:ext cx="2603150" cy="4191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114300"/>
            <a:r>
              <a:rPr lang="en-US" sz="1400" b="1" dirty="0" smtClean="0">
                <a:effectLst>
                  <a:outerShdw blurRad="38100" dist="38100" dir="2700000" algn="tl">
                    <a:srgbClr val="000000">
                      <a:alpha val="43137"/>
                    </a:srgbClr>
                  </a:outerShdw>
                </a:effectLst>
              </a:rPr>
              <a:t>Opinion/Argument Writing</a:t>
            </a:r>
            <a:endParaRPr lang="en-US" sz="1400" b="1" dirty="0">
              <a:effectLst>
                <a:outerShdw blurRad="38100" dist="38100" dir="2700000" algn="tl">
                  <a:srgbClr val="000000">
                    <a:alpha val="43137"/>
                  </a:srgbClr>
                </a:outerShdw>
              </a:effectLst>
            </a:endParaRPr>
          </a:p>
        </p:txBody>
      </p:sp>
      <p:sp>
        <p:nvSpPr>
          <p:cNvPr id="22" name="Text Placeholder 41"/>
          <p:cNvSpPr txBox="1">
            <a:spLocks/>
          </p:cNvSpPr>
          <p:nvPr/>
        </p:nvSpPr>
        <p:spPr>
          <a:xfrm>
            <a:off x="5313498" y="2881042"/>
            <a:ext cx="3149960" cy="46990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114300"/>
            <a:r>
              <a:rPr lang="en-US" sz="1400" b="1" dirty="0" smtClean="0">
                <a:effectLst>
                  <a:outerShdw blurRad="38100" dist="38100" dir="2700000" algn="tl">
                    <a:srgbClr val="000000">
                      <a:alpha val="43137"/>
                    </a:srgbClr>
                  </a:outerShdw>
                </a:effectLst>
              </a:rPr>
              <a:t>Informational/Explanatory Writing</a:t>
            </a:r>
            <a:endParaRPr lang="en-US" sz="1400" b="1" dirty="0">
              <a:effectLst>
                <a:outerShdw blurRad="38100" dist="38100" dir="2700000" algn="tl">
                  <a:srgbClr val="000000">
                    <a:alpha val="43137"/>
                  </a:srgbClr>
                </a:outerShdw>
              </a:effectLst>
            </a:endParaRPr>
          </a:p>
        </p:txBody>
      </p:sp>
      <p:sp>
        <p:nvSpPr>
          <p:cNvPr id="23" name="Right Arrow 22"/>
          <p:cNvSpPr/>
          <p:nvPr/>
        </p:nvSpPr>
        <p:spPr>
          <a:xfrm>
            <a:off x="4752149" y="2329330"/>
            <a:ext cx="658051" cy="228600"/>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7" name="Rectangle 26"/>
          <p:cNvSpPr/>
          <p:nvPr/>
        </p:nvSpPr>
        <p:spPr>
          <a:xfrm>
            <a:off x="4932609" y="1696412"/>
            <a:ext cx="3631019" cy="537668"/>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Brief Writes assess a portion of                  The 3 Types of Writing</a:t>
            </a:r>
            <a:endParaRPr lang="en-US" sz="1600" b="1" dirty="0">
              <a:solidFill>
                <a:schemeClr val="tx1"/>
              </a:solidFill>
            </a:endParaRPr>
          </a:p>
        </p:txBody>
      </p:sp>
      <p:sp>
        <p:nvSpPr>
          <p:cNvPr id="28" name="Rectangle 27"/>
          <p:cNvSpPr/>
          <p:nvPr/>
        </p:nvSpPr>
        <p:spPr>
          <a:xfrm>
            <a:off x="4857326" y="4085844"/>
            <a:ext cx="3631019" cy="609600"/>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Each type of Brief Write has a rubric.</a:t>
            </a:r>
            <a:endParaRPr lang="en-US" sz="1600" b="1" dirty="0">
              <a:solidFill>
                <a:schemeClr val="tx1"/>
              </a:solidFill>
            </a:endParaRPr>
          </a:p>
        </p:txBody>
      </p:sp>
      <p:sp>
        <p:nvSpPr>
          <p:cNvPr id="30" name="Right Arrow 29"/>
          <p:cNvSpPr/>
          <p:nvPr/>
        </p:nvSpPr>
        <p:spPr>
          <a:xfrm>
            <a:off x="4752148" y="3001692"/>
            <a:ext cx="658051" cy="228600"/>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1" name="Right Arrow 30"/>
          <p:cNvSpPr/>
          <p:nvPr/>
        </p:nvSpPr>
        <p:spPr>
          <a:xfrm>
            <a:off x="4752147" y="3674054"/>
            <a:ext cx="658051" cy="228600"/>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3" name="Footer Placeholder 21"/>
          <p:cNvSpPr>
            <a:spLocks noGrp="1"/>
          </p:cNvSpPr>
          <p:nvPr>
            <p:ph type="ftr" sz="quarter" idx="11"/>
          </p:nvPr>
        </p:nvSpPr>
        <p:spPr>
          <a:xfrm>
            <a:off x="8277872" y="6181688"/>
            <a:ext cx="685800" cy="365125"/>
          </a:xfrm>
        </p:spPr>
        <p:txBody>
          <a:bodyPr/>
          <a:lstStyle/>
          <a:p>
            <a:r>
              <a:rPr lang="en-US" dirty="0" smtClean="0"/>
              <a:t>4</a:t>
            </a:r>
            <a:endParaRPr lang="en-US" dirty="0"/>
          </a:p>
        </p:txBody>
      </p:sp>
      <p:sp>
        <p:nvSpPr>
          <p:cNvPr id="35" name="Footer Placeholder 21"/>
          <p:cNvSpPr txBox="1">
            <a:spLocks/>
          </p:cNvSpPr>
          <p:nvPr/>
        </p:nvSpPr>
        <p:spPr>
          <a:xfrm>
            <a:off x="3771900" y="6151525"/>
            <a:ext cx="685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15</a:t>
            </a:r>
            <a:endParaRPr lang="en-US" dirty="0"/>
          </a:p>
        </p:txBody>
      </p:sp>
      <p:sp>
        <p:nvSpPr>
          <p:cNvPr id="36" name="Rectangle 35"/>
          <p:cNvSpPr/>
          <p:nvPr/>
        </p:nvSpPr>
        <p:spPr>
          <a:xfrm>
            <a:off x="208927" y="337548"/>
            <a:ext cx="4175166" cy="523220"/>
          </a:xfrm>
          <a:prstGeom prst="rect">
            <a:avLst/>
          </a:prstGeom>
        </p:spPr>
        <p:txBody>
          <a:bodyPr wrap="square">
            <a:spAutoFit/>
          </a:bodyPr>
          <a:lstStyle/>
          <a:p>
            <a:r>
              <a:rPr lang="en-US" sz="1400" b="1" i="1" dirty="0" smtClean="0">
                <a:effectLst>
                  <a:outerShdw blurRad="38100" dist="38100" dir="2700000" algn="tl">
                    <a:srgbClr val="000000">
                      <a:alpha val="43137"/>
                    </a:srgbClr>
                  </a:outerShdw>
                </a:effectLst>
              </a:rPr>
              <a:t>Edit and Clarify</a:t>
            </a:r>
            <a:r>
              <a:rPr lang="en-US" sz="1400" b="1" dirty="0" smtClean="0"/>
              <a:t> …</a:t>
            </a:r>
          </a:p>
          <a:p>
            <a:endParaRPr lang="en-US" sz="1400" b="1" dirty="0"/>
          </a:p>
        </p:txBody>
      </p:sp>
      <p:sp>
        <p:nvSpPr>
          <p:cNvPr id="17" name="Rectangle 16"/>
          <p:cNvSpPr/>
          <p:nvPr/>
        </p:nvSpPr>
        <p:spPr>
          <a:xfrm>
            <a:off x="208927" y="856349"/>
            <a:ext cx="4162737" cy="4201150"/>
          </a:xfrm>
          <a:prstGeom prst="rect">
            <a:avLst/>
          </a:prstGeom>
        </p:spPr>
        <p:txBody>
          <a:bodyPr wrap="square">
            <a:spAutoFit/>
          </a:bodyPr>
          <a:lstStyle/>
          <a:p>
            <a:r>
              <a:rPr lang="en-US" sz="1100" b="1" dirty="0" smtClean="0"/>
              <a:t>Grade 6</a:t>
            </a:r>
            <a:r>
              <a:rPr lang="en-US" sz="1100" dirty="0" smtClean="0"/>
              <a:t> Sample Edit and Clarify Target Question:</a:t>
            </a:r>
          </a:p>
          <a:p>
            <a:endParaRPr lang="en-US" sz="600" dirty="0" smtClean="0"/>
          </a:p>
          <a:p>
            <a:r>
              <a:rPr lang="en-US" sz="1100" b="1" dirty="0" smtClean="0"/>
              <a:t>Item </a:t>
            </a:r>
            <a:r>
              <a:rPr lang="en-US" sz="1100" b="1" dirty="0"/>
              <a:t>Stem: </a:t>
            </a:r>
            <a:endParaRPr lang="en-US" sz="1100" b="1" dirty="0" smtClean="0"/>
          </a:p>
          <a:p>
            <a:r>
              <a:rPr lang="en-US" sz="1100" dirty="0" smtClean="0"/>
              <a:t>Select </a:t>
            </a:r>
            <a:r>
              <a:rPr lang="en-US" sz="1100" dirty="0"/>
              <a:t>the correct way to revise the highlighted </a:t>
            </a:r>
            <a:r>
              <a:rPr lang="en-US" sz="1100" dirty="0" smtClean="0"/>
              <a:t>sentence (followed by a selected passage and a portion highlighted)</a:t>
            </a:r>
          </a:p>
          <a:p>
            <a:endParaRPr lang="en-US" sz="600" dirty="0"/>
          </a:p>
          <a:p>
            <a:r>
              <a:rPr lang="en-US" sz="1100" b="1" dirty="0"/>
              <a:t>Options</a:t>
            </a:r>
            <a:r>
              <a:rPr lang="en-US" sz="1100" dirty="0"/>
              <a:t>: </a:t>
            </a:r>
          </a:p>
          <a:p>
            <a:r>
              <a:rPr lang="en-US" sz="1100" b="1" dirty="0"/>
              <a:t>A. </a:t>
            </a:r>
            <a:r>
              <a:rPr lang="en-US" sz="1100" dirty="0" smtClean="0"/>
              <a:t>He </a:t>
            </a:r>
            <a:r>
              <a:rPr lang="en-US" sz="1100" dirty="0"/>
              <a:t>lived in Troy, New York, in the early 1800s. There he had </a:t>
            </a:r>
          </a:p>
          <a:p>
            <a:r>
              <a:rPr lang="en-US" sz="1100" dirty="0"/>
              <a:t>ran a business that delivered meat to the United States Army</a:t>
            </a:r>
            <a:r>
              <a:rPr lang="en-US" sz="1100" dirty="0" smtClean="0"/>
              <a:t>.</a:t>
            </a:r>
            <a:endParaRPr lang="en-US" sz="1100" dirty="0"/>
          </a:p>
          <a:p>
            <a:r>
              <a:rPr lang="en-US" sz="1100" b="1" dirty="0"/>
              <a:t>B. </a:t>
            </a:r>
            <a:r>
              <a:rPr lang="en-US" sz="1100" b="1" dirty="0" smtClean="0"/>
              <a:t> </a:t>
            </a:r>
            <a:r>
              <a:rPr lang="en-US" sz="1100" dirty="0" smtClean="0"/>
              <a:t>He </a:t>
            </a:r>
            <a:r>
              <a:rPr lang="en-US" sz="1100" dirty="0"/>
              <a:t>lived in Troy, New York, in the early 1800s he ran a </a:t>
            </a:r>
          </a:p>
          <a:p>
            <a:r>
              <a:rPr lang="en-US" sz="1100" dirty="0"/>
              <a:t>business that delivers meat to the United States Army. </a:t>
            </a:r>
          </a:p>
          <a:p>
            <a:r>
              <a:rPr lang="en-US" sz="1100" b="1" dirty="0"/>
              <a:t>C. </a:t>
            </a:r>
            <a:r>
              <a:rPr lang="en-US" sz="1100" b="1" dirty="0" smtClean="0"/>
              <a:t> </a:t>
            </a:r>
            <a:r>
              <a:rPr lang="en-US" sz="1100" dirty="0" smtClean="0"/>
              <a:t>He </a:t>
            </a:r>
            <a:r>
              <a:rPr lang="en-US" sz="1100" dirty="0"/>
              <a:t>lived in Troy, New York in the early 1800s, and he ran a </a:t>
            </a:r>
          </a:p>
          <a:p>
            <a:r>
              <a:rPr lang="en-US" sz="1100" dirty="0"/>
              <a:t>business that delivered meat to the United States Army. </a:t>
            </a:r>
          </a:p>
          <a:p>
            <a:r>
              <a:rPr lang="en-US" sz="1100" b="1" dirty="0" smtClean="0"/>
              <a:t>D</a:t>
            </a:r>
            <a:r>
              <a:rPr lang="en-US" sz="1100" dirty="0" smtClean="0"/>
              <a:t>. In </a:t>
            </a:r>
            <a:r>
              <a:rPr lang="en-US" sz="1100" dirty="0"/>
              <a:t>the early 1800s, Sam </a:t>
            </a:r>
            <a:r>
              <a:rPr lang="en-US" sz="1100" dirty="0" smtClean="0"/>
              <a:t>Wills on </a:t>
            </a:r>
            <a:r>
              <a:rPr lang="en-US" sz="1100" dirty="0"/>
              <a:t>lived in Troy, New York, and </a:t>
            </a:r>
          </a:p>
          <a:p>
            <a:r>
              <a:rPr lang="en-US" sz="1100" dirty="0"/>
              <a:t>ran a business that delivered meat to the United States Army. </a:t>
            </a:r>
            <a:endParaRPr lang="en-US" sz="1100" dirty="0" smtClean="0"/>
          </a:p>
          <a:p>
            <a:endParaRPr lang="en-US" sz="1100" dirty="0" smtClean="0"/>
          </a:p>
          <a:p>
            <a:r>
              <a:rPr lang="en-US" sz="1200" b="1" i="1" dirty="0">
                <a:solidFill>
                  <a:srgbClr val="C00000"/>
                </a:solidFill>
              </a:rPr>
              <a:t>The Distractor Analysis gives insight into possible student misconceptions and in that light can guide </a:t>
            </a:r>
            <a:r>
              <a:rPr lang="en-US" sz="1200" b="1" i="1" dirty="0" smtClean="0">
                <a:solidFill>
                  <a:srgbClr val="C00000"/>
                </a:solidFill>
              </a:rPr>
              <a:t>instruction</a:t>
            </a:r>
          </a:p>
          <a:p>
            <a:endParaRPr lang="en-US" sz="1100" b="1" dirty="0"/>
          </a:p>
          <a:p>
            <a:r>
              <a:rPr lang="en-US" sz="1100" b="1" dirty="0"/>
              <a:t>Distractor Analysis: </a:t>
            </a:r>
          </a:p>
          <a:p>
            <a:pPr marL="228600" indent="-228600">
              <a:buAutoNum type="alphaUcPeriod"/>
            </a:pPr>
            <a:r>
              <a:rPr lang="en-US" sz="1100" dirty="0" smtClean="0"/>
              <a:t>This </a:t>
            </a:r>
            <a:r>
              <a:rPr lang="en-US" sz="1100" dirty="0"/>
              <a:t>option uses an incorrect/nonstandard verb tense (“had ran”). </a:t>
            </a:r>
          </a:p>
          <a:p>
            <a:pPr marL="228600" indent="-228600">
              <a:buAutoNum type="alphaUcPeriod" startAt="2"/>
            </a:pPr>
            <a:r>
              <a:rPr lang="en-US" sz="1100" dirty="0" smtClean="0"/>
              <a:t>This </a:t>
            </a:r>
            <a:r>
              <a:rPr lang="en-US" sz="1100" dirty="0"/>
              <a:t>option has a comma splice (“New York, in”). </a:t>
            </a:r>
          </a:p>
          <a:p>
            <a:pPr marL="228600" indent="-228600">
              <a:buAutoNum type="alphaUcPeriod" startAt="3"/>
            </a:pPr>
            <a:r>
              <a:rPr lang="en-US" sz="1100" dirty="0" smtClean="0"/>
              <a:t>This </a:t>
            </a:r>
            <a:r>
              <a:rPr lang="en-US" sz="1100" dirty="0"/>
              <a:t>option </a:t>
            </a:r>
            <a:r>
              <a:rPr lang="en-US" sz="1100" dirty="0" smtClean="0"/>
              <a:t> requires </a:t>
            </a:r>
            <a:r>
              <a:rPr lang="en-US" sz="1100" dirty="0"/>
              <a:t>a second comma to set off a parenthetical element (“New York”). </a:t>
            </a:r>
          </a:p>
          <a:p>
            <a:r>
              <a:rPr lang="en-US" sz="1100" b="1" dirty="0"/>
              <a:t>D</a:t>
            </a:r>
            <a:r>
              <a:rPr lang="en-US" sz="1100" dirty="0"/>
              <a:t>. </a:t>
            </a:r>
            <a:r>
              <a:rPr lang="en-US" sz="1100" dirty="0" smtClean="0"/>
              <a:t> Correct: </a:t>
            </a:r>
            <a:r>
              <a:rPr lang="en-US" sz="1100" dirty="0"/>
              <a:t>This revision has correct grammar and punctuation. </a:t>
            </a:r>
          </a:p>
        </p:txBody>
      </p:sp>
    </p:spTree>
    <p:extLst>
      <p:ext uri="{BB962C8B-B14F-4D97-AF65-F5344CB8AC3E}">
        <p14:creationId xmlns:p14="http://schemas.microsoft.com/office/powerpoint/2010/main" val="22569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http://www.presentermedia.com/files/custom/03288000/3288128/book_magnif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912096">
            <a:off x="6845211" y="1102908"/>
            <a:ext cx="1372009" cy="1029007"/>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68234" y="535441"/>
            <a:ext cx="4403766" cy="5181047"/>
            <a:chOff x="15834" y="535441"/>
            <a:chExt cx="4572000" cy="5181047"/>
          </a:xfrm>
        </p:grpSpPr>
        <p:grpSp>
          <p:nvGrpSpPr>
            <p:cNvPr id="4" name="Group 3"/>
            <p:cNvGrpSpPr/>
            <p:nvPr/>
          </p:nvGrpSpPr>
          <p:grpSpPr>
            <a:xfrm>
              <a:off x="155206" y="766981"/>
              <a:ext cx="1978058" cy="2414619"/>
              <a:chOff x="5226686" y="2811382"/>
              <a:chExt cx="1978058" cy="2414619"/>
            </a:xfrm>
          </p:grpSpPr>
          <p:grpSp>
            <p:nvGrpSpPr>
              <p:cNvPr id="6" name="Group 5"/>
              <p:cNvGrpSpPr/>
              <p:nvPr/>
            </p:nvGrpSpPr>
            <p:grpSpPr>
              <a:xfrm>
                <a:off x="5226686" y="2811382"/>
                <a:ext cx="1926589" cy="2414619"/>
                <a:chOff x="5226686" y="2811382"/>
                <a:chExt cx="1926589" cy="2414619"/>
              </a:xfrm>
            </p:grpSpPr>
            <p:grpSp>
              <p:nvGrpSpPr>
                <p:cNvPr id="8" name="Group 7"/>
                <p:cNvGrpSpPr/>
                <p:nvPr/>
              </p:nvGrpSpPr>
              <p:grpSpPr>
                <a:xfrm>
                  <a:off x="5226686" y="2940001"/>
                  <a:ext cx="1888489" cy="2286000"/>
                  <a:chOff x="5226686" y="2940001"/>
                  <a:chExt cx="1888489" cy="2286000"/>
                </a:xfrm>
              </p:grpSpPr>
              <p:grpSp>
                <p:nvGrpSpPr>
                  <p:cNvPr id="10" name="Group 9"/>
                  <p:cNvGrpSpPr/>
                  <p:nvPr/>
                </p:nvGrpSpPr>
                <p:grpSpPr>
                  <a:xfrm>
                    <a:off x="5226686" y="2940001"/>
                    <a:ext cx="1888489" cy="2286000"/>
                    <a:chOff x="5226686" y="2940001"/>
                    <a:chExt cx="1888489" cy="2286000"/>
                  </a:xfrm>
                </p:grpSpPr>
                <p:pic>
                  <p:nvPicPr>
                    <p:cNvPr id="13" name="Picture 2" descr="http://content.presentermedia.com/files/custom/03273000/3273558/stick_figure_reading_on_top_of_book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26686" y="2940001"/>
                      <a:ext cx="18288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rot="21322713">
                      <a:off x="5438775" y="4210050"/>
                      <a:ext cx="1676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p:cNvSpPr/>
                  <p:nvPr/>
                </p:nvSpPr>
                <p:spPr>
                  <a:xfrm rot="355122">
                    <a:off x="5266176" y="4178285"/>
                    <a:ext cx="993933" cy="52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rot="21354184">
                    <a:off x="5229661" y="3317636"/>
                    <a:ext cx="993933" cy="52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8"/>
                <p:cNvSpPr/>
                <p:nvPr/>
              </p:nvSpPr>
              <p:spPr>
                <a:xfrm>
                  <a:off x="5476875" y="2811382"/>
                  <a:ext cx="1676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0" b="34581" l="63260" r="96409"/>
                        </a14:imgEffect>
                      </a14:imgLayer>
                    </a14:imgProps>
                  </a:ext>
                  <a:ext uri="{28A0092B-C50C-407E-A947-70E740481C1C}">
                    <a14:useLocalDpi xmlns:a14="http://schemas.microsoft.com/office/drawing/2010/main" val="0"/>
                  </a:ext>
                </a:extLst>
              </a:blip>
              <a:srcRect l="68534" b="62535"/>
              <a:stretch/>
            </p:blipFill>
            <p:spPr bwMode="auto">
              <a:xfrm>
                <a:off x="6477000" y="3112249"/>
                <a:ext cx="727744" cy="1054100"/>
              </a:xfrm>
              <a:prstGeom prst="rect">
                <a:avLst/>
              </a:prstGeom>
              <a:noFill/>
              <a:ln>
                <a:noFill/>
              </a:ln>
              <a:extLst>
                <a:ext uri="{53640926-AAD7-44D8-BBD7-CCE9431645EC}">
                  <a14:shadowObscured xmlns:a14="http://schemas.microsoft.com/office/drawing/2010/main"/>
                </a:ext>
              </a:extLst>
            </p:spPr>
          </p:pic>
        </p:grpSp>
        <p:pic>
          <p:nvPicPr>
            <p:cNvPr id="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4788" t="31552" r="8038" b="18933"/>
            <a:stretch/>
          </p:blipFill>
          <p:spPr bwMode="auto">
            <a:xfrm>
              <a:off x="15834" y="2121948"/>
              <a:ext cx="4372669" cy="3187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834" y="535441"/>
              <a:ext cx="4572000" cy="646331"/>
            </a:xfrm>
            <a:prstGeom prst="rect">
              <a:avLst/>
            </a:prstGeom>
          </p:spPr>
          <p:txBody>
            <a:bodyPr>
              <a:spAutoFit/>
            </a:bodyPr>
            <a:lstStyle/>
            <a:p>
              <a:pPr algn="ctr"/>
              <a:r>
                <a:rPr lang="en-US" b="1" dirty="0" smtClean="0"/>
                <a:t>Brief  </a:t>
              </a:r>
              <a:r>
                <a:rPr lang="en-US" b="1" dirty="0"/>
                <a:t>Writes </a:t>
              </a:r>
              <a:r>
                <a:rPr lang="en-US" b="1" dirty="0" smtClean="0"/>
                <a:t>Develops a Piece of Writing</a:t>
              </a:r>
            </a:p>
            <a:p>
              <a:pPr algn="ctr"/>
              <a:r>
                <a:rPr lang="en-US" b="1" dirty="0" smtClean="0"/>
                <a:t>A Brief-Write is one to three paragraphs.</a:t>
              </a:r>
              <a:endParaRPr lang="en-US" b="1" dirty="0"/>
            </a:p>
          </p:txBody>
        </p:sp>
        <p:sp>
          <p:nvSpPr>
            <p:cNvPr id="15" name="TextBox 14"/>
            <p:cNvSpPr txBox="1"/>
            <p:nvPr/>
          </p:nvSpPr>
          <p:spPr>
            <a:xfrm>
              <a:off x="107882" y="5408711"/>
              <a:ext cx="4387903" cy="307777"/>
            </a:xfrm>
            <a:prstGeom prst="rect">
              <a:avLst/>
            </a:prstGeom>
            <a:solidFill>
              <a:schemeClr val="bg1"/>
            </a:solidFill>
            <a:ln>
              <a:noFill/>
            </a:ln>
          </p:spPr>
          <p:txBody>
            <a:bodyPr wrap="square" rtlCol="0">
              <a:spAutoFit/>
            </a:bodyPr>
            <a:lstStyle/>
            <a:p>
              <a:r>
                <a:rPr lang="en-US" sz="1400" b="1" dirty="0" smtClean="0">
                  <a:solidFill>
                    <a:prstClr val="black"/>
                  </a:solidFill>
                </a:rPr>
                <a:t>Brief  </a:t>
              </a:r>
              <a:r>
                <a:rPr lang="en-US" sz="1400" b="1" dirty="0">
                  <a:solidFill>
                    <a:prstClr val="black"/>
                  </a:solidFill>
                </a:rPr>
                <a:t>Write SBAC </a:t>
              </a:r>
              <a:r>
                <a:rPr lang="en-US" sz="1400" b="1" dirty="0" smtClean="0">
                  <a:solidFill>
                    <a:prstClr val="black"/>
                  </a:solidFill>
                </a:rPr>
                <a:t>Narrative Brief Write Example Rubric</a:t>
              </a:r>
              <a:endParaRPr lang="en-US" sz="1400" dirty="0"/>
            </a:p>
          </p:txBody>
        </p:sp>
      </p:grpSp>
      <p:sp>
        <p:nvSpPr>
          <p:cNvPr id="18" name="TextBox 17"/>
          <p:cNvSpPr txBox="1"/>
          <p:nvPr/>
        </p:nvSpPr>
        <p:spPr>
          <a:xfrm>
            <a:off x="4821620" y="510098"/>
            <a:ext cx="3962400" cy="1384995"/>
          </a:xfrm>
          <a:prstGeom prst="rect">
            <a:avLst/>
          </a:prstGeom>
          <a:noFill/>
        </p:spPr>
        <p:txBody>
          <a:bodyPr wrap="square" rtlCol="0">
            <a:spAutoFit/>
          </a:bodyPr>
          <a:lstStyle/>
          <a:p>
            <a:r>
              <a:rPr lang="en-US" sz="1400" b="1" u="sng" dirty="0" smtClean="0"/>
              <a:t>Edit and Clarify</a:t>
            </a:r>
            <a:r>
              <a:rPr lang="en-US" sz="1400" b="1" dirty="0" smtClean="0"/>
              <a:t>:</a:t>
            </a:r>
          </a:p>
          <a:p>
            <a:r>
              <a:rPr lang="en-US" sz="1400" b="1" dirty="0" smtClean="0"/>
              <a:t>Apply </a:t>
            </a:r>
            <a:r>
              <a:rPr lang="en-US" sz="1400" b="1" dirty="0"/>
              <a:t>or edit grade-appropriate grammar </a:t>
            </a:r>
            <a:endParaRPr lang="en-US" sz="1400" b="1" dirty="0" smtClean="0"/>
          </a:p>
          <a:p>
            <a:r>
              <a:rPr lang="en-US" sz="1400" b="1" dirty="0" smtClean="0"/>
              <a:t>usage </a:t>
            </a:r>
            <a:r>
              <a:rPr lang="en-US" sz="1400" b="1" dirty="0"/>
              <a:t>and mechanics to clarify a </a:t>
            </a:r>
            <a:endParaRPr lang="en-US" sz="1400" b="1" dirty="0" smtClean="0"/>
          </a:p>
          <a:p>
            <a:r>
              <a:rPr lang="en-US" sz="1400" b="1" dirty="0" smtClean="0"/>
              <a:t>message and edit narrative</a:t>
            </a:r>
            <a:r>
              <a:rPr lang="en-US" sz="1400" b="1" dirty="0"/>
              <a:t>, </a:t>
            </a:r>
            <a:endParaRPr lang="en-US" sz="1400" b="1" dirty="0" smtClean="0"/>
          </a:p>
          <a:p>
            <a:r>
              <a:rPr lang="en-US" sz="1400" b="1" dirty="0" smtClean="0"/>
              <a:t>Informational and </a:t>
            </a:r>
          </a:p>
          <a:p>
            <a:r>
              <a:rPr lang="en-US" sz="1400" b="1" dirty="0" smtClean="0"/>
              <a:t>opinion/argument </a:t>
            </a:r>
            <a:r>
              <a:rPr lang="en-US" sz="1400" b="1" dirty="0"/>
              <a:t>texts. </a:t>
            </a:r>
          </a:p>
        </p:txBody>
      </p:sp>
      <p:sp>
        <p:nvSpPr>
          <p:cNvPr id="19" name="Footer Placeholder 21"/>
          <p:cNvSpPr>
            <a:spLocks noGrp="1"/>
          </p:cNvSpPr>
          <p:nvPr>
            <p:ph type="ftr" sz="quarter" idx="11"/>
          </p:nvPr>
        </p:nvSpPr>
        <p:spPr>
          <a:xfrm>
            <a:off x="3828462" y="6224668"/>
            <a:ext cx="685800" cy="365125"/>
          </a:xfrm>
        </p:spPr>
        <p:txBody>
          <a:bodyPr/>
          <a:lstStyle/>
          <a:p>
            <a:r>
              <a:rPr lang="en-US" dirty="0" smtClean="0"/>
              <a:t>5</a:t>
            </a:r>
            <a:endParaRPr lang="en-US" dirty="0"/>
          </a:p>
        </p:txBody>
      </p:sp>
      <p:sp>
        <p:nvSpPr>
          <p:cNvPr id="21" name="Footer Placeholder 21"/>
          <p:cNvSpPr txBox="1">
            <a:spLocks/>
          </p:cNvSpPr>
          <p:nvPr/>
        </p:nvSpPr>
        <p:spPr>
          <a:xfrm>
            <a:off x="8254562" y="6176340"/>
            <a:ext cx="685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14</a:t>
            </a:r>
            <a:endParaRPr lang="en-US" dirty="0"/>
          </a:p>
        </p:txBody>
      </p:sp>
      <p:sp>
        <p:nvSpPr>
          <p:cNvPr id="25" name="Rectangle 24"/>
          <p:cNvSpPr/>
          <p:nvPr/>
        </p:nvSpPr>
        <p:spPr>
          <a:xfrm>
            <a:off x="4766137" y="2157599"/>
            <a:ext cx="4004941" cy="4324261"/>
          </a:xfrm>
          <a:prstGeom prst="rect">
            <a:avLst/>
          </a:prstGeom>
          <a:solidFill>
            <a:schemeClr val="bg1"/>
          </a:solidFill>
          <a:ln w="9525">
            <a:noFill/>
          </a:ln>
        </p:spPr>
        <p:txBody>
          <a:bodyPr wrap="square">
            <a:spAutoFit/>
          </a:bodyPr>
          <a:lstStyle/>
          <a:p>
            <a:r>
              <a:rPr lang="en-US" sz="1000" b="1" dirty="0" smtClean="0"/>
              <a:t>Grade 5 Sample Edit and Clarify Target Question:</a:t>
            </a:r>
          </a:p>
          <a:p>
            <a:endParaRPr lang="en-US" sz="500" i="1" dirty="0"/>
          </a:p>
          <a:p>
            <a:r>
              <a:rPr lang="en-US" sz="1000" i="1" dirty="0" smtClean="0"/>
              <a:t>The </a:t>
            </a:r>
            <a:r>
              <a:rPr lang="en-US" sz="1000" i="1" dirty="0"/>
              <a:t>author of “Election of the President” wants to add to </a:t>
            </a:r>
            <a:r>
              <a:rPr lang="en-US" sz="1000" i="1" dirty="0" smtClean="0"/>
              <a:t>the first </a:t>
            </a:r>
            <a:r>
              <a:rPr lang="en-US" sz="1000" i="1" dirty="0"/>
              <a:t>paragraph a sentence that identifies the four stages of </a:t>
            </a:r>
            <a:r>
              <a:rPr lang="en-US" sz="1000" i="1" dirty="0" smtClean="0"/>
              <a:t>a presidential </a:t>
            </a:r>
            <a:r>
              <a:rPr lang="en-US" sz="1000" i="1" dirty="0"/>
              <a:t>election. Read this </a:t>
            </a:r>
            <a:r>
              <a:rPr lang="en-US" sz="1000" i="1" dirty="0" smtClean="0"/>
              <a:t>sentence: The </a:t>
            </a:r>
            <a:r>
              <a:rPr lang="en-US" sz="1000" i="1" dirty="0"/>
              <a:t>election of the president covers four stages: primaries </a:t>
            </a:r>
            <a:r>
              <a:rPr lang="en-US" sz="1000" i="1" dirty="0" smtClean="0"/>
              <a:t>and caucuses </a:t>
            </a:r>
            <a:r>
              <a:rPr lang="en-US" sz="1000" i="1" dirty="0"/>
              <a:t>a national convention a general election and </a:t>
            </a:r>
            <a:r>
              <a:rPr lang="en-US" sz="1000" i="1" dirty="0" smtClean="0"/>
              <a:t>Electoral College </a:t>
            </a:r>
            <a:r>
              <a:rPr lang="en-US" sz="1000" i="1" dirty="0"/>
              <a:t>voting</a:t>
            </a:r>
            <a:r>
              <a:rPr lang="en-US" sz="1000" i="1" dirty="0" smtClean="0"/>
              <a:t>.</a:t>
            </a:r>
          </a:p>
          <a:p>
            <a:endParaRPr lang="en-US" sz="500" i="1" dirty="0"/>
          </a:p>
          <a:p>
            <a:r>
              <a:rPr lang="en-US" sz="1000" dirty="0"/>
              <a:t>What is the correct position of commas in the underlined </a:t>
            </a:r>
            <a:r>
              <a:rPr lang="en-US" sz="1000" dirty="0" smtClean="0"/>
              <a:t>section of </a:t>
            </a:r>
            <a:r>
              <a:rPr lang="en-US" sz="1000" dirty="0"/>
              <a:t>the sentence? </a:t>
            </a:r>
            <a:endParaRPr lang="en-US" sz="1000" dirty="0" smtClean="0"/>
          </a:p>
          <a:p>
            <a:endParaRPr lang="en-US" sz="500" dirty="0" smtClean="0"/>
          </a:p>
          <a:p>
            <a:r>
              <a:rPr lang="en-US" sz="1000" b="1" u="sng" dirty="0" smtClean="0"/>
              <a:t>Options</a:t>
            </a:r>
            <a:r>
              <a:rPr lang="en-US" sz="1000" b="1" dirty="0"/>
              <a:t>:</a:t>
            </a:r>
          </a:p>
          <a:p>
            <a:r>
              <a:rPr lang="en-US" sz="1000" dirty="0"/>
              <a:t>A. primaries, and caucuses a national convention a </a:t>
            </a:r>
            <a:r>
              <a:rPr lang="en-US" sz="1000" dirty="0" smtClean="0"/>
              <a:t>general election</a:t>
            </a:r>
            <a:r>
              <a:rPr lang="en-US" sz="1000" dirty="0"/>
              <a:t>, and Electoral College voting.</a:t>
            </a:r>
          </a:p>
          <a:p>
            <a:r>
              <a:rPr lang="en-US" sz="1000" dirty="0"/>
              <a:t>B. primaries and caucuses, a national convention, a </a:t>
            </a:r>
            <a:r>
              <a:rPr lang="en-US" sz="1000" dirty="0" smtClean="0"/>
              <a:t>general election</a:t>
            </a:r>
            <a:r>
              <a:rPr lang="en-US" sz="1000" dirty="0"/>
              <a:t>, and Electoral College voting. </a:t>
            </a:r>
            <a:endParaRPr lang="en-US" sz="1000" dirty="0" smtClean="0"/>
          </a:p>
          <a:p>
            <a:r>
              <a:rPr lang="en-US" sz="1000" dirty="0" smtClean="0"/>
              <a:t>C</a:t>
            </a:r>
            <a:r>
              <a:rPr lang="en-US" sz="1000" dirty="0"/>
              <a:t>. primaries and caucuses a national, convention a </a:t>
            </a:r>
            <a:r>
              <a:rPr lang="en-US" sz="1000" dirty="0" smtClean="0"/>
              <a:t>general, election </a:t>
            </a:r>
            <a:r>
              <a:rPr lang="en-US" sz="1000" dirty="0"/>
              <a:t>and Electoral, College voting.</a:t>
            </a:r>
          </a:p>
          <a:p>
            <a:r>
              <a:rPr lang="en-US" sz="1000" dirty="0"/>
              <a:t>D. primaries and, caucuses a national convention a </a:t>
            </a:r>
            <a:r>
              <a:rPr lang="en-US" sz="1000" dirty="0" smtClean="0"/>
              <a:t>general election </a:t>
            </a:r>
            <a:r>
              <a:rPr lang="en-US" sz="1000" dirty="0"/>
              <a:t>and, Electoral College voting</a:t>
            </a:r>
            <a:r>
              <a:rPr lang="en-US" sz="1000" dirty="0" smtClean="0"/>
              <a:t>.</a:t>
            </a:r>
          </a:p>
          <a:p>
            <a:endParaRPr lang="en-US" sz="1000" dirty="0"/>
          </a:p>
          <a:p>
            <a:r>
              <a:rPr lang="en-US" sz="1000" b="1" dirty="0"/>
              <a:t>Distractor Analysis: </a:t>
            </a:r>
          </a:p>
          <a:p>
            <a:r>
              <a:rPr lang="en-US" sz="1000" dirty="0"/>
              <a:t>A. </a:t>
            </a:r>
            <a:r>
              <a:rPr lang="en-US" sz="1000" dirty="0" smtClean="0"/>
              <a:t>Commas </a:t>
            </a:r>
            <a:r>
              <a:rPr lang="en-US" sz="1000" dirty="0"/>
              <a:t>are incorrectly placed </a:t>
            </a:r>
            <a:r>
              <a:rPr lang="en-US" sz="1000" dirty="0" smtClean="0"/>
              <a:t>only </a:t>
            </a:r>
            <a:r>
              <a:rPr lang="en-US" sz="1000" dirty="0"/>
              <a:t>before the two instances of the </a:t>
            </a:r>
          </a:p>
          <a:p>
            <a:r>
              <a:rPr lang="en-US" sz="1000" dirty="0"/>
              <a:t>conjunction ‘</a:t>
            </a:r>
            <a:r>
              <a:rPr lang="en-US" sz="1000" dirty="0" smtClean="0"/>
              <a:t>and.’ </a:t>
            </a:r>
            <a:endParaRPr lang="en-US" sz="1000" dirty="0"/>
          </a:p>
          <a:p>
            <a:r>
              <a:rPr lang="en-US" sz="1000" dirty="0"/>
              <a:t>B. </a:t>
            </a:r>
            <a:r>
              <a:rPr lang="en-US" sz="1000" dirty="0" smtClean="0"/>
              <a:t>Correct: commas </a:t>
            </a:r>
            <a:r>
              <a:rPr lang="en-US" sz="1000" dirty="0"/>
              <a:t>are placed to separate the items </a:t>
            </a:r>
            <a:r>
              <a:rPr lang="en-US" sz="1000" dirty="0" smtClean="0"/>
              <a:t>into a </a:t>
            </a:r>
            <a:r>
              <a:rPr lang="en-US" sz="1000" dirty="0"/>
              <a:t>list </a:t>
            </a:r>
          </a:p>
          <a:p>
            <a:r>
              <a:rPr lang="en-US" sz="1000" dirty="0"/>
              <a:t>C. </a:t>
            </a:r>
            <a:r>
              <a:rPr lang="en-US" sz="1000" dirty="0" smtClean="0"/>
              <a:t>Commas </a:t>
            </a:r>
            <a:r>
              <a:rPr lang="en-US" sz="1000" dirty="0"/>
              <a:t>are incorrectly placed in </a:t>
            </a:r>
            <a:r>
              <a:rPr lang="en-US" sz="1000" dirty="0" smtClean="0"/>
              <a:t>phrases</a:t>
            </a:r>
            <a:r>
              <a:rPr lang="en-US" sz="1000" dirty="0"/>
              <a:t>, </a:t>
            </a:r>
            <a:r>
              <a:rPr lang="en-US" sz="1000" dirty="0" smtClean="0"/>
              <a:t>separating </a:t>
            </a:r>
            <a:r>
              <a:rPr lang="en-US" sz="1000" dirty="0"/>
              <a:t>the </a:t>
            </a:r>
            <a:r>
              <a:rPr lang="en-US" sz="1000" dirty="0" smtClean="0"/>
              <a:t>adjectives from their nouns</a:t>
            </a:r>
            <a:r>
              <a:rPr lang="en-US" sz="1000" dirty="0"/>
              <a:t>. </a:t>
            </a:r>
          </a:p>
          <a:p>
            <a:r>
              <a:rPr lang="en-US" sz="1000" dirty="0"/>
              <a:t>D. </a:t>
            </a:r>
            <a:r>
              <a:rPr lang="en-US" sz="1000" dirty="0" smtClean="0"/>
              <a:t>Commas </a:t>
            </a:r>
            <a:r>
              <a:rPr lang="en-US" sz="1000" dirty="0"/>
              <a:t>are incorrectly </a:t>
            </a:r>
            <a:r>
              <a:rPr lang="en-US" sz="1000" dirty="0" smtClean="0"/>
              <a:t>placed </a:t>
            </a:r>
            <a:r>
              <a:rPr lang="en-US" sz="1000" dirty="0"/>
              <a:t>after the two instances of the conjunction ‘and.’ </a:t>
            </a:r>
          </a:p>
        </p:txBody>
      </p:sp>
    </p:spTree>
    <p:extLst>
      <p:ext uri="{BB962C8B-B14F-4D97-AF65-F5344CB8AC3E}">
        <p14:creationId xmlns:p14="http://schemas.microsoft.com/office/powerpoint/2010/main" val="225698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3926637298"/>
              </p:ext>
            </p:extLst>
          </p:nvPr>
        </p:nvGraphicFramePr>
        <p:xfrm>
          <a:off x="520262" y="3122645"/>
          <a:ext cx="3581400" cy="1525524"/>
        </p:xfrm>
        <a:graphic>
          <a:graphicData uri="http://schemas.openxmlformats.org/drawingml/2006/table">
            <a:tbl>
              <a:tblPr/>
              <a:tblGrid>
                <a:gridCol w="3581400"/>
              </a:tblGrid>
              <a:tr h="2288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400" b="1" dirty="0">
                          <a:solidFill>
                            <a:srgbClr val="000000"/>
                          </a:solidFill>
                          <a:effectLst>
                            <a:outerShdw blurRad="38100" dist="38100" dir="2700000" algn="tl">
                              <a:srgbClr val="000000">
                                <a:alpha val="43137"/>
                              </a:srgbClr>
                            </a:outerShdw>
                          </a:effectLst>
                          <a:latin typeface="+mn-lt"/>
                          <a:ea typeface="Times New Roman"/>
                          <a:cs typeface="Times New Roman"/>
                        </a:rPr>
                        <a:t>Conventions</a:t>
                      </a:r>
                      <a:endParaRPr lang="en-US" sz="1400" dirty="0">
                        <a:effectLst>
                          <a:outerShdw blurRad="38100" dist="38100" dir="2700000" algn="tl">
                            <a:srgbClr val="000000">
                              <a:alpha val="43137"/>
                            </a:srgbClr>
                          </a:outerShdw>
                        </a:effectLst>
                        <a:latin typeface="+mn-lt"/>
                        <a:ea typeface="Calibri"/>
                        <a:cs typeface="Times New Roman"/>
                      </a:endParaRPr>
                    </a:p>
                  </a:txBody>
                  <a:tcPr marL="92536" marR="28654"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090"/>
                    </a:solidFill>
                  </a:tcPr>
                </a:tc>
              </a:tr>
              <a:tr h="92028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t">
                        <a:buFont typeface="Arial" pitchFamily="34" charset="0"/>
                        <a:buNone/>
                      </a:pPr>
                      <a:r>
                        <a:rPr lang="en-US" sz="1400" b="0" i="0" u="none" strike="noStrike" dirty="0">
                          <a:solidFill>
                            <a:srgbClr val="000000"/>
                          </a:solidFill>
                          <a:latin typeface="Calibri" panose="020F0502020204030204" pitchFamily="34" charset="0"/>
                        </a:rPr>
                        <a:t>The response demonstrates a strong command of conventions: </a:t>
                      </a:r>
                      <a:endParaRPr lang="en-US" sz="1400" b="0" i="0" u="none" strike="noStrike" dirty="0" smtClean="0">
                        <a:solidFill>
                          <a:srgbClr val="000000"/>
                        </a:solidFill>
                        <a:latin typeface="Calibri" panose="020F0502020204030204" pitchFamily="34" charset="0"/>
                      </a:endParaRPr>
                    </a:p>
                    <a:p>
                      <a:pPr marL="117475" indent="-117475" algn="l" fontAlgn="t">
                        <a:buFont typeface="Arial" pitchFamily="34" charset="0"/>
                        <a:buChar char="•"/>
                      </a:pPr>
                      <a:r>
                        <a:rPr lang="en-US" sz="1400" b="0" i="0" u="none" strike="noStrike" dirty="0" smtClean="0">
                          <a:solidFill>
                            <a:srgbClr val="000000"/>
                          </a:solidFill>
                          <a:latin typeface="Calibri" panose="020F0502020204030204" pitchFamily="34" charset="0"/>
                        </a:rPr>
                        <a:t>few</a:t>
                      </a:r>
                      <a:r>
                        <a:rPr lang="en-US" sz="1400" b="0" i="0" u="none" strike="noStrike" dirty="0">
                          <a:solidFill>
                            <a:srgbClr val="000000"/>
                          </a:solidFill>
                          <a:latin typeface="Calibri" panose="020F0502020204030204" pitchFamily="34" charset="0"/>
                        </a:rPr>
                        <a:t>, if any, errors in usage and sentence formation </a:t>
                      </a:r>
                      <a:endParaRPr lang="en-US" sz="1400" b="0" i="0" u="none" strike="noStrike" dirty="0" smtClean="0">
                        <a:solidFill>
                          <a:srgbClr val="000000"/>
                        </a:solidFill>
                        <a:latin typeface="Calibri" panose="020F0502020204030204" pitchFamily="34" charset="0"/>
                      </a:endParaRPr>
                    </a:p>
                    <a:p>
                      <a:pPr marL="117475" indent="-117475" algn="l" fontAlgn="t">
                        <a:buFont typeface="Arial" pitchFamily="34" charset="0"/>
                        <a:buChar char="•"/>
                      </a:pPr>
                      <a:r>
                        <a:rPr lang="en-US" sz="1400" b="0" i="0" u="none" strike="noStrike" dirty="0" smtClean="0">
                          <a:solidFill>
                            <a:srgbClr val="000000"/>
                          </a:solidFill>
                          <a:latin typeface="Calibri" panose="020F0502020204030204" pitchFamily="34" charset="0"/>
                        </a:rPr>
                        <a:t>effective </a:t>
                      </a:r>
                      <a:r>
                        <a:rPr lang="en-US" sz="1400" b="0" i="0" u="none" strike="noStrike" dirty="0">
                          <a:solidFill>
                            <a:srgbClr val="000000"/>
                          </a:solidFill>
                          <a:latin typeface="Calibri" panose="020F0502020204030204" pitchFamily="34" charset="0"/>
                        </a:rPr>
                        <a:t>and consistent use of </a:t>
                      </a:r>
                      <a:r>
                        <a:rPr lang="en-US" sz="1400" b="0" i="0" u="none" strike="noStrike" dirty="0" smtClean="0">
                          <a:solidFill>
                            <a:srgbClr val="000000"/>
                          </a:solidFill>
                          <a:latin typeface="Calibri" panose="020F0502020204030204" pitchFamily="34" charset="0"/>
                        </a:rPr>
                        <a:t> punctuation</a:t>
                      </a:r>
                      <a:r>
                        <a:rPr lang="en-US" sz="1400" b="0" i="0" u="none" strike="noStrike" dirty="0">
                          <a:solidFill>
                            <a:srgbClr val="000000"/>
                          </a:solidFill>
                          <a:latin typeface="Calibri" panose="020F0502020204030204" pitchFamily="34" charset="0"/>
                        </a:rPr>
                        <a:t>, capitalization, and spelling</a:t>
                      </a:r>
                    </a:p>
                  </a:txBody>
                  <a:tcPr marL="92536"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pic>
        <p:nvPicPr>
          <p:cNvPr id="14" name="Picture 7" descr="C:\Users\Susan Richmond\AppData\Local\Temp\student_with_giant_pencil_anim_500_wht_184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69443" y="813020"/>
            <a:ext cx="1732219" cy="2309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4800600" y="2286000"/>
            <a:ext cx="4038600" cy="3970318"/>
          </a:xfrm>
          <a:prstGeom prst="rect">
            <a:avLst/>
          </a:prstGeom>
          <a:solidFill>
            <a:schemeClr val="bg1"/>
          </a:solidFill>
          <a:ln w="12700">
            <a:noFill/>
          </a:ln>
        </p:spPr>
        <p:txBody>
          <a:bodyPr wrap="square">
            <a:spAutoFit/>
          </a:bodyPr>
          <a:lstStyle/>
          <a:p>
            <a:pPr lvl="0" fontAlgn="auto">
              <a:spcBef>
                <a:spcPts val="0"/>
              </a:spcBef>
              <a:spcAft>
                <a:spcPts val="0"/>
              </a:spcAft>
            </a:pPr>
            <a:r>
              <a:rPr lang="en-US" sz="1400" b="1" dirty="0">
                <a:solidFill>
                  <a:prstClr val="black"/>
                </a:solidFill>
                <a:latin typeface="Calibri"/>
                <a:cs typeface="+mn-cs"/>
              </a:rPr>
              <a:t>Grade 3 Sample </a:t>
            </a:r>
            <a:r>
              <a:rPr lang="en-US" sz="1400" b="1" dirty="0" smtClean="0">
                <a:solidFill>
                  <a:prstClr val="black"/>
                </a:solidFill>
                <a:latin typeface="Calibri"/>
                <a:cs typeface="+mn-cs"/>
              </a:rPr>
              <a:t>of a Brief </a:t>
            </a:r>
            <a:r>
              <a:rPr lang="en-US" sz="1400" b="1" dirty="0">
                <a:solidFill>
                  <a:prstClr val="black"/>
                </a:solidFill>
                <a:latin typeface="Calibri"/>
                <a:cs typeface="+mn-cs"/>
              </a:rPr>
              <a:t>Write </a:t>
            </a:r>
            <a:endParaRPr lang="en-US" sz="1400" b="1" dirty="0" smtClean="0">
              <a:solidFill>
                <a:prstClr val="black"/>
              </a:solidFill>
              <a:latin typeface="Calibri"/>
              <a:cs typeface="+mn-cs"/>
            </a:endParaRPr>
          </a:p>
          <a:p>
            <a:pPr lvl="0" fontAlgn="auto">
              <a:spcBef>
                <a:spcPts val="0"/>
              </a:spcBef>
              <a:spcAft>
                <a:spcPts val="0"/>
              </a:spcAft>
            </a:pPr>
            <a:endParaRPr lang="en-US" sz="1400" b="1" dirty="0" smtClean="0">
              <a:solidFill>
                <a:prstClr val="black"/>
              </a:solidFill>
              <a:latin typeface="Calibri"/>
              <a:cs typeface="+mn-cs"/>
            </a:endParaRPr>
          </a:p>
          <a:p>
            <a:pPr lvl="0" fontAlgn="auto">
              <a:spcBef>
                <a:spcPts val="0"/>
              </a:spcBef>
              <a:spcAft>
                <a:spcPts val="0"/>
              </a:spcAft>
            </a:pPr>
            <a:r>
              <a:rPr lang="en-US" sz="1400" dirty="0" smtClean="0">
                <a:solidFill>
                  <a:prstClr val="black"/>
                </a:solidFill>
                <a:latin typeface="Calibri"/>
                <a:cs typeface="+mn-cs"/>
              </a:rPr>
              <a:t>A </a:t>
            </a:r>
            <a:r>
              <a:rPr lang="en-US" sz="1400" dirty="0">
                <a:solidFill>
                  <a:prstClr val="black"/>
                </a:solidFill>
                <a:latin typeface="Calibri"/>
                <a:cs typeface="+mn-cs"/>
              </a:rPr>
              <a:t>student is writing an opinion essay for class about serving flavored milk in school cafeterias. Read the paragraph from the essay and complete the task that follows. Some people believe that schools should not serve flavored milk at lunch. According to them, students get too much sugar. It is true that flavored milk has more sugar than plain milk, but some students just will not drink plain milk. If that happens, they will not get the necessary calcium, vitamins, and other nutrients. That can’t be good. Drinking flavored milk is certainly healthier than not drinking any milk at all. Question: The beginning of the student’s essay does not state his/her opinion. </a:t>
            </a:r>
            <a:endParaRPr lang="en-US" sz="1400" dirty="0" smtClean="0">
              <a:solidFill>
                <a:prstClr val="black"/>
              </a:solidFill>
              <a:latin typeface="Calibri"/>
              <a:cs typeface="+mn-cs"/>
            </a:endParaRPr>
          </a:p>
          <a:p>
            <a:pPr lvl="0" fontAlgn="auto">
              <a:spcBef>
                <a:spcPts val="0"/>
              </a:spcBef>
              <a:spcAft>
                <a:spcPts val="0"/>
              </a:spcAft>
            </a:pPr>
            <a:endParaRPr lang="en-US" sz="1400" dirty="0" smtClean="0">
              <a:solidFill>
                <a:prstClr val="black"/>
              </a:solidFill>
              <a:latin typeface="Calibri"/>
              <a:cs typeface="+mn-cs"/>
            </a:endParaRPr>
          </a:p>
          <a:p>
            <a:pPr lvl="0" fontAlgn="auto">
              <a:spcBef>
                <a:spcPts val="0"/>
              </a:spcBef>
              <a:spcAft>
                <a:spcPts val="0"/>
              </a:spcAft>
            </a:pPr>
            <a:r>
              <a:rPr lang="en-US" sz="1400" b="1" i="1" dirty="0" smtClean="0">
                <a:solidFill>
                  <a:prstClr val="black"/>
                </a:solidFill>
                <a:latin typeface="Calibri"/>
                <a:cs typeface="+mn-cs"/>
              </a:rPr>
              <a:t>Write </a:t>
            </a:r>
            <a:r>
              <a:rPr lang="en-US" sz="1400" b="1" i="1" dirty="0">
                <a:solidFill>
                  <a:prstClr val="black"/>
                </a:solidFill>
                <a:latin typeface="Calibri"/>
                <a:cs typeface="+mn-cs"/>
              </a:rPr>
              <a:t>an opening paragraph that states the opinion and explains what the topic is about.</a:t>
            </a:r>
          </a:p>
        </p:txBody>
      </p:sp>
      <p:graphicFrame>
        <p:nvGraphicFramePr>
          <p:cNvPr id="7" name="Table 6"/>
          <p:cNvGraphicFramePr>
            <a:graphicFrameLocks noGrp="1"/>
          </p:cNvGraphicFramePr>
          <p:nvPr>
            <p:extLst>
              <p:ext uri="{D42A27DB-BD31-4B8C-83A1-F6EECF244321}">
                <p14:modId xmlns:p14="http://schemas.microsoft.com/office/powerpoint/2010/main" val="639221649"/>
              </p:ext>
            </p:extLst>
          </p:nvPr>
        </p:nvGraphicFramePr>
        <p:xfrm>
          <a:off x="4738254" y="1310640"/>
          <a:ext cx="4100946" cy="731520"/>
        </p:xfrm>
        <a:graphic>
          <a:graphicData uri="http://schemas.openxmlformats.org/drawingml/2006/table">
            <a:tbl>
              <a:tblPr/>
              <a:tblGrid>
                <a:gridCol w="914400"/>
                <a:gridCol w="838200"/>
                <a:gridCol w="797896"/>
                <a:gridCol w="864650"/>
                <a:gridCol w="685800"/>
              </a:tblGrid>
              <a:tr h="381000">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000" b="1" dirty="0" smtClean="0">
                          <a:solidFill>
                            <a:srgbClr val="000000"/>
                          </a:solidFill>
                          <a:effectLst/>
                          <a:latin typeface="+mn-lt"/>
                          <a:ea typeface="Times New Roman"/>
                          <a:cs typeface="Times New Roman"/>
                        </a:rPr>
                        <a:t>Statement of Purpose/Focus and Organization</a:t>
                      </a:r>
                      <a:endParaRPr lang="en-US" sz="1000" dirty="0">
                        <a:effectLst/>
                        <a:latin typeface="+mn-lt"/>
                        <a:ea typeface="Calibri"/>
                        <a:cs typeface="Times New Roman"/>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97D">
                        <a:lumMod val="40000"/>
                        <a:lumOff val="60000"/>
                      </a:srgbClr>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000" b="1" dirty="0">
                          <a:solidFill>
                            <a:srgbClr val="000000"/>
                          </a:solidFill>
                          <a:effectLst/>
                          <a:latin typeface="+mn-lt"/>
                          <a:ea typeface="Times New Roman"/>
                          <a:cs typeface="Times New Roman"/>
                        </a:rPr>
                        <a:t>Development: Language and Elaboration of Evidence</a:t>
                      </a:r>
                      <a:endParaRPr lang="en-US" sz="1000" dirty="0">
                        <a:effectLst/>
                        <a:latin typeface="+mn-lt"/>
                        <a:ea typeface="Calibri"/>
                        <a:cs typeface="Times New Roman"/>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en-US"/>
                    </a:p>
                  </a:txBody>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800" b="1" dirty="0">
                          <a:solidFill>
                            <a:srgbClr val="000000"/>
                          </a:solidFill>
                          <a:effectLst/>
                          <a:latin typeface="+mn-lt"/>
                          <a:ea typeface="Times New Roman"/>
                          <a:cs typeface="Times New Roman"/>
                        </a:rPr>
                        <a:t>Conventions</a:t>
                      </a:r>
                      <a:endParaRPr lang="en-US" sz="800" dirty="0">
                        <a:effectLst/>
                        <a:latin typeface="+mn-lt"/>
                        <a:ea typeface="Calibri"/>
                        <a:cs typeface="Times New Roman"/>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090"/>
                    </a:solidFill>
                  </a:tcPr>
                </a:tc>
              </a:tr>
              <a:tr h="27329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000" b="1" dirty="0" smtClean="0">
                          <a:solidFill>
                            <a:srgbClr val="000000"/>
                          </a:solidFill>
                          <a:effectLst/>
                          <a:latin typeface="+mn-lt"/>
                          <a:ea typeface="Times New Roman"/>
                          <a:cs typeface="Times New Roman"/>
                        </a:rPr>
                        <a:t>Statement of Purpose/Focus   </a:t>
                      </a:r>
                      <a:endParaRPr lang="en-US" sz="1000" dirty="0">
                        <a:effectLst/>
                        <a:latin typeface="+mn-lt"/>
                        <a:ea typeface="Calibri"/>
                        <a:cs typeface="Times New Roman"/>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000" b="1" dirty="0" smtClean="0">
                          <a:effectLst/>
                          <a:latin typeface="+mn-lt"/>
                        </a:rPr>
                        <a:t>Organization</a:t>
                      </a:r>
                      <a:endParaRPr lang="en-US" sz="1000" b="1" dirty="0">
                        <a:effectLst/>
                        <a:latin typeface="+mn-lt"/>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000" b="1" dirty="0">
                          <a:solidFill>
                            <a:srgbClr val="000000"/>
                          </a:solidFill>
                          <a:effectLst/>
                          <a:latin typeface="+mn-lt"/>
                          <a:ea typeface="Times New Roman"/>
                          <a:cs typeface="Times New Roman"/>
                        </a:rPr>
                        <a:t>Elaboration of Evidence</a:t>
                      </a:r>
                      <a:endParaRPr lang="en-US" sz="1000" dirty="0">
                        <a:effectLst/>
                        <a:latin typeface="+mn-lt"/>
                        <a:ea typeface="Calibri"/>
                        <a:cs typeface="Times New Roman"/>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000" b="1" dirty="0">
                          <a:solidFill>
                            <a:srgbClr val="000000"/>
                          </a:solidFill>
                          <a:effectLst/>
                          <a:latin typeface="+mn-lt"/>
                          <a:ea typeface="Times New Roman"/>
                          <a:cs typeface="Times New Roman"/>
                        </a:rPr>
                        <a:t>Language and Vocabulary</a:t>
                      </a:r>
                      <a:endParaRPr lang="en-US" sz="1000" dirty="0">
                        <a:effectLst/>
                        <a:latin typeface="+mn-lt"/>
                        <a:ea typeface="Calibri"/>
                        <a:cs typeface="Times New Roman"/>
                      </a:endParaRPr>
                    </a:p>
                  </a:txBody>
                  <a:tcPr marL="92536" marR="286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lumMod val="40000"/>
                        <a:lumOff val="60000"/>
                      </a:srgbClr>
                    </a:solidFill>
                  </a:tcPr>
                </a:tc>
                <a:tc vMerge="1">
                  <a:txBody>
                    <a:bodyPr/>
                    <a:lstStyle/>
                    <a:p>
                      <a:endParaRPr lang="en-US"/>
                    </a:p>
                  </a:txBody>
                  <a:tcPr/>
                </a:tc>
              </a:tr>
            </a:tbl>
          </a:graphicData>
        </a:graphic>
      </p:graphicFrame>
      <p:sp>
        <p:nvSpPr>
          <p:cNvPr id="8" name="TextBox 7"/>
          <p:cNvSpPr txBox="1"/>
          <p:nvPr/>
        </p:nvSpPr>
        <p:spPr>
          <a:xfrm>
            <a:off x="4800600" y="152400"/>
            <a:ext cx="4038600" cy="1092607"/>
          </a:xfrm>
          <a:prstGeom prst="rect">
            <a:avLst/>
          </a:prstGeom>
          <a:noFill/>
        </p:spPr>
        <p:txBody>
          <a:bodyPr wrap="square" rtlCol="0">
            <a:spAutoFit/>
          </a:bodyPr>
          <a:lstStyle/>
          <a:p>
            <a:endParaRPr lang="en-US" sz="1200" dirty="0">
              <a:solidFill>
                <a:prstClr val="black"/>
              </a:solidFill>
            </a:endParaRPr>
          </a:p>
          <a:p>
            <a:r>
              <a:rPr lang="en-US" sz="1200" dirty="0" smtClean="0">
                <a:solidFill>
                  <a:prstClr val="black"/>
                </a:solidFill>
              </a:rPr>
              <a:t>The first </a:t>
            </a:r>
            <a:r>
              <a:rPr lang="en-US" sz="1200" b="1" dirty="0" smtClean="0">
                <a:solidFill>
                  <a:srgbClr val="C00000"/>
                </a:solidFill>
              </a:rPr>
              <a:t>two</a:t>
            </a:r>
            <a:r>
              <a:rPr lang="en-US" sz="1200" dirty="0" smtClean="0">
                <a:solidFill>
                  <a:prstClr val="black"/>
                </a:solidFill>
              </a:rPr>
              <a:t> categories are assessed in Brief-Writes:</a:t>
            </a:r>
          </a:p>
          <a:p>
            <a:endParaRPr lang="en-US" sz="500" dirty="0" smtClean="0">
              <a:solidFill>
                <a:prstClr val="black"/>
              </a:solidFill>
            </a:endParaRPr>
          </a:p>
          <a:p>
            <a:pPr marL="228600" indent="-228600">
              <a:buAutoNum type="arabicParenBoth"/>
            </a:pPr>
            <a:r>
              <a:rPr lang="en-US" sz="1200" b="1" dirty="0" smtClean="0">
                <a:solidFill>
                  <a:srgbClr val="C00000"/>
                </a:solidFill>
              </a:rPr>
              <a:t>Statement </a:t>
            </a:r>
            <a:r>
              <a:rPr lang="en-US" sz="1200" b="1" dirty="0">
                <a:solidFill>
                  <a:srgbClr val="C00000"/>
                </a:solidFill>
              </a:rPr>
              <a:t>of purpose/focus and organization</a:t>
            </a:r>
            <a:r>
              <a:rPr lang="en-US" sz="1200" b="1" dirty="0" smtClean="0">
                <a:solidFill>
                  <a:srgbClr val="C00000"/>
                </a:solidFill>
              </a:rPr>
              <a:t>,</a:t>
            </a:r>
          </a:p>
          <a:p>
            <a:pPr marL="228600" indent="-228600">
              <a:buAutoNum type="arabicParenBoth"/>
            </a:pPr>
            <a:r>
              <a:rPr lang="en-US" sz="1200" b="1" dirty="0" smtClean="0">
                <a:solidFill>
                  <a:srgbClr val="C00000"/>
                </a:solidFill>
              </a:rPr>
              <a:t>Elaboration </a:t>
            </a:r>
            <a:r>
              <a:rPr lang="en-US" sz="1200" b="1" dirty="0">
                <a:solidFill>
                  <a:srgbClr val="C00000"/>
                </a:solidFill>
              </a:rPr>
              <a:t>of Evidence and Language and Vocabulary </a:t>
            </a:r>
          </a:p>
          <a:p>
            <a:pPr marL="228600" indent="-228600">
              <a:buAutoNum type="arabicParenBoth"/>
            </a:pPr>
            <a:r>
              <a:rPr lang="en-US" sz="1200" b="1" strike="sngStrike" dirty="0" smtClean="0">
                <a:solidFill>
                  <a:prstClr val="black"/>
                </a:solidFill>
              </a:rPr>
              <a:t>Conventions</a:t>
            </a:r>
            <a:endParaRPr lang="en-US" b="1" strike="sngStrike" dirty="0"/>
          </a:p>
        </p:txBody>
      </p:sp>
      <p:sp>
        <p:nvSpPr>
          <p:cNvPr id="10" name="Footer Placeholder 21"/>
          <p:cNvSpPr>
            <a:spLocks noGrp="1"/>
          </p:cNvSpPr>
          <p:nvPr>
            <p:ph type="ftr" sz="quarter" idx="11"/>
          </p:nvPr>
        </p:nvSpPr>
        <p:spPr>
          <a:xfrm>
            <a:off x="8166538" y="6211759"/>
            <a:ext cx="685800" cy="365125"/>
          </a:xfrm>
        </p:spPr>
        <p:txBody>
          <a:bodyPr/>
          <a:lstStyle/>
          <a:p>
            <a:r>
              <a:rPr lang="en-US" dirty="0" smtClean="0"/>
              <a:t>6</a:t>
            </a:r>
            <a:endParaRPr lang="en-US" dirty="0"/>
          </a:p>
        </p:txBody>
      </p:sp>
      <p:sp>
        <p:nvSpPr>
          <p:cNvPr id="12" name="Footer Placeholder 21"/>
          <p:cNvSpPr txBox="1">
            <a:spLocks/>
          </p:cNvSpPr>
          <p:nvPr/>
        </p:nvSpPr>
        <p:spPr>
          <a:xfrm>
            <a:off x="3758762" y="6176340"/>
            <a:ext cx="685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13</a:t>
            </a:r>
            <a:endParaRPr lang="en-US" dirty="0"/>
          </a:p>
        </p:txBody>
      </p:sp>
      <p:sp>
        <p:nvSpPr>
          <p:cNvPr id="13" name="Rectangle 12"/>
          <p:cNvSpPr/>
          <p:nvPr/>
        </p:nvSpPr>
        <p:spPr>
          <a:xfrm>
            <a:off x="342900" y="437093"/>
            <a:ext cx="3886200" cy="954107"/>
          </a:xfrm>
          <a:prstGeom prst="rect">
            <a:avLst/>
          </a:prstGeom>
        </p:spPr>
        <p:txBody>
          <a:bodyPr wrap="square">
            <a:spAutoFit/>
          </a:bodyPr>
          <a:lstStyle/>
          <a:p>
            <a:r>
              <a:rPr lang="en-US" sz="1400" b="1" i="1" dirty="0" smtClean="0">
                <a:effectLst>
                  <a:outerShdw blurRad="38100" dist="38100" dir="2700000" algn="tl">
                    <a:srgbClr val="000000">
                      <a:alpha val="43137"/>
                    </a:srgbClr>
                  </a:outerShdw>
                </a:effectLst>
              </a:rPr>
              <a:t>Edit and Clarify </a:t>
            </a:r>
            <a:r>
              <a:rPr lang="en-US" sz="1400" b="1" dirty="0" smtClean="0"/>
              <a:t>assessed apart from a full or brief write are selected response questions and are Conventions of Writing (grammar, spelling, punctuation, etc.…).</a:t>
            </a:r>
            <a:endParaRPr lang="en-US" sz="1400" b="1" dirty="0"/>
          </a:p>
        </p:txBody>
      </p:sp>
      <p:sp>
        <p:nvSpPr>
          <p:cNvPr id="15" name="Rectangle 14"/>
          <p:cNvSpPr/>
          <p:nvPr/>
        </p:nvSpPr>
        <p:spPr>
          <a:xfrm>
            <a:off x="1699742" y="2817845"/>
            <a:ext cx="2401920" cy="304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Edit and Clarify</a:t>
            </a:r>
            <a:endParaRPr lang="en-US" b="1" dirty="0">
              <a:solidFill>
                <a:schemeClr val="tx1"/>
              </a:solidFill>
            </a:endParaRPr>
          </a:p>
        </p:txBody>
      </p:sp>
      <p:pic>
        <p:nvPicPr>
          <p:cNvPr id="16" name="Picture 4" descr="http://home.ncscredit.com/sites/default/files/Blog%20Images/5%20Problems%20with%20Preliminary%20Notice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11530" y="2644193"/>
            <a:ext cx="404149" cy="55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9067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rot="21160248">
            <a:off x="4867082" y="664550"/>
            <a:ext cx="1524000" cy="828468"/>
            <a:chOff x="0" y="0"/>
            <a:chExt cx="1706492" cy="1036708"/>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61058" t="44071" r="26442" b="42307"/>
            <a:stretch/>
          </p:blipFill>
          <p:spPr bwMode="auto">
            <a:xfrm>
              <a:off x="0" y="291210"/>
              <a:ext cx="1706492" cy="745498"/>
            </a:xfrm>
            <a:prstGeom prst="rect">
              <a:avLst/>
            </a:prstGeom>
            <a:ln>
              <a:noFill/>
            </a:ln>
            <a:extLst>
              <a:ext uri="{53640926-AAD7-44D8-BBD7-CCE9431645EC}">
                <a14:shadowObscured xmlns:a14="http://schemas.microsoft.com/office/drawing/2010/main"/>
              </a:ext>
            </a:extLst>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83975" t="38462" r="12820" b="45913"/>
            <a:stretch/>
          </p:blipFill>
          <p:spPr bwMode="auto">
            <a:xfrm rot="21369134">
              <a:off x="1182313" y="0"/>
              <a:ext cx="460113" cy="902751"/>
            </a:xfrm>
            <a:prstGeom prst="rect">
              <a:avLst/>
            </a:prstGeom>
            <a:ln>
              <a:noFill/>
            </a:ln>
            <a:extLst>
              <a:ext uri="{53640926-AAD7-44D8-BBD7-CCE9431645EC}">
                <a14:shadowObscured xmlns:a14="http://schemas.microsoft.com/office/drawing/2010/main"/>
              </a:ext>
            </a:extLst>
          </p:spPr>
        </p:pic>
        <p:sp>
          <p:nvSpPr>
            <p:cNvPr id="24" name="Rectangle 23"/>
            <p:cNvSpPr/>
            <p:nvPr/>
          </p:nvSpPr>
          <p:spPr>
            <a:xfrm rot="283408">
              <a:off x="5824" y="256265"/>
              <a:ext cx="1182313" cy="20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pic>
        <p:nvPicPr>
          <p:cNvPr id="2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2227" t="24609" r="19609" b="47559"/>
          <a:stretch/>
        </p:blipFill>
        <p:spPr bwMode="auto">
          <a:xfrm rot="21233972">
            <a:off x="2592707" y="1601752"/>
            <a:ext cx="1675150" cy="1026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Susan Richmond\AppData\Local\Temp\woman_checks_it_off_her_list_500_wht_12483.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708" y="639649"/>
            <a:ext cx="2000250" cy="160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236517" y="474379"/>
            <a:ext cx="2667000" cy="304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Revise a Brief Text</a:t>
            </a:r>
            <a:endParaRPr lang="en-US" b="1" dirty="0">
              <a:solidFill>
                <a:schemeClr val="tx1"/>
              </a:solidFill>
            </a:endParaRPr>
          </a:p>
        </p:txBody>
      </p:sp>
      <p:pic>
        <p:nvPicPr>
          <p:cNvPr id="7" name="Picture 2" descr="http://slowchessleague.org/wp-content/uploads/2015/01/Easy-as-1-2-3.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861" b="75417" l="65625" r="94219"/>
                    </a14:imgEffect>
                  </a14:imgLayer>
                </a14:imgProps>
              </a:ext>
              <a:ext uri="{28A0092B-C50C-407E-A947-70E740481C1C}">
                <a14:useLocalDpi xmlns:a14="http://schemas.microsoft.com/office/drawing/2010/main" val="0"/>
              </a:ext>
            </a:extLst>
          </a:blip>
          <a:srcRect l="66996" t="6965" r="2733" b="22098"/>
          <a:stretch/>
        </p:blipFill>
        <p:spPr bwMode="auto">
          <a:xfrm>
            <a:off x="2438400" y="174775"/>
            <a:ext cx="685800" cy="904009"/>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5"/>
          <p:cNvSpPr txBox="1">
            <a:spLocks/>
          </p:cNvSpPr>
          <p:nvPr/>
        </p:nvSpPr>
        <p:spPr>
          <a:xfrm>
            <a:off x="1015141" y="4508350"/>
            <a:ext cx="2603150" cy="571500"/>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14300" indent="-114300" algn="l">
              <a:buFont typeface="Arial" panose="020B0604020202020204" pitchFamily="34" charset="0"/>
              <a:buChar char="•"/>
            </a:pPr>
            <a:r>
              <a:rPr lang="en-US" sz="1400" b="1" dirty="0" smtClean="0">
                <a:solidFill>
                  <a:schemeClr val="tx1"/>
                </a:solidFill>
                <a:effectLst>
                  <a:outerShdw blurRad="38100" dist="38100" dir="2700000" algn="tl">
                    <a:srgbClr val="000000">
                      <a:alpha val="43137"/>
                    </a:srgbClr>
                  </a:outerShdw>
                </a:effectLst>
              </a:rPr>
              <a:t>Narrative Writing</a:t>
            </a:r>
            <a:endParaRPr lang="en-US" sz="1400" b="1" dirty="0">
              <a:solidFill>
                <a:schemeClr val="tx1"/>
              </a:solidFill>
              <a:effectLst>
                <a:outerShdw blurRad="38100" dist="38100" dir="2700000" algn="tl">
                  <a:srgbClr val="000000">
                    <a:alpha val="43137"/>
                  </a:srgbClr>
                </a:outerShdw>
              </a:effectLst>
            </a:endParaRPr>
          </a:p>
        </p:txBody>
      </p:sp>
      <p:sp>
        <p:nvSpPr>
          <p:cNvPr id="10" name="Text Placeholder 40"/>
          <p:cNvSpPr txBox="1">
            <a:spLocks/>
          </p:cNvSpPr>
          <p:nvPr/>
        </p:nvSpPr>
        <p:spPr>
          <a:xfrm>
            <a:off x="1011778" y="3177213"/>
            <a:ext cx="2603150" cy="4191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114300"/>
            <a:r>
              <a:rPr lang="en-US" sz="1400" b="1" dirty="0" smtClean="0">
                <a:effectLst>
                  <a:outerShdw blurRad="38100" dist="38100" dir="2700000" algn="tl">
                    <a:srgbClr val="000000">
                      <a:alpha val="43137"/>
                    </a:srgbClr>
                  </a:outerShdw>
                </a:effectLst>
              </a:rPr>
              <a:t>Opinion/Argument Writing</a:t>
            </a:r>
            <a:endParaRPr lang="en-US" sz="1400" b="1" dirty="0">
              <a:effectLst>
                <a:outerShdw blurRad="38100" dist="38100" dir="2700000" algn="tl">
                  <a:srgbClr val="000000">
                    <a:alpha val="43137"/>
                  </a:srgbClr>
                </a:outerShdw>
              </a:effectLst>
            </a:endParaRPr>
          </a:p>
        </p:txBody>
      </p:sp>
      <p:sp>
        <p:nvSpPr>
          <p:cNvPr id="11" name="Text Placeholder 41"/>
          <p:cNvSpPr txBox="1">
            <a:spLocks/>
          </p:cNvSpPr>
          <p:nvPr/>
        </p:nvSpPr>
        <p:spPr>
          <a:xfrm>
            <a:off x="1003779" y="3824175"/>
            <a:ext cx="3149960" cy="46990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114300"/>
            <a:r>
              <a:rPr lang="en-US" sz="1400" b="1" dirty="0" smtClean="0">
                <a:effectLst>
                  <a:outerShdw blurRad="38100" dist="38100" dir="2700000" algn="tl">
                    <a:srgbClr val="000000">
                      <a:alpha val="43137"/>
                    </a:srgbClr>
                  </a:outerShdw>
                </a:effectLst>
              </a:rPr>
              <a:t>Informational/Explanatory Writing</a:t>
            </a:r>
            <a:endParaRPr lang="en-US" sz="1400" b="1" dirty="0">
              <a:effectLst>
                <a:outerShdw blurRad="38100" dist="38100" dir="2700000" algn="tl">
                  <a:srgbClr val="000000">
                    <a:alpha val="43137"/>
                  </a:srgbClr>
                </a:outerShdw>
              </a:effectLst>
            </a:endParaRPr>
          </a:p>
        </p:txBody>
      </p:sp>
      <p:sp>
        <p:nvSpPr>
          <p:cNvPr id="12" name="Rectangle 11"/>
          <p:cNvSpPr/>
          <p:nvPr/>
        </p:nvSpPr>
        <p:spPr>
          <a:xfrm>
            <a:off x="622890" y="2514600"/>
            <a:ext cx="3631019" cy="537668"/>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Revise a Brief Text assesses a portion of                  The 3 Types of Writing</a:t>
            </a:r>
            <a:endParaRPr lang="en-US" sz="1600" b="1" dirty="0">
              <a:solidFill>
                <a:schemeClr val="tx1"/>
              </a:solidFill>
            </a:endParaRPr>
          </a:p>
        </p:txBody>
      </p:sp>
      <p:sp>
        <p:nvSpPr>
          <p:cNvPr id="13" name="Rectangle 12"/>
          <p:cNvSpPr/>
          <p:nvPr/>
        </p:nvSpPr>
        <p:spPr>
          <a:xfrm>
            <a:off x="547607" y="5028977"/>
            <a:ext cx="3631019" cy="609600"/>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Each type of Brief Write has a rubric.</a:t>
            </a:r>
            <a:endParaRPr lang="en-US" sz="1600" b="1" dirty="0">
              <a:solidFill>
                <a:schemeClr val="tx1"/>
              </a:solidFill>
            </a:endParaRPr>
          </a:p>
        </p:txBody>
      </p:sp>
      <p:sp>
        <p:nvSpPr>
          <p:cNvPr id="14" name="Right Arrow 13"/>
          <p:cNvSpPr/>
          <p:nvPr/>
        </p:nvSpPr>
        <p:spPr>
          <a:xfrm>
            <a:off x="440215" y="3272463"/>
            <a:ext cx="658051" cy="228600"/>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5" name="Right Arrow 14"/>
          <p:cNvSpPr/>
          <p:nvPr/>
        </p:nvSpPr>
        <p:spPr>
          <a:xfrm>
            <a:off x="440214" y="3944825"/>
            <a:ext cx="658051" cy="228600"/>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7" name="Right Arrow 16"/>
          <p:cNvSpPr/>
          <p:nvPr/>
        </p:nvSpPr>
        <p:spPr>
          <a:xfrm>
            <a:off x="440213" y="4688437"/>
            <a:ext cx="658051" cy="228600"/>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7" name="Footer Placeholder 21"/>
          <p:cNvSpPr>
            <a:spLocks noGrp="1"/>
          </p:cNvSpPr>
          <p:nvPr>
            <p:ph type="ftr" sz="quarter" idx="11"/>
          </p:nvPr>
        </p:nvSpPr>
        <p:spPr>
          <a:xfrm>
            <a:off x="3799253" y="6032661"/>
            <a:ext cx="685800" cy="365125"/>
          </a:xfrm>
        </p:spPr>
        <p:txBody>
          <a:bodyPr/>
          <a:lstStyle/>
          <a:p>
            <a:r>
              <a:rPr lang="en-US" dirty="0" smtClean="0"/>
              <a:t>7</a:t>
            </a:r>
            <a:endParaRPr lang="en-US" dirty="0"/>
          </a:p>
        </p:txBody>
      </p:sp>
      <p:sp>
        <p:nvSpPr>
          <p:cNvPr id="29" name="Footer Placeholder 21"/>
          <p:cNvSpPr txBox="1">
            <a:spLocks/>
          </p:cNvSpPr>
          <p:nvPr/>
        </p:nvSpPr>
        <p:spPr>
          <a:xfrm>
            <a:off x="8395138" y="6032661"/>
            <a:ext cx="685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12</a:t>
            </a:r>
            <a:endParaRPr lang="en-US" dirty="0"/>
          </a:p>
        </p:txBody>
      </p:sp>
      <p:sp>
        <p:nvSpPr>
          <p:cNvPr id="2" name="Rectangle 1"/>
          <p:cNvSpPr/>
          <p:nvPr/>
        </p:nvSpPr>
        <p:spPr>
          <a:xfrm>
            <a:off x="4851838" y="1284496"/>
            <a:ext cx="4054365" cy="5139869"/>
          </a:xfrm>
          <a:prstGeom prst="rect">
            <a:avLst/>
          </a:prstGeom>
        </p:spPr>
        <p:txBody>
          <a:bodyPr wrap="square">
            <a:spAutoFit/>
          </a:bodyPr>
          <a:lstStyle/>
          <a:p>
            <a:r>
              <a:rPr lang="en-US" sz="1100" b="1" dirty="0" smtClean="0"/>
              <a:t>Grade 5 Sample of a Language and Vocabulary Target question.</a:t>
            </a:r>
          </a:p>
          <a:p>
            <a:endParaRPr lang="en-US" sz="500" b="1" dirty="0" smtClean="0"/>
          </a:p>
          <a:p>
            <a:r>
              <a:rPr lang="en-US" sz="1100" b="1" i="1" dirty="0" smtClean="0"/>
              <a:t>Read </a:t>
            </a:r>
            <a:r>
              <a:rPr lang="en-US" sz="1100" b="1" i="1" dirty="0"/>
              <a:t>the </a:t>
            </a:r>
            <a:r>
              <a:rPr lang="en-US" sz="1100" b="1" i="1" dirty="0" smtClean="0"/>
              <a:t>sentence in Paragraph 5 </a:t>
            </a:r>
            <a:r>
              <a:rPr lang="en-US" sz="1100" b="1" i="1" dirty="0"/>
              <a:t>and complete the task that follows it</a:t>
            </a:r>
            <a:r>
              <a:rPr lang="en-US" sz="1100" i="1" dirty="0" smtClean="0"/>
              <a:t>.</a:t>
            </a:r>
          </a:p>
          <a:p>
            <a:endParaRPr lang="en-US" sz="500" i="1" dirty="0"/>
          </a:p>
          <a:p>
            <a:r>
              <a:rPr lang="en-US" sz="1100" dirty="0" smtClean="0"/>
              <a:t>Scientists  pick  individual </a:t>
            </a:r>
            <a:r>
              <a:rPr lang="en-US" sz="1100" dirty="0"/>
              <a:t>animals and </a:t>
            </a:r>
            <a:r>
              <a:rPr lang="en-US" sz="1100" dirty="0" smtClean="0"/>
              <a:t> fit  them </a:t>
            </a:r>
            <a:r>
              <a:rPr lang="en-US" sz="1100" dirty="0"/>
              <a:t>with lightweight, </a:t>
            </a:r>
          </a:p>
          <a:p>
            <a:r>
              <a:rPr lang="en-US" sz="1100" dirty="0"/>
              <a:t>comfortable radio </a:t>
            </a:r>
            <a:r>
              <a:rPr lang="en-US" sz="1100" dirty="0" smtClean="0"/>
              <a:t>transmitters. </a:t>
            </a:r>
          </a:p>
          <a:p>
            <a:endParaRPr lang="en-US" sz="500" dirty="0" smtClean="0"/>
          </a:p>
          <a:p>
            <a:r>
              <a:rPr lang="en-US" sz="1100" dirty="0" smtClean="0"/>
              <a:t>Which set </a:t>
            </a:r>
            <a:r>
              <a:rPr lang="en-US" sz="1100" dirty="0"/>
              <a:t>of words has the same </a:t>
            </a:r>
            <a:r>
              <a:rPr lang="en-US" sz="1100" dirty="0" smtClean="0"/>
              <a:t>meanings   as </a:t>
            </a:r>
            <a:r>
              <a:rPr lang="en-US" sz="1100" dirty="0"/>
              <a:t>the underlined </a:t>
            </a:r>
          </a:p>
          <a:p>
            <a:r>
              <a:rPr lang="en-US" sz="1100" dirty="0"/>
              <a:t>words in the sentence in the box? </a:t>
            </a:r>
            <a:endParaRPr lang="en-US" sz="1100" dirty="0" smtClean="0"/>
          </a:p>
          <a:p>
            <a:endParaRPr lang="en-US" sz="500" dirty="0" smtClean="0"/>
          </a:p>
          <a:p>
            <a:r>
              <a:rPr lang="en-US" sz="1100" b="1" dirty="0" smtClean="0"/>
              <a:t>Options</a:t>
            </a:r>
            <a:r>
              <a:rPr lang="en-US" sz="1100" b="1" dirty="0"/>
              <a:t>: </a:t>
            </a:r>
          </a:p>
          <a:p>
            <a:r>
              <a:rPr lang="en-US" sz="1100" dirty="0"/>
              <a:t>A. </a:t>
            </a:r>
            <a:r>
              <a:rPr lang="en-US" sz="1100" dirty="0" smtClean="0"/>
              <a:t>select</a:t>
            </a:r>
            <a:r>
              <a:rPr lang="en-US" sz="1100" dirty="0"/>
              <a:t>, </a:t>
            </a:r>
            <a:r>
              <a:rPr lang="en-US" sz="1100" dirty="0" smtClean="0"/>
              <a:t> equip </a:t>
            </a:r>
            <a:endParaRPr lang="en-US" sz="1100" dirty="0"/>
          </a:p>
          <a:p>
            <a:r>
              <a:rPr lang="en-US" sz="1100" dirty="0"/>
              <a:t>B. </a:t>
            </a:r>
            <a:r>
              <a:rPr lang="en-US" sz="1100" dirty="0" smtClean="0"/>
              <a:t>claim , </a:t>
            </a:r>
            <a:r>
              <a:rPr lang="en-US" sz="1100" dirty="0"/>
              <a:t>connect </a:t>
            </a:r>
          </a:p>
          <a:p>
            <a:r>
              <a:rPr lang="en-US" sz="1100" dirty="0"/>
              <a:t>C. </a:t>
            </a:r>
            <a:r>
              <a:rPr lang="en-US" sz="1100" dirty="0" smtClean="0"/>
              <a:t>examine, </a:t>
            </a:r>
            <a:r>
              <a:rPr lang="en-US" sz="1100" dirty="0"/>
              <a:t>link </a:t>
            </a:r>
          </a:p>
          <a:p>
            <a:r>
              <a:rPr lang="en-US" sz="1100" dirty="0"/>
              <a:t>D. </a:t>
            </a:r>
            <a:r>
              <a:rPr lang="en-US" sz="1100" dirty="0" smtClean="0"/>
              <a:t>determine , </a:t>
            </a:r>
            <a:r>
              <a:rPr lang="en-US" sz="1100" dirty="0"/>
              <a:t>tame </a:t>
            </a:r>
            <a:endParaRPr lang="en-US" sz="1100" dirty="0" smtClean="0"/>
          </a:p>
          <a:p>
            <a:endParaRPr lang="en-US" sz="500" dirty="0"/>
          </a:p>
          <a:p>
            <a:r>
              <a:rPr lang="en-US" sz="1100" b="1" dirty="0"/>
              <a:t>Distractor Analysis: </a:t>
            </a:r>
          </a:p>
          <a:p>
            <a:r>
              <a:rPr lang="en-US" sz="1100" b="1" dirty="0"/>
              <a:t>A</a:t>
            </a:r>
            <a:r>
              <a:rPr lang="en-US" sz="1100" dirty="0"/>
              <a:t>. </a:t>
            </a:r>
            <a:r>
              <a:rPr lang="en-US" sz="1100" dirty="0" smtClean="0"/>
              <a:t>Correct: “Select</a:t>
            </a:r>
            <a:r>
              <a:rPr lang="en-US" sz="1100" dirty="0"/>
              <a:t>” is a synonym for “pick”; </a:t>
            </a:r>
            <a:r>
              <a:rPr lang="en-US" sz="1100" dirty="0" smtClean="0"/>
              <a:t>“equip with” </a:t>
            </a:r>
            <a:r>
              <a:rPr lang="en-US" sz="1100" dirty="0"/>
              <a:t>is </a:t>
            </a:r>
            <a:r>
              <a:rPr lang="en-US" sz="1100" dirty="0" smtClean="0"/>
              <a:t>a synonym </a:t>
            </a:r>
            <a:r>
              <a:rPr lang="en-US" sz="1100" dirty="0"/>
              <a:t>of “fit </a:t>
            </a:r>
            <a:r>
              <a:rPr lang="en-US" sz="1100" dirty="0" smtClean="0"/>
              <a:t>with.” </a:t>
            </a:r>
            <a:endParaRPr lang="en-US" sz="1100" dirty="0"/>
          </a:p>
          <a:p>
            <a:r>
              <a:rPr lang="en-US" sz="1100" b="1" dirty="0"/>
              <a:t>B. </a:t>
            </a:r>
            <a:r>
              <a:rPr lang="en-US" sz="1100" dirty="0" smtClean="0"/>
              <a:t>Although </a:t>
            </a:r>
            <a:r>
              <a:rPr lang="en-US" sz="1100" dirty="0"/>
              <a:t>scientists may possibly </a:t>
            </a:r>
            <a:r>
              <a:rPr lang="en-US" sz="1100" dirty="0" smtClean="0"/>
              <a:t>“claim” the </a:t>
            </a:r>
            <a:r>
              <a:rPr lang="en-US" sz="1100" dirty="0"/>
              <a:t>individual animals, </a:t>
            </a:r>
            <a:r>
              <a:rPr lang="en-US" sz="1100" dirty="0" smtClean="0"/>
              <a:t>in </a:t>
            </a:r>
            <a:r>
              <a:rPr lang="en-US" sz="1100" dirty="0"/>
              <a:t>this context this is </a:t>
            </a:r>
            <a:r>
              <a:rPr lang="en-US" sz="1100" dirty="0" smtClean="0"/>
              <a:t>unlikely</a:t>
            </a:r>
            <a:r>
              <a:rPr lang="en-US" sz="1100" dirty="0"/>
              <a:t>. </a:t>
            </a:r>
            <a:r>
              <a:rPr lang="en-US" sz="1100" dirty="0" smtClean="0"/>
              <a:t>The </a:t>
            </a:r>
            <a:r>
              <a:rPr lang="en-US" sz="1100" dirty="0"/>
              <a:t>phrase, “connect them </a:t>
            </a:r>
            <a:r>
              <a:rPr lang="en-US" sz="1100" dirty="0" smtClean="0"/>
              <a:t>to lightweight</a:t>
            </a:r>
            <a:r>
              <a:rPr lang="en-US" sz="1100" dirty="0"/>
              <a:t>” does show </a:t>
            </a:r>
            <a:r>
              <a:rPr lang="en-US" sz="1100" dirty="0" smtClean="0"/>
              <a:t>something </a:t>
            </a:r>
            <a:r>
              <a:rPr lang="en-US" sz="1100" dirty="0"/>
              <a:t>scientists could </a:t>
            </a:r>
            <a:r>
              <a:rPr lang="en-US" sz="1100" dirty="0" smtClean="0"/>
              <a:t> do </a:t>
            </a:r>
            <a:r>
              <a:rPr lang="en-US" sz="1100" dirty="0"/>
              <a:t>after the animals </a:t>
            </a:r>
            <a:r>
              <a:rPr lang="en-US" sz="1100" dirty="0" smtClean="0"/>
              <a:t>have been </a:t>
            </a:r>
            <a:r>
              <a:rPr lang="en-US" sz="1100" dirty="0"/>
              <a:t>selected and fitted with a tracking device. </a:t>
            </a:r>
          </a:p>
          <a:p>
            <a:r>
              <a:rPr lang="en-US" sz="1100" b="1" dirty="0"/>
              <a:t>C</a:t>
            </a:r>
            <a:r>
              <a:rPr lang="en-US" sz="1100" dirty="0"/>
              <a:t>. </a:t>
            </a:r>
            <a:r>
              <a:rPr lang="en-US" sz="1100" dirty="0" smtClean="0"/>
              <a:t>The </a:t>
            </a:r>
            <a:r>
              <a:rPr lang="en-US" sz="1100" dirty="0"/>
              <a:t>scientists are able to “</a:t>
            </a:r>
            <a:r>
              <a:rPr lang="en-US" sz="1100" dirty="0" smtClean="0"/>
              <a:t>examine” </a:t>
            </a:r>
            <a:r>
              <a:rPr lang="en-US" sz="1100" dirty="0"/>
              <a:t>the migratory path of an </a:t>
            </a:r>
            <a:r>
              <a:rPr lang="en-US" sz="1100" dirty="0" smtClean="0"/>
              <a:t>animal. But </a:t>
            </a:r>
            <a:r>
              <a:rPr lang="en-US" sz="1100" dirty="0"/>
              <a:t>in this context </a:t>
            </a:r>
            <a:r>
              <a:rPr lang="en-US" sz="1100" dirty="0" smtClean="0"/>
              <a:t>scientists </a:t>
            </a:r>
            <a:r>
              <a:rPr lang="en-US" sz="1100" dirty="0"/>
              <a:t>must select them first and then possibly examine them.  The word “link” is to </a:t>
            </a:r>
            <a:r>
              <a:rPr lang="en-US" sz="1100" dirty="0" smtClean="0"/>
              <a:t>connect </a:t>
            </a:r>
            <a:r>
              <a:rPr lang="en-US" sz="1100" dirty="0"/>
              <a:t>one part to another as a bond or tie. </a:t>
            </a:r>
            <a:r>
              <a:rPr lang="en-US" sz="1100" dirty="0" smtClean="0"/>
              <a:t>In </a:t>
            </a:r>
            <a:r>
              <a:rPr lang="en-US" sz="1100" dirty="0"/>
              <a:t>this case there is no bond as the scientists </a:t>
            </a:r>
            <a:r>
              <a:rPr lang="en-US" sz="1100" dirty="0" smtClean="0"/>
              <a:t>want </a:t>
            </a:r>
            <a:r>
              <a:rPr lang="en-US" sz="1100" dirty="0"/>
              <a:t>to attach a transmitter without the animals </a:t>
            </a:r>
            <a:r>
              <a:rPr lang="en-US" sz="1100" dirty="0" smtClean="0"/>
              <a:t>knowing </a:t>
            </a:r>
            <a:r>
              <a:rPr lang="en-US" sz="1100" dirty="0"/>
              <a:t>it is there. </a:t>
            </a:r>
          </a:p>
          <a:p>
            <a:r>
              <a:rPr lang="en-US" sz="1100" b="1" dirty="0"/>
              <a:t>D. </a:t>
            </a:r>
            <a:r>
              <a:rPr lang="en-US" sz="1100" dirty="0" smtClean="0"/>
              <a:t>The </a:t>
            </a:r>
            <a:r>
              <a:rPr lang="en-US" sz="1100" dirty="0"/>
              <a:t>animal does not need to be “tamed” in order for it to be fitted with a tracking </a:t>
            </a:r>
            <a:r>
              <a:rPr lang="en-US" sz="1100" dirty="0" smtClean="0"/>
              <a:t>device.</a:t>
            </a:r>
          </a:p>
        </p:txBody>
      </p:sp>
      <p:sp>
        <p:nvSpPr>
          <p:cNvPr id="4" name="Rectangle 3"/>
          <p:cNvSpPr/>
          <p:nvPr/>
        </p:nvSpPr>
        <p:spPr>
          <a:xfrm>
            <a:off x="4854858" y="174775"/>
            <a:ext cx="3886200" cy="523220"/>
          </a:xfrm>
          <a:prstGeom prst="rect">
            <a:avLst/>
          </a:prstGeom>
        </p:spPr>
        <p:txBody>
          <a:bodyPr wrap="square">
            <a:spAutoFit/>
          </a:bodyPr>
          <a:lstStyle/>
          <a:p>
            <a:r>
              <a:rPr lang="en-US" sz="1400" b="1" i="1" dirty="0" smtClean="0">
                <a:effectLst>
                  <a:outerShdw blurRad="38100" dist="38100" dir="2700000" algn="tl">
                    <a:srgbClr val="000000">
                      <a:alpha val="43137"/>
                    </a:srgbClr>
                  </a:outerShdw>
                </a:effectLst>
              </a:rPr>
              <a:t>Language and Vocabulary </a:t>
            </a:r>
            <a:r>
              <a:rPr lang="en-US" sz="1400" b="1" dirty="0" smtClean="0"/>
              <a:t>assessed apart from a full or brief write are selected response questions.</a:t>
            </a:r>
            <a:endParaRPr lang="en-US" sz="1400" b="1" dirty="0"/>
          </a:p>
        </p:txBody>
      </p:sp>
    </p:spTree>
    <p:extLst>
      <p:ext uri="{BB962C8B-B14F-4D97-AF65-F5344CB8AC3E}">
        <p14:creationId xmlns:p14="http://schemas.microsoft.com/office/powerpoint/2010/main" val="667229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1752600"/>
            <a:ext cx="4125310" cy="4708981"/>
          </a:xfrm>
          <a:prstGeom prst="rect">
            <a:avLst/>
          </a:prstGeom>
          <a:solidFill>
            <a:schemeClr val="bg1"/>
          </a:solidFill>
          <a:ln w="9525">
            <a:noFill/>
          </a:ln>
        </p:spPr>
        <p:txBody>
          <a:bodyPr wrap="square">
            <a:spAutoFit/>
          </a:bodyPr>
          <a:lstStyle/>
          <a:p>
            <a:r>
              <a:rPr lang="en-US" sz="1000" b="1" dirty="0" smtClean="0"/>
              <a:t>Grade 3  Sample of Language and Vocabulary:</a:t>
            </a:r>
          </a:p>
          <a:p>
            <a:r>
              <a:rPr lang="en-US" sz="1000" b="1" dirty="0" smtClean="0"/>
              <a:t>Read </a:t>
            </a:r>
            <a:r>
              <a:rPr lang="en-US" sz="1000" b="1" dirty="0"/>
              <a:t>this sentence from Paragraph </a:t>
            </a:r>
            <a:r>
              <a:rPr lang="en-US" sz="1000" b="1" dirty="0" smtClean="0"/>
              <a:t>1</a:t>
            </a:r>
            <a:r>
              <a:rPr lang="en-US" sz="1000" b="1" i="1" dirty="0" smtClean="0"/>
              <a:t>. </a:t>
            </a:r>
          </a:p>
          <a:p>
            <a:endParaRPr lang="en-US" sz="600" i="1" dirty="0" smtClean="0"/>
          </a:p>
          <a:p>
            <a:r>
              <a:rPr lang="en-US" sz="1000" dirty="0" smtClean="0"/>
              <a:t>You </a:t>
            </a:r>
            <a:r>
              <a:rPr lang="en-US" sz="1000" dirty="0"/>
              <a:t>could really </a:t>
            </a:r>
            <a:r>
              <a:rPr lang="en-US" sz="1000" b="1" i="1" u="sng" dirty="0"/>
              <a:t>do some damage</a:t>
            </a:r>
            <a:r>
              <a:rPr lang="en-US" sz="1000" b="1" i="1" dirty="0"/>
              <a:t> </a:t>
            </a:r>
            <a:r>
              <a:rPr lang="en-US" sz="1000" b="1" i="1" dirty="0" smtClean="0"/>
              <a:t> </a:t>
            </a:r>
            <a:r>
              <a:rPr lang="en-US" sz="1000" dirty="0" smtClean="0"/>
              <a:t>if </a:t>
            </a:r>
            <a:r>
              <a:rPr lang="en-US" sz="1000" dirty="0"/>
              <a:t>you didn’t know </a:t>
            </a:r>
            <a:r>
              <a:rPr lang="en-US" sz="1000" dirty="0" smtClean="0"/>
              <a:t>that law </a:t>
            </a:r>
            <a:r>
              <a:rPr lang="en-US" sz="1000" dirty="0"/>
              <a:t>and started driving on the wrong side of the </a:t>
            </a:r>
            <a:r>
              <a:rPr lang="en-US" sz="1000" dirty="0" smtClean="0"/>
              <a:t>road! Which </a:t>
            </a:r>
            <a:r>
              <a:rPr lang="en-US" sz="1000" dirty="0"/>
              <a:t>phrase would replace the words “</a:t>
            </a:r>
            <a:r>
              <a:rPr lang="en-US" sz="1000" b="1" i="1" u="sng" dirty="0"/>
              <a:t>really do some </a:t>
            </a:r>
            <a:r>
              <a:rPr lang="en-US" sz="1000" b="1" i="1" u="sng" dirty="0" smtClean="0"/>
              <a:t>damage</a:t>
            </a:r>
            <a:r>
              <a:rPr lang="en-US" sz="1000" dirty="0" smtClean="0"/>
              <a:t>” with </a:t>
            </a:r>
            <a:r>
              <a:rPr lang="en-US" sz="1000" dirty="0"/>
              <a:t>more </a:t>
            </a:r>
            <a:r>
              <a:rPr lang="en-US" sz="1000" dirty="0" smtClean="0"/>
              <a:t>specific language?</a:t>
            </a:r>
          </a:p>
          <a:p>
            <a:endParaRPr lang="en-US" sz="1000" dirty="0"/>
          </a:p>
          <a:p>
            <a:r>
              <a:rPr lang="en-US" sz="1000" b="1" dirty="0"/>
              <a:t>Options:</a:t>
            </a:r>
          </a:p>
          <a:p>
            <a:pPr marL="342900" indent="-342900">
              <a:buAutoNum type="alphaUcPeriod"/>
            </a:pPr>
            <a:r>
              <a:rPr lang="en-US" sz="1000" dirty="0" smtClean="0"/>
              <a:t>drive poorly</a:t>
            </a:r>
          </a:p>
          <a:p>
            <a:pPr marL="342900" indent="-342900">
              <a:buAutoNum type="alphaUcPeriod"/>
            </a:pPr>
            <a:r>
              <a:rPr lang="en-US" sz="1000" dirty="0" smtClean="0"/>
              <a:t>create </a:t>
            </a:r>
            <a:r>
              <a:rPr lang="en-US" sz="1000" dirty="0"/>
              <a:t>confusion</a:t>
            </a:r>
          </a:p>
          <a:p>
            <a:pPr marL="342900" indent="-342900">
              <a:buAutoNum type="alphaUcPeriod"/>
            </a:pPr>
            <a:r>
              <a:rPr lang="en-US" sz="1000" dirty="0" smtClean="0"/>
              <a:t>injure </a:t>
            </a:r>
            <a:r>
              <a:rPr lang="en-US" sz="1000" dirty="0"/>
              <a:t>people</a:t>
            </a:r>
          </a:p>
          <a:p>
            <a:pPr marL="342900" indent="-342900">
              <a:buAutoNum type="alphaUcPeriod"/>
            </a:pPr>
            <a:r>
              <a:rPr lang="en-US" sz="1000" dirty="0" smtClean="0"/>
              <a:t>get </a:t>
            </a:r>
            <a:r>
              <a:rPr lang="en-US" sz="1000" dirty="0"/>
              <a:t>in the </a:t>
            </a:r>
            <a:r>
              <a:rPr lang="en-US" sz="1000" dirty="0" smtClean="0"/>
              <a:t>way</a:t>
            </a:r>
          </a:p>
          <a:p>
            <a:pPr marL="342900" indent="-342900">
              <a:buAutoNum type="alphaUcPeriod"/>
            </a:pPr>
            <a:endParaRPr lang="en-US" sz="1000" dirty="0"/>
          </a:p>
          <a:p>
            <a:r>
              <a:rPr lang="en-US" sz="1100" b="1" i="1" dirty="0">
                <a:solidFill>
                  <a:srgbClr val="C00000"/>
                </a:solidFill>
              </a:rPr>
              <a:t>The Distractor Analysis gives insight into possible student misconceptions and in that light can guide </a:t>
            </a:r>
            <a:r>
              <a:rPr lang="en-US" sz="1100" b="1" i="1" dirty="0" smtClean="0">
                <a:solidFill>
                  <a:srgbClr val="C00000"/>
                </a:solidFill>
              </a:rPr>
              <a:t>instruction.</a:t>
            </a:r>
          </a:p>
          <a:p>
            <a:endParaRPr lang="en-US" sz="1000" i="1" dirty="0">
              <a:solidFill>
                <a:srgbClr val="C00000"/>
              </a:solidFill>
            </a:endParaRPr>
          </a:p>
          <a:p>
            <a:r>
              <a:rPr lang="en-US" sz="1000" b="1" dirty="0"/>
              <a:t>Distractor Analysis:</a:t>
            </a:r>
          </a:p>
          <a:p>
            <a:r>
              <a:rPr lang="en-US" sz="1000" b="1" dirty="0"/>
              <a:t>A</a:t>
            </a:r>
            <a:r>
              <a:rPr lang="en-US" sz="1000" b="1" dirty="0" smtClean="0"/>
              <a:t>. </a:t>
            </a:r>
            <a:r>
              <a:rPr lang="en-US" sz="1000" dirty="0"/>
              <a:t>Although a driver on the wrong side of the road is an example of driving poorly, </a:t>
            </a:r>
            <a:r>
              <a:rPr lang="en-US" sz="1000" dirty="0" smtClean="0"/>
              <a:t>the phrase </a:t>
            </a:r>
            <a:r>
              <a:rPr lang="en-US" sz="1000" dirty="0"/>
              <a:t>is not specific enough to be the best replacement for “really do some damage.”</a:t>
            </a:r>
          </a:p>
          <a:p>
            <a:r>
              <a:rPr lang="en-US" sz="1000" b="1" dirty="0"/>
              <a:t>B</a:t>
            </a:r>
            <a:r>
              <a:rPr lang="en-US" sz="1000" dirty="0" smtClean="0"/>
              <a:t>. </a:t>
            </a:r>
            <a:r>
              <a:rPr lang="en-US" sz="1000" dirty="0"/>
              <a:t>Although a driver on the wrong side of the road could cause confusion, the </a:t>
            </a:r>
            <a:r>
              <a:rPr lang="en-US" sz="1000" dirty="0" smtClean="0"/>
              <a:t>phrase “create </a:t>
            </a:r>
            <a:r>
              <a:rPr lang="en-US" sz="1000" dirty="0"/>
              <a:t>confusion” does not create the same impact as “really do some damage,” </a:t>
            </a:r>
            <a:r>
              <a:rPr lang="en-US" sz="1000" dirty="0" smtClean="0"/>
              <a:t>nor is </a:t>
            </a:r>
            <a:r>
              <a:rPr lang="en-US" sz="1000" dirty="0"/>
              <a:t>it specific.</a:t>
            </a:r>
          </a:p>
          <a:p>
            <a:r>
              <a:rPr lang="en-US" sz="1000" b="1" dirty="0"/>
              <a:t>C</a:t>
            </a:r>
            <a:r>
              <a:rPr lang="en-US" sz="1000" b="1" dirty="0" smtClean="0"/>
              <a:t>. CORRECT</a:t>
            </a:r>
            <a:r>
              <a:rPr lang="en-US" sz="1000" dirty="0" smtClean="0"/>
              <a:t>: </a:t>
            </a:r>
            <a:r>
              <a:rPr lang="en-US" sz="1000" dirty="0"/>
              <a:t>The phrase “injure people” is a more specific replacement for the words “</a:t>
            </a:r>
            <a:r>
              <a:rPr lang="en-US" sz="1000" dirty="0" smtClean="0"/>
              <a:t>really do </a:t>
            </a:r>
            <a:r>
              <a:rPr lang="en-US" sz="1000" dirty="0"/>
              <a:t>some damage” because it indicates the kinds of damage a driver who doesn’t know</a:t>
            </a:r>
          </a:p>
          <a:p>
            <a:r>
              <a:rPr lang="en-US" sz="1000" dirty="0"/>
              <a:t>the law could cause by driving on the wrong side of the road.</a:t>
            </a:r>
          </a:p>
          <a:p>
            <a:r>
              <a:rPr lang="en-US" sz="1000" b="1" dirty="0"/>
              <a:t>D</a:t>
            </a:r>
            <a:r>
              <a:rPr lang="en-US" sz="1000" b="1" dirty="0" smtClean="0"/>
              <a:t>. </a:t>
            </a:r>
            <a:r>
              <a:rPr lang="en-US" sz="1000" dirty="0"/>
              <a:t>Although a driver on the wrong side of the road could “get in the way” of other </a:t>
            </a:r>
            <a:r>
              <a:rPr lang="en-US" sz="1000" dirty="0" smtClean="0"/>
              <a:t>drivers, this </a:t>
            </a:r>
            <a:r>
              <a:rPr lang="en-US" sz="1000" dirty="0"/>
              <a:t>phrase does not have the same meaning as “really do some damage.” </a:t>
            </a:r>
            <a:endParaRPr lang="en-US" sz="1000" dirty="0" smtClean="0"/>
          </a:p>
        </p:txBody>
      </p:sp>
      <p:sp>
        <p:nvSpPr>
          <p:cNvPr id="2" name="Rectangle 1"/>
          <p:cNvSpPr/>
          <p:nvPr/>
        </p:nvSpPr>
        <p:spPr>
          <a:xfrm>
            <a:off x="4703379" y="1182707"/>
            <a:ext cx="4114800" cy="4770537"/>
          </a:xfrm>
          <a:prstGeom prst="rect">
            <a:avLst/>
          </a:prstGeom>
        </p:spPr>
        <p:txBody>
          <a:bodyPr wrap="square">
            <a:spAutoFit/>
          </a:bodyPr>
          <a:lstStyle/>
          <a:p>
            <a:r>
              <a:rPr lang="en-US" sz="1000" b="1" dirty="0" smtClean="0"/>
              <a:t>Grade 3 Sample of a Language and Vocabulary  Target question:</a:t>
            </a:r>
          </a:p>
          <a:p>
            <a:r>
              <a:rPr lang="en-US" sz="1000" b="1" dirty="0" smtClean="0"/>
              <a:t>Stimulus </a:t>
            </a:r>
            <a:r>
              <a:rPr lang="en-US" sz="1000" b="1" dirty="0"/>
              <a:t>Text: </a:t>
            </a:r>
            <a:endParaRPr lang="en-US" sz="1000" b="1" dirty="0" smtClean="0"/>
          </a:p>
          <a:p>
            <a:r>
              <a:rPr lang="en-US" sz="1000" dirty="0" smtClean="0"/>
              <a:t>Birds </a:t>
            </a:r>
            <a:r>
              <a:rPr lang="en-US" sz="1000" dirty="0"/>
              <a:t>Make Good Pets There are many reasons why people keep birds as pets. Canaries sing beautiful songs. Parakeets will sit on your shoulder. Parrots can talk to you. Birds fly outdoors. Pet birds can be fun. </a:t>
            </a:r>
            <a:endParaRPr lang="en-US" sz="1000" dirty="0" smtClean="0"/>
          </a:p>
          <a:p>
            <a:endParaRPr lang="en-US" sz="1000" dirty="0"/>
          </a:p>
          <a:p>
            <a:r>
              <a:rPr lang="en-US" sz="1000" b="1" dirty="0" smtClean="0"/>
              <a:t>Item Stem</a:t>
            </a:r>
            <a:r>
              <a:rPr lang="en-US" sz="1000" b="1" dirty="0"/>
              <a:t>: </a:t>
            </a:r>
            <a:endParaRPr lang="en-US" sz="1000" b="1" dirty="0" smtClean="0"/>
          </a:p>
          <a:p>
            <a:r>
              <a:rPr lang="en-US" sz="1000" dirty="0" smtClean="0"/>
              <a:t>A </a:t>
            </a:r>
            <a:r>
              <a:rPr lang="en-US" sz="1000" dirty="0"/>
              <a:t>student is revising this paragraph and needs to take out information that does not support why birds make good pets. Which of the following sentences does not support why birds make good pets? </a:t>
            </a:r>
            <a:endParaRPr lang="en-US" sz="1000" dirty="0" smtClean="0"/>
          </a:p>
          <a:p>
            <a:endParaRPr lang="en-US" sz="1000" dirty="0"/>
          </a:p>
          <a:p>
            <a:r>
              <a:rPr lang="en-US" sz="1000" b="1" dirty="0" smtClean="0"/>
              <a:t>Options</a:t>
            </a:r>
            <a:r>
              <a:rPr lang="en-US" sz="1000" b="1" dirty="0"/>
              <a:t>:</a:t>
            </a:r>
          </a:p>
          <a:p>
            <a:r>
              <a:rPr lang="en-US" sz="1000" dirty="0"/>
              <a:t>A. “Canaries sing beautiful songs.”</a:t>
            </a:r>
          </a:p>
          <a:p>
            <a:r>
              <a:rPr lang="en-US" sz="1000" dirty="0"/>
              <a:t>B. “Parakeets will sit on your shoulder.”</a:t>
            </a:r>
          </a:p>
          <a:p>
            <a:r>
              <a:rPr lang="en-US" sz="1000" dirty="0"/>
              <a:t>C. “Parrots can talk to you.”</a:t>
            </a:r>
          </a:p>
          <a:p>
            <a:r>
              <a:rPr lang="en-US" sz="1000" dirty="0"/>
              <a:t>D. “Birds fly outdoors</a:t>
            </a:r>
            <a:r>
              <a:rPr lang="en-US" sz="1000" dirty="0" smtClean="0"/>
              <a:t>.”</a:t>
            </a:r>
          </a:p>
          <a:p>
            <a:endParaRPr lang="en-US" sz="1000" dirty="0" smtClean="0"/>
          </a:p>
          <a:p>
            <a:pPr lvl="0"/>
            <a:r>
              <a:rPr lang="en-US" sz="1200" b="1" i="1" dirty="0">
                <a:solidFill>
                  <a:srgbClr val="C00000"/>
                </a:solidFill>
              </a:rPr>
              <a:t>The Distractor Analysis gives insight into possible student misconceptions and in that light can guide instruction.</a:t>
            </a:r>
          </a:p>
          <a:p>
            <a:endParaRPr lang="en-US" sz="1000" dirty="0"/>
          </a:p>
          <a:p>
            <a:r>
              <a:rPr lang="en-US" sz="1000" b="1" dirty="0"/>
              <a:t>Distractor Analysis:</a:t>
            </a:r>
          </a:p>
          <a:p>
            <a:r>
              <a:rPr lang="en-US" sz="1000" b="1" dirty="0" smtClean="0"/>
              <a:t>A. Incorrect</a:t>
            </a:r>
            <a:r>
              <a:rPr lang="en-US" sz="1000" b="1" dirty="0"/>
              <a:t>: </a:t>
            </a:r>
            <a:endParaRPr lang="en-US" sz="1000" b="1" dirty="0" smtClean="0"/>
          </a:p>
          <a:p>
            <a:r>
              <a:rPr lang="en-US" sz="1000" dirty="0" smtClean="0"/>
              <a:t>This </a:t>
            </a:r>
            <a:r>
              <a:rPr lang="en-US" sz="1000" dirty="0"/>
              <a:t>sentence gives a reason why someone might want a bird as a pet.</a:t>
            </a:r>
          </a:p>
          <a:p>
            <a:r>
              <a:rPr lang="en-US" sz="1000" b="1" dirty="0"/>
              <a:t>B. Incorrect: </a:t>
            </a:r>
            <a:endParaRPr lang="en-US" sz="1000" b="1" dirty="0" smtClean="0"/>
          </a:p>
          <a:p>
            <a:r>
              <a:rPr lang="en-US" sz="1000" dirty="0" smtClean="0"/>
              <a:t>This </a:t>
            </a:r>
            <a:r>
              <a:rPr lang="en-US" sz="1000" dirty="0"/>
              <a:t>sentence gives a reason why someone might want a bird as a pet.</a:t>
            </a:r>
          </a:p>
          <a:p>
            <a:r>
              <a:rPr lang="en-US" sz="1000" b="1" dirty="0"/>
              <a:t>C. Incorrect: </a:t>
            </a:r>
            <a:endParaRPr lang="en-US" sz="1000" b="1" dirty="0" smtClean="0"/>
          </a:p>
          <a:p>
            <a:r>
              <a:rPr lang="en-US" sz="1000" dirty="0" smtClean="0"/>
              <a:t>This </a:t>
            </a:r>
            <a:r>
              <a:rPr lang="en-US" sz="1000" dirty="0"/>
              <a:t>sentence gives a reason why someone might want a bird as a pet.</a:t>
            </a:r>
          </a:p>
          <a:p>
            <a:r>
              <a:rPr lang="en-US" sz="1000" b="1" dirty="0"/>
              <a:t>D. Correct: </a:t>
            </a:r>
            <a:endParaRPr lang="en-US" sz="1000" b="1" dirty="0" smtClean="0"/>
          </a:p>
          <a:p>
            <a:r>
              <a:rPr lang="en-US" sz="1000" dirty="0" smtClean="0"/>
              <a:t>This </a:t>
            </a:r>
            <a:r>
              <a:rPr lang="en-US" sz="1000" dirty="0"/>
              <a:t>sentence states a fact about birds. It does not give a reason </a:t>
            </a:r>
            <a:r>
              <a:rPr lang="en-US" sz="1000" dirty="0" smtClean="0"/>
              <a:t>why someone </a:t>
            </a:r>
            <a:r>
              <a:rPr lang="en-US" sz="1000" dirty="0"/>
              <a:t>would want a bird as a pet. </a:t>
            </a:r>
          </a:p>
        </p:txBody>
      </p:sp>
      <p:sp>
        <p:nvSpPr>
          <p:cNvPr id="17" name="Rectangle 16"/>
          <p:cNvSpPr/>
          <p:nvPr/>
        </p:nvSpPr>
        <p:spPr>
          <a:xfrm>
            <a:off x="254944" y="304800"/>
            <a:ext cx="4175166" cy="1815882"/>
          </a:xfrm>
          <a:prstGeom prst="rect">
            <a:avLst/>
          </a:prstGeom>
        </p:spPr>
        <p:txBody>
          <a:bodyPr wrap="square">
            <a:spAutoFit/>
          </a:bodyPr>
          <a:lstStyle/>
          <a:p>
            <a:r>
              <a:rPr lang="en-US" sz="1400" b="1" dirty="0" smtClean="0"/>
              <a:t>Students use precise </a:t>
            </a:r>
            <a:r>
              <a:rPr lang="en-US" sz="1400" b="1" i="1" dirty="0" smtClean="0"/>
              <a:t>Language and Vocabulary </a:t>
            </a:r>
            <a:r>
              <a:rPr lang="en-US" sz="1400" b="1" dirty="0" smtClean="0"/>
              <a:t>and style appropriate to the audience.</a:t>
            </a:r>
          </a:p>
          <a:p>
            <a:endParaRPr lang="en-US" sz="1400" b="1" dirty="0" smtClean="0"/>
          </a:p>
          <a:p>
            <a:pPr marL="285750" indent="-285750">
              <a:buFont typeface="Arial" panose="020B0604020202020204" pitchFamily="34" charset="0"/>
              <a:buChar char="•"/>
            </a:pPr>
            <a:r>
              <a:rPr lang="en-US" sz="1400" b="1" dirty="0" smtClean="0"/>
              <a:t>Academic Vocabulary</a:t>
            </a:r>
          </a:p>
          <a:p>
            <a:pPr marL="285750" indent="-285750">
              <a:buFont typeface="Arial" panose="020B0604020202020204" pitchFamily="34" charset="0"/>
              <a:buChar char="•"/>
            </a:pPr>
            <a:r>
              <a:rPr lang="en-US" sz="1400" b="1" dirty="0" smtClean="0"/>
              <a:t>Domain-Specific Vocabulary</a:t>
            </a:r>
          </a:p>
          <a:p>
            <a:pPr marL="285750" indent="-285750">
              <a:buFont typeface="Arial" panose="020B0604020202020204" pitchFamily="34" charset="0"/>
              <a:buChar char="•"/>
            </a:pPr>
            <a:r>
              <a:rPr lang="en-US" sz="1400" b="1" dirty="0" smtClean="0"/>
              <a:t>Figurative Language</a:t>
            </a:r>
            <a:endParaRPr lang="en-US" sz="1400" b="1" dirty="0"/>
          </a:p>
          <a:p>
            <a:endParaRPr lang="en-US" sz="1400" b="1" dirty="0"/>
          </a:p>
          <a:p>
            <a:endParaRPr lang="en-US" sz="1400" b="1" dirty="0"/>
          </a:p>
        </p:txBody>
      </p:sp>
      <p:sp>
        <p:nvSpPr>
          <p:cNvPr id="16" name="Rectangle 15"/>
          <p:cNvSpPr/>
          <p:nvPr/>
        </p:nvSpPr>
        <p:spPr>
          <a:xfrm>
            <a:off x="4664034" y="228600"/>
            <a:ext cx="4175166" cy="954107"/>
          </a:xfrm>
          <a:prstGeom prst="rect">
            <a:avLst/>
          </a:prstGeom>
        </p:spPr>
        <p:txBody>
          <a:bodyPr wrap="square">
            <a:spAutoFit/>
          </a:bodyPr>
          <a:lstStyle/>
          <a:p>
            <a:r>
              <a:rPr lang="en-US" sz="1400" b="1" i="1" dirty="0" smtClean="0">
                <a:effectLst>
                  <a:outerShdw blurRad="38100" dist="38100" dir="2700000" algn="tl">
                    <a:srgbClr val="000000">
                      <a:alpha val="43137"/>
                    </a:srgbClr>
                  </a:outerShdw>
                </a:effectLst>
              </a:rPr>
              <a:t>Revising</a:t>
            </a:r>
            <a:r>
              <a:rPr lang="en-US" sz="1400" b="1" i="1" dirty="0" smtClean="0"/>
              <a:t> a Brief-Write </a:t>
            </a:r>
            <a:r>
              <a:rPr lang="en-US" sz="1400" b="1" dirty="0" smtClean="0"/>
              <a:t>means adding, deleting or changing a developed  piece of writing.  These are selected response questions.</a:t>
            </a:r>
          </a:p>
          <a:p>
            <a:endParaRPr lang="en-US" sz="1400" b="1" dirty="0"/>
          </a:p>
        </p:txBody>
      </p:sp>
      <p:pic>
        <p:nvPicPr>
          <p:cNvPr id="1027" name="Picture 3" descr="C:\Users\richmons\Downloads\book_magnify_16655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576495">
            <a:off x="6915264" y="2703753"/>
            <a:ext cx="1453054" cy="1089790"/>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21"/>
          <p:cNvSpPr>
            <a:spLocks noGrp="1"/>
          </p:cNvSpPr>
          <p:nvPr>
            <p:ph type="ftr" sz="quarter" idx="11"/>
          </p:nvPr>
        </p:nvSpPr>
        <p:spPr>
          <a:xfrm>
            <a:off x="8288720" y="6188075"/>
            <a:ext cx="685800" cy="365125"/>
          </a:xfrm>
        </p:spPr>
        <p:txBody>
          <a:bodyPr/>
          <a:lstStyle/>
          <a:p>
            <a:r>
              <a:rPr lang="en-US" dirty="0" smtClean="0"/>
              <a:t>8</a:t>
            </a:r>
            <a:endParaRPr lang="en-US" dirty="0"/>
          </a:p>
        </p:txBody>
      </p:sp>
      <p:sp>
        <p:nvSpPr>
          <p:cNvPr id="13" name="Footer Placeholder 21"/>
          <p:cNvSpPr txBox="1">
            <a:spLocks/>
          </p:cNvSpPr>
          <p:nvPr/>
        </p:nvSpPr>
        <p:spPr>
          <a:xfrm>
            <a:off x="3746938" y="6185557"/>
            <a:ext cx="685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11</a:t>
            </a:r>
            <a:endParaRPr lang="en-US" dirty="0"/>
          </a:p>
        </p:txBody>
      </p:sp>
      <p:pic>
        <p:nvPicPr>
          <p:cNvPr id="14" name="Picture 4" descr="http://www.presentermedia.com/files/custom/03287000/3287937/book_magnif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90749">
            <a:off x="2834494" y="1020573"/>
            <a:ext cx="1378735" cy="103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2290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942</TotalTime>
  <Words>3492</Words>
  <Application>Microsoft Office PowerPoint</Application>
  <PresentationFormat>On-screen Show (4:3)</PresentationFormat>
  <Paragraphs>348</Paragraphs>
  <Slides>10</Slides>
  <Notes>1</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Hillsboro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Richmond, Susan</dc:creator>
  <cp:lastModifiedBy>Susan Richmond</cp:lastModifiedBy>
  <cp:revision>97</cp:revision>
  <dcterms:created xsi:type="dcterms:W3CDTF">2015-09-14T18:54:24Z</dcterms:created>
  <dcterms:modified xsi:type="dcterms:W3CDTF">2015-10-10T17:47:26Z</dcterms:modified>
</cp:coreProperties>
</file>