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3"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111359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2163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158287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259778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111965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342091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127026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300008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370373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191996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C7A40-8A37-40C5-922B-3CFBC2EC40A9}" type="datetimeFigureOut">
              <a:rPr lang="en-US" smtClean="0"/>
              <a:t>10/10/2015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495FE2-C339-4654-A8F2-B761490D9EE4}" type="slidenum">
              <a:rPr lang="en-US" smtClean="0"/>
              <a:t>‹#›</a:t>
            </a:fld>
            <a:endParaRPr lang="en-US" dirty="0"/>
          </a:p>
        </p:txBody>
      </p:sp>
    </p:spTree>
    <p:extLst>
      <p:ext uri="{BB962C8B-B14F-4D97-AF65-F5344CB8AC3E}">
        <p14:creationId xmlns:p14="http://schemas.microsoft.com/office/powerpoint/2010/main" val="316430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C7A40-8A37-40C5-922B-3CFBC2EC40A9}" type="datetimeFigureOut">
              <a:rPr lang="en-US" smtClean="0"/>
              <a:t>10/10/2015</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95FE2-C339-4654-A8F2-B761490D9EE4}" type="slidenum">
              <a:rPr lang="en-US" smtClean="0"/>
              <a:t>‹#›</a:t>
            </a:fld>
            <a:endParaRPr lang="en-US" dirty="0"/>
          </a:p>
        </p:txBody>
      </p:sp>
    </p:spTree>
    <p:extLst>
      <p:ext uri="{BB962C8B-B14F-4D97-AF65-F5344CB8AC3E}">
        <p14:creationId xmlns:p14="http://schemas.microsoft.com/office/powerpoint/2010/main" val="416772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7456" y="990600"/>
            <a:ext cx="8153400" cy="5262979"/>
          </a:xfrm>
          <a:prstGeom prst="rect">
            <a:avLst/>
          </a:prstGeom>
          <a:noFill/>
        </p:spPr>
        <p:txBody>
          <a:bodyPr wrap="square" rtlCol="0">
            <a:spAutoFit/>
          </a:bodyPr>
          <a:lstStyle/>
          <a:p>
            <a:r>
              <a:rPr lang="en-US" sz="2400" dirty="0" smtClean="0"/>
              <a:t>In this envelope there are five different forms of writing our students at HSD are assessed in.</a:t>
            </a:r>
          </a:p>
          <a:p>
            <a:endParaRPr lang="en-US" sz="2400" dirty="0" smtClean="0"/>
          </a:p>
          <a:p>
            <a:endParaRPr lang="en-US" sz="2400" dirty="0"/>
          </a:p>
          <a:p>
            <a:endParaRPr lang="en-US" sz="2400" dirty="0"/>
          </a:p>
          <a:p>
            <a:r>
              <a:rPr lang="en-US" sz="2400" dirty="0" smtClean="0"/>
              <a:t>Can you group the writing prompts into each of the 5 forms?  Can you guess the names of the 5 forms?</a:t>
            </a:r>
          </a:p>
          <a:p>
            <a:endParaRPr lang="en-US" sz="2400" dirty="0"/>
          </a:p>
          <a:p>
            <a:endParaRPr lang="en-US" sz="2400" dirty="0" smtClean="0"/>
          </a:p>
          <a:p>
            <a:endParaRPr lang="en-US" sz="2400" dirty="0" smtClean="0"/>
          </a:p>
          <a:p>
            <a:r>
              <a:rPr lang="en-US" sz="2400" dirty="0" smtClean="0"/>
              <a:t>When your team is finished ask for the answer key! </a:t>
            </a:r>
            <a:r>
              <a:rPr lang="en-US" sz="2400" dirty="0" smtClean="0">
                <a:sym typeface="Wingdings" panose="05000000000000000000" pitchFamily="2" charset="2"/>
              </a:rPr>
              <a:t></a:t>
            </a:r>
            <a:endParaRPr lang="en-US" sz="2400" dirty="0" smtClean="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402768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458200" cy="5693866"/>
          </a:xfrm>
          <a:prstGeom prst="rect">
            <a:avLst/>
          </a:prstGeom>
        </p:spPr>
        <p:txBody>
          <a:bodyPr wrap="square">
            <a:spAutoFit/>
          </a:bodyPr>
          <a:lstStyle/>
          <a:p>
            <a:r>
              <a:rPr lang="en-US" sz="1400" b="1" i="1" dirty="0" smtClean="0">
                <a:solidFill>
                  <a:srgbClr val="C00000"/>
                </a:solidFill>
              </a:rPr>
              <a:t>6.  </a:t>
            </a:r>
            <a:r>
              <a:rPr lang="en-US" sz="1400" b="1" dirty="0" smtClean="0"/>
              <a:t>Grade 3</a:t>
            </a:r>
          </a:p>
          <a:p>
            <a:r>
              <a:rPr lang="en-US" sz="1400" dirty="0" smtClean="0"/>
              <a:t>A student is writing a story for her teacher about her experience camping. Read the draft of the her story.   Write an introduction to the story that explains what is  going on at the beginning of the story .</a:t>
            </a:r>
          </a:p>
          <a:p>
            <a:endParaRPr lang="en-US" sz="1400" dirty="0" smtClean="0"/>
          </a:p>
          <a:p>
            <a:endParaRPr lang="en-US" sz="1400" dirty="0"/>
          </a:p>
          <a:p>
            <a:r>
              <a:rPr lang="en-US" sz="1400" b="1" i="1" dirty="0" smtClean="0">
                <a:solidFill>
                  <a:srgbClr val="C00000"/>
                </a:solidFill>
              </a:rPr>
              <a:t>2</a:t>
            </a:r>
            <a:r>
              <a:rPr lang="en-US" sz="1400" b="1" dirty="0" smtClean="0"/>
              <a:t>.  Grade 3</a:t>
            </a:r>
            <a:endParaRPr lang="en-US" sz="1400" b="1" dirty="0"/>
          </a:p>
          <a:p>
            <a:r>
              <a:rPr lang="en-US" sz="1400" dirty="0" smtClean="0"/>
              <a:t>A student is writing an essay for his class about the affects of pollution on birds. Read the draft of his essay. Then write one or two paragraphs that would add dialogue to the  part about when the scientists discovered the sick birds.</a:t>
            </a:r>
          </a:p>
          <a:p>
            <a:endParaRPr lang="en-US" sz="1400" dirty="0" smtClean="0"/>
          </a:p>
          <a:p>
            <a:endParaRPr lang="en-US" sz="1400" dirty="0"/>
          </a:p>
          <a:p>
            <a:r>
              <a:rPr lang="en-US" sz="1400" b="1" i="1" dirty="0" smtClean="0">
                <a:solidFill>
                  <a:srgbClr val="C00000"/>
                </a:solidFill>
              </a:rPr>
              <a:t>7.  </a:t>
            </a:r>
            <a:r>
              <a:rPr lang="en-US" sz="1400" b="1" dirty="0" smtClean="0"/>
              <a:t>Grade 3</a:t>
            </a:r>
          </a:p>
          <a:p>
            <a:r>
              <a:rPr lang="en-US" sz="1400" dirty="0" smtClean="0"/>
              <a:t>Read the draft of the narrative a student is writing for a class presentation of a play. Continue the narrative and include meaningful dialogue to tell what happens between Mr. Williams and his son about whether or not to buy another pet dog.</a:t>
            </a:r>
          </a:p>
          <a:p>
            <a:endParaRPr lang="en-US" sz="1400" dirty="0" smtClean="0"/>
          </a:p>
          <a:p>
            <a:endParaRPr lang="en-US" sz="1400" dirty="0"/>
          </a:p>
          <a:p>
            <a:r>
              <a:rPr lang="en-US" sz="1400" b="1" i="1" dirty="0" smtClean="0">
                <a:solidFill>
                  <a:srgbClr val="C00000"/>
                </a:solidFill>
              </a:rPr>
              <a:t>17.  </a:t>
            </a:r>
            <a:r>
              <a:rPr lang="en-US" sz="1400" b="1" dirty="0" smtClean="0"/>
              <a:t>Grade 7</a:t>
            </a:r>
          </a:p>
          <a:p>
            <a:r>
              <a:rPr lang="en-US" sz="1400" dirty="0" smtClean="0"/>
              <a:t>A student is writing an argumentative letter for  his student newspaper,  about having cell phones in class. Read the draft of the letter then write a conclusion that follows from and supports the argument.</a:t>
            </a:r>
          </a:p>
          <a:p>
            <a:endParaRPr lang="en-US" sz="1400" dirty="0" smtClean="0"/>
          </a:p>
          <a:p>
            <a:endParaRPr lang="en-US" sz="1400" dirty="0"/>
          </a:p>
          <a:p>
            <a:r>
              <a:rPr lang="en-US" sz="1400" b="1" i="1" u="none" strike="noStrike" baseline="0" dirty="0" smtClean="0">
                <a:solidFill>
                  <a:srgbClr val="C00000"/>
                </a:solidFill>
              </a:rPr>
              <a:t>19.  </a:t>
            </a:r>
            <a:r>
              <a:rPr lang="en-US" sz="1400" b="1" i="0" u="none" strike="noStrike" baseline="0" dirty="0" smtClean="0"/>
              <a:t>Grade 6</a:t>
            </a:r>
          </a:p>
          <a:p>
            <a:r>
              <a:rPr lang="en-US" sz="1400" b="0" i="0" u="none" strike="noStrike" baseline="0" dirty="0" smtClean="0"/>
              <a:t>A student is writing </a:t>
            </a:r>
            <a:r>
              <a:rPr lang="en-US" sz="1400" b="0" i="0" u="none" strike="noStrike" dirty="0" smtClean="0"/>
              <a:t> a letter </a:t>
            </a:r>
            <a:r>
              <a:rPr lang="en-US" sz="1400" b="0" i="0" u="none" strike="noStrike" baseline="0" dirty="0" smtClean="0"/>
              <a:t>to the editor about the dress code at her school. Read the draft</a:t>
            </a:r>
            <a:r>
              <a:rPr lang="en-US" sz="1400" b="0" i="0" u="none" strike="noStrike" dirty="0" smtClean="0"/>
              <a:t> , then </a:t>
            </a:r>
            <a:r>
              <a:rPr lang="en-US" sz="1400" b="0" i="0" u="none" strike="noStrike" baseline="0" dirty="0" smtClean="0"/>
              <a:t>add one or two paragraphs</a:t>
            </a:r>
            <a:r>
              <a:rPr lang="en-US" sz="1400" b="0" i="0" u="none" strike="noStrike" dirty="0" smtClean="0"/>
              <a:t> </a:t>
            </a:r>
            <a:r>
              <a:rPr lang="en-US" sz="1400" b="0" i="0" u="none" strike="noStrike" baseline="0" dirty="0" smtClean="0"/>
              <a:t>that use</a:t>
            </a:r>
            <a:r>
              <a:rPr lang="en-US" sz="1400" b="0" i="0" u="none" strike="noStrike" dirty="0" smtClean="0"/>
              <a:t> </a:t>
            </a:r>
            <a:r>
              <a:rPr lang="en-US" sz="1400" b="0" i="0" u="none" strike="noStrike" baseline="0" dirty="0" smtClean="0"/>
              <a:t>reasons and evidence from the students’ notes to support her claim.</a:t>
            </a:r>
            <a:endParaRPr lang="en-US" sz="1400" dirty="0" smtClean="0"/>
          </a:p>
        </p:txBody>
      </p:sp>
    </p:spTree>
    <p:extLst>
      <p:ext uri="{BB962C8B-B14F-4D97-AF65-F5344CB8AC3E}">
        <p14:creationId xmlns:p14="http://schemas.microsoft.com/office/powerpoint/2010/main" val="408815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458200" cy="5693866"/>
          </a:xfrm>
          <a:prstGeom prst="rect">
            <a:avLst/>
          </a:prstGeom>
        </p:spPr>
        <p:txBody>
          <a:bodyPr wrap="square">
            <a:spAutoFit/>
          </a:bodyPr>
          <a:lstStyle/>
          <a:p>
            <a:r>
              <a:rPr lang="en-US" sz="1400" b="1" i="1" dirty="0" smtClean="0">
                <a:solidFill>
                  <a:srgbClr val="C00000"/>
                </a:solidFill>
              </a:rPr>
              <a:t>4.  </a:t>
            </a:r>
            <a:r>
              <a:rPr lang="en-US" sz="1400" b="1" dirty="0" smtClean="0"/>
              <a:t>Grade 6</a:t>
            </a:r>
          </a:p>
          <a:p>
            <a:r>
              <a:rPr lang="en-US" sz="1400" dirty="0" smtClean="0"/>
              <a:t>A student is writing  an argumentative essay for her teacher, about why the lunch break should be longer.  The student wants to revise the draft to be more appropriate for her teacher to read.  Read the draft of the essay and select the sentence that should be deleted because it does not support the claim in the essay.</a:t>
            </a:r>
          </a:p>
          <a:p>
            <a:endParaRPr lang="en-US" sz="1400" dirty="0" smtClean="0"/>
          </a:p>
          <a:p>
            <a:endParaRPr lang="en-US" sz="1400" dirty="0"/>
          </a:p>
          <a:p>
            <a:r>
              <a:rPr lang="en-US" sz="1400" b="1" i="1" dirty="0" smtClean="0">
                <a:solidFill>
                  <a:srgbClr val="C00000"/>
                </a:solidFill>
              </a:rPr>
              <a:t>25.  </a:t>
            </a:r>
            <a:r>
              <a:rPr lang="en-US" sz="1400" b="1" dirty="0" smtClean="0"/>
              <a:t>Grade 5</a:t>
            </a:r>
          </a:p>
          <a:p>
            <a:r>
              <a:rPr lang="en-US" sz="1400" dirty="0" smtClean="0"/>
              <a:t>Tammy is writing an opinion letter to the mayor of her city about why the city needs more parks. She wants to make sure the letter clearly states her opinion and why.  Choose the sentences from Tammy’s letter that add the best reason before the underlined sentence to support the opinion in her essay.</a:t>
            </a:r>
          </a:p>
          <a:p>
            <a:endParaRPr lang="en-US" sz="1400" dirty="0" smtClean="0"/>
          </a:p>
          <a:p>
            <a:endParaRPr lang="en-US" sz="1400" dirty="0"/>
          </a:p>
          <a:p>
            <a:r>
              <a:rPr lang="en-US" sz="1400" b="1" i="1" dirty="0" smtClean="0">
                <a:solidFill>
                  <a:srgbClr val="C00000"/>
                </a:solidFill>
              </a:rPr>
              <a:t>13.  </a:t>
            </a:r>
            <a:r>
              <a:rPr lang="en-US" sz="1400" b="1" dirty="0" smtClean="0"/>
              <a:t>Grade 4</a:t>
            </a:r>
          </a:p>
          <a:p>
            <a:r>
              <a:rPr lang="en-US" sz="1400" dirty="0" smtClean="0"/>
              <a:t>Read the paragraph that follows (insert paragraph).  Revise the paragraph by choosing the phrase with the best descriptive details to replace the underlined phrase.</a:t>
            </a:r>
          </a:p>
          <a:p>
            <a:endParaRPr lang="en-US" sz="1400" dirty="0" smtClean="0"/>
          </a:p>
          <a:p>
            <a:endParaRPr lang="en-US" sz="1400" dirty="0"/>
          </a:p>
          <a:p>
            <a:r>
              <a:rPr lang="en-US" sz="1400" b="1" i="1" dirty="0" smtClean="0">
                <a:solidFill>
                  <a:srgbClr val="C00000"/>
                </a:solidFill>
              </a:rPr>
              <a:t>22.  </a:t>
            </a:r>
            <a:r>
              <a:rPr lang="en-US" sz="1400" b="1" dirty="0" smtClean="0"/>
              <a:t>Grade 3</a:t>
            </a:r>
          </a:p>
          <a:p>
            <a:r>
              <a:rPr lang="en-US" sz="1400" dirty="0" smtClean="0"/>
              <a:t>Jose is writing an informational article about different kinds of boats. Which sentence would improve the conclusion for his article?</a:t>
            </a:r>
          </a:p>
          <a:p>
            <a:endParaRPr lang="en-US" sz="1400" dirty="0"/>
          </a:p>
          <a:p>
            <a:endParaRPr lang="en-US" sz="1400" dirty="0" smtClean="0"/>
          </a:p>
          <a:p>
            <a:r>
              <a:rPr lang="en-US" sz="1400" b="1" i="1" dirty="0" smtClean="0">
                <a:solidFill>
                  <a:srgbClr val="C00000"/>
                </a:solidFill>
              </a:rPr>
              <a:t>12.  </a:t>
            </a:r>
            <a:r>
              <a:rPr lang="en-US" sz="1400" b="1" dirty="0" smtClean="0"/>
              <a:t>Grade 6</a:t>
            </a:r>
          </a:p>
          <a:p>
            <a:r>
              <a:rPr lang="en-US" sz="1400" dirty="0" smtClean="0"/>
              <a:t>A student has written an introductory paragraph in which she establishes and introduces a clear claim about the use of air bags in vehicles.  Which two sentences could be added to the introductory paragraph that use reasons and evidence from the students’ notes to support her claim?</a:t>
            </a:r>
          </a:p>
        </p:txBody>
      </p:sp>
    </p:spTree>
    <p:extLst>
      <p:ext uri="{BB962C8B-B14F-4D97-AF65-F5344CB8AC3E}">
        <p14:creationId xmlns:p14="http://schemas.microsoft.com/office/powerpoint/2010/main" val="422186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458200" cy="5693866"/>
          </a:xfrm>
          <a:prstGeom prst="rect">
            <a:avLst/>
          </a:prstGeom>
        </p:spPr>
        <p:txBody>
          <a:bodyPr wrap="square">
            <a:spAutoFit/>
          </a:bodyPr>
          <a:lstStyle/>
          <a:p>
            <a:r>
              <a:rPr lang="en-US" sz="1400" b="1" i="1" dirty="0" smtClean="0">
                <a:solidFill>
                  <a:srgbClr val="C00000"/>
                </a:solidFill>
              </a:rPr>
              <a:t>8.  </a:t>
            </a:r>
            <a:r>
              <a:rPr lang="en-US" sz="1400" b="1" dirty="0" smtClean="0"/>
              <a:t>Grade 6</a:t>
            </a:r>
          </a:p>
          <a:p>
            <a:r>
              <a:rPr lang="en-US" sz="1400" dirty="0" smtClean="0"/>
              <a:t>A student is writing a research report for a literary magazine about the nesting habits of penguins. Read the draft of the report (insert draft). The students wants to replace the underlined words to make the meaning more exact.  Which words would make his word choice better?</a:t>
            </a:r>
          </a:p>
          <a:p>
            <a:endParaRPr lang="en-US" sz="1400" dirty="0" smtClean="0"/>
          </a:p>
          <a:p>
            <a:endParaRPr lang="en-US" sz="1400" dirty="0" smtClean="0"/>
          </a:p>
          <a:p>
            <a:r>
              <a:rPr lang="en-US" sz="1400" b="1" i="1" dirty="0" smtClean="0">
                <a:solidFill>
                  <a:srgbClr val="C00000"/>
                </a:solidFill>
              </a:rPr>
              <a:t>3.  </a:t>
            </a:r>
            <a:r>
              <a:rPr lang="en-US" sz="1400" b="1" dirty="0" smtClean="0"/>
              <a:t>Grade 5</a:t>
            </a:r>
          </a:p>
          <a:p>
            <a:r>
              <a:rPr lang="en-US" sz="1400" dirty="0" smtClean="0"/>
              <a:t>A student is writing a story book to read to a second grade class.  He wants to make the story book more descriptive. Choose two of the following descriptions to replace the vague sensory detail.</a:t>
            </a:r>
          </a:p>
          <a:p>
            <a:endParaRPr lang="en-US" sz="1400" dirty="0" smtClean="0"/>
          </a:p>
          <a:p>
            <a:endParaRPr lang="en-US" sz="1400" dirty="0"/>
          </a:p>
          <a:p>
            <a:r>
              <a:rPr lang="en-US" sz="1400" b="1" i="1" dirty="0" smtClean="0">
                <a:solidFill>
                  <a:srgbClr val="C00000"/>
                </a:solidFill>
              </a:rPr>
              <a:t>10.  </a:t>
            </a:r>
            <a:r>
              <a:rPr lang="en-US" sz="1400" b="1" dirty="0" smtClean="0"/>
              <a:t>Grade 4</a:t>
            </a:r>
          </a:p>
          <a:p>
            <a:r>
              <a:rPr lang="en-US" sz="1400" dirty="0" smtClean="0"/>
              <a:t>Maria is writing about an informational piece about how plants grow. She wants to replace the underlined words to make her meaning more clear. Choose two more exact ways phrases that the student could use in the place of the underlined phrases.</a:t>
            </a:r>
            <a:endParaRPr lang="en-US" sz="1400" dirty="0" smtClean="0">
              <a:solidFill>
                <a:srgbClr val="FF0000"/>
              </a:solidFill>
            </a:endParaRPr>
          </a:p>
          <a:p>
            <a:endParaRPr lang="en-US" sz="1400" dirty="0" smtClean="0"/>
          </a:p>
          <a:p>
            <a:endParaRPr lang="en-US" sz="1400" dirty="0"/>
          </a:p>
          <a:p>
            <a:r>
              <a:rPr lang="en-US" sz="1400" b="1" i="1" dirty="0" smtClean="0">
                <a:solidFill>
                  <a:srgbClr val="C00000"/>
                </a:solidFill>
              </a:rPr>
              <a:t>20.  </a:t>
            </a:r>
            <a:r>
              <a:rPr lang="en-US" sz="1400" b="1" dirty="0" smtClean="0"/>
              <a:t>Grade 3</a:t>
            </a:r>
          </a:p>
          <a:p>
            <a:r>
              <a:rPr lang="en-US" sz="1400" dirty="0" smtClean="0"/>
              <a:t>A student is writing a formal letter for her teacher. Read the letter (insert letter).  She has decided that the bold word is too simple for her audience.  Choose the word that best replaces the bold word.</a:t>
            </a:r>
          </a:p>
          <a:p>
            <a:endParaRPr lang="en-US" sz="1400" dirty="0" smtClean="0"/>
          </a:p>
          <a:p>
            <a:endParaRPr lang="en-US" sz="1400" dirty="0"/>
          </a:p>
          <a:p>
            <a:endParaRPr lang="en-US" sz="1400" dirty="0" smtClean="0"/>
          </a:p>
          <a:p>
            <a:r>
              <a:rPr lang="en-US" sz="1400" b="1" i="1" dirty="0" smtClean="0">
                <a:solidFill>
                  <a:srgbClr val="C00000"/>
                </a:solidFill>
              </a:rPr>
              <a:t>14.  </a:t>
            </a:r>
            <a:r>
              <a:rPr lang="en-US" sz="1400" b="1" dirty="0" smtClean="0"/>
              <a:t>Grade 4</a:t>
            </a:r>
          </a:p>
          <a:p>
            <a:r>
              <a:rPr lang="en-US" sz="1400" dirty="0" smtClean="0"/>
              <a:t>Read the paragraph about evaporation then choose a word to replace the underlined word that better describes what puddles do when they evaporate.</a:t>
            </a:r>
          </a:p>
        </p:txBody>
      </p:sp>
    </p:spTree>
    <p:extLst>
      <p:ext uri="{BB962C8B-B14F-4D97-AF65-F5344CB8AC3E}">
        <p14:creationId xmlns:p14="http://schemas.microsoft.com/office/powerpoint/2010/main" val="201980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458200" cy="5909310"/>
          </a:xfrm>
          <a:prstGeom prst="rect">
            <a:avLst/>
          </a:prstGeom>
        </p:spPr>
        <p:txBody>
          <a:bodyPr wrap="square">
            <a:spAutoFit/>
          </a:bodyPr>
          <a:lstStyle/>
          <a:p>
            <a:r>
              <a:rPr lang="en-US" sz="1400" b="1" i="1" dirty="0" smtClean="0">
                <a:solidFill>
                  <a:srgbClr val="C00000"/>
                </a:solidFill>
              </a:rPr>
              <a:t>9.  </a:t>
            </a:r>
            <a:r>
              <a:rPr lang="en-US" sz="1400" b="1" dirty="0" smtClean="0"/>
              <a:t>Grade 3</a:t>
            </a:r>
          </a:p>
          <a:p>
            <a:r>
              <a:rPr lang="en-US" sz="1400" dirty="0" smtClean="0"/>
              <a:t>A student is writing a story for her class.  Read the sentences from her story and the question that follows (insert sentences).  Which of the following sentences corrects the underlined grammar usage error?</a:t>
            </a:r>
          </a:p>
          <a:p>
            <a:endParaRPr lang="en-US" sz="1400" dirty="0" smtClean="0"/>
          </a:p>
          <a:p>
            <a:endParaRPr lang="en-US" sz="1400" dirty="0" smtClean="0"/>
          </a:p>
          <a:p>
            <a:endParaRPr lang="en-US" sz="1400" dirty="0"/>
          </a:p>
          <a:p>
            <a:r>
              <a:rPr lang="en-US" sz="1400" b="1" i="1" dirty="0" smtClean="0">
                <a:solidFill>
                  <a:srgbClr val="C00000"/>
                </a:solidFill>
              </a:rPr>
              <a:t>16.  </a:t>
            </a:r>
            <a:r>
              <a:rPr lang="en-US" sz="1400" b="1" dirty="0" smtClean="0"/>
              <a:t>Grade 5</a:t>
            </a:r>
          </a:p>
          <a:p>
            <a:r>
              <a:rPr lang="en-US" sz="1400" dirty="0" smtClean="0"/>
              <a:t>The sentence below contains two errors in grammar usage.   Read the sentence and the question that follows. [Insert sentence.] Which two versions of the sentence have been correctly edited for grammar usage?</a:t>
            </a:r>
          </a:p>
          <a:p>
            <a:endParaRPr lang="en-US" sz="1400" dirty="0" smtClean="0"/>
          </a:p>
          <a:p>
            <a:endParaRPr lang="en-US" sz="1400" dirty="0"/>
          </a:p>
          <a:p>
            <a:endParaRPr lang="en-US" sz="1400" dirty="0"/>
          </a:p>
          <a:p>
            <a:r>
              <a:rPr lang="en-US" sz="1400" b="1" i="1" dirty="0" smtClean="0">
                <a:solidFill>
                  <a:srgbClr val="C00000"/>
                </a:solidFill>
              </a:rPr>
              <a:t>24.  </a:t>
            </a:r>
            <a:r>
              <a:rPr lang="en-US" sz="1400" b="1" dirty="0" smtClean="0"/>
              <a:t>Grade 4</a:t>
            </a:r>
          </a:p>
          <a:p>
            <a:r>
              <a:rPr lang="en-US" sz="1400" dirty="0" smtClean="0"/>
              <a:t>Edit the underlined sentence by selecting the sentence that uses the correct verb tenses.</a:t>
            </a:r>
            <a:endParaRPr lang="en-US" sz="1400" dirty="0" smtClean="0">
              <a:solidFill>
                <a:srgbClr val="FF0000"/>
              </a:solidFill>
            </a:endParaRPr>
          </a:p>
          <a:p>
            <a:endParaRPr lang="en-US" sz="1400" dirty="0" smtClean="0"/>
          </a:p>
          <a:p>
            <a:endParaRPr lang="en-US" sz="1400" dirty="0" smtClean="0"/>
          </a:p>
          <a:p>
            <a:endParaRPr lang="en-US" sz="1400" dirty="0"/>
          </a:p>
          <a:p>
            <a:endParaRPr lang="en-US" sz="1400" dirty="0"/>
          </a:p>
          <a:p>
            <a:r>
              <a:rPr lang="en-US" sz="1400" b="1" i="1" dirty="0" smtClean="0">
                <a:solidFill>
                  <a:srgbClr val="C00000"/>
                </a:solidFill>
              </a:rPr>
              <a:t>15.  </a:t>
            </a:r>
            <a:r>
              <a:rPr lang="en-US" sz="1400" b="1" dirty="0" smtClean="0"/>
              <a:t>Grade 3</a:t>
            </a:r>
          </a:p>
          <a:p>
            <a:r>
              <a:rPr lang="en-US" sz="1400" dirty="0" smtClean="0"/>
              <a:t>Read the sentence and the questions that follows.  What is the right way to correct the two underlined errors in punctuation?</a:t>
            </a:r>
          </a:p>
          <a:p>
            <a:endParaRPr lang="en-US" sz="1400" dirty="0"/>
          </a:p>
          <a:p>
            <a:endParaRPr lang="en-US" sz="1400" dirty="0" smtClean="0"/>
          </a:p>
          <a:p>
            <a:endParaRPr lang="en-US" sz="1400" dirty="0" smtClean="0"/>
          </a:p>
          <a:p>
            <a:r>
              <a:rPr lang="en-US" sz="1400" b="1" i="1" dirty="0" smtClean="0">
                <a:solidFill>
                  <a:srgbClr val="C00000"/>
                </a:solidFill>
              </a:rPr>
              <a:t>21</a:t>
            </a:r>
            <a:r>
              <a:rPr lang="en-US" sz="1400" b="1" dirty="0" smtClean="0">
                <a:solidFill>
                  <a:srgbClr val="C00000"/>
                </a:solidFill>
              </a:rPr>
              <a:t>.</a:t>
            </a:r>
            <a:r>
              <a:rPr lang="en-US" sz="1400" b="1" dirty="0" smtClean="0"/>
              <a:t>  Grade 5</a:t>
            </a:r>
          </a:p>
          <a:p>
            <a:r>
              <a:rPr lang="en-US" sz="1400" dirty="0" smtClean="0"/>
              <a:t>Read the following sentences ( insert sentences).  Choose the sentence that does not have errors in spelling.</a:t>
            </a:r>
          </a:p>
        </p:txBody>
      </p:sp>
    </p:spTree>
    <p:extLst>
      <p:ext uri="{BB962C8B-B14F-4D97-AF65-F5344CB8AC3E}">
        <p14:creationId xmlns:p14="http://schemas.microsoft.com/office/powerpoint/2010/main" val="329947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458200" cy="6401753"/>
          </a:xfrm>
          <a:prstGeom prst="rect">
            <a:avLst/>
          </a:prstGeom>
        </p:spPr>
        <p:txBody>
          <a:bodyPr wrap="square">
            <a:spAutoFit/>
          </a:bodyPr>
          <a:lstStyle/>
          <a:p>
            <a:r>
              <a:rPr lang="en-US" sz="1400" b="1" i="1" dirty="0" smtClean="0">
                <a:solidFill>
                  <a:srgbClr val="C00000"/>
                </a:solidFill>
              </a:rPr>
              <a:t>1.  </a:t>
            </a:r>
            <a:r>
              <a:rPr lang="en-US" sz="1400" b="1" dirty="0" smtClean="0"/>
              <a:t>Grade 5</a:t>
            </a:r>
          </a:p>
          <a:p>
            <a:r>
              <a:rPr lang="en-US" sz="1200" dirty="0" smtClean="0"/>
              <a:t>The legislature has passed a new law that allows only service dogs to go with their owners into public places. You are working on the school newsletter, and you have been asked to write a multi-paragraph article giving your opinion on the new law. In your article, you will take a side as to whether you think allowing only service dogs in public places is a good law or whether other service animals should also be permitted. Your article will be read by the teachers and students at your school. In your article, clearly state your opinion and support your opinion with reasons that are thoroughly developed using information from what you have read and viewed. </a:t>
            </a:r>
          </a:p>
          <a:p>
            <a:endParaRPr lang="en-US" sz="1400" dirty="0"/>
          </a:p>
          <a:p>
            <a:r>
              <a:rPr lang="en-US" sz="1400" b="1" i="1" dirty="0" smtClean="0">
                <a:solidFill>
                  <a:srgbClr val="C00000"/>
                </a:solidFill>
              </a:rPr>
              <a:t>5.  </a:t>
            </a:r>
            <a:r>
              <a:rPr lang="en-US" sz="1400" b="1" dirty="0" smtClean="0"/>
              <a:t>Grade 6</a:t>
            </a:r>
          </a:p>
          <a:p>
            <a:r>
              <a:rPr lang="en-US" sz="1200" dirty="0" smtClean="0"/>
              <a:t>Your science class is creating a website on recent scientific discoveries, and your assignment is to find out more about genetically modified (GM) food (food grown from seeds which scientists have changed by adding or taking away genetic material) and how it compares with foods that are not genetically modified.</a:t>
            </a:r>
            <a:r>
              <a:rPr lang="en-US" sz="1200" dirty="0"/>
              <a:t> </a:t>
            </a:r>
            <a:r>
              <a:rPr lang="en-US" sz="1200" dirty="0" smtClean="0"/>
              <a:t>Many people have strong feelings for or against producing GM food. You will read two articles about genetically modified foods, which present arguments for and against their use. You will then read one article about organic farming. You will then write an opinion essay on the topic, in which you argue either for or against the production and use of genetically modified foods. Your essay will eventually be published on your class website?</a:t>
            </a:r>
          </a:p>
          <a:p>
            <a:endParaRPr lang="en-US" sz="1400" dirty="0"/>
          </a:p>
          <a:p>
            <a:r>
              <a:rPr lang="en-US" sz="1400" b="1" i="1" dirty="0" smtClean="0">
                <a:solidFill>
                  <a:srgbClr val="C00000"/>
                </a:solidFill>
              </a:rPr>
              <a:t>18.  </a:t>
            </a:r>
            <a:r>
              <a:rPr lang="en-US" sz="1400" b="1" dirty="0" smtClean="0"/>
              <a:t>Grade 4</a:t>
            </a:r>
          </a:p>
          <a:p>
            <a:r>
              <a:rPr lang="en-US" sz="1400" dirty="0" smtClean="0"/>
              <a:t>Write an opinion essay about which type of environment you think is the best environment to live in.   Explain your reasons using examples and details from all three sources.</a:t>
            </a:r>
          </a:p>
          <a:p>
            <a:endParaRPr lang="en-US" sz="1400" dirty="0" smtClean="0"/>
          </a:p>
          <a:p>
            <a:r>
              <a:rPr lang="en-US" sz="1400" b="1" i="1" dirty="0" smtClean="0">
                <a:solidFill>
                  <a:srgbClr val="C00000"/>
                </a:solidFill>
              </a:rPr>
              <a:t>11.  </a:t>
            </a:r>
            <a:r>
              <a:rPr lang="en-US" sz="1400" b="1" dirty="0" smtClean="0"/>
              <a:t>Grade 3</a:t>
            </a:r>
          </a:p>
          <a:p>
            <a:r>
              <a:rPr lang="en-US" sz="1400" dirty="0" smtClean="0"/>
              <a:t>The mayor of your town recently said: “It always seems really sad to see young people spending so much time staring at a television.  If we could unplug all the TV sets in America, our children would grow up to be healthier, better educated, and more independent human beings.”   Your town’s newspaper, the Hillsboro Reporter, wants to print the four best student responses to the mayor’s statement.  You will write an opinion paper telling whether or not you agree with the mayor.   Do you think kids should watch television?   Why or why not?   You will write a newspaper article using information you have read.</a:t>
            </a:r>
          </a:p>
          <a:p>
            <a:endParaRPr lang="en-US" sz="1400" dirty="0"/>
          </a:p>
          <a:p>
            <a:r>
              <a:rPr lang="en-US" sz="1400" b="1" i="1" dirty="0" smtClean="0">
                <a:solidFill>
                  <a:srgbClr val="C00000"/>
                </a:solidFill>
              </a:rPr>
              <a:t>23.  </a:t>
            </a:r>
            <a:r>
              <a:rPr lang="en-US" sz="1400" b="1" dirty="0" smtClean="0"/>
              <a:t>Grade 2</a:t>
            </a:r>
          </a:p>
          <a:p>
            <a:r>
              <a:rPr lang="en-US" sz="1400" dirty="0" smtClean="0"/>
              <a:t>You are writing an article for the school newspaper about why people should or should not be afraid of sharks.  State your opinion clearly.  Give reasons and examples from both texts.</a:t>
            </a:r>
          </a:p>
        </p:txBody>
      </p:sp>
    </p:spTree>
    <p:extLst>
      <p:ext uri="{BB962C8B-B14F-4D97-AF65-F5344CB8AC3E}">
        <p14:creationId xmlns:p14="http://schemas.microsoft.com/office/powerpoint/2010/main" val="2304325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2836165"/>
              </p:ext>
            </p:extLst>
          </p:nvPr>
        </p:nvGraphicFramePr>
        <p:xfrm>
          <a:off x="457200" y="533400"/>
          <a:ext cx="7666496" cy="4267200"/>
        </p:xfrm>
        <a:graphic>
          <a:graphicData uri="http://schemas.openxmlformats.org/drawingml/2006/table">
            <a:tbl>
              <a:tblPr firstRow="1" bandRow="1">
                <a:tableStyleId>{5940675A-B579-460E-94D1-54222C63F5DA}</a:tableStyleId>
              </a:tblPr>
              <a:tblGrid>
                <a:gridCol w="1600200"/>
                <a:gridCol w="1616990"/>
                <a:gridCol w="1437468"/>
                <a:gridCol w="1505919"/>
                <a:gridCol w="1505919"/>
              </a:tblGrid>
              <a:tr h="1252330">
                <a:tc>
                  <a:txBody>
                    <a:bodyPr/>
                    <a:lstStyle/>
                    <a:p>
                      <a:pPr algn="ctr"/>
                      <a:r>
                        <a:rPr lang="en-US" sz="1600" b="1" dirty="0" smtClean="0"/>
                        <a:t>Performance Task</a:t>
                      </a:r>
                      <a:endParaRPr lang="en-US" sz="1600" b="1" dirty="0"/>
                    </a:p>
                  </a:txBody>
                  <a:tcPr anchor="ctr"/>
                </a:tc>
                <a:tc>
                  <a:txBody>
                    <a:bodyPr/>
                    <a:lstStyle/>
                    <a:p>
                      <a:pPr algn="ctr"/>
                      <a:r>
                        <a:rPr lang="en-US" sz="1600" b="1" dirty="0" smtClean="0"/>
                        <a:t>Write a Brief  Text (Brief-Write)</a:t>
                      </a:r>
                      <a:endParaRPr lang="en-US" sz="1600" b="1" dirty="0"/>
                    </a:p>
                  </a:txBody>
                  <a:tcPr anchor="ctr"/>
                </a:tc>
                <a:tc>
                  <a:txBody>
                    <a:bodyPr/>
                    <a:lstStyle/>
                    <a:p>
                      <a:pPr algn="ctr"/>
                      <a:r>
                        <a:rPr lang="en-US" sz="1600" b="1" dirty="0" smtClean="0"/>
                        <a:t>Write to Revise a Brief Text</a:t>
                      </a:r>
                      <a:endParaRPr lang="en-US" sz="1600" b="1" dirty="0"/>
                    </a:p>
                  </a:txBody>
                  <a:tcPr anchor="ctr"/>
                </a:tc>
                <a:tc>
                  <a:txBody>
                    <a:bodyPr/>
                    <a:lstStyle/>
                    <a:p>
                      <a:pPr algn="ctr"/>
                      <a:r>
                        <a:rPr lang="en-US" sz="1600" b="1" dirty="0" smtClean="0"/>
                        <a:t>Language and Vocabulary Use</a:t>
                      </a:r>
                      <a:endParaRPr lang="en-US" sz="1600" b="1" dirty="0"/>
                    </a:p>
                  </a:txBody>
                  <a:tcPr anchor="ctr"/>
                </a:tc>
                <a:tc>
                  <a:txBody>
                    <a:bodyPr/>
                    <a:lstStyle/>
                    <a:p>
                      <a:pPr algn="ctr"/>
                      <a:r>
                        <a:rPr lang="en-US" sz="1600" b="1" dirty="0" smtClean="0"/>
                        <a:t>Edit</a:t>
                      </a:r>
                      <a:r>
                        <a:rPr lang="en-US" sz="1600" b="1" baseline="0" dirty="0" smtClean="0"/>
                        <a:t> and Clarify</a:t>
                      </a:r>
                      <a:endParaRPr lang="en-US" sz="1600" b="1" dirty="0"/>
                    </a:p>
                  </a:txBody>
                  <a:tcPr anchor="ctr"/>
                </a:tc>
              </a:tr>
              <a:tr h="602974">
                <a:tc>
                  <a:txBody>
                    <a:bodyPr/>
                    <a:lstStyle/>
                    <a:p>
                      <a:pPr algn="ctr"/>
                      <a:r>
                        <a:rPr lang="en-US" sz="2000" b="1" dirty="0" smtClean="0"/>
                        <a:t>1</a:t>
                      </a:r>
                      <a:endParaRPr lang="en-US" sz="2000" b="1" dirty="0"/>
                    </a:p>
                  </a:txBody>
                  <a:tcPr/>
                </a:tc>
                <a:tc>
                  <a:txBody>
                    <a:bodyPr/>
                    <a:lstStyle/>
                    <a:p>
                      <a:pPr algn="ctr"/>
                      <a:r>
                        <a:rPr lang="en-US" sz="2000" b="1" dirty="0" smtClean="0"/>
                        <a:t>6</a:t>
                      </a:r>
                      <a:endParaRPr lang="en-US" sz="2000" b="1" dirty="0"/>
                    </a:p>
                  </a:txBody>
                  <a:tcPr/>
                </a:tc>
                <a:tc>
                  <a:txBody>
                    <a:bodyPr/>
                    <a:lstStyle/>
                    <a:p>
                      <a:pPr algn="ctr"/>
                      <a:r>
                        <a:rPr lang="en-US" sz="2000" b="1" dirty="0" smtClean="0"/>
                        <a:t>4</a:t>
                      </a:r>
                      <a:endParaRPr lang="en-US" sz="2000" b="1" dirty="0"/>
                    </a:p>
                  </a:txBody>
                  <a:tcPr/>
                </a:tc>
                <a:tc>
                  <a:txBody>
                    <a:bodyPr/>
                    <a:lstStyle/>
                    <a:p>
                      <a:pPr algn="ctr"/>
                      <a:r>
                        <a:rPr lang="en-US" sz="2000" b="1" dirty="0" smtClean="0"/>
                        <a:t>8</a:t>
                      </a:r>
                      <a:endParaRPr lang="en-US" sz="2000" b="1" dirty="0"/>
                    </a:p>
                  </a:txBody>
                  <a:tcPr/>
                </a:tc>
                <a:tc>
                  <a:txBody>
                    <a:bodyPr/>
                    <a:lstStyle/>
                    <a:p>
                      <a:pPr algn="ctr"/>
                      <a:r>
                        <a:rPr lang="en-US" sz="2000" b="1" dirty="0" smtClean="0"/>
                        <a:t>9</a:t>
                      </a:r>
                      <a:endParaRPr lang="en-US" sz="2000" b="1" dirty="0"/>
                    </a:p>
                  </a:txBody>
                  <a:tcPr/>
                </a:tc>
              </a:tr>
              <a:tr h="602974">
                <a:tc>
                  <a:txBody>
                    <a:bodyPr/>
                    <a:lstStyle/>
                    <a:p>
                      <a:pPr algn="ctr"/>
                      <a:r>
                        <a:rPr lang="en-US" sz="2000" b="1" dirty="0" smtClean="0"/>
                        <a:t>5</a:t>
                      </a:r>
                      <a:endParaRPr lang="en-US" sz="2000" b="1" dirty="0"/>
                    </a:p>
                  </a:txBody>
                  <a:tcPr/>
                </a:tc>
                <a:tc>
                  <a:txBody>
                    <a:bodyPr/>
                    <a:lstStyle/>
                    <a:p>
                      <a:pPr algn="ctr"/>
                      <a:r>
                        <a:rPr lang="en-US" sz="2000" b="1" dirty="0" smtClean="0"/>
                        <a:t>2</a:t>
                      </a:r>
                      <a:endParaRPr lang="en-US" sz="2000" b="1" dirty="0"/>
                    </a:p>
                  </a:txBody>
                  <a:tcPr/>
                </a:tc>
                <a:tc>
                  <a:txBody>
                    <a:bodyPr/>
                    <a:lstStyle/>
                    <a:p>
                      <a:pPr algn="ctr"/>
                      <a:r>
                        <a:rPr lang="en-US" sz="2000" b="1" dirty="0" smtClean="0"/>
                        <a:t>25</a:t>
                      </a:r>
                      <a:endParaRPr lang="en-US" sz="2000" b="1" dirty="0"/>
                    </a:p>
                  </a:txBody>
                  <a:tcPr/>
                </a:tc>
                <a:tc>
                  <a:txBody>
                    <a:bodyPr/>
                    <a:lstStyle/>
                    <a:p>
                      <a:pPr algn="ctr"/>
                      <a:r>
                        <a:rPr lang="en-US" sz="2000" b="1" dirty="0" smtClean="0"/>
                        <a:t>3</a:t>
                      </a:r>
                      <a:endParaRPr lang="en-US" sz="2000" b="1" dirty="0"/>
                    </a:p>
                  </a:txBody>
                  <a:tcPr/>
                </a:tc>
                <a:tc>
                  <a:txBody>
                    <a:bodyPr/>
                    <a:lstStyle/>
                    <a:p>
                      <a:pPr algn="ctr"/>
                      <a:r>
                        <a:rPr lang="en-US" sz="2000" b="1" dirty="0" smtClean="0"/>
                        <a:t>16</a:t>
                      </a:r>
                      <a:endParaRPr lang="en-US" sz="2000" b="1" dirty="0"/>
                    </a:p>
                  </a:txBody>
                  <a:tcPr/>
                </a:tc>
              </a:tr>
              <a:tr h="602974">
                <a:tc>
                  <a:txBody>
                    <a:bodyPr/>
                    <a:lstStyle/>
                    <a:p>
                      <a:pPr algn="ctr"/>
                      <a:r>
                        <a:rPr lang="en-US" sz="2000" b="1" dirty="0" smtClean="0"/>
                        <a:t>18</a:t>
                      </a:r>
                      <a:endParaRPr lang="en-US" sz="2000" b="1" dirty="0"/>
                    </a:p>
                  </a:txBody>
                  <a:tcPr/>
                </a:tc>
                <a:tc>
                  <a:txBody>
                    <a:bodyPr/>
                    <a:lstStyle/>
                    <a:p>
                      <a:pPr algn="ctr"/>
                      <a:r>
                        <a:rPr lang="en-US" sz="2000" b="1" dirty="0" smtClean="0"/>
                        <a:t>7</a:t>
                      </a:r>
                      <a:endParaRPr lang="en-US" sz="2000" b="1" dirty="0"/>
                    </a:p>
                  </a:txBody>
                  <a:tcPr/>
                </a:tc>
                <a:tc>
                  <a:txBody>
                    <a:bodyPr/>
                    <a:lstStyle/>
                    <a:p>
                      <a:pPr algn="ctr"/>
                      <a:r>
                        <a:rPr lang="en-US" sz="2000" b="1" dirty="0" smtClean="0"/>
                        <a:t>13</a:t>
                      </a:r>
                      <a:endParaRPr lang="en-US" sz="2000" b="1" dirty="0"/>
                    </a:p>
                  </a:txBody>
                  <a:tcPr/>
                </a:tc>
                <a:tc>
                  <a:txBody>
                    <a:bodyPr/>
                    <a:lstStyle/>
                    <a:p>
                      <a:pPr algn="ctr"/>
                      <a:r>
                        <a:rPr lang="en-US" sz="2000" b="1" dirty="0" smtClean="0"/>
                        <a:t>10</a:t>
                      </a:r>
                      <a:endParaRPr lang="en-US" sz="2000" b="1" dirty="0"/>
                    </a:p>
                  </a:txBody>
                  <a:tcPr/>
                </a:tc>
                <a:tc>
                  <a:txBody>
                    <a:bodyPr/>
                    <a:lstStyle/>
                    <a:p>
                      <a:pPr algn="ctr"/>
                      <a:r>
                        <a:rPr lang="en-US" sz="2000" b="1" dirty="0" smtClean="0"/>
                        <a:t>24</a:t>
                      </a:r>
                      <a:endParaRPr lang="en-US" sz="2000" b="1" dirty="0"/>
                    </a:p>
                  </a:txBody>
                  <a:tcPr/>
                </a:tc>
              </a:tr>
              <a:tr h="602974">
                <a:tc>
                  <a:txBody>
                    <a:bodyPr/>
                    <a:lstStyle/>
                    <a:p>
                      <a:pPr algn="ctr"/>
                      <a:r>
                        <a:rPr lang="en-US" sz="2000" b="1" dirty="0" smtClean="0"/>
                        <a:t>11</a:t>
                      </a:r>
                      <a:endParaRPr lang="en-US" sz="2000" b="1" dirty="0"/>
                    </a:p>
                  </a:txBody>
                  <a:tcPr/>
                </a:tc>
                <a:tc>
                  <a:txBody>
                    <a:bodyPr/>
                    <a:lstStyle/>
                    <a:p>
                      <a:pPr algn="ctr"/>
                      <a:r>
                        <a:rPr lang="en-US" sz="2000" b="1" dirty="0" smtClean="0"/>
                        <a:t>17</a:t>
                      </a:r>
                      <a:endParaRPr lang="en-US" sz="2000" b="1" dirty="0"/>
                    </a:p>
                  </a:txBody>
                  <a:tcPr/>
                </a:tc>
                <a:tc>
                  <a:txBody>
                    <a:bodyPr/>
                    <a:lstStyle/>
                    <a:p>
                      <a:pPr algn="ctr"/>
                      <a:r>
                        <a:rPr lang="en-US" sz="2000" b="1" dirty="0" smtClean="0"/>
                        <a:t>22</a:t>
                      </a:r>
                      <a:endParaRPr lang="en-US" sz="2000" b="1" dirty="0"/>
                    </a:p>
                  </a:txBody>
                  <a:tcPr/>
                </a:tc>
                <a:tc>
                  <a:txBody>
                    <a:bodyPr/>
                    <a:lstStyle/>
                    <a:p>
                      <a:pPr algn="ctr"/>
                      <a:r>
                        <a:rPr lang="en-US" sz="2000" b="1" dirty="0" smtClean="0"/>
                        <a:t>20</a:t>
                      </a:r>
                      <a:endParaRPr lang="en-US" sz="2000" b="1" dirty="0"/>
                    </a:p>
                  </a:txBody>
                  <a:tcPr/>
                </a:tc>
                <a:tc>
                  <a:txBody>
                    <a:bodyPr/>
                    <a:lstStyle/>
                    <a:p>
                      <a:pPr algn="ctr"/>
                      <a:r>
                        <a:rPr lang="en-US" sz="2000" b="1" dirty="0" smtClean="0"/>
                        <a:t>15</a:t>
                      </a:r>
                      <a:endParaRPr lang="en-US" sz="2000" b="1" dirty="0"/>
                    </a:p>
                  </a:txBody>
                  <a:tcPr/>
                </a:tc>
              </a:tr>
              <a:tr h="602974">
                <a:tc>
                  <a:txBody>
                    <a:bodyPr/>
                    <a:lstStyle/>
                    <a:p>
                      <a:pPr algn="ctr"/>
                      <a:r>
                        <a:rPr lang="en-US" sz="2000" b="1" dirty="0" smtClean="0"/>
                        <a:t>23</a:t>
                      </a:r>
                      <a:endParaRPr lang="en-US" sz="2000" b="1" dirty="0"/>
                    </a:p>
                  </a:txBody>
                  <a:tcPr/>
                </a:tc>
                <a:tc>
                  <a:txBody>
                    <a:bodyPr/>
                    <a:lstStyle/>
                    <a:p>
                      <a:pPr algn="ctr"/>
                      <a:r>
                        <a:rPr lang="en-US" sz="2000" b="1" dirty="0" smtClean="0"/>
                        <a:t>19</a:t>
                      </a:r>
                      <a:endParaRPr lang="en-US" sz="2000" b="1" dirty="0"/>
                    </a:p>
                  </a:txBody>
                  <a:tcPr/>
                </a:tc>
                <a:tc>
                  <a:txBody>
                    <a:bodyPr/>
                    <a:lstStyle/>
                    <a:p>
                      <a:pPr algn="ctr"/>
                      <a:r>
                        <a:rPr lang="en-US" sz="2000" b="1" dirty="0" smtClean="0"/>
                        <a:t>12</a:t>
                      </a:r>
                      <a:endParaRPr lang="en-US" sz="2000" b="1" dirty="0"/>
                    </a:p>
                  </a:txBody>
                  <a:tcPr/>
                </a:tc>
                <a:tc>
                  <a:txBody>
                    <a:bodyPr/>
                    <a:lstStyle/>
                    <a:p>
                      <a:pPr algn="ctr"/>
                      <a:r>
                        <a:rPr lang="en-US" sz="2000" b="1" dirty="0" smtClean="0"/>
                        <a:t>14</a:t>
                      </a:r>
                      <a:endParaRPr lang="en-US" sz="2000" b="1" dirty="0"/>
                    </a:p>
                  </a:txBody>
                  <a:tcPr/>
                </a:tc>
                <a:tc>
                  <a:txBody>
                    <a:bodyPr/>
                    <a:lstStyle/>
                    <a:p>
                      <a:pPr algn="ctr"/>
                      <a:r>
                        <a:rPr lang="en-US" sz="2000" b="1" dirty="0" smtClean="0"/>
                        <a:t>21</a:t>
                      </a:r>
                      <a:endParaRPr lang="en-US" sz="2000" b="1" dirty="0"/>
                    </a:p>
                  </a:txBody>
                  <a:tcPr/>
                </a:tc>
              </a:tr>
            </a:tbl>
          </a:graphicData>
        </a:graphic>
      </p:graphicFrame>
    </p:spTree>
    <p:extLst>
      <p:ext uri="{BB962C8B-B14F-4D97-AF65-F5344CB8AC3E}">
        <p14:creationId xmlns:p14="http://schemas.microsoft.com/office/powerpoint/2010/main" val="2849907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1405</Words>
  <Application>Microsoft Office PowerPoint</Application>
  <PresentationFormat>On-screen Show (4:3)</PresentationFormat>
  <Paragraphs>132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17</cp:revision>
  <cp:lastPrinted>2015-09-18T22:35:44Z</cp:lastPrinted>
  <dcterms:created xsi:type="dcterms:W3CDTF">2015-09-18T20:29:30Z</dcterms:created>
  <dcterms:modified xsi:type="dcterms:W3CDTF">2015-10-10T17:43:49Z</dcterms:modified>
</cp:coreProperties>
</file>