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8" r:id="rId5"/>
    <p:sldId id="269" r:id="rId6"/>
    <p:sldId id="267" r:id="rId7"/>
    <p:sldId id="273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3" autoAdjust="0"/>
    <p:restoredTop sz="94697" autoAdjust="0"/>
  </p:normalViewPr>
  <p:slideViewPr>
    <p:cSldViewPr>
      <p:cViewPr>
        <p:scale>
          <a:sx n="82" d="100"/>
          <a:sy n="82" d="100"/>
        </p:scale>
        <p:origin x="-2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D598-D12A-4731-B423-789DC8379FF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B512-6C92-4A39-93B3-F9C8D3757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FS34M_5PI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IsubVLN9uE4:3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94241"/>
            <a:ext cx="7543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Sample </a:t>
            </a:r>
            <a:r>
              <a:rPr lang="en-US" sz="2800" b="1" dirty="0" smtClean="0"/>
              <a:t>SBAC Assessments</a:t>
            </a:r>
          </a:p>
          <a:p>
            <a:pPr algn="ctr"/>
            <a:r>
              <a:rPr lang="en-US" sz="2000" b="1" dirty="0" smtClean="0"/>
              <a:t>Claim #2 Writing and Claim #4 Research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Performance </a:t>
            </a:r>
            <a:r>
              <a:rPr lang="en-US" sz="2800" b="1" dirty="0" smtClean="0">
                <a:solidFill>
                  <a:srgbClr val="C00000"/>
                </a:solidFill>
              </a:rPr>
              <a:t>Task Samples Grades 3 - 6</a:t>
            </a: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b="1" i="1" u="sng" dirty="0" smtClean="0">
                <a:solidFill>
                  <a:srgbClr val="C00000"/>
                </a:solidFill>
              </a:rPr>
              <a:t>Note</a:t>
            </a:r>
            <a:r>
              <a:rPr lang="en-US" b="1" i="1" dirty="0" smtClean="0">
                <a:solidFill>
                  <a:srgbClr val="C00000"/>
                </a:solidFill>
              </a:rPr>
              <a:t>:  </a:t>
            </a:r>
            <a:r>
              <a:rPr lang="en-US" i="1" dirty="0" smtClean="0"/>
              <a:t>These examples are portions of performance tasks assessing only Claim #2 (writing) and Claim #4 (research) for the purpose of demonstrating the integration of writing and research.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1265" name="Picture 1" descr="C:\Documents and Settings\Owner\Local Settings\Temporary Internet Files\Content.IE5\SXMVM8RY\MC9000885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752600"/>
            <a:ext cx="1442009" cy="1793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0"/>
            <a:ext cx="3962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Primary </a:t>
            </a:r>
            <a:r>
              <a:rPr lang="en-US" sz="1600" b="1" u="sng" dirty="0" smtClean="0"/>
              <a:t>Claim #2 – Writing</a:t>
            </a:r>
          </a:p>
          <a:p>
            <a:r>
              <a:rPr lang="pl-PL" sz="1400" dirty="0" smtClean="0"/>
              <a:t>W-3a, W-3b, W-3c, W-2d, W-3d, W-4, W-5, L-1, L-</a:t>
            </a:r>
          </a:p>
          <a:p>
            <a:r>
              <a:rPr lang="pl-PL" sz="1400" dirty="0" smtClean="0"/>
              <a:t>2, L-3a, L-3b, L-6 </a:t>
            </a:r>
            <a:endParaRPr lang="en-US" sz="1400" dirty="0" smtClean="0"/>
          </a:p>
          <a:p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2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</a:rPr>
              <a:t>-  Compose Full </a:t>
            </a:r>
            <a:r>
              <a:rPr lang="en-US" sz="1400" b="1" dirty="0" smtClean="0">
                <a:solidFill>
                  <a:srgbClr val="C00000"/>
                </a:solidFill>
              </a:rPr>
              <a:t>Narrative Text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8</a:t>
            </a:r>
            <a:r>
              <a:rPr lang="en-US" sz="1400" b="1" dirty="0" smtClean="0">
                <a:solidFill>
                  <a:srgbClr val="C00000"/>
                </a:solidFill>
              </a:rPr>
              <a:t> -  Language and Vocabulary Use</a:t>
            </a: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9</a:t>
            </a:r>
            <a:r>
              <a:rPr lang="en-US" sz="1400" b="1" dirty="0" smtClean="0">
                <a:solidFill>
                  <a:srgbClr val="C00000"/>
                </a:solidFill>
              </a:rPr>
              <a:t> -  Edit and </a:t>
            </a:r>
            <a:r>
              <a:rPr lang="en-US" sz="1400" b="1" dirty="0" smtClean="0">
                <a:solidFill>
                  <a:srgbClr val="C00000"/>
                </a:solidFill>
              </a:rPr>
              <a:t>Clarify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152400"/>
            <a:ext cx="4038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Primary Claim #4 -  Research</a:t>
            </a:r>
          </a:p>
          <a:p>
            <a:r>
              <a:rPr lang="pl-PL" sz="1400" dirty="0" smtClean="0"/>
              <a:t>RI-9; W-8, SL-2, SL-3, SL-4; W-6, W-7 RI-9; </a:t>
            </a:r>
            <a:r>
              <a:rPr lang="pl-PL" sz="1400" dirty="0" smtClean="0"/>
              <a:t>W-1a,</a:t>
            </a:r>
            <a:r>
              <a:rPr lang="en-US" sz="1400" dirty="0" smtClean="0"/>
              <a:t> W-8 </a:t>
            </a:r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2</a:t>
            </a:r>
            <a:r>
              <a:rPr lang="en-US" sz="1400" b="1" dirty="0" smtClean="0">
                <a:solidFill>
                  <a:srgbClr val="C00000"/>
                </a:solidFill>
              </a:rPr>
              <a:t> -  Interpret and Integrate Information</a:t>
            </a: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4</a:t>
            </a:r>
            <a:r>
              <a:rPr lang="en-US" sz="1400" b="1" dirty="0" smtClean="0">
                <a:solidFill>
                  <a:srgbClr val="C00000"/>
                </a:solidFill>
              </a:rPr>
              <a:t> -  Use Evidence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733800"/>
            <a:ext cx="449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How your essay will be scored: The people scoring your essay</a:t>
            </a:r>
          </a:p>
          <a:p>
            <a:r>
              <a:rPr lang="en-US" sz="1200" dirty="0"/>
              <a:t>will be assigning scores for</a:t>
            </a:r>
          </a:p>
          <a:p>
            <a:r>
              <a:rPr lang="en-US" sz="1200" b="1" i="1" dirty="0"/>
              <a:t>1. Statement of Purpose/Focus—how well you clearly state and</a:t>
            </a:r>
          </a:p>
          <a:p>
            <a:r>
              <a:rPr lang="en-US" sz="1200" dirty="0"/>
              <a:t>maintain your controlling idea or main idea</a:t>
            </a:r>
          </a:p>
          <a:p>
            <a:r>
              <a:rPr lang="en-US" sz="1200" b="1" i="1" dirty="0"/>
              <a:t>2. Organization – how well the ideas progress from the</a:t>
            </a:r>
          </a:p>
          <a:p>
            <a:r>
              <a:rPr lang="en-US" sz="1200" dirty="0"/>
              <a:t>introduction to the conclusion using effective transitions and</a:t>
            </a:r>
          </a:p>
          <a:p>
            <a:r>
              <a:rPr lang="en-US" sz="1200" dirty="0"/>
              <a:t>how well you stay on topic throughout the essay</a:t>
            </a:r>
          </a:p>
          <a:p>
            <a:r>
              <a:rPr lang="en-US" sz="1200" b="1" i="1" dirty="0"/>
              <a:t>3. Elaboration of Evidence – how well you provide evidence</a:t>
            </a:r>
          </a:p>
          <a:p>
            <a:r>
              <a:rPr lang="en-US" sz="1200" dirty="0"/>
              <a:t>from sources about your topic and elaborate with specific</a:t>
            </a:r>
          </a:p>
          <a:p>
            <a:r>
              <a:rPr lang="en-US" sz="1200" dirty="0"/>
              <a:t>information</a:t>
            </a:r>
          </a:p>
          <a:p>
            <a:r>
              <a:rPr lang="en-US" sz="1200" b="1" i="1" dirty="0"/>
              <a:t>4. Language and Vocabulary – how well you effectively express</a:t>
            </a:r>
          </a:p>
          <a:p>
            <a:r>
              <a:rPr lang="en-US" sz="1200" dirty="0"/>
              <a:t>ideas using precise language that is appropriate for your</a:t>
            </a:r>
          </a:p>
          <a:p>
            <a:r>
              <a:rPr lang="en-US" sz="1200" dirty="0"/>
              <a:t>audience and purpose</a:t>
            </a:r>
          </a:p>
          <a:p>
            <a:r>
              <a:rPr lang="en-US" sz="1200" b="1" i="1" dirty="0"/>
              <a:t>5. Conventions – how well you follow the rules of usage,</a:t>
            </a:r>
          </a:p>
          <a:p>
            <a:r>
              <a:rPr lang="en-US" sz="1200" dirty="0"/>
              <a:t>punctuation, capitalization, and spelling.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2768" y="1644484"/>
          <a:ext cx="4226832" cy="2089316"/>
        </p:xfrm>
        <a:graphic>
          <a:graphicData uri="http://schemas.openxmlformats.org/drawingml/2006/table">
            <a:tbl>
              <a:tblPr/>
              <a:tblGrid>
                <a:gridCol w="360136"/>
                <a:gridCol w="653597"/>
                <a:gridCol w="793297"/>
                <a:gridCol w="823232"/>
                <a:gridCol w="823232"/>
                <a:gridCol w="773338"/>
              </a:tblGrid>
              <a:tr h="206047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 Generic 4-point Narrative (Grades 3-8) Writing Rubric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Score</a:t>
                      </a: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atin typeface="Calibri"/>
                          <a:ea typeface="Calibri"/>
                          <a:cs typeface="Times New Roman"/>
                        </a:rPr>
                        <a:t>Statement of Purpose and </a:t>
                      </a:r>
                      <a:r>
                        <a:rPr lang="en-US" sz="600" b="1" dirty="0" smtClean="0">
                          <a:latin typeface="Calibri"/>
                          <a:ea typeface="Calibri"/>
                          <a:cs typeface="Times New Roman"/>
                        </a:rPr>
                        <a:t>Narrative Focus </a:t>
                      </a:r>
                      <a:r>
                        <a:rPr lang="en-US" sz="600" b="1" dirty="0">
                          <a:latin typeface="Calibri"/>
                          <a:ea typeface="Calibri"/>
                          <a:cs typeface="Times New Roman"/>
                        </a:rPr>
                        <a:t>and Organization</a:t>
                      </a:r>
                      <a:endParaRPr lang="en-US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Development:  Language and Elaboration of Evidence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Conventions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8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4 Points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narrative,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 or imagined,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clearly focused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maintained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throughout: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effectively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establishes a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setting,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narrator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and/or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characters,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point of view.</a:t>
                      </a:r>
                      <a:endParaRPr lang="en-US" sz="600" dirty="0">
                        <a:latin typeface="Franklin Gothic Book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narrative, real or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imagined, has an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effective plot helping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unity and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completeness: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effective,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consistent use of a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variety of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transitional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strategies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logical sequence of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events from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beginning to end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effective opening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closure for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audience and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US" sz="600" dirty="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narrative,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 or imagined,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thorough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effective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elaboration using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details, dialogue,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description: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effective use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a variety of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narrative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techniques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that advance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story or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illustrate the experience.</a:t>
                      </a:r>
                      <a:endParaRPr lang="en-US" sz="600" dirty="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narrative,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 or imagined,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clearly, and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effectively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expresses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experiences or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events: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effective use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sensory,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concrete, and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figurative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clearly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advance the purpose</a:t>
                      </a:r>
                      <a:endParaRPr lang="en-US" sz="600" dirty="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narrative, real or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imagined, demonstrates a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command of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conventions: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few, if any, errors in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usage and sentence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effective and consistent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punctuation,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capitalization, and</a:t>
                      </a:r>
                    </a:p>
                    <a:p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Spelling.</a:t>
                      </a:r>
                      <a:endParaRPr lang="en-US" sz="600" dirty="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1430179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2060"/>
                </a:solidFill>
              </a:rPr>
              <a:t>This is a partial rubric.</a:t>
            </a:r>
            <a:endParaRPr lang="en-US" sz="1000" dirty="0">
              <a:solidFill>
                <a:srgbClr val="00206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29200" y="1371600"/>
          <a:ext cx="3733800" cy="2684199"/>
        </p:xfrm>
        <a:graphic>
          <a:graphicData uri="http://schemas.openxmlformats.org/drawingml/2006/table">
            <a:tbl>
              <a:tblPr/>
              <a:tblGrid>
                <a:gridCol w="288925"/>
                <a:gridCol w="3444875"/>
              </a:tblGrid>
              <a:tr h="200297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Research Rubric</a:t>
                      </a:r>
                      <a:r>
                        <a:rPr lang="en-US" sz="900" b="1" u="sng" dirty="0">
                          <a:latin typeface="Calibri"/>
                          <a:ea typeface="Calibri"/>
                          <a:cs typeface="Times New Roman"/>
                        </a:rPr>
                        <a:t>:  Interpret and Integrate Information</a:t>
                      </a:r>
                      <a:r>
                        <a:rPr lang="en-US" sz="900" b="1" u="none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Grades 3-5 </a:t>
                      </a:r>
                      <a:endParaRPr lang="en-US" sz="9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Claim 4 – Target 2)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locate, select, interpret and integrate information within and among sources of information. </a:t>
                      </a:r>
                      <a:endParaRPr lang="en-US" sz="900" dirty="0">
                        <a:latin typeface="Franklin Gothic Book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locate, select, interpret and integrate information within and among sources of information.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locate, select, interpret and integrate information within and among sources of information.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1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Research Rubric:  </a:t>
                      </a:r>
                      <a:r>
                        <a:rPr lang="en-US" sz="9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Use Evidence 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Grades 3-5  (Claim 4 – Target 4)</a:t>
                      </a:r>
                      <a:endParaRPr lang="en-US" sz="900" dirty="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Documents and Settings\Owner\Local Settings\Temporary Internet Files\Content.IE5\QDW73LG2\MC9004345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57200"/>
            <a:ext cx="714279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685800"/>
            <a:ext cx="4114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C00000"/>
                </a:solidFill>
              </a:rPr>
              <a:t>Part 1- </a:t>
            </a:r>
            <a:r>
              <a:rPr lang="en-US" sz="1600" b="1" u="sng" dirty="0" smtClean="0">
                <a:solidFill>
                  <a:srgbClr val="C00000"/>
                </a:solidFill>
              </a:rPr>
              <a:t>Planning </a:t>
            </a:r>
            <a:r>
              <a:rPr lang="en-US" sz="1600" b="1" u="sng" dirty="0" smtClean="0">
                <a:solidFill>
                  <a:srgbClr val="C00000"/>
                </a:solidFill>
              </a:rPr>
              <a:t>(35 </a:t>
            </a:r>
            <a:r>
              <a:rPr lang="en-US" sz="1600" b="1" u="sng" dirty="0" smtClean="0">
                <a:solidFill>
                  <a:srgbClr val="C00000"/>
                </a:solidFill>
              </a:rPr>
              <a:t>minutes)</a:t>
            </a:r>
          </a:p>
          <a:p>
            <a:r>
              <a:rPr lang="en-US" sz="1200" dirty="0" smtClean="0"/>
              <a:t>Part 1 (35 minutes): Ultimately tasked with writing a narrative, students will </a:t>
            </a:r>
            <a:r>
              <a:rPr lang="en-US" sz="1200" dirty="0" smtClean="0"/>
              <a:t>independently read </a:t>
            </a:r>
            <a:r>
              <a:rPr lang="en-US" sz="1200" dirty="0" smtClean="0"/>
              <a:t>two tall tales and an informational article about tall tales, taking notes on </a:t>
            </a:r>
            <a:r>
              <a:rPr lang="en-US" sz="1200" dirty="0" smtClean="0"/>
              <a:t>these sources</a:t>
            </a:r>
            <a:r>
              <a:rPr lang="en-US" sz="1200" dirty="0" smtClean="0"/>
              <a:t>. They will then respond to several questions about these sources, addressing </a:t>
            </a:r>
            <a:r>
              <a:rPr lang="en-US" sz="1200" dirty="0" smtClean="0"/>
              <a:t>the research </a:t>
            </a:r>
            <a:r>
              <a:rPr lang="en-US" sz="1200" dirty="0" smtClean="0"/>
              <a:t>skills of analyzing and evaluating information</a:t>
            </a:r>
            <a:r>
              <a:rPr lang="en-US" sz="1200" dirty="0" smtClean="0"/>
              <a:t>. </a:t>
            </a:r>
          </a:p>
          <a:p>
            <a:endParaRPr lang="en-US" sz="1200" dirty="0" smtClean="0"/>
          </a:p>
          <a:p>
            <a:r>
              <a:rPr lang="en-US" sz="1200" dirty="0" smtClean="0"/>
              <a:t>Students take </a:t>
            </a:r>
            <a:r>
              <a:rPr lang="en-US" sz="1200" dirty="0" smtClean="0"/>
              <a:t>notes </a:t>
            </a:r>
            <a:r>
              <a:rPr lang="en-US" sz="1200" dirty="0" smtClean="0"/>
              <a:t>to </a:t>
            </a:r>
            <a:r>
              <a:rPr lang="en-US" sz="1200" dirty="0" smtClean="0"/>
              <a:t>refer </a:t>
            </a:r>
            <a:r>
              <a:rPr lang="en-US" sz="1200" dirty="0" smtClean="0"/>
              <a:t>while writing a </a:t>
            </a:r>
            <a:r>
              <a:rPr lang="en-US" sz="1200" dirty="0" smtClean="0"/>
              <a:t>tall tale. </a:t>
            </a:r>
            <a:r>
              <a:rPr lang="en-US" sz="1200" dirty="0" smtClean="0"/>
              <a:t>They </a:t>
            </a:r>
            <a:r>
              <a:rPr lang="en-US" sz="1200" dirty="0" smtClean="0"/>
              <a:t>can refer to any of the sources as often as </a:t>
            </a:r>
            <a:r>
              <a:rPr lang="en-US" sz="1200" dirty="0" smtClean="0"/>
              <a:t>needed. </a:t>
            </a:r>
            <a:r>
              <a:rPr lang="en-US" sz="1200" dirty="0" smtClean="0"/>
              <a:t>N</a:t>
            </a:r>
            <a:r>
              <a:rPr lang="en-US" sz="1200" dirty="0" smtClean="0"/>
              <a:t>otes </a:t>
            </a:r>
            <a:r>
              <a:rPr lang="en-US" sz="1200" dirty="0" smtClean="0"/>
              <a:t>and sources will be </a:t>
            </a:r>
            <a:r>
              <a:rPr lang="en-US" sz="1200" dirty="0" smtClean="0"/>
              <a:t>the </a:t>
            </a:r>
            <a:r>
              <a:rPr lang="en-US" sz="1200" dirty="0" smtClean="0"/>
              <a:t>basis for writing </a:t>
            </a:r>
            <a:r>
              <a:rPr lang="en-US" sz="1200" dirty="0" smtClean="0"/>
              <a:t>a </a:t>
            </a:r>
            <a:r>
              <a:rPr lang="en-US" sz="1200" dirty="0" smtClean="0"/>
              <a:t>final draft.</a:t>
            </a:r>
          </a:p>
          <a:p>
            <a:endParaRPr lang="en-US" sz="1200" dirty="0" smtClean="0"/>
          </a:p>
          <a:p>
            <a:r>
              <a:rPr lang="en-US" sz="1600" b="1" u="sng" dirty="0" smtClean="0"/>
              <a:t>Sources</a:t>
            </a:r>
          </a:p>
          <a:p>
            <a:r>
              <a:rPr lang="en-US" sz="1400" b="1" dirty="0" smtClean="0"/>
              <a:t>Narrative 1</a:t>
            </a:r>
            <a:endParaRPr lang="en-US" sz="1400" b="1" dirty="0" smtClean="0"/>
          </a:p>
          <a:p>
            <a:r>
              <a:rPr lang="en-US" sz="1400" dirty="0" smtClean="0"/>
              <a:t>Narrative 1- Johnny Appleseed Illustration: Library of </a:t>
            </a:r>
            <a:r>
              <a:rPr lang="en-US" sz="1400" dirty="0" smtClean="0"/>
              <a:t>Congress, Harper’s </a:t>
            </a:r>
            <a:r>
              <a:rPr lang="en-US" sz="1400" dirty="0" smtClean="0"/>
              <a:t>New Magazine, 1871</a:t>
            </a:r>
            <a:r>
              <a:rPr lang="en-US" sz="1400" dirty="0" smtClean="0"/>
              <a:t>: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Narrative 2</a:t>
            </a:r>
            <a:endParaRPr lang="en-US" sz="1400" b="1" dirty="0" smtClean="0"/>
          </a:p>
          <a:p>
            <a:r>
              <a:rPr lang="en-US" sz="1400" dirty="0" smtClean="0"/>
              <a:t>Paul Bunyan and Babe Photo: Library of Congress,</a:t>
            </a:r>
          </a:p>
          <a:p>
            <a:r>
              <a:rPr lang="en-US" sz="1400" dirty="0" smtClean="0"/>
              <a:t>Statues of the legendary lumberjack Paul Bunyan and his </a:t>
            </a:r>
            <a:r>
              <a:rPr lang="en-US" sz="1400" dirty="0" smtClean="0"/>
              <a:t>faithful blue </a:t>
            </a:r>
            <a:r>
              <a:rPr lang="en-US" sz="1400" dirty="0" smtClean="0"/>
              <a:t>ox </a:t>
            </a:r>
            <a:r>
              <a:rPr lang="en-US" sz="1400" dirty="0" smtClean="0"/>
              <a:t>Babe</a:t>
            </a:r>
            <a:endParaRPr lang="en-US" sz="1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876800" y="838200"/>
            <a:ext cx="3886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C00000"/>
                </a:solidFill>
              </a:rPr>
              <a:t>Part 2- (70 minutes</a:t>
            </a:r>
            <a:r>
              <a:rPr lang="en-US" sz="1400" b="1" dirty="0">
                <a:solidFill>
                  <a:srgbClr val="C00000"/>
                </a:solidFill>
              </a:rPr>
              <a:t>)</a:t>
            </a:r>
          </a:p>
          <a:p>
            <a:r>
              <a:rPr lang="en-US" sz="1200" dirty="0" smtClean="0"/>
              <a:t>Part 2 (70 minutes): Students will work individually to plan, write, and revise a narrative </a:t>
            </a:r>
            <a:r>
              <a:rPr lang="en-US" sz="1200" dirty="0" smtClean="0"/>
              <a:t>of a </a:t>
            </a:r>
            <a:r>
              <a:rPr lang="en-US" sz="1200" dirty="0" smtClean="0"/>
              <a:t>tall tale character that has super-human abilities or an extraordinary story to tell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r>
              <a:rPr lang="en-US" sz="1200" dirty="0" smtClean="0"/>
              <a:t>Scorable Products: Student responses to the selected-response and constructed-response</a:t>
            </a:r>
          </a:p>
          <a:p>
            <a:r>
              <a:rPr lang="en-US" sz="1200" dirty="0" smtClean="0"/>
              <a:t>questions and the narrative will be scored..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842075" y="2630031"/>
            <a:ext cx="41495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/>
              <a:t>Your </a:t>
            </a:r>
            <a:r>
              <a:rPr lang="en-US" sz="1600" b="1" u="sng" dirty="0" smtClean="0"/>
              <a:t>Assignment</a:t>
            </a:r>
            <a:r>
              <a:rPr lang="en-US" sz="1600" b="1" u="sng" dirty="0" smtClean="0"/>
              <a:t>: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Write a short tall tale involving a character who has larger-than life abilities or an extraordinary story to tell. Remember to include narrative strategies like dialogues, descriptions, characters, plot, setting, and closure.</a:t>
            </a:r>
          </a:p>
          <a:p>
            <a:endParaRPr lang="en-US" sz="1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0"/>
            <a:ext cx="3962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Primary </a:t>
            </a:r>
            <a:r>
              <a:rPr lang="en-US" sz="1600" b="1" u="sng" dirty="0" smtClean="0"/>
              <a:t>Claim #2 – Writing</a:t>
            </a:r>
          </a:p>
          <a:p>
            <a:r>
              <a:rPr lang="en-US" sz="1400" dirty="0" smtClean="0"/>
              <a:t>W-2a,W-2b,W-2c,W-2d,W-2e,W-4, W-5, W-8, W-9b</a:t>
            </a:r>
          </a:p>
          <a:p>
            <a:r>
              <a:rPr lang="en-US" sz="1400" dirty="0" smtClean="0"/>
              <a:t>L-1, L-2, </a:t>
            </a:r>
            <a:r>
              <a:rPr lang="en-US" sz="1400" dirty="0" smtClean="0"/>
              <a:t>L-3</a:t>
            </a:r>
          </a:p>
          <a:p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4</a:t>
            </a:r>
            <a:r>
              <a:rPr lang="en-US" sz="1400" b="1" dirty="0" smtClean="0">
                <a:solidFill>
                  <a:srgbClr val="C00000"/>
                </a:solidFill>
              </a:rPr>
              <a:t> -  Compose Full </a:t>
            </a:r>
            <a:r>
              <a:rPr lang="en-US" sz="1400" b="1" dirty="0" smtClean="0">
                <a:solidFill>
                  <a:srgbClr val="C00000"/>
                </a:solidFill>
              </a:rPr>
              <a:t>Informational Text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8</a:t>
            </a:r>
            <a:r>
              <a:rPr lang="en-US" sz="1400" b="1" dirty="0" smtClean="0">
                <a:solidFill>
                  <a:srgbClr val="C00000"/>
                </a:solidFill>
              </a:rPr>
              <a:t> -  Language and Vocabulary Use</a:t>
            </a: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9</a:t>
            </a:r>
            <a:r>
              <a:rPr lang="en-US" sz="1400" b="1" dirty="0" smtClean="0">
                <a:solidFill>
                  <a:srgbClr val="C00000"/>
                </a:solidFill>
              </a:rPr>
              <a:t> -  Edit and </a:t>
            </a:r>
            <a:r>
              <a:rPr lang="en-US" sz="1400" b="1" dirty="0" smtClean="0">
                <a:solidFill>
                  <a:srgbClr val="C00000"/>
                </a:solidFill>
              </a:rPr>
              <a:t>Clarify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152400"/>
            <a:ext cx="4038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Primary Claim #4 -  Research</a:t>
            </a:r>
          </a:p>
          <a:p>
            <a:r>
              <a:rPr lang="pl-PL" sz="1400" dirty="0" smtClean="0"/>
              <a:t>RI-9, W-1a, W-1b, W-8, </a:t>
            </a:r>
            <a:r>
              <a:rPr lang="pl-PL" sz="1400" dirty="0" smtClean="0"/>
              <a:t>W-9</a:t>
            </a:r>
            <a:endParaRPr lang="en-US" sz="1400" dirty="0" smtClean="0"/>
          </a:p>
          <a:p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2</a:t>
            </a:r>
            <a:r>
              <a:rPr lang="en-US" sz="1400" b="1" dirty="0" smtClean="0">
                <a:solidFill>
                  <a:srgbClr val="C00000"/>
                </a:solidFill>
              </a:rPr>
              <a:t> -  Interpret and Integrate Information</a:t>
            </a: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4</a:t>
            </a:r>
            <a:r>
              <a:rPr lang="en-US" sz="1400" b="1" dirty="0" smtClean="0">
                <a:solidFill>
                  <a:srgbClr val="C00000"/>
                </a:solidFill>
              </a:rPr>
              <a:t> -  Use Evidence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995678"/>
            <a:ext cx="449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How your essay will be scored: The people scoring your essay</a:t>
            </a:r>
          </a:p>
          <a:p>
            <a:r>
              <a:rPr lang="en-US" sz="1200" dirty="0"/>
              <a:t>will be assigning scores for</a:t>
            </a:r>
          </a:p>
          <a:p>
            <a:r>
              <a:rPr lang="en-US" sz="1200" b="1" i="1" dirty="0"/>
              <a:t>1. Statement of Purpose/Focus—how well you clearly state and</a:t>
            </a:r>
          </a:p>
          <a:p>
            <a:r>
              <a:rPr lang="en-US" sz="1200" dirty="0"/>
              <a:t>maintain your controlling idea or main idea</a:t>
            </a:r>
          </a:p>
          <a:p>
            <a:r>
              <a:rPr lang="en-US" sz="1200" b="1" i="1" dirty="0"/>
              <a:t>2. Organization – how well the ideas progress from the</a:t>
            </a:r>
          </a:p>
          <a:p>
            <a:r>
              <a:rPr lang="en-US" sz="1200" dirty="0"/>
              <a:t>introduction to the conclusion using effective transitions and</a:t>
            </a:r>
          </a:p>
          <a:p>
            <a:r>
              <a:rPr lang="en-US" sz="1200" dirty="0"/>
              <a:t>how well you stay on topic throughout the essay</a:t>
            </a:r>
          </a:p>
          <a:p>
            <a:r>
              <a:rPr lang="en-US" sz="1200" b="1" i="1" dirty="0"/>
              <a:t>3. Elaboration of Evidence – how well you provide evidence</a:t>
            </a:r>
          </a:p>
          <a:p>
            <a:r>
              <a:rPr lang="en-US" sz="1200" dirty="0"/>
              <a:t>from sources about your topic and elaborate with specific</a:t>
            </a:r>
          </a:p>
          <a:p>
            <a:r>
              <a:rPr lang="en-US" sz="1200" dirty="0"/>
              <a:t>information</a:t>
            </a:r>
          </a:p>
          <a:p>
            <a:r>
              <a:rPr lang="en-US" sz="1200" b="1" i="1" dirty="0"/>
              <a:t>4. Language and Vocabulary – how well you effectively express</a:t>
            </a:r>
          </a:p>
          <a:p>
            <a:r>
              <a:rPr lang="en-US" sz="1200" dirty="0"/>
              <a:t>ideas using precise language that is appropriate for your</a:t>
            </a:r>
          </a:p>
          <a:p>
            <a:r>
              <a:rPr lang="en-US" sz="1200" dirty="0"/>
              <a:t>audience and purpose</a:t>
            </a:r>
          </a:p>
          <a:p>
            <a:r>
              <a:rPr lang="en-US" sz="1200" b="1" i="1" dirty="0"/>
              <a:t>5. Conventions – how well you follow the rules of usage,</a:t>
            </a:r>
          </a:p>
          <a:p>
            <a:r>
              <a:rPr lang="en-US" sz="1200" dirty="0"/>
              <a:t>punctuation, capitalization, and spelling.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430179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2060"/>
                </a:solidFill>
              </a:rPr>
              <a:t>This is a partial rubric.</a:t>
            </a:r>
            <a:endParaRPr lang="en-US" sz="1000" dirty="0">
              <a:solidFill>
                <a:srgbClr val="00206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29200" y="1371600"/>
          <a:ext cx="3733800" cy="2684199"/>
        </p:xfrm>
        <a:graphic>
          <a:graphicData uri="http://schemas.openxmlformats.org/drawingml/2006/table">
            <a:tbl>
              <a:tblPr/>
              <a:tblGrid>
                <a:gridCol w="288925"/>
                <a:gridCol w="3444875"/>
              </a:tblGrid>
              <a:tr h="200297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Research Rubric</a:t>
                      </a:r>
                      <a:r>
                        <a:rPr lang="en-US" sz="900" b="1" u="sng" dirty="0">
                          <a:latin typeface="Calibri"/>
                          <a:ea typeface="Calibri"/>
                          <a:cs typeface="Times New Roman"/>
                        </a:rPr>
                        <a:t>:  Interpret and Integrate Information</a:t>
                      </a:r>
                      <a:r>
                        <a:rPr lang="en-US" sz="900" b="1" u="none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Grades 3-5 </a:t>
                      </a:r>
                      <a:endParaRPr lang="en-US" sz="9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Claim 4 – Target 2)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locate, select, interpret and integrate information within and among sources of information. </a:t>
                      </a:r>
                      <a:endParaRPr lang="en-US" sz="900" dirty="0">
                        <a:latin typeface="Franklin Gothic Book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locate, select, interpret and integrate information within and among sources of information.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locate, select, interpret and integrate information within and among sources of information.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1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Research Rubric:  </a:t>
                      </a:r>
                      <a:r>
                        <a:rPr lang="en-US" sz="9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Use Evidence 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Grades 3-5  (Claim 4 – Target 4)</a:t>
                      </a:r>
                      <a:endParaRPr lang="en-US" sz="900" dirty="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C:\Documents and Settings\Owner\Local Settings\Temporary Internet Files\Content.IE5\MGVMDAF0\MC9004345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33400"/>
            <a:ext cx="693737" cy="856801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1694469"/>
          <a:ext cx="4191000" cy="2267931"/>
        </p:xfrm>
        <a:graphic>
          <a:graphicData uri="http://schemas.openxmlformats.org/drawingml/2006/table">
            <a:tbl>
              <a:tblPr/>
              <a:tblGrid>
                <a:gridCol w="324304"/>
                <a:gridCol w="653597"/>
                <a:gridCol w="793297"/>
                <a:gridCol w="823232"/>
                <a:gridCol w="823232"/>
                <a:gridCol w="773338"/>
              </a:tblGrid>
              <a:tr h="206047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Informational/Explanatory Writing Grades  3 - 5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Score</a:t>
                      </a: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Statement of Purpose and Focus and Organization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Development:  Language and Elaboration of Evidence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Conventions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8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4 Points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is fully sustained and consistently and purposefully focused: </a:t>
                      </a:r>
                      <a:r>
                        <a:rPr lang="en-US" sz="600">
                          <a:latin typeface="Franklin Gothic Book"/>
                          <a:ea typeface="Calibri"/>
                          <a:cs typeface="Times New Roman"/>
                        </a:rPr>
                        <a:t>controlling idea or main idea of a topic is focused, clearly stated, and strongly maintained controlling idea or main idea of a topic is introduced and communicated clearly within the context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has a clear and effective organizational structure creating unity and completeness: use of a variety of transitional strategies logical progression of ideas from beginning to end effective introduction and conclusion for audience and purpose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provides thorough and convincing support/evidence for the controlling idea or main idea that includes the effective use of sources, facts, and details: use of evidence from sources is smoothly integrated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comprehensive, and relevant effective use of a variety of elaborative techniques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clearly and effectively expresses ideas, using precise language: use of academic and domain-specific vocabulary is clearly appropriate for the audience and purpose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demonstrates a strong command of conventions: few, if any, errors are present in usage and sentence formation effective and consistent use of punctuation, capitalization, and spelling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17693"/>
            <a:ext cx="4495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C00000"/>
                </a:solidFill>
              </a:rPr>
              <a:t>Part 1- </a:t>
            </a:r>
            <a:r>
              <a:rPr lang="en-US" sz="1600" b="1" u="sng" dirty="0" smtClean="0">
                <a:solidFill>
                  <a:srgbClr val="C00000"/>
                </a:solidFill>
              </a:rPr>
              <a:t>Planning </a:t>
            </a:r>
            <a:r>
              <a:rPr lang="en-US" sz="1600" b="1" u="sng" dirty="0" smtClean="0">
                <a:solidFill>
                  <a:srgbClr val="C00000"/>
                </a:solidFill>
              </a:rPr>
              <a:t>(35 </a:t>
            </a:r>
            <a:r>
              <a:rPr lang="en-US" sz="1600" b="1" u="sng" dirty="0" smtClean="0">
                <a:solidFill>
                  <a:srgbClr val="C00000"/>
                </a:solidFill>
              </a:rPr>
              <a:t>minutes)</a:t>
            </a:r>
          </a:p>
          <a:p>
            <a:r>
              <a:rPr lang="en-US" sz="1200" dirty="0" smtClean="0"/>
              <a:t>Part 1 (35 minutes): Ultimately tasked with writing an informative essay on Civil </a:t>
            </a:r>
            <a:r>
              <a:rPr lang="en-US" sz="1200" dirty="0" smtClean="0"/>
              <a:t>War quilts</a:t>
            </a:r>
            <a:r>
              <a:rPr lang="en-US" sz="1200" dirty="0" smtClean="0"/>
              <a:t>, students will read articles and view a video and several photographs, taking </a:t>
            </a:r>
            <a:r>
              <a:rPr lang="en-US" sz="1200" dirty="0" smtClean="0"/>
              <a:t>notes on </a:t>
            </a:r>
            <a:r>
              <a:rPr lang="en-US" sz="1200" dirty="0" smtClean="0"/>
              <a:t>these sources. They will then respond to three constructed-response </a:t>
            </a:r>
            <a:r>
              <a:rPr lang="en-US" sz="1200" dirty="0" smtClean="0"/>
              <a:t>questions addressing </a:t>
            </a:r>
            <a:r>
              <a:rPr lang="en-US" sz="1200" dirty="0" smtClean="0"/>
              <a:t>the research skills of analyzing and evaluating information</a:t>
            </a:r>
            <a:r>
              <a:rPr lang="en-US" sz="1200" dirty="0" smtClean="0"/>
              <a:t>.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Students watch </a:t>
            </a:r>
            <a:r>
              <a:rPr lang="en-US" sz="1200" dirty="0" smtClean="0"/>
              <a:t>a video and read two articles including</a:t>
            </a:r>
          </a:p>
          <a:p>
            <a:r>
              <a:rPr lang="en-US" sz="1200" dirty="0" smtClean="0"/>
              <a:t>images about Civil War </a:t>
            </a:r>
            <a:r>
              <a:rPr lang="en-US" sz="1200" dirty="0" smtClean="0"/>
              <a:t>Quilts.</a:t>
            </a:r>
            <a:r>
              <a:rPr lang="en-US" sz="1200" dirty="0" smtClean="0"/>
              <a:t> They can refer to any of the sources as often as needed. Notes and sources will be the basis for writing a final draft.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600" b="1" u="sng" dirty="0" smtClean="0"/>
              <a:t>Sources</a:t>
            </a:r>
          </a:p>
          <a:p>
            <a:r>
              <a:rPr lang="en-US" sz="1400" b="1" dirty="0" smtClean="0"/>
              <a:t>Video</a:t>
            </a:r>
            <a:endParaRPr lang="en-US" sz="1400" b="1" dirty="0" smtClean="0"/>
          </a:p>
          <a:p>
            <a:r>
              <a:rPr lang="en-US" sz="1200" i="1" dirty="0" smtClean="0"/>
              <a:t>Smithsonian </a:t>
            </a:r>
            <a:r>
              <a:rPr lang="en-US" sz="1200" i="1" dirty="0" smtClean="0"/>
              <a:t>National Quilt Collection: Civil War Sunday School Quilt</a:t>
            </a:r>
          </a:p>
          <a:p>
            <a:r>
              <a:rPr lang="en-US" sz="1200" dirty="0" smtClean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www.youtube.com/watch?v=gFS34M_5PIM</a:t>
            </a:r>
            <a:endParaRPr lang="en-US" sz="1200" dirty="0" smtClean="0"/>
          </a:p>
          <a:p>
            <a:endParaRPr lang="en-US" sz="1400" b="1" dirty="0" smtClean="0"/>
          </a:p>
          <a:p>
            <a:r>
              <a:rPr lang="en-US" sz="1200" b="1" dirty="0" smtClean="0"/>
              <a:t>Article </a:t>
            </a:r>
            <a:r>
              <a:rPr lang="en-US" sz="1200" b="1" dirty="0" smtClean="0"/>
              <a:t>1</a:t>
            </a:r>
            <a:r>
              <a:rPr lang="en-US" sz="1200" dirty="0" smtClean="0"/>
              <a:t>—An example could be:</a:t>
            </a:r>
          </a:p>
          <a:p>
            <a:r>
              <a:rPr lang="en-US" sz="1200" dirty="0" smtClean="0"/>
              <a:t>Meeske, Susan. Quilt Me a Story. Rutgers University-School </a:t>
            </a:r>
            <a:r>
              <a:rPr lang="en-US" sz="1200" dirty="0" smtClean="0"/>
              <a:t>of Communication </a:t>
            </a:r>
            <a:r>
              <a:rPr lang="en-US" sz="1200" dirty="0" smtClean="0"/>
              <a:t>and Information, 1996. PDF file</a:t>
            </a:r>
            <a:r>
              <a:rPr lang="en-US" sz="1200" dirty="0" smtClean="0"/>
              <a:t>.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Illustration </a:t>
            </a:r>
            <a:r>
              <a:rPr lang="en-US" sz="1200" b="1" dirty="0" smtClean="0"/>
              <a:t>1 to go with Article 1</a:t>
            </a:r>
          </a:p>
          <a:p>
            <a:r>
              <a:rPr lang="en-US" sz="1200" dirty="0" smtClean="0"/>
              <a:t>A Public Domain illustration from </a:t>
            </a:r>
            <a:r>
              <a:rPr lang="en-US" sz="1200" i="1" dirty="0" smtClean="0"/>
              <a:t>Harper’s Weekly, a </a:t>
            </a:r>
            <a:r>
              <a:rPr lang="en-US" sz="1200" i="1" dirty="0" smtClean="0"/>
              <a:t>magazine </a:t>
            </a:r>
            <a:r>
              <a:rPr lang="en-US" sz="1200" dirty="0" smtClean="0"/>
              <a:t>published </a:t>
            </a:r>
            <a:r>
              <a:rPr lang="en-US" sz="1200" dirty="0" smtClean="0"/>
              <a:t>from 1857–1916. Part of Winslow Homer Civil War Art.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dirty="0" smtClean="0"/>
              <a:t>Photograph </a:t>
            </a:r>
            <a:r>
              <a:rPr lang="en-US" sz="1200" b="1" dirty="0" smtClean="0"/>
              <a:t>2 to go with Article 1</a:t>
            </a:r>
          </a:p>
          <a:p>
            <a:r>
              <a:rPr lang="en-US" sz="1200" dirty="0" smtClean="0"/>
              <a:t>Photo of the symbolic cabin of Abraham Lincoln Birthplace, Abraham</a:t>
            </a:r>
          </a:p>
          <a:p>
            <a:r>
              <a:rPr lang="en-US" sz="1200" dirty="0" smtClean="0"/>
              <a:t>Lincoln Birthplace National Historical </a:t>
            </a:r>
            <a:r>
              <a:rPr lang="en-US" sz="1200" dirty="0" smtClean="0"/>
              <a:t>Park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Photograph </a:t>
            </a:r>
            <a:r>
              <a:rPr lang="en-US" sz="1200" b="1" dirty="0" smtClean="0"/>
              <a:t>3 to go with Article 1</a:t>
            </a:r>
          </a:p>
          <a:p>
            <a:r>
              <a:rPr lang="en-US" sz="1200" dirty="0" smtClean="0"/>
              <a:t>American Log Cabin Quilt—photo of a log cabin quilt.</a:t>
            </a:r>
          </a:p>
          <a:p>
            <a:endParaRPr lang="en-US" sz="1200" dirty="0" smtClean="0"/>
          </a:p>
          <a:p>
            <a:r>
              <a:rPr lang="en-US" sz="1200" b="1" dirty="0" smtClean="0"/>
              <a:t>Article </a:t>
            </a:r>
            <a:r>
              <a:rPr lang="en-US" sz="1200" b="1" dirty="0" smtClean="0"/>
              <a:t>2</a:t>
            </a:r>
            <a:r>
              <a:rPr lang="en-US" sz="1200" dirty="0" smtClean="0"/>
              <a:t>-An example may be:</a:t>
            </a:r>
          </a:p>
          <a:p>
            <a:r>
              <a:rPr lang="en-US" sz="1200" dirty="0" smtClean="0"/>
              <a:t>Better Homes and Garden. </a:t>
            </a:r>
            <a:r>
              <a:rPr lang="en-US" sz="1200" i="1" dirty="0" smtClean="0"/>
              <a:t>Quilting Pieces of the Past: 175 Years </a:t>
            </a:r>
            <a:r>
              <a:rPr lang="en-US" sz="1200" i="1" dirty="0" smtClean="0"/>
              <a:t>of Inspirational </a:t>
            </a:r>
            <a:r>
              <a:rPr lang="en-US" sz="1200" i="1" dirty="0" smtClean="0"/>
              <a:t>Quilting. Des Moines: Meredith Corporation, 2004. </a:t>
            </a:r>
            <a:endParaRPr lang="en-US" sz="1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800600" y="304800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C00000"/>
                </a:solidFill>
              </a:rPr>
              <a:t>Part 2- (70 minutes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r>
              <a:rPr lang="en-US" sz="1200" dirty="0" smtClean="0"/>
              <a:t>Students </a:t>
            </a:r>
            <a:r>
              <a:rPr lang="en-US" sz="1200" dirty="0" smtClean="0"/>
              <a:t>will work individually on drafting, composing, and </a:t>
            </a:r>
            <a:r>
              <a:rPr lang="en-US" sz="1200" dirty="0" smtClean="0"/>
              <a:t>revising an </a:t>
            </a:r>
            <a:r>
              <a:rPr lang="en-US" sz="1200" dirty="0" smtClean="0"/>
              <a:t>informative essay about Civil War quilts. Students may use their notes to help plan </a:t>
            </a:r>
            <a:r>
              <a:rPr lang="en-US" sz="1200" dirty="0" smtClean="0"/>
              <a:t>their essay</a:t>
            </a:r>
            <a:r>
              <a:rPr lang="en-US" sz="1200" dirty="0" smtClean="0"/>
              <a:t>. Pre-writing, drafting, and revising will be involved.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676400"/>
            <a:ext cx="414952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/>
              <a:t>Your </a:t>
            </a:r>
            <a:r>
              <a:rPr lang="en-US" sz="1600" b="1" u="sng" dirty="0" smtClean="0"/>
              <a:t>Assignment</a:t>
            </a:r>
            <a:r>
              <a:rPr lang="en-US" sz="1600" b="1" u="sng" dirty="0" smtClean="0"/>
              <a:t>:</a:t>
            </a:r>
          </a:p>
          <a:p>
            <a:endParaRPr lang="en-US" sz="1600" b="1" u="sng" dirty="0" smtClean="0"/>
          </a:p>
          <a:p>
            <a:r>
              <a:rPr lang="en-US" sz="1200" dirty="0" smtClean="0"/>
              <a:t>Your class is planning a field trip to a history museum. </a:t>
            </a:r>
            <a:r>
              <a:rPr lang="en-US" sz="1200" dirty="0" smtClean="0"/>
              <a:t>To help you </a:t>
            </a:r>
            <a:r>
              <a:rPr lang="en-US" sz="1200" dirty="0" smtClean="0"/>
              <a:t>prepare for what you will see, write an informative essay</a:t>
            </a:r>
          </a:p>
          <a:p>
            <a:r>
              <a:rPr lang="en-US" sz="1200" dirty="0" smtClean="0"/>
              <a:t>about Civil War quilts. In your essay, discuss the history of the</a:t>
            </a:r>
          </a:p>
          <a:p>
            <a:r>
              <a:rPr lang="en-US" sz="1200" dirty="0" smtClean="0"/>
              <a:t>quilts, including the reasons people made these quilts during </a:t>
            </a:r>
            <a:r>
              <a:rPr lang="en-US" sz="1200" dirty="0" smtClean="0"/>
              <a:t>the Civil </a:t>
            </a:r>
            <a:r>
              <a:rPr lang="en-US" sz="1200" dirty="0" smtClean="0"/>
              <a:t>War, and explain how the quilts were made. Include</a:t>
            </a:r>
          </a:p>
          <a:p>
            <a:r>
              <a:rPr lang="en-US" sz="1200" dirty="0" smtClean="0"/>
              <a:t>evidence from the sources in part 1 to help support the</a:t>
            </a:r>
          </a:p>
          <a:p>
            <a:r>
              <a:rPr lang="en-US" sz="1200" dirty="0" smtClean="0"/>
              <a:t>information you include in your essay.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Primary </a:t>
            </a:r>
            <a:r>
              <a:rPr lang="en-US" sz="1400" b="1" u="sng" dirty="0" smtClean="0"/>
              <a:t>Claim #2 – Writing</a:t>
            </a:r>
          </a:p>
          <a:p>
            <a:r>
              <a:rPr lang="pl-PL" sz="1400" dirty="0" smtClean="0"/>
              <a:t>W-2a through W-2e, W-3b, W-4, W-5, W-8, W-9; W-3d, L-3a, L-6, L--</a:t>
            </a:r>
            <a:r>
              <a:rPr lang="en-US" sz="1400" dirty="0" smtClean="0"/>
              <a:t>1, L-2, </a:t>
            </a:r>
            <a:r>
              <a:rPr lang="en-US" sz="1400" dirty="0" smtClean="0"/>
              <a:t>L-3b</a:t>
            </a:r>
            <a:endParaRPr lang="en-US" sz="1400" b="1" dirty="0" smtClean="0"/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4</a:t>
            </a:r>
            <a:r>
              <a:rPr lang="en-US" sz="1400" b="1" dirty="0" smtClean="0">
                <a:solidFill>
                  <a:srgbClr val="C00000"/>
                </a:solidFill>
              </a:rPr>
              <a:t> -  Compose Full </a:t>
            </a:r>
            <a:r>
              <a:rPr lang="en-US" sz="1400" b="1" dirty="0" smtClean="0">
                <a:solidFill>
                  <a:srgbClr val="C00000"/>
                </a:solidFill>
              </a:rPr>
              <a:t>Informational Text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8</a:t>
            </a:r>
            <a:r>
              <a:rPr lang="en-US" sz="1400" b="1" dirty="0" smtClean="0">
                <a:solidFill>
                  <a:srgbClr val="C00000"/>
                </a:solidFill>
              </a:rPr>
              <a:t> -  Language and Vocabulary Use</a:t>
            </a: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9</a:t>
            </a:r>
            <a:r>
              <a:rPr lang="en-US" sz="1400" b="1" dirty="0" smtClean="0">
                <a:solidFill>
                  <a:srgbClr val="C00000"/>
                </a:solidFill>
              </a:rPr>
              <a:t> -  Edit and </a:t>
            </a:r>
            <a:r>
              <a:rPr lang="en-US" sz="1400" b="1" dirty="0" smtClean="0">
                <a:solidFill>
                  <a:srgbClr val="C00000"/>
                </a:solidFill>
              </a:rPr>
              <a:t>Clarify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00200"/>
          <a:ext cx="4191000" cy="2267931"/>
        </p:xfrm>
        <a:graphic>
          <a:graphicData uri="http://schemas.openxmlformats.org/drawingml/2006/table">
            <a:tbl>
              <a:tblPr/>
              <a:tblGrid>
                <a:gridCol w="324304"/>
                <a:gridCol w="653597"/>
                <a:gridCol w="793297"/>
                <a:gridCol w="823232"/>
                <a:gridCol w="823232"/>
                <a:gridCol w="773338"/>
              </a:tblGrid>
              <a:tr h="206047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Informational/Explanatory Writing Grades  3 - 5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Score</a:t>
                      </a: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Statement of Purpose and Focus and Organization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Development:  Language and Elaboration of Evidence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Conventions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8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4 Points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is fully sustained and consistently and purposefully focused: </a:t>
                      </a:r>
                      <a:r>
                        <a:rPr lang="en-US" sz="600">
                          <a:latin typeface="Franklin Gothic Book"/>
                          <a:ea typeface="Calibri"/>
                          <a:cs typeface="Times New Roman"/>
                        </a:rPr>
                        <a:t>controlling idea or main idea of a topic is focused, clearly stated, and strongly maintained controlling idea or main idea of a topic is introduced and communicated clearly within the context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has a clear and effective organizational structure creating unity and completeness: use of a variety of transitional strategies logical progression of ideas from beginning to end effective introduction and conclusion for audience and purpose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provides thorough and convincing support/evidence for the controlling idea or main idea that includes the effective use of sources, facts, and details: use of evidence from sources is smoothly integrated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comprehensive, and relevant effective use of a variety of elaborative techniques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clearly and effectively expresses ideas, using precise language: use of academic and domain-specific vocabulary is clearly appropriate for the audience and purpose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demonstrates a strong command of conventions: few, if any, errors are present in usage and sentence formation effective and consistent use of punctuation, capitalization, and spelling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0" y="152400"/>
            <a:ext cx="358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Primary Claim #4 -  Research</a:t>
            </a:r>
          </a:p>
          <a:p>
            <a:r>
              <a:rPr lang="pl-PL" sz="1400" dirty="0" smtClean="0"/>
              <a:t>RI-1; W-8, W-9; RI-9; W-1-a, </a:t>
            </a:r>
            <a:r>
              <a:rPr lang="pl-PL" sz="1400" dirty="0" smtClean="0"/>
              <a:t>W-1b</a:t>
            </a:r>
            <a:endParaRPr lang="en-US" sz="1400" b="1" dirty="0" smtClean="0"/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2</a:t>
            </a:r>
            <a:r>
              <a:rPr lang="en-US" sz="1400" b="1" dirty="0" smtClean="0">
                <a:solidFill>
                  <a:srgbClr val="C00000"/>
                </a:solidFill>
              </a:rPr>
              <a:t> -  Interpret and Integrate Information</a:t>
            </a: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3</a:t>
            </a:r>
            <a:r>
              <a:rPr lang="en-US" sz="1400" b="1" dirty="0" smtClean="0">
                <a:solidFill>
                  <a:srgbClr val="C00000"/>
                </a:solidFill>
              </a:rPr>
              <a:t> -  Evaluate Information Sources</a:t>
            </a: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4</a:t>
            </a:r>
            <a:r>
              <a:rPr lang="en-US" sz="1400" b="1" dirty="0" smtClean="0">
                <a:solidFill>
                  <a:srgbClr val="C00000"/>
                </a:solidFill>
              </a:rPr>
              <a:t> -  Use Evidence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962400"/>
            <a:ext cx="449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How your essay will be scored: The people scoring your essay</a:t>
            </a:r>
          </a:p>
          <a:p>
            <a:r>
              <a:rPr lang="en-US" sz="1200" dirty="0"/>
              <a:t>will be assigning scores for</a:t>
            </a:r>
          </a:p>
          <a:p>
            <a:r>
              <a:rPr lang="en-US" sz="1200" b="1" i="1" dirty="0"/>
              <a:t>1. Statement of Purpose/Focus—how well you clearly state and</a:t>
            </a:r>
          </a:p>
          <a:p>
            <a:r>
              <a:rPr lang="en-US" sz="1200" dirty="0"/>
              <a:t>maintain your controlling idea or main idea</a:t>
            </a:r>
          </a:p>
          <a:p>
            <a:r>
              <a:rPr lang="en-US" sz="1200" b="1" i="1" dirty="0"/>
              <a:t>2. Organization – how well the ideas progress from the</a:t>
            </a:r>
          </a:p>
          <a:p>
            <a:r>
              <a:rPr lang="en-US" sz="1200" dirty="0"/>
              <a:t>introduction to the conclusion using effective transitions and</a:t>
            </a:r>
          </a:p>
          <a:p>
            <a:r>
              <a:rPr lang="en-US" sz="1200" dirty="0"/>
              <a:t>how well you stay on topic throughout the essay</a:t>
            </a:r>
          </a:p>
          <a:p>
            <a:r>
              <a:rPr lang="en-US" sz="1200" b="1" i="1" dirty="0"/>
              <a:t>3. Elaboration of Evidence – how well you provide evidence</a:t>
            </a:r>
          </a:p>
          <a:p>
            <a:r>
              <a:rPr lang="en-US" sz="1200" dirty="0"/>
              <a:t>from sources about your topic and elaborate with specific</a:t>
            </a:r>
          </a:p>
          <a:p>
            <a:r>
              <a:rPr lang="en-US" sz="1200" dirty="0"/>
              <a:t>information</a:t>
            </a:r>
          </a:p>
          <a:p>
            <a:r>
              <a:rPr lang="en-US" sz="1200" b="1" i="1" dirty="0"/>
              <a:t>4. Language and Vocabulary – how well you effectively express</a:t>
            </a:r>
          </a:p>
          <a:p>
            <a:r>
              <a:rPr lang="en-US" sz="1200" dirty="0"/>
              <a:t>ideas using precise language that is appropriate for your</a:t>
            </a:r>
          </a:p>
          <a:p>
            <a:r>
              <a:rPr lang="en-US" sz="1200" dirty="0"/>
              <a:t>audience and purpose</a:t>
            </a:r>
          </a:p>
          <a:p>
            <a:r>
              <a:rPr lang="en-US" sz="1200" b="1" i="1" dirty="0"/>
              <a:t>5. Conventions – how well you follow the rules of usage,</a:t>
            </a:r>
          </a:p>
          <a:p>
            <a:r>
              <a:rPr lang="en-US" sz="1200" dirty="0"/>
              <a:t>punctuation, capitalization, and spelling.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1560903"/>
          <a:ext cx="3733800" cy="4055799"/>
        </p:xfrm>
        <a:graphic>
          <a:graphicData uri="http://schemas.openxmlformats.org/drawingml/2006/table">
            <a:tbl>
              <a:tblPr/>
              <a:tblGrid>
                <a:gridCol w="288925"/>
                <a:gridCol w="3444875"/>
              </a:tblGrid>
              <a:tr h="200297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Research Rubric</a:t>
                      </a:r>
                      <a:r>
                        <a:rPr lang="en-US" sz="900" b="1" u="sng" dirty="0">
                          <a:latin typeface="Calibri"/>
                          <a:ea typeface="Calibri"/>
                          <a:cs typeface="Times New Roman"/>
                        </a:rPr>
                        <a:t>:  Interpret and Integrate Information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Grades 3-5 (Claim 4 – Target 2)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locate, select, interpret and integrate information within and among sources of information. </a:t>
                      </a:r>
                      <a:endParaRPr lang="en-US" sz="900" dirty="0">
                        <a:latin typeface="Franklin Gothic Book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locate, select, interpret and integrate information within and among sources of information.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locate, select, interpret and integrate information within and among sources of information.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1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Research Rubric:  Evaluate Information Sources  Grades 4-5  (Claim 4 – Target 3)</a:t>
                      </a:r>
                      <a:endParaRPr lang="en-US" sz="90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distinguish relevant from irrelevant information such as fact from opinion.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distinguish relevant from irrelevant information such as fact from opinion.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distinguish relevant from irrelevant information such as fact from opinion.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6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1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Research Rubric:  </a:t>
                      </a:r>
                      <a:r>
                        <a:rPr lang="en-US" sz="900" b="1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Use Evidence 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Grades 3-5  (Claim 4 – Target 4)</a:t>
                      </a:r>
                      <a:endParaRPr lang="en-US" sz="900" dirty="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cite evidence to support opinions and ideas.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1430179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2060"/>
                </a:solidFill>
              </a:rPr>
              <a:t>This is a partial rubric.</a:t>
            </a:r>
            <a:endParaRPr lang="en-US" sz="1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Owner\Local Settings\Temporary Internet Files\Content.IE5\SXMVM8RY\MC9004345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91886"/>
            <a:ext cx="685800" cy="903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76800" y="838200"/>
            <a:ext cx="3886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C00000"/>
                </a:solidFill>
              </a:rPr>
              <a:t>Part 2- (70 minutes</a:t>
            </a:r>
            <a:r>
              <a:rPr lang="en-US" sz="1400" b="1" dirty="0">
                <a:solidFill>
                  <a:srgbClr val="C00000"/>
                </a:solidFill>
              </a:rPr>
              <a:t>)</a:t>
            </a:r>
          </a:p>
          <a:p>
            <a:r>
              <a:rPr lang="en-US" sz="1200" dirty="0" smtClean="0"/>
              <a:t>Finally, students will work individually to compose a full-length informational </a:t>
            </a:r>
            <a:r>
              <a:rPr lang="en-US" sz="1200" dirty="0" smtClean="0"/>
              <a:t>essay comparing </a:t>
            </a:r>
            <a:r>
              <a:rPr lang="en-US" sz="1200" dirty="0" smtClean="0"/>
              <a:t>the problem of pollution on Earth to the problem of pollution in space, referring </a:t>
            </a:r>
            <a:r>
              <a:rPr lang="en-US" sz="1200" dirty="0" smtClean="0"/>
              <a:t>to details </a:t>
            </a:r>
            <a:r>
              <a:rPr lang="en-US" sz="1200" dirty="0" smtClean="0"/>
              <a:t>from the video or the texts. Students may also refer to their notes or back to </a:t>
            </a:r>
            <a:r>
              <a:rPr lang="en-US" sz="1200" dirty="0" smtClean="0"/>
              <a:t>the video </a:t>
            </a:r>
            <a:r>
              <a:rPr lang="en-US" sz="1200" dirty="0" smtClean="0"/>
              <a:t>or passages as needed. Drafting and revising will be involved.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800600" y="2743200"/>
            <a:ext cx="414952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/>
              <a:t>Your </a:t>
            </a:r>
            <a:r>
              <a:rPr lang="en-US" sz="1600" b="1" u="sng" dirty="0" smtClean="0"/>
              <a:t>Assignment</a:t>
            </a:r>
            <a:r>
              <a:rPr lang="en-US" sz="1600" b="1" u="sng" dirty="0" smtClean="0"/>
              <a:t>:</a:t>
            </a:r>
          </a:p>
          <a:p>
            <a:endParaRPr lang="en-US" sz="1600" b="1" u="sng" dirty="0"/>
          </a:p>
          <a:p>
            <a:r>
              <a:rPr lang="en-US" sz="1200" dirty="0" smtClean="0"/>
              <a:t>You have watched one short video and read two informational </a:t>
            </a:r>
            <a:r>
              <a:rPr lang="en-US" sz="1200" dirty="0" smtClean="0"/>
              <a:t>texts about </a:t>
            </a:r>
            <a:r>
              <a:rPr lang="en-US" sz="1200" dirty="0" smtClean="0"/>
              <a:t>pollution. Consider how the problems of pollution on Earth </a:t>
            </a:r>
            <a:r>
              <a:rPr lang="en-US" sz="1200" dirty="0" smtClean="0"/>
              <a:t>and in </a:t>
            </a:r>
            <a:r>
              <a:rPr lang="en-US" sz="1200" dirty="0" smtClean="0"/>
              <a:t>space are similar and different.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Write </a:t>
            </a:r>
            <a:r>
              <a:rPr lang="en-US" sz="1200" dirty="0" smtClean="0"/>
              <a:t>an informational </a:t>
            </a:r>
            <a:r>
              <a:rPr lang="en-US" sz="1200" dirty="0" smtClean="0"/>
              <a:t>essay comparing </a:t>
            </a:r>
            <a:r>
              <a:rPr lang="en-US" sz="1200" dirty="0" smtClean="0"/>
              <a:t>the problem of pollution on Earth to the problem </a:t>
            </a:r>
            <a:r>
              <a:rPr lang="en-US" sz="1200" dirty="0" smtClean="0"/>
              <a:t>of pollution </a:t>
            </a:r>
            <a:r>
              <a:rPr lang="en-US" sz="1200" dirty="0" smtClean="0"/>
              <a:t>in space.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In </a:t>
            </a:r>
            <a:r>
              <a:rPr lang="en-US" sz="1200" dirty="0" smtClean="0"/>
              <a:t>your essay, discuss the ways in which </a:t>
            </a:r>
            <a:r>
              <a:rPr lang="en-US" sz="1200" dirty="0" smtClean="0"/>
              <a:t>pollution on </a:t>
            </a:r>
            <a:r>
              <a:rPr lang="en-US" sz="1200" dirty="0" smtClean="0"/>
              <a:t>Earth and in pollution in space are similar and different in </a:t>
            </a:r>
            <a:r>
              <a:rPr lang="en-US" sz="1200" dirty="0" smtClean="0"/>
              <a:t>terms of </a:t>
            </a:r>
            <a:r>
              <a:rPr lang="en-US" sz="1200" dirty="0" smtClean="0"/>
              <a:t>the problems they create and the solutions required to deal </a:t>
            </a:r>
            <a:r>
              <a:rPr lang="en-US" sz="1200" dirty="0" smtClean="0"/>
              <a:t>with them</a:t>
            </a:r>
            <a:r>
              <a:rPr lang="en-US" sz="1200" dirty="0" smtClean="0"/>
              <a:t>. Support your essay with details from the informational </a:t>
            </a:r>
            <a:r>
              <a:rPr lang="en-US" sz="1200" dirty="0" smtClean="0"/>
              <a:t>texts you </a:t>
            </a:r>
            <a:r>
              <a:rPr lang="en-US" sz="1200" dirty="0" smtClean="0"/>
              <a:t>have read and the video you have watched.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85800"/>
            <a:ext cx="4114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C00000"/>
                </a:solidFill>
              </a:rPr>
              <a:t>Part 1- </a:t>
            </a:r>
            <a:r>
              <a:rPr lang="en-US" sz="1600" b="1" u="sng" dirty="0" smtClean="0">
                <a:solidFill>
                  <a:srgbClr val="C00000"/>
                </a:solidFill>
              </a:rPr>
              <a:t>Planning </a:t>
            </a:r>
            <a:r>
              <a:rPr lang="en-US" sz="1600" b="1" u="sng" dirty="0" smtClean="0">
                <a:solidFill>
                  <a:srgbClr val="C00000"/>
                </a:solidFill>
              </a:rPr>
              <a:t>(35 </a:t>
            </a:r>
            <a:r>
              <a:rPr lang="en-US" sz="1600" b="1" u="sng" dirty="0" smtClean="0">
                <a:solidFill>
                  <a:srgbClr val="C00000"/>
                </a:solidFill>
              </a:rPr>
              <a:t>minutes)</a:t>
            </a:r>
          </a:p>
          <a:p>
            <a:r>
              <a:rPr lang="en-US" sz="1200" dirty="0" smtClean="0"/>
              <a:t>Part 1 (</a:t>
            </a:r>
            <a:r>
              <a:rPr lang="en-US" sz="1200" dirty="0" smtClean="0"/>
              <a:t>3 5 minutes) Before </a:t>
            </a:r>
            <a:r>
              <a:rPr lang="en-US" sz="1200" dirty="0" smtClean="0"/>
              <a:t>writing an essay comparing the problem of pollution on Earth to the problem </a:t>
            </a:r>
            <a:r>
              <a:rPr lang="en-US" sz="1200" dirty="0" smtClean="0"/>
              <a:t>of pollution </a:t>
            </a:r>
            <a:r>
              <a:rPr lang="en-US" sz="1200" dirty="0" smtClean="0"/>
              <a:t>in space, students will be introduced to the topic through watching a short </a:t>
            </a:r>
            <a:r>
              <a:rPr lang="en-US" sz="1200" dirty="0" smtClean="0"/>
              <a:t>video, reading </a:t>
            </a:r>
            <a:r>
              <a:rPr lang="en-US" sz="1200" dirty="0" smtClean="0"/>
              <a:t>two informative texts, and answering research questions on the topic. Students may</a:t>
            </a:r>
          </a:p>
          <a:p>
            <a:r>
              <a:rPr lang="en-US" sz="1200" dirty="0" smtClean="0"/>
              <a:t>take notes on what they view and read.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Students </a:t>
            </a:r>
            <a:r>
              <a:rPr lang="en-US" sz="1200" dirty="0" smtClean="0"/>
              <a:t>should also have access to the video and</a:t>
            </a:r>
          </a:p>
          <a:p>
            <a:r>
              <a:rPr lang="en-US" sz="1200" dirty="0" smtClean="0"/>
              <a:t>texts throughout the performance task. After watching and reading, students will </a:t>
            </a:r>
            <a:r>
              <a:rPr lang="en-US" sz="1200" dirty="0" smtClean="0"/>
              <a:t>then respond </a:t>
            </a:r>
            <a:r>
              <a:rPr lang="en-US" sz="1200" dirty="0" smtClean="0"/>
              <a:t>individually to selected-response items and constructed-response items.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600" b="1" u="sng" dirty="0" smtClean="0"/>
              <a:t>Sources</a:t>
            </a:r>
          </a:p>
          <a:p>
            <a:r>
              <a:rPr lang="en-US" sz="1400" b="1" dirty="0" smtClean="0"/>
              <a:t>Video 1</a:t>
            </a:r>
          </a:p>
          <a:p>
            <a:r>
              <a:rPr lang="en-US" sz="1400" dirty="0" smtClean="0"/>
              <a:t>“Tracking Space Debris”</a:t>
            </a:r>
          </a:p>
          <a:p>
            <a:r>
              <a:rPr lang="en-US" sz="1400" dirty="0" smtClean="0">
                <a:hlinkClick r:id="rId2"/>
              </a:rPr>
              <a:t>http://www.youtube.com/watch?v=EIsubVLN9uE4:30</a:t>
            </a:r>
            <a:endParaRPr lang="en-US" sz="1400" dirty="0" smtClean="0"/>
          </a:p>
          <a:p>
            <a:endParaRPr lang="en-US" sz="1400" b="1" dirty="0" smtClean="0"/>
          </a:p>
          <a:p>
            <a:r>
              <a:rPr lang="en-US" sz="1600" b="1" u="sng" dirty="0" smtClean="0"/>
              <a:t>Passage 1</a:t>
            </a:r>
          </a:p>
          <a:p>
            <a:r>
              <a:rPr lang="en-US" sz="1400" b="1" dirty="0" smtClean="0"/>
              <a:t>Pollution</a:t>
            </a:r>
          </a:p>
          <a:p>
            <a:r>
              <a:rPr lang="en-US" sz="1400" dirty="0" smtClean="0"/>
              <a:t>There are many kinds of pollution. Some kinds of pollution affect the air, soil, and water...</a:t>
            </a:r>
            <a:r>
              <a:rPr lang="en-US" sz="1400" b="1" dirty="0"/>
              <a:t> 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600" b="1" u="sng" dirty="0" smtClean="0"/>
              <a:t>Passage </a:t>
            </a:r>
            <a:r>
              <a:rPr lang="en-US" sz="1600" b="1" u="sng" dirty="0"/>
              <a:t>#2</a:t>
            </a:r>
          </a:p>
          <a:p>
            <a:r>
              <a:rPr lang="en-US" sz="1400" b="1" dirty="0"/>
              <a:t>Cleaning up the Space Junk</a:t>
            </a:r>
          </a:p>
          <a:p>
            <a:r>
              <a:rPr lang="en-US" sz="1400" dirty="0"/>
              <a:t>Have you ever looked around your room and thought “What a </a:t>
            </a:r>
            <a:r>
              <a:rPr lang="en-US" sz="1400" dirty="0" smtClean="0"/>
              <a:t>mess....</a:t>
            </a:r>
            <a:r>
              <a:rPr lang="en-US" sz="1400" b="1" dirty="0"/>
              <a:t> </a:t>
            </a:r>
            <a:endParaRPr lang="en-US" sz="1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Primary </a:t>
            </a:r>
            <a:r>
              <a:rPr lang="en-US" sz="1400" b="1" u="sng" dirty="0" smtClean="0"/>
              <a:t>Claim #2 – Writing</a:t>
            </a:r>
          </a:p>
          <a:p>
            <a:r>
              <a:rPr lang="pl-PL" sz="1400" dirty="0" smtClean="0"/>
              <a:t>W-1a, W-1b, W-1c, W-1d, W-1e, W-2d, W-3d, W-4, W-5, W-8, </a:t>
            </a:r>
            <a:r>
              <a:rPr lang="pl-PL" sz="1400" dirty="0" smtClean="0"/>
              <a:t>W-9,</a:t>
            </a:r>
            <a:r>
              <a:rPr lang="en-US" sz="1400" dirty="0" smtClean="0"/>
              <a:t> </a:t>
            </a:r>
            <a:r>
              <a:rPr lang="pt-BR" sz="1400" dirty="0" smtClean="0"/>
              <a:t>L-1</a:t>
            </a:r>
            <a:r>
              <a:rPr lang="pt-BR" sz="1400" dirty="0" smtClean="0"/>
              <a:t>, L-2, L-3, L-3a, </a:t>
            </a:r>
            <a:r>
              <a:rPr lang="pt-BR" sz="1400" dirty="0" smtClean="0"/>
              <a:t>L-6</a:t>
            </a:r>
          </a:p>
          <a:p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7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</a:rPr>
              <a:t>-  Compose Full </a:t>
            </a:r>
            <a:r>
              <a:rPr lang="en-US" sz="1400" b="1" dirty="0" smtClean="0">
                <a:solidFill>
                  <a:srgbClr val="C00000"/>
                </a:solidFill>
              </a:rPr>
              <a:t>Argument Text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8</a:t>
            </a:r>
            <a:r>
              <a:rPr lang="en-US" sz="1400" b="1" dirty="0" smtClean="0">
                <a:solidFill>
                  <a:srgbClr val="C00000"/>
                </a:solidFill>
              </a:rPr>
              <a:t> -  Language and Vocabulary Use</a:t>
            </a:r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9</a:t>
            </a:r>
            <a:r>
              <a:rPr lang="en-US" sz="1400" b="1" dirty="0" smtClean="0">
                <a:solidFill>
                  <a:srgbClr val="C00000"/>
                </a:solidFill>
              </a:rPr>
              <a:t> -  Edit and </a:t>
            </a:r>
            <a:r>
              <a:rPr lang="en-US" sz="1400" b="1" dirty="0" smtClean="0">
                <a:solidFill>
                  <a:srgbClr val="C00000"/>
                </a:solidFill>
              </a:rPr>
              <a:t>Clarify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152400"/>
            <a:ext cx="358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Primary Claim #4 -  Research</a:t>
            </a:r>
          </a:p>
          <a:p>
            <a:r>
              <a:rPr lang="en-US" sz="1400" dirty="0" smtClean="0"/>
              <a:t>RI-9; RH and RST-1-3 and 7-9; W-8, W-9; WLiteracy-8, </a:t>
            </a:r>
            <a:r>
              <a:rPr lang="en-US" sz="1400" dirty="0" smtClean="0"/>
              <a:t>WLiteracy-9</a:t>
            </a:r>
          </a:p>
          <a:p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2</a:t>
            </a:r>
            <a:r>
              <a:rPr lang="en-US" sz="1400" b="1" dirty="0" smtClean="0">
                <a:solidFill>
                  <a:srgbClr val="C00000"/>
                </a:solidFill>
              </a:rPr>
              <a:t> -  Interpret and Integrate </a:t>
            </a:r>
            <a:r>
              <a:rPr lang="en-US" sz="1400" b="1" dirty="0" smtClean="0">
                <a:solidFill>
                  <a:srgbClr val="C00000"/>
                </a:solidFill>
              </a:rPr>
              <a:t>Information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smtClean="0">
                <a:solidFill>
                  <a:srgbClr val="C00000"/>
                </a:solidFill>
              </a:rPr>
              <a:t>Target </a:t>
            </a:r>
            <a:r>
              <a:rPr lang="en-US" sz="1400" b="1" u="sng" dirty="0" smtClean="0">
                <a:solidFill>
                  <a:srgbClr val="C00000"/>
                </a:solidFill>
              </a:rPr>
              <a:t>3</a:t>
            </a:r>
            <a:r>
              <a:rPr lang="en-US" sz="1400" b="1" dirty="0" smtClean="0">
                <a:solidFill>
                  <a:srgbClr val="C00000"/>
                </a:solidFill>
              </a:rPr>
              <a:t> -  Evaluate Information </a:t>
            </a:r>
            <a:r>
              <a:rPr lang="en-US" sz="1400" b="1" dirty="0" smtClean="0">
                <a:solidFill>
                  <a:srgbClr val="C00000"/>
                </a:solidFill>
              </a:rPr>
              <a:t>Sources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962400"/>
            <a:ext cx="449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How your essay will be scored: The people scoring your essay</a:t>
            </a:r>
          </a:p>
          <a:p>
            <a:r>
              <a:rPr lang="en-US" sz="1200" dirty="0"/>
              <a:t>will be assigning scores for</a:t>
            </a:r>
          </a:p>
          <a:p>
            <a:r>
              <a:rPr lang="en-US" sz="1200" b="1" i="1" dirty="0"/>
              <a:t>1. Statement of Purpose/Focus—how well you clearly state and</a:t>
            </a:r>
          </a:p>
          <a:p>
            <a:r>
              <a:rPr lang="en-US" sz="1200" dirty="0"/>
              <a:t>maintain your controlling idea or main idea</a:t>
            </a:r>
          </a:p>
          <a:p>
            <a:r>
              <a:rPr lang="en-US" sz="1200" b="1" i="1" dirty="0"/>
              <a:t>2. Organization – how well the ideas progress from the</a:t>
            </a:r>
          </a:p>
          <a:p>
            <a:r>
              <a:rPr lang="en-US" sz="1200" dirty="0"/>
              <a:t>introduction to the conclusion using effective transitions and</a:t>
            </a:r>
          </a:p>
          <a:p>
            <a:r>
              <a:rPr lang="en-US" sz="1200" dirty="0"/>
              <a:t>how well you stay on topic throughout the essay</a:t>
            </a:r>
          </a:p>
          <a:p>
            <a:r>
              <a:rPr lang="en-US" sz="1200" b="1" i="1" dirty="0"/>
              <a:t>3. Elaboration of Evidence – how well you provide evidence</a:t>
            </a:r>
          </a:p>
          <a:p>
            <a:r>
              <a:rPr lang="en-US" sz="1200" dirty="0"/>
              <a:t>from sources about your topic and elaborate with specific</a:t>
            </a:r>
          </a:p>
          <a:p>
            <a:r>
              <a:rPr lang="en-US" sz="1200" dirty="0"/>
              <a:t>information</a:t>
            </a:r>
          </a:p>
          <a:p>
            <a:r>
              <a:rPr lang="en-US" sz="1200" b="1" i="1" dirty="0"/>
              <a:t>4. Language and Vocabulary – how well you effectively express</a:t>
            </a:r>
          </a:p>
          <a:p>
            <a:r>
              <a:rPr lang="en-US" sz="1200" dirty="0"/>
              <a:t>ideas using precise language that is appropriate for your</a:t>
            </a:r>
          </a:p>
          <a:p>
            <a:r>
              <a:rPr lang="en-US" sz="1200" dirty="0"/>
              <a:t>audience and purpose</a:t>
            </a:r>
          </a:p>
          <a:p>
            <a:r>
              <a:rPr lang="en-US" sz="1200" b="1" i="1" dirty="0"/>
              <a:t>5. Conventions – how well you follow the rules of usage,</a:t>
            </a:r>
          </a:p>
          <a:p>
            <a:r>
              <a:rPr lang="en-US" sz="1200" dirty="0"/>
              <a:t>punctuation, capitalization, and spelling.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430179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2060"/>
                </a:solidFill>
              </a:rPr>
              <a:t>This is a partial rubric </a:t>
            </a:r>
            <a:endParaRPr lang="en-US" sz="10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Documents and Settings\Owner\Local Settings\Temporary Internet Files\Content.IE5\SXMVM8RY\MC9004345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81000"/>
            <a:ext cx="784225" cy="896938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57800" y="1560903"/>
          <a:ext cx="3733800" cy="2921508"/>
        </p:xfrm>
        <a:graphic>
          <a:graphicData uri="http://schemas.openxmlformats.org/drawingml/2006/table">
            <a:tbl>
              <a:tblPr/>
              <a:tblGrid>
                <a:gridCol w="288925"/>
                <a:gridCol w="3444875"/>
              </a:tblGrid>
              <a:tr h="200297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Research Rubric</a:t>
                      </a:r>
                      <a:r>
                        <a:rPr lang="en-US" sz="900" b="1" u="sng" dirty="0">
                          <a:latin typeface="Calibri"/>
                          <a:ea typeface="Calibri"/>
                          <a:cs typeface="Times New Roman"/>
                        </a:rPr>
                        <a:t>:  Interpret and Integrate Information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Grades 3-5 (Claim 4 – Target 2)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locate, select, interpret and integrate information within and among sources of information. </a:t>
                      </a:r>
                      <a:endParaRPr lang="en-US" sz="900" dirty="0">
                        <a:latin typeface="Franklin Gothic Book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locate, select, interpret and integrate information within and among sources of information.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locate, select, interpret and integrate information within and among sources of information.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171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Franklin Gothic Book"/>
                        </a:rPr>
                        <a:t>Research Rubric:  Evaluate Information Sources  Grades 4-5  (Claim 4 – Target 3)</a:t>
                      </a:r>
                      <a:endParaRPr lang="en-US" sz="900">
                        <a:solidFill>
                          <a:srgbClr val="000000"/>
                        </a:solidFill>
                        <a:latin typeface="Franklin Gothic Book"/>
                        <a:ea typeface="Calibri"/>
                        <a:cs typeface="Franklin Gothic Book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sufficient evidence of the ability to distinguish relevant from irrelevant information such as fact from opinion.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gives limited evidence of the ability to distinguish relevant from irrelevant information such as fact from opinion.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A response gets no credit if it provides no evidence of the ability to distinguish relevant from irrelevant information such as fact from opinion.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1676400"/>
          <a:ext cx="4495800" cy="2253125"/>
        </p:xfrm>
        <a:graphic>
          <a:graphicData uri="http://schemas.openxmlformats.org/drawingml/2006/table">
            <a:tbl>
              <a:tblPr/>
              <a:tblGrid>
                <a:gridCol w="304800"/>
                <a:gridCol w="651782"/>
                <a:gridCol w="879021"/>
                <a:gridCol w="853168"/>
                <a:gridCol w="853168"/>
                <a:gridCol w="953861"/>
              </a:tblGrid>
              <a:tr h="200297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Argument Writing Grades 6 - 11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Calibri"/>
                          <a:ea typeface="Calibri"/>
                          <a:cs typeface="Times New Roman"/>
                        </a:rPr>
                        <a:t>Score</a:t>
                      </a: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Statement of Purpose and Focus and Organization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Development:  Language and Elaboration of Evidence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Conventions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atin typeface="Calibri"/>
                          <a:ea typeface="Calibri"/>
                          <a:cs typeface="Times New Roman"/>
                        </a:rPr>
                        <a:t>3 Points</a:t>
                      </a:r>
                      <a:endParaRPr lang="en-US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is adequately sustained and generally focused: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claim is clear and for the most part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maintained, though some loosely related material may be present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context provided for the claim is adequate.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has an evident organizational structure and a sense of completeness, though there may be minor flaws and some ideas may be loosely connected: adequate use of transitional strategies with some variety adequate progression of ideas from beginning to end adequate introduction and conclusion adequate, if slightly inconsistent, connection among ideas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provides adequate support/evidence for writer’s claim that includes the use of sources, facts, and details. The response achieves some depth and specificity but is predominantly general: some evidence from sources is integrated, though citations may be general or imprecise adequate use of some elaborative techniques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adequately expresses ideas, employing a mix of precise with more general language use of domain-specific vocabulary is generally appropriate for the audience and purpose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Franklin Gothic Book"/>
                          <a:ea typeface="Calibri"/>
                          <a:cs typeface="Franklin Gothic Book"/>
                        </a:rPr>
                        <a:t>The response demonstrates an adequate command of conventions: some errors in usage and sentence formation may be present, but no systematic pattern of errors is displayed adequate use of punctuation, capitalization, and spelling 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76800" y="838200"/>
            <a:ext cx="3886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C00000"/>
                </a:solidFill>
              </a:rPr>
              <a:t>Part 2- (70 minutes</a:t>
            </a:r>
            <a:r>
              <a:rPr lang="en-US" sz="1400" b="1" dirty="0">
                <a:solidFill>
                  <a:srgbClr val="C00000"/>
                </a:solidFill>
              </a:rPr>
              <a:t>)</a:t>
            </a:r>
          </a:p>
          <a:p>
            <a:r>
              <a:rPr lang="en-US" sz="1200" dirty="0" smtClean="0"/>
              <a:t>Part 2 (70 minutes): Students will work individually to compose a full-length </a:t>
            </a:r>
            <a:r>
              <a:rPr lang="en-US" sz="1200" dirty="0" smtClean="0"/>
              <a:t>argumentative essay </a:t>
            </a:r>
            <a:r>
              <a:rPr lang="en-US" sz="1200" dirty="0" smtClean="0"/>
              <a:t>either supporting or opposing the production of genetically modified food, referring </a:t>
            </a:r>
            <a:r>
              <a:rPr lang="en-US" sz="1200" dirty="0" smtClean="0"/>
              <a:t>to their </a:t>
            </a:r>
            <a:r>
              <a:rPr lang="en-US" sz="1200" dirty="0" smtClean="0"/>
              <a:t>notes as needed. Students will be allowed access to the sources they read/viewed</a:t>
            </a:r>
          </a:p>
          <a:p>
            <a:r>
              <a:rPr lang="en-US" sz="1200" dirty="0" smtClean="0"/>
              <a:t>during Part 1. Pre-writing, drafting, revising, and editing will be involved.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800600" y="2743200"/>
            <a:ext cx="414952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/>
              <a:t>Your </a:t>
            </a:r>
            <a:r>
              <a:rPr lang="en-US" sz="1600" b="1" u="sng" dirty="0" smtClean="0"/>
              <a:t>Assignment</a:t>
            </a:r>
            <a:r>
              <a:rPr lang="en-US" sz="1600" b="1" u="sng" dirty="0" smtClean="0"/>
              <a:t>:</a:t>
            </a:r>
          </a:p>
          <a:p>
            <a:endParaRPr lang="en-US" sz="1600" b="1" u="sng" dirty="0"/>
          </a:p>
          <a:p>
            <a:r>
              <a:rPr lang="en-US" sz="1200" dirty="0" smtClean="0"/>
              <a:t>Your science class is creating a website on recent scientific</a:t>
            </a:r>
          </a:p>
          <a:p>
            <a:r>
              <a:rPr lang="en-US" sz="1200" dirty="0" smtClean="0"/>
              <a:t>discoveries.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Your </a:t>
            </a:r>
            <a:r>
              <a:rPr lang="en-US" sz="1200" dirty="0" smtClean="0"/>
              <a:t>assignment is to write an argumentative essay</a:t>
            </a:r>
          </a:p>
          <a:p>
            <a:r>
              <a:rPr lang="en-US" sz="1200" dirty="0" smtClean="0"/>
              <a:t>about genetically modified food for the website. In the essay,</a:t>
            </a:r>
          </a:p>
          <a:p>
            <a:r>
              <a:rPr lang="en-US" sz="1200" dirty="0" smtClean="0"/>
              <a:t>you should briefly explain what genetically modified food is and</a:t>
            </a:r>
          </a:p>
          <a:p>
            <a:r>
              <a:rPr lang="en-US" sz="1200" dirty="0" smtClean="0"/>
              <a:t>argue either for or against its production, including specific</a:t>
            </a:r>
          </a:p>
          <a:p>
            <a:r>
              <a:rPr lang="en-US" sz="1200" dirty="0" smtClean="0"/>
              <a:t>details and evidence from the sources you read/viewed during</a:t>
            </a:r>
          </a:p>
          <a:p>
            <a:r>
              <a:rPr lang="en-US" sz="1200" dirty="0" smtClean="0"/>
              <a:t>part 1.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 smtClean="0"/>
              <a:t>audience for your essay will be your teacher and</a:t>
            </a:r>
          </a:p>
          <a:p>
            <a:r>
              <a:rPr lang="en-US" sz="1200" dirty="0" smtClean="0"/>
              <a:t>classmates, as well as parents and friends who visit the website</a:t>
            </a:r>
          </a:p>
          <a:p>
            <a:r>
              <a:rPr lang="en-US" sz="1200" dirty="0" smtClean="0"/>
              <a:t>where your essay will be published.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85800"/>
            <a:ext cx="411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C00000"/>
                </a:solidFill>
              </a:rPr>
              <a:t>Part 1- </a:t>
            </a:r>
            <a:r>
              <a:rPr lang="en-US" sz="1600" b="1" u="sng" dirty="0" smtClean="0">
                <a:solidFill>
                  <a:srgbClr val="C00000"/>
                </a:solidFill>
              </a:rPr>
              <a:t>Planning </a:t>
            </a:r>
            <a:r>
              <a:rPr lang="en-US" sz="1600" b="1" u="sng" dirty="0" smtClean="0">
                <a:solidFill>
                  <a:srgbClr val="C00000"/>
                </a:solidFill>
              </a:rPr>
              <a:t>(35 </a:t>
            </a:r>
            <a:r>
              <a:rPr lang="en-US" sz="1600" b="1" u="sng" dirty="0" smtClean="0">
                <a:solidFill>
                  <a:srgbClr val="C00000"/>
                </a:solidFill>
              </a:rPr>
              <a:t>minutes)</a:t>
            </a:r>
          </a:p>
          <a:p>
            <a:r>
              <a:rPr lang="en-US" sz="1200" dirty="0" smtClean="0"/>
              <a:t>Part 1 (35 minutes): Ultimately tasked with writing an argumentative essay on </a:t>
            </a:r>
            <a:r>
              <a:rPr lang="en-US" sz="1200" dirty="0" smtClean="0"/>
              <a:t>genetically modified </a:t>
            </a:r>
            <a:r>
              <a:rPr lang="en-US" sz="1200" dirty="0" smtClean="0"/>
              <a:t>food, students will first view a brief video explaining genetic modification and </a:t>
            </a:r>
            <a:r>
              <a:rPr lang="en-US" sz="1200" dirty="0" smtClean="0"/>
              <a:t>some of </a:t>
            </a:r>
            <a:r>
              <a:rPr lang="en-US" sz="1200" dirty="0" smtClean="0"/>
              <a:t>the ways it relates to food production. Students will then read a text arguing for </a:t>
            </a:r>
            <a:r>
              <a:rPr lang="en-US" sz="1200" dirty="0" smtClean="0"/>
              <a:t>the production </a:t>
            </a:r>
            <a:r>
              <a:rPr lang="en-US" sz="1200" dirty="0" smtClean="0"/>
              <a:t>of genetically modified food, and view a second video in which several </a:t>
            </a:r>
            <a:r>
              <a:rPr lang="en-US" sz="1200" dirty="0" smtClean="0"/>
              <a:t>experts present </a:t>
            </a:r>
            <a:r>
              <a:rPr lang="en-US" sz="1200" dirty="0" smtClean="0"/>
              <a:t>evidence against the production of genetically modified food. Students will take </a:t>
            </a:r>
            <a:r>
              <a:rPr lang="en-US" sz="1200" dirty="0" smtClean="0"/>
              <a:t>notes on </a:t>
            </a:r>
            <a:r>
              <a:rPr lang="en-US" sz="1200" dirty="0" smtClean="0"/>
              <a:t>both of these sources. They will then respond to three constructed-response items </a:t>
            </a:r>
            <a:r>
              <a:rPr lang="en-US" sz="1200" dirty="0" smtClean="0"/>
              <a:t>focused on </a:t>
            </a:r>
            <a:r>
              <a:rPr lang="en-US" sz="1200" dirty="0" smtClean="0"/>
              <a:t>research skills. All work will be completed independently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r>
              <a:rPr lang="en-US" sz="1200" b="1" u="sng" dirty="0" smtClean="0"/>
              <a:t>Source </a:t>
            </a:r>
            <a:r>
              <a:rPr lang="en-US" sz="1200" b="1" u="sng" dirty="0" smtClean="0"/>
              <a:t>1: Video/informational</a:t>
            </a:r>
          </a:p>
          <a:p>
            <a:r>
              <a:rPr lang="en-US" sz="1200" dirty="0" smtClean="0"/>
              <a:t>A brief video explaining the concept of genetic modification </a:t>
            </a:r>
            <a:r>
              <a:rPr lang="en-US" sz="1200" dirty="0" smtClean="0"/>
              <a:t>and providing </a:t>
            </a:r>
            <a:r>
              <a:rPr lang="en-US" sz="1200" dirty="0" smtClean="0"/>
              <a:t>examples of how scientists can alter plant seeds </a:t>
            </a:r>
            <a:r>
              <a:rPr lang="en-US" sz="1200" dirty="0" smtClean="0"/>
              <a:t>to encourage </a:t>
            </a:r>
            <a:r>
              <a:rPr lang="en-US" sz="1200" dirty="0" smtClean="0"/>
              <a:t>certain traits in </a:t>
            </a:r>
            <a:r>
              <a:rPr lang="en-US" sz="1200" dirty="0" smtClean="0"/>
              <a:t>crops.</a:t>
            </a:r>
          </a:p>
          <a:p>
            <a:endParaRPr lang="en-US" sz="1200" dirty="0" smtClean="0"/>
          </a:p>
          <a:p>
            <a:r>
              <a:rPr lang="en-US" sz="1200" b="1" u="sng" dirty="0" smtClean="0"/>
              <a:t>Source </a:t>
            </a:r>
            <a:r>
              <a:rPr lang="en-US" sz="1200" b="1" u="sng" dirty="0" smtClean="0"/>
              <a:t>2: Article/argumentative</a:t>
            </a:r>
          </a:p>
          <a:p>
            <a:r>
              <a:rPr lang="en-US" sz="1200" dirty="0" smtClean="0"/>
              <a:t>An article arguing for the production of genetically modified food </a:t>
            </a:r>
            <a:r>
              <a:rPr lang="en-US" sz="1200" dirty="0" smtClean="0"/>
              <a:t>in the </a:t>
            </a:r>
            <a:r>
              <a:rPr lang="en-US" sz="1200" dirty="0" smtClean="0"/>
              <a:t>United States (e.g., the relative ease of growing </a:t>
            </a:r>
            <a:r>
              <a:rPr lang="en-US" sz="1200" dirty="0" smtClean="0"/>
              <a:t>greater quantities </a:t>
            </a:r>
            <a:r>
              <a:rPr lang="en-US" sz="1200" dirty="0" smtClean="0"/>
              <a:t>of healthy crops from genetically modified seeds</a:t>
            </a:r>
            <a:r>
              <a:rPr lang="en-US" sz="1200" dirty="0" smtClean="0"/>
              <a:t>)</a:t>
            </a:r>
          </a:p>
          <a:p>
            <a:endParaRPr lang="en-US" sz="1200" u="sng" dirty="0" smtClean="0"/>
          </a:p>
          <a:p>
            <a:r>
              <a:rPr lang="en-US" sz="1200" b="1" u="sng" dirty="0" smtClean="0"/>
              <a:t>Source 3: Video/argumentative</a:t>
            </a:r>
          </a:p>
          <a:p>
            <a:r>
              <a:rPr lang="en-US" sz="1200" dirty="0" smtClean="0"/>
              <a:t>A brief video interviewing several experts who present </a:t>
            </a:r>
            <a:r>
              <a:rPr lang="en-US" sz="1200" dirty="0" smtClean="0"/>
              <a:t>evidence against </a:t>
            </a:r>
            <a:r>
              <a:rPr lang="en-US" sz="1200" dirty="0" smtClean="0"/>
              <a:t>the production of genetically modified food in the </a:t>
            </a:r>
            <a:r>
              <a:rPr lang="en-US" sz="1200" dirty="0" smtClean="0"/>
              <a:t>United States </a:t>
            </a:r>
            <a:r>
              <a:rPr lang="en-US" sz="1200" dirty="0" smtClean="0"/>
              <a:t>(e.g., unknown effects on human health, danger </a:t>
            </a:r>
            <a:r>
              <a:rPr lang="en-US" sz="1200" dirty="0" smtClean="0"/>
              <a:t>of “contaminating</a:t>
            </a:r>
            <a:r>
              <a:rPr lang="en-US" sz="1200" dirty="0" smtClean="0"/>
              <a:t>” non-GMO crops)</a:t>
            </a:r>
            <a:r>
              <a:rPr lang="en-US" sz="1200" dirty="0" smtClean="0"/>
              <a:t>.</a:t>
            </a:r>
            <a:endParaRPr lang="en-US" sz="1200" u="sng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3876</Words>
  <Application>Microsoft Office PowerPoint</Application>
  <PresentationFormat>On-screen Show (4:3)</PresentationFormat>
  <Paragraphs>402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35</cp:revision>
  <dcterms:created xsi:type="dcterms:W3CDTF">2013-06-02T22:05:27Z</dcterms:created>
  <dcterms:modified xsi:type="dcterms:W3CDTF">2013-06-17T18:19:04Z</dcterms:modified>
</cp:coreProperties>
</file>