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4" r:id="rId2"/>
    <p:sldId id="263" r:id="rId3"/>
    <p:sldId id="256" r:id="rId4"/>
    <p:sldId id="267" r:id="rId5"/>
    <p:sldId id="268" r:id="rId6"/>
    <p:sldId id="269" r:id="rId7"/>
    <p:sldId id="257" r:id="rId8"/>
    <p:sldId id="266" r:id="rId9"/>
    <p:sldId id="259" r:id="rId10"/>
    <p:sldId id="260" r:id="rId11"/>
    <p:sldId id="261"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D1"/>
    <a:srgbClr val="FFFF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418"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1DE4690A-F1C2-49A1-89FC-D1DD8B13DA94}" type="datetimeFigureOut">
              <a:rPr lang="en-US" smtClean="0"/>
              <a:pPr/>
              <a:t>10/10/2015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452F938D-1C2E-4298-B6E7-558D60BCE02C}" type="slidenum">
              <a:rPr lang="en-US" smtClean="0"/>
              <a:pPr/>
              <a:t>‹#›</a:t>
            </a:fld>
            <a:endParaRPr lang="en-US"/>
          </a:p>
        </p:txBody>
      </p:sp>
    </p:spTree>
    <p:extLst>
      <p:ext uri="{BB962C8B-B14F-4D97-AF65-F5344CB8AC3E}">
        <p14:creationId xmlns:p14="http://schemas.microsoft.com/office/powerpoint/2010/main" val="1984638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2F938D-1C2E-4298-B6E7-558D60BCE02C}" type="slidenum">
              <a:rPr lang="en-US" smtClean="0"/>
              <a:pPr/>
              <a:t>1</a:t>
            </a:fld>
            <a:endParaRPr lang="en-US"/>
          </a:p>
        </p:txBody>
      </p:sp>
    </p:spTree>
    <p:extLst>
      <p:ext uri="{BB962C8B-B14F-4D97-AF65-F5344CB8AC3E}">
        <p14:creationId xmlns:p14="http://schemas.microsoft.com/office/powerpoint/2010/main" val="397625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74954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873710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40253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73124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220189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54308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96503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56619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95588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201922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57367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8EE54-A9AE-4EFB-8EA6-4AFE0F5A20DD}" type="datetimeFigureOut">
              <a:rPr lang="en-US" smtClean="0"/>
              <a:pPr/>
              <a:t>10/10/2015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30E6B-CCD1-4FA9-9C95-AEDC4E341B6D}" type="slidenum">
              <a:rPr lang="en-US" smtClean="0"/>
              <a:pPr/>
              <a:t>‹#›</a:t>
            </a:fld>
            <a:endParaRPr lang="en-US"/>
          </a:p>
        </p:txBody>
      </p:sp>
    </p:spTree>
    <p:extLst>
      <p:ext uri="{BB962C8B-B14F-4D97-AF65-F5344CB8AC3E}">
        <p14:creationId xmlns:p14="http://schemas.microsoft.com/office/powerpoint/2010/main" val="346403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se.mo.gov/divimprove/assess/documents/asmt-sbac-ela-gr6-sample-item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731996"/>
            <a:ext cx="7543800" cy="4678204"/>
          </a:xfrm>
          <a:prstGeom prst="rect">
            <a:avLst/>
          </a:prstGeom>
          <a:noFill/>
        </p:spPr>
        <p:txBody>
          <a:bodyPr wrap="square" rtlCol="0">
            <a:spAutoFit/>
          </a:bodyPr>
          <a:lstStyle/>
          <a:p>
            <a:pPr algn="ctr"/>
            <a:r>
              <a:rPr lang="en-US" sz="2800" b="1" dirty="0" smtClean="0"/>
              <a:t>Grade Six Sample SBAC Assessments</a:t>
            </a:r>
          </a:p>
          <a:p>
            <a:pPr algn="ctr"/>
            <a:r>
              <a:rPr lang="en-US" dirty="0" smtClean="0">
                <a:hlinkClick r:id="rId3"/>
              </a:rPr>
              <a:t>Grade 6 Sample Assessments</a:t>
            </a:r>
            <a:endParaRPr lang="en-US" dirty="0" smtClean="0"/>
          </a:p>
          <a:p>
            <a:pPr algn="ct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i="1" u="sng" dirty="0" smtClean="0"/>
              <a:t>Note</a:t>
            </a:r>
            <a:r>
              <a:rPr lang="en-US" i="1" dirty="0" smtClean="0"/>
              <a:t>: Full Composition Samples are part of a Performance Task.  The complete Performance Task with Research Standards and Targets are not included in these samples for the purpose of emphasizing the composition pieces.</a:t>
            </a:r>
            <a:endParaRPr lang="en-US" i="1" dirty="0"/>
          </a:p>
        </p:txBody>
      </p:sp>
      <p:pic>
        <p:nvPicPr>
          <p:cNvPr id="1028" name="Picture 4" descr="C:\Documents and Settings\Owner\Local Settings\Temporary Internet Files\Content.IE5\H0TSQ97E\MC900379065[1].wmf"/>
          <p:cNvPicPr>
            <a:picLocks noChangeAspect="1" noChangeArrowheads="1"/>
          </p:cNvPicPr>
          <p:nvPr/>
        </p:nvPicPr>
        <p:blipFill>
          <a:blip r:embed="rId4" cstate="print"/>
          <a:srcRect/>
          <a:stretch>
            <a:fillRect/>
          </a:stretch>
        </p:blipFill>
        <p:spPr bwMode="auto">
          <a:xfrm>
            <a:off x="4495800" y="1600200"/>
            <a:ext cx="1392631" cy="1890065"/>
          </a:xfrm>
          <a:prstGeom prst="rect">
            <a:avLst/>
          </a:prstGeom>
          <a:noFill/>
        </p:spPr>
      </p:pic>
      <p:pic>
        <p:nvPicPr>
          <p:cNvPr id="1026" name="Picture 2" descr="C:\Documents and Settings\Owner\Local Settings\Temporary Internet Files\Content.IE5\LTTF5AU1\MC910217272[1].wmf"/>
          <p:cNvPicPr>
            <a:picLocks noChangeAspect="1" noChangeArrowheads="1"/>
          </p:cNvPicPr>
          <p:nvPr/>
        </p:nvPicPr>
        <p:blipFill>
          <a:blip r:embed="rId5" cstate="print"/>
          <a:srcRect/>
          <a:stretch>
            <a:fillRect/>
          </a:stretch>
        </p:blipFill>
        <p:spPr bwMode="auto">
          <a:xfrm>
            <a:off x="3429000" y="1981200"/>
            <a:ext cx="1402690" cy="1892808"/>
          </a:xfrm>
          <a:prstGeom prst="rect">
            <a:avLst/>
          </a:prstGeom>
          <a:noFill/>
        </p:spPr>
      </p:pic>
      <p:pic>
        <p:nvPicPr>
          <p:cNvPr id="1029" name="Picture 5" descr="C:\Documents and Settings\Owner\Local Settings\Temporary Internet Files\Content.IE5\H0TSQ97E\MC900379059[1].wmf"/>
          <p:cNvPicPr>
            <a:picLocks noChangeAspect="1" noChangeArrowheads="1"/>
          </p:cNvPicPr>
          <p:nvPr/>
        </p:nvPicPr>
        <p:blipFill>
          <a:blip r:embed="rId6" cstate="print"/>
          <a:srcRect/>
          <a:stretch>
            <a:fillRect/>
          </a:stretch>
        </p:blipFill>
        <p:spPr bwMode="auto">
          <a:xfrm>
            <a:off x="2286000" y="2286000"/>
            <a:ext cx="1379830" cy="1922069"/>
          </a:xfrm>
          <a:prstGeom prst="rect">
            <a:avLst/>
          </a:prstGeom>
          <a:noFill/>
          <a:effectLst/>
        </p:spPr>
      </p:pic>
    </p:spTree>
    <p:extLst>
      <p:ext uri="{BB962C8B-B14F-4D97-AF65-F5344CB8AC3E}">
        <p14:creationId xmlns:p14="http://schemas.microsoft.com/office/powerpoint/2010/main" val="1060593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143000"/>
            <a:ext cx="4572000" cy="230832"/>
          </a:xfrm>
          <a:prstGeom prst="rect">
            <a:avLst/>
          </a:prstGeom>
        </p:spPr>
        <p:txBody>
          <a:bodyPr>
            <a:spAutoFit/>
          </a:bodyPr>
          <a:lstStyle/>
          <a:p>
            <a:r>
              <a:rPr lang="en-US" sz="900" dirty="0" smtClean="0"/>
              <a:t>.</a:t>
            </a:r>
            <a:endParaRPr lang="en-US" sz="900" dirty="0"/>
          </a:p>
        </p:txBody>
      </p:sp>
      <p:graphicFrame>
        <p:nvGraphicFramePr>
          <p:cNvPr id="9" name="Table 8"/>
          <p:cNvGraphicFramePr>
            <a:graphicFrameLocks noGrp="1"/>
          </p:cNvGraphicFramePr>
          <p:nvPr>
            <p:extLst>
              <p:ext uri="{D42A27DB-BD31-4B8C-83A1-F6EECF244321}">
                <p14:modId xmlns:p14="http://schemas.microsoft.com/office/powerpoint/2010/main" val="3374349446"/>
              </p:ext>
            </p:extLst>
          </p:nvPr>
        </p:nvGraphicFramePr>
        <p:xfrm>
          <a:off x="533400" y="152400"/>
          <a:ext cx="8077200" cy="6441440"/>
        </p:xfrm>
        <a:graphic>
          <a:graphicData uri="http://schemas.openxmlformats.org/drawingml/2006/table">
            <a:tbl>
              <a:tblPr firstRow="1" bandRow="1">
                <a:tableStyleId>{5940675A-B579-460E-94D1-54222C63F5DA}</a:tableStyleId>
              </a:tblPr>
              <a:tblGrid>
                <a:gridCol w="807720"/>
                <a:gridCol w="116840"/>
                <a:gridCol w="828040"/>
                <a:gridCol w="6324600"/>
              </a:tblGrid>
              <a:tr h="370840">
                <a:tc gridSpan="4">
                  <a:txBody>
                    <a:bodyPr/>
                    <a:lstStyle/>
                    <a:p>
                      <a:r>
                        <a:rPr lang="en-US" sz="1400" b="1" dirty="0" smtClean="0"/>
                        <a:t>Target</a:t>
                      </a:r>
                      <a:r>
                        <a:rPr lang="en-US" sz="1400" b="1" baseline="0" dirty="0" smtClean="0"/>
                        <a:t> </a:t>
                      </a:r>
                      <a:r>
                        <a:rPr lang="en-US" sz="1400" b="1" dirty="0" smtClean="0"/>
                        <a:t>4 </a:t>
                      </a:r>
                      <a:r>
                        <a:rPr lang="en-US" sz="1400" b="1" u="sng" dirty="0" smtClean="0"/>
                        <a:t>COMPOSE FULL INFORMATIONAL TEXTS: </a:t>
                      </a:r>
                      <a:r>
                        <a:rPr lang="en-US" sz="1100" i="1" dirty="0" smtClean="0"/>
                        <a:t>Write full informational/explanatory</a:t>
                      </a:r>
                      <a:r>
                        <a:rPr lang="en-US" sz="1100" i="1" baseline="0" dirty="0" smtClean="0"/>
                        <a:t> </a:t>
                      </a:r>
                      <a:r>
                        <a:rPr lang="en-US" sz="1100" i="1" dirty="0" smtClean="0"/>
                        <a:t>texts on a topic, attending to purpose and audience: organize ideas</a:t>
                      </a:r>
                      <a:r>
                        <a:rPr lang="en-US" sz="1100" i="1" baseline="0" dirty="0" smtClean="0"/>
                        <a:t> </a:t>
                      </a:r>
                      <a:r>
                        <a:rPr lang="en-US" sz="1100" i="1" dirty="0" smtClean="0"/>
                        <a:t>by stating a focus, include structures and appropriate transitional</a:t>
                      </a:r>
                      <a:r>
                        <a:rPr lang="en-US" sz="1100" i="1" baseline="0" dirty="0" smtClean="0"/>
                        <a:t> </a:t>
                      </a:r>
                      <a:r>
                        <a:rPr lang="en-US" sz="1100" i="1" dirty="0" smtClean="0"/>
                        <a:t>strategies for coherence, include supporting details (from sources</a:t>
                      </a:r>
                      <a:r>
                        <a:rPr lang="en-US" sz="1100" i="1" baseline="0" dirty="0" smtClean="0"/>
                        <a:t> </a:t>
                      </a:r>
                      <a:r>
                        <a:rPr lang="en-US" sz="1100" i="1" dirty="0" smtClean="0"/>
                        <a:t>when appropriate to prompt), and an appropriate conclusion.</a:t>
                      </a:r>
                      <a:endParaRPr lang="en-US" sz="1100" i="1" dirty="0"/>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300" kern="1200" baseline="0" dirty="0" smtClean="0">
                          <a:solidFill>
                            <a:schemeClr val="tx1"/>
                          </a:solidFill>
                          <a:latin typeface="+mn-lt"/>
                          <a:ea typeface="+mn-ea"/>
                          <a:cs typeface="+mn-cs"/>
                        </a:rPr>
                        <a:t>W-1a, W-1b, W-2a, W-2b, W-2c, W-2d, W-2e, W-2f, W-3d, W-4,</a:t>
                      </a:r>
                      <a:r>
                        <a:rPr lang="en-US" sz="1300" kern="1200" baseline="0" dirty="0" smtClean="0">
                          <a:solidFill>
                            <a:schemeClr val="tx1"/>
                          </a:solidFill>
                          <a:latin typeface="+mn-lt"/>
                          <a:ea typeface="+mn-ea"/>
                          <a:cs typeface="+mn-cs"/>
                        </a:rPr>
                        <a:t> </a:t>
                      </a:r>
                      <a:r>
                        <a:rPr lang="pl-PL" sz="1300" kern="1200" baseline="0" dirty="0" smtClean="0">
                          <a:solidFill>
                            <a:schemeClr val="tx1"/>
                          </a:solidFill>
                          <a:latin typeface="+mn-lt"/>
                          <a:ea typeface="+mn-ea"/>
                          <a:cs typeface="+mn-cs"/>
                        </a:rPr>
                        <a:t>W-5, W-8, W-9, L-1, L-2, L-3, RI-1, RI-9</a:t>
                      </a:r>
                      <a:endParaRPr lang="pl-PL" sz="13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Informational Composition </a:t>
                      </a:r>
                    </a:p>
                  </a:txBody>
                  <a:tcPr/>
                </a:tc>
              </a:tr>
              <a:tr h="370840">
                <a:tc>
                  <a:txBody>
                    <a:bodyPr/>
                    <a:lstStyle/>
                    <a:p>
                      <a:r>
                        <a:rPr lang="en-US" sz="1400" dirty="0" smtClean="0"/>
                        <a:t>Task</a:t>
                      </a:r>
                      <a:endParaRPr lang="en-US" sz="1400" dirty="0"/>
                    </a:p>
                  </a:txBody>
                  <a:tcPr/>
                </a:tc>
                <a:tc gridSpan="3">
                  <a:txBody>
                    <a:bodyPr/>
                    <a:lstStyle/>
                    <a:p>
                      <a:r>
                        <a:rPr lang="en-US" sz="1000" b="0" i="0" u="none" strike="noStrike" kern="1200" baseline="0" dirty="0" smtClean="0">
                          <a:solidFill>
                            <a:schemeClr val="tx1"/>
                          </a:solidFill>
                          <a:latin typeface="+mn-lt"/>
                          <a:ea typeface="+mn-ea"/>
                          <a:cs typeface="+mn-cs"/>
                        </a:rPr>
                        <a:t>In order to complete the performance task, students</a:t>
                      </a:r>
                    </a:p>
                    <a:p>
                      <a:r>
                        <a:rPr lang="en-US" sz="1000" b="0" i="0" u="none" strike="noStrike" kern="1200" baseline="0" dirty="0" smtClean="0">
                          <a:solidFill>
                            <a:schemeClr val="tx1"/>
                          </a:solidFill>
                          <a:latin typeface="+mn-lt"/>
                          <a:ea typeface="+mn-ea"/>
                          <a:cs typeface="+mn-cs"/>
                        </a:rPr>
                        <a:t>1. Gather, select, and analyze information in a series of sources</a:t>
                      </a:r>
                    </a:p>
                    <a:p>
                      <a:r>
                        <a:rPr lang="en-US" sz="1000" b="0" i="0" u="none" strike="noStrike" kern="1200" baseline="0" dirty="0" smtClean="0">
                          <a:solidFill>
                            <a:schemeClr val="tx1"/>
                          </a:solidFill>
                          <a:latin typeface="+mn-lt"/>
                          <a:ea typeface="+mn-ea"/>
                          <a:cs typeface="+mn-cs"/>
                        </a:rPr>
                        <a:t>2. Write an informational essay effectively demonstrating relevant supporting evidence, details, and elaboration that are consistent with  the main idea, purpose, and audience</a:t>
                      </a:r>
                    </a:p>
                    <a:p>
                      <a:r>
                        <a:rPr lang="en-US" sz="1000" b="0" i="0" u="none" strike="noStrike" kern="1200" baseline="0" dirty="0" smtClean="0">
                          <a:solidFill>
                            <a:schemeClr val="tx1"/>
                          </a:solidFill>
                          <a:latin typeface="+mn-lt"/>
                          <a:ea typeface="+mn-ea"/>
                          <a:cs typeface="+mn-cs"/>
                        </a:rPr>
                        <a:t>• effective organization of ideas</a:t>
                      </a:r>
                    </a:p>
                    <a:p>
                      <a:r>
                        <a:rPr lang="en-US" sz="1000" b="0" i="0" u="none" strike="noStrike" kern="1200" baseline="0" dirty="0" smtClean="0">
                          <a:solidFill>
                            <a:schemeClr val="tx1"/>
                          </a:solidFill>
                          <a:latin typeface="+mn-lt"/>
                          <a:ea typeface="+mn-ea"/>
                          <a:cs typeface="+mn-cs"/>
                        </a:rPr>
                        <a:t>• adherence to conventions and rules of grammar, usage, and mechanics</a:t>
                      </a:r>
                    </a:p>
                    <a:p>
                      <a:r>
                        <a:rPr lang="en-US" sz="1000" b="0" i="0" u="none" strike="noStrike" kern="1200" baseline="0" dirty="0" smtClean="0">
                          <a:solidFill>
                            <a:schemeClr val="tx1"/>
                          </a:solidFill>
                          <a:latin typeface="+mn-lt"/>
                          <a:ea typeface="+mn-ea"/>
                          <a:cs typeface="+mn-cs"/>
                        </a:rPr>
                        <a:t>• control of language and tone for purpose and audience</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b="1" u="sng" dirty="0" smtClean="0"/>
                        <a:t>Your Assignment</a:t>
                      </a:r>
                      <a:endParaRPr lang="en-US" sz="1100" b="1" kern="1200" baseline="0" dirty="0" smtClean="0">
                        <a:solidFill>
                          <a:schemeClr val="tx1"/>
                        </a:solidFill>
                        <a:latin typeface="+mn-lt"/>
                        <a:ea typeface="+mn-ea"/>
                        <a:cs typeface="+mn-cs"/>
                      </a:endParaRPr>
                    </a:p>
                    <a:p>
                      <a:r>
                        <a:rPr lang="en-US" sz="1100" kern="1200" baseline="0" dirty="0" smtClean="0">
                          <a:solidFill>
                            <a:schemeClr val="tx1"/>
                          </a:solidFill>
                          <a:latin typeface="+mn-lt"/>
                          <a:ea typeface="+mn-ea"/>
                          <a:cs typeface="+mn-cs"/>
                        </a:rPr>
                        <a:t>A local newspaper is publishing student essays about important environmental topics. You are invited to submit an essay about</a:t>
                      </a:r>
                    </a:p>
                    <a:p>
                      <a:r>
                        <a:rPr lang="en-US" sz="1100" kern="1200" baseline="0" dirty="0" smtClean="0">
                          <a:solidFill>
                            <a:schemeClr val="tx1"/>
                          </a:solidFill>
                          <a:latin typeface="+mn-lt"/>
                          <a:ea typeface="+mn-ea"/>
                          <a:cs typeface="+mn-cs"/>
                        </a:rPr>
                        <a:t>invasive plants, which have become a serious problem in your state. Your essay should be informative and interesting to read, and it should give readers a basic introduction to the issue of invasive plants.</a:t>
                      </a:r>
                    </a:p>
                    <a:p>
                      <a:endParaRPr lang="en-US" sz="1100" kern="1200" baseline="0" dirty="0" smtClean="0">
                        <a:solidFill>
                          <a:schemeClr val="tx1"/>
                        </a:solidFill>
                        <a:latin typeface="+mn-lt"/>
                        <a:ea typeface="+mn-ea"/>
                        <a:cs typeface="+mn-cs"/>
                      </a:endParaRPr>
                    </a:p>
                    <a:p>
                      <a:r>
                        <a:rPr lang="en-US" sz="1000" b="1" i="0" u="none" strike="noStrike" kern="1200" baseline="0" dirty="0" smtClean="0">
                          <a:solidFill>
                            <a:schemeClr val="tx1"/>
                          </a:solidFill>
                          <a:latin typeface="+mn-lt"/>
                          <a:ea typeface="+mn-ea"/>
                          <a:cs typeface="+mn-cs"/>
                        </a:rPr>
                        <a:t>How your essay will be scored: </a:t>
                      </a:r>
                    </a:p>
                    <a:p>
                      <a:r>
                        <a:rPr lang="en-US" sz="1000" b="0" i="0" u="none" strike="noStrike" kern="1200" baseline="0" dirty="0" smtClean="0">
                          <a:solidFill>
                            <a:schemeClr val="tx1"/>
                          </a:solidFill>
                          <a:latin typeface="+mn-lt"/>
                          <a:ea typeface="+mn-ea"/>
                          <a:cs typeface="+mn-cs"/>
                        </a:rPr>
                        <a:t>The people scoring your essay will be assigning scores for:</a:t>
                      </a:r>
                    </a:p>
                    <a:p>
                      <a:r>
                        <a:rPr lang="en-US" sz="1000" b="1" i="1" u="none" strike="noStrike" kern="1200" baseline="0" dirty="0" smtClean="0">
                          <a:solidFill>
                            <a:schemeClr val="tx1"/>
                          </a:solidFill>
                          <a:latin typeface="+mn-lt"/>
                          <a:ea typeface="+mn-ea"/>
                          <a:cs typeface="+mn-cs"/>
                        </a:rPr>
                        <a:t>1. Statement of Purpose/Focus</a:t>
                      </a:r>
                      <a:r>
                        <a:rPr lang="en-US" sz="1000" b="0" i="1" u="none" strike="noStrike" kern="1200" baseline="0" dirty="0" smtClean="0">
                          <a:solidFill>
                            <a:schemeClr val="tx1"/>
                          </a:solidFill>
                          <a:latin typeface="+mn-lt"/>
                          <a:ea typeface="+mn-ea"/>
                          <a:cs typeface="+mn-cs"/>
                        </a:rPr>
                        <a:t>—</a:t>
                      </a:r>
                      <a:r>
                        <a:rPr lang="en-US" sz="1000" b="0" i="0" u="none" strike="noStrike" kern="1200" baseline="0" dirty="0" smtClean="0">
                          <a:solidFill>
                            <a:schemeClr val="tx1"/>
                          </a:solidFill>
                          <a:latin typeface="+mn-lt"/>
                          <a:ea typeface="+mn-ea"/>
                          <a:cs typeface="+mn-cs"/>
                        </a:rPr>
                        <a:t>how well you clearly state and maintain your controlling idea or main idea</a:t>
                      </a:r>
                    </a:p>
                    <a:p>
                      <a:r>
                        <a:rPr lang="en-US" sz="1000" b="1" i="1" u="none" strike="noStrike" kern="1200" baseline="0" dirty="0" smtClean="0">
                          <a:solidFill>
                            <a:schemeClr val="tx1"/>
                          </a:solidFill>
                          <a:latin typeface="+mn-lt"/>
                          <a:ea typeface="+mn-ea"/>
                          <a:cs typeface="+mn-cs"/>
                        </a:rPr>
                        <a:t>2. Organization</a:t>
                      </a:r>
                      <a:r>
                        <a:rPr lang="en-US" sz="1000" b="0" i="0" u="none" strike="noStrike" kern="1200" baseline="0" dirty="0" smtClean="0">
                          <a:solidFill>
                            <a:schemeClr val="tx1"/>
                          </a:solidFill>
                          <a:latin typeface="+mn-lt"/>
                          <a:ea typeface="+mn-ea"/>
                          <a:cs typeface="+mn-cs"/>
                        </a:rPr>
                        <a:t>—how well the ideas progress from the introduction to the conclusion using effective transitions and how well you stay on topic throughout the essay</a:t>
                      </a:r>
                    </a:p>
                    <a:p>
                      <a:r>
                        <a:rPr lang="en-US" sz="1000" b="1" i="1" u="none" strike="noStrike" kern="1200" baseline="0" dirty="0" smtClean="0">
                          <a:solidFill>
                            <a:schemeClr val="tx1"/>
                          </a:solidFill>
                          <a:latin typeface="+mn-lt"/>
                          <a:ea typeface="+mn-ea"/>
                          <a:cs typeface="+mn-cs"/>
                        </a:rPr>
                        <a:t>3. Elaboration of Evidence</a:t>
                      </a:r>
                      <a:r>
                        <a:rPr lang="en-US" sz="1000" b="0" i="0" u="none" strike="noStrike" kern="1200" baseline="0" dirty="0" smtClean="0">
                          <a:solidFill>
                            <a:schemeClr val="tx1"/>
                          </a:solidFill>
                          <a:latin typeface="+mn-lt"/>
                          <a:ea typeface="+mn-ea"/>
                          <a:cs typeface="+mn-cs"/>
                        </a:rPr>
                        <a:t>—how well you provide evidence from sources about your topic and elaborate with specific information</a:t>
                      </a:r>
                    </a:p>
                    <a:p>
                      <a:r>
                        <a:rPr lang="en-US" sz="1000" b="1" i="1" u="none" strike="noStrike" kern="1200" baseline="0" dirty="0" smtClean="0">
                          <a:solidFill>
                            <a:schemeClr val="tx1"/>
                          </a:solidFill>
                          <a:latin typeface="+mn-lt"/>
                          <a:ea typeface="+mn-ea"/>
                          <a:cs typeface="+mn-cs"/>
                        </a:rPr>
                        <a:t>4. Language and Vocabulary</a:t>
                      </a:r>
                      <a:r>
                        <a:rPr lang="en-US" sz="1000" b="0" i="0" u="none" strike="noStrike" kern="1200" baseline="0" dirty="0" smtClean="0">
                          <a:solidFill>
                            <a:schemeClr val="tx1"/>
                          </a:solidFill>
                          <a:latin typeface="+mn-lt"/>
                          <a:ea typeface="+mn-ea"/>
                          <a:cs typeface="+mn-cs"/>
                        </a:rPr>
                        <a:t>—how well you effectively express ideas using precise language that is appropriate for your audience and purpose</a:t>
                      </a:r>
                    </a:p>
                    <a:p>
                      <a:r>
                        <a:rPr lang="en-US" sz="1000" b="1" i="1" u="none" strike="noStrike" kern="1200" baseline="0" dirty="0" smtClean="0">
                          <a:solidFill>
                            <a:schemeClr val="tx1"/>
                          </a:solidFill>
                          <a:latin typeface="+mn-lt"/>
                          <a:ea typeface="+mn-ea"/>
                          <a:cs typeface="+mn-cs"/>
                        </a:rPr>
                        <a:t>5. Conventions</a:t>
                      </a:r>
                      <a:r>
                        <a:rPr lang="en-US" sz="1000" b="0" i="0" u="none" strike="noStrike" kern="1200" baseline="0" dirty="0" smtClean="0">
                          <a:solidFill>
                            <a:schemeClr val="tx1"/>
                          </a:solidFill>
                          <a:latin typeface="+mn-lt"/>
                          <a:ea typeface="+mn-ea"/>
                          <a:cs typeface="+mn-cs"/>
                        </a:rPr>
                        <a:t>—how well you follow the rules of usage, punctuation, capitalization, and spelling</a:t>
                      </a:r>
                    </a:p>
                    <a:p>
                      <a:endParaRPr lang="en-US" sz="1000" dirty="0" smtClean="0"/>
                    </a:p>
                    <a:p>
                      <a:r>
                        <a:rPr lang="en-US" sz="900" dirty="0" smtClean="0"/>
                        <a:t>• plan your essay</a:t>
                      </a:r>
                    </a:p>
                    <a:p>
                      <a:r>
                        <a:rPr lang="en-US" sz="900" dirty="0" smtClean="0"/>
                        <a:t>• write your essay</a:t>
                      </a:r>
                    </a:p>
                    <a:p>
                      <a:r>
                        <a:rPr lang="en-US" sz="900" dirty="0" smtClean="0"/>
                        <a:t>• revise and edit for a final draft</a:t>
                      </a:r>
                    </a:p>
                    <a:p>
                      <a:endParaRPr lang="en-US" sz="900" dirty="0" smtClean="0"/>
                    </a:p>
                    <a:p>
                      <a:r>
                        <a:rPr lang="en-US" sz="900" dirty="0" smtClean="0"/>
                        <a:t>Word-processing tools and spell check function are available to</a:t>
                      </a:r>
                      <a:r>
                        <a:rPr lang="en-US" sz="900" baseline="0" dirty="0" smtClean="0"/>
                        <a:t> </a:t>
                      </a:r>
                      <a:r>
                        <a:rPr lang="en-US" sz="900" dirty="0" smtClean="0"/>
                        <a:t>you.</a:t>
                      </a:r>
                      <a:endParaRPr lang="en-US" sz="9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594242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46203514"/>
              </p:ext>
            </p:extLst>
          </p:nvPr>
        </p:nvGraphicFramePr>
        <p:xfrm>
          <a:off x="533400" y="152400"/>
          <a:ext cx="8077200" cy="6609080"/>
        </p:xfrm>
        <a:graphic>
          <a:graphicData uri="http://schemas.openxmlformats.org/drawingml/2006/table">
            <a:tbl>
              <a:tblPr firstRow="1" bandRow="1">
                <a:tableStyleId>{5940675A-B579-460E-94D1-54222C63F5DA}</a:tableStyleId>
              </a:tblPr>
              <a:tblGrid>
                <a:gridCol w="807720"/>
                <a:gridCol w="116840"/>
                <a:gridCol w="828040"/>
                <a:gridCol w="6324600"/>
              </a:tblGrid>
              <a:tr h="370840">
                <a:tc gridSpan="4">
                  <a:txBody>
                    <a:bodyPr/>
                    <a:lstStyle/>
                    <a:p>
                      <a:r>
                        <a:rPr lang="en-US" sz="1600" b="1" dirty="0" smtClean="0"/>
                        <a:t>Target 7 </a:t>
                      </a:r>
                      <a:r>
                        <a:rPr lang="en-US" sz="1400" b="1" u="sng" dirty="0" smtClean="0"/>
                        <a:t>COMPOSE FULL OPINION TEXT</a:t>
                      </a:r>
                      <a:r>
                        <a:rPr lang="en-US" sz="1400" b="1" dirty="0" smtClean="0"/>
                        <a:t>: </a:t>
                      </a:r>
                      <a:r>
                        <a:rPr lang="en-US" sz="1100" i="1" dirty="0" smtClean="0"/>
                        <a:t>Write full opinion pieces about topics or</a:t>
                      </a:r>
                      <a:r>
                        <a:rPr lang="en-US" sz="1100" i="1" baseline="0" dirty="0" smtClean="0"/>
                        <a:t> </a:t>
                      </a:r>
                      <a:r>
                        <a:rPr lang="en-US" sz="1100" i="1" dirty="0" smtClean="0"/>
                        <a:t>sources, attending to purpose and audience: organize ideas by</a:t>
                      </a:r>
                      <a:r>
                        <a:rPr lang="en-US" sz="1100" i="1" baseline="0" dirty="0" smtClean="0"/>
                        <a:t> </a:t>
                      </a:r>
                      <a:r>
                        <a:rPr lang="en-US" sz="1100" i="1" dirty="0" smtClean="0"/>
                        <a:t>stating a context and focus, include structures and appropriate</a:t>
                      </a:r>
                      <a:r>
                        <a:rPr lang="en-US" sz="1100" i="1" baseline="0" dirty="0" smtClean="0"/>
                        <a:t> </a:t>
                      </a:r>
                      <a:r>
                        <a:rPr lang="en-US" sz="1100" i="1" dirty="0" smtClean="0"/>
                        <a:t>transitional strategies for coherence, and develop supporting reasons</a:t>
                      </a:r>
                      <a:r>
                        <a:rPr lang="en-US" sz="1100" i="1" baseline="0" dirty="0" smtClean="0"/>
                        <a:t> </a:t>
                      </a:r>
                      <a:r>
                        <a:rPr lang="en-US" sz="1100" i="1" dirty="0" smtClean="0"/>
                        <a:t>(from sources when appropriate to prompt) and an appropriate</a:t>
                      </a:r>
                      <a:r>
                        <a:rPr lang="en-US" sz="1100" i="1" baseline="0" dirty="0" smtClean="0"/>
                        <a:t> </a:t>
                      </a:r>
                      <a:r>
                        <a:rPr lang="en-US" sz="1100" i="1" dirty="0" smtClean="0"/>
                        <a:t>conclusion.</a:t>
                      </a:r>
                      <a:endParaRPr lang="en-US" sz="1100" i="1" dirty="0"/>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300" kern="1200" baseline="0" dirty="0" smtClean="0">
                          <a:solidFill>
                            <a:schemeClr val="tx1"/>
                          </a:solidFill>
                          <a:latin typeface="+mn-lt"/>
                          <a:ea typeface="+mn-ea"/>
                          <a:cs typeface="+mn-cs"/>
                        </a:rPr>
                        <a:t>W-1a, W-1b, W-1c, W-1d, W-1e, W-2d, W-3d, W-4, W-5, W-8, W-9,</a:t>
                      </a:r>
                      <a:r>
                        <a:rPr lang="en-US" sz="1300" kern="1200" baseline="0" dirty="0" smtClean="0">
                          <a:solidFill>
                            <a:schemeClr val="tx1"/>
                          </a:solidFill>
                          <a:latin typeface="+mn-lt"/>
                          <a:ea typeface="+mn-ea"/>
                          <a:cs typeface="+mn-cs"/>
                        </a:rPr>
                        <a:t> </a:t>
                      </a:r>
                      <a:r>
                        <a:rPr lang="pt-BR" sz="1300" kern="1200" baseline="0" dirty="0" smtClean="0">
                          <a:solidFill>
                            <a:schemeClr val="tx1"/>
                          </a:solidFill>
                          <a:latin typeface="+mn-lt"/>
                          <a:ea typeface="+mn-ea"/>
                          <a:cs typeface="+mn-cs"/>
                        </a:rPr>
                        <a:t>L-1, L-2, L-3, L-3a, L-6</a:t>
                      </a:r>
                      <a:endParaRPr lang="pl-PL" sz="13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Opinion Composition </a:t>
                      </a:r>
                    </a:p>
                  </a:txBody>
                  <a:tcPr/>
                </a:tc>
              </a:tr>
              <a:tr h="370840">
                <a:tc>
                  <a:txBody>
                    <a:bodyPr/>
                    <a:lstStyle/>
                    <a:p>
                      <a:r>
                        <a:rPr lang="en-US" sz="1400" dirty="0" smtClean="0"/>
                        <a:t>Task</a:t>
                      </a:r>
                      <a:endParaRPr lang="en-US" sz="1400" dirty="0"/>
                    </a:p>
                  </a:txBody>
                  <a:tcPr/>
                </a:tc>
                <a:tc gridSpan="3">
                  <a:txBody>
                    <a:bodyPr/>
                    <a:lstStyle/>
                    <a:p>
                      <a:r>
                        <a:rPr lang="en-US" sz="1000" dirty="0" smtClean="0"/>
                        <a:t>Medium/High In order to complete the performance task, students</a:t>
                      </a:r>
                    </a:p>
                    <a:p>
                      <a:r>
                        <a:rPr lang="en-US" sz="1000" dirty="0" smtClean="0"/>
                        <a:t>1. Gather, select, and analyze information in a series of sources</a:t>
                      </a:r>
                    </a:p>
                    <a:p>
                      <a:r>
                        <a:rPr lang="en-US" sz="1000" dirty="0" smtClean="0"/>
                        <a:t>2. Write an opinion essay effectively demonstrating</a:t>
                      </a:r>
                    </a:p>
                    <a:p>
                      <a:r>
                        <a:rPr lang="en-US" sz="1000" dirty="0" smtClean="0"/>
                        <a:t>• a clearly stated opinion experience and sources to support opinion</a:t>
                      </a:r>
                    </a:p>
                    <a:p>
                      <a:r>
                        <a:rPr lang="en-US" sz="1000" dirty="0" smtClean="0"/>
                        <a:t>• clear and coherent organization of writing and</a:t>
                      </a:r>
                    </a:p>
                    <a:p>
                      <a:r>
                        <a:rPr lang="en-US" sz="1000" dirty="0" smtClean="0"/>
                        <a:t>• command of the conventions of standard English grammar and</a:t>
                      </a:r>
                      <a:r>
                        <a:rPr lang="en-US" sz="1000" baseline="0" dirty="0" smtClean="0"/>
                        <a:t> </a:t>
                      </a:r>
                      <a:r>
                        <a:rPr lang="en-US" sz="1000" dirty="0" smtClean="0"/>
                        <a:t>usage, capitalization, punctuation and spelling</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b="1" i="0" u="sng" strike="noStrike" kern="1200" baseline="0" dirty="0" smtClean="0">
                          <a:solidFill>
                            <a:schemeClr val="tx1"/>
                          </a:solidFill>
                          <a:latin typeface="+mn-lt"/>
                          <a:ea typeface="+mn-ea"/>
                          <a:cs typeface="+mn-cs"/>
                        </a:rPr>
                        <a:t>Your Assignment: </a:t>
                      </a:r>
                    </a:p>
                    <a:p>
                      <a:r>
                        <a:rPr lang="en-US" sz="1100" kern="1200" baseline="0" dirty="0" smtClean="0">
                          <a:solidFill>
                            <a:schemeClr val="tx1"/>
                          </a:solidFill>
                          <a:latin typeface="+mn-lt"/>
                          <a:ea typeface="+mn-ea"/>
                          <a:cs typeface="+mn-cs"/>
                        </a:rPr>
                        <a:t>Your science class is creating a website on recent scientific discoveries. Your assignment is to write an argumentative essay</a:t>
                      </a:r>
                    </a:p>
                    <a:p>
                      <a:r>
                        <a:rPr lang="en-US" sz="1100" kern="1200" baseline="0" dirty="0" smtClean="0">
                          <a:solidFill>
                            <a:schemeClr val="tx1"/>
                          </a:solidFill>
                          <a:latin typeface="+mn-lt"/>
                          <a:ea typeface="+mn-ea"/>
                          <a:cs typeface="+mn-cs"/>
                        </a:rPr>
                        <a:t>about genetically modified food for the website. In the essay, you should briefly explain what genetically modified food is and argue either </a:t>
                      </a:r>
                      <a:r>
                        <a:rPr lang="en-US" sz="1100" i="1" kern="1200" baseline="0" dirty="0" smtClean="0">
                          <a:solidFill>
                            <a:schemeClr val="tx1"/>
                          </a:solidFill>
                          <a:latin typeface="+mn-lt"/>
                          <a:ea typeface="+mn-ea"/>
                          <a:cs typeface="+mn-cs"/>
                        </a:rPr>
                        <a:t>for or against its production, including specific </a:t>
                      </a:r>
                      <a:r>
                        <a:rPr lang="en-US" sz="1100" kern="1200" baseline="0" dirty="0" smtClean="0">
                          <a:solidFill>
                            <a:schemeClr val="tx1"/>
                          </a:solidFill>
                          <a:latin typeface="+mn-lt"/>
                          <a:ea typeface="+mn-ea"/>
                          <a:cs typeface="+mn-cs"/>
                        </a:rPr>
                        <a:t>details and evidence from the sources you read/viewed during part 1. The audience for your essay will be your teacher and classmates, as well as parents and friends who visit the website where your essay will be published.</a:t>
                      </a:r>
                      <a:endParaRPr lang="en-US" sz="1100" b="0" i="0" u="none" strike="noStrike" kern="1200" baseline="0" dirty="0" smtClean="0">
                        <a:solidFill>
                          <a:schemeClr val="tx1"/>
                        </a:solidFill>
                        <a:latin typeface="+mn-lt"/>
                        <a:ea typeface="+mn-ea"/>
                        <a:cs typeface="+mn-cs"/>
                      </a:endParaRPr>
                    </a:p>
                    <a:p>
                      <a:r>
                        <a:rPr lang="en-US" sz="1100" b="1" i="0" u="none" strike="noStrike" kern="1200" baseline="0" dirty="0" smtClean="0">
                          <a:solidFill>
                            <a:schemeClr val="tx1"/>
                          </a:solidFill>
                          <a:latin typeface="+mn-lt"/>
                          <a:ea typeface="+mn-ea"/>
                          <a:cs typeface="+mn-cs"/>
                        </a:rPr>
                        <a:t>How your essay will be scored: </a:t>
                      </a:r>
                      <a:r>
                        <a:rPr lang="en-US" sz="1100" b="0" i="0" u="none" strike="noStrike" kern="1200" baseline="0" dirty="0" smtClean="0">
                          <a:solidFill>
                            <a:schemeClr val="tx1"/>
                          </a:solidFill>
                          <a:latin typeface="+mn-lt"/>
                          <a:ea typeface="+mn-ea"/>
                          <a:cs typeface="+mn-cs"/>
                        </a:rPr>
                        <a:t>The people scoring your essay will be assigning scores for</a:t>
                      </a:r>
                    </a:p>
                    <a:p>
                      <a:r>
                        <a:rPr lang="en-US" sz="1100" b="1" i="1" u="none" strike="noStrike" kern="1200" baseline="0" dirty="0" smtClean="0">
                          <a:solidFill>
                            <a:schemeClr val="tx1"/>
                          </a:solidFill>
                          <a:latin typeface="+mn-lt"/>
                          <a:ea typeface="+mn-ea"/>
                          <a:cs typeface="+mn-cs"/>
                        </a:rPr>
                        <a:t>1. Statement of purpose/focus </a:t>
                      </a:r>
                      <a:r>
                        <a:rPr lang="en-US" sz="1100" b="0" i="1" u="none" strike="noStrike" kern="1200" baseline="0" dirty="0" smtClean="0">
                          <a:solidFill>
                            <a:schemeClr val="tx1"/>
                          </a:solidFill>
                          <a:latin typeface="+mn-lt"/>
                          <a:ea typeface="+mn-ea"/>
                          <a:cs typeface="+mn-cs"/>
                        </a:rPr>
                        <a:t>– </a:t>
                      </a:r>
                      <a:r>
                        <a:rPr lang="en-US" sz="1100" b="0" i="0" u="none" strike="noStrike" kern="1200" baseline="0" dirty="0" smtClean="0">
                          <a:solidFill>
                            <a:schemeClr val="tx1"/>
                          </a:solidFill>
                          <a:latin typeface="+mn-lt"/>
                          <a:ea typeface="+mn-ea"/>
                          <a:cs typeface="+mn-cs"/>
                        </a:rPr>
                        <a:t>how well you clearly state your opinions on the topic and maintain your focus</a:t>
                      </a:r>
                    </a:p>
                    <a:p>
                      <a:r>
                        <a:rPr lang="en-US" sz="1100" b="1" i="1" u="none" strike="noStrike" kern="1200" baseline="0" dirty="0" smtClean="0">
                          <a:solidFill>
                            <a:schemeClr val="tx1"/>
                          </a:solidFill>
                          <a:latin typeface="+mn-lt"/>
                          <a:ea typeface="+mn-ea"/>
                          <a:cs typeface="+mn-cs"/>
                        </a:rPr>
                        <a:t>2. Organization </a:t>
                      </a:r>
                      <a:r>
                        <a:rPr lang="en-US" sz="1100" b="0" i="0" u="none" strike="noStrike" kern="1200" baseline="0" dirty="0" smtClean="0">
                          <a:solidFill>
                            <a:schemeClr val="tx1"/>
                          </a:solidFill>
                          <a:latin typeface="+mn-lt"/>
                          <a:ea typeface="+mn-ea"/>
                          <a:cs typeface="+mn-cs"/>
                        </a:rPr>
                        <a:t>– how well your ideas logically flow from the introduction to conclusion using effective transitions and how well you stay on topic throughout the essay</a:t>
                      </a:r>
                    </a:p>
                    <a:p>
                      <a:r>
                        <a:rPr lang="en-US" sz="1100" b="1" i="1" u="none" strike="noStrike" kern="1200" baseline="0" dirty="0" smtClean="0">
                          <a:solidFill>
                            <a:schemeClr val="tx1"/>
                          </a:solidFill>
                          <a:latin typeface="+mn-lt"/>
                          <a:ea typeface="+mn-ea"/>
                          <a:cs typeface="+mn-cs"/>
                        </a:rPr>
                        <a:t>3. Elaboration of evidence </a:t>
                      </a:r>
                      <a:r>
                        <a:rPr lang="en-US" sz="1100" b="0" i="0" u="none" strike="noStrike" kern="1200" baseline="0" dirty="0" smtClean="0">
                          <a:solidFill>
                            <a:schemeClr val="tx1"/>
                          </a:solidFill>
                          <a:latin typeface="+mn-lt"/>
                          <a:ea typeface="+mn-ea"/>
                          <a:cs typeface="+mn-cs"/>
                        </a:rPr>
                        <a:t>– how well you provide evidence from sources about your opinions and elaborate with specific information</a:t>
                      </a:r>
                    </a:p>
                    <a:p>
                      <a:r>
                        <a:rPr lang="en-US" sz="1100" b="1" i="1" u="none" strike="noStrike" kern="1200" baseline="0" dirty="0" smtClean="0">
                          <a:solidFill>
                            <a:schemeClr val="tx1"/>
                          </a:solidFill>
                          <a:latin typeface="+mn-lt"/>
                          <a:ea typeface="+mn-ea"/>
                          <a:cs typeface="+mn-cs"/>
                        </a:rPr>
                        <a:t>4. Language and Vocabulary </a:t>
                      </a:r>
                      <a:r>
                        <a:rPr lang="en-US" sz="1100" b="0" i="0" u="none" strike="noStrike" kern="1200" baseline="0" dirty="0" smtClean="0">
                          <a:solidFill>
                            <a:schemeClr val="tx1"/>
                          </a:solidFill>
                          <a:latin typeface="+mn-lt"/>
                          <a:ea typeface="+mn-ea"/>
                          <a:cs typeface="+mn-cs"/>
                        </a:rPr>
                        <a:t>– how well you effectively express ideas using precise language that is appropriate for your audience and purpose</a:t>
                      </a:r>
                    </a:p>
                    <a:p>
                      <a:r>
                        <a:rPr lang="en-US" sz="1100" b="1" i="1" u="none" strike="noStrike" kern="1200" baseline="0" dirty="0" smtClean="0">
                          <a:solidFill>
                            <a:schemeClr val="tx1"/>
                          </a:solidFill>
                          <a:latin typeface="+mn-lt"/>
                          <a:ea typeface="+mn-ea"/>
                          <a:cs typeface="+mn-cs"/>
                        </a:rPr>
                        <a:t>5. Conventions </a:t>
                      </a:r>
                      <a:r>
                        <a:rPr lang="en-US" sz="1100" b="0" i="0" u="none" strike="noStrike" kern="1200" baseline="0" dirty="0" smtClean="0">
                          <a:solidFill>
                            <a:schemeClr val="tx1"/>
                          </a:solidFill>
                          <a:latin typeface="+mn-lt"/>
                          <a:ea typeface="+mn-ea"/>
                          <a:cs typeface="+mn-cs"/>
                        </a:rPr>
                        <a:t>– how well you follow the rules of usage, punctuation, capitalization, and spelling</a:t>
                      </a:r>
                    </a:p>
                    <a:p>
                      <a:r>
                        <a:rPr lang="en-US" sz="1100" b="1" i="0" u="none" strike="noStrike" kern="1200" baseline="0" dirty="0" smtClean="0">
                          <a:solidFill>
                            <a:schemeClr val="tx1"/>
                          </a:solidFill>
                          <a:latin typeface="+mn-lt"/>
                          <a:ea typeface="+mn-ea"/>
                          <a:cs typeface="+mn-cs"/>
                        </a:rPr>
                        <a:t>Now begin work on your essay. </a:t>
                      </a:r>
                      <a:r>
                        <a:rPr lang="en-US" sz="1100" b="0" i="0" u="none" strike="noStrike" kern="1200" baseline="0" dirty="0" smtClean="0">
                          <a:solidFill>
                            <a:schemeClr val="tx1"/>
                          </a:solidFill>
                          <a:latin typeface="+mn-lt"/>
                          <a:ea typeface="+mn-ea"/>
                          <a:cs typeface="+mn-cs"/>
                        </a:rPr>
                        <a:t>Manage your time carefully</a:t>
                      </a:r>
                    </a:p>
                    <a:p>
                      <a:r>
                        <a:rPr lang="en-US" sz="1100" b="0" i="0" u="none" strike="noStrike" kern="1200" baseline="0" dirty="0" smtClean="0">
                          <a:solidFill>
                            <a:schemeClr val="tx1"/>
                          </a:solidFill>
                          <a:latin typeface="+mn-lt"/>
                          <a:ea typeface="+mn-ea"/>
                          <a:cs typeface="+mn-cs"/>
                        </a:rPr>
                        <a:t>so that you can:</a:t>
                      </a:r>
                    </a:p>
                    <a:p>
                      <a:r>
                        <a:rPr lang="en-US" sz="1100" b="0" i="0" u="none" strike="noStrike" kern="1200" baseline="0" dirty="0" smtClean="0">
                          <a:solidFill>
                            <a:schemeClr val="tx1"/>
                          </a:solidFill>
                          <a:latin typeface="+mn-lt"/>
                          <a:ea typeface="+mn-ea"/>
                          <a:cs typeface="+mn-cs"/>
                        </a:rPr>
                        <a:t>• plan your essay</a:t>
                      </a:r>
                    </a:p>
                    <a:p>
                      <a:r>
                        <a:rPr lang="en-US" sz="1100" b="0" i="0" u="none" strike="noStrike" kern="1200" baseline="0" dirty="0" smtClean="0">
                          <a:solidFill>
                            <a:schemeClr val="tx1"/>
                          </a:solidFill>
                          <a:latin typeface="+mn-lt"/>
                          <a:ea typeface="+mn-ea"/>
                          <a:cs typeface="+mn-cs"/>
                        </a:rPr>
                        <a:t>• write your essay</a:t>
                      </a:r>
                    </a:p>
                    <a:p>
                      <a:r>
                        <a:rPr lang="en-US" sz="1100" b="0" i="0" u="none" strike="noStrike" kern="1200" baseline="0" dirty="0" smtClean="0">
                          <a:solidFill>
                            <a:schemeClr val="tx1"/>
                          </a:solidFill>
                          <a:latin typeface="+mn-lt"/>
                          <a:ea typeface="+mn-ea"/>
                          <a:cs typeface="+mn-cs"/>
                        </a:rPr>
                        <a:t>• revise and edit for a final draft</a:t>
                      </a:r>
                    </a:p>
                    <a:p>
                      <a:r>
                        <a:rPr lang="en-US" sz="1100" b="0" i="0" u="none" strike="noStrike" kern="1200" baseline="0" dirty="0" smtClean="0">
                          <a:solidFill>
                            <a:schemeClr val="tx1"/>
                          </a:solidFill>
                          <a:latin typeface="+mn-lt"/>
                          <a:ea typeface="+mn-ea"/>
                          <a:cs typeface="+mn-cs"/>
                        </a:rPr>
                        <a:t>Word-processing tools and spell check are available to you</a:t>
                      </a:r>
                      <a:endParaRPr lang="en-US" sz="11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602231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70826852"/>
              </p:ext>
            </p:extLst>
          </p:nvPr>
        </p:nvGraphicFramePr>
        <p:xfrm>
          <a:off x="1524000" y="457200"/>
          <a:ext cx="6096000" cy="6060440"/>
        </p:xfrm>
        <a:graphic>
          <a:graphicData uri="http://schemas.openxmlformats.org/drawingml/2006/table">
            <a:tbl>
              <a:tblPr firstRow="1" bandRow="1">
                <a:tableStyleId>{5940675A-B579-460E-94D1-54222C63F5DA}</a:tableStyleId>
              </a:tblPr>
              <a:tblGrid>
                <a:gridCol w="685800"/>
                <a:gridCol w="381000"/>
                <a:gridCol w="1371600"/>
                <a:gridCol w="3657600"/>
              </a:tblGrid>
              <a:tr h="370840">
                <a:tc gridSpan="4">
                  <a:txBody>
                    <a:bodyPr/>
                    <a:lstStyle/>
                    <a:p>
                      <a:r>
                        <a:rPr lang="en-US" sz="1400" b="1" dirty="0" smtClean="0"/>
                        <a:t>Target </a:t>
                      </a:r>
                      <a:r>
                        <a:rPr lang="en-US" sz="1400" b="1" dirty="0" smtClean="0"/>
                        <a:t>1b</a:t>
                      </a:r>
                      <a:r>
                        <a:rPr lang="en-US" sz="1400" b="1" baseline="0" dirty="0" smtClean="0"/>
                        <a:t>  Revise a Text</a:t>
                      </a:r>
                      <a:r>
                        <a:rPr lang="en-US" sz="1400" b="1" dirty="0" smtClean="0"/>
                        <a:t> </a:t>
                      </a:r>
                    </a:p>
                    <a:p>
                      <a:r>
                        <a:rPr lang="en-US" sz="1400" b="1" u="sng" dirty="0" smtClean="0"/>
                        <a:t>Write </a:t>
                      </a:r>
                      <a:r>
                        <a:rPr lang="en-US" sz="1400" b="1" u="sng" dirty="0" smtClean="0"/>
                        <a:t>and Revise</a:t>
                      </a:r>
                      <a:r>
                        <a:rPr lang="en-US" sz="1400" b="1" u="sng" baseline="0" dirty="0" smtClean="0"/>
                        <a:t> Brief Narrative Texts</a:t>
                      </a:r>
                      <a:r>
                        <a:rPr lang="en-US" sz="1400" baseline="0" dirty="0" smtClean="0"/>
                        <a:t>:</a:t>
                      </a:r>
                    </a:p>
                    <a:p>
                      <a:r>
                        <a:rPr lang="en-US" sz="1100" i="1" dirty="0" smtClean="0"/>
                        <a:t>Write or revise one or more paragraphs demonstrating specific narrative strategies (use of </a:t>
                      </a:r>
                      <a:r>
                        <a:rPr lang="fr-FR" sz="1100" i="1" dirty="0" smtClean="0"/>
                        <a:t>dialogue, description), </a:t>
                      </a:r>
                      <a:r>
                        <a:rPr lang="fr-FR" sz="1100" i="1" dirty="0" err="1" smtClean="0"/>
                        <a:t>chronology</a:t>
                      </a:r>
                      <a:r>
                        <a:rPr lang="fr-FR" sz="1100" i="1" dirty="0" smtClean="0"/>
                        <a:t>, </a:t>
                      </a:r>
                      <a:r>
                        <a:rPr lang="fr-FR" sz="1100" i="1" dirty="0" err="1" smtClean="0"/>
                        <a:t>appropriate</a:t>
                      </a:r>
                      <a:r>
                        <a:rPr lang="fr-FR" sz="1100" i="1" dirty="0" smtClean="0"/>
                        <a:t>, </a:t>
                      </a:r>
                      <a:r>
                        <a:rPr lang="fr-FR" sz="1100" i="1" dirty="0" err="1" smtClean="0"/>
                        <a:t>transitional</a:t>
                      </a:r>
                      <a:r>
                        <a:rPr lang="fr-FR" sz="1100" i="1" dirty="0" smtClean="0"/>
                        <a:t> </a:t>
                      </a:r>
                      <a:r>
                        <a:rPr lang="en-US" sz="1100" i="1" dirty="0" smtClean="0"/>
                        <a:t>strategies for coherence, or authors’ craft appropriate to purpose</a:t>
                      </a:r>
                      <a:r>
                        <a:rPr lang="en-US" sz="1100" i="1" baseline="0" dirty="0" smtClean="0"/>
                        <a:t> </a:t>
                      </a:r>
                      <a:r>
                        <a:rPr lang="en-US" sz="1100" i="1" dirty="0" smtClean="0"/>
                        <a:t>(closure, detailing characters, plot, setting, or an event).</a:t>
                      </a:r>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smtClean="0">
                          <a:solidFill>
                            <a:schemeClr val="tx1"/>
                          </a:solidFill>
                          <a:latin typeface="+mn-lt"/>
                          <a:ea typeface="+mn-ea"/>
                          <a:cs typeface="+mn-cs"/>
                        </a:rPr>
                        <a:t>W-3a</a:t>
                      </a:r>
                      <a:endParaRPr lang="en-US" sz="1400" b="1" dirty="0" smtClean="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TE </a:t>
                      </a:r>
                      <a:r>
                        <a:rPr lang="en-US" sz="1400" baseline="0" dirty="0" smtClean="0"/>
                        <a:t>Response</a:t>
                      </a:r>
                      <a:endParaRPr lang="en-US" sz="1400" dirty="0" smtClean="0"/>
                    </a:p>
                  </a:txBody>
                  <a:tcPr/>
                </a:tc>
              </a:tr>
              <a:tr h="370840">
                <a:tc gridSpan="4">
                  <a:txBody>
                    <a:bodyPr/>
                    <a:lstStyle/>
                    <a:p>
                      <a:r>
                        <a:rPr lang="en-US" sz="1100" kern="1200" baseline="0" dirty="0" smtClean="0">
                          <a:solidFill>
                            <a:schemeClr val="tx1"/>
                          </a:solidFill>
                          <a:latin typeface="+mn-lt"/>
                          <a:ea typeface="+mn-ea"/>
                          <a:cs typeface="+mn-cs"/>
                        </a:rPr>
                        <a:t>To complete this task, students must select an event that follows naturally and logically from the sequence of events already presented.</a:t>
                      </a:r>
                      <a:endParaRPr lang="en-US" sz="1100" dirty="0" smtClean="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100" b="0" i="1" u="sng" strike="noStrike" kern="1200" baseline="0" dirty="0" smtClean="0">
                          <a:solidFill>
                            <a:schemeClr val="tx1"/>
                          </a:solidFill>
                          <a:latin typeface="+mn-lt"/>
                          <a:ea typeface="+mn-ea"/>
                          <a:cs typeface="+mn-cs"/>
                        </a:rPr>
                        <a:t>Item Prompt:</a:t>
                      </a:r>
                    </a:p>
                    <a:p>
                      <a:r>
                        <a:rPr lang="en-US" sz="1100" b="0" i="0" u="none" strike="noStrike" kern="1200" baseline="0" dirty="0" smtClean="0">
                          <a:solidFill>
                            <a:schemeClr val="tx1"/>
                          </a:solidFill>
                          <a:latin typeface="+mn-lt"/>
                          <a:ea typeface="+mn-ea"/>
                          <a:cs typeface="+mn-cs"/>
                        </a:rPr>
                        <a:t>Rewrite the story by adding dialogue, descriptive details, and a conclusion without changing the events or characters.</a:t>
                      </a:r>
                      <a:endParaRPr lang="en-US" sz="11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i="1" kern="1200" baseline="0" dirty="0" smtClean="0">
                          <a:solidFill>
                            <a:schemeClr val="tx1"/>
                          </a:solidFill>
                          <a:latin typeface="+mn-lt"/>
                          <a:ea typeface="+mn-ea"/>
                          <a:cs typeface="+mn-cs"/>
                        </a:rPr>
                        <a:t>Stimulus Text:</a:t>
                      </a:r>
                    </a:p>
                    <a:p>
                      <a:r>
                        <a:rPr lang="en-US" sz="1100" i="1" kern="1200" baseline="0" dirty="0" smtClean="0">
                          <a:solidFill>
                            <a:schemeClr val="tx1"/>
                          </a:solidFill>
                          <a:latin typeface="+mn-lt"/>
                          <a:ea typeface="+mn-ea"/>
                          <a:cs typeface="+mn-cs"/>
                        </a:rPr>
                        <a:t>Read the following passage and then answer the question.</a:t>
                      </a:r>
                    </a:p>
                    <a:p>
                      <a:r>
                        <a:rPr lang="en-US" sz="1100" kern="1200" baseline="0" dirty="0" smtClean="0">
                          <a:solidFill>
                            <a:schemeClr val="tx1"/>
                          </a:solidFill>
                          <a:latin typeface="+mn-lt"/>
                          <a:ea typeface="+mn-ea"/>
                          <a:cs typeface="+mn-cs"/>
                        </a:rPr>
                        <a:t>By the time we reached the zoo, Jimmy and I were out of breath. Sweat was trickling into my eyes and soaking my </a:t>
                      </a:r>
                      <a:r>
                        <a:rPr lang="en-US" sz="1100" kern="1200" baseline="0" dirty="0" err="1" smtClean="0">
                          <a:solidFill>
                            <a:schemeClr val="tx1"/>
                          </a:solidFill>
                          <a:latin typeface="+mn-lt"/>
                          <a:ea typeface="+mn-ea"/>
                          <a:cs typeface="+mn-cs"/>
                        </a:rPr>
                        <a:t>Tshirt</a:t>
                      </a:r>
                      <a:r>
                        <a:rPr lang="en-US" sz="1100" kern="1200" baseline="0" dirty="0" smtClean="0">
                          <a:solidFill>
                            <a:schemeClr val="tx1"/>
                          </a:solidFill>
                          <a:latin typeface="+mn-lt"/>
                          <a:ea typeface="+mn-ea"/>
                          <a:cs typeface="+mn-cs"/>
                        </a:rPr>
                        <a:t>. “Where . . . is . . . she?” he asked in short gasps as we looked around the main entrance. I was dizzy from running so hard, so I didn’t notice her until she gave a little wave. There she was, in a short-sleeved green uniform, smiling warmly under the shade of a big oak tree. She looked just like her picture on the website. Her white curls were peeking out from under a straw hat.</a:t>
                      </a:r>
                      <a:r>
                        <a:rPr lang="en-US" sz="1100" i="1" kern="1200" baseline="0" dirty="0" smtClean="0">
                          <a:solidFill>
                            <a:schemeClr val="tx1"/>
                          </a:solidFill>
                          <a:latin typeface="+mn-lt"/>
                          <a:ea typeface="+mn-ea"/>
                          <a:cs typeface="+mn-cs"/>
                        </a:rPr>
                        <a:t> </a:t>
                      </a:r>
                    </a:p>
                    <a:p>
                      <a:r>
                        <a:rPr lang="en-US" sz="1100" i="1" u="sng" kern="1200" baseline="0" dirty="0" smtClean="0">
                          <a:solidFill>
                            <a:schemeClr val="tx1"/>
                          </a:solidFill>
                          <a:latin typeface="+mn-lt"/>
                          <a:ea typeface="+mn-ea"/>
                          <a:cs typeface="+mn-cs"/>
                        </a:rPr>
                        <a:t>Item Stem:</a:t>
                      </a:r>
                    </a:p>
                    <a:p>
                      <a:r>
                        <a:rPr lang="en-US" sz="1100" kern="1200" baseline="0" dirty="0" smtClean="0">
                          <a:solidFill>
                            <a:schemeClr val="tx1"/>
                          </a:solidFill>
                          <a:latin typeface="+mn-lt"/>
                          <a:ea typeface="+mn-ea"/>
                          <a:cs typeface="+mn-cs"/>
                        </a:rPr>
                        <a:t>Select the group of sentences that would follow the given passage most logically.</a:t>
                      </a:r>
                    </a:p>
                    <a:p>
                      <a:endParaRPr lang="en-US" sz="1100" b="0" i="0" u="none" strike="noStrike" kern="1200" baseline="0" dirty="0" smtClean="0">
                        <a:solidFill>
                          <a:schemeClr val="tx1"/>
                        </a:solidFill>
                        <a:latin typeface="+mn-lt"/>
                        <a:ea typeface="+mn-ea"/>
                        <a:cs typeface="+mn-cs"/>
                      </a:endParaRPr>
                    </a:p>
                    <a:p>
                      <a:r>
                        <a:rPr lang="en-US" sz="1100" i="1" u="sng" kern="1200" baseline="0" dirty="0" smtClean="0">
                          <a:solidFill>
                            <a:schemeClr val="tx1"/>
                          </a:solidFill>
                          <a:latin typeface="+mn-lt"/>
                          <a:ea typeface="+mn-ea"/>
                          <a:cs typeface="+mn-cs"/>
                        </a:rPr>
                        <a:t>Options:</a:t>
                      </a:r>
                    </a:p>
                    <a:p>
                      <a:r>
                        <a:rPr lang="en-US" sz="1100" kern="1200" baseline="0" dirty="0" smtClean="0">
                          <a:solidFill>
                            <a:schemeClr val="tx1"/>
                          </a:solidFill>
                          <a:latin typeface="+mn-lt"/>
                          <a:ea typeface="+mn-ea"/>
                          <a:cs typeface="+mn-cs"/>
                        </a:rPr>
                        <a:t>A. It was always nice to see my grandma. “We’re worn out,” </a:t>
                      </a:r>
                      <a:r>
                        <a:rPr lang="en-US" sz="1100" kern="1200" baseline="0" dirty="0" smtClean="0">
                          <a:solidFill>
                            <a:schemeClr val="tx1"/>
                          </a:solidFill>
                          <a:latin typeface="+mn-lt"/>
                          <a:ea typeface="+mn-ea"/>
                          <a:cs typeface="+mn-cs"/>
                        </a:rPr>
                        <a:t>I said</a:t>
                      </a:r>
                      <a:r>
                        <a:rPr lang="en-US" sz="1100" kern="1200" baseline="0" dirty="0" smtClean="0">
                          <a:solidFill>
                            <a:schemeClr val="tx1"/>
                          </a:solidFill>
                          <a:latin typeface="+mn-lt"/>
                          <a:ea typeface="+mn-ea"/>
                          <a:cs typeface="+mn-cs"/>
                        </a:rPr>
                        <a:t>. “Can you please buy us some lemonade?”</a:t>
                      </a:r>
                    </a:p>
                    <a:p>
                      <a:r>
                        <a:rPr lang="en-US" sz="1100" kern="1200" baseline="0" dirty="0" smtClean="0">
                          <a:solidFill>
                            <a:schemeClr val="tx1"/>
                          </a:solidFill>
                          <a:latin typeface="+mn-lt"/>
                          <a:ea typeface="+mn-ea"/>
                          <a:cs typeface="+mn-cs"/>
                        </a:rPr>
                        <a:t>B. “Are you Ms. Jackson?” I asked nervously. “My name </a:t>
                      </a:r>
                      <a:r>
                        <a:rPr lang="en-US" sz="1100" kern="1200" baseline="0" dirty="0" smtClean="0">
                          <a:solidFill>
                            <a:schemeClr val="tx1"/>
                          </a:solidFill>
                          <a:latin typeface="+mn-lt"/>
                          <a:ea typeface="+mn-ea"/>
                          <a:cs typeface="+mn-cs"/>
                        </a:rPr>
                        <a:t>is Javier</a:t>
                      </a:r>
                      <a:r>
                        <a:rPr lang="en-US" sz="1100" kern="1200" baseline="0" dirty="0" smtClean="0">
                          <a:solidFill>
                            <a:schemeClr val="tx1"/>
                          </a:solidFill>
                          <a:latin typeface="+mn-lt"/>
                          <a:ea typeface="+mn-ea"/>
                          <a:cs typeface="+mn-cs"/>
                        </a:rPr>
                        <a:t>, and this is my friend, Jimmy. Sorry we’re late.”</a:t>
                      </a:r>
                    </a:p>
                    <a:p>
                      <a:r>
                        <a:rPr lang="en-US" sz="1100" kern="1200" baseline="0" dirty="0" smtClean="0">
                          <a:solidFill>
                            <a:schemeClr val="tx1"/>
                          </a:solidFill>
                          <a:latin typeface="+mn-lt"/>
                          <a:ea typeface="+mn-ea"/>
                          <a:cs typeface="+mn-cs"/>
                        </a:rPr>
                        <a:t>C. Jimmy and I strolled over to her. “Excuse me,” I said. “</a:t>
                      </a:r>
                      <a:r>
                        <a:rPr lang="en-US" sz="1100" kern="1200" baseline="0" dirty="0" smtClean="0">
                          <a:solidFill>
                            <a:schemeClr val="tx1"/>
                          </a:solidFill>
                          <a:latin typeface="+mn-lt"/>
                          <a:ea typeface="+mn-ea"/>
                          <a:cs typeface="+mn-cs"/>
                        </a:rPr>
                        <a:t>Would you </a:t>
                      </a:r>
                      <a:r>
                        <a:rPr lang="en-US" sz="1100" kern="1200" baseline="0" dirty="0" smtClean="0">
                          <a:solidFill>
                            <a:schemeClr val="tx1"/>
                          </a:solidFill>
                          <a:latin typeface="+mn-lt"/>
                          <a:ea typeface="+mn-ea"/>
                          <a:cs typeface="+mn-cs"/>
                        </a:rPr>
                        <a:t>mind telling us where the penguins are?”</a:t>
                      </a:r>
                    </a:p>
                    <a:p>
                      <a:r>
                        <a:rPr lang="en-US" sz="1100" kern="1200" baseline="0" dirty="0" smtClean="0">
                          <a:solidFill>
                            <a:schemeClr val="tx1"/>
                          </a:solidFill>
                          <a:latin typeface="+mn-lt"/>
                          <a:ea typeface="+mn-ea"/>
                          <a:cs typeface="+mn-cs"/>
                        </a:rPr>
                        <a:t>D. “We’ve got to get out of here,” said Jimmy, and I agreed. Even though I was desperate to get indoors to warm up, I followed him back to the sidewalk.</a:t>
                      </a:r>
                      <a:endParaRPr lang="en-US" sz="1100" b="0" i="0" u="none" strike="noStrike" kern="1200" baseline="0" dirty="0" smtClean="0">
                        <a:solidFill>
                          <a:schemeClr val="tx1"/>
                        </a:solidFill>
                        <a:latin typeface="+mn-lt"/>
                        <a:ea typeface="+mn-ea"/>
                        <a:cs typeface="+mn-cs"/>
                      </a:endParaRP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11938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23413947"/>
              </p:ext>
            </p:extLst>
          </p:nvPr>
        </p:nvGraphicFramePr>
        <p:xfrm>
          <a:off x="76200" y="228600"/>
          <a:ext cx="8991600" cy="6477000"/>
        </p:xfrm>
        <a:graphic>
          <a:graphicData uri="http://schemas.openxmlformats.org/drawingml/2006/table">
            <a:tbl>
              <a:tblPr firstRow="1" bandRow="1">
                <a:tableStyleId>{5940675A-B579-460E-94D1-54222C63F5DA}</a:tableStyleId>
              </a:tblPr>
              <a:tblGrid>
                <a:gridCol w="1011555"/>
                <a:gridCol w="561975"/>
                <a:gridCol w="1123950"/>
                <a:gridCol w="6294120"/>
              </a:tblGrid>
              <a:tr h="370840">
                <a:tc gridSpan="4">
                  <a:txBody>
                    <a:bodyPr/>
                    <a:lstStyle/>
                    <a:p>
                      <a:r>
                        <a:rPr lang="en-US" sz="1400" b="1" dirty="0" smtClean="0"/>
                        <a:t>Target </a:t>
                      </a:r>
                      <a:r>
                        <a:rPr lang="en-US" sz="1400" b="1" dirty="0" smtClean="0"/>
                        <a:t>3b</a:t>
                      </a:r>
                      <a:r>
                        <a:rPr lang="en-US" sz="1400" b="1" baseline="0" dirty="0" smtClean="0"/>
                        <a:t>  Revise a Text</a:t>
                      </a:r>
                      <a:endParaRPr lang="en-US" sz="1400" b="1" dirty="0" smtClean="0"/>
                    </a:p>
                    <a:p>
                      <a:r>
                        <a:rPr lang="en-US" sz="1400" b="1" u="sng" dirty="0" smtClean="0"/>
                        <a:t>Write </a:t>
                      </a:r>
                      <a:r>
                        <a:rPr lang="en-US" sz="1400" b="1" u="sng" dirty="0" smtClean="0"/>
                        <a:t>and Revise</a:t>
                      </a:r>
                      <a:r>
                        <a:rPr lang="en-US" sz="1400" b="1" u="sng" baseline="0" dirty="0" smtClean="0"/>
                        <a:t> Brief Informational Texts</a:t>
                      </a:r>
                      <a:r>
                        <a:rPr lang="en-US" sz="1100" baseline="0" dirty="0" smtClean="0"/>
                        <a:t>: (grade 5 sample)</a:t>
                      </a:r>
                    </a:p>
                    <a:p>
                      <a:r>
                        <a:rPr lang="en-US" sz="1100" i="1" dirty="0" smtClean="0"/>
                        <a:t>Write or revise one or more</a:t>
                      </a:r>
                      <a:r>
                        <a:rPr lang="en-US" sz="1100" i="1" baseline="0" dirty="0" smtClean="0"/>
                        <a:t> </a:t>
                      </a:r>
                      <a:r>
                        <a:rPr lang="en-US" sz="1100" i="1" dirty="0" smtClean="0"/>
                        <a:t>informational/explanatory paragraphs demonstrating ability to</a:t>
                      </a:r>
                      <a:r>
                        <a:rPr lang="en-US" sz="1100" i="1" baseline="0" dirty="0" smtClean="0"/>
                        <a:t> </a:t>
                      </a:r>
                      <a:r>
                        <a:rPr lang="en-US" sz="1100" i="1" dirty="0" smtClean="0"/>
                        <a:t>organize ideas by stating a focus, including appropriate</a:t>
                      </a:r>
                      <a:r>
                        <a:rPr lang="en-US" sz="1100" i="1" baseline="0" dirty="0" smtClean="0"/>
                        <a:t> </a:t>
                      </a:r>
                      <a:r>
                        <a:rPr lang="en-US" sz="1100" i="1" dirty="0" smtClean="0"/>
                        <a:t>transitional strategies for coherence, or supporting details, or an</a:t>
                      </a:r>
                      <a:r>
                        <a:rPr lang="en-US" sz="1100" i="1" baseline="0" dirty="0" smtClean="0"/>
                        <a:t> </a:t>
                      </a:r>
                      <a:r>
                        <a:rPr lang="en-US" sz="1100" i="1" dirty="0" smtClean="0"/>
                        <a:t>appropriate conclusion.</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600" b="0" i="0" u="none" strike="noStrike" kern="1200" baseline="0" dirty="0" smtClean="0">
                          <a:solidFill>
                            <a:schemeClr val="tx1"/>
                          </a:solidFill>
                          <a:latin typeface="+mn-lt"/>
                          <a:ea typeface="+mn-ea"/>
                          <a:cs typeface="+mn-cs"/>
                        </a:rPr>
                        <a:t>W-2a, W-2b, W-2c, W-2d, W-2e, and/or W-9</a:t>
                      </a:r>
                      <a:endParaRPr lang="pl-PL" sz="1600" b="1"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gridSpan="4">
                  <a:txBody>
                    <a:bodyPr/>
                    <a:lstStyle/>
                    <a:p>
                      <a:r>
                        <a:rPr lang="en-US" sz="1100" b="0" i="0" u="none" strike="noStrike" kern="1200" baseline="0" dirty="0" smtClean="0">
                          <a:solidFill>
                            <a:schemeClr val="tx1"/>
                          </a:solidFill>
                          <a:latin typeface="+mn-lt"/>
                          <a:ea typeface="+mn-ea"/>
                          <a:cs typeface="+mn-cs"/>
                        </a:rPr>
                        <a:t>In order to show effective writing and revision, a student must be able to demonstrate ability to edit in supplemental ideas and through the addition of supporting evidence and elaboration.</a:t>
                      </a:r>
                      <a:endParaRPr lang="en-US" sz="1100" dirty="0" smtClean="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400" dirty="0" smtClean="0"/>
                        <a:t>Students are asked to identify the most appropriate supporting</a:t>
                      </a:r>
                      <a:r>
                        <a:rPr lang="en-US" sz="1400" baseline="0" dirty="0" smtClean="0"/>
                        <a:t> </a:t>
                      </a:r>
                      <a:r>
                        <a:rPr lang="en-US" sz="1400" dirty="0" smtClean="0"/>
                        <a:t>details used within a given text.</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000" b="1" i="1" u="sng" strike="noStrike" kern="1200" baseline="0" dirty="0" smtClean="0">
                          <a:solidFill>
                            <a:schemeClr val="tx1"/>
                          </a:solidFill>
                          <a:latin typeface="+mn-lt"/>
                          <a:ea typeface="+mn-ea"/>
                          <a:cs typeface="+mn-cs"/>
                        </a:rPr>
                        <a:t>Stimulus Text:</a:t>
                      </a:r>
                    </a:p>
                    <a:p>
                      <a:r>
                        <a:rPr lang="en-US" sz="900" b="1" i="0" u="none" strike="noStrike" kern="1200" baseline="0" dirty="0" smtClean="0">
                          <a:solidFill>
                            <a:schemeClr val="tx1"/>
                          </a:solidFill>
                          <a:latin typeface="+mn-lt"/>
                          <a:ea typeface="+mn-ea"/>
                          <a:cs typeface="+mn-cs"/>
                        </a:rPr>
                        <a:t>Election of the President</a:t>
                      </a:r>
                    </a:p>
                    <a:p>
                      <a:r>
                        <a:rPr lang="en-US" sz="900" b="0" i="0" u="none" strike="noStrike" kern="1200" baseline="0" dirty="0" smtClean="0">
                          <a:solidFill>
                            <a:schemeClr val="tx1"/>
                          </a:solidFill>
                          <a:latin typeface="+mn-lt"/>
                          <a:ea typeface="+mn-ea"/>
                          <a:cs typeface="+mn-cs"/>
                        </a:rPr>
                        <a:t>The process of electing a President was set up in the United States Constitution. The Constitution requires a candidate for the presidency to be:</a:t>
                      </a:r>
                    </a:p>
                    <a:p>
                      <a:r>
                        <a:rPr lang="en-US" sz="900" b="0" i="0" u="none" strike="noStrike" kern="1200" baseline="0" dirty="0" smtClean="0">
                          <a:solidFill>
                            <a:schemeClr val="tx1"/>
                          </a:solidFill>
                          <a:latin typeface="+mn-lt"/>
                          <a:ea typeface="+mn-ea"/>
                          <a:cs typeface="+mn-cs"/>
                        </a:rPr>
                        <a:t>• At least 35 years old</a:t>
                      </a:r>
                    </a:p>
                    <a:p>
                      <a:r>
                        <a:rPr lang="en-US" sz="900" b="0" i="0" u="none" strike="noStrike" kern="1200" baseline="0" dirty="0" smtClean="0">
                          <a:solidFill>
                            <a:schemeClr val="tx1"/>
                          </a:solidFill>
                          <a:latin typeface="+mn-lt"/>
                          <a:ea typeface="+mn-ea"/>
                          <a:cs typeface="+mn-cs"/>
                        </a:rPr>
                        <a:t>• A natural born citizen of the United States</a:t>
                      </a:r>
                    </a:p>
                    <a:p>
                      <a:r>
                        <a:rPr lang="en-US" sz="900" b="0" i="0" u="none" strike="noStrike" kern="1200" baseline="0" dirty="0" smtClean="0">
                          <a:solidFill>
                            <a:schemeClr val="tx1"/>
                          </a:solidFill>
                          <a:latin typeface="+mn-lt"/>
                          <a:ea typeface="+mn-ea"/>
                          <a:cs typeface="+mn-cs"/>
                        </a:rPr>
                        <a:t>• A resident of the United States for 14 years</a:t>
                      </a:r>
                    </a:p>
                    <a:p>
                      <a:r>
                        <a:rPr lang="en-US" sz="900" b="0" i="0" u="none" strike="noStrike" kern="1200" baseline="0" dirty="0" smtClean="0">
                          <a:solidFill>
                            <a:schemeClr val="tx1"/>
                          </a:solidFill>
                          <a:latin typeface="+mn-lt"/>
                          <a:ea typeface="+mn-ea"/>
                          <a:cs typeface="+mn-cs"/>
                        </a:rPr>
                        <a:t>So how does one become President of the United States? The elections. following steps outline the general process for presidential</a:t>
                      </a:r>
                    </a:p>
                    <a:p>
                      <a:r>
                        <a:rPr lang="en-US" sz="900" b="1" i="0" u="none" strike="noStrike" kern="1200" baseline="0" dirty="0" smtClean="0">
                          <a:solidFill>
                            <a:schemeClr val="tx1"/>
                          </a:solidFill>
                          <a:latin typeface="+mn-lt"/>
                          <a:ea typeface="+mn-ea"/>
                          <a:cs typeface="+mn-cs"/>
                        </a:rPr>
                        <a:t>Step 1: Primaries and Caucuses</a:t>
                      </a:r>
                    </a:p>
                    <a:p>
                      <a:r>
                        <a:rPr lang="en-US" sz="900" b="0" i="0" u="none" strike="noStrike" kern="1200" baseline="0" dirty="0" smtClean="0">
                          <a:solidFill>
                            <a:schemeClr val="tx1"/>
                          </a:solidFill>
                          <a:latin typeface="+mn-lt"/>
                          <a:ea typeface="+mn-ea"/>
                          <a:cs typeface="+mn-cs"/>
                        </a:rPr>
                        <a:t>There are many people who would like to become President. All of these people have their own ideas about how our government should work. Some of these people can belong to the same political party. That's where primaries and caucuses come in. In these elections, party members get to vote for the candidate that will represent their party in the upcoming general election.</a:t>
                      </a:r>
                    </a:p>
                    <a:p>
                      <a:r>
                        <a:rPr lang="en-US" sz="900" b="1" i="0" u="none" strike="noStrike" kern="1200" baseline="0" dirty="0" smtClean="0">
                          <a:solidFill>
                            <a:schemeClr val="tx1"/>
                          </a:solidFill>
                          <a:latin typeface="+mn-lt"/>
                          <a:ea typeface="+mn-ea"/>
                          <a:cs typeface="+mn-cs"/>
                        </a:rPr>
                        <a:t>Step 2: National Conventions</a:t>
                      </a:r>
                    </a:p>
                    <a:p>
                      <a:r>
                        <a:rPr lang="en-US" sz="900" b="0" i="0" u="none" strike="noStrike" kern="1200" baseline="0" dirty="0" smtClean="0">
                          <a:solidFill>
                            <a:schemeClr val="tx1"/>
                          </a:solidFill>
                          <a:latin typeface="+mn-lt"/>
                          <a:ea typeface="+mn-ea"/>
                          <a:cs typeface="+mn-cs"/>
                        </a:rPr>
                        <a:t>At the end of the primaries and caucuses, each party holds a national convention to finalize the selection of one Presidential nominee. During this time, each Presidential candidate chooses a running mate (or Vice-Presidential candidate).</a:t>
                      </a:r>
                    </a:p>
                    <a:p>
                      <a:r>
                        <a:rPr lang="en-US" sz="900" b="1" i="0" u="none" strike="noStrike" kern="1200" baseline="0" dirty="0" smtClean="0">
                          <a:solidFill>
                            <a:schemeClr val="tx1"/>
                          </a:solidFill>
                          <a:latin typeface="+mn-lt"/>
                          <a:ea typeface="+mn-ea"/>
                          <a:cs typeface="+mn-cs"/>
                        </a:rPr>
                        <a:t>Step 3: The General (or Popular) Election</a:t>
                      </a:r>
                    </a:p>
                    <a:p>
                      <a:r>
                        <a:rPr lang="en-US" sz="900" b="0" i="0" u="none" strike="noStrike" kern="1200" baseline="0" dirty="0" smtClean="0">
                          <a:solidFill>
                            <a:schemeClr val="tx1"/>
                          </a:solidFill>
                          <a:latin typeface="+mn-lt"/>
                          <a:ea typeface="+mn-ea"/>
                          <a:cs typeface="+mn-cs"/>
                        </a:rPr>
                        <a:t>Now that each party is represented by one candidate, the general election process begins. Candidates campaign throughout the country in an attempt to win the support of voters. Finally in November, the people vote for one candidate. When people cast a vote in the general election, they are not voting directly for an individual Presidential candidate. Instead, voters in each state actually cast their vote for a group of people known as electors. These electors are part of the Electoral College and are supposed to vote for their state’s preferred candidate.</a:t>
                      </a:r>
                    </a:p>
                    <a:p>
                      <a:r>
                        <a:rPr lang="en-US" sz="900" b="1" i="0" u="none" strike="noStrike" kern="1200" baseline="0" dirty="0" smtClean="0">
                          <a:solidFill>
                            <a:schemeClr val="tx1"/>
                          </a:solidFill>
                          <a:latin typeface="+mn-lt"/>
                          <a:ea typeface="+mn-ea"/>
                          <a:cs typeface="+mn-cs"/>
                        </a:rPr>
                        <a:t>Step 4: The Electoral College</a:t>
                      </a:r>
                    </a:p>
                    <a:p>
                      <a:r>
                        <a:rPr lang="en-US" sz="900" b="0" i="0" u="none" strike="noStrike" kern="1200" baseline="0" dirty="0" smtClean="0">
                          <a:solidFill>
                            <a:schemeClr val="tx1"/>
                          </a:solidFill>
                          <a:latin typeface="+mn-lt"/>
                          <a:ea typeface="+mn-ea"/>
                          <a:cs typeface="+mn-cs"/>
                        </a:rPr>
                        <a:t>In the Electoral College system, each state gets a certain number of electors, based on each state's total number of representatives in Congress. Each elector gets one electoral vote. For example, a large state like California gets 54 </a:t>
                      </a:r>
                      <a:r>
                        <a:rPr lang="en-US" sz="900" b="0" i="0" u="none" strike="noStrike" kern="1200" baseline="0" dirty="0" err="1" smtClean="0">
                          <a:solidFill>
                            <a:schemeClr val="tx1"/>
                          </a:solidFill>
                          <a:latin typeface="+mn-lt"/>
                          <a:ea typeface="+mn-ea"/>
                          <a:cs typeface="+mn-cs"/>
                        </a:rPr>
                        <a:t>electoralvotes</a:t>
                      </a:r>
                      <a:r>
                        <a:rPr lang="en-US" sz="900" b="0" i="0" u="none" strike="noStrike" kern="1200" baseline="0" dirty="0" smtClean="0">
                          <a:solidFill>
                            <a:schemeClr val="tx1"/>
                          </a:solidFill>
                          <a:latin typeface="+mn-lt"/>
                          <a:ea typeface="+mn-ea"/>
                          <a:cs typeface="+mn-cs"/>
                        </a:rPr>
                        <a:t>, while Rhode Island gets only four. All together, there are 538 Electoral votes. In December (following the general election), the electors cast their votes. When the votes are counted on January 6th, the Presidential candidate that gets more than half (270) wins the election. The President-elect and Vice President-elect take the oath of office and are inaugurated two weeks later, on January 20th.</a:t>
                      </a:r>
                    </a:p>
                    <a:p>
                      <a:r>
                        <a:rPr lang="en-US" sz="900" b="0" i="1" u="sng" strike="noStrike" kern="1200" baseline="0" dirty="0" smtClean="0">
                          <a:solidFill>
                            <a:schemeClr val="tx1"/>
                          </a:solidFill>
                          <a:latin typeface="+mn-lt"/>
                          <a:ea typeface="+mn-ea"/>
                          <a:cs typeface="+mn-cs"/>
                        </a:rPr>
                        <a:t>Item Stem:</a:t>
                      </a:r>
                    </a:p>
                    <a:p>
                      <a:r>
                        <a:rPr lang="en-US" sz="900" b="0" i="0" u="none" strike="noStrike" kern="1200" baseline="0" dirty="0" smtClean="0">
                          <a:solidFill>
                            <a:schemeClr val="tx1"/>
                          </a:solidFill>
                          <a:latin typeface="+mn-lt"/>
                          <a:ea typeface="+mn-ea"/>
                          <a:cs typeface="+mn-cs"/>
                        </a:rPr>
                        <a:t>Which statement adds appropriate supporting detail to the information in the first paragraph?</a:t>
                      </a:r>
                      <a:r>
                        <a:rPr lang="en-US" sz="900" b="0" i="1" u="none" strike="noStrike" kern="1200" baseline="0" dirty="0" smtClean="0">
                          <a:solidFill>
                            <a:schemeClr val="tx1"/>
                          </a:solidFill>
                          <a:latin typeface="+mn-lt"/>
                          <a:ea typeface="+mn-ea"/>
                          <a:cs typeface="+mn-cs"/>
                        </a:rPr>
                        <a:t> </a:t>
                      </a:r>
                    </a:p>
                    <a:p>
                      <a:r>
                        <a:rPr lang="en-US" sz="900" b="0" i="1" u="none" strike="noStrike" kern="1200" baseline="0" dirty="0" smtClean="0">
                          <a:solidFill>
                            <a:schemeClr val="tx1"/>
                          </a:solidFill>
                          <a:latin typeface="+mn-lt"/>
                          <a:ea typeface="+mn-ea"/>
                          <a:cs typeface="+mn-cs"/>
                        </a:rPr>
                        <a:t>Options:</a:t>
                      </a:r>
                    </a:p>
                    <a:p>
                      <a:r>
                        <a:rPr lang="en-US" sz="900" b="0" i="0" u="none" strike="noStrike" kern="1200" baseline="0" dirty="0" smtClean="0">
                          <a:solidFill>
                            <a:schemeClr val="tx1"/>
                          </a:solidFill>
                          <a:latin typeface="+mn-lt"/>
                          <a:ea typeface="+mn-ea"/>
                          <a:cs typeface="+mn-cs"/>
                        </a:rPr>
                        <a:t>A. For over two centuries the Constitution has remained in place to protect the rights of people.</a:t>
                      </a:r>
                    </a:p>
                    <a:p>
                      <a:r>
                        <a:rPr lang="en-US" sz="900" b="0" i="0" u="none" strike="noStrike" kern="1200" baseline="0" dirty="0" smtClean="0">
                          <a:solidFill>
                            <a:schemeClr val="tx1"/>
                          </a:solidFill>
                          <a:latin typeface="+mn-lt"/>
                          <a:ea typeface="+mn-ea"/>
                          <a:cs typeface="+mn-cs"/>
                        </a:rPr>
                        <a:t>B. Since the Constitution was written in 1787, it has changed to meet the needs of modern Presidents.</a:t>
                      </a:r>
                    </a:p>
                    <a:p>
                      <a:r>
                        <a:rPr lang="en-US" sz="900" b="0" i="0" u="none" strike="noStrike" kern="1200" baseline="0" dirty="0" smtClean="0">
                          <a:solidFill>
                            <a:schemeClr val="tx1"/>
                          </a:solidFill>
                          <a:latin typeface="+mn-lt"/>
                          <a:ea typeface="+mn-ea"/>
                          <a:cs typeface="+mn-cs"/>
                        </a:rPr>
                        <a:t>C. An amendment to the Constitution in 1804 guides the election of the President to the present day.</a:t>
                      </a:r>
                    </a:p>
                    <a:p>
                      <a:r>
                        <a:rPr lang="en-US" sz="900" b="0" i="0" u="none" strike="noStrike" kern="1200" baseline="0" dirty="0" smtClean="0">
                          <a:solidFill>
                            <a:schemeClr val="tx1"/>
                          </a:solidFill>
                          <a:latin typeface="+mn-lt"/>
                          <a:ea typeface="+mn-ea"/>
                          <a:cs typeface="+mn-cs"/>
                        </a:rPr>
                        <a:t>D. The Constitution is a statement of national principles rather than a plan for how the government works.</a:t>
                      </a:r>
                      <a:endParaRPr lang="en-US" sz="900" dirty="0" smtClean="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90187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31453883"/>
              </p:ext>
            </p:extLst>
          </p:nvPr>
        </p:nvGraphicFramePr>
        <p:xfrm>
          <a:off x="1600200" y="751840"/>
          <a:ext cx="6096000" cy="345440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800" dirty="0" smtClean="0"/>
                        <a:t>Target 9  </a:t>
                      </a:r>
                      <a:r>
                        <a:rPr lang="en-US" sz="1800" b="1" u="sng" dirty="0" smtClean="0"/>
                        <a:t>Edit and Clarify</a:t>
                      </a:r>
                      <a:r>
                        <a:rPr lang="en-US" sz="1800" baseline="0" dirty="0" smtClean="0"/>
                        <a:t>:</a:t>
                      </a:r>
                    </a:p>
                    <a:p>
                      <a:r>
                        <a:rPr lang="en-US" sz="1100" i="1" dirty="0" smtClean="0"/>
                        <a:t>Apply or edit grade-appropriate grammar</a:t>
                      </a:r>
                      <a:r>
                        <a:rPr lang="en-US" sz="1100" i="1" baseline="0" dirty="0" smtClean="0"/>
                        <a:t> </a:t>
                      </a:r>
                      <a:r>
                        <a:rPr lang="en-US" sz="1100" i="1" dirty="0" smtClean="0"/>
                        <a:t>usage and mechanics to clarify a message and edit narrative,</a:t>
                      </a:r>
                    </a:p>
                    <a:p>
                      <a:r>
                        <a:rPr lang="en-US" sz="1100" i="1" dirty="0" smtClean="0"/>
                        <a:t>informational, and opinion texts.</a:t>
                      </a:r>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en-US" sz="1800" kern="1200" baseline="0" dirty="0" smtClean="0">
                          <a:solidFill>
                            <a:schemeClr val="tx1"/>
                          </a:solidFill>
                          <a:latin typeface="+mn-lt"/>
                          <a:ea typeface="+mn-ea"/>
                          <a:cs typeface="+mn-cs"/>
                        </a:rPr>
                        <a:t>L-1, L-2, L-3</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1</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Technology Enhanced</a:t>
                      </a:r>
                    </a:p>
                  </a:txBody>
                  <a:tcPr/>
                </a:tc>
              </a:tr>
              <a:tr h="370840">
                <a:tc>
                  <a:txBody>
                    <a:bodyPr/>
                    <a:lstStyle/>
                    <a:p>
                      <a:r>
                        <a:rPr lang="en-US" sz="1400" dirty="0" smtClean="0"/>
                        <a:t>Task</a:t>
                      </a:r>
                      <a:endParaRPr lang="en-US" sz="1400" dirty="0"/>
                    </a:p>
                  </a:txBody>
                  <a:tcPr/>
                </a:tc>
                <a:tc gridSpan="3">
                  <a:txBody>
                    <a:bodyPr/>
                    <a:lstStyle/>
                    <a:p>
                      <a:r>
                        <a:rPr lang="en-US" sz="1800" kern="1200" baseline="0" dirty="0" smtClean="0">
                          <a:solidFill>
                            <a:schemeClr val="tx1"/>
                          </a:solidFill>
                          <a:latin typeface="+mn-lt"/>
                          <a:ea typeface="+mn-ea"/>
                          <a:cs typeface="+mn-cs"/>
                        </a:rPr>
                        <a:t>I</a:t>
                      </a:r>
                      <a:r>
                        <a:rPr lang="en-US" sz="1400" kern="1200" baseline="0" dirty="0" smtClean="0">
                          <a:solidFill>
                            <a:schemeClr val="tx1"/>
                          </a:solidFill>
                          <a:latin typeface="+mn-lt"/>
                          <a:ea typeface="+mn-ea"/>
                          <a:cs typeface="+mn-cs"/>
                        </a:rPr>
                        <a:t>n order to respond to the prompt, students must use their</a:t>
                      </a:r>
                    </a:p>
                    <a:p>
                      <a:r>
                        <a:rPr lang="en-US" sz="1400" kern="1200" baseline="0" dirty="0" smtClean="0">
                          <a:solidFill>
                            <a:schemeClr val="tx1"/>
                          </a:solidFill>
                          <a:latin typeface="+mn-lt"/>
                          <a:ea typeface="+mn-ea"/>
                          <a:cs typeface="+mn-cs"/>
                        </a:rPr>
                        <a:t>knowledge of verb tense and subject-verb agreement to correct</a:t>
                      </a:r>
                    </a:p>
                    <a:p>
                      <a:r>
                        <a:rPr lang="en-US" sz="1400" kern="1200" baseline="0" dirty="0" smtClean="0">
                          <a:solidFill>
                            <a:schemeClr val="tx1"/>
                          </a:solidFill>
                          <a:latin typeface="+mn-lt"/>
                          <a:ea typeface="+mn-ea"/>
                          <a:cs typeface="+mn-cs"/>
                        </a:rPr>
                        <a:t>the error in the stimulus text.</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200" i="1" u="sng" kern="1200" baseline="0" dirty="0" smtClean="0">
                          <a:solidFill>
                            <a:schemeClr val="tx1"/>
                          </a:solidFill>
                          <a:latin typeface="+mn-lt"/>
                          <a:ea typeface="+mn-ea"/>
                          <a:cs typeface="+mn-cs"/>
                        </a:rPr>
                        <a:t>Read the sentence below, and then answer the question.</a:t>
                      </a:r>
                    </a:p>
                    <a:p>
                      <a:r>
                        <a:rPr lang="en-US" sz="1200" kern="1200" baseline="0" dirty="0" smtClean="0">
                          <a:solidFill>
                            <a:schemeClr val="tx1"/>
                          </a:solidFill>
                          <a:latin typeface="+mn-lt"/>
                          <a:ea typeface="+mn-ea"/>
                          <a:cs typeface="+mn-cs"/>
                        </a:rPr>
                        <a:t>On the day before summer vacation, the 6th grade students packed up their belongings,</a:t>
                      </a:r>
                    </a:p>
                    <a:p>
                      <a:r>
                        <a:rPr lang="en-US" sz="1200" kern="1200" baseline="0" dirty="0" smtClean="0">
                          <a:solidFill>
                            <a:schemeClr val="tx1"/>
                          </a:solidFill>
                          <a:latin typeface="+mn-lt"/>
                          <a:ea typeface="+mn-ea"/>
                          <a:cs typeface="+mn-cs"/>
                        </a:rPr>
                        <a:t>lined up behind their teacher, and </a:t>
                      </a:r>
                      <a:r>
                        <a:rPr lang="en-US" sz="1400" b="1" u="sng" kern="1200" baseline="0" dirty="0" smtClean="0">
                          <a:solidFill>
                            <a:srgbClr val="C00000"/>
                          </a:solidFill>
                          <a:effectLst>
                            <a:outerShdw blurRad="38100" dist="38100" dir="2700000" algn="tl">
                              <a:srgbClr val="000000">
                                <a:alpha val="43137"/>
                              </a:srgbClr>
                            </a:outerShdw>
                          </a:effectLst>
                          <a:latin typeface="+mn-lt"/>
                          <a:ea typeface="+mn-ea"/>
                          <a:cs typeface="+mn-cs"/>
                        </a:rPr>
                        <a:t>follows</a:t>
                      </a:r>
                      <a:r>
                        <a:rPr lang="en-US" sz="1200" kern="1200" baseline="0" dirty="0" smtClean="0">
                          <a:solidFill>
                            <a:schemeClr val="tx1"/>
                          </a:solidFill>
                          <a:latin typeface="+mn-lt"/>
                          <a:ea typeface="+mn-ea"/>
                          <a:cs typeface="+mn-cs"/>
                        </a:rPr>
                        <a:t> him to the assembly room.</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Click on the highlighted word and use the drop-down menu to select the word or phrase that best replaces </a:t>
                      </a:r>
                      <a:r>
                        <a:rPr lang="en-US" sz="1200" b="1" u="sng" kern="1200" baseline="0" dirty="0" smtClean="0">
                          <a:solidFill>
                            <a:srgbClr val="C00000"/>
                          </a:solidFill>
                          <a:effectLst>
                            <a:outerShdw blurRad="38100" dist="38100" dir="2700000" algn="tl">
                              <a:srgbClr val="000000">
                                <a:alpha val="43137"/>
                              </a:srgbClr>
                            </a:outerShdw>
                          </a:effectLst>
                          <a:latin typeface="+mn-lt"/>
                          <a:ea typeface="+mn-ea"/>
                          <a:cs typeface="+mn-cs"/>
                        </a:rPr>
                        <a:t>follows.</a:t>
                      </a:r>
                      <a:endParaRPr lang="en-US" sz="1200" b="1" u="sng" dirty="0">
                        <a:solidFill>
                          <a:srgbClr val="C00000"/>
                        </a:solidFill>
                        <a:effectLst>
                          <a:outerShdw blurRad="38100" dist="38100" dir="2700000" algn="tl">
                            <a:srgbClr val="000000">
                              <a:alpha val="43137"/>
                            </a:srgbClr>
                          </a:outerShdw>
                        </a:effectLst>
                      </a:endParaRP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75108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31453883"/>
              </p:ext>
            </p:extLst>
          </p:nvPr>
        </p:nvGraphicFramePr>
        <p:xfrm>
          <a:off x="1600200" y="751840"/>
          <a:ext cx="6096000" cy="407924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800" dirty="0" smtClean="0"/>
                        <a:t>Target 8  </a:t>
                      </a:r>
                      <a:r>
                        <a:rPr lang="en-US" sz="1800" b="1" u="sng" dirty="0" smtClean="0"/>
                        <a:t>Language and Vocabulary Use</a:t>
                      </a:r>
                      <a:r>
                        <a:rPr lang="en-US" sz="1800" baseline="0" dirty="0" smtClean="0"/>
                        <a:t>:</a:t>
                      </a:r>
                    </a:p>
                    <a:p>
                      <a:r>
                        <a:rPr lang="en-US" sz="1100" i="1" kern="1200" baseline="0" dirty="0" smtClean="0">
                          <a:solidFill>
                            <a:schemeClr val="tx1"/>
                          </a:solidFill>
                          <a:latin typeface="+mn-lt"/>
                          <a:ea typeface="+mn-ea"/>
                          <a:cs typeface="+mn-cs"/>
                        </a:rPr>
                        <a:t>Strategically use precise language and vocabulary (including academic words, domain specific</a:t>
                      </a:r>
                    </a:p>
                    <a:p>
                      <a:r>
                        <a:rPr lang="en-US" sz="1100" i="1" kern="1200" baseline="0" dirty="0" smtClean="0">
                          <a:solidFill>
                            <a:schemeClr val="tx1"/>
                          </a:solidFill>
                          <a:latin typeface="+mn-lt"/>
                          <a:ea typeface="+mn-ea"/>
                          <a:cs typeface="+mn-cs"/>
                        </a:rPr>
                        <a:t>vocabulary, and figurative language) and style appropriate to the purpose and audience when revising or composing tests.</a:t>
                      </a:r>
                      <a:endParaRPr lang="en-US" sz="1100" i="1" dirty="0" smtClean="0"/>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en-US" sz="1800" kern="1200" baseline="0" dirty="0" smtClean="0">
                          <a:solidFill>
                            <a:schemeClr val="tx1"/>
                          </a:solidFill>
                          <a:latin typeface="+mn-lt"/>
                          <a:ea typeface="+mn-ea"/>
                          <a:cs typeface="+mn-cs"/>
                        </a:rPr>
                        <a:t>W-2d, W-3d, L-3a, L-6</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Technology Enhanced (adjectives in red for teacher reference, not </a:t>
                      </a:r>
                      <a:r>
                        <a:rPr lang="en-US" sz="1400" baseline="0" dirty="0" smtClean="0"/>
                        <a:t> shown on student test).</a:t>
                      </a:r>
                      <a:endParaRPr lang="en-US" sz="1400" dirty="0" smtClean="0"/>
                    </a:p>
                  </a:txBody>
                  <a:tcPr/>
                </a:tc>
              </a:tr>
              <a:tr h="370840">
                <a:tc>
                  <a:txBody>
                    <a:bodyPr/>
                    <a:lstStyle/>
                    <a:p>
                      <a:r>
                        <a:rPr lang="en-US" sz="1400" dirty="0" smtClean="0"/>
                        <a:t>Task</a:t>
                      </a:r>
                      <a:endParaRPr lang="en-US" sz="1400" dirty="0"/>
                    </a:p>
                  </a:txBody>
                  <a:tcPr/>
                </a:tc>
                <a:tc gridSpan="3">
                  <a:txBody>
                    <a:bodyPr/>
                    <a:lstStyle/>
                    <a:p>
                      <a:r>
                        <a:rPr lang="en-US" sz="1200" kern="1200" baseline="0" dirty="0" smtClean="0">
                          <a:solidFill>
                            <a:schemeClr val="tx1"/>
                          </a:solidFill>
                          <a:latin typeface="+mn-lt"/>
                          <a:ea typeface="+mn-ea"/>
                          <a:cs typeface="+mn-cs"/>
                        </a:rPr>
                        <a:t>Students must select text that should be revised to use more precise words.</a:t>
                      </a:r>
                      <a:endParaRPr lang="en-US" sz="12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i="1" kern="1200" baseline="0" dirty="0" smtClean="0">
                          <a:solidFill>
                            <a:schemeClr val="tx1"/>
                          </a:solidFill>
                          <a:latin typeface="+mn-lt"/>
                          <a:ea typeface="+mn-ea"/>
                          <a:cs typeface="+mn-cs"/>
                        </a:rPr>
                        <a:t>Read the paragraph below and then answer the question that</a:t>
                      </a:r>
                    </a:p>
                    <a:p>
                      <a:r>
                        <a:rPr lang="en-US" sz="1100" i="1" kern="1200" baseline="0" dirty="0" smtClean="0">
                          <a:solidFill>
                            <a:schemeClr val="tx1"/>
                          </a:solidFill>
                          <a:latin typeface="+mn-lt"/>
                          <a:ea typeface="+mn-ea"/>
                          <a:cs typeface="+mn-cs"/>
                        </a:rPr>
                        <a:t>follows.</a:t>
                      </a:r>
                    </a:p>
                    <a:p>
                      <a:r>
                        <a:rPr lang="en-US" sz="1100" kern="1200" baseline="0" dirty="0" smtClean="0">
                          <a:solidFill>
                            <a:schemeClr val="tx1"/>
                          </a:solidFill>
                          <a:latin typeface="+mn-lt"/>
                          <a:ea typeface="+mn-ea"/>
                          <a:cs typeface="+mn-cs"/>
                        </a:rPr>
                        <a:t>The weather was </a:t>
                      </a:r>
                      <a:r>
                        <a:rPr lang="en-US" sz="1400" b="1" u="sng" kern="1200" baseline="0" dirty="0" smtClean="0">
                          <a:solidFill>
                            <a:srgbClr val="C00000"/>
                          </a:solidFill>
                          <a:effectLst>
                            <a:outerShdw blurRad="38100" dist="38100" dir="2700000" algn="tl">
                              <a:srgbClr val="000000">
                                <a:alpha val="43137"/>
                              </a:srgbClr>
                            </a:outerShdw>
                          </a:effectLst>
                          <a:latin typeface="+mn-lt"/>
                          <a:ea typeface="+mn-ea"/>
                          <a:cs typeface="+mn-cs"/>
                        </a:rPr>
                        <a:t>o.k. </a:t>
                      </a:r>
                      <a:r>
                        <a:rPr lang="en-US" sz="1100" kern="1200" baseline="0" dirty="0" smtClean="0">
                          <a:solidFill>
                            <a:schemeClr val="tx1"/>
                          </a:solidFill>
                          <a:latin typeface="+mn-lt"/>
                          <a:ea typeface="+mn-ea"/>
                          <a:cs typeface="+mn-cs"/>
                        </a:rPr>
                        <a:t>on Sunday! Even though it was only early March, it was comfortably warm outside. The cloudless sky and gentle breeze made the day a pleasant one. I even took off the</a:t>
                      </a:r>
                    </a:p>
                    <a:p>
                      <a:r>
                        <a:rPr lang="en-US" sz="1100" kern="1200" baseline="0" dirty="0" smtClean="0">
                          <a:solidFill>
                            <a:schemeClr val="tx1"/>
                          </a:solidFill>
                          <a:latin typeface="+mn-lt"/>
                          <a:ea typeface="+mn-ea"/>
                          <a:cs typeface="+mn-cs"/>
                        </a:rPr>
                        <a:t>cotton sweater I was wearing over my t-shirt. The brightly shining sun felt </a:t>
                      </a:r>
                      <a:r>
                        <a:rPr lang="en-US" sz="1400" b="1" u="sng" kern="1200" baseline="0" dirty="0" smtClean="0">
                          <a:solidFill>
                            <a:srgbClr val="C00000"/>
                          </a:solidFill>
                          <a:latin typeface="+mn-lt"/>
                          <a:ea typeface="+mn-ea"/>
                          <a:cs typeface="+mn-cs"/>
                        </a:rPr>
                        <a:t>nice</a:t>
                      </a:r>
                      <a:r>
                        <a:rPr lang="en-US" sz="1100" kern="1200" baseline="0" dirty="0" smtClean="0">
                          <a:solidFill>
                            <a:schemeClr val="tx1"/>
                          </a:solidFill>
                          <a:latin typeface="+mn-lt"/>
                          <a:ea typeface="+mn-ea"/>
                          <a:cs typeface="+mn-cs"/>
                        </a:rPr>
                        <a:t>. I noticed tiny, budding leaves beginning to appear on the bare branches of the elm trees. It was clear that spring would soon be here!</a:t>
                      </a:r>
                    </a:p>
                    <a:p>
                      <a:endParaRPr lang="en-US" sz="1100" b="1" u="sng" kern="1200" baseline="0" dirty="0" smtClean="0">
                        <a:solidFill>
                          <a:schemeClr val="tx1"/>
                        </a:solidFill>
                        <a:effectLst>
                          <a:outerShdw blurRad="38100" dist="38100" dir="2700000" algn="tl">
                            <a:srgbClr val="000000">
                              <a:alpha val="43137"/>
                            </a:srgbClr>
                          </a:outerShdw>
                        </a:effectLst>
                        <a:latin typeface="+mn-lt"/>
                        <a:ea typeface="+mn-ea"/>
                        <a:cs typeface="+mn-cs"/>
                      </a:endParaRPr>
                    </a:p>
                    <a:p>
                      <a:r>
                        <a:rPr lang="en-US" sz="1400" kern="1200" baseline="0" dirty="0" smtClean="0">
                          <a:solidFill>
                            <a:schemeClr val="tx1"/>
                          </a:solidFill>
                          <a:latin typeface="+mn-lt"/>
                          <a:ea typeface="+mn-ea"/>
                          <a:cs typeface="+mn-cs"/>
                        </a:rPr>
                        <a:t>Click on the two adjectives that should be replaced by more precise descriptive words.</a:t>
                      </a:r>
                      <a:endParaRPr lang="en-US" sz="1400" b="1" u="sng" dirty="0">
                        <a:solidFill>
                          <a:srgbClr val="C00000"/>
                        </a:solidFill>
                        <a:effectLst>
                          <a:outerShdw blurRad="38100" dist="38100" dir="2700000" algn="tl">
                            <a:srgbClr val="000000">
                              <a:alpha val="43137"/>
                            </a:srgbClr>
                          </a:outerShdw>
                        </a:effectLst>
                      </a:endParaRP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75108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31453883"/>
              </p:ext>
            </p:extLst>
          </p:nvPr>
        </p:nvGraphicFramePr>
        <p:xfrm>
          <a:off x="1600200" y="751840"/>
          <a:ext cx="6096000" cy="523748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800" dirty="0" smtClean="0"/>
                        <a:t>Target 8  </a:t>
                      </a:r>
                      <a:r>
                        <a:rPr lang="en-US" sz="1800" b="1" u="sng" dirty="0" smtClean="0"/>
                        <a:t>Language and Vocabulary Use</a:t>
                      </a:r>
                      <a:r>
                        <a:rPr lang="en-US" sz="1800" baseline="0" dirty="0" smtClean="0"/>
                        <a:t>:</a:t>
                      </a:r>
                    </a:p>
                    <a:p>
                      <a:r>
                        <a:rPr lang="en-US" sz="1100" i="1" kern="1200" baseline="0" dirty="0" smtClean="0">
                          <a:solidFill>
                            <a:schemeClr val="tx1"/>
                          </a:solidFill>
                          <a:latin typeface="+mn-lt"/>
                          <a:ea typeface="+mn-ea"/>
                          <a:cs typeface="+mn-cs"/>
                        </a:rPr>
                        <a:t>Strategically use precise language and vocabulary (including academic words, domain specific</a:t>
                      </a:r>
                    </a:p>
                    <a:p>
                      <a:r>
                        <a:rPr lang="en-US" sz="1100" i="1" kern="1200" baseline="0" dirty="0" smtClean="0">
                          <a:solidFill>
                            <a:schemeClr val="tx1"/>
                          </a:solidFill>
                          <a:latin typeface="+mn-lt"/>
                          <a:ea typeface="+mn-ea"/>
                          <a:cs typeface="+mn-cs"/>
                        </a:rPr>
                        <a:t>vocabulary, and figurative language) and style appropriate to the purpose and audience when revising or composing tests.</a:t>
                      </a:r>
                      <a:endParaRPr lang="en-US" sz="1100" i="1" dirty="0" smtClean="0"/>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en-US" sz="1800" kern="1200" baseline="0" dirty="0" smtClean="0">
                          <a:solidFill>
                            <a:schemeClr val="tx1"/>
                          </a:solidFill>
                          <a:latin typeface="+mn-lt"/>
                          <a:ea typeface="+mn-ea"/>
                          <a:cs typeface="+mn-cs"/>
                        </a:rPr>
                        <a:t>W-2d, W-3d, L-3a, L-6</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1</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200" kern="1200" baseline="0" dirty="0" smtClean="0">
                          <a:solidFill>
                            <a:schemeClr val="tx1"/>
                          </a:solidFill>
                          <a:latin typeface="+mn-lt"/>
                          <a:ea typeface="+mn-ea"/>
                          <a:cs typeface="+mn-cs"/>
                        </a:rPr>
                        <a:t>In order to respond to the prompt, students must select a more precise alternative to a vague word that has been highlighted in the stimulus text.</a:t>
                      </a:r>
                      <a:endParaRPr lang="en-US" sz="12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i="1" kern="1200" baseline="0" dirty="0" smtClean="0">
                          <a:solidFill>
                            <a:schemeClr val="tx1"/>
                          </a:solidFill>
                          <a:latin typeface="+mn-lt"/>
                          <a:ea typeface="+mn-ea"/>
                          <a:cs typeface="+mn-cs"/>
                        </a:rPr>
                        <a:t>The following is a paragraph from an informational essay about chewing gum. Read the paragraph, and then answer the question that follows.</a:t>
                      </a:r>
                    </a:p>
                    <a:p>
                      <a:endParaRPr lang="en-US" sz="1100" i="1" kern="1200" baseline="0" dirty="0" smtClean="0">
                        <a:solidFill>
                          <a:schemeClr val="tx1"/>
                        </a:solidFill>
                        <a:latin typeface="+mn-lt"/>
                        <a:ea typeface="+mn-ea"/>
                        <a:cs typeface="+mn-cs"/>
                      </a:endParaRPr>
                    </a:p>
                    <a:p>
                      <a:r>
                        <a:rPr lang="en-US" sz="1100" kern="1200" baseline="0" dirty="0" smtClean="0">
                          <a:solidFill>
                            <a:schemeClr val="tx1"/>
                          </a:solidFill>
                          <a:latin typeface="+mn-lt"/>
                          <a:ea typeface="+mn-ea"/>
                          <a:cs typeface="+mn-cs"/>
                        </a:rPr>
                        <a:t>Everyone knows how hard it is to get gum off your shoe when you step on it, and cities face the same problem with sidewalks. Chewing gum that people throw on the ground has become a</a:t>
                      </a:r>
                    </a:p>
                    <a:p>
                      <a:r>
                        <a:rPr lang="en-US" sz="1100" kern="1200" baseline="0" dirty="0" smtClean="0">
                          <a:solidFill>
                            <a:schemeClr val="tx1"/>
                          </a:solidFill>
                          <a:latin typeface="+mn-lt"/>
                          <a:ea typeface="+mn-ea"/>
                          <a:cs typeface="+mn-cs"/>
                        </a:rPr>
                        <a:t>serious problem for many towns and cities. One way to remove this gum is to chill it so it is easier to peel away. Another way to get rid of it is to put some oil on it to make it softer and easier to remove. But none of these </a:t>
                      </a:r>
                      <a:r>
                        <a:rPr lang="en-US" sz="1400" b="1" u="sng" kern="1200" baseline="0" dirty="0" smtClean="0">
                          <a:solidFill>
                            <a:srgbClr val="C00000"/>
                          </a:solidFill>
                          <a:effectLst>
                            <a:outerShdw blurRad="38100" dist="38100" dir="2700000" algn="tl">
                              <a:srgbClr val="000000">
                                <a:alpha val="43137"/>
                              </a:srgbClr>
                            </a:outerShdw>
                          </a:effectLst>
                          <a:latin typeface="+mn-lt"/>
                          <a:ea typeface="+mn-ea"/>
                          <a:cs typeface="+mn-cs"/>
                        </a:rPr>
                        <a:t>things</a:t>
                      </a:r>
                      <a:r>
                        <a:rPr lang="en-US" sz="1100" kern="1200" baseline="0" dirty="0" smtClean="0">
                          <a:solidFill>
                            <a:schemeClr val="tx1"/>
                          </a:solidFill>
                          <a:latin typeface="+mn-lt"/>
                          <a:ea typeface="+mn-ea"/>
                          <a:cs typeface="+mn-cs"/>
                        </a:rPr>
                        <a:t> is perfect.</a:t>
                      </a:r>
                    </a:p>
                    <a:p>
                      <a:r>
                        <a:rPr lang="en-US" sz="1200" b="1" i="1" u="sng" kern="1200" baseline="0" dirty="0" smtClean="0">
                          <a:solidFill>
                            <a:schemeClr val="tx1"/>
                          </a:solidFill>
                          <a:latin typeface="+mn-lt"/>
                          <a:ea typeface="+mn-ea"/>
                          <a:cs typeface="+mn-cs"/>
                        </a:rPr>
                        <a:t>Item Stem:</a:t>
                      </a:r>
                    </a:p>
                    <a:p>
                      <a:r>
                        <a:rPr lang="en-US" sz="1100" kern="1200" baseline="0" dirty="0" smtClean="0">
                          <a:solidFill>
                            <a:schemeClr val="tx1"/>
                          </a:solidFill>
                          <a:latin typeface="+mn-lt"/>
                          <a:ea typeface="+mn-ea"/>
                          <a:cs typeface="+mn-cs"/>
                        </a:rPr>
                        <a:t>Which word is the clearest and most specific substitute for “things”?</a:t>
                      </a:r>
                    </a:p>
                    <a:p>
                      <a:endParaRPr lang="en-US" sz="1100" b="1" u="sng" kern="1200" baseline="0" dirty="0" smtClean="0">
                        <a:solidFill>
                          <a:schemeClr val="tx1"/>
                        </a:solidFill>
                        <a:latin typeface="+mn-lt"/>
                        <a:ea typeface="+mn-ea"/>
                        <a:cs typeface="+mn-cs"/>
                      </a:endParaRPr>
                    </a:p>
                    <a:p>
                      <a:r>
                        <a:rPr lang="en-US" sz="1100" b="1" i="1" u="sng" kern="1200" baseline="0" dirty="0" smtClean="0">
                          <a:solidFill>
                            <a:schemeClr val="tx1"/>
                          </a:solidFill>
                          <a:latin typeface="+mn-lt"/>
                          <a:ea typeface="+mn-ea"/>
                          <a:cs typeface="+mn-cs"/>
                        </a:rPr>
                        <a:t>Options:</a:t>
                      </a:r>
                    </a:p>
                    <a:p>
                      <a:endParaRPr lang="en-US" sz="1100" b="1" i="1" u="sng" kern="1200" baseline="0" dirty="0" smtClean="0">
                        <a:solidFill>
                          <a:schemeClr val="tx1"/>
                        </a:solidFill>
                        <a:latin typeface="+mn-lt"/>
                        <a:ea typeface="+mn-ea"/>
                        <a:cs typeface="+mn-cs"/>
                      </a:endParaRPr>
                    </a:p>
                    <a:p>
                      <a:r>
                        <a:rPr lang="en-US" sz="1100" kern="1200" baseline="0" dirty="0" smtClean="0">
                          <a:solidFill>
                            <a:schemeClr val="tx1"/>
                          </a:solidFill>
                          <a:latin typeface="+mn-lt"/>
                          <a:ea typeface="+mn-ea"/>
                          <a:cs typeface="+mn-cs"/>
                        </a:rPr>
                        <a:t>A. efforts</a:t>
                      </a:r>
                    </a:p>
                    <a:p>
                      <a:r>
                        <a:rPr lang="en-US" sz="1100" kern="1200" baseline="0" dirty="0" smtClean="0">
                          <a:solidFill>
                            <a:schemeClr val="tx1"/>
                          </a:solidFill>
                          <a:latin typeface="+mn-lt"/>
                          <a:ea typeface="+mn-ea"/>
                          <a:cs typeface="+mn-cs"/>
                        </a:rPr>
                        <a:t>B. issues</a:t>
                      </a:r>
                    </a:p>
                    <a:p>
                      <a:r>
                        <a:rPr lang="en-US" sz="1100" kern="1200" baseline="0" dirty="0" smtClean="0">
                          <a:solidFill>
                            <a:schemeClr val="tx1"/>
                          </a:solidFill>
                          <a:latin typeface="+mn-lt"/>
                          <a:ea typeface="+mn-ea"/>
                          <a:cs typeface="+mn-cs"/>
                        </a:rPr>
                        <a:t>C. methods</a:t>
                      </a:r>
                    </a:p>
                    <a:p>
                      <a:r>
                        <a:rPr lang="en-US" sz="1100" kern="1200" baseline="0" dirty="0" smtClean="0">
                          <a:solidFill>
                            <a:schemeClr val="tx1"/>
                          </a:solidFill>
                          <a:latin typeface="+mn-lt"/>
                          <a:ea typeface="+mn-ea"/>
                          <a:cs typeface="+mn-cs"/>
                        </a:rPr>
                        <a:t>D. offers</a:t>
                      </a:r>
                      <a:endParaRPr lang="en-US" sz="1100" b="1" u="sng" kern="1200" baseline="0" dirty="0" smtClean="0">
                        <a:solidFill>
                          <a:schemeClr val="tx1"/>
                        </a:solidFill>
                        <a:effectLst>
                          <a:outerShdw blurRad="38100" dist="38100" dir="2700000" algn="tl">
                            <a:srgbClr val="000000">
                              <a:alpha val="43137"/>
                            </a:srgbClr>
                          </a:outerShdw>
                        </a:effectLst>
                        <a:latin typeface="+mn-lt"/>
                        <a:ea typeface="+mn-ea"/>
                        <a:cs typeface="+mn-cs"/>
                      </a:endParaRPr>
                    </a:p>
                    <a:p>
                      <a:endParaRPr lang="en-US" sz="1100" b="1" u="sng" dirty="0">
                        <a:solidFill>
                          <a:srgbClr val="C00000"/>
                        </a:solidFill>
                        <a:effectLst>
                          <a:outerShdw blurRad="38100" dist="38100" dir="2700000" algn="tl">
                            <a:srgbClr val="000000">
                              <a:alpha val="43137"/>
                            </a:srgbClr>
                          </a:outerShdw>
                        </a:effectLst>
                      </a:endParaRP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7510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04265810"/>
              </p:ext>
            </p:extLst>
          </p:nvPr>
        </p:nvGraphicFramePr>
        <p:xfrm>
          <a:off x="304801" y="228600"/>
          <a:ext cx="8458200" cy="6441440"/>
        </p:xfrm>
        <a:graphic>
          <a:graphicData uri="http://schemas.openxmlformats.org/drawingml/2006/table">
            <a:tbl>
              <a:tblPr firstRow="1" bandRow="1">
                <a:tableStyleId>{5940675A-B579-460E-94D1-54222C63F5DA}</a:tableStyleId>
              </a:tblPr>
              <a:tblGrid>
                <a:gridCol w="951548"/>
                <a:gridCol w="528638"/>
                <a:gridCol w="1057275"/>
                <a:gridCol w="5920739"/>
              </a:tblGrid>
              <a:tr h="370840">
                <a:tc gridSpan="4">
                  <a:txBody>
                    <a:bodyPr/>
                    <a:lstStyle/>
                    <a:p>
                      <a:r>
                        <a:rPr lang="en-US" sz="1600" b="1" dirty="0" smtClean="0"/>
                        <a:t>Target </a:t>
                      </a:r>
                      <a:r>
                        <a:rPr lang="en-US" sz="1600" b="1" dirty="0" smtClean="0"/>
                        <a:t>6b Revise a Text</a:t>
                      </a:r>
                    </a:p>
                    <a:p>
                      <a:r>
                        <a:rPr lang="en-US" sz="1800" b="1" u="sng" dirty="0" smtClean="0"/>
                        <a:t>Write </a:t>
                      </a:r>
                      <a:r>
                        <a:rPr lang="en-US" sz="1800" b="1" u="sng" dirty="0" smtClean="0"/>
                        <a:t>and Revise</a:t>
                      </a:r>
                      <a:r>
                        <a:rPr lang="en-US" sz="1800" b="1" u="sng" baseline="0" dirty="0" smtClean="0"/>
                        <a:t> Brief Opinion Texts</a:t>
                      </a:r>
                      <a:r>
                        <a:rPr lang="en-US" sz="1800" baseline="0" dirty="0" smtClean="0"/>
                        <a:t>: (grade 5 sample)</a:t>
                      </a:r>
                    </a:p>
                    <a:p>
                      <a:r>
                        <a:rPr lang="en-US" sz="1000" b="0" i="0" u="none" strike="noStrike" kern="1200" baseline="0" dirty="0" smtClean="0">
                          <a:solidFill>
                            <a:schemeClr val="tx1"/>
                          </a:solidFill>
                          <a:latin typeface="+mn-lt"/>
                          <a:ea typeface="+mn-ea"/>
                          <a:cs typeface="+mn-cs"/>
                        </a:rPr>
                        <a:t>Write or revise one or more paragraphs demonstrating ability to state opinions about topics or</a:t>
                      </a:r>
                    </a:p>
                    <a:p>
                      <a:r>
                        <a:rPr lang="en-US" sz="1000" b="0" i="0" u="none" strike="noStrike" kern="1200" baseline="0" dirty="0" smtClean="0">
                          <a:solidFill>
                            <a:schemeClr val="tx1"/>
                          </a:solidFill>
                          <a:latin typeface="+mn-lt"/>
                          <a:ea typeface="+mn-ea"/>
                          <a:cs typeface="+mn-cs"/>
                        </a:rPr>
                        <a:t>sources: set a context, organize ideas, develop supporting evidence/reasons and elaboration, or develop a conclusion appropriate to purpose and audience.</a:t>
                      </a:r>
                      <a:endParaRPr lang="en-US" sz="1100" i="1" dirty="0" smtClean="0"/>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b="1" i="0" u="none" strike="noStrike" kern="1200" baseline="0" dirty="0" smtClean="0">
                          <a:solidFill>
                            <a:schemeClr val="tx1"/>
                          </a:solidFill>
                          <a:latin typeface="+mn-lt"/>
                          <a:ea typeface="+mn-ea"/>
                          <a:cs typeface="+mn-cs"/>
                        </a:rPr>
                        <a:t>W-1a, W-1b, W1-c, W-1d, W-8 and/or W-9</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100" b="0" i="0" u="none" strike="noStrike" kern="1200" baseline="0" dirty="0" smtClean="0">
                          <a:solidFill>
                            <a:schemeClr val="tx1"/>
                          </a:solidFill>
                          <a:latin typeface="+mn-lt"/>
                          <a:ea typeface="+mn-ea"/>
                          <a:cs typeface="+mn-cs"/>
                        </a:rPr>
                        <a:t>In order to show effective writing and revision, a student must be able to recognize a short concluding paragraph that is appropriate for a specific purpose and audience.</a:t>
                      </a:r>
                      <a:endParaRPr lang="en-US" sz="11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000" b="1" i="0" u="none" strike="noStrike" kern="1200" baseline="0" dirty="0" smtClean="0">
                          <a:solidFill>
                            <a:schemeClr val="tx1"/>
                          </a:solidFill>
                          <a:latin typeface="+mn-lt"/>
                          <a:ea typeface="+mn-ea"/>
                          <a:cs typeface="+mn-cs"/>
                        </a:rPr>
                        <a:t>Animals on the Move</a:t>
                      </a:r>
                    </a:p>
                    <a:p>
                      <a:r>
                        <a:rPr lang="en-US" sz="1000" b="0" i="0" u="none" strike="noStrike" kern="1200" baseline="0" dirty="0" smtClean="0">
                          <a:solidFill>
                            <a:schemeClr val="tx1"/>
                          </a:solidFill>
                          <a:latin typeface="+mn-lt"/>
                          <a:ea typeface="+mn-ea"/>
                          <a:cs typeface="+mn-cs"/>
                        </a:rPr>
                        <a:t>A flock of geese flies gracefully overhead. You wish you could see the world as they see it. You wish you could fly and be as</a:t>
                      </a:r>
                    </a:p>
                    <a:p>
                      <a:r>
                        <a:rPr lang="en-US" sz="1000" b="0" i="0" u="none" strike="noStrike" kern="1200" baseline="0" dirty="0" smtClean="0">
                          <a:solidFill>
                            <a:schemeClr val="tx1"/>
                          </a:solidFill>
                          <a:latin typeface="+mn-lt"/>
                          <a:ea typeface="+mn-ea"/>
                          <a:cs typeface="+mn-cs"/>
                        </a:rPr>
                        <a:t>free as they are. You wonder where they are going in such a hurry! Well, don't envy them too much, because they may be on </a:t>
                      </a:r>
                      <a:r>
                        <a:rPr lang="en-US" sz="1000" b="0" i="0" u="none" strike="noStrike" kern="1200" baseline="0" dirty="0" err="1" smtClean="0">
                          <a:solidFill>
                            <a:schemeClr val="tx1"/>
                          </a:solidFill>
                          <a:latin typeface="+mn-lt"/>
                          <a:ea typeface="+mn-ea"/>
                          <a:cs typeface="+mn-cs"/>
                        </a:rPr>
                        <a:t>avery</a:t>
                      </a:r>
                      <a:r>
                        <a:rPr lang="en-US" sz="1000" b="0" i="0" u="none" strike="noStrike" kern="1200" baseline="0" dirty="0" smtClean="0">
                          <a:solidFill>
                            <a:schemeClr val="tx1"/>
                          </a:solidFill>
                          <a:latin typeface="+mn-lt"/>
                          <a:ea typeface="+mn-ea"/>
                          <a:cs typeface="+mn-cs"/>
                        </a:rPr>
                        <a:t> long, tiring journey. Many geese and other birds migrate thousands of miles every year. Some travel over 7,000 miles one way! Some may travel up to 1000 miles without even a rest stop, crossing the Gulf of Mexico or the Sahara Desert. These birds must follow their food supply and they must return to certain locations to breed.</a:t>
                      </a:r>
                    </a:p>
                    <a:p>
                      <a:endParaRPr lang="en-US" sz="1000" b="0" i="0" u="none" strike="noStrike" kern="1200" baseline="0" dirty="0" smtClean="0">
                        <a:solidFill>
                          <a:schemeClr val="tx1"/>
                        </a:solidFill>
                        <a:latin typeface="+mn-lt"/>
                        <a:ea typeface="+mn-ea"/>
                        <a:cs typeface="+mn-cs"/>
                      </a:endParaRPr>
                    </a:p>
                    <a:p>
                      <a:r>
                        <a:rPr lang="en-US" sz="1000" b="1" i="0" u="none" strike="noStrike" kern="1200" baseline="0" dirty="0" smtClean="0">
                          <a:solidFill>
                            <a:schemeClr val="tx1"/>
                          </a:solidFill>
                          <a:latin typeface="+mn-lt"/>
                          <a:ea typeface="+mn-ea"/>
                          <a:cs typeface="+mn-cs"/>
                        </a:rPr>
                        <a:t>They migrate to survive!</a:t>
                      </a:r>
                    </a:p>
                    <a:p>
                      <a:r>
                        <a:rPr lang="en-US" sz="1000" b="0" i="0" u="none" strike="noStrike" kern="1200" baseline="0" dirty="0" smtClean="0">
                          <a:solidFill>
                            <a:schemeClr val="tx1"/>
                          </a:solidFill>
                          <a:latin typeface="+mn-lt"/>
                          <a:ea typeface="+mn-ea"/>
                          <a:cs typeface="+mn-cs"/>
                        </a:rPr>
                        <a:t>Besides birds, some other long-distance travelers are fish, sea turtles, bears, caribou, whales, and porpoises. Some of these kinds of animals are shrinking in population. Some are in danger of disappearing forever. Scientists want to know what is happening to them and why. As part of the answer, they want to know where the animals go, how they get there, and how</a:t>
                      </a:r>
                    </a:p>
                    <a:p>
                      <a:r>
                        <a:rPr lang="en-US" sz="1000" b="0" i="0" u="none" strike="noStrike" kern="1200" baseline="0" dirty="0" smtClean="0">
                          <a:solidFill>
                            <a:schemeClr val="tx1"/>
                          </a:solidFill>
                          <a:latin typeface="+mn-lt"/>
                          <a:ea typeface="+mn-ea"/>
                          <a:cs typeface="+mn-cs"/>
                        </a:rPr>
                        <a:t>long they stay.</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A good way to learn about animals is to track them from space. Scientists pick individual animals and fit them with lightweight,</a:t>
                      </a:r>
                    </a:p>
                    <a:p>
                      <a:r>
                        <a:rPr lang="en-US" sz="1000" b="0" i="0" u="none" strike="noStrike" kern="1200" baseline="0" dirty="0" smtClean="0">
                          <a:solidFill>
                            <a:schemeClr val="tx1"/>
                          </a:solidFill>
                          <a:latin typeface="+mn-lt"/>
                          <a:ea typeface="+mn-ea"/>
                          <a:cs typeface="+mn-cs"/>
                        </a:rPr>
                        <a:t>comfortable radio transmitters. Signals from the transmitters are received by special instruments on certain satellites as they pass overhead. These satellites are operated by the National Oceanic and Atmospheric Administration (NOAA). The polar orbits of the satellites let them see nearly every part of Earth as it rotates below and receive signals from thousands of migrating animals.</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After the satellite gets the signal from the animal's transmitter, it relays the information to a ground station. The ground station</a:t>
                      </a:r>
                    </a:p>
                    <a:p>
                      <a:r>
                        <a:rPr lang="en-US" sz="1000" b="0" i="0" u="none" strike="noStrike" kern="1200" baseline="0" dirty="0" smtClean="0">
                          <a:solidFill>
                            <a:schemeClr val="tx1"/>
                          </a:solidFill>
                          <a:latin typeface="+mn-lt"/>
                          <a:ea typeface="+mn-ea"/>
                          <a:cs typeface="+mn-cs"/>
                        </a:rPr>
                        <a:t>then sends the information to NASA's Goddard Space Flight Center in Maryland. Goddard then sends the information about</a:t>
                      </a:r>
                    </a:p>
                    <a:p>
                      <a:r>
                        <a:rPr lang="en-US" sz="1000" b="0" i="0" u="none" strike="noStrike" kern="1200" baseline="0" dirty="0" smtClean="0">
                          <a:solidFill>
                            <a:schemeClr val="tx1"/>
                          </a:solidFill>
                          <a:latin typeface="+mn-lt"/>
                          <a:ea typeface="+mn-ea"/>
                          <a:cs typeface="+mn-cs"/>
                        </a:rPr>
                        <a:t>the animal to the scientists, wherever they may be. Tracking migrating animals using satellites may help us figure</a:t>
                      </a:r>
                    </a:p>
                    <a:p>
                      <a:r>
                        <a:rPr lang="en-US" sz="1000" b="0" i="0" u="none" strike="noStrike" kern="1200" baseline="0" dirty="0" smtClean="0">
                          <a:solidFill>
                            <a:schemeClr val="tx1"/>
                          </a:solidFill>
                          <a:latin typeface="+mn-lt"/>
                          <a:ea typeface="+mn-ea"/>
                          <a:cs typeface="+mn-cs"/>
                        </a:rPr>
                        <a:t>out how to make their journeys as safe as possible and help them survive.</a:t>
                      </a:r>
                      <a:r>
                        <a:rPr lang="en-US" sz="1000" b="0" i="1" u="none" strike="noStrike" kern="1200" baseline="0" dirty="0" smtClean="0">
                          <a:solidFill>
                            <a:schemeClr val="tx1"/>
                          </a:solidFill>
                          <a:latin typeface="+mn-lt"/>
                          <a:ea typeface="+mn-ea"/>
                          <a:cs typeface="+mn-cs"/>
                        </a:rPr>
                        <a:t> </a:t>
                      </a:r>
                    </a:p>
                    <a:p>
                      <a:r>
                        <a:rPr lang="en-US" sz="1000" b="0" i="1" u="sng" strike="noStrike" kern="1200" baseline="0" dirty="0" smtClean="0">
                          <a:solidFill>
                            <a:schemeClr val="tx1"/>
                          </a:solidFill>
                          <a:latin typeface="+mn-lt"/>
                          <a:ea typeface="+mn-ea"/>
                          <a:cs typeface="+mn-cs"/>
                        </a:rPr>
                        <a:t>Item Stem</a:t>
                      </a:r>
                    </a:p>
                    <a:p>
                      <a:r>
                        <a:rPr lang="en-US" sz="1000" b="0" i="0" u="none" strike="noStrike" kern="1200" baseline="0" dirty="0" smtClean="0">
                          <a:solidFill>
                            <a:schemeClr val="tx1"/>
                          </a:solidFill>
                          <a:latin typeface="+mn-lt"/>
                          <a:ea typeface="+mn-ea"/>
                          <a:cs typeface="+mn-cs"/>
                        </a:rPr>
                        <a:t>Which of the following statement is an appropriate addition to the final paragraph of “Animals on the Move”?</a:t>
                      </a:r>
                    </a:p>
                    <a:p>
                      <a:r>
                        <a:rPr lang="en-US" sz="1000" b="0" i="1" u="none" strike="noStrike" kern="1200" baseline="0" dirty="0" smtClean="0">
                          <a:solidFill>
                            <a:schemeClr val="tx1"/>
                          </a:solidFill>
                          <a:latin typeface="+mn-lt"/>
                          <a:ea typeface="+mn-ea"/>
                          <a:cs typeface="+mn-cs"/>
                        </a:rPr>
                        <a:t>Options:</a:t>
                      </a:r>
                    </a:p>
                    <a:p>
                      <a:r>
                        <a:rPr lang="en-US" sz="1000" b="0" i="0" u="none" strike="noStrike" kern="1200" baseline="0" dirty="0" smtClean="0">
                          <a:solidFill>
                            <a:schemeClr val="tx1"/>
                          </a:solidFill>
                          <a:latin typeface="+mn-lt"/>
                          <a:ea typeface="+mn-ea"/>
                          <a:cs typeface="+mn-cs"/>
                        </a:rPr>
                        <a:t>A. Satellite technology has many benefits for migrating animals.</a:t>
                      </a:r>
                    </a:p>
                    <a:p>
                      <a:r>
                        <a:rPr lang="en-US" sz="1000" b="0" i="0" u="none" strike="noStrike" kern="1200" baseline="0" dirty="0" smtClean="0">
                          <a:solidFill>
                            <a:schemeClr val="tx1"/>
                          </a:solidFill>
                          <a:latin typeface="+mn-lt"/>
                          <a:ea typeface="+mn-ea"/>
                          <a:cs typeface="+mn-cs"/>
                        </a:rPr>
                        <a:t>B. Scientists can learn a great deal about animals from migration patterns.</a:t>
                      </a:r>
                    </a:p>
                    <a:p>
                      <a:r>
                        <a:rPr lang="en-US" sz="1000" b="0" i="0" u="none" strike="noStrike" kern="1200" baseline="0" dirty="0" smtClean="0">
                          <a:solidFill>
                            <a:schemeClr val="tx1"/>
                          </a:solidFill>
                          <a:latin typeface="+mn-lt"/>
                          <a:ea typeface="+mn-ea"/>
                          <a:cs typeface="+mn-cs"/>
                        </a:rPr>
                        <a:t>C. Information about safe migration routes is important for animal survival.</a:t>
                      </a:r>
                    </a:p>
                    <a:p>
                      <a:r>
                        <a:rPr lang="en-US" sz="1000" b="0" i="0" u="none" strike="noStrike" kern="1200" baseline="0" dirty="0" smtClean="0">
                          <a:solidFill>
                            <a:schemeClr val="tx1"/>
                          </a:solidFill>
                          <a:latin typeface="+mn-lt"/>
                          <a:ea typeface="+mn-ea"/>
                          <a:cs typeface="+mn-cs"/>
                        </a:rPr>
                        <a:t>D. Animals can be studied in great detail using radio transmitters and satellites</a:t>
                      </a:r>
                      <a:r>
                        <a:rPr lang="en-US" sz="1000" b="0" i="0" u="none" strike="noStrike" kern="1200" baseline="0" dirty="0" smtClean="0">
                          <a:solidFill>
                            <a:schemeClr val="tx1"/>
                          </a:solidFill>
                          <a:latin typeface="+mn-lt"/>
                          <a:ea typeface="+mn-ea"/>
                          <a:cs typeface="+mn-cs"/>
                        </a:rPr>
                        <a:t>.</a:t>
                      </a:r>
                      <a:endParaRPr lang="en-US" sz="1000" b="0" i="0" u="none" strike="noStrike" kern="1200" baseline="0" dirty="0" smtClean="0">
                        <a:solidFill>
                          <a:schemeClr val="tx1"/>
                        </a:solidFill>
                        <a:latin typeface="+mn-lt"/>
                        <a:ea typeface="+mn-ea"/>
                        <a:cs typeface="+mn-cs"/>
                      </a:endParaRP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46390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18906304"/>
              </p:ext>
            </p:extLst>
          </p:nvPr>
        </p:nvGraphicFramePr>
        <p:xfrm>
          <a:off x="457199" y="228600"/>
          <a:ext cx="8305801" cy="6228080"/>
        </p:xfrm>
        <a:graphic>
          <a:graphicData uri="http://schemas.openxmlformats.org/drawingml/2006/table">
            <a:tbl>
              <a:tblPr firstRow="1" bandRow="1">
                <a:tableStyleId>{5940675A-B579-460E-94D1-54222C63F5DA}</a:tableStyleId>
              </a:tblPr>
              <a:tblGrid>
                <a:gridCol w="934403"/>
                <a:gridCol w="519113"/>
                <a:gridCol w="1038225"/>
                <a:gridCol w="5814060"/>
              </a:tblGrid>
              <a:tr h="370840">
                <a:tc gridSpan="4">
                  <a:txBody>
                    <a:bodyPr/>
                    <a:lstStyle/>
                    <a:p>
                      <a:r>
                        <a:rPr lang="en-US" sz="1400" b="1" i="0" u="none" strike="noStrike" kern="1200" baseline="0" dirty="0" smtClean="0">
                          <a:solidFill>
                            <a:schemeClr val="tx1"/>
                          </a:solidFill>
                          <a:latin typeface="+mn-lt"/>
                          <a:ea typeface="+mn-ea"/>
                          <a:cs typeface="+mn-cs"/>
                        </a:rPr>
                        <a:t>Target 8: </a:t>
                      </a:r>
                      <a:r>
                        <a:rPr lang="en-US" sz="14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LANGUAGE &amp; VOCABULARY USE</a:t>
                      </a:r>
                      <a:r>
                        <a:rPr lang="en-US" sz="1400" b="1" i="0" u="none" strike="noStrike" kern="1200" baseline="0" dirty="0" smtClean="0">
                          <a:solidFill>
                            <a:schemeClr val="tx1"/>
                          </a:solidFill>
                          <a:latin typeface="+mn-lt"/>
                          <a:ea typeface="+mn-ea"/>
                          <a:cs typeface="+mn-cs"/>
                        </a:rPr>
                        <a:t>:</a:t>
                      </a:r>
                      <a:r>
                        <a:rPr lang="en-US" sz="1800" b="1"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(grade 5 sample)</a:t>
                      </a:r>
                    </a:p>
                    <a:p>
                      <a:r>
                        <a:rPr lang="en-US" sz="1100" b="0" i="0" u="none" strike="noStrike" kern="1200" baseline="0" dirty="0" smtClean="0">
                          <a:solidFill>
                            <a:schemeClr val="tx1"/>
                          </a:solidFill>
                          <a:latin typeface="+mn-lt"/>
                          <a:ea typeface="+mn-ea"/>
                          <a:cs typeface="+mn-cs"/>
                        </a:rPr>
                        <a:t>Strategically use language and vocabulary (including academic or domain-specific vocabulary) appropriate to the purpose and audience when revising or composing texts</a:t>
                      </a:r>
                      <a:endParaRPr lang="en-US" sz="1100" i="1" dirty="0" smtClean="0"/>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en-US" sz="1800" b="1" i="0" u="none" strike="noStrike" kern="1200" baseline="0" dirty="0" smtClean="0">
                          <a:solidFill>
                            <a:schemeClr val="tx1"/>
                          </a:solidFill>
                          <a:latin typeface="+mn-lt"/>
                          <a:ea typeface="+mn-ea"/>
                          <a:cs typeface="+mn-cs"/>
                        </a:rPr>
                        <a:t>W-2d, W-3d, L-3a, L-6</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1</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100" b="0" i="0" u="none" strike="noStrike" kern="1200" baseline="0" dirty="0" smtClean="0">
                          <a:solidFill>
                            <a:schemeClr val="tx1"/>
                          </a:solidFill>
                          <a:latin typeface="+mn-lt"/>
                          <a:ea typeface="+mn-ea"/>
                          <a:cs typeface="+mn-cs"/>
                        </a:rPr>
                        <a:t>To complete this task, students must be able to recognize academic language that signals precise actions and is appropriate for a specific purpose and audience.</a:t>
                      </a:r>
                      <a:endParaRPr lang="en-US" sz="11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000" b="1" i="0" u="none" strike="noStrike" kern="1200" baseline="0" dirty="0" smtClean="0">
                          <a:solidFill>
                            <a:schemeClr val="tx1"/>
                          </a:solidFill>
                          <a:latin typeface="+mn-lt"/>
                          <a:ea typeface="+mn-ea"/>
                          <a:cs typeface="+mn-cs"/>
                        </a:rPr>
                        <a:t>Animals on the Move</a:t>
                      </a:r>
                    </a:p>
                    <a:p>
                      <a:r>
                        <a:rPr lang="en-US" sz="1000" b="0" i="0" u="none" strike="noStrike" kern="1200" baseline="0" dirty="0" smtClean="0">
                          <a:solidFill>
                            <a:schemeClr val="tx1"/>
                          </a:solidFill>
                          <a:latin typeface="+mn-lt"/>
                          <a:ea typeface="+mn-ea"/>
                          <a:cs typeface="+mn-cs"/>
                        </a:rPr>
                        <a:t>A flock of geese flies gracefully overhead. You wish you could see the world as they see it. You wish you could fly and be as</a:t>
                      </a:r>
                    </a:p>
                    <a:p>
                      <a:r>
                        <a:rPr lang="en-US" sz="1000" b="0" i="0" u="none" strike="noStrike" kern="1200" baseline="0" dirty="0" smtClean="0">
                          <a:solidFill>
                            <a:schemeClr val="tx1"/>
                          </a:solidFill>
                          <a:latin typeface="+mn-lt"/>
                          <a:ea typeface="+mn-ea"/>
                          <a:cs typeface="+mn-cs"/>
                        </a:rPr>
                        <a:t>free as they are. You wonder where they are going in such a hurry! Well, don't envy them too much, because they may be on every long, tiring journey. Many geese and other birds migrate thousands of miles every year. Some travel over 7,000 miles one way! Some may travel up to 1000 miles without even a rest stop, crossing the Gulf of Mexico or the Sahara Desert. These birds must follow their food supply and they must return to certain locations to breed.</a:t>
                      </a:r>
                    </a:p>
                    <a:p>
                      <a:endParaRPr lang="en-US" sz="1000" b="0" i="0" u="none" strike="noStrike" kern="1200" baseline="0" dirty="0" smtClean="0">
                        <a:solidFill>
                          <a:schemeClr val="tx1"/>
                        </a:solidFill>
                        <a:latin typeface="+mn-lt"/>
                        <a:ea typeface="+mn-ea"/>
                        <a:cs typeface="+mn-cs"/>
                      </a:endParaRPr>
                    </a:p>
                    <a:p>
                      <a:r>
                        <a:rPr lang="en-US" sz="1000" b="1" i="0" u="none" strike="noStrike" kern="1200" baseline="0" dirty="0" smtClean="0">
                          <a:solidFill>
                            <a:schemeClr val="tx1"/>
                          </a:solidFill>
                          <a:latin typeface="+mn-lt"/>
                          <a:ea typeface="+mn-ea"/>
                          <a:cs typeface="+mn-cs"/>
                        </a:rPr>
                        <a:t>They migrate to survive!</a:t>
                      </a:r>
                    </a:p>
                    <a:p>
                      <a:r>
                        <a:rPr lang="en-US" sz="1000" b="0" i="0" u="none" strike="noStrike" kern="1200" baseline="0" dirty="0" smtClean="0">
                          <a:solidFill>
                            <a:schemeClr val="tx1"/>
                          </a:solidFill>
                          <a:latin typeface="+mn-lt"/>
                          <a:ea typeface="+mn-ea"/>
                          <a:cs typeface="+mn-cs"/>
                        </a:rPr>
                        <a:t>Besides birds, some other long-distance travelers are fish, sea turtles, bears, caribou, whales, and porpoises. Some of these kinds of animals are shrinking in population. Some are in danger of disappearing forever. Scientists want to know what is happening to them and why. As part of the answer, they want to know where the animals go, how they get there, and how long they stay.</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A good way to learn about animals is to track them from space. Scientists pick individual animals and fit them with lightweight,</a:t>
                      </a:r>
                    </a:p>
                    <a:p>
                      <a:r>
                        <a:rPr lang="en-US" sz="1000" b="0" i="0" u="none" strike="noStrike" kern="1200" baseline="0" dirty="0" smtClean="0">
                          <a:solidFill>
                            <a:schemeClr val="tx1"/>
                          </a:solidFill>
                          <a:latin typeface="+mn-lt"/>
                          <a:ea typeface="+mn-ea"/>
                          <a:cs typeface="+mn-cs"/>
                        </a:rPr>
                        <a:t>comfortable radio transmitters. Signals from the transmitters are received by special instruments on certain satellites as they pass overhead. These satellites are operated by the National Oceanic and Atmospheric Administration (NOAA). The polar orbits of the satellites let them see nearly every part of Earth as it rotates below and receive signals from thousands of migrating animals.</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After the satellite gets the signal from the animal's transmitter, it relays the information to a ground station. The ground station then sends the information to NASA's Goddard Space Flight Center in Maryland. Goddard then sends the information about the animal to the scientists, wherever they may be. Tracking migrating animals using satellites may help us figure out how to make their journeys as safe as possible and help them survive.</a:t>
                      </a:r>
                      <a:r>
                        <a:rPr lang="en-US" sz="1000" b="0" i="1" u="none" strike="noStrike" kern="1200" baseline="0" dirty="0" smtClean="0">
                          <a:solidFill>
                            <a:schemeClr val="tx1"/>
                          </a:solidFill>
                          <a:latin typeface="+mn-lt"/>
                          <a:ea typeface="+mn-ea"/>
                          <a:cs typeface="+mn-cs"/>
                        </a:rPr>
                        <a:t> </a:t>
                      </a:r>
                    </a:p>
                    <a:p>
                      <a:endParaRPr lang="en-US" sz="1000" b="0" i="1" u="none" strike="noStrike" kern="1200" baseline="0" dirty="0" smtClean="0">
                        <a:solidFill>
                          <a:schemeClr val="tx1"/>
                        </a:solidFill>
                        <a:latin typeface="+mn-lt"/>
                        <a:ea typeface="+mn-ea"/>
                        <a:cs typeface="+mn-cs"/>
                      </a:endParaRPr>
                    </a:p>
                    <a:p>
                      <a:r>
                        <a:rPr lang="en-US" sz="1000" b="0" i="1" u="sng" strike="noStrike" kern="1200" baseline="0" dirty="0" smtClean="0">
                          <a:solidFill>
                            <a:schemeClr val="tx1"/>
                          </a:solidFill>
                          <a:latin typeface="+mn-lt"/>
                          <a:ea typeface="+mn-ea"/>
                          <a:cs typeface="+mn-cs"/>
                        </a:rPr>
                        <a:t>Item Stem</a:t>
                      </a:r>
                    </a:p>
                    <a:p>
                      <a:r>
                        <a:rPr lang="en-US" sz="1000" b="0" i="0" u="none" strike="noStrike" kern="1200" baseline="0" dirty="0" smtClean="0">
                          <a:solidFill>
                            <a:schemeClr val="tx1"/>
                          </a:solidFill>
                          <a:latin typeface="+mn-lt"/>
                          <a:ea typeface="+mn-ea"/>
                          <a:cs typeface="+mn-cs"/>
                        </a:rPr>
                        <a:t>Scientists </a:t>
                      </a:r>
                      <a:r>
                        <a:rPr lang="en-US" sz="1000" b="1" i="0" u="sng" strike="noStrike" kern="1200" baseline="0" dirty="0" smtClean="0">
                          <a:solidFill>
                            <a:schemeClr val="tx1"/>
                          </a:solidFill>
                          <a:latin typeface="+mn-lt"/>
                          <a:ea typeface="+mn-ea"/>
                          <a:cs typeface="+mn-cs"/>
                        </a:rPr>
                        <a:t>pick </a:t>
                      </a:r>
                      <a:r>
                        <a:rPr lang="en-US" sz="1000" b="0" i="0" u="none" strike="noStrike" kern="1200" baseline="0" dirty="0" smtClean="0">
                          <a:solidFill>
                            <a:schemeClr val="tx1"/>
                          </a:solidFill>
                          <a:latin typeface="+mn-lt"/>
                          <a:ea typeface="+mn-ea"/>
                          <a:cs typeface="+mn-cs"/>
                        </a:rPr>
                        <a:t>individual animals and fit them with lightweight, comfortable radio transmitters.</a:t>
                      </a:r>
                    </a:p>
                    <a:p>
                      <a:r>
                        <a:rPr lang="en-US" sz="1000" b="0" i="1" u="none" strike="noStrike" kern="1200" baseline="0" dirty="0" smtClean="0">
                          <a:solidFill>
                            <a:schemeClr val="tx1"/>
                          </a:solidFill>
                          <a:latin typeface="+mn-lt"/>
                          <a:ea typeface="+mn-ea"/>
                          <a:cs typeface="+mn-cs"/>
                        </a:rPr>
                        <a:t>Which set of words has the same meanings as the underlined words in the sentence in the box?</a:t>
                      </a:r>
                    </a:p>
                    <a:p>
                      <a:r>
                        <a:rPr lang="en-US" sz="1000" b="0" i="1" u="sng" strike="noStrike" kern="1200" baseline="0" dirty="0" smtClean="0">
                          <a:solidFill>
                            <a:schemeClr val="tx1"/>
                          </a:solidFill>
                          <a:latin typeface="+mn-lt"/>
                          <a:ea typeface="+mn-ea"/>
                          <a:cs typeface="+mn-cs"/>
                        </a:rPr>
                        <a:t>Options:</a:t>
                      </a:r>
                    </a:p>
                    <a:p>
                      <a:r>
                        <a:rPr lang="en-US" sz="1000" b="0" i="0" u="none" strike="noStrike" kern="1200" baseline="0" dirty="0" smtClean="0">
                          <a:solidFill>
                            <a:schemeClr val="tx1"/>
                          </a:solidFill>
                          <a:latin typeface="+mn-lt"/>
                          <a:ea typeface="+mn-ea"/>
                          <a:cs typeface="+mn-cs"/>
                        </a:rPr>
                        <a:t>A. select, equip</a:t>
                      </a:r>
                    </a:p>
                    <a:p>
                      <a:r>
                        <a:rPr lang="en-US" sz="1000" b="0" i="0" u="none" strike="noStrike" kern="1200" baseline="0" dirty="0" smtClean="0">
                          <a:solidFill>
                            <a:schemeClr val="tx1"/>
                          </a:solidFill>
                          <a:latin typeface="+mn-lt"/>
                          <a:ea typeface="+mn-ea"/>
                          <a:cs typeface="+mn-cs"/>
                        </a:rPr>
                        <a:t>B. claim , connect</a:t>
                      </a:r>
                    </a:p>
                    <a:p>
                      <a:r>
                        <a:rPr lang="en-US" sz="1000" b="0" i="0" u="none" strike="noStrike" kern="1200" baseline="0" dirty="0" smtClean="0">
                          <a:solidFill>
                            <a:schemeClr val="tx1"/>
                          </a:solidFill>
                          <a:latin typeface="+mn-lt"/>
                          <a:ea typeface="+mn-ea"/>
                          <a:cs typeface="+mn-cs"/>
                        </a:rPr>
                        <a:t>C. examine, link</a:t>
                      </a:r>
                    </a:p>
                    <a:p>
                      <a:r>
                        <a:rPr lang="en-US" sz="1000" b="0" i="0" u="none" strike="noStrike" kern="1200" baseline="0" dirty="0" smtClean="0">
                          <a:solidFill>
                            <a:schemeClr val="tx1"/>
                          </a:solidFill>
                          <a:latin typeface="+mn-lt"/>
                          <a:ea typeface="+mn-ea"/>
                          <a:cs typeface="+mn-cs"/>
                        </a:rPr>
                        <a:t>D. determine , </a:t>
                      </a:r>
                      <a:endParaRPr lang="en-US" sz="10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43838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96224916"/>
              </p:ext>
            </p:extLst>
          </p:nvPr>
        </p:nvGraphicFramePr>
        <p:xfrm>
          <a:off x="228600" y="76200"/>
          <a:ext cx="8686800" cy="6639560"/>
        </p:xfrm>
        <a:graphic>
          <a:graphicData uri="http://schemas.openxmlformats.org/drawingml/2006/table">
            <a:tbl>
              <a:tblPr firstRow="1" bandRow="1">
                <a:tableStyleId>{5940675A-B579-460E-94D1-54222C63F5DA}</a:tableStyleId>
              </a:tblPr>
              <a:tblGrid>
                <a:gridCol w="868680"/>
                <a:gridCol w="121088"/>
                <a:gridCol w="905534"/>
                <a:gridCol w="6791498"/>
              </a:tblGrid>
              <a:tr h="370840">
                <a:tc gridSpan="4">
                  <a:txBody>
                    <a:bodyPr/>
                    <a:lstStyle/>
                    <a:p>
                      <a:r>
                        <a:rPr lang="en-US" sz="1400" b="1" dirty="0" smtClean="0"/>
                        <a:t>Target 2  </a:t>
                      </a:r>
                      <a:r>
                        <a:rPr lang="en-US" sz="1400" b="1" u="sng" dirty="0" smtClean="0"/>
                        <a:t>Write Full Narrative Compositions</a:t>
                      </a:r>
                      <a:r>
                        <a:rPr lang="en-US" sz="1800" baseline="0" dirty="0" smtClean="0"/>
                        <a:t>:</a:t>
                      </a:r>
                    </a:p>
                    <a:p>
                      <a:r>
                        <a:rPr lang="en-US" sz="1100" i="1" dirty="0" smtClean="0"/>
                        <a:t>Write full compositions demonstrating</a:t>
                      </a:r>
                      <a:r>
                        <a:rPr lang="en-US" sz="1100" i="1" baseline="0" dirty="0" smtClean="0"/>
                        <a:t> </a:t>
                      </a:r>
                      <a:r>
                        <a:rPr lang="fr-FR" sz="1100" i="1" dirty="0" smtClean="0"/>
                        <a:t>narrative stratégies (dialogue, description), structures, </a:t>
                      </a:r>
                      <a:r>
                        <a:rPr lang="fr-FR" sz="1100" i="1" dirty="0" err="1" smtClean="0"/>
                        <a:t>appropriate</a:t>
                      </a:r>
                      <a:r>
                        <a:rPr lang="fr-FR" sz="1100" i="1" baseline="0" dirty="0" smtClean="0"/>
                        <a:t> </a:t>
                      </a:r>
                      <a:r>
                        <a:rPr lang="en-US" sz="1100" i="1" dirty="0" smtClean="0"/>
                        <a:t>transitional strategies for coherence, and authors’ craft appropriate</a:t>
                      </a:r>
                      <a:r>
                        <a:rPr lang="en-US" sz="1100" i="1" baseline="0" dirty="0" smtClean="0"/>
                        <a:t> </a:t>
                      </a:r>
                      <a:r>
                        <a:rPr lang="en-US" sz="1100" i="1" dirty="0" smtClean="0"/>
                        <a:t>to purpose (closure, detailing characters, plot, setting, and events).</a:t>
                      </a:r>
                      <a:endParaRPr lang="en-US" sz="1100" i="1" dirty="0"/>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300" b="0" kern="1200" baseline="0" dirty="0" smtClean="0">
                          <a:solidFill>
                            <a:schemeClr val="tx1"/>
                          </a:solidFill>
                          <a:latin typeface="+mn-lt"/>
                          <a:ea typeface="+mn-ea"/>
                          <a:cs typeface="+mn-cs"/>
                        </a:rPr>
                        <a:t>W-2d, W-3a, W-3b, W-3c, W-3d, W-3e, W-4, W-5, W-8, W-9,</a:t>
                      </a:r>
                      <a:r>
                        <a:rPr lang="en-US" sz="1300" b="0" kern="1200" baseline="0" dirty="0" smtClean="0">
                          <a:solidFill>
                            <a:schemeClr val="tx1"/>
                          </a:solidFill>
                          <a:latin typeface="+mn-lt"/>
                          <a:ea typeface="+mn-ea"/>
                          <a:cs typeface="+mn-cs"/>
                        </a:rPr>
                        <a:t> </a:t>
                      </a:r>
                      <a:r>
                        <a:rPr lang="pl-PL" sz="1300" b="0" kern="1200" baseline="0" dirty="0" smtClean="0">
                          <a:solidFill>
                            <a:schemeClr val="tx1"/>
                          </a:solidFill>
                          <a:latin typeface="+mn-lt"/>
                          <a:ea typeface="+mn-ea"/>
                          <a:cs typeface="+mn-cs"/>
                        </a:rPr>
                        <a:t>L-1, L-2, L-3, L-6 RI-9; W-1a, W-1b, W-8 W-9</a:t>
                      </a:r>
                      <a:endParaRPr lang="en-US" sz="1300" b="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Narrative Composition </a:t>
                      </a:r>
                    </a:p>
                  </a:txBody>
                  <a:tcPr/>
                </a:tc>
              </a:tr>
              <a:tr h="370840">
                <a:tc>
                  <a:txBody>
                    <a:bodyPr/>
                    <a:lstStyle/>
                    <a:p>
                      <a:r>
                        <a:rPr lang="en-US" sz="1400" dirty="0" smtClean="0"/>
                        <a:t>Task</a:t>
                      </a:r>
                      <a:endParaRPr lang="en-US" sz="1400" dirty="0"/>
                    </a:p>
                  </a:txBody>
                  <a:tcPr/>
                </a:tc>
                <a:tc gridSpan="3">
                  <a:txBody>
                    <a:bodyPr/>
                    <a:lstStyle/>
                    <a:p>
                      <a:r>
                        <a:rPr lang="en-US" sz="1000" kern="1200" baseline="0" dirty="0" smtClean="0">
                          <a:solidFill>
                            <a:schemeClr val="tx1"/>
                          </a:solidFill>
                          <a:latin typeface="+mn-lt"/>
                          <a:ea typeface="+mn-ea"/>
                          <a:cs typeface="+mn-cs"/>
                        </a:rPr>
                        <a:t>In order to complete the performance task students must </a:t>
                      </a:r>
                    </a:p>
                    <a:p>
                      <a:r>
                        <a:rPr lang="en-US" sz="1000" kern="1200" baseline="0" dirty="0" smtClean="0">
                          <a:solidFill>
                            <a:schemeClr val="tx1"/>
                          </a:solidFill>
                          <a:latin typeface="+mn-lt"/>
                          <a:ea typeface="+mn-ea"/>
                          <a:cs typeface="+mn-cs"/>
                        </a:rPr>
                        <a:t>1.Interpret information from multiple sources and gather information to support analysis.</a:t>
                      </a:r>
                    </a:p>
                    <a:p>
                      <a:r>
                        <a:rPr lang="en-US" sz="1000" kern="1200" baseline="0" dirty="0" smtClean="0">
                          <a:solidFill>
                            <a:schemeClr val="tx1"/>
                          </a:solidFill>
                          <a:latin typeface="+mn-lt"/>
                          <a:ea typeface="+mn-ea"/>
                          <a:cs typeface="+mn-cs"/>
                        </a:rPr>
                        <a:t>2. Contrast authors’ presentations among sources.</a:t>
                      </a:r>
                    </a:p>
                    <a:p>
                      <a:r>
                        <a:rPr lang="en-US" sz="1000" kern="1200" baseline="0" dirty="0" smtClean="0">
                          <a:solidFill>
                            <a:schemeClr val="tx1"/>
                          </a:solidFill>
                          <a:latin typeface="+mn-lt"/>
                          <a:ea typeface="+mn-ea"/>
                          <a:cs typeface="+mn-cs"/>
                        </a:rPr>
                        <a:t>3. Plan, write, and revise a clear, coherent narrative text appropriate for purpose and audience with effective plot development, organization, and adherence to conventions and rules of grammar, usage, and mechanics.</a:t>
                      </a:r>
                    </a:p>
                    <a:p>
                      <a:pPr>
                        <a:buFont typeface="Arial" pitchFamily="34" charset="0"/>
                        <a:buChar char="•"/>
                      </a:pPr>
                      <a:r>
                        <a:rPr lang="en-US" sz="1000" kern="1200" baseline="0" dirty="0" smtClean="0">
                          <a:solidFill>
                            <a:schemeClr val="tx1"/>
                          </a:solidFill>
                          <a:latin typeface="+mn-lt"/>
                          <a:ea typeface="+mn-ea"/>
                          <a:cs typeface="+mn-cs"/>
                        </a:rPr>
                        <a:t>Use narrative strategies including at least two characterization techniques.</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b="1" kern="1200" baseline="0" dirty="0" smtClean="0">
                          <a:solidFill>
                            <a:schemeClr val="tx1"/>
                          </a:solidFill>
                          <a:latin typeface="+mn-lt"/>
                          <a:ea typeface="+mn-ea"/>
                          <a:cs typeface="+mn-cs"/>
                        </a:rPr>
                        <a:t>Your Assignment</a:t>
                      </a:r>
                    </a:p>
                    <a:p>
                      <a:r>
                        <a:rPr lang="en-US" sz="1100" kern="1200" baseline="0" dirty="0" smtClean="0">
                          <a:solidFill>
                            <a:schemeClr val="tx1"/>
                          </a:solidFill>
                          <a:latin typeface="+mn-lt"/>
                          <a:ea typeface="+mn-ea"/>
                          <a:cs typeface="+mn-cs"/>
                        </a:rPr>
                        <a:t>Write a short story using at least two characterization techniques to introduce your main character quickly. Use this planning guide to make sure you get started quickly and keep your story short enough to finish in one hour.</a:t>
                      </a:r>
                    </a:p>
                    <a:p>
                      <a:r>
                        <a:rPr lang="en-US" sz="1100" i="1" u="sng" kern="1200" baseline="0" dirty="0" smtClean="0">
                          <a:solidFill>
                            <a:schemeClr val="tx1"/>
                          </a:solidFill>
                          <a:latin typeface="+mn-lt"/>
                          <a:ea typeface="+mn-ea"/>
                          <a:cs typeface="+mn-cs"/>
                        </a:rPr>
                        <a:t>Character</a:t>
                      </a:r>
                    </a:p>
                    <a:p>
                      <a:r>
                        <a:rPr lang="en-US" sz="1100" kern="1200" baseline="0" dirty="0" smtClean="0">
                          <a:solidFill>
                            <a:schemeClr val="tx1"/>
                          </a:solidFill>
                          <a:latin typeface="+mn-lt"/>
                          <a:ea typeface="+mn-ea"/>
                          <a:cs typeface="+mn-cs"/>
                        </a:rPr>
                        <a:t>1. Who will be the main character of your story? This can be a real or imaginary character.</a:t>
                      </a:r>
                    </a:p>
                    <a:p>
                      <a:r>
                        <a:rPr lang="en-US" sz="1100" kern="1200" baseline="0" dirty="0" smtClean="0">
                          <a:solidFill>
                            <a:schemeClr val="tx1"/>
                          </a:solidFill>
                          <a:latin typeface="+mn-lt"/>
                          <a:ea typeface="+mn-ea"/>
                          <a:cs typeface="+mn-cs"/>
                        </a:rPr>
                        <a:t>2. Which characterization techniques will you use?</a:t>
                      </a:r>
                      <a:r>
                        <a:rPr lang="en-US" sz="1100" i="1" kern="1200" baseline="0" dirty="0" smtClean="0">
                          <a:solidFill>
                            <a:schemeClr val="tx1"/>
                          </a:solidFill>
                          <a:latin typeface="+mn-lt"/>
                          <a:ea typeface="+mn-ea"/>
                          <a:cs typeface="+mn-cs"/>
                        </a:rPr>
                        <a:t> Setting</a:t>
                      </a:r>
                    </a:p>
                    <a:p>
                      <a:r>
                        <a:rPr lang="en-US" sz="1100" kern="1200" baseline="0" dirty="0" smtClean="0">
                          <a:solidFill>
                            <a:schemeClr val="tx1"/>
                          </a:solidFill>
                          <a:latin typeface="+mn-lt"/>
                          <a:ea typeface="+mn-ea"/>
                          <a:cs typeface="+mn-cs"/>
                        </a:rPr>
                        <a:t>1. Where will your story take place?</a:t>
                      </a:r>
                    </a:p>
                    <a:p>
                      <a:r>
                        <a:rPr lang="en-US" sz="1100" kern="1200" baseline="0" dirty="0" smtClean="0">
                          <a:solidFill>
                            <a:schemeClr val="tx1"/>
                          </a:solidFill>
                          <a:latin typeface="+mn-lt"/>
                          <a:ea typeface="+mn-ea"/>
                          <a:cs typeface="+mn-cs"/>
                        </a:rPr>
                        <a:t>2. Will your story take place in the past, the present, or the future?</a:t>
                      </a:r>
                    </a:p>
                    <a:p>
                      <a:r>
                        <a:rPr lang="en-US" sz="1100" i="1" u="sng" kern="1200" baseline="0" dirty="0" smtClean="0">
                          <a:solidFill>
                            <a:schemeClr val="tx1"/>
                          </a:solidFill>
                          <a:latin typeface="+mn-lt"/>
                          <a:ea typeface="+mn-ea"/>
                          <a:cs typeface="+mn-cs"/>
                        </a:rPr>
                        <a:t>Plot</a:t>
                      </a:r>
                    </a:p>
                    <a:p>
                      <a:r>
                        <a:rPr lang="en-US" sz="1100" kern="1200" baseline="0" dirty="0" smtClean="0">
                          <a:solidFill>
                            <a:schemeClr val="tx1"/>
                          </a:solidFill>
                          <a:latin typeface="+mn-lt"/>
                          <a:ea typeface="+mn-ea"/>
                          <a:cs typeface="+mn-cs"/>
                        </a:rPr>
                        <a:t>1. Problem</a:t>
                      </a:r>
                    </a:p>
                    <a:p>
                      <a:r>
                        <a:rPr lang="en-US" sz="1100" kern="1200" baseline="0" dirty="0" smtClean="0">
                          <a:solidFill>
                            <a:schemeClr val="tx1"/>
                          </a:solidFill>
                          <a:latin typeface="+mn-lt"/>
                          <a:ea typeface="+mn-ea"/>
                          <a:cs typeface="+mn-cs"/>
                        </a:rPr>
                        <a:t>a. What is the problem your character will solve?</a:t>
                      </a:r>
                    </a:p>
                    <a:p>
                      <a:r>
                        <a:rPr lang="en-US" sz="1100" kern="1200" baseline="0" dirty="0" smtClean="0">
                          <a:solidFill>
                            <a:schemeClr val="tx1"/>
                          </a:solidFill>
                          <a:latin typeface="+mn-lt"/>
                          <a:ea typeface="+mn-ea"/>
                          <a:cs typeface="+mn-cs"/>
                        </a:rPr>
                        <a:t>b. How will the problem be solved?</a:t>
                      </a:r>
                    </a:p>
                    <a:p>
                      <a:r>
                        <a:rPr lang="en-US" sz="1100" kern="1200" baseline="0" dirty="0" smtClean="0">
                          <a:solidFill>
                            <a:schemeClr val="tx1"/>
                          </a:solidFill>
                          <a:latin typeface="+mn-lt"/>
                          <a:ea typeface="+mn-ea"/>
                          <a:cs typeface="+mn-cs"/>
                        </a:rPr>
                        <a:t>2. Sequence of Events</a:t>
                      </a:r>
                    </a:p>
                    <a:p>
                      <a:r>
                        <a:rPr lang="en-US" sz="1100" kern="1200" baseline="0" dirty="0" smtClean="0">
                          <a:solidFill>
                            <a:schemeClr val="tx1"/>
                          </a:solidFill>
                          <a:latin typeface="+mn-lt"/>
                          <a:ea typeface="+mn-ea"/>
                          <a:cs typeface="+mn-cs"/>
                        </a:rPr>
                        <a:t>a. How will your story begin?</a:t>
                      </a:r>
                    </a:p>
                    <a:p>
                      <a:r>
                        <a:rPr lang="en-US" sz="1100" kern="1200" baseline="0" dirty="0" smtClean="0">
                          <a:solidFill>
                            <a:schemeClr val="tx1"/>
                          </a:solidFill>
                          <a:latin typeface="+mn-lt"/>
                          <a:ea typeface="+mn-ea"/>
                          <a:cs typeface="+mn-cs"/>
                        </a:rPr>
                        <a:t>b. What will happen to move your story from the beginning to the end?</a:t>
                      </a:r>
                    </a:p>
                    <a:p>
                      <a:r>
                        <a:rPr lang="en-US" sz="1100" kern="1200" baseline="0" dirty="0" smtClean="0">
                          <a:solidFill>
                            <a:schemeClr val="tx1"/>
                          </a:solidFill>
                          <a:latin typeface="+mn-lt"/>
                          <a:ea typeface="+mn-ea"/>
                          <a:cs typeface="+mn-cs"/>
                        </a:rPr>
                        <a:t>c. How will your story end?</a:t>
                      </a:r>
                    </a:p>
                    <a:p>
                      <a:r>
                        <a:rPr lang="en-US" sz="1100" i="1" u="sng" kern="1200" baseline="0" dirty="0" smtClean="0">
                          <a:solidFill>
                            <a:schemeClr val="tx1"/>
                          </a:solidFill>
                          <a:latin typeface="+mn-lt"/>
                          <a:ea typeface="+mn-ea"/>
                          <a:cs typeface="+mn-cs"/>
                        </a:rPr>
                        <a:t>Theme</a:t>
                      </a:r>
                    </a:p>
                    <a:p>
                      <a:r>
                        <a:rPr lang="en-US" sz="1100" kern="1200" baseline="0" dirty="0" smtClean="0">
                          <a:solidFill>
                            <a:schemeClr val="tx1"/>
                          </a:solidFill>
                          <a:latin typeface="+mn-lt"/>
                          <a:ea typeface="+mn-ea"/>
                          <a:cs typeface="+mn-cs"/>
                        </a:rPr>
                        <a:t>1. What is the lesson or message that can be learned from the</a:t>
                      </a:r>
                    </a:p>
                    <a:p>
                      <a:r>
                        <a:rPr lang="en-US" sz="1100" kern="1200" baseline="0" dirty="0" smtClean="0">
                          <a:solidFill>
                            <a:schemeClr val="tx1"/>
                          </a:solidFill>
                          <a:latin typeface="+mn-lt"/>
                          <a:ea typeface="+mn-ea"/>
                          <a:cs typeface="+mn-cs"/>
                        </a:rPr>
                        <a:t>story?</a:t>
                      </a:r>
                      <a:endParaRPr lang="en-US" sz="1100" b="0" i="0" u="none" strike="noStrike" kern="1200" baseline="0" dirty="0" smtClean="0">
                        <a:solidFill>
                          <a:schemeClr val="tx1"/>
                        </a:solidFill>
                        <a:latin typeface="+mn-lt"/>
                        <a:ea typeface="+mn-ea"/>
                        <a:cs typeface="+mn-cs"/>
                      </a:endParaRP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
        <p:nvSpPr>
          <p:cNvPr id="3" name="TextBox 2"/>
          <p:cNvSpPr txBox="1"/>
          <p:nvPr/>
        </p:nvSpPr>
        <p:spPr>
          <a:xfrm>
            <a:off x="5486400" y="4038600"/>
            <a:ext cx="3352800" cy="2554545"/>
          </a:xfrm>
          <a:prstGeom prst="rect">
            <a:avLst/>
          </a:prstGeom>
          <a:noFill/>
        </p:spPr>
        <p:txBody>
          <a:bodyPr wrap="square" rtlCol="0">
            <a:spAutoFit/>
          </a:bodyPr>
          <a:lstStyle/>
          <a:p>
            <a:r>
              <a:rPr lang="en-US" sz="1000" b="1" dirty="0" smtClean="0"/>
              <a:t>How your essay will be scored: The people scoring your</a:t>
            </a:r>
          </a:p>
          <a:p>
            <a:r>
              <a:rPr lang="en-US" sz="1000" dirty="0" smtClean="0"/>
              <a:t>essay will be assigning scores for</a:t>
            </a:r>
          </a:p>
          <a:p>
            <a:r>
              <a:rPr lang="en-US" sz="1000" b="1" i="1" dirty="0" smtClean="0"/>
              <a:t>1. Narrative focus – how well you maintain your focus and </a:t>
            </a:r>
            <a:r>
              <a:rPr lang="en-US" sz="1000" dirty="0" smtClean="0"/>
              <a:t>establish a setting, narrator and/or characters, and point of view</a:t>
            </a:r>
          </a:p>
          <a:p>
            <a:r>
              <a:rPr lang="en-US" sz="1000" b="1" i="1" dirty="0" smtClean="0"/>
              <a:t>2. Organization – how well the events logically flow from</a:t>
            </a:r>
          </a:p>
          <a:p>
            <a:r>
              <a:rPr lang="en-US" sz="1000" dirty="0" smtClean="0"/>
              <a:t>beginning to end using effective transitions and how well</a:t>
            </a:r>
          </a:p>
          <a:p>
            <a:r>
              <a:rPr lang="en-US" sz="1000" dirty="0" smtClean="0"/>
              <a:t>you stay on topic throughout the essay</a:t>
            </a:r>
          </a:p>
          <a:p>
            <a:r>
              <a:rPr lang="en-US" sz="1000" b="1" i="1" dirty="0" smtClean="0"/>
              <a:t>3. Elaboration of narrative – how well you elaborate with </a:t>
            </a:r>
            <a:r>
              <a:rPr lang="en-US" sz="1000" dirty="0" smtClean="0"/>
              <a:t>details, dialogue, and description to advance the story or illustrate the experience</a:t>
            </a:r>
          </a:p>
          <a:p>
            <a:r>
              <a:rPr lang="en-US" sz="1000" b="1" i="1" dirty="0" smtClean="0"/>
              <a:t>4. Language and vocabulary – how well you effectively</a:t>
            </a:r>
          </a:p>
          <a:p>
            <a:r>
              <a:rPr lang="en-US" sz="1000" dirty="0" smtClean="0"/>
              <a:t>express experiences or events using sensory, concrete, and figurative language that is appropriate for your purpose</a:t>
            </a:r>
          </a:p>
          <a:p>
            <a:r>
              <a:rPr lang="en-US" sz="1000" b="1" i="1" dirty="0" smtClean="0"/>
              <a:t>5. Conventions – how well you follow the rules of usage,</a:t>
            </a:r>
          </a:p>
          <a:p>
            <a:r>
              <a:rPr lang="en-US" sz="1000" dirty="0" smtClean="0"/>
              <a:t>punctuation, capitalization, and spelling.</a:t>
            </a:r>
            <a:endParaRPr lang="en-US" sz="1000" dirty="0"/>
          </a:p>
        </p:txBody>
      </p:sp>
    </p:spTree>
    <p:extLst>
      <p:ext uri="{BB962C8B-B14F-4D97-AF65-F5344CB8AC3E}">
        <p14:creationId xmlns:p14="http://schemas.microsoft.com/office/powerpoint/2010/main" val="3842616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4170</Words>
  <Application>Microsoft Office PowerPoint</Application>
  <PresentationFormat>On-screen Show (4:3)</PresentationFormat>
  <Paragraphs>296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40</cp:revision>
  <cp:lastPrinted>2013-05-02T01:11:56Z</cp:lastPrinted>
  <dcterms:created xsi:type="dcterms:W3CDTF">2013-04-30T22:31:16Z</dcterms:created>
  <dcterms:modified xsi:type="dcterms:W3CDTF">2015-10-10T21:49:01Z</dcterms:modified>
</cp:coreProperties>
</file>