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6" r:id="rId3"/>
    <p:sldId id="263" r:id="rId4"/>
    <p:sldId id="256" r:id="rId5"/>
    <p:sldId id="257" r:id="rId6"/>
    <p:sldId id="258" r:id="rId7"/>
    <p:sldId id="265" r:id="rId8"/>
    <p:sldId id="259" r:id="rId9"/>
    <p:sldId id="260" r:id="rId10"/>
    <p:sldId id="261"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418"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74954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873710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40253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73124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220189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54308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96503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56619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95588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201922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57367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8EE54-A9AE-4EFB-8EA6-4AFE0F5A20DD}" type="datetimeFigureOut">
              <a:rPr lang="en-US" smtClean="0"/>
              <a:pPr/>
              <a:t>10/10/2015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30E6B-CCD1-4FA9-9C95-AEDC4E341B6D}" type="slidenum">
              <a:rPr lang="en-US" smtClean="0"/>
              <a:pPr/>
              <a:t>‹#›</a:t>
            </a:fld>
            <a:endParaRPr lang="en-US"/>
          </a:p>
        </p:txBody>
      </p:sp>
    </p:spTree>
    <p:extLst>
      <p:ext uri="{BB962C8B-B14F-4D97-AF65-F5344CB8AC3E}">
        <p14:creationId xmlns:p14="http://schemas.microsoft.com/office/powerpoint/2010/main" val="3464031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dese.mo.gov/divimprove/assess/documents/asmt-sbac-ela-gr4-sample-items.pdf"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533400"/>
            <a:ext cx="7543800" cy="4401205"/>
          </a:xfrm>
          <a:prstGeom prst="rect">
            <a:avLst/>
          </a:prstGeom>
          <a:noFill/>
        </p:spPr>
        <p:txBody>
          <a:bodyPr wrap="square" rtlCol="0">
            <a:spAutoFit/>
          </a:bodyPr>
          <a:lstStyle/>
          <a:p>
            <a:pPr algn="ctr"/>
            <a:r>
              <a:rPr lang="en-US" sz="2800" b="1" dirty="0" smtClean="0"/>
              <a:t>Grade Four Sample Assessments</a:t>
            </a:r>
          </a:p>
          <a:p>
            <a:pPr algn="ctr"/>
            <a:r>
              <a:rPr lang="en-US" dirty="0" smtClean="0">
                <a:hlinkClick r:id="rId2"/>
              </a:rPr>
              <a:t>SBAC Grade 4 Assessment Samples</a:t>
            </a:r>
            <a:endParaRPr lang="en-US" dirty="0" smtClean="0"/>
          </a:p>
          <a:p>
            <a:pPr algn="ct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r>
              <a:rPr lang="en-US" i="1" u="sng" dirty="0" smtClean="0"/>
              <a:t>Note</a:t>
            </a:r>
            <a:r>
              <a:rPr lang="en-US" i="1" dirty="0" smtClean="0"/>
              <a:t>: Full Composition Samples are part of a Performance Task.  The complete Performance Task with Research Standards and Targets are not included in these samples for the purpose of emphasizing the composition pieces.</a:t>
            </a:r>
            <a:endParaRPr lang="en-US" i="1" dirty="0"/>
          </a:p>
        </p:txBody>
      </p:sp>
      <p:pic>
        <p:nvPicPr>
          <p:cNvPr id="1026" name="Picture 2" descr="C:\Users\richmons\AppData\Local\Microsoft\Windows\Temporary Internet Files\Content.IE5\ZWLP2AKO\MC9002152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1559199"/>
            <a:ext cx="2514600" cy="220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593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70511564"/>
              </p:ext>
            </p:extLst>
          </p:nvPr>
        </p:nvGraphicFramePr>
        <p:xfrm>
          <a:off x="533400" y="152400"/>
          <a:ext cx="8077200" cy="6304280"/>
        </p:xfrm>
        <a:graphic>
          <a:graphicData uri="http://schemas.openxmlformats.org/drawingml/2006/table">
            <a:tbl>
              <a:tblPr firstRow="1" bandRow="1">
                <a:tableStyleId>{5940675A-B579-460E-94D1-54222C63F5DA}</a:tableStyleId>
              </a:tblPr>
              <a:tblGrid>
                <a:gridCol w="807720"/>
                <a:gridCol w="116840"/>
                <a:gridCol w="828040"/>
                <a:gridCol w="6324600"/>
              </a:tblGrid>
              <a:tr h="370840">
                <a:tc gridSpan="4">
                  <a:txBody>
                    <a:bodyPr/>
                    <a:lstStyle/>
                    <a:p>
                      <a:r>
                        <a:rPr lang="en-US" sz="1600" b="1" dirty="0" smtClean="0"/>
                        <a:t>Target 7 </a:t>
                      </a:r>
                      <a:r>
                        <a:rPr lang="en-US" sz="1400" b="1" u="sng" dirty="0" smtClean="0"/>
                        <a:t>COMPOSE FULL OPINION TEXT</a:t>
                      </a:r>
                      <a:r>
                        <a:rPr lang="en-US" sz="1400" b="1" dirty="0" smtClean="0"/>
                        <a:t>: </a:t>
                      </a:r>
                      <a:r>
                        <a:rPr lang="en-US" sz="1100" i="1" dirty="0" smtClean="0"/>
                        <a:t>Write full opinion pieces about topics or</a:t>
                      </a:r>
                      <a:r>
                        <a:rPr lang="en-US" sz="1100" i="1" baseline="0" dirty="0" smtClean="0"/>
                        <a:t> </a:t>
                      </a:r>
                      <a:r>
                        <a:rPr lang="en-US" sz="1100" i="1" dirty="0" smtClean="0"/>
                        <a:t>sources, attending to purpose and audience: organize ideas by</a:t>
                      </a:r>
                      <a:r>
                        <a:rPr lang="en-US" sz="1100" i="1" baseline="0" dirty="0" smtClean="0"/>
                        <a:t> </a:t>
                      </a:r>
                      <a:r>
                        <a:rPr lang="en-US" sz="1100" i="1" dirty="0" smtClean="0"/>
                        <a:t>stating a context and focus, include structures and appropriate</a:t>
                      </a:r>
                      <a:r>
                        <a:rPr lang="en-US" sz="1100" i="1" baseline="0" dirty="0" smtClean="0"/>
                        <a:t> </a:t>
                      </a:r>
                      <a:r>
                        <a:rPr lang="en-US" sz="1100" i="1" dirty="0" smtClean="0"/>
                        <a:t>transitional strategies for coherence, and develop supporting reasons</a:t>
                      </a:r>
                      <a:r>
                        <a:rPr lang="en-US" sz="1100" i="1" baseline="0" dirty="0" smtClean="0"/>
                        <a:t> </a:t>
                      </a:r>
                      <a:r>
                        <a:rPr lang="en-US" sz="1100" i="1" dirty="0" smtClean="0"/>
                        <a:t>(from sources when appropriate to prompt) and an appropriate</a:t>
                      </a:r>
                      <a:r>
                        <a:rPr lang="en-US" sz="1100" i="1" baseline="0" dirty="0" smtClean="0"/>
                        <a:t> </a:t>
                      </a:r>
                      <a:r>
                        <a:rPr lang="en-US" sz="1100" i="1" dirty="0" smtClean="0"/>
                        <a:t>conclusion.</a:t>
                      </a:r>
                      <a:endParaRPr lang="en-US" sz="1100" i="1" dirty="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dirty="0" smtClean="0"/>
                        <a:t>W-1a, W-1b, W-1c, W-1d, W-3b, W-4, W-5, W-8, L-3a, L-6, W-2d,</a:t>
                      </a:r>
                      <a:r>
                        <a:rPr lang="en-US" sz="1400" baseline="0" dirty="0" smtClean="0"/>
                        <a:t> </a:t>
                      </a:r>
                      <a:r>
                        <a:rPr lang="pl-PL" sz="1400" dirty="0" smtClean="0"/>
                        <a:t>W-3d, L-1, L-2, L-3b, RI-9</a:t>
                      </a:r>
                      <a:endParaRPr lang="pl-PL"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Opinion Composition </a:t>
                      </a:r>
                    </a:p>
                  </a:txBody>
                  <a:tcPr/>
                </a:tc>
              </a:tr>
              <a:tr h="370840">
                <a:tc>
                  <a:txBody>
                    <a:bodyPr/>
                    <a:lstStyle/>
                    <a:p>
                      <a:r>
                        <a:rPr lang="en-US" sz="1400" dirty="0" smtClean="0"/>
                        <a:t>Task</a:t>
                      </a:r>
                      <a:endParaRPr lang="en-US" sz="1400" dirty="0"/>
                    </a:p>
                  </a:txBody>
                  <a:tcPr/>
                </a:tc>
                <a:tc gridSpan="3">
                  <a:txBody>
                    <a:bodyPr/>
                    <a:lstStyle/>
                    <a:p>
                      <a:r>
                        <a:rPr lang="en-US" sz="1000" dirty="0" smtClean="0"/>
                        <a:t>Medium/High In order to complete the performance task, students</a:t>
                      </a:r>
                    </a:p>
                    <a:p>
                      <a:r>
                        <a:rPr lang="en-US" sz="1000" dirty="0" smtClean="0"/>
                        <a:t>1. Gather, select, and analyze information in a series of sources</a:t>
                      </a:r>
                    </a:p>
                    <a:p>
                      <a:r>
                        <a:rPr lang="en-US" sz="1000" dirty="0" smtClean="0"/>
                        <a:t>2. Write an opinion essay effectively demonstrating</a:t>
                      </a:r>
                    </a:p>
                    <a:p>
                      <a:r>
                        <a:rPr lang="en-US" sz="1000" dirty="0" smtClean="0"/>
                        <a:t>• a clearly stated opinion experience and sources to support opinion</a:t>
                      </a:r>
                    </a:p>
                    <a:p>
                      <a:r>
                        <a:rPr lang="en-US" sz="1000" dirty="0" smtClean="0"/>
                        <a:t>• clear and coherent organization of writing and</a:t>
                      </a:r>
                    </a:p>
                    <a:p>
                      <a:r>
                        <a:rPr lang="en-US" sz="1000" dirty="0" smtClean="0"/>
                        <a:t>• command of the conventions of standard English grammar and</a:t>
                      </a:r>
                      <a:r>
                        <a:rPr lang="en-US" sz="1000" baseline="0" dirty="0" smtClean="0"/>
                        <a:t> </a:t>
                      </a:r>
                      <a:r>
                        <a:rPr lang="en-US" sz="1000" dirty="0" smtClean="0"/>
                        <a:t>usage, capitalization, punctuation and spelling</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900" b="1" dirty="0" smtClean="0"/>
                        <a:t>Your Assignment</a:t>
                      </a:r>
                    </a:p>
                    <a:p>
                      <a:r>
                        <a:rPr lang="en-US" sz="900" dirty="0" smtClean="0"/>
                        <a:t>Your best friend told you that he/she wants to be a famous movie</a:t>
                      </a:r>
                      <a:r>
                        <a:rPr lang="en-US" sz="900" baseline="0" dirty="0" smtClean="0"/>
                        <a:t> </a:t>
                      </a:r>
                      <a:r>
                        <a:rPr lang="en-US" sz="900" dirty="0" smtClean="0"/>
                        <a:t>actor. To help reach this goal, your friend is eager to begin</a:t>
                      </a:r>
                      <a:r>
                        <a:rPr lang="en-US" sz="900" baseline="0" dirty="0" smtClean="0"/>
                        <a:t> </a:t>
                      </a:r>
                      <a:r>
                        <a:rPr lang="en-US" sz="900" dirty="0" smtClean="0"/>
                        <a:t>starring in commercials so that he/she can eventually get a role in</a:t>
                      </a:r>
                      <a:r>
                        <a:rPr lang="en-US" sz="900" baseline="0" dirty="0" smtClean="0"/>
                        <a:t> </a:t>
                      </a:r>
                      <a:r>
                        <a:rPr lang="en-US" sz="900" dirty="0" smtClean="0"/>
                        <a:t>a movie. Write an essay in which you state your opinion on</a:t>
                      </a:r>
                      <a:r>
                        <a:rPr lang="en-US" sz="900" baseline="0" dirty="0" smtClean="0"/>
                        <a:t> </a:t>
                      </a:r>
                      <a:r>
                        <a:rPr lang="en-US" sz="900" dirty="0" smtClean="0"/>
                        <a:t>whether you think it is good or bad to be famous at a young age.</a:t>
                      </a:r>
                    </a:p>
                    <a:p>
                      <a:r>
                        <a:rPr lang="en-US" sz="900" dirty="0" smtClean="0"/>
                        <a:t>Use evidence from the video and the article to help support your</a:t>
                      </a:r>
                      <a:r>
                        <a:rPr lang="en-US" sz="900" baseline="0" dirty="0" smtClean="0"/>
                        <a:t> </a:t>
                      </a:r>
                      <a:r>
                        <a:rPr lang="en-US" sz="900" dirty="0" smtClean="0"/>
                        <a:t>opinion on the topic.</a:t>
                      </a:r>
                      <a:r>
                        <a:rPr lang="en-US" sz="900" b="1" dirty="0" smtClean="0"/>
                        <a:t> </a:t>
                      </a:r>
                    </a:p>
                    <a:p>
                      <a:endParaRPr lang="en-US" sz="900" b="1" dirty="0" smtClean="0"/>
                    </a:p>
                    <a:p>
                      <a:r>
                        <a:rPr lang="en-US" sz="900" b="1" dirty="0" smtClean="0"/>
                        <a:t>How your essay will be scored: </a:t>
                      </a:r>
                      <a:r>
                        <a:rPr lang="en-US" sz="900" dirty="0" smtClean="0"/>
                        <a:t>The people scoring your essay</a:t>
                      </a:r>
                      <a:r>
                        <a:rPr lang="en-US" sz="900" baseline="0" dirty="0" smtClean="0"/>
                        <a:t> </a:t>
                      </a:r>
                      <a:r>
                        <a:rPr lang="en-US" sz="900" dirty="0" smtClean="0"/>
                        <a:t>will be assigning scores for</a:t>
                      </a:r>
                    </a:p>
                    <a:p>
                      <a:endParaRPr lang="en-US" sz="900" dirty="0" smtClean="0"/>
                    </a:p>
                    <a:p>
                      <a:r>
                        <a:rPr lang="en-US" sz="900" b="1" i="1" dirty="0" smtClean="0"/>
                        <a:t>1. Statement of purpose/focus</a:t>
                      </a:r>
                      <a:r>
                        <a:rPr lang="en-US" sz="900" i="1" dirty="0" smtClean="0"/>
                        <a:t>—how well you clearly state</a:t>
                      </a:r>
                      <a:r>
                        <a:rPr lang="en-US" sz="900" b="1" i="1" dirty="0" smtClean="0"/>
                        <a:t>2. Organization </a:t>
                      </a:r>
                      <a:r>
                        <a:rPr lang="en-US" sz="900" dirty="0" smtClean="0"/>
                        <a:t>– how well your ideas logically flow from the</a:t>
                      </a:r>
                    </a:p>
                    <a:p>
                      <a:r>
                        <a:rPr lang="en-US" sz="900" dirty="0" smtClean="0"/>
                        <a:t>introduction to conclusion using effective transitions and how</a:t>
                      </a:r>
                      <a:r>
                        <a:rPr lang="en-US" sz="900" baseline="0" dirty="0" smtClean="0"/>
                        <a:t> </a:t>
                      </a:r>
                      <a:r>
                        <a:rPr lang="en-US" sz="900" dirty="0" smtClean="0"/>
                        <a:t>well you stay on topic throughout the essay</a:t>
                      </a:r>
                    </a:p>
                    <a:p>
                      <a:r>
                        <a:rPr lang="en-US" sz="900" b="1" i="1" dirty="0" smtClean="0"/>
                        <a:t>3. Elaboration of evidence </a:t>
                      </a:r>
                      <a:r>
                        <a:rPr lang="en-US" sz="900" dirty="0" smtClean="0"/>
                        <a:t>– how well you provide evidence</a:t>
                      </a:r>
                      <a:r>
                        <a:rPr lang="en-US" sz="900" baseline="0" dirty="0" smtClean="0"/>
                        <a:t> </a:t>
                      </a:r>
                      <a:r>
                        <a:rPr lang="en-US" sz="900" dirty="0" smtClean="0"/>
                        <a:t>from sources about your opinions and elaborate with specific</a:t>
                      </a:r>
                      <a:r>
                        <a:rPr lang="en-US" sz="900" baseline="0" dirty="0" smtClean="0"/>
                        <a:t> </a:t>
                      </a:r>
                      <a:r>
                        <a:rPr lang="en-US" sz="900" dirty="0" smtClean="0"/>
                        <a:t>information</a:t>
                      </a:r>
                    </a:p>
                    <a:p>
                      <a:r>
                        <a:rPr lang="en-US" sz="900" b="1" i="1" dirty="0" smtClean="0"/>
                        <a:t>4. Language and Vocabulary </a:t>
                      </a:r>
                      <a:r>
                        <a:rPr lang="en-US" sz="900" dirty="0" smtClean="0"/>
                        <a:t>– how well you effectively</a:t>
                      </a:r>
                      <a:r>
                        <a:rPr lang="en-US" sz="900" baseline="0" dirty="0" smtClean="0"/>
                        <a:t> </a:t>
                      </a:r>
                      <a:r>
                        <a:rPr lang="en-US" sz="900" dirty="0" smtClean="0"/>
                        <a:t>express ideas using precise language that is appropriate for</a:t>
                      </a:r>
                      <a:r>
                        <a:rPr lang="en-US" sz="900" baseline="0" dirty="0" smtClean="0"/>
                        <a:t> </a:t>
                      </a:r>
                      <a:r>
                        <a:rPr lang="en-US" sz="900" dirty="0" smtClean="0"/>
                        <a:t>your audience and purpose</a:t>
                      </a:r>
                    </a:p>
                    <a:p>
                      <a:r>
                        <a:rPr lang="en-US" sz="900" b="1" i="1" dirty="0" smtClean="0"/>
                        <a:t>5. Conventions </a:t>
                      </a:r>
                      <a:r>
                        <a:rPr lang="en-US" sz="900" dirty="0" smtClean="0"/>
                        <a:t>– how well you follow the rules of usage,</a:t>
                      </a:r>
                      <a:r>
                        <a:rPr lang="en-US" sz="900" baseline="0" dirty="0" smtClean="0"/>
                        <a:t> </a:t>
                      </a:r>
                      <a:r>
                        <a:rPr lang="en-US" sz="900" dirty="0" smtClean="0"/>
                        <a:t>punctuation, capitalization, and spelling</a:t>
                      </a:r>
                    </a:p>
                    <a:p>
                      <a:endParaRPr lang="en-US" sz="900" b="1" dirty="0" smtClean="0"/>
                    </a:p>
                    <a:p>
                      <a:r>
                        <a:rPr lang="en-US" sz="900" b="1" dirty="0" smtClean="0"/>
                        <a:t>Now begin work on your essay. </a:t>
                      </a:r>
                      <a:r>
                        <a:rPr lang="en-US" sz="900" dirty="0" smtClean="0"/>
                        <a:t>Manage your time carefully so</a:t>
                      </a:r>
                      <a:r>
                        <a:rPr lang="en-US" sz="900" baseline="0" dirty="0" smtClean="0"/>
                        <a:t> </a:t>
                      </a:r>
                      <a:r>
                        <a:rPr lang="en-US" sz="900" dirty="0" smtClean="0"/>
                        <a:t>that you can:</a:t>
                      </a:r>
                    </a:p>
                    <a:p>
                      <a:endParaRPr lang="en-US" sz="900" dirty="0" smtClean="0"/>
                    </a:p>
                    <a:p>
                      <a:r>
                        <a:rPr lang="en-US" sz="900" dirty="0" smtClean="0"/>
                        <a:t>• plan your essay</a:t>
                      </a:r>
                    </a:p>
                    <a:p>
                      <a:r>
                        <a:rPr lang="en-US" sz="900" dirty="0" smtClean="0"/>
                        <a:t>• write your essay</a:t>
                      </a:r>
                    </a:p>
                    <a:p>
                      <a:r>
                        <a:rPr lang="en-US" sz="900" dirty="0" smtClean="0"/>
                        <a:t>• revise and edit for a final draft</a:t>
                      </a:r>
                    </a:p>
                    <a:p>
                      <a:endParaRPr lang="en-US" sz="900" dirty="0" smtClean="0"/>
                    </a:p>
                    <a:p>
                      <a:r>
                        <a:rPr lang="en-US" sz="900" dirty="0" smtClean="0"/>
                        <a:t>Word-processing tools and spell check are available to you</a:t>
                      </a:r>
                    </a:p>
                    <a:p>
                      <a:endParaRPr lang="en-US" sz="9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602231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83431429"/>
              </p:ext>
            </p:extLst>
          </p:nvPr>
        </p:nvGraphicFramePr>
        <p:xfrm>
          <a:off x="1524000" y="279400"/>
          <a:ext cx="6096000" cy="6385560"/>
        </p:xfrm>
        <a:graphic>
          <a:graphicData uri="http://schemas.openxmlformats.org/drawingml/2006/table">
            <a:tbl>
              <a:tblPr firstRow="1" bandRow="1">
                <a:tableStyleId>{5940675A-B579-460E-94D1-54222C63F5DA}</a:tableStyleId>
              </a:tblPr>
              <a:tblGrid>
                <a:gridCol w="685800"/>
                <a:gridCol w="381000"/>
                <a:gridCol w="1371600"/>
                <a:gridCol w="3657600"/>
              </a:tblGrid>
              <a:tr h="370840">
                <a:tc gridSpan="4">
                  <a:txBody>
                    <a:bodyPr/>
                    <a:lstStyle/>
                    <a:p>
                      <a:r>
                        <a:rPr lang="en-US" sz="1400" dirty="0" smtClean="0"/>
                        <a:t>Target 1a </a:t>
                      </a:r>
                      <a:r>
                        <a:rPr lang="en-US" sz="1400" b="1" dirty="0" smtClean="0"/>
                        <a:t> </a:t>
                      </a:r>
                      <a:r>
                        <a:rPr lang="en-US" sz="1400" b="1" dirty="0" smtClean="0"/>
                        <a:t>Brief-Write   (grade 3 sample)</a:t>
                      </a:r>
                      <a:endParaRPr lang="en-US" sz="1400" b="1" dirty="0" smtClean="0"/>
                    </a:p>
                    <a:p>
                      <a:r>
                        <a:rPr lang="en-US" sz="1400" b="1" u="sng" dirty="0" smtClean="0"/>
                        <a:t>Write and Revise</a:t>
                      </a:r>
                      <a:r>
                        <a:rPr lang="en-US" sz="1400" b="1" u="sng" baseline="0" dirty="0" smtClean="0"/>
                        <a:t> Brief Narrative Texts</a:t>
                      </a:r>
                      <a:r>
                        <a:rPr lang="en-US" sz="1400" baseline="0" dirty="0" smtClean="0"/>
                        <a:t>:</a:t>
                      </a:r>
                    </a:p>
                    <a:p>
                      <a:r>
                        <a:rPr lang="en-US" sz="1100" i="1" dirty="0" smtClean="0"/>
                        <a:t>Write or revise one or more paragraphs demonstrating specific narrative strategies (use of </a:t>
                      </a:r>
                      <a:r>
                        <a:rPr lang="fr-FR" sz="1100" i="1" dirty="0" smtClean="0"/>
                        <a:t>dialogue, description), </a:t>
                      </a:r>
                      <a:r>
                        <a:rPr lang="fr-FR" sz="1100" i="1" dirty="0" err="1" smtClean="0"/>
                        <a:t>chronology</a:t>
                      </a:r>
                      <a:r>
                        <a:rPr lang="fr-FR" sz="1100" i="1" dirty="0" smtClean="0"/>
                        <a:t>, </a:t>
                      </a:r>
                      <a:r>
                        <a:rPr lang="fr-FR" sz="1100" i="1" dirty="0" err="1" smtClean="0"/>
                        <a:t>appropriate</a:t>
                      </a:r>
                      <a:r>
                        <a:rPr lang="fr-FR" sz="1100" i="1" dirty="0" smtClean="0"/>
                        <a:t>, </a:t>
                      </a:r>
                      <a:r>
                        <a:rPr lang="fr-FR" sz="1100" i="1" dirty="0" err="1" smtClean="0"/>
                        <a:t>transitional</a:t>
                      </a:r>
                      <a:r>
                        <a:rPr lang="fr-FR" sz="1100" i="1" dirty="0" smtClean="0"/>
                        <a:t> </a:t>
                      </a:r>
                      <a:r>
                        <a:rPr lang="en-US" sz="1100" i="1" dirty="0" smtClean="0"/>
                        <a:t>strategies for coherence, or authors’ craft appropriate to purpose</a:t>
                      </a:r>
                      <a:r>
                        <a:rPr lang="en-US" sz="1100" i="1" baseline="0" dirty="0" smtClean="0"/>
                        <a:t> </a:t>
                      </a:r>
                      <a:r>
                        <a:rPr lang="en-US" sz="1100" i="1" dirty="0" smtClean="0"/>
                        <a:t>(closure, detailing characters, plot, setting, or an event).</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22352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400" b="1" dirty="0" smtClean="0"/>
                        <a:t>W-3, W-3a, W-3b, W-3c, W-3d</a:t>
                      </a:r>
                      <a:endParaRPr lang="en-US" sz="1400" b="1" dirty="0" smtClean="0"/>
                    </a:p>
                  </a:txBody>
                  <a:tcPr/>
                </a:tc>
                <a:tc hMerge="1">
                  <a:txBody>
                    <a:bodyPr/>
                    <a:lstStyle/>
                    <a:p>
                      <a:endParaRPr lang="en-US" sz="1400"/>
                    </a:p>
                  </a:txBody>
                  <a:tcPr/>
                </a:tc>
              </a:tr>
              <a:tr h="30988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2-3</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Constructed Response</a:t>
                      </a:r>
                    </a:p>
                  </a:txBody>
                  <a:tcPr/>
                </a:tc>
              </a:tr>
              <a:tr h="370840">
                <a:tc gridSpan="4">
                  <a:txBody>
                    <a:bodyPr/>
                    <a:lstStyle/>
                    <a:p>
                      <a:r>
                        <a:rPr lang="en-US" sz="1400" dirty="0" smtClean="0"/>
                        <a:t>To successfully complete this item, students must demonstrate</a:t>
                      </a:r>
                      <a:r>
                        <a:rPr lang="en-US" sz="1400" baseline="0" dirty="0" smtClean="0"/>
                        <a:t> </a:t>
                      </a:r>
                      <a:r>
                        <a:rPr lang="en-US" sz="1400" dirty="0" smtClean="0"/>
                        <a:t>narrative strategies for coherence in constructing closure for a</a:t>
                      </a:r>
                      <a:r>
                        <a:rPr lang="en-US" sz="1400" baseline="0" dirty="0" smtClean="0"/>
                        <a:t> </a:t>
                      </a:r>
                      <a:r>
                        <a:rPr lang="en-US" sz="1400" dirty="0" smtClean="0"/>
                        <a:t>narrative.</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a:txBody>
                    <a:bodyPr/>
                    <a:lstStyle/>
                    <a:p>
                      <a:r>
                        <a:rPr lang="en-US" sz="1400" dirty="0" smtClean="0"/>
                        <a:t>Task</a:t>
                      </a:r>
                      <a:endParaRPr lang="en-US" sz="1400" dirty="0"/>
                    </a:p>
                  </a:txBody>
                  <a:tcPr/>
                </a:tc>
                <a:tc gridSpan="3">
                  <a:txBody>
                    <a:bodyPr/>
                    <a:lstStyle/>
                    <a:p>
                      <a:r>
                        <a:rPr lang="en-US" sz="1400" b="0" i="1" u="sng" strike="noStrike" kern="1200" baseline="0" dirty="0" smtClean="0">
                          <a:solidFill>
                            <a:schemeClr val="tx1"/>
                          </a:solidFill>
                          <a:latin typeface="+mn-lt"/>
                          <a:ea typeface="+mn-ea"/>
                          <a:cs typeface="+mn-cs"/>
                        </a:rPr>
                        <a:t>Item Prompt</a:t>
                      </a:r>
                      <a:r>
                        <a:rPr lang="en-US" sz="1400" b="0" i="1" u="none" strike="noStrike" kern="1200" baseline="0" dirty="0" smtClean="0">
                          <a:solidFill>
                            <a:schemeClr val="tx1"/>
                          </a:solidFill>
                          <a:latin typeface="+mn-lt"/>
                          <a:ea typeface="+mn-ea"/>
                          <a:cs typeface="+mn-cs"/>
                        </a:rPr>
                        <a:t>:</a:t>
                      </a:r>
                    </a:p>
                    <a:p>
                      <a:r>
                        <a:rPr lang="en-US" sz="1400" b="0" i="0" u="none" strike="noStrike" kern="1200" baseline="0" dirty="0" smtClean="0">
                          <a:solidFill>
                            <a:schemeClr val="tx1"/>
                          </a:solidFill>
                          <a:latin typeface="+mn-lt"/>
                          <a:ea typeface="+mn-ea"/>
                          <a:cs typeface="+mn-cs"/>
                        </a:rPr>
                        <a:t>Write an ending for the story that tells what the characters say and describes the actions and events.</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u="sng" dirty="0" smtClean="0"/>
                        <a:t>The Fox as Herdsman</a:t>
                      </a:r>
                    </a:p>
                    <a:p>
                      <a:r>
                        <a:rPr lang="en-US" sz="800" dirty="0" smtClean="0"/>
                        <a:t>Once upon a time, there was a woman who went out to hire a herdsman to watch her goats, sheep, and cows. On her way to find a herdsman she met a bear. </a:t>
                      </a:r>
                    </a:p>
                    <a:p>
                      <a:r>
                        <a:rPr lang="en-US" sz="800" dirty="0" smtClean="0"/>
                        <a:t>“Where are you going?” asked the bear.</a:t>
                      </a:r>
                    </a:p>
                    <a:p>
                      <a:r>
                        <a:rPr lang="en-US" sz="800" dirty="0" smtClean="0"/>
                        <a:t> “I’m going to hire a herdsman,” answered the woman.</a:t>
                      </a:r>
                    </a:p>
                    <a:p>
                      <a:r>
                        <a:rPr lang="en-US" sz="800" dirty="0" smtClean="0"/>
                        <a:t>“Why not have me for a herdsman?” said the bear.</a:t>
                      </a:r>
                    </a:p>
                    <a:p>
                      <a:r>
                        <a:rPr lang="en-US" sz="800" dirty="0" smtClean="0"/>
                        <a:t> “Well, why not,” said the woman, “if you only know how to call the flock. Let me hear you.”</a:t>
                      </a:r>
                    </a:p>
                    <a:p>
                      <a:r>
                        <a:rPr lang="en-US" sz="800" dirty="0" smtClean="0"/>
                        <a:t>“</a:t>
                      </a:r>
                      <a:r>
                        <a:rPr lang="en-US" sz="800" dirty="0" err="1" smtClean="0"/>
                        <a:t>Ow</a:t>
                      </a:r>
                      <a:r>
                        <a:rPr lang="en-US" sz="800" dirty="0" smtClean="0"/>
                        <a:t>, </a:t>
                      </a:r>
                      <a:r>
                        <a:rPr lang="en-US" sz="800" dirty="0" err="1" smtClean="0"/>
                        <a:t>Ow</a:t>
                      </a:r>
                      <a:r>
                        <a:rPr lang="en-US" sz="800" dirty="0" smtClean="0"/>
                        <a:t>!” growled the bear. </a:t>
                      </a:r>
                    </a:p>
                    <a:p>
                      <a:r>
                        <a:rPr lang="en-US" sz="800" dirty="0" smtClean="0"/>
                        <a:t>“No, no! That will not do,” said the woman. </a:t>
                      </a:r>
                    </a:p>
                    <a:p>
                      <a:r>
                        <a:rPr lang="en-US" sz="800" dirty="0" smtClean="0"/>
                        <a:t>She went on her way. When she had gone a little farther she met a wolf.</a:t>
                      </a:r>
                    </a:p>
                    <a:p>
                      <a:r>
                        <a:rPr lang="en-US" sz="800" dirty="0" smtClean="0"/>
                        <a:t> “Where are you going?” asked the wolf. </a:t>
                      </a:r>
                    </a:p>
                    <a:p>
                      <a:r>
                        <a:rPr lang="en-US" sz="800" dirty="0" smtClean="0"/>
                        <a:t>“I’m going to hire a herdsman,” said the woman. </a:t>
                      </a:r>
                    </a:p>
                    <a:p>
                      <a:r>
                        <a:rPr lang="en-US" sz="800" dirty="0" smtClean="0"/>
                        <a:t>“Why not have me for a herdsman?” said the wolf.</a:t>
                      </a:r>
                    </a:p>
                    <a:p>
                      <a:r>
                        <a:rPr lang="en-US" sz="800" dirty="0" smtClean="0"/>
                        <a:t> “Well, why not, if you can call the flock. Let me hear you call,” said the woman.</a:t>
                      </a:r>
                    </a:p>
                    <a:p>
                      <a:r>
                        <a:rPr lang="en-US" sz="800" dirty="0" smtClean="0"/>
                        <a:t> “</a:t>
                      </a:r>
                      <a:r>
                        <a:rPr lang="en-US" sz="800" dirty="0" err="1" smtClean="0"/>
                        <a:t>Oooo</a:t>
                      </a:r>
                      <a:r>
                        <a:rPr lang="en-US" sz="800" dirty="0" smtClean="0"/>
                        <a:t>, </a:t>
                      </a:r>
                      <a:r>
                        <a:rPr lang="en-US" sz="800" dirty="0" err="1" smtClean="0"/>
                        <a:t>Oooo</a:t>
                      </a:r>
                      <a:r>
                        <a:rPr lang="en-US" sz="800" dirty="0" smtClean="0"/>
                        <a:t>!” howled the wolf.</a:t>
                      </a:r>
                    </a:p>
                    <a:p>
                      <a:r>
                        <a:rPr lang="en-US" sz="800" dirty="0" smtClean="0"/>
                        <a:t> “Oh no, that will not do,” said the woman, and she continued walking.</a:t>
                      </a:r>
                    </a:p>
                    <a:p>
                      <a:r>
                        <a:rPr lang="en-US" sz="800" dirty="0" smtClean="0"/>
                        <a:t> After she had gone on a while longer she met a fox.</a:t>
                      </a:r>
                    </a:p>
                    <a:p>
                      <a:r>
                        <a:rPr lang="en-US" sz="800" dirty="0" smtClean="0"/>
                        <a:t>“Where are you going?” asked the fox.</a:t>
                      </a:r>
                    </a:p>
                    <a:p>
                      <a:r>
                        <a:rPr lang="en-US" sz="800" dirty="0" smtClean="0"/>
                        <a:t> “I’m just going out to hire a herdsman,” answered the woman.</a:t>
                      </a:r>
                    </a:p>
                    <a:p>
                      <a:r>
                        <a:rPr lang="en-US" sz="800" dirty="0" smtClean="0"/>
                        <a:t> “Why not have me for a herdsman?” asked the fox.</a:t>
                      </a:r>
                    </a:p>
                    <a:p>
                      <a:r>
                        <a:rPr lang="en-US" sz="800" dirty="0" smtClean="0"/>
                        <a:t> “Well, do you know how to call the flock?” asked the woman.</a:t>
                      </a:r>
                    </a:p>
                    <a:p>
                      <a:r>
                        <a:rPr lang="en-US" sz="800" dirty="0" smtClean="0"/>
                        <a:t> “</a:t>
                      </a:r>
                      <a:r>
                        <a:rPr lang="en-US" sz="800" dirty="0" err="1" smtClean="0"/>
                        <a:t>Dil</a:t>
                      </a:r>
                      <a:r>
                        <a:rPr lang="en-US" sz="800" dirty="0" smtClean="0"/>
                        <a:t>-dal-</a:t>
                      </a:r>
                      <a:r>
                        <a:rPr lang="en-US" sz="800" dirty="0" err="1" smtClean="0"/>
                        <a:t>holom</a:t>
                      </a:r>
                      <a:r>
                        <a:rPr lang="en-US" sz="800" dirty="0" smtClean="0"/>
                        <a:t>!” sang out the fox in a fine clear voice.</a:t>
                      </a:r>
                    </a:p>
                    <a:p>
                      <a:r>
                        <a:rPr lang="en-US" sz="800" dirty="0" smtClean="0"/>
                        <a:t> “That’s perfect!” said the woman. “I’ll have you for my herdsman.” She sent the fox to herd her flock, and then she returned home.</a:t>
                      </a:r>
                    </a:p>
                    <a:p>
                      <a:r>
                        <a:rPr lang="en-US" sz="800" dirty="0" smtClean="0"/>
                        <a:t> The first day the fox was herdsman, he ate up all the woman’s goats, the next day he made an end of all her sheep, and the third day he ate up all her cows. When he came home that day the woman asked what he had done with all her flocks. </a:t>
                      </a:r>
                    </a:p>
                    <a:p>
                      <a:r>
                        <a:rPr lang="en-US" sz="800" dirty="0" smtClean="0"/>
                        <a:t>“Oh!” said the fox, “they are playing in the meadow over the hill.”</a:t>
                      </a:r>
                    </a:p>
                    <a:p>
                      <a:r>
                        <a:rPr lang="en-US" sz="800" dirty="0" smtClean="0"/>
                        <a:t> The woman was busy churning cream when he said this, but she thought she had better go and have a look at her flock.</a:t>
                      </a:r>
                      <a:endParaRPr lang="en-US" sz="8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03155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47832118"/>
              </p:ext>
            </p:extLst>
          </p:nvPr>
        </p:nvGraphicFramePr>
        <p:xfrm>
          <a:off x="1524000" y="629920"/>
          <a:ext cx="6096000" cy="4841240"/>
        </p:xfrm>
        <a:graphic>
          <a:graphicData uri="http://schemas.openxmlformats.org/drawingml/2006/table">
            <a:tbl>
              <a:tblPr firstRow="1" bandRow="1">
                <a:tableStyleId>{5940675A-B579-460E-94D1-54222C63F5DA}</a:tableStyleId>
              </a:tblPr>
              <a:tblGrid>
                <a:gridCol w="685800"/>
                <a:gridCol w="381000"/>
                <a:gridCol w="1371600"/>
                <a:gridCol w="3657600"/>
              </a:tblGrid>
              <a:tr h="370840">
                <a:tc gridSpan="4">
                  <a:txBody>
                    <a:bodyPr/>
                    <a:lstStyle/>
                    <a:p>
                      <a:r>
                        <a:rPr lang="en-US" sz="1400" dirty="0" smtClean="0"/>
                        <a:t>Target 1b Revise a Text</a:t>
                      </a:r>
                    </a:p>
                    <a:p>
                      <a:r>
                        <a:rPr lang="en-US" sz="1400" b="1" u="sng" dirty="0" smtClean="0"/>
                        <a:t>Write and Revise</a:t>
                      </a:r>
                      <a:r>
                        <a:rPr lang="en-US" sz="1400" b="1" u="sng" baseline="0" dirty="0" smtClean="0"/>
                        <a:t> Brief Narrative Texts</a:t>
                      </a:r>
                      <a:r>
                        <a:rPr lang="en-US" sz="1400" baseline="0" dirty="0" smtClean="0"/>
                        <a:t>:</a:t>
                      </a:r>
                    </a:p>
                    <a:p>
                      <a:r>
                        <a:rPr lang="en-US" sz="1100" i="1" dirty="0" smtClean="0"/>
                        <a:t>Write or revise one or more paragraphs demonstrating specific narrative strategies (use of </a:t>
                      </a:r>
                      <a:r>
                        <a:rPr lang="fr-FR" sz="1100" i="1" dirty="0" smtClean="0"/>
                        <a:t>dialogue, description), </a:t>
                      </a:r>
                      <a:r>
                        <a:rPr lang="fr-FR" sz="1100" i="1" dirty="0" err="1" smtClean="0"/>
                        <a:t>chronology</a:t>
                      </a:r>
                      <a:r>
                        <a:rPr lang="fr-FR" sz="1100" i="1" dirty="0" smtClean="0"/>
                        <a:t>, </a:t>
                      </a:r>
                      <a:r>
                        <a:rPr lang="fr-FR" sz="1100" i="1" dirty="0" err="1" smtClean="0"/>
                        <a:t>appropriate</a:t>
                      </a:r>
                      <a:r>
                        <a:rPr lang="fr-FR" sz="1100" i="1" dirty="0" smtClean="0"/>
                        <a:t>, </a:t>
                      </a:r>
                      <a:r>
                        <a:rPr lang="fr-FR" sz="1100" i="1" dirty="0" err="1" smtClean="0"/>
                        <a:t>transitional</a:t>
                      </a:r>
                      <a:r>
                        <a:rPr lang="fr-FR" sz="1100" i="1" dirty="0" smtClean="0"/>
                        <a:t> </a:t>
                      </a:r>
                      <a:r>
                        <a:rPr lang="en-US" sz="1100" i="1" dirty="0" smtClean="0"/>
                        <a:t>strategies for coherence, or authors’ craft appropriate to purpose</a:t>
                      </a:r>
                      <a:r>
                        <a:rPr lang="en-US" sz="1100" i="1" baseline="0" dirty="0" smtClean="0"/>
                        <a:t> </a:t>
                      </a:r>
                      <a:r>
                        <a:rPr lang="en-US" sz="1100" i="1" dirty="0" smtClean="0"/>
                        <a:t>(closure, detailing characters, plot, setting, or an event).</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dirty="0" smtClean="0">
                          <a:solidFill>
                            <a:schemeClr val="tx1"/>
                          </a:solidFill>
                          <a:latin typeface="+mn-lt"/>
                          <a:ea typeface="+mn-ea"/>
                          <a:cs typeface="+mn-cs"/>
                        </a:rPr>
                        <a:t>W-3a, W-3b, W-3c, W-3d</a:t>
                      </a:r>
                      <a:endParaRPr lang="en-US" sz="1400" b="1" dirty="0" smtClean="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Technology</a:t>
                      </a:r>
                      <a:r>
                        <a:rPr lang="en-US" sz="1400" baseline="0" dirty="0" smtClean="0"/>
                        <a:t> Enhanced Response</a:t>
                      </a:r>
                      <a:endParaRPr lang="en-US" sz="1400" dirty="0" smtClean="0"/>
                    </a:p>
                  </a:txBody>
                  <a:tcPr/>
                </a:tc>
              </a:tr>
              <a:tr h="370840">
                <a:tc gridSpan="4">
                  <a:txBody>
                    <a:bodyPr/>
                    <a:lstStyle/>
                    <a:p>
                      <a:r>
                        <a:rPr lang="en-US" sz="1100" b="0" i="0" u="none" strike="noStrike" kern="1200" baseline="0" dirty="0" smtClean="0">
                          <a:solidFill>
                            <a:schemeClr val="tx1"/>
                          </a:solidFill>
                          <a:latin typeface="+mn-lt"/>
                          <a:ea typeface="+mn-ea"/>
                          <a:cs typeface="+mn-cs"/>
                        </a:rPr>
                        <a:t>In order to complete the assessment, students must reorder text:</a:t>
                      </a:r>
                    </a:p>
                    <a:p>
                      <a:r>
                        <a:rPr lang="en-US" sz="1100" b="0" i="0" u="none" strike="noStrike" kern="1200" baseline="0" dirty="0" smtClean="0">
                          <a:solidFill>
                            <a:schemeClr val="tx1"/>
                          </a:solidFill>
                          <a:latin typeface="+mn-lt"/>
                          <a:ea typeface="+mn-ea"/>
                          <a:cs typeface="+mn-cs"/>
                        </a:rPr>
                        <a:t>1. Apply knowledge of dialogue in a narrative text</a:t>
                      </a:r>
                    </a:p>
                    <a:p>
                      <a:r>
                        <a:rPr lang="en-US" sz="1100" b="0" i="0" u="none" strike="noStrike" kern="1200" baseline="0" dirty="0" smtClean="0">
                          <a:solidFill>
                            <a:schemeClr val="tx1"/>
                          </a:solidFill>
                          <a:latin typeface="+mn-lt"/>
                          <a:ea typeface="+mn-ea"/>
                          <a:cs typeface="+mn-cs"/>
                        </a:rPr>
                        <a:t>2. Revise texts to incorporate dialogue that advances the storyline and develops character</a:t>
                      </a:r>
                      <a:endParaRPr lang="en-US" sz="1100" dirty="0" smtClean="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a:txBody>
                    <a:bodyPr/>
                    <a:lstStyle/>
                    <a:p>
                      <a:r>
                        <a:rPr lang="en-US" sz="1400" dirty="0" smtClean="0"/>
                        <a:t>Task</a:t>
                      </a:r>
                      <a:endParaRPr lang="en-US" sz="1400" dirty="0"/>
                    </a:p>
                  </a:txBody>
                  <a:tcPr/>
                </a:tc>
                <a:tc gridSpan="3">
                  <a:txBody>
                    <a:bodyPr/>
                    <a:lstStyle/>
                    <a:p>
                      <a:r>
                        <a:rPr lang="en-US" sz="1100" b="0" i="1" u="none" strike="noStrike" kern="1200" baseline="0" dirty="0" smtClean="0">
                          <a:solidFill>
                            <a:schemeClr val="tx1"/>
                          </a:solidFill>
                          <a:latin typeface="+mn-lt"/>
                          <a:ea typeface="+mn-ea"/>
                          <a:cs typeface="+mn-cs"/>
                        </a:rPr>
                        <a:t>Item Stem:</a:t>
                      </a:r>
                    </a:p>
                    <a:p>
                      <a:r>
                        <a:rPr lang="en-US" sz="1000" b="0" i="0" u="none" strike="noStrike" kern="1200" baseline="0" dirty="0" smtClean="0">
                          <a:solidFill>
                            <a:schemeClr val="tx1"/>
                          </a:solidFill>
                          <a:latin typeface="+mn-lt"/>
                          <a:ea typeface="+mn-ea"/>
                          <a:cs typeface="+mn-cs"/>
                        </a:rPr>
                        <a:t>This is the beginning of a story written by a student who wants to add dialogue. Decide where the three highlighted sections should be placed. Click on them and move them into the correct</a:t>
                      </a:r>
                    </a:p>
                    <a:p>
                      <a:r>
                        <a:rPr lang="en-US" sz="1000" b="0" i="0" u="none" strike="noStrike" kern="1200" baseline="0" dirty="0" smtClean="0">
                          <a:solidFill>
                            <a:schemeClr val="tx1"/>
                          </a:solidFill>
                          <a:latin typeface="+mn-lt"/>
                          <a:ea typeface="+mn-ea"/>
                          <a:cs typeface="+mn-cs"/>
                        </a:rPr>
                        <a:t>order.</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100" b="1" i="0" u="none" strike="noStrike" kern="1200" baseline="0" dirty="0" smtClean="0">
                          <a:solidFill>
                            <a:schemeClr val="tx1"/>
                          </a:solidFill>
                          <a:latin typeface="+mn-lt"/>
                          <a:ea typeface="+mn-ea"/>
                          <a:cs typeface="+mn-cs"/>
                        </a:rPr>
                        <a:t>My Chicken Coop</a:t>
                      </a:r>
                    </a:p>
                    <a:p>
                      <a:r>
                        <a:rPr lang="en-US" sz="1100" b="0" i="0" u="none" strike="noStrike" kern="1200" baseline="0" dirty="0" smtClean="0">
                          <a:solidFill>
                            <a:schemeClr val="tx1"/>
                          </a:solidFill>
                          <a:latin typeface="+mn-lt"/>
                          <a:ea typeface="+mn-ea"/>
                          <a:cs typeface="+mn-cs"/>
                        </a:rPr>
                        <a:t>During spring break from school, I helped my father build a chicken coop. We nailed together large sheets of wood to make a comfortable house for our 14 chickens. We fenced in an outside pen and attached it to the coop. All we had left was to build a perch out of a long, heavy pole. This would give the chickens a place to stand and look down on their surroundings. My father and I were almost finished when my brother Mack wanted to help. </a:t>
                      </a:r>
                    </a:p>
                    <a:p>
                      <a:r>
                        <a:rPr lang="en-US" sz="1100" b="0" i="0" u="none" strike="noStrike" kern="1200" baseline="0" dirty="0" smtClean="0">
                          <a:solidFill>
                            <a:schemeClr val="tx1"/>
                          </a:solidFill>
                          <a:latin typeface="+mn-lt"/>
                          <a:ea typeface="+mn-ea"/>
                          <a:cs typeface="+mn-cs"/>
                        </a:rPr>
                        <a:t>“</a:t>
                      </a:r>
                      <a:r>
                        <a:rPr lang="en-US" sz="1100" b="0" i="0" u="none" strike="noStrike" kern="1200" baseline="0" dirty="0" smtClean="0">
                          <a:ln>
                            <a:solidFill>
                              <a:schemeClr val="accent1">
                                <a:lumMod val="75000"/>
                              </a:schemeClr>
                            </a:solidFill>
                          </a:ln>
                          <a:solidFill>
                            <a:schemeClr val="tx1"/>
                          </a:solidFill>
                          <a:latin typeface="+mn-lt"/>
                          <a:ea typeface="+mn-ea"/>
                          <a:cs typeface="+mn-cs"/>
                        </a:rPr>
                        <a:t>Deal,” Mack said as he picked up the pole. “Hold the pole steady, Mack,” Dad said</a:t>
                      </a:r>
                      <a:r>
                        <a:rPr lang="en-US" sz="1100" b="0" i="0" u="none" strike="noStrike" kern="1200" baseline="0" dirty="0" smtClean="0">
                          <a:solidFill>
                            <a:schemeClr val="tx1"/>
                          </a:solidFill>
                          <a:latin typeface="+mn-lt"/>
                          <a:ea typeface="+mn-ea"/>
                          <a:cs typeface="+mn-cs"/>
                        </a:rPr>
                        <a:t>. </a:t>
                      </a:r>
                    </a:p>
                    <a:p>
                      <a:r>
                        <a:rPr lang="en-US" sz="1100" b="0" i="0" u="none" strike="noStrike" kern="1200" baseline="0" dirty="0" smtClean="0">
                          <a:ln>
                            <a:solidFill>
                              <a:srgbClr val="C00000"/>
                            </a:solidFill>
                          </a:ln>
                          <a:solidFill>
                            <a:schemeClr val="tx1"/>
                          </a:solidFill>
                          <a:latin typeface="+mn-lt"/>
                          <a:ea typeface="+mn-ea"/>
                          <a:cs typeface="+mn-cs"/>
                        </a:rPr>
                        <a:t>I looked at my father waiting for him to answer. This was our special project, but Mack could lift heavy boards better than I could. </a:t>
                      </a:r>
                    </a:p>
                    <a:p>
                      <a:r>
                        <a:rPr lang="en-US" sz="1100" b="0" i="0" u="none" strike="noStrike" kern="1200" baseline="0" dirty="0" smtClean="0">
                          <a:ln>
                            <a:solidFill>
                              <a:srgbClr val="7030A0"/>
                            </a:solidFill>
                          </a:ln>
                          <a:solidFill>
                            <a:schemeClr val="tx1"/>
                          </a:solidFill>
                          <a:latin typeface="+mn-lt"/>
                          <a:ea typeface="+mn-ea"/>
                          <a:cs typeface="+mn-cs"/>
                        </a:rPr>
                        <a:t>“OK, but your sister gets to bring out the chickens and put them in their new home,” my father agreed.</a:t>
                      </a:r>
                      <a:endParaRPr lang="en-US" sz="1100" dirty="0">
                        <a:ln>
                          <a:solidFill>
                            <a:srgbClr val="7030A0"/>
                          </a:solidFill>
                        </a:ln>
                      </a:endParaRP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11938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060527060"/>
              </p:ext>
            </p:extLst>
          </p:nvPr>
        </p:nvGraphicFramePr>
        <p:xfrm>
          <a:off x="1600200" y="538480"/>
          <a:ext cx="6096000" cy="6060440"/>
        </p:xfrm>
        <a:graphic>
          <a:graphicData uri="http://schemas.openxmlformats.org/drawingml/2006/table">
            <a:tbl>
              <a:tblPr firstRow="1" bandRow="1">
                <a:tableStyleId>{5940675A-B579-460E-94D1-54222C63F5DA}</a:tableStyleId>
              </a:tblPr>
              <a:tblGrid>
                <a:gridCol w="685800"/>
                <a:gridCol w="381000"/>
                <a:gridCol w="762000"/>
                <a:gridCol w="4267200"/>
              </a:tblGrid>
              <a:tr h="370840">
                <a:tc gridSpan="4">
                  <a:txBody>
                    <a:bodyPr/>
                    <a:lstStyle/>
                    <a:p>
                      <a:r>
                        <a:rPr lang="en-US" sz="1600" dirty="0" smtClean="0"/>
                        <a:t>Target 1b</a:t>
                      </a:r>
                      <a:r>
                        <a:rPr lang="en-US" sz="1400" dirty="0" smtClean="0"/>
                        <a:t> </a:t>
                      </a:r>
                      <a:r>
                        <a:rPr lang="en-US" sz="1400" b="1" dirty="0" smtClean="0"/>
                        <a:t>Revise a Text</a:t>
                      </a:r>
                    </a:p>
                    <a:p>
                      <a:r>
                        <a:rPr lang="en-US" sz="1400" dirty="0" smtClean="0"/>
                        <a:t>  </a:t>
                      </a:r>
                      <a:r>
                        <a:rPr lang="en-US" sz="1400" b="1" u="sng" dirty="0" smtClean="0"/>
                        <a:t>Write and Revise</a:t>
                      </a:r>
                      <a:r>
                        <a:rPr lang="en-US" sz="1400" b="1" u="sng" baseline="0" dirty="0" smtClean="0"/>
                        <a:t> Brief Narrative Texts</a:t>
                      </a:r>
                      <a:r>
                        <a:rPr lang="en-US" sz="1400" baseline="0" dirty="0" smtClean="0"/>
                        <a:t>:</a:t>
                      </a:r>
                    </a:p>
                    <a:p>
                      <a:r>
                        <a:rPr lang="en-US" sz="1100" i="1" dirty="0" smtClean="0"/>
                        <a:t>Write or revise one or more paragraphs demonstrating specific narrative strategies (use of </a:t>
                      </a:r>
                      <a:r>
                        <a:rPr lang="fr-FR" sz="1100" i="1" dirty="0" smtClean="0"/>
                        <a:t>dialogue, description), </a:t>
                      </a:r>
                      <a:r>
                        <a:rPr lang="fr-FR" sz="1100" i="1" dirty="0" err="1" smtClean="0"/>
                        <a:t>chronology</a:t>
                      </a:r>
                      <a:r>
                        <a:rPr lang="fr-FR" sz="1100" i="1" dirty="0" smtClean="0"/>
                        <a:t>, </a:t>
                      </a:r>
                      <a:r>
                        <a:rPr lang="fr-FR" sz="1100" i="1" dirty="0" err="1" smtClean="0"/>
                        <a:t>appropriate</a:t>
                      </a:r>
                      <a:r>
                        <a:rPr lang="fr-FR" sz="1100" i="1" dirty="0" smtClean="0"/>
                        <a:t>, </a:t>
                      </a:r>
                      <a:r>
                        <a:rPr lang="fr-FR" sz="1100" i="1" dirty="0" err="1" smtClean="0"/>
                        <a:t>transitional</a:t>
                      </a:r>
                      <a:r>
                        <a:rPr lang="fr-FR" sz="1100" i="1" dirty="0" smtClean="0"/>
                        <a:t> </a:t>
                      </a:r>
                      <a:r>
                        <a:rPr lang="en-US" sz="1100" i="1" dirty="0" smtClean="0"/>
                        <a:t>strategies for coherence, or authors’ craft appropriate to purpose</a:t>
                      </a:r>
                      <a:r>
                        <a:rPr lang="en-US" sz="1100" i="1" baseline="0" dirty="0" smtClean="0"/>
                        <a:t> </a:t>
                      </a:r>
                      <a:r>
                        <a:rPr lang="en-US" sz="1100" i="1" dirty="0" smtClean="0"/>
                        <a:t>(closure, detailing characters, plot, setting, or an event).</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b="1" i="0" u="none" strike="noStrike" kern="1200" baseline="0" dirty="0" smtClean="0">
                          <a:solidFill>
                            <a:schemeClr val="tx1"/>
                          </a:solidFill>
                          <a:latin typeface="+mn-lt"/>
                          <a:ea typeface="+mn-ea"/>
                          <a:cs typeface="+mn-cs"/>
                        </a:rPr>
                        <a:t>W-3a, W-3b, W-3c, W-3d and/or W-3e</a:t>
                      </a:r>
                      <a:endParaRPr lang="pl-PL" sz="1400" b="1"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gridSpan="4">
                  <a:txBody>
                    <a:bodyPr/>
                    <a:lstStyle/>
                    <a:p>
                      <a:r>
                        <a:rPr lang="en-US" sz="1200" b="0" i="0" u="none" strike="noStrike" kern="1200" baseline="0" dirty="0" smtClean="0">
                          <a:solidFill>
                            <a:schemeClr val="tx1"/>
                          </a:solidFill>
                          <a:latin typeface="+mn-lt"/>
                          <a:ea typeface="+mn-ea"/>
                          <a:cs typeface="+mn-cs"/>
                        </a:rPr>
                        <a:t>To show evidence of successful revision of brief text, students select for a narrative text a replacement phrase which includes more precise sensory detail.</a:t>
                      </a:r>
                      <a:endParaRPr lang="en-US" sz="1200" dirty="0" smtClean="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a:txBody>
                    <a:bodyPr/>
                    <a:lstStyle/>
                    <a:p>
                      <a:r>
                        <a:rPr lang="en-US" sz="1400" dirty="0" smtClean="0"/>
                        <a:t>Task</a:t>
                      </a:r>
                      <a:endParaRPr lang="en-US" sz="1400" dirty="0"/>
                    </a:p>
                  </a:txBody>
                  <a:tcPr/>
                </a:tc>
                <a:tc gridSpan="3">
                  <a:txBody>
                    <a:bodyPr/>
                    <a:lstStyle/>
                    <a:p>
                      <a:r>
                        <a:rPr lang="en-US" sz="1400" dirty="0" smtClean="0"/>
                        <a:t>Students are asked to identify the most appropriate supporting</a:t>
                      </a:r>
                      <a:r>
                        <a:rPr lang="en-US" sz="1400" baseline="0" dirty="0" smtClean="0"/>
                        <a:t> </a:t>
                      </a:r>
                      <a:r>
                        <a:rPr lang="en-US" sz="1400" dirty="0" smtClean="0"/>
                        <a:t>details used within a given text.</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0" i="1" u="none" strike="noStrike" kern="1200" baseline="0" dirty="0" smtClean="0">
                          <a:solidFill>
                            <a:schemeClr val="tx1"/>
                          </a:solidFill>
                          <a:latin typeface="+mn-lt"/>
                          <a:ea typeface="+mn-ea"/>
                          <a:cs typeface="+mn-cs"/>
                        </a:rPr>
                        <a:t>Read the paragraph and complete the task that follows it. </a:t>
                      </a:r>
                    </a:p>
                    <a:p>
                      <a:r>
                        <a:rPr lang="en-US" sz="1400" b="0" i="0" u="none" strike="noStrike" kern="1200" baseline="0" dirty="0" smtClean="0">
                          <a:solidFill>
                            <a:schemeClr val="tx1"/>
                          </a:solidFill>
                          <a:latin typeface="+mn-lt"/>
                          <a:ea typeface="+mn-ea"/>
                          <a:cs typeface="+mn-cs"/>
                        </a:rPr>
                        <a:t>As my family drove home last evening, the sun was going down. We were treated to a beautiful sunset! All around over our heads, the entire sky was pretty. In a few minutes the amazing show was over. The sun disappeared completely, and the brightly colored sky faded to dark gray as the night began.</a:t>
                      </a:r>
                    </a:p>
                    <a:p>
                      <a:endParaRPr lang="en-US" sz="1400" b="0" i="0" u="none" strike="noStrike" kern="1200" baseline="0" dirty="0" smtClean="0">
                        <a:solidFill>
                          <a:schemeClr val="tx1"/>
                        </a:solidFill>
                        <a:latin typeface="+mn-lt"/>
                        <a:ea typeface="+mn-ea"/>
                        <a:cs typeface="+mn-cs"/>
                      </a:endParaRPr>
                    </a:p>
                    <a:p>
                      <a:r>
                        <a:rPr lang="en-US" sz="1200" b="1" i="1" u="sng" strike="noStrike" kern="1200" baseline="0" dirty="0" smtClean="0">
                          <a:solidFill>
                            <a:schemeClr val="tx1"/>
                          </a:solidFill>
                          <a:latin typeface="+mn-lt"/>
                          <a:ea typeface="+mn-ea"/>
                          <a:cs typeface="+mn-cs"/>
                        </a:rPr>
                        <a:t>Item Stem</a:t>
                      </a:r>
                      <a:r>
                        <a:rPr lang="en-US" sz="1200" b="0" i="1" u="none" strike="noStrike" kern="1200" baseline="0" dirty="0" smtClean="0">
                          <a:solidFill>
                            <a:schemeClr val="tx1"/>
                          </a:solidFill>
                          <a:latin typeface="+mn-lt"/>
                          <a:ea typeface="+mn-ea"/>
                          <a:cs typeface="+mn-cs"/>
                        </a:rPr>
                        <a:t>:</a:t>
                      </a:r>
                    </a:p>
                    <a:p>
                      <a:r>
                        <a:rPr lang="en-US" sz="1200" b="0" i="1" u="none" strike="noStrike" kern="1200" baseline="0" dirty="0" smtClean="0">
                          <a:solidFill>
                            <a:schemeClr val="tx1"/>
                          </a:solidFill>
                          <a:latin typeface="+mn-lt"/>
                          <a:ea typeface="+mn-ea"/>
                          <a:cs typeface="+mn-cs"/>
                        </a:rPr>
                        <a:t>Revise the paragraph by choosing the phrase with the best</a:t>
                      </a:r>
                      <a:r>
                        <a:rPr lang="en-US" sz="1200" b="1" i="1"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descriptive detail to replace was pretty.</a:t>
                      </a:r>
                      <a:r>
                        <a:rPr lang="en-US" sz="1800" b="0" i="1" u="none" strike="noStrike" kern="1200" baseline="0" dirty="0" smtClean="0">
                          <a:solidFill>
                            <a:schemeClr val="tx1"/>
                          </a:solidFill>
                          <a:latin typeface="+mn-lt"/>
                          <a:ea typeface="+mn-ea"/>
                          <a:cs typeface="+mn-cs"/>
                        </a:rPr>
                        <a:t> </a:t>
                      </a:r>
                    </a:p>
                    <a:p>
                      <a:endParaRPr lang="en-US" sz="500" b="0" i="1" u="none" strike="noStrike" kern="1200" baseline="0" dirty="0" smtClean="0">
                        <a:solidFill>
                          <a:schemeClr val="tx1"/>
                        </a:solidFill>
                        <a:latin typeface="+mn-lt"/>
                        <a:ea typeface="+mn-ea"/>
                        <a:cs typeface="+mn-cs"/>
                      </a:endParaRPr>
                    </a:p>
                    <a:p>
                      <a:r>
                        <a:rPr lang="en-US" sz="1100" b="0" i="1" u="none" strike="noStrike" kern="1200" baseline="0" dirty="0" smtClean="0">
                          <a:solidFill>
                            <a:schemeClr val="tx1"/>
                          </a:solidFill>
                          <a:latin typeface="+mn-lt"/>
                          <a:ea typeface="+mn-ea"/>
                          <a:cs typeface="+mn-cs"/>
                        </a:rPr>
                        <a:t>Options:</a:t>
                      </a:r>
                    </a:p>
                    <a:p>
                      <a:r>
                        <a:rPr lang="en-US" sz="1100" b="0" i="0" u="none" strike="noStrike" kern="1200" baseline="0" dirty="0" smtClean="0">
                          <a:solidFill>
                            <a:schemeClr val="tx1"/>
                          </a:solidFill>
                          <a:latin typeface="+mn-lt"/>
                          <a:ea typeface="+mn-ea"/>
                          <a:cs typeface="+mn-cs"/>
                        </a:rPr>
                        <a:t>A. had a whole lot of bright colors mixed together</a:t>
                      </a:r>
                    </a:p>
                    <a:p>
                      <a:r>
                        <a:rPr lang="en-US" sz="1100" b="0" i="0" u="none" strike="noStrike" kern="1200" baseline="0" dirty="0" smtClean="0">
                          <a:solidFill>
                            <a:schemeClr val="tx1"/>
                          </a:solidFill>
                          <a:latin typeface="+mn-lt"/>
                          <a:ea typeface="+mn-ea"/>
                          <a:cs typeface="+mn-cs"/>
                        </a:rPr>
                        <a:t>B. shone because it was almost time for darkness</a:t>
                      </a:r>
                    </a:p>
                    <a:p>
                      <a:r>
                        <a:rPr lang="en-US" sz="1100" b="0" i="0" u="none" strike="noStrike" kern="1200" baseline="0" dirty="0" smtClean="0">
                          <a:solidFill>
                            <a:schemeClr val="tx1"/>
                          </a:solidFill>
                          <a:latin typeface="+mn-lt"/>
                          <a:ea typeface="+mn-ea"/>
                          <a:cs typeface="+mn-cs"/>
                        </a:rPr>
                        <a:t>C. glowed with astonishing shades of pink and gold</a:t>
                      </a:r>
                    </a:p>
                    <a:p>
                      <a:r>
                        <a:rPr lang="en-US" sz="1100" b="0" i="0" u="none" strike="noStrike" kern="1200" baseline="0" dirty="0" smtClean="0">
                          <a:solidFill>
                            <a:schemeClr val="tx1"/>
                          </a:solidFill>
                          <a:latin typeface="+mn-lt"/>
                          <a:ea typeface="+mn-ea"/>
                          <a:cs typeface="+mn-cs"/>
                        </a:rPr>
                        <a:t>D. looked different than it usually does during the day</a:t>
                      </a:r>
                      <a:endParaRPr lang="en-US" sz="1100" b="0" i="1" u="none" strike="noStrike" kern="1200" baseline="0" dirty="0" smtClean="0">
                        <a:solidFill>
                          <a:schemeClr val="tx1"/>
                        </a:solidFill>
                        <a:latin typeface="+mn-lt"/>
                        <a:ea typeface="+mn-ea"/>
                        <a:cs typeface="+mn-cs"/>
                      </a:endParaRPr>
                    </a:p>
                    <a:p>
                      <a:endParaRPr lang="en-US" sz="1200" b="0" i="1" u="none" strike="noStrike" kern="1200" baseline="0" dirty="0" smtClean="0">
                        <a:solidFill>
                          <a:schemeClr val="tx1"/>
                        </a:solidFill>
                        <a:latin typeface="+mn-lt"/>
                        <a:ea typeface="+mn-ea"/>
                        <a:cs typeface="+mn-cs"/>
                      </a:endParaRPr>
                    </a:p>
                    <a:p>
                      <a:endParaRPr lang="en-US" sz="1200" dirty="0" smtClean="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901873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64248167"/>
              </p:ext>
            </p:extLst>
          </p:nvPr>
        </p:nvGraphicFramePr>
        <p:xfrm>
          <a:off x="1600200" y="528320"/>
          <a:ext cx="6096000" cy="4673600"/>
        </p:xfrm>
        <a:graphic>
          <a:graphicData uri="http://schemas.openxmlformats.org/drawingml/2006/table">
            <a:tbl>
              <a:tblPr firstRow="1" bandRow="1">
                <a:tableStyleId>{5940675A-B579-460E-94D1-54222C63F5DA}</a:tableStyleId>
              </a:tblPr>
              <a:tblGrid>
                <a:gridCol w="685800"/>
                <a:gridCol w="381000"/>
                <a:gridCol w="609600"/>
                <a:gridCol w="4419600"/>
              </a:tblGrid>
              <a:tr h="370840">
                <a:tc gridSpan="4">
                  <a:txBody>
                    <a:bodyPr/>
                    <a:lstStyle/>
                    <a:p>
                      <a:r>
                        <a:rPr lang="en-US" sz="1400" dirty="0" smtClean="0"/>
                        <a:t>Target 8  </a:t>
                      </a:r>
                      <a:r>
                        <a:rPr lang="en-US" sz="1400" b="1" u="sng" dirty="0" smtClean="0"/>
                        <a:t>Language</a:t>
                      </a:r>
                      <a:r>
                        <a:rPr lang="en-US" sz="1400" b="1" u="sng" baseline="0" dirty="0" smtClean="0"/>
                        <a:t> and Vocabulary</a:t>
                      </a:r>
                    </a:p>
                    <a:p>
                      <a:r>
                        <a:rPr lang="en-US" sz="1100" b="0" i="0" u="none" strike="noStrike" kern="1200" baseline="0" dirty="0" smtClean="0">
                          <a:solidFill>
                            <a:schemeClr val="tx1"/>
                          </a:solidFill>
                          <a:latin typeface="+mn-lt"/>
                          <a:ea typeface="+mn-ea"/>
                          <a:cs typeface="+mn-cs"/>
                        </a:rPr>
                        <a:t>Strategically use language and vocabulary (including academic or domain-specific vocabulary) appropriate to the purpose and audience when revising or composing texts.</a:t>
                      </a:r>
                      <a:endParaRPr lang="en-US" sz="1100" i="1" dirty="0" smtClean="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en-US" sz="1800" b="1" i="0" u="none" strike="noStrike" kern="1200" baseline="0" dirty="0" smtClean="0">
                          <a:solidFill>
                            <a:schemeClr val="tx1"/>
                          </a:solidFill>
                          <a:latin typeface="+mn-lt"/>
                          <a:ea typeface="+mn-ea"/>
                          <a:cs typeface="+mn-cs"/>
                        </a:rPr>
                        <a:t>W-2d, W-3d, L-3a, L-6</a:t>
                      </a:r>
                      <a:endParaRPr lang="pl-PL"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a:txBody>
                    <a:bodyPr/>
                    <a:lstStyle/>
                    <a:p>
                      <a:r>
                        <a:rPr lang="en-US" sz="1400" dirty="0" smtClean="0"/>
                        <a:t>Task</a:t>
                      </a:r>
                      <a:endParaRPr lang="en-US" sz="1400" dirty="0"/>
                    </a:p>
                  </a:txBody>
                  <a:tcPr/>
                </a:tc>
                <a:tc gridSpan="3">
                  <a:txBody>
                    <a:bodyPr/>
                    <a:lstStyle/>
                    <a:p>
                      <a:r>
                        <a:rPr lang="en-US" sz="1200" b="0" i="0" u="none" strike="noStrike" kern="1200" baseline="0" dirty="0" smtClean="0">
                          <a:solidFill>
                            <a:schemeClr val="tx1"/>
                          </a:solidFill>
                          <a:latin typeface="+mn-lt"/>
                          <a:ea typeface="+mn-ea"/>
                          <a:cs typeface="+mn-cs"/>
                        </a:rPr>
                        <a:t>To successfully complete this item, students must select a word that more precisely conveys an action that is basic to a particular topic.</a:t>
                      </a:r>
                      <a:endParaRPr lang="en-US" sz="12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200" b="0" i="1" u="sng" strike="noStrike" kern="1200" baseline="0" dirty="0" smtClean="0">
                          <a:solidFill>
                            <a:schemeClr val="tx1"/>
                          </a:solidFill>
                          <a:latin typeface="+mn-lt"/>
                          <a:ea typeface="+mn-ea"/>
                          <a:cs typeface="+mn-cs"/>
                        </a:rPr>
                        <a:t>Stimulus Text</a:t>
                      </a:r>
                      <a:r>
                        <a:rPr lang="en-US" sz="1200" b="0" i="1" u="none" strike="noStrike" kern="1200" baseline="0" dirty="0" smtClean="0">
                          <a:solidFill>
                            <a:schemeClr val="tx1"/>
                          </a:solidFill>
                          <a:latin typeface="+mn-lt"/>
                          <a:ea typeface="+mn-ea"/>
                          <a:cs typeface="+mn-cs"/>
                        </a:rPr>
                        <a:t>:</a:t>
                      </a:r>
                    </a:p>
                    <a:p>
                      <a:r>
                        <a:rPr lang="en-US" sz="1200" b="0" i="1" u="none" strike="noStrike" kern="1200" baseline="0" dirty="0" smtClean="0">
                          <a:solidFill>
                            <a:schemeClr val="tx1"/>
                          </a:solidFill>
                          <a:latin typeface="+mn-lt"/>
                          <a:ea typeface="+mn-ea"/>
                          <a:cs typeface="+mn-cs"/>
                        </a:rPr>
                        <a:t>Read the paragraph and answer the question that follows it.</a:t>
                      </a:r>
                    </a:p>
                    <a:p>
                      <a:endParaRPr lang="en-US" sz="1200" b="0" i="1"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After it rains, little puddles of water are left all over the wet sidewalks. When the clouds clear, the sun shines onto the puddles. After a while, the puddles </a:t>
                      </a:r>
                      <a:r>
                        <a:rPr lang="en-US" sz="1200" b="1" i="0" u="sng" strike="noStrike" kern="1200" baseline="0" dirty="0" smtClean="0">
                          <a:solidFill>
                            <a:schemeClr val="tx1"/>
                          </a:solidFill>
                          <a:latin typeface="+mn-lt"/>
                          <a:ea typeface="+mn-ea"/>
                          <a:cs typeface="+mn-cs"/>
                        </a:rPr>
                        <a:t>leave</a:t>
                      </a:r>
                      <a:r>
                        <a:rPr lang="en-US" sz="1200" b="0" i="0" u="none" strike="noStrike" kern="1200" baseline="0" dirty="0" smtClean="0">
                          <a:solidFill>
                            <a:schemeClr val="tx1"/>
                          </a:solidFill>
                          <a:latin typeface="+mn-lt"/>
                          <a:ea typeface="+mn-ea"/>
                          <a:cs typeface="+mn-cs"/>
                        </a:rPr>
                        <a:t>, and the sidewalks are</a:t>
                      </a:r>
                    </a:p>
                    <a:p>
                      <a:r>
                        <a:rPr lang="en-US" sz="1200" b="0" i="0" u="none" strike="noStrike" kern="1200" baseline="0" dirty="0" smtClean="0">
                          <a:solidFill>
                            <a:schemeClr val="tx1"/>
                          </a:solidFill>
                          <a:latin typeface="+mn-lt"/>
                          <a:ea typeface="+mn-ea"/>
                          <a:cs typeface="+mn-cs"/>
                        </a:rPr>
                        <a:t>completely dry. Where did all those puddles go? The water was taken up into the air in a process called evaporation.</a:t>
                      </a:r>
                      <a:r>
                        <a:rPr lang="en-US" sz="1200" b="0" i="1" u="none" strike="noStrike" kern="1200" baseline="0" dirty="0" smtClean="0">
                          <a:solidFill>
                            <a:schemeClr val="tx1"/>
                          </a:solidFill>
                          <a:latin typeface="+mn-lt"/>
                          <a:ea typeface="+mn-ea"/>
                          <a:cs typeface="+mn-cs"/>
                        </a:rPr>
                        <a:t> </a:t>
                      </a:r>
                    </a:p>
                    <a:p>
                      <a:endParaRPr lang="en-US" sz="1200" b="0" i="1" u="none" strike="noStrike" kern="1200" baseline="0" dirty="0" smtClean="0">
                        <a:solidFill>
                          <a:schemeClr val="tx1"/>
                        </a:solidFill>
                        <a:latin typeface="+mn-lt"/>
                        <a:ea typeface="+mn-ea"/>
                        <a:cs typeface="+mn-cs"/>
                      </a:endParaRPr>
                    </a:p>
                    <a:p>
                      <a:r>
                        <a:rPr lang="en-US" sz="1200" b="0" i="1" u="none" strike="noStrike" kern="1200" baseline="0" dirty="0" smtClean="0">
                          <a:solidFill>
                            <a:schemeClr val="tx1"/>
                          </a:solidFill>
                          <a:latin typeface="+mn-lt"/>
                          <a:ea typeface="+mn-ea"/>
                          <a:cs typeface="+mn-cs"/>
                        </a:rPr>
                        <a:t>Choose a word to replace leave that better describes what puddles do when they evaporate.</a:t>
                      </a:r>
                    </a:p>
                    <a:p>
                      <a:endParaRPr lang="en-US" sz="1200" b="0" i="1" u="none" strike="noStrike" kern="1200" baseline="0" dirty="0" smtClean="0">
                        <a:solidFill>
                          <a:schemeClr val="tx1"/>
                        </a:solidFill>
                        <a:latin typeface="+mn-lt"/>
                        <a:ea typeface="+mn-ea"/>
                        <a:cs typeface="+mn-cs"/>
                      </a:endParaRPr>
                    </a:p>
                    <a:p>
                      <a:r>
                        <a:rPr lang="en-US" sz="1200" b="0" i="1" u="none" strike="noStrike" kern="1200" baseline="0" dirty="0" smtClean="0">
                          <a:solidFill>
                            <a:schemeClr val="tx1"/>
                          </a:solidFill>
                          <a:latin typeface="+mn-lt"/>
                          <a:ea typeface="+mn-ea"/>
                          <a:cs typeface="+mn-cs"/>
                        </a:rPr>
                        <a:t>Options:</a:t>
                      </a:r>
                    </a:p>
                    <a:p>
                      <a:r>
                        <a:rPr lang="en-US" sz="1200" b="0" i="0" u="none" strike="noStrike" kern="1200" baseline="0" dirty="0" smtClean="0">
                          <a:solidFill>
                            <a:schemeClr val="tx1"/>
                          </a:solidFill>
                          <a:latin typeface="+mn-lt"/>
                          <a:ea typeface="+mn-ea"/>
                          <a:cs typeface="+mn-cs"/>
                        </a:rPr>
                        <a:t>A. stand</a:t>
                      </a:r>
                    </a:p>
                    <a:p>
                      <a:r>
                        <a:rPr lang="en-US" sz="1200" b="0" i="0" u="none" strike="noStrike" kern="1200" baseline="0" dirty="0" smtClean="0">
                          <a:solidFill>
                            <a:schemeClr val="tx1"/>
                          </a:solidFill>
                          <a:latin typeface="+mn-lt"/>
                          <a:ea typeface="+mn-ea"/>
                          <a:cs typeface="+mn-cs"/>
                        </a:rPr>
                        <a:t>B. disappear</a:t>
                      </a:r>
                    </a:p>
                    <a:p>
                      <a:r>
                        <a:rPr lang="en-US" sz="1200" b="0" i="0" u="none" strike="noStrike" kern="1200" baseline="0" dirty="0" smtClean="0">
                          <a:solidFill>
                            <a:schemeClr val="tx1"/>
                          </a:solidFill>
                          <a:latin typeface="+mn-lt"/>
                          <a:ea typeface="+mn-ea"/>
                          <a:cs typeface="+mn-cs"/>
                        </a:rPr>
                        <a:t>C. happen</a:t>
                      </a:r>
                    </a:p>
                    <a:p>
                      <a:r>
                        <a:rPr lang="en-US" sz="1200" b="0" i="0" u="none" strike="noStrike" kern="1200" baseline="0" dirty="0" smtClean="0">
                          <a:solidFill>
                            <a:schemeClr val="tx1"/>
                          </a:solidFill>
                          <a:latin typeface="+mn-lt"/>
                          <a:ea typeface="+mn-ea"/>
                          <a:cs typeface="+mn-cs"/>
                        </a:rPr>
                        <a:t>D. spread</a:t>
                      </a:r>
                      <a:endParaRPr lang="en-US" sz="12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463902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97767623"/>
              </p:ext>
            </p:extLst>
          </p:nvPr>
        </p:nvGraphicFramePr>
        <p:xfrm>
          <a:off x="1600200" y="304800"/>
          <a:ext cx="6096000" cy="5252720"/>
        </p:xfrm>
        <a:graphic>
          <a:graphicData uri="http://schemas.openxmlformats.org/drawingml/2006/table">
            <a:tbl>
              <a:tblPr firstRow="1" bandRow="1">
                <a:tableStyleId>{5940675A-B579-460E-94D1-54222C63F5DA}</a:tableStyleId>
              </a:tblPr>
              <a:tblGrid>
                <a:gridCol w="685800"/>
                <a:gridCol w="381000"/>
                <a:gridCol w="762000"/>
                <a:gridCol w="4267200"/>
              </a:tblGrid>
              <a:tr h="370840">
                <a:tc gridSpan="4">
                  <a:txBody>
                    <a:bodyPr/>
                    <a:lstStyle/>
                    <a:p>
                      <a:r>
                        <a:rPr lang="en-US" sz="1800" dirty="0" smtClean="0"/>
                        <a:t>Target 9  </a:t>
                      </a:r>
                      <a:r>
                        <a:rPr lang="en-US" sz="1800" b="1" u="sng" dirty="0" smtClean="0"/>
                        <a:t>Edit and Clarify</a:t>
                      </a:r>
                      <a:r>
                        <a:rPr lang="en-US" sz="1800" baseline="0" dirty="0" smtClean="0"/>
                        <a:t>:</a:t>
                      </a:r>
                    </a:p>
                    <a:p>
                      <a:r>
                        <a:rPr lang="en-US" sz="1100" i="1" dirty="0" smtClean="0"/>
                        <a:t>Apply or edit grade-appropriate grammar</a:t>
                      </a:r>
                      <a:r>
                        <a:rPr lang="en-US" sz="1100" i="1" baseline="0" dirty="0" smtClean="0"/>
                        <a:t> </a:t>
                      </a:r>
                      <a:r>
                        <a:rPr lang="en-US" sz="1100" i="1" dirty="0" smtClean="0"/>
                        <a:t>usage and mechanics to clarify a message and edit narrative,</a:t>
                      </a:r>
                    </a:p>
                    <a:p>
                      <a:r>
                        <a:rPr lang="en-US" sz="1100" i="1" dirty="0" smtClean="0"/>
                        <a:t>informational, and opinion texts.</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en-US" sz="1800" b="0" i="0" u="none" strike="noStrike" kern="1200" baseline="0" dirty="0" smtClean="0">
                          <a:solidFill>
                            <a:schemeClr val="tx1"/>
                          </a:solidFill>
                          <a:latin typeface="+mn-lt"/>
                          <a:ea typeface="+mn-ea"/>
                          <a:cs typeface="+mn-cs"/>
                        </a:rPr>
                        <a:t>L-1, L-2, L-3b</a:t>
                      </a:r>
                      <a:endParaRPr lang="en-US"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1</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a:txBody>
                    <a:bodyPr/>
                    <a:lstStyle/>
                    <a:p>
                      <a:r>
                        <a:rPr lang="en-US" sz="1400" dirty="0" smtClean="0"/>
                        <a:t>Task</a:t>
                      </a:r>
                      <a:endParaRPr lang="en-US" sz="1400" dirty="0"/>
                    </a:p>
                  </a:txBody>
                  <a:tcPr/>
                </a:tc>
                <a:tc gridSpan="3">
                  <a:txBody>
                    <a:bodyPr/>
                    <a:lstStyle/>
                    <a:p>
                      <a:r>
                        <a:rPr lang="en-US" sz="1400" b="0" i="0" u="none" strike="noStrike" kern="1200" baseline="0" dirty="0" smtClean="0">
                          <a:solidFill>
                            <a:schemeClr val="tx1"/>
                          </a:solidFill>
                          <a:latin typeface="+mn-lt"/>
                          <a:ea typeface="+mn-ea"/>
                          <a:cs typeface="+mn-cs"/>
                        </a:rPr>
                        <a:t>To successfully complete this item, students must use grade appropriate mechanics (possessives) to clarify a message in informational text.</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0" i="1" u="none" strike="noStrike" kern="1200" baseline="0" dirty="0" smtClean="0">
                          <a:solidFill>
                            <a:schemeClr val="tx1"/>
                          </a:solidFill>
                          <a:latin typeface="+mn-lt"/>
                          <a:ea typeface="+mn-ea"/>
                          <a:cs typeface="+mn-cs"/>
                        </a:rPr>
                        <a:t>Read the paragraph and answer the question that follows it.</a:t>
                      </a:r>
                    </a:p>
                    <a:p>
                      <a:r>
                        <a:rPr lang="en-US" sz="1400" b="1" i="0" u="none" strike="noStrike" kern="1200" baseline="0" dirty="0" smtClean="0">
                          <a:solidFill>
                            <a:schemeClr val="tx1"/>
                          </a:solidFill>
                          <a:latin typeface="+mn-lt"/>
                          <a:ea typeface="+mn-ea"/>
                          <a:cs typeface="+mn-cs"/>
                        </a:rPr>
                        <a:t>Animal Homes</a:t>
                      </a:r>
                    </a:p>
                    <a:p>
                      <a:r>
                        <a:rPr lang="en-US" sz="1400" b="0" i="0" u="none" strike="noStrike" kern="1200" baseline="0" dirty="0" smtClean="0">
                          <a:solidFill>
                            <a:schemeClr val="tx1"/>
                          </a:solidFill>
                          <a:latin typeface="+mn-lt"/>
                          <a:ea typeface="+mn-ea"/>
                          <a:cs typeface="+mn-cs"/>
                        </a:rPr>
                        <a:t>Animals make their homes in certain places for good reasons. Birds like the safety of living high above the ground in trees. Rabbits dig holes in the ground where they stay warm. Bears claim caves that keep them out of cold, wet weather.</a:t>
                      </a:r>
                    </a:p>
                    <a:p>
                      <a:r>
                        <a:rPr lang="en-US" sz="1400" b="0" i="0" u="none" strike="noStrike" kern="1200" baseline="0" dirty="0" smtClean="0">
                          <a:solidFill>
                            <a:schemeClr val="tx1"/>
                          </a:solidFill>
                          <a:latin typeface="+mn-lt"/>
                          <a:ea typeface="+mn-ea"/>
                          <a:cs typeface="+mn-cs"/>
                        </a:rPr>
                        <a:t>Bees make honeycombs that help them do different jobs. All______ homes are chosen for the ways they help the creatures that live in them.</a:t>
                      </a:r>
                      <a:r>
                        <a:rPr lang="en-US" sz="1400" b="0" i="1" u="none" strike="noStrike" kern="1200" baseline="0" dirty="0" smtClean="0">
                          <a:solidFill>
                            <a:schemeClr val="tx1"/>
                          </a:solidFill>
                          <a:latin typeface="+mn-lt"/>
                          <a:ea typeface="+mn-ea"/>
                          <a:cs typeface="+mn-cs"/>
                        </a:rPr>
                        <a:t> </a:t>
                      </a:r>
                    </a:p>
                    <a:p>
                      <a:endParaRPr lang="en-US" sz="1400" b="0" i="1" u="none" strike="noStrike" kern="1200" baseline="0" dirty="0" smtClean="0">
                        <a:solidFill>
                          <a:schemeClr val="tx1"/>
                        </a:solidFill>
                        <a:latin typeface="+mn-lt"/>
                        <a:ea typeface="+mn-ea"/>
                        <a:cs typeface="+mn-cs"/>
                      </a:endParaRPr>
                    </a:p>
                    <a:p>
                      <a:r>
                        <a:rPr lang="en-US" sz="1400" b="0" i="1" u="sng" strike="noStrike" kern="1200" baseline="0" dirty="0" smtClean="0">
                          <a:solidFill>
                            <a:schemeClr val="tx1"/>
                          </a:solidFill>
                          <a:latin typeface="+mn-lt"/>
                          <a:ea typeface="+mn-ea"/>
                          <a:cs typeface="+mn-cs"/>
                        </a:rPr>
                        <a:t>Item Stem:</a:t>
                      </a:r>
                    </a:p>
                    <a:p>
                      <a:r>
                        <a:rPr lang="en-US" sz="1400" b="0" i="0" u="none" strike="noStrike" kern="1200" baseline="0" dirty="0" smtClean="0">
                          <a:solidFill>
                            <a:schemeClr val="tx1"/>
                          </a:solidFill>
                          <a:latin typeface="+mn-lt"/>
                          <a:ea typeface="+mn-ea"/>
                          <a:cs typeface="+mn-cs"/>
                        </a:rPr>
                        <a:t>Choose the correct word to fill in the blank.</a:t>
                      </a:r>
                    </a:p>
                    <a:p>
                      <a:r>
                        <a:rPr lang="en-US" sz="1400" b="0" i="0" u="none" strike="noStrike" kern="1200" baseline="0" dirty="0" smtClean="0">
                          <a:solidFill>
                            <a:schemeClr val="tx1"/>
                          </a:solidFill>
                          <a:latin typeface="+mn-lt"/>
                          <a:ea typeface="+mn-ea"/>
                          <a:cs typeface="+mn-cs"/>
                        </a:rPr>
                        <a:t>Options:</a:t>
                      </a:r>
                    </a:p>
                    <a:p>
                      <a:r>
                        <a:rPr lang="en-US" sz="1400" b="0" i="0" u="none" strike="noStrike" kern="1200" baseline="0" dirty="0" smtClean="0">
                          <a:solidFill>
                            <a:schemeClr val="tx1"/>
                          </a:solidFill>
                          <a:latin typeface="+mn-lt"/>
                          <a:ea typeface="+mn-ea"/>
                          <a:cs typeface="+mn-cs"/>
                        </a:rPr>
                        <a:t>A. animal’s</a:t>
                      </a:r>
                    </a:p>
                    <a:p>
                      <a:r>
                        <a:rPr lang="en-US" sz="1400" b="0" i="0" u="none" strike="noStrike" kern="1200" baseline="0" dirty="0" smtClean="0">
                          <a:solidFill>
                            <a:schemeClr val="tx1"/>
                          </a:solidFill>
                          <a:latin typeface="+mn-lt"/>
                          <a:ea typeface="+mn-ea"/>
                          <a:cs typeface="+mn-cs"/>
                        </a:rPr>
                        <a:t>B. animals</a:t>
                      </a:r>
                    </a:p>
                    <a:p>
                      <a:r>
                        <a:rPr lang="en-US" sz="1400" b="0" i="0" u="none" strike="noStrike" kern="1200" baseline="0" dirty="0" smtClean="0">
                          <a:solidFill>
                            <a:schemeClr val="tx1"/>
                          </a:solidFill>
                          <a:latin typeface="+mn-lt"/>
                          <a:ea typeface="+mn-ea"/>
                          <a:cs typeface="+mn-cs"/>
                        </a:rPr>
                        <a:t>C. animals’</a:t>
                      </a:r>
                    </a:p>
                    <a:p>
                      <a:r>
                        <a:rPr lang="en-US" sz="1400" b="0" i="0" u="none" strike="noStrike" kern="1200" baseline="0" dirty="0" err="1" smtClean="0">
                          <a:solidFill>
                            <a:schemeClr val="tx1"/>
                          </a:solidFill>
                          <a:latin typeface="+mn-lt"/>
                          <a:ea typeface="+mn-ea"/>
                          <a:cs typeface="+mn-cs"/>
                        </a:rPr>
                        <a:t>D.animals’s</a:t>
                      </a:r>
                      <a:endParaRPr lang="en-US" sz="14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463902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89515551"/>
              </p:ext>
            </p:extLst>
          </p:nvPr>
        </p:nvGraphicFramePr>
        <p:xfrm>
          <a:off x="1600200" y="538480"/>
          <a:ext cx="6096000" cy="4734560"/>
        </p:xfrm>
        <a:graphic>
          <a:graphicData uri="http://schemas.openxmlformats.org/drawingml/2006/table">
            <a:tbl>
              <a:tblPr firstRow="1" bandRow="1">
                <a:tableStyleId>{5940675A-B579-460E-94D1-54222C63F5DA}</a:tableStyleId>
              </a:tblPr>
              <a:tblGrid>
                <a:gridCol w="685800"/>
                <a:gridCol w="381000"/>
                <a:gridCol w="762000"/>
                <a:gridCol w="4267200"/>
              </a:tblGrid>
              <a:tr h="370840">
                <a:tc gridSpan="4">
                  <a:txBody>
                    <a:bodyPr/>
                    <a:lstStyle/>
                    <a:p>
                      <a:r>
                        <a:rPr lang="en-US" sz="1800" dirty="0" smtClean="0"/>
                        <a:t>Target 6b   </a:t>
                      </a:r>
                      <a:r>
                        <a:rPr lang="en-US" sz="1600" b="1" dirty="0" smtClean="0"/>
                        <a:t>Revise a Text</a:t>
                      </a:r>
                    </a:p>
                    <a:p>
                      <a:r>
                        <a:rPr lang="en-US" sz="1600" b="1" u="sng" dirty="0" smtClean="0"/>
                        <a:t>Write and Revise</a:t>
                      </a:r>
                      <a:r>
                        <a:rPr lang="en-US" sz="1600" b="1" u="sng" baseline="0" dirty="0" smtClean="0"/>
                        <a:t> Brief Opinion Texts</a:t>
                      </a:r>
                      <a:r>
                        <a:rPr lang="en-US" sz="1600" baseline="0" dirty="0" smtClean="0"/>
                        <a:t>:</a:t>
                      </a:r>
                    </a:p>
                    <a:p>
                      <a:r>
                        <a:rPr lang="en-US" sz="1100" i="1" dirty="0" smtClean="0"/>
                        <a:t>Write or revise one</a:t>
                      </a:r>
                      <a:r>
                        <a:rPr lang="en-US" sz="1100" i="1" baseline="0" dirty="0" smtClean="0"/>
                        <a:t> </a:t>
                      </a:r>
                      <a:r>
                        <a:rPr lang="en-US" sz="1100" i="1" dirty="0" smtClean="0"/>
                        <a:t>or more paragraphs demonstrating ability to state opinions about</a:t>
                      </a:r>
                      <a:r>
                        <a:rPr lang="en-US" sz="1100" i="1" baseline="0" dirty="0" smtClean="0"/>
                        <a:t> </a:t>
                      </a:r>
                      <a:r>
                        <a:rPr lang="en-US" sz="1100" i="1" dirty="0" smtClean="0"/>
                        <a:t>topics or sources: set a context, organize ideas, develop</a:t>
                      </a:r>
                      <a:r>
                        <a:rPr lang="en-US" sz="1100" i="1" baseline="0" dirty="0" smtClean="0"/>
                        <a:t> </a:t>
                      </a:r>
                      <a:r>
                        <a:rPr lang="en-US" sz="1100" i="1" dirty="0" smtClean="0"/>
                        <a:t>supporting reasons, or provide an appropriate</a:t>
                      </a:r>
                      <a:r>
                        <a:rPr lang="en-US" sz="1100" i="1" baseline="0" dirty="0" smtClean="0"/>
                        <a:t> conclusion.</a:t>
                      </a:r>
                      <a:endParaRPr lang="en-US" sz="1100" i="1" dirty="0" smtClean="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dirty="0" smtClean="0"/>
                        <a:t>W-1a, W-1b, W-1c, W-8, W-d, W-1</a:t>
                      </a:r>
                      <a:endParaRPr lang="pl-PL"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Constructed Response</a:t>
                      </a:r>
                    </a:p>
                  </a:txBody>
                  <a:tcPr/>
                </a:tc>
              </a:tr>
              <a:tr h="370840">
                <a:tc gridSpan="4">
                  <a:txBody>
                    <a:bodyPr/>
                    <a:lstStyle/>
                    <a:p>
                      <a:r>
                        <a:rPr lang="en-US" sz="1400" dirty="0" smtClean="0"/>
                        <a:t>A disorganized opinion paragraph about choosing a bedtime. To complete this task, students must write and support an opinion, organize supporting reasons, and provide an appropriate conclusion.</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a:txBody>
                    <a:bodyPr/>
                    <a:lstStyle/>
                    <a:p>
                      <a:r>
                        <a:rPr lang="en-US" sz="1400" dirty="0" smtClean="0"/>
                        <a:t>Task</a:t>
                      </a:r>
                      <a:endParaRPr lang="en-US" sz="1400" dirty="0"/>
                    </a:p>
                  </a:txBody>
                  <a:tcPr/>
                </a:tc>
                <a:tc gridSpan="3">
                  <a:txBody>
                    <a:bodyPr/>
                    <a:lstStyle/>
                    <a:p>
                      <a:r>
                        <a:rPr lang="en-US" sz="1400" dirty="0" smtClean="0"/>
                        <a:t>Students are asked to identify the most appropriate supporting</a:t>
                      </a:r>
                      <a:r>
                        <a:rPr lang="en-US" sz="1400" baseline="0" dirty="0" smtClean="0"/>
                        <a:t> </a:t>
                      </a:r>
                      <a:r>
                        <a:rPr lang="en-US" sz="1400" dirty="0" smtClean="0"/>
                        <a:t>details used within a given text.</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i="1" dirty="0" smtClean="0"/>
                        <a:t>Item Prompt:</a:t>
                      </a:r>
                    </a:p>
                    <a:p>
                      <a:r>
                        <a:rPr lang="en-US" sz="1400" dirty="0" smtClean="0"/>
                        <a:t>Rewrite the paragraph by organizing it correctly and adding ideas that support the opinion that is given.</a:t>
                      </a:r>
                    </a:p>
                    <a:p>
                      <a:endParaRPr lang="en-US" sz="1400" dirty="0" smtClean="0"/>
                    </a:p>
                    <a:p>
                      <a:r>
                        <a:rPr lang="en-US" sz="1400" dirty="0" smtClean="0"/>
                        <a:t>Children should choose their own bedtime. There are things</a:t>
                      </a:r>
                      <a:r>
                        <a:rPr lang="en-US" sz="1400" baseline="0" dirty="0" smtClean="0"/>
                        <a:t> </a:t>
                      </a:r>
                      <a:r>
                        <a:rPr lang="en-US" sz="1400" dirty="0" smtClean="0"/>
                        <a:t>to do, and most have homework. Some people need more</a:t>
                      </a:r>
                      <a:r>
                        <a:rPr lang="en-US" sz="1400" baseline="0" dirty="0" smtClean="0"/>
                        <a:t> </a:t>
                      </a:r>
                      <a:r>
                        <a:rPr lang="en-US" sz="1400" dirty="0" smtClean="0"/>
                        <a:t>sleep, but children like talking to friends. The time to go to bed</a:t>
                      </a:r>
                      <a:r>
                        <a:rPr lang="en-US" sz="1400" baseline="0" dirty="0" smtClean="0"/>
                        <a:t> </a:t>
                      </a:r>
                      <a:r>
                        <a:rPr lang="en-US" sz="1400" dirty="0" smtClean="0"/>
                        <a:t>should be children’s decision when they are tired they go to bed</a:t>
                      </a:r>
                      <a:r>
                        <a:rPr lang="en-US" sz="1400" baseline="0" dirty="0" smtClean="0"/>
                        <a:t> </a:t>
                      </a:r>
                      <a:r>
                        <a:rPr lang="en-US" sz="1400" dirty="0" smtClean="0"/>
                        <a:t>earlier. There are activities to go to, so children learn to be</a:t>
                      </a:r>
                      <a:r>
                        <a:rPr lang="en-US" sz="1400" baseline="0" dirty="0" smtClean="0"/>
                        <a:t> </a:t>
                      </a:r>
                      <a:r>
                        <a:rPr lang="en-US" sz="1400" dirty="0" smtClean="0"/>
                        <a:t>responsible.</a:t>
                      </a: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533186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37952107"/>
              </p:ext>
            </p:extLst>
          </p:nvPr>
        </p:nvGraphicFramePr>
        <p:xfrm>
          <a:off x="533400" y="152400"/>
          <a:ext cx="8077200" cy="6456680"/>
        </p:xfrm>
        <a:graphic>
          <a:graphicData uri="http://schemas.openxmlformats.org/drawingml/2006/table">
            <a:tbl>
              <a:tblPr firstRow="1" bandRow="1">
                <a:tableStyleId>{5940675A-B579-460E-94D1-54222C63F5DA}</a:tableStyleId>
              </a:tblPr>
              <a:tblGrid>
                <a:gridCol w="807720"/>
                <a:gridCol w="605790"/>
                <a:gridCol w="1009650"/>
                <a:gridCol w="5654040"/>
              </a:tblGrid>
              <a:tr h="370840">
                <a:tc gridSpan="4">
                  <a:txBody>
                    <a:bodyPr/>
                    <a:lstStyle/>
                    <a:p>
                      <a:r>
                        <a:rPr lang="en-US" sz="1400" b="1" dirty="0" smtClean="0"/>
                        <a:t>Target 2  </a:t>
                      </a:r>
                      <a:r>
                        <a:rPr lang="en-US" sz="1400" b="1" u="sng" dirty="0" smtClean="0"/>
                        <a:t>Write Full Narrative Compositions</a:t>
                      </a:r>
                      <a:r>
                        <a:rPr lang="en-US" sz="1800" baseline="0" dirty="0" smtClean="0"/>
                        <a:t>:</a:t>
                      </a:r>
                    </a:p>
                    <a:p>
                      <a:r>
                        <a:rPr lang="en-US" sz="1100" i="1" dirty="0" smtClean="0"/>
                        <a:t>Write full compositions demonstrating</a:t>
                      </a:r>
                      <a:r>
                        <a:rPr lang="en-US" sz="1100" i="1" baseline="0" dirty="0" smtClean="0"/>
                        <a:t> </a:t>
                      </a:r>
                      <a:r>
                        <a:rPr lang="fr-FR" sz="1100" i="1" dirty="0" smtClean="0"/>
                        <a:t>narrative stratégies (dialogue, description), structures, </a:t>
                      </a:r>
                      <a:r>
                        <a:rPr lang="fr-FR" sz="1100" i="1" dirty="0" err="1" smtClean="0"/>
                        <a:t>appropriate</a:t>
                      </a:r>
                      <a:r>
                        <a:rPr lang="fr-FR" sz="1100" i="1" baseline="0" dirty="0" smtClean="0"/>
                        <a:t> </a:t>
                      </a:r>
                      <a:r>
                        <a:rPr lang="en-US" sz="1100" i="1" dirty="0" smtClean="0"/>
                        <a:t>transitional strategies for coherence, and authors’ craft appropriate</a:t>
                      </a:r>
                      <a:r>
                        <a:rPr lang="en-US" sz="1100" i="1" baseline="0" dirty="0" smtClean="0"/>
                        <a:t> </a:t>
                      </a:r>
                      <a:r>
                        <a:rPr lang="en-US" sz="1100" i="1" dirty="0" smtClean="0"/>
                        <a:t>to purpose (closure, detailing characters, plot, setting, and events).</a:t>
                      </a:r>
                      <a:endParaRPr lang="en-US" sz="1100" i="1" dirty="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dirty="0" smtClean="0"/>
                        <a:t>W-3a, W-3b, W-3c, W-2d, W-3d, W-4, W-5, L-1, L-</a:t>
                      </a:r>
                      <a:r>
                        <a:rPr lang="en-US" sz="1400" baseline="0" dirty="0" smtClean="0"/>
                        <a:t> </a:t>
                      </a:r>
                      <a:r>
                        <a:rPr lang="en-US" sz="1400" dirty="0" smtClean="0"/>
                        <a:t>2, L-3a, L-3b, L-6</a:t>
                      </a:r>
                      <a:endParaRPr lang="en-US"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Narrative Composition </a:t>
                      </a:r>
                    </a:p>
                  </a:txBody>
                  <a:tcPr/>
                </a:tc>
              </a:tr>
              <a:tr h="370840">
                <a:tc>
                  <a:txBody>
                    <a:bodyPr/>
                    <a:lstStyle/>
                    <a:p>
                      <a:r>
                        <a:rPr lang="en-US" sz="1400" dirty="0" smtClean="0"/>
                        <a:t>Task</a:t>
                      </a:r>
                      <a:endParaRPr lang="en-US" sz="1400" dirty="0"/>
                    </a:p>
                  </a:txBody>
                  <a:tcPr/>
                </a:tc>
                <a:tc gridSpan="3">
                  <a:txBody>
                    <a:bodyPr/>
                    <a:lstStyle/>
                    <a:p>
                      <a:r>
                        <a:rPr lang="en-US" sz="1000" dirty="0" smtClean="0"/>
                        <a:t>In order to complete the performance task, students</a:t>
                      </a:r>
                    </a:p>
                    <a:p>
                      <a:r>
                        <a:rPr lang="en-US" sz="1000" dirty="0" smtClean="0"/>
                        <a:t>1. Gather, select, and analyze information in a series of sources</a:t>
                      </a:r>
                    </a:p>
                    <a:p>
                      <a:r>
                        <a:rPr lang="en-US" sz="1000" dirty="0" smtClean="0"/>
                        <a:t>2. Write a narrative effectively demonstrating</a:t>
                      </a:r>
                    </a:p>
                    <a:p>
                      <a:r>
                        <a:rPr lang="en-US" sz="1000" dirty="0" smtClean="0"/>
                        <a:t>• Narrative strategies (dialogue, sensory or concrete details,</a:t>
                      </a:r>
                      <a:r>
                        <a:rPr lang="en-US" sz="1000" baseline="0" dirty="0" smtClean="0"/>
                        <a:t> </a:t>
                      </a:r>
                      <a:r>
                        <a:rPr lang="en-US" sz="1000" dirty="0" smtClean="0"/>
                        <a:t>description</a:t>
                      </a:r>
                    </a:p>
                    <a:p>
                      <a:r>
                        <a:rPr lang="en-US" sz="1000" dirty="0" smtClean="0"/>
                        <a:t>• Author’s craft appropriate to purpose (detailing characters,</a:t>
                      </a:r>
                    </a:p>
                    <a:p>
                      <a:r>
                        <a:rPr lang="en-US" sz="1000" dirty="0" smtClean="0"/>
                        <a:t>• Interpretation of language by distinguishing literal from nonliteral</a:t>
                      </a:r>
                      <a:r>
                        <a:rPr lang="en-US" sz="1000" baseline="0" dirty="0" smtClean="0"/>
                        <a:t> </a:t>
                      </a:r>
                      <a:r>
                        <a:rPr lang="en-US" sz="1000" dirty="0" smtClean="0"/>
                        <a:t>(correct and incorrect) meanings of words and phrases</a:t>
                      </a:r>
                      <a:r>
                        <a:rPr lang="en-US" sz="1000" baseline="0" dirty="0" smtClean="0"/>
                        <a:t> </a:t>
                      </a:r>
                      <a:r>
                        <a:rPr lang="en-US" sz="1000" dirty="0" smtClean="0"/>
                        <a:t>used in context</a:t>
                      </a:r>
                    </a:p>
                    <a:p>
                      <a:r>
                        <a:rPr lang="en-US" sz="1000" dirty="0" smtClean="0"/>
                        <a:t>• Clear and coherent organization of writing</a:t>
                      </a:r>
                    </a:p>
                    <a:p>
                      <a:r>
                        <a:rPr lang="en-US" sz="1000" dirty="0" smtClean="0"/>
                        <a:t>• Command of the conventions of standard English grammar</a:t>
                      </a:r>
                      <a:r>
                        <a:rPr lang="en-US" sz="1000" baseline="0" dirty="0" smtClean="0"/>
                        <a:t> </a:t>
                      </a:r>
                      <a:r>
                        <a:rPr lang="en-US" sz="1000" dirty="0" smtClean="0"/>
                        <a:t>and usage, capitalization, punctuation and spelling</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Your Assignment</a:t>
                      </a:r>
                    </a:p>
                    <a:p>
                      <a:r>
                        <a:rPr lang="en-US" sz="900" dirty="0" smtClean="0"/>
                        <a:t>The two narratives you read were tall tales about American folk</a:t>
                      </a:r>
                      <a:r>
                        <a:rPr lang="en-US" sz="900" baseline="0" dirty="0" smtClean="0"/>
                        <a:t> </a:t>
                      </a:r>
                      <a:r>
                        <a:rPr lang="en-US" sz="900" dirty="0" smtClean="0"/>
                        <a:t>heroes. Johnny Appleseed and Paul Bunyan are larger than life</a:t>
                      </a:r>
                      <a:r>
                        <a:rPr lang="en-US" sz="900" baseline="0" dirty="0" smtClean="0"/>
                        <a:t> </a:t>
                      </a:r>
                      <a:r>
                        <a:rPr lang="en-US" sz="900" dirty="0" smtClean="0"/>
                        <a:t>characters with exaggerated facts or statements</a:t>
                      </a:r>
                      <a:r>
                        <a:rPr lang="en-US" sz="900" baseline="0" dirty="0" smtClean="0"/>
                        <a:t> </a:t>
                      </a:r>
                      <a:r>
                        <a:rPr lang="en-US" sz="900" dirty="0" smtClean="0"/>
                        <a:t>about them. Write a short tall tale involving a character who has</a:t>
                      </a:r>
                      <a:r>
                        <a:rPr lang="en-US" sz="900" baseline="0" dirty="0" smtClean="0"/>
                        <a:t> l</a:t>
                      </a:r>
                      <a:r>
                        <a:rPr lang="en-US" sz="900" dirty="0" smtClean="0"/>
                        <a:t>arger-than life abilities or an extraordinary story to tell.</a:t>
                      </a:r>
                    </a:p>
                    <a:p>
                      <a:endParaRPr lang="en-US" sz="900" dirty="0" smtClean="0"/>
                    </a:p>
                    <a:p>
                      <a:r>
                        <a:rPr lang="en-US" sz="900" dirty="0" smtClean="0"/>
                        <a:t>Remember to include narrative strategies like dialogues,</a:t>
                      </a:r>
                      <a:r>
                        <a:rPr lang="en-US" sz="900" baseline="0" dirty="0" smtClean="0"/>
                        <a:t> </a:t>
                      </a:r>
                      <a:r>
                        <a:rPr lang="en-US" sz="900" dirty="0" smtClean="0"/>
                        <a:t>descriptions, characters, plot, setting, and closure.</a:t>
                      </a:r>
                    </a:p>
                    <a:p>
                      <a:endParaRPr lang="en-US" sz="900" dirty="0" smtClean="0"/>
                    </a:p>
                    <a:p>
                      <a:r>
                        <a:rPr lang="en-US" sz="900" b="1" dirty="0" smtClean="0"/>
                        <a:t>How your essay will be scored: </a:t>
                      </a:r>
                      <a:r>
                        <a:rPr lang="en-US" sz="900" dirty="0" smtClean="0"/>
                        <a:t>The people scoring your essay</a:t>
                      </a:r>
                      <a:r>
                        <a:rPr lang="en-US" sz="900" baseline="0" dirty="0" smtClean="0"/>
                        <a:t> </a:t>
                      </a:r>
                      <a:r>
                        <a:rPr lang="en-US" sz="900" dirty="0" smtClean="0"/>
                        <a:t>will be assigning scores for:</a:t>
                      </a:r>
                    </a:p>
                    <a:p>
                      <a:r>
                        <a:rPr lang="en-US" sz="900" b="1" i="1" dirty="0" smtClean="0"/>
                        <a:t>1. Narrative focus</a:t>
                      </a:r>
                      <a:r>
                        <a:rPr lang="en-US" sz="900" i="1" dirty="0" smtClean="0"/>
                        <a:t>—how well you maintain your focus, and</a:t>
                      </a:r>
                      <a:r>
                        <a:rPr lang="en-US" sz="900" i="1" baseline="0" dirty="0" smtClean="0"/>
                        <a:t> </a:t>
                      </a:r>
                      <a:r>
                        <a:rPr lang="en-US" sz="900" i="1" dirty="0" smtClean="0"/>
                        <a:t>establish a setting, narrator and or characters</a:t>
                      </a:r>
                    </a:p>
                    <a:p>
                      <a:r>
                        <a:rPr lang="en-US" sz="900" b="1" i="1" dirty="0" smtClean="0"/>
                        <a:t>2. Organization </a:t>
                      </a:r>
                      <a:r>
                        <a:rPr lang="en-US" sz="900" dirty="0" smtClean="0"/>
                        <a:t>– how well the events logically flow from</a:t>
                      </a:r>
                      <a:r>
                        <a:rPr lang="en-US" sz="900" baseline="0" dirty="0" smtClean="0"/>
                        <a:t> </a:t>
                      </a:r>
                      <a:r>
                        <a:rPr lang="en-US" sz="900" dirty="0" smtClean="0"/>
                        <a:t>beginning to end using effective transitions and how well</a:t>
                      </a:r>
                      <a:r>
                        <a:rPr lang="en-US" sz="900" baseline="0" dirty="0" smtClean="0"/>
                        <a:t> </a:t>
                      </a:r>
                      <a:r>
                        <a:rPr lang="en-US" sz="900" dirty="0" smtClean="0"/>
                        <a:t>you stay on topic throughout the essay</a:t>
                      </a:r>
                    </a:p>
                    <a:p>
                      <a:r>
                        <a:rPr lang="en-US" sz="900" b="1" i="1" dirty="0" smtClean="0"/>
                        <a:t>3. Elaboration of narrative </a:t>
                      </a:r>
                      <a:r>
                        <a:rPr lang="en-US" sz="900" dirty="0" smtClean="0"/>
                        <a:t>– how well you elaborate with</a:t>
                      </a:r>
                      <a:r>
                        <a:rPr lang="en-US" sz="900" baseline="0" dirty="0" smtClean="0"/>
                        <a:t> </a:t>
                      </a:r>
                      <a:r>
                        <a:rPr lang="en-US" sz="900" dirty="0" smtClean="0"/>
                        <a:t>details, dialogue, and description to advance the story or</a:t>
                      </a:r>
                      <a:r>
                        <a:rPr lang="en-US" sz="900" baseline="0" dirty="0" smtClean="0"/>
                        <a:t> </a:t>
                      </a:r>
                      <a:r>
                        <a:rPr lang="en-US" sz="900" dirty="0" smtClean="0"/>
                        <a:t>illustrate the experience</a:t>
                      </a:r>
                    </a:p>
                    <a:p>
                      <a:r>
                        <a:rPr lang="en-US" sz="900" b="1" i="1" dirty="0" smtClean="0"/>
                        <a:t>4. Language and Vocabulary </a:t>
                      </a:r>
                      <a:r>
                        <a:rPr lang="en-US" sz="900" dirty="0" smtClean="0"/>
                        <a:t>– how well you effectively</a:t>
                      </a:r>
                      <a:r>
                        <a:rPr lang="en-US" sz="900" baseline="0" dirty="0" smtClean="0"/>
                        <a:t> </a:t>
                      </a:r>
                      <a:r>
                        <a:rPr lang="en-US" sz="900" dirty="0" smtClean="0"/>
                        <a:t>express experiences or events using sensory, concrete, and</a:t>
                      </a:r>
                      <a:r>
                        <a:rPr lang="en-US" sz="900" baseline="0" dirty="0" smtClean="0"/>
                        <a:t> </a:t>
                      </a:r>
                      <a:r>
                        <a:rPr lang="en-US" sz="900" dirty="0" smtClean="0"/>
                        <a:t>figurative language that is appropriate for your purpose</a:t>
                      </a:r>
                    </a:p>
                    <a:p>
                      <a:r>
                        <a:rPr lang="en-US" sz="900" b="1" i="1" dirty="0" smtClean="0"/>
                        <a:t>5. Conventions </a:t>
                      </a:r>
                      <a:r>
                        <a:rPr lang="en-US" sz="900" dirty="0" smtClean="0"/>
                        <a:t>– how well you follow the rules of grammar,</a:t>
                      </a:r>
                      <a:r>
                        <a:rPr lang="en-US" sz="900" baseline="0" dirty="0" smtClean="0"/>
                        <a:t> </a:t>
                      </a:r>
                      <a:r>
                        <a:rPr lang="en-US" sz="900" dirty="0" smtClean="0"/>
                        <a:t>usage, and mechanics (spelling, punctuation, capitalization,</a:t>
                      </a:r>
                      <a:r>
                        <a:rPr lang="en-US" sz="900" baseline="0" dirty="0" smtClean="0"/>
                        <a:t> </a:t>
                      </a:r>
                      <a:r>
                        <a:rPr lang="en-US" sz="900" dirty="0" smtClean="0"/>
                        <a:t>etc.)</a:t>
                      </a:r>
                    </a:p>
                    <a:p>
                      <a:r>
                        <a:rPr lang="en-US" sz="900" b="1" dirty="0" smtClean="0"/>
                        <a:t>Now begin work on your narrative. </a:t>
                      </a:r>
                      <a:r>
                        <a:rPr lang="en-US" sz="900" dirty="0" smtClean="0"/>
                        <a:t>Manage your time</a:t>
                      </a:r>
                      <a:r>
                        <a:rPr lang="en-US" sz="900" baseline="0" dirty="0" smtClean="0"/>
                        <a:t> </a:t>
                      </a:r>
                      <a:r>
                        <a:rPr lang="en-US" sz="900" dirty="0" smtClean="0"/>
                        <a:t>carefully so that you can:</a:t>
                      </a:r>
                    </a:p>
                    <a:p>
                      <a:r>
                        <a:rPr lang="en-US" sz="900" dirty="0" smtClean="0"/>
                        <a:t>• plan your narrative</a:t>
                      </a:r>
                    </a:p>
                    <a:p>
                      <a:r>
                        <a:rPr lang="en-US" sz="900" dirty="0" smtClean="0"/>
                        <a:t>• write your narrative</a:t>
                      </a:r>
                    </a:p>
                    <a:p>
                      <a:r>
                        <a:rPr lang="en-US" sz="900" dirty="0" smtClean="0"/>
                        <a:t>• revise and edit for a final draft</a:t>
                      </a:r>
                    </a:p>
                    <a:p>
                      <a:r>
                        <a:rPr lang="en-US" sz="900" dirty="0" smtClean="0"/>
                        <a:t>Word-processing tools, including spell check, are available to you</a:t>
                      </a:r>
                      <a:endParaRPr lang="en-US" sz="9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42616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143000"/>
            <a:ext cx="4572000" cy="230832"/>
          </a:xfrm>
          <a:prstGeom prst="rect">
            <a:avLst/>
          </a:prstGeom>
        </p:spPr>
        <p:txBody>
          <a:bodyPr>
            <a:spAutoFit/>
          </a:bodyPr>
          <a:lstStyle/>
          <a:p>
            <a:r>
              <a:rPr lang="en-US" sz="900" dirty="0" smtClean="0"/>
              <a:t>.</a:t>
            </a:r>
            <a:endParaRPr lang="en-US" sz="900" dirty="0"/>
          </a:p>
        </p:txBody>
      </p:sp>
      <p:graphicFrame>
        <p:nvGraphicFramePr>
          <p:cNvPr id="9" name="Table 8"/>
          <p:cNvGraphicFramePr>
            <a:graphicFrameLocks noGrp="1"/>
          </p:cNvGraphicFramePr>
          <p:nvPr>
            <p:extLst>
              <p:ext uri="{D42A27DB-BD31-4B8C-83A1-F6EECF244321}">
                <p14:modId xmlns:p14="http://schemas.microsoft.com/office/powerpoint/2010/main" val="202218551"/>
              </p:ext>
            </p:extLst>
          </p:nvPr>
        </p:nvGraphicFramePr>
        <p:xfrm>
          <a:off x="533400" y="152400"/>
          <a:ext cx="8077200" cy="5984240"/>
        </p:xfrm>
        <a:graphic>
          <a:graphicData uri="http://schemas.openxmlformats.org/drawingml/2006/table">
            <a:tbl>
              <a:tblPr firstRow="1" bandRow="1">
                <a:tableStyleId>{5940675A-B579-460E-94D1-54222C63F5DA}</a:tableStyleId>
              </a:tblPr>
              <a:tblGrid>
                <a:gridCol w="807720"/>
                <a:gridCol w="116840"/>
                <a:gridCol w="828040"/>
                <a:gridCol w="6324600"/>
              </a:tblGrid>
              <a:tr h="370840">
                <a:tc gridSpan="4">
                  <a:txBody>
                    <a:bodyPr/>
                    <a:lstStyle/>
                    <a:p>
                      <a:r>
                        <a:rPr lang="en-US" sz="1400" b="1" dirty="0" smtClean="0"/>
                        <a:t>Target 4 </a:t>
                      </a:r>
                      <a:r>
                        <a:rPr lang="en-US" sz="1400" b="1" u="sng" dirty="0" smtClean="0"/>
                        <a:t>COMPOSE FULL INFORMATIONAL TEXTS: </a:t>
                      </a:r>
                      <a:r>
                        <a:rPr lang="en-US" sz="1100" i="1" dirty="0" smtClean="0"/>
                        <a:t>Write full informational/explanatory</a:t>
                      </a:r>
                      <a:r>
                        <a:rPr lang="en-US" sz="1100" i="1" baseline="0" dirty="0" smtClean="0"/>
                        <a:t> </a:t>
                      </a:r>
                      <a:r>
                        <a:rPr lang="en-US" sz="1100" i="1" dirty="0" smtClean="0"/>
                        <a:t>texts on a topic, attending to purpose and audience: organize ideas</a:t>
                      </a:r>
                      <a:r>
                        <a:rPr lang="en-US" sz="1100" i="1" baseline="0" dirty="0" smtClean="0"/>
                        <a:t> </a:t>
                      </a:r>
                      <a:r>
                        <a:rPr lang="en-US" sz="1100" i="1" dirty="0" smtClean="0"/>
                        <a:t>by stating a focus, include structures and appropriate transitional</a:t>
                      </a:r>
                      <a:r>
                        <a:rPr lang="en-US" sz="1100" i="1" baseline="0" dirty="0" smtClean="0"/>
                        <a:t> </a:t>
                      </a:r>
                      <a:r>
                        <a:rPr lang="en-US" sz="1100" i="1" dirty="0" smtClean="0"/>
                        <a:t>strategies for coherence, include supporting details (from sources</a:t>
                      </a:r>
                      <a:r>
                        <a:rPr lang="en-US" sz="1100" i="1" baseline="0" dirty="0" smtClean="0"/>
                        <a:t> </a:t>
                      </a:r>
                      <a:r>
                        <a:rPr lang="en-US" sz="1100" i="1" dirty="0" smtClean="0"/>
                        <a:t>when appropriate to prompt), and an appropriate conclusion.</a:t>
                      </a:r>
                      <a:endParaRPr lang="en-US" sz="1100" i="1" dirty="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dirty="0" smtClean="0"/>
                        <a:t>W-2a, W-2b, W-2c, W-2d, W-3b, W-4, W-5, W-8, L-3a, L-4, W-3d, L</a:t>
                      </a:r>
                      <a:r>
                        <a:rPr lang="en-US" sz="1400" baseline="0" dirty="0" smtClean="0"/>
                        <a:t> </a:t>
                      </a:r>
                      <a:r>
                        <a:rPr lang="pl-PL" sz="1400" dirty="0" smtClean="0"/>
                        <a:t>1, L-2, L-3b, RI-9, W-1a, W-1b</a:t>
                      </a:r>
                      <a:endParaRPr lang="pl-PL"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Informational Composition </a:t>
                      </a:r>
                    </a:p>
                  </a:txBody>
                  <a:tcPr/>
                </a:tc>
              </a:tr>
              <a:tr h="370840">
                <a:tc>
                  <a:txBody>
                    <a:bodyPr/>
                    <a:lstStyle/>
                    <a:p>
                      <a:r>
                        <a:rPr lang="en-US" sz="1400" dirty="0" smtClean="0"/>
                        <a:t>Task</a:t>
                      </a:r>
                      <a:endParaRPr lang="en-US" sz="1400" dirty="0"/>
                    </a:p>
                  </a:txBody>
                  <a:tcPr/>
                </a:tc>
                <a:tc gridSpan="3">
                  <a:txBody>
                    <a:bodyPr/>
                    <a:lstStyle/>
                    <a:p>
                      <a:r>
                        <a:rPr lang="en-US" sz="1000" dirty="0" smtClean="0"/>
                        <a:t>In order to complete the performance task, students</a:t>
                      </a:r>
                    </a:p>
                    <a:p>
                      <a:r>
                        <a:rPr lang="en-US" sz="1000" dirty="0" smtClean="0"/>
                        <a:t>1. Gather, select, and analyze information in a series of sources</a:t>
                      </a:r>
                    </a:p>
                    <a:p>
                      <a:r>
                        <a:rPr lang="en-US" sz="1000" dirty="0" smtClean="0"/>
                        <a:t>2. Write an informational essay effectively demonstrating the</a:t>
                      </a:r>
                    </a:p>
                    <a:p>
                      <a:r>
                        <a:rPr lang="en-US" sz="1000" dirty="0" smtClean="0"/>
                        <a:t>following:</a:t>
                      </a:r>
                    </a:p>
                    <a:p>
                      <a:r>
                        <a:rPr lang="en-US" sz="1000" dirty="0" smtClean="0"/>
                        <a:t>• organization of ideas by stating a focus and citing details to</a:t>
                      </a:r>
                    </a:p>
                    <a:p>
                      <a:r>
                        <a:rPr lang="en-US" sz="1000" dirty="0" smtClean="0"/>
                        <a:t>support the stated focus and develops a conclusion</a:t>
                      </a:r>
                    </a:p>
                    <a:p>
                      <a:r>
                        <a:rPr lang="en-US" sz="1000" dirty="0" smtClean="0"/>
                        <a:t>• demonstration of clear and coherent organization of writing</a:t>
                      </a:r>
                    </a:p>
                    <a:p>
                      <a:r>
                        <a:rPr lang="en-US" sz="1000" dirty="0" smtClean="0"/>
                        <a:t>demonstration of command of language and the conventions of standard English grammar and usage, capitalization,</a:t>
                      </a:r>
                    </a:p>
                    <a:p>
                      <a:r>
                        <a:rPr lang="en-US" sz="1000" dirty="0" smtClean="0"/>
                        <a:t>punctuation, and spelling</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Your Assignment</a:t>
                      </a:r>
                    </a:p>
                    <a:p>
                      <a:r>
                        <a:rPr lang="en-US" sz="900" dirty="0" smtClean="0"/>
                        <a:t>Write an informational essay explaining what a person should do</a:t>
                      </a:r>
                      <a:r>
                        <a:rPr lang="en-US" sz="900" baseline="0" dirty="0" smtClean="0"/>
                        <a:t> </a:t>
                      </a:r>
                      <a:r>
                        <a:rPr lang="en-US" sz="900" dirty="0" smtClean="0"/>
                        <a:t>to have good dental health. Include details from the video and</a:t>
                      </a:r>
                      <a:r>
                        <a:rPr lang="en-US" sz="900" baseline="0" dirty="0" smtClean="0"/>
                        <a:t> </a:t>
                      </a:r>
                      <a:r>
                        <a:rPr lang="en-US" sz="900" dirty="0" smtClean="0"/>
                        <a:t>articles to support your ideas.</a:t>
                      </a:r>
                    </a:p>
                    <a:p>
                      <a:r>
                        <a:rPr lang="en-US" sz="900" b="1" dirty="0" smtClean="0"/>
                        <a:t>How your essay will be scored: </a:t>
                      </a:r>
                      <a:r>
                        <a:rPr lang="en-US" sz="900" dirty="0" smtClean="0"/>
                        <a:t>The people scoring your essay</a:t>
                      </a:r>
                      <a:r>
                        <a:rPr lang="en-US" sz="900" baseline="0" dirty="0" smtClean="0"/>
                        <a:t> </a:t>
                      </a:r>
                      <a:r>
                        <a:rPr lang="en-US" sz="900" dirty="0" smtClean="0"/>
                        <a:t>will be assigning scores for</a:t>
                      </a:r>
                    </a:p>
                    <a:p>
                      <a:r>
                        <a:rPr lang="en-US" sz="900" b="1" i="1" dirty="0" smtClean="0"/>
                        <a:t>1. Statement of Purpose/Focus</a:t>
                      </a:r>
                      <a:r>
                        <a:rPr lang="en-US" sz="900" i="1" dirty="0" smtClean="0"/>
                        <a:t>—how well you clearly state</a:t>
                      </a:r>
                      <a:r>
                        <a:rPr lang="en-US" sz="900" i="1" baseline="0" dirty="0" smtClean="0"/>
                        <a:t> </a:t>
                      </a:r>
                      <a:r>
                        <a:rPr lang="en-US" sz="900" i="1" dirty="0" smtClean="0"/>
                        <a:t>and maintain your controlling idea or main idea</a:t>
                      </a:r>
                    </a:p>
                    <a:p>
                      <a:r>
                        <a:rPr lang="en-US" sz="900" b="1" i="1" dirty="0" smtClean="0"/>
                        <a:t>2. Organization </a:t>
                      </a:r>
                      <a:r>
                        <a:rPr lang="en-US" sz="900" dirty="0" smtClean="0"/>
                        <a:t>– how well the ideas progress from the</a:t>
                      </a:r>
                      <a:r>
                        <a:rPr lang="en-US" sz="900" baseline="0" dirty="0" smtClean="0"/>
                        <a:t> </a:t>
                      </a:r>
                      <a:r>
                        <a:rPr lang="en-US" sz="900" dirty="0" smtClean="0"/>
                        <a:t>introduction to the conclusion using effective transitions and</a:t>
                      </a:r>
                      <a:r>
                        <a:rPr lang="en-US" sz="900" baseline="0" dirty="0" smtClean="0"/>
                        <a:t> </a:t>
                      </a:r>
                      <a:r>
                        <a:rPr lang="en-US" sz="900" dirty="0" smtClean="0"/>
                        <a:t>how well you stay on topic throughout the essay</a:t>
                      </a:r>
                    </a:p>
                    <a:p>
                      <a:r>
                        <a:rPr lang="en-US" sz="900" b="1" i="1" dirty="0" smtClean="0"/>
                        <a:t>3. Elaboration of Evidence </a:t>
                      </a:r>
                      <a:r>
                        <a:rPr lang="en-US" sz="900" dirty="0" smtClean="0"/>
                        <a:t>– how well you provide evidence</a:t>
                      </a:r>
                      <a:r>
                        <a:rPr lang="en-US" sz="900" baseline="0" dirty="0" smtClean="0"/>
                        <a:t> </a:t>
                      </a:r>
                      <a:r>
                        <a:rPr lang="en-US" sz="900" dirty="0" smtClean="0"/>
                        <a:t>from sources about your topic and elaborate with specific</a:t>
                      </a:r>
                      <a:r>
                        <a:rPr lang="en-US" sz="900" baseline="0" dirty="0" smtClean="0"/>
                        <a:t> </a:t>
                      </a:r>
                      <a:r>
                        <a:rPr lang="en-US" sz="900" dirty="0" smtClean="0"/>
                        <a:t>information</a:t>
                      </a:r>
                    </a:p>
                    <a:p>
                      <a:r>
                        <a:rPr lang="en-US" sz="900" b="1" i="1" dirty="0" smtClean="0"/>
                        <a:t>4. Language and Vocabulary </a:t>
                      </a:r>
                      <a:r>
                        <a:rPr lang="en-US" sz="900" dirty="0" smtClean="0"/>
                        <a:t>– how well you effectively</a:t>
                      </a:r>
                      <a:r>
                        <a:rPr lang="en-US" sz="900" baseline="0" dirty="0" smtClean="0"/>
                        <a:t> </a:t>
                      </a:r>
                      <a:r>
                        <a:rPr lang="en-US" sz="900" dirty="0" smtClean="0"/>
                        <a:t>express ideas using precise language that is appropriate for</a:t>
                      </a:r>
                      <a:r>
                        <a:rPr lang="en-US" sz="900" baseline="0" dirty="0" smtClean="0"/>
                        <a:t> </a:t>
                      </a:r>
                      <a:r>
                        <a:rPr lang="en-US" sz="900" dirty="0" smtClean="0"/>
                        <a:t>your audience and purpose</a:t>
                      </a:r>
                    </a:p>
                    <a:p>
                      <a:r>
                        <a:rPr lang="en-US" sz="900" b="1" i="1" dirty="0" smtClean="0"/>
                        <a:t>5. Conventions </a:t>
                      </a:r>
                      <a:r>
                        <a:rPr lang="en-US" sz="900" dirty="0" smtClean="0"/>
                        <a:t>– how well you follow the rules of usage,</a:t>
                      </a:r>
                      <a:r>
                        <a:rPr lang="en-US" sz="900" baseline="0" dirty="0" smtClean="0"/>
                        <a:t> </a:t>
                      </a:r>
                      <a:r>
                        <a:rPr lang="en-US" sz="900" dirty="0" smtClean="0"/>
                        <a:t>punctuation, capitalization, and spelling.</a:t>
                      </a:r>
                      <a:r>
                        <a:rPr lang="en-US" sz="900" b="1" dirty="0" smtClean="0"/>
                        <a:t> Now begin work on your essay. </a:t>
                      </a:r>
                      <a:r>
                        <a:rPr lang="en-US" sz="900" dirty="0" smtClean="0"/>
                        <a:t>Manage your time carefully so</a:t>
                      </a:r>
                    </a:p>
                    <a:p>
                      <a:r>
                        <a:rPr lang="en-US" sz="900" dirty="0" smtClean="0"/>
                        <a:t>that you can:</a:t>
                      </a:r>
                    </a:p>
                    <a:p>
                      <a:endParaRPr lang="en-US" sz="900" dirty="0" smtClean="0"/>
                    </a:p>
                    <a:p>
                      <a:r>
                        <a:rPr lang="en-US" sz="900" dirty="0" smtClean="0"/>
                        <a:t>• plan your essay</a:t>
                      </a:r>
                    </a:p>
                    <a:p>
                      <a:r>
                        <a:rPr lang="en-US" sz="900" dirty="0" smtClean="0"/>
                        <a:t>• write your essay</a:t>
                      </a:r>
                    </a:p>
                    <a:p>
                      <a:r>
                        <a:rPr lang="en-US" sz="900" dirty="0" smtClean="0"/>
                        <a:t>• revise and edit for a final draft</a:t>
                      </a:r>
                    </a:p>
                    <a:p>
                      <a:endParaRPr lang="en-US" sz="900" dirty="0" smtClean="0"/>
                    </a:p>
                    <a:p>
                      <a:r>
                        <a:rPr lang="en-US" sz="900" dirty="0" smtClean="0"/>
                        <a:t>Word-processing tools and spell check function are available to</a:t>
                      </a:r>
                      <a:r>
                        <a:rPr lang="en-US" sz="900" baseline="0" dirty="0" smtClean="0"/>
                        <a:t> </a:t>
                      </a:r>
                      <a:r>
                        <a:rPr lang="en-US" sz="900" dirty="0" smtClean="0"/>
                        <a:t>you.</a:t>
                      </a:r>
                      <a:endParaRPr lang="en-US" sz="9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594242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3139</Words>
  <Application>Microsoft Office PowerPoint</Application>
  <PresentationFormat>On-screen Show (4:3)</PresentationFormat>
  <Paragraphs>253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29</cp:revision>
  <cp:lastPrinted>2013-05-01T20:00:29Z</cp:lastPrinted>
  <dcterms:created xsi:type="dcterms:W3CDTF">2013-04-30T22:31:16Z</dcterms:created>
  <dcterms:modified xsi:type="dcterms:W3CDTF">2015-10-10T21:49:29Z</dcterms:modified>
</cp:coreProperties>
</file>