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6" r:id="rId4"/>
    <p:sldId id="257" r:id="rId5"/>
    <p:sldId id="258" r:id="rId6"/>
    <p:sldId id="259" r:id="rId7"/>
    <p:sldId id="260" r:id="rId8"/>
    <p:sldId id="261"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58"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4954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87371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4025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3124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20189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4308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6503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6619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5588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01922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57367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8EE54-A9AE-4EFB-8EA6-4AFE0F5A20DD}" type="datetimeFigureOut">
              <a:rPr lang="en-US" smtClean="0"/>
              <a:pPr/>
              <a:t>10/10/2015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30E6B-CCD1-4FA9-9C95-AEDC4E341B6D}" type="slidenum">
              <a:rPr lang="en-US" smtClean="0"/>
              <a:pPr/>
              <a:t>‹#›</a:t>
            </a:fld>
            <a:endParaRPr lang="en-US"/>
          </a:p>
        </p:txBody>
      </p:sp>
    </p:spTree>
    <p:extLst>
      <p:ext uri="{BB962C8B-B14F-4D97-AF65-F5344CB8AC3E}">
        <p14:creationId xmlns:p14="http://schemas.microsoft.com/office/powerpoint/2010/main" val="346403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dese.mo.gov/divimprove/assess/documents/asmt-sbac-ela-gr3-sample-item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533400"/>
            <a:ext cx="7543800" cy="4401205"/>
          </a:xfrm>
          <a:prstGeom prst="rect">
            <a:avLst/>
          </a:prstGeom>
          <a:noFill/>
        </p:spPr>
        <p:txBody>
          <a:bodyPr wrap="square" rtlCol="0">
            <a:spAutoFit/>
          </a:bodyPr>
          <a:lstStyle/>
          <a:p>
            <a:pPr algn="ctr"/>
            <a:r>
              <a:rPr lang="en-US" sz="2800" b="1" dirty="0" smtClean="0"/>
              <a:t>Grade Three Sample Assessments</a:t>
            </a:r>
          </a:p>
          <a:p>
            <a:pPr algn="ctr"/>
            <a:r>
              <a:rPr lang="en-US" dirty="0" smtClean="0">
                <a:hlinkClick r:id="rId2"/>
              </a:rPr>
              <a:t>Grade 3 SBAC Assessment Samples</a:t>
            </a:r>
            <a:endParaRPr lang="en-US" dirty="0" smtClean="0"/>
          </a:p>
          <a:p>
            <a:pPr algn="ct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i="1" u="sng" dirty="0" smtClean="0"/>
              <a:t>Note</a:t>
            </a:r>
            <a:r>
              <a:rPr lang="en-US" i="1" dirty="0" smtClean="0"/>
              <a:t>: Full Composition Samples are part of a Performance Task.  The complete Performance Task with Research Standards and Targets are not included in these samples for the purpose of emphasizing the composition pieces.</a:t>
            </a:r>
            <a:endParaRPr lang="en-US" i="1" dirty="0"/>
          </a:p>
        </p:txBody>
      </p:sp>
      <p:grpSp>
        <p:nvGrpSpPr>
          <p:cNvPr id="6" name="Group 5"/>
          <p:cNvGrpSpPr/>
          <p:nvPr/>
        </p:nvGrpSpPr>
        <p:grpSpPr>
          <a:xfrm>
            <a:off x="2438400" y="1610239"/>
            <a:ext cx="3729228" cy="2098162"/>
            <a:chOff x="2362200" y="2895600"/>
            <a:chExt cx="3729228" cy="2098162"/>
          </a:xfrm>
        </p:grpSpPr>
        <p:pic>
          <p:nvPicPr>
            <p:cNvPr id="1029" name="Picture 5" descr="C:\Users\richmons\AppData\Local\Microsoft\Windows\Temporary Internet Files\Content.IE5\PQIUNS09\MC9003838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2895600"/>
              <a:ext cx="3729228" cy="20981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971800" y="3711714"/>
              <a:ext cx="3048000" cy="707886"/>
            </a:xfrm>
            <a:prstGeom prst="rect">
              <a:avLst/>
            </a:prstGeom>
            <a:noFill/>
          </p:spPr>
          <p:txBody>
            <a:bodyPr wrap="square" rtlCol="0">
              <a:spAutoFit/>
            </a:bodyPr>
            <a:lstStyle/>
            <a:p>
              <a:r>
                <a:rPr lang="en-US" sz="4000" b="1" dirty="0" smtClean="0"/>
                <a:t>On Our Way</a:t>
              </a:r>
              <a:endParaRPr lang="en-US" sz="4000" b="1" dirty="0"/>
            </a:p>
          </p:txBody>
        </p:sp>
      </p:grpSp>
    </p:spTree>
    <p:extLst>
      <p:ext uri="{BB962C8B-B14F-4D97-AF65-F5344CB8AC3E}">
        <p14:creationId xmlns:p14="http://schemas.microsoft.com/office/powerpoint/2010/main" val="1060593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15356630"/>
              </p:ext>
            </p:extLst>
          </p:nvPr>
        </p:nvGraphicFramePr>
        <p:xfrm>
          <a:off x="1524000" y="279400"/>
          <a:ext cx="6096000" cy="6385560"/>
        </p:xfrm>
        <a:graphic>
          <a:graphicData uri="http://schemas.openxmlformats.org/drawingml/2006/table">
            <a:tbl>
              <a:tblPr firstRow="1" bandRow="1">
                <a:tableStyleId>{5940675A-B579-460E-94D1-54222C63F5DA}</a:tableStyleId>
              </a:tblPr>
              <a:tblGrid>
                <a:gridCol w="685800"/>
                <a:gridCol w="381000"/>
                <a:gridCol w="1371600"/>
                <a:gridCol w="3657600"/>
              </a:tblGrid>
              <a:tr h="370840">
                <a:tc gridSpan="4">
                  <a:txBody>
                    <a:bodyPr/>
                    <a:lstStyle/>
                    <a:p>
                      <a:r>
                        <a:rPr lang="en-US" sz="1400" dirty="0" smtClean="0"/>
                        <a:t>Target </a:t>
                      </a:r>
                      <a:r>
                        <a:rPr lang="en-US" sz="1400" dirty="0" smtClean="0"/>
                        <a:t>1a </a:t>
                      </a:r>
                      <a:r>
                        <a:rPr lang="en-US" sz="1400" b="1" dirty="0" smtClean="0"/>
                        <a:t> Brief-Write</a:t>
                      </a:r>
                    </a:p>
                    <a:p>
                      <a:r>
                        <a:rPr lang="en-US" sz="1400" b="1" u="sng" dirty="0" smtClean="0"/>
                        <a:t>Write and Revise</a:t>
                      </a:r>
                      <a:r>
                        <a:rPr lang="en-US" sz="1400" b="1" u="sng" baseline="0" dirty="0" smtClean="0"/>
                        <a:t> Brief Narrative Texts</a:t>
                      </a:r>
                      <a:r>
                        <a:rPr lang="en-US" sz="1400" baseline="0" dirty="0" smtClean="0"/>
                        <a:t>:</a:t>
                      </a:r>
                      <a:endParaRPr lang="en-US" sz="1400" baseline="0" dirty="0" smtClean="0"/>
                    </a:p>
                    <a:p>
                      <a:r>
                        <a:rPr lang="en-US" sz="1100" i="1" dirty="0" smtClean="0"/>
                        <a:t>Write or revise one or more paragraphs demonstrating specific narrative strategies (use of </a:t>
                      </a:r>
                      <a:r>
                        <a:rPr lang="fr-FR" sz="1100" i="1" dirty="0" smtClean="0"/>
                        <a:t>dialogue, description), </a:t>
                      </a:r>
                      <a:r>
                        <a:rPr lang="fr-FR" sz="1100" i="1" dirty="0" err="1" smtClean="0"/>
                        <a:t>chronology</a:t>
                      </a:r>
                      <a:r>
                        <a:rPr lang="fr-FR" sz="1100" i="1" dirty="0" smtClean="0"/>
                        <a:t>, </a:t>
                      </a:r>
                      <a:r>
                        <a:rPr lang="fr-FR" sz="1100" i="1" dirty="0" err="1" smtClean="0"/>
                        <a:t>appropriate</a:t>
                      </a:r>
                      <a:r>
                        <a:rPr lang="fr-FR" sz="1100" i="1" dirty="0" smtClean="0"/>
                        <a:t>, </a:t>
                      </a:r>
                      <a:r>
                        <a:rPr lang="fr-FR" sz="1100" i="1" dirty="0" err="1" smtClean="0"/>
                        <a:t>transitional</a:t>
                      </a:r>
                      <a:r>
                        <a:rPr lang="fr-FR" sz="1100" i="1" dirty="0" smtClean="0"/>
                        <a:t> </a:t>
                      </a:r>
                      <a:r>
                        <a:rPr lang="en-US" sz="1100" i="1" dirty="0" smtClean="0"/>
                        <a:t>strategies for coherence, or authors’ craft appropriate to purpose</a:t>
                      </a:r>
                      <a:r>
                        <a:rPr lang="en-US" sz="1100" i="1" baseline="0" dirty="0" smtClean="0"/>
                        <a:t> </a:t>
                      </a:r>
                      <a:r>
                        <a:rPr lang="en-US" sz="1100" i="1" dirty="0" smtClean="0"/>
                        <a:t>(closure, detailing characters, plot, setting, or an event).</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22352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b="1" dirty="0" smtClean="0"/>
                        <a:t>W-3, W-3a, W-3b, W-3c, W-3d</a:t>
                      </a:r>
                      <a:endParaRPr lang="en-US" sz="1400" b="1" dirty="0" smtClean="0"/>
                    </a:p>
                  </a:txBody>
                  <a:tcPr/>
                </a:tc>
                <a:tc hMerge="1">
                  <a:txBody>
                    <a:bodyPr/>
                    <a:lstStyle/>
                    <a:p>
                      <a:endParaRPr lang="en-US" sz="1400"/>
                    </a:p>
                  </a:txBody>
                  <a:tcPr/>
                </a:tc>
              </a:tr>
              <a:tr h="30988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2-3</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Constructed Response</a:t>
                      </a:r>
                    </a:p>
                  </a:txBody>
                  <a:tcPr/>
                </a:tc>
              </a:tr>
              <a:tr h="370840">
                <a:tc gridSpan="4">
                  <a:txBody>
                    <a:bodyPr/>
                    <a:lstStyle/>
                    <a:p>
                      <a:r>
                        <a:rPr lang="en-US" sz="1400" dirty="0" smtClean="0"/>
                        <a:t>To successfully complete this item, students must demonstrate</a:t>
                      </a:r>
                      <a:r>
                        <a:rPr lang="en-US" sz="1400" baseline="0" dirty="0" smtClean="0"/>
                        <a:t> </a:t>
                      </a:r>
                      <a:r>
                        <a:rPr lang="en-US" sz="1400" dirty="0" smtClean="0"/>
                        <a:t>narrative strategies for coherence in constructing closure for a</a:t>
                      </a:r>
                      <a:r>
                        <a:rPr lang="en-US" sz="1400" baseline="0" dirty="0" smtClean="0"/>
                        <a:t> </a:t>
                      </a:r>
                      <a:r>
                        <a:rPr lang="en-US" sz="1400" dirty="0" smtClean="0"/>
                        <a:t>narrative.</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b="0" i="1" u="sng" strike="noStrike" kern="1200" baseline="0" dirty="0" smtClean="0">
                          <a:solidFill>
                            <a:schemeClr val="tx1"/>
                          </a:solidFill>
                          <a:latin typeface="+mn-lt"/>
                          <a:ea typeface="+mn-ea"/>
                          <a:cs typeface="+mn-cs"/>
                        </a:rPr>
                        <a:t>Item Prompt</a:t>
                      </a:r>
                      <a:r>
                        <a:rPr lang="en-US" sz="1400" b="0" i="1" u="none" strike="noStrike" kern="1200" baseline="0" dirty="0" smtClean="0">
                          <a:solidFill>
                            <a:schemeClr val="tx1"/>
                          </a:solidFill>
                          <a:latin typeface="+mn-lt"/>
                          <a:ea typeface="+mn-ea"/>
                          <a:cs typeface="+mn-cs"/>
                        </a:rPr>
                        <a:t>:</a:t>
                      </a:r>
                    </a:p>
                    <a:p>
                      <a:r>
                        <a:rPr lang="en-US" sz="1400" b="0" i="0" u="none" strike="noStrike" kern="1200" baseline="0" dirty="0" smtClean="0">
                          <a:solidFill>
                            <a:schemeClr val="tx1"/>
                          </a:solidFill>
                          <a:latin typeface="+mn-lt"/>
                          <a:ea typeface="+mn-ea"/>
                          <a:cs typeface="+mn-cs"/>
                        </a:rPr>
                        <a:t>Write an ending for the story that tells what the characters say and describes the actions and events.</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u="sng" dirty="0" smtClean="0"/>
                        <a:t>The Fox as Herdsman</a:t>
                      </a:r>
                    </a:p>
                    <a:p>
                      <a:r>
                        <a:rPr lang="en-US" sz="800" dirty="0" smtClean="0"/>
                        <a:t>Once upon a time, there was a woman who went out to hire a herdsman to watch her goats, sheep, and cows. On her way to find a herdsman she met a bear. </a:t>
                      </a:r>
                    </a:p>
                    <a:p>
                      <a:r>
                        <a:rPr lang="en-US" sz="800" dirty="0" smtClean="0"/>
                        <a:t>“Where are you going?” asked the bear.</a:t>
                      </a:r>
                    </a:p>
                    <a:p>
                      <a:r>
                        <a:rPr lang="en-US" sz="800" dirty="0" smtClean="0"/>
                        <a:t> “I’m going to hire a herdsman,” answered the woman.</a:t>
                      </a:r>
                    </a:p>
                    <a:p>
                      <a:r>
                        <a:rPr lang="en-US" sz="800" dirty="0" smtClean="0"/>
                        <a:t>“Why not have me for a herdsman?” said the bear.</a:t>
                      </a:r>
                    </a:p>
                    <a:p>
                      <a:r>
                        <a:rPr lang="en-US" sz="800" dirty="0" smtClean="0"/>
                        <a:t> “Well, why not,” said the woman, “if you only know how to call the flock. Let me hear you.”</a:t>
                      </a:r>
                    </a:p>
                    <a:p>
                      <a:r>
                        <a:rPr lang="en-US" sz="800" dirty="0" smtClean="0"/>
                        <a:t>“</a:t>
                      </a:r>
                      <a:r>
                        <a:rPr lang="en-US" sz="800" dirty="0" err="1" smtClean="0"/>
                        <a:t>Ow</a:t>
                      </a:r>
                      <a:r>
                        <a:rPr lang="en-US" sz="800" dirty="0" smtClean="0"/>
                        <a:t>, </a:t>
                      </a:r>
                      <a:r>
                        <a:rPr lang="en-US" sz="800" dirty="0" err="1" smtClean="0"/>
                        <a:t>Ow</a:t>
                      </a:r>
                      <a:r>
                        <a:rPr lang="en-US" sz="800" dirty="0" smtClean="0"/>
                        <a:t>!” growled the bear. </a:t>
                      </a:r>
                    </a:p>
                    <a:p>
                      <a:r>
                        <a:rPr lang="en-US" sz="800" dirty="0" smtClean="0"/>
                        <a:t>“No, no! That will not do,” said the woman. </a:t>
                      </a:r>
                    </a:p>
                    <a:p>
                      <a:r>
                        <a:rPr lang="en-US" sz="800" dirty="0" smtClean="0"/>
                        <a:t>She went on her way. When she had gone a little farther she met a wolf.</a:t>
                      </a:r>
                    </a:p>
                    <a:p>
                      <a:r>
                        <a:rPr lang="en-US" sz="800" dirty="0" smtClean="0"/>
                        <a:t> “Where are you going?” asked the wolf. </a:t>
                      </a:r>
                    </a:p>
                    <a:p>
                      <a:r>
                        <a:rPr lang="en-US" sz="800" dirty="0" smtClean="0"/>
                        <a:t>“I’m going to hire a herdsman,” said the woman. </a:t>
                      </a:r>
                    </a:p>
                    <a:p>
                      <a:r>
                        <a:rPr lang="en-US" sz="800" dirty="0" smtClean="0"/>
                        <a:t>“Why not have me for a herdsman?” said the wolf.</a:t>
                      </a:r>
                    </a:p>
                    <a:p>
                      <a:r>
                        <a:rPr lang="en-US" sz="800" dirty="0" smtClean="0"/>
                        <a:t> “Well, why not, if you can call the flock. Let me hear you call,” said the woman.</a:t>
                      </a:r>
                    </a:p>
                    <a:p>
                      <a:r>
                        <a:rPr lang="en-US" sz="800" dirty="0" smtClean="0"/>
                        <a:t> “</a:t>
                      </a:r>
                      <a:r>
                        <a:rPr lang="en-US" sz="800" dirty="0" err="1" smtClean="0"/>
                        <a:t>Oooo</a:t>
                      </a:r>
                      <a:r>
                        <a:rPr lang="en-US" sz="800" dirty="0" smtClean="0"/>
                        <a:t>, </a:t>
                      </a:r>
                      <a:r>
                        <a:rPr lang="en-US" sz="800" dirty="0" err="1" smtClean="0"/>
                        <a:t>Oooo</a:t>
                      </a:r>
                      <a:r>
                        <a:rPr lang="en-US" sz="800" dirty="0" smtClean="0"/>
                        <a:t>!” howled the wolf.</a:t>
                      </a:r>
                    </a:p>
                    <a:p>
                      <a:r>
                        <a:rPr lang="en-US" sz="800" dirty="0" smtClean="0"/>
                        <a:t> “Oh no, that will not do,” said the woman, and she continued walking.</a:t>
                      </a:r>
                    </a:p>
                    <a:p>
                      <a:r>
                        <a:rPr lang="en-US" sz="800" dirty="0" smtClean="0"/>
                        <a:t> After she had gone on a while longer she met a fox.</a:t>
                      </a:r>
                    </a:p>
                    <a:p>
                      <a:r>
                        <a:rPr lang="en-US" sz="800" dirty="0" smtClean="0"/>
                        <a:t>“Where are you going?” asked the fox.</a:t>
                      </a:r>
                    </a:p>
                    <a:p>
                      <a:r>
                        <a:rPr lang="en-US" sz="800" dirty="0" smtClean="0"/>
                        <a:t> “I’m just going out to hire a herdsman,” answered the woman.</a:t>
                      </a:r>
                    </a:p>
                    <a:p>
                      <a:r>
                        <a:rPr lang="en-US" sz="800" dirty="0" smtClean="0"/>
                        <a:t> “Why not have me for a herdsman?” asked the fox.</a:t>
                      </a:r>
                    </a:p>
                    <a:p>
                      <a:r>
                        <a:rPr lang="en-US" sz="800" dirty="0" smtClean="0"/>
                        <a:t> “Well, do you know how to call the flock?” asked the woman.</a:t>
                      </a:r>
                    </a:p>
                    <a:p>
                      <a:r>
                        <a:rPr lang="en-US" sz="800" dirty="0" smtClean="0"/>
                        <a:t> “</a:t>
                      </a:r>
                      <a:r>
                        <a:rPr lang="en-US" sz="800" dirty="0" err="1" smtClean="0"/>
                        <a:t>Dil</a:t>
                      </a:r>
                      <a:r>
                        <a:rPr lang="en-US" sz="800" dirty="0" smtClean="0"/>
                        <a:t>-dal-</a:t>
                      </a:r>
                      <a:r>
                        <a:rPr lang="en-US" sz="800" dirty="0" err="1" smtClean="0"/>
                        <a:t>holom</a:t>
                      </a:r>
                      <a:r>
                        <a:rPr lang="en-US" sz="800" dirty="0" smtClean="0"/>
                        <a:t>!” sang out the fox in a fine clear voice.</a:t>
                      </a:r>
                    </a:p>
                    <a:p>
                      <a:r>
                        <a:rPr lang="en-US" sz="800" dirty="0" smtClean="0"/>
                        <a:t> “That’s perfect!” said the woman. “I’ll have you for my herdsman.” She sent the fox to herd her flock, and then she returned home.</a:t>
                      </a:r>
                    </a:p>
                    <a:p>
                      <a:r>
                        <a:rPr lang="en-US" sz="800" dirty="0" smtClean="0"/>
                        <a:t> The first day the fox was herdsman, he ate up all the woman’s goats, the next day he made an end of all her sheep, and the third day he ate up all her cows. When he came home that day the woman asked what he had done with all her flocks. </a:t>
                      </a:r>
                    </a:p>
                    <a:p>
                      <a:r>
                        <a:rPr lang="en-US" sz="800" dirty="0" smtClean="0"/>
                        <a:t>“Oh!” said the fox, “they are playing in the meadow over the hill.”</a:t>
                      </a:r>
                    </a:p>
                    <a:p>
                      <a:r>
                        <a:rPr lang="en-US" sz="800" dirty="0" smtClean="0"/>
                        <a:t> The woman was busy churning cream when he said this, but she thought she had better go and have a look at her flock.</a:t>
                      </a:r>
                      <a:endParaRPr lang="en-US" sz="8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1193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528702821"/>
              </p:ext>
            </p:extLst>
          </p:nvPr>
        </p:nvGraphicFramePr>
        <p:xfrm>
          <a:off x="1600200" y="538480"/>
          <a:ext cx="6096000" cy="460248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a:t>
                      </a:r>
                      <a:r>
                        <a:rPr lang="en-US" sz="1800" dirty="0" smtClean="0"/>
                        <a:t>6b  </a:t>
                      </a:r>
                      <a:r>
                        <a:rPr lang="en-US" sz="1600" dirty="0" smtClean="0"/>
                        <a:t>Revise a Text</a:t>
                      </a:r>
                      <a:endParaRPr lang="en-US" sz="1800" dirty="0" smtClean="0"/>
                    </a:p>
                    <a:p>
                      <a:r>
                        <a:rPr lang="en-US" sz="1400" b="1" u="sng" dirty="0" smtClean="0"/>
                        <a:t>Write </a:t>
                      </a:r>
                      <a:r>
                        <a:rPr lang="en-US" sz="1400" b="1" u="sng" dirty="0" smtClean="0"/>
                        <a:t>and Revise</a:t>
                      </a:r>
                      <a:r>
                        <a:rPr lang="en-US" sz="1400" b="1" u="sng" baseline="0" dirty="0" smtClean="0"/>
                        <a:t> Brief Opinion Texts</a:t>
                      </a:r>
                      <a:r>
                        <a:rPr lang="en-US" sz="1400" baseline="0" dirty="0" smtClean="0"/>
                        <a:t>:</a:t>
                      </a:r>
                    </a:p>
                    <a:p>
                      <a:r>
                        <a:rPr lang="en-US" sz="1100" i="1" dirty="0" smtClean="0"/>
                        <a:t>Write or revise one</a:t>
                      </a:r>
                      <a:r>
                        <a:rPr lang="en-US" sz="1100" i="1" baseline="0" dirty="0" smtClean="0"/>
                        <a:t> </a:t>
                      </a:r>
                      <a:r>
                        <a:rPr lang="en-US" sz="1100" i="1" dirty="0" smtClean="0"/>
                        <a:t>or more paragraphs demonstrating ability to state opinions about</a:t>
                      </a:r>
                      <a:r>
                        <a:rPr lang="en-US" sz="1100" i="1" baseline="0" dirty="0" smtClean="0"/>
                        <a:t> </a:t>
                      </a:r>
                      <a:r>
                        <a:rPr lang="en-US" sz="1100" i="1" dirty="0" smtClean="0"/>
                        <a:t>topics or sources: set a context, organize ideas, develop</a:t>
                      </a:r>
                      <a:r>
                        <a:rPr lang="en-US" sz="1100" i="1" baseline="0" dirty="0" smtClean="0"/>
                        <a:t> </a:t>
                      </a:r>
                      <a:r>
                        <a:rPr lang="en-US" sz="1100" i="1" dirty="0" smtClean="0"/>
                        <a:t>supporting reasons, or provide an appropriate</a:t>
                      </a:r>
                      <a:r>
                        <a:rPr lang="en-US" sz="1100" i="1" baseline="0" dirty="0" smtClean="0"/>
                        <a:t> conclusion.</a:t>
                      </a:r>
                      <a:endParaRPr lang="en-US" sz="1100" i="1"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29972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W-1a, W-1b, W-1c, W-8, W-d, W-1</a:t>
                      </a:r>
                      <a:endParaRPr lang="pl-PL" sz="1400" dirty="0"/>
                    </a:p>
                  </a:txBody>
                  <a:tcPr/>
                </a:tc>
                <a:tc hMerge="1">
                  <a:txBody>
                    <a:bodyPr/>
                    <a:lstStyle/>
                    <a:p>
                      <a:endParaRPr lang="en-US" sz="1400"/>
                    </a:p>
                  </a:txBody>
                  <a:tcPr/>
                </a:tc>
              </a:tr>
              <a:tr h="23368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Constructed Response</a:t>
                      </a:r>
                    </a:p>
                  </a:txBody>
                  <a:tcPr/>
                </a:tc>
              </a:tr>
              <a:tr h="370840">
                <a:tc gridSpan="4">
                  <a:txBody>
                    <a:bodyPr/>
                    <a:lstStyle/>
                    <a:p>
                      <a:r>
                        <a:rPr lang="en-US" sz="1400" dirty="0" smtClean="0"/>
                        <a:t>A disorganized opinion paragraph about choosing a bedtime. To complete this task, students must write and support an opinion, organize supporting reasons, and provide an appropriate conclusion.</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dirty="0" smtClean="0"/>
                        <a:t>Students are asked to identify the most appropriate supporting</a:t>
                      </a:r>
                      <a:r>
                        <a:rPr lang="en-US" sz="1400" baseline="0" dirty="0" smtClean="0"/>
                        <a:t> </a:t>
                      </a:r>
                      <a:r>
                        <a:rPr lang="en-US" sz="1400" dirty="0" smtClean="0"/>
                        <a:t>details used within a given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i="1" dirty="0" smtClean="0"/>
                        <a:t>Item Prompt:</a:t>
                      </a:r>
                    </a:p>
                    <a:p>
                      <a:r>
                        <a:rPr lang="en-US" sz="1400" dirty="0" smtClean="0"/>
                        <a:t>Rewrite the paragraph by organizing it correctly and adding ideas that support the opinion that is given.</a:t>
                      </a:r>
                    </a:p>
                    <a:p>
                      <a:endParaRPr lang="en-US" sz="1400" dirty="0" smtClean="0"/>
                    </a:p>
                    <a:p>
                      <a:r>
                        <a:rPr lang="en-US" sz="1400" dirty="0" smtClean="0"/>
                        <a:t>Children should choose their own bedtime. There are things</a:t>
                      </a:r>
                      <a:r>
                        <a:rPr lang="en-US" sz="1400" baseline="0" dirty="0" smtClean="0"/>
                        <a:t> </a:t>
                      </a:r>
                      <a:r>
                        <a:rPr lang="en-US" sz="1400" dirty="0" smtClean="0"/>
                        <a:t>to do, and most have homework. Some people need more</a:t>
                      </a:r>
                      <a:r>
                        <a:rPr lang="en-US" sz="1400" baseline="0" dirty="0" smtClean="0"/>
                        <a:t> </a:t>
                      </a:r>
                      <a:r>
                        <a:rPr lang="en-US" sz="1400" dirty="0" smtClean="0"/>
                        <a:t>sleep, but children like talking to friends. The time to go to bed</a:t>
                      </a:r>
                      <a:r>
                        <a:rPr lang="en-US" sz="1400" baseline="0" dirty="0" smtClean="0"/>
                        <a:t> </a:t>
                      </a:r>
                      <a:r>
                        <a:rPr lang="en-US" sz="1400" dirty="0" smtClean="0"/>
                        <a:t>should be children’s decision when they are tired they go to bed</a:t>
                      </a:r>
                      <a:r>
                        <a:rPr lang="en-US" sz="1400" baseline="0" dirty="0" smtClean="0"/>
                        <a:t> </a:t>
                      </a:r>
                      <a:r>
                        <a:rPr lang="en-US" sz="1400" dirty="0" smtClean="0"/>
                        <a:t>earlier. There are activities to go to, so children learn to be</a:t>
                      </a:r>
                      <a:r>
                        <a:rPr lang="en-US" sz="1400" baseline="0" dirty="0" smtClean="0"/>
                        <a:t> </a:t>
                      </a:r>
                      <a:r>
                        <a:rPr lang="en-US" sz="1400" dirty="0" smtClean="0"/>
                        <a:t>responsible.</a:t>
                      </a: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0187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282517128"/>
              </p:ext>
            </p:extLst>
          </p:nvPr>
        </p:nvGraphicFramePr>
        <p:xfrm>
          <a:off x="1600200" y="228600"/>
          <a:ext cx="6096000" cy="587756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a:t>
                      </a:r>
                      <a:r>
                        <a:rPr lang="en-US" sz="1800" dirty="0" smtClean="0"/>
                        <a:t>3a </a:t>
                      </a:r>
                      <a:r>
                        <a:rPr lang="en-US" sz="1600" dirty="0" smtClean="0"/>
                        <a:t>Brief-Write</a:t>
                      </a:r>
                      <a:endParaRPr lang="en-US" sz="1800" dirty="0" smtClean="0"/>
                    </a:p>
                    <a:p>
                      <a:r>
                        <a:rPr lang="en-US" sz="1600" dirty="0" smtClean="0"/>
                        <a:t> </a:t>
                      </a:r>
                      <a:r>
                        <a:rPr lang="en-US" sz="1600" b="1" u="sng" dirty="0" smtClean="0"/>
                        <a:t>Write and Revise</a:t>
                      </a:r>
                      <a:r>
                        <a:rPr lang="en-US" sz="1600" b="1" u="sng" baseline="0" dirty="0" smtClean="0"/>
                        <a:t> Brief Informational Texts</a:t>
                      </a:r>
                      <a:r>
                        <a:rPr lang="en-US" sz="1600" baseline="0" dirty="0" smtClean="0"/>
                        <a:t>:</a:t>
                      </a:r>
                    </a:p>
                    <a:p>
                      <a:r>
                        <a:rPr lang="en-US" sz="1100" i="1" dirty="0" smtClean="0"/>
                        <a:t>Write or revise one or more</a:t>
                      </a:r>
                      <a:r>
                        <a:rPr lang="en-US" sz="1100" i="1" baseline="0" dirty="0" smtClean="0"/>
                        <a:t> </a:t>
                      </a:r>
                      <a:r>
                        <a:rPr lang="en-US" sz="1100" i="1" dirty="0" smtClean="0"/>
                        <a:t>informational/explanatory paragraphs demonstrating ability to</a:t>
                      </a:r>
                    </a:p>
                    <a:p>
                      <a:r>
                        <a:rPr lang="en-US" sz="1100" i="1" dirty="0" smtClean="0"/>
                        <a:t>organize ideas by stating a focus, including appropriate</a:t>
                      </a:r>
                      <a:r>
                        <a:rPr lang="en-US" sz="1100" i="1" baseline="0" dirty="0" smtClean="0"/>
                        <a:t> </a:t>
                      </a:r>
                      <a:r>
                        <a:rPr lang="en-US" sz="1100" i="1" dirty="0" smtClean="0"/>
                        <a:t>transitional strategies for coherence, or supporting details, or an</a:t>
                      </a:r>
                      <a:r>
                        <a:rPr lang="en-US" sz="1100" i="1" baseline="0" dirty="0" smtClean="0"/>
                        <a:t> </a:t>
                      </a:r>
                      <a:r>
                        <a:rPr lang="en-US" sz="1100" i="1" dirty="0" smtClean="0"/>
                        <a:t>appropriate conclusion.</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W-2a, W-2b, W-2c, W-2d</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400" b="0" i="1" u="sng" strike="noStrike" kern="1200" baseline="0" dirty="0" smtClean="0">
                          <a:solidFill>
                            <a:schemeClr val="tx1"/>
                          </a:solidFill>
                          <a:latin typeface="+mn-lt"/>
                          <a:ea typeface="+mn-ea"/>
                          <a:cs typeface="+mn-cs"/>
                        </a:rPr>
                        <a:t>Item Prompt</a:t>
                      </a:r>
                      <a:r>
                        <a:rPr lang="en-US" sz="1400" b="0" i="1" u="none" strike="noStrike" kern="1200" baseline="0" dirty="0" smtClean="0">
                          <a:solidFill>
                            <a:schemeClr val="tx1"/>
                          </a:solidFill>
                          <a:latin typeface="+mn-lt"/>
                          <a:ea typeface="+mn-ea"/>
                          <a:cs typeface="+mn-cs"/>
                        </a:rPr>
                        <a:t>:</a:t>
                      </a:r>
                    </a:p>
                    <a:p>
                      <a:r>
                        <a:rPr lang="en-US" sz="1400" b="0" i="0" u="none" strike="noStrike" kern="1200" baseline="0" dirty="0" smtClean="0">
                          <a:solidFill>
                            <a:schemeClr val="tx1"/>
                          </a:solidFill>
                          <a:latin typeface="+mn-lt"/>
                          <a:ea typeface="+mn-ea"/>
                          <a:cs typeface="+mn-cs"/>
                        </a:rPr>
                        <a:t>Write an ending for the story that tells what the characters say and describes the actions and events.</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Birds Make Good Pets</a:t>
                      </a:r>
                    </a:p>
                    <a:p>
                      <a:r>
                        <a:rPr lang="en-US" sz="1400" dirty="0" smtClean="0"/>
                        <a:t>There are many reasons why people keep birds as pets.</a:t>
                      </a:r>
                      <a:r>
                        <a:rPr lang="en-US" sz="1400" baseline="0" dirty="0" smtClean="0"/>
                        <a:t> </a:t>
                      </a:r>
                      <a:r>
                        <a:rPr lang="en-US" sz="1400" dirty="0" smtClean="0"/>
                        <a:t>Canaries sing beautiful songs. Parakeets will sit on your</a:t>
                      </a:r>
                      <a:r>
                        <a:rPr lang="en-US" sz="1400" baseline="0" dirty="0" smtClean="0"/>
                        <a:t> </a:t>
                      </a:r>
                      <a:r>
                        <a:rPr lang="en-US" sz="1400" dirty="0" smtClean="0"/>
                        <a:t>shoulder. Parrots can talk to you. Birds fly outdoors. Pet birds</a:t>
                      </a:r>
                      <a:r>
                        <a:rPr lang="en-US" sz="1400" baseline="0" dirty="0" smtClean="0"/>
                        <a:t> </a:t>
                      </a:r>
                      <a:r>
                        <a:rPr lang="en-US" sz="1400" dirty="0" smtClean="0"/>
                        <a:t>can be fun.</a:t>
                      </a:r>
                    </a:p>
                    <a:p>
                      <a:endParaRPr lang="en-US" sz="1400" dirty="0" smtClean="0"/>
                    </a:p>
                    <a:p>
                      <a:r>
                        <a:rPr lang="en-US" sz="1400" i="1" dirty="0" smtClean="0"/>
                        <a:t>Item Stem:</a:t>
                      </a:r>
                    </a:p>
                    <a:p>
                      <a:r>
                        <a:rPr lang="en-US" sz="1400" dirty="0" smtClean="0"/>
                        <a:t>A student is revising this paragraph and needs to take out</a:t>
                      </a:r>
                      <a:r>
                        <a:rPr lang="en-US" sz="1400" baseline="0" dirty="0" smtClean="0"/>
                        <a:t> </a:t>
                      </a:r>
                      <a:r>
                        <a:rPr lang="en-US" sz="1400" dirty="0" smtClean="0"/>
                        <a:t>information that does not support why birds make good pets.</a:t>
                      </a:r>
                      <a:r>
                        <a:rPr lang="en-US" sz="1400" baseline="0" dirty="0" smtClean="0"/>
                        <a:t> </a:t>
                      </a:r>
                      <a:r>
                        <a:rPr lang="en-US" sz="1400" dirty="0" smtClean="0"/>
                        <a:t>Which of the following sentences does not support why birds</a:t>
                      </a:r>
                      <a:r>
                        <a:rPr lang="en-US" sz="1400" baseline="0" dirty="0" smtClean="0"/>
                        <a:t> </a:t>
                      </a:r>
                      <a:r>
                        <a:rPr lang="en-US" sz="1400" dirty="0" smtClean="0"/>
                        <a:t>make good pets?</a:t>
                      </a:r>
                    </a:p>
                    <a:p>
                      <a:endParaRPr lang="en-US" sz="1400" dirty="0" smtClean="0"/>
                    </a:p>
                    <a:p>
                      <a:r>
                        <a:rPr lang="en-US" sz="1400" i="1" dirty="0" smtClean="0"/>
                        <a:t>Options:</a:t>
                      </a:r>
                    </a:p>
                    <a:p>
                      <a:r>
                        <a:rPr lang="en-US" sz="1400" dirty="0" smtClean="0"/>
                        <a:t>A. “Canaries sing beautiful songs.”</a:t>
                      </a:r>
                    </a:p>
                    <a:p>
                      <a:r>
                        <a:rPr lang="en-US" sz="1400" dirty="0" smtClean="0"/>
                        <a:t>B. “Parakeets will sit on your shoulder.”</a:t>
                      </a:r>
                    </a:p>
                    <a:p>
                      <a:r>
                        <a:rPr lang="en-US" sz="1400" dirty="0" smtClean="0"/>
                        <a:t>C. “Parrots can talk to you.”</a:t>
                      </a:r>
                    </a:p>
                    <a:p>
                      <a:r>
                        <a:rPr lang="en-US" sz="1400" dirty="0" smtClean="0"/>
                        <a:t>D. “Birds fly outdoors.”</a:t>
                      </a:r>
                      <a:endParaRPr lang="en-US" sz="14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463902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6754200"/>
              </p:ext>
            </p:extLst>
          </p:nvPr>
        </p:nvGraphicFramePr>
        <p:xfrm>
          <a:off x="1600200" y="304800"/>
          <a:ext cx="6096000" cy="622808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dirty="0" smtClean="0"/>
                        <a:t>Target 9  </a:t>
                      </a:r>
                      <a:r>
                        <a:rPr lang="en-US" sz="1800" b="1" u="sng" dirty="0" smtClean="0"/>
                        <a:t>Edit and Clarify</a:t>
                      </a:r>
                      <a:r>
                        <a:rPr lang="en-US" sz="1800" baseline="0" dirty="0" smtClean="0"/>
                        <a:t>:</a:t>
                      </a:r>
                    </a:p>
                    <a:p>
                      <a:r>
                        <a:rPr lang="en-US" sz="1100" i="1" dirty="0" smtClean="0"/>
                        <a:t>Apply or edit grade-appropriate grammar</a:t>
                      </a:r>
                      <a:r>
                        <a:rPr lang="en-US" sz="1100" i="1" baseline="0" dirty="0" smtClean="0"/>
                        <a:t> </a:t>
                      </a:r>
                      <a:r>
                        <a:rPr lang="en-US" sz="1100" i="1" dirty="0" smtClean="0"/>
                        <a:t>usage and mechanics to clarify a message and edit narrative,</a:t>
                      </a:r>
                    </a:p>
                    <a:p>
                      <a:r>
                        <a:rPr lang="en-US" sz="1100" i="1"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400" dirty="0" smtClean="0"/>
                        <a:t>L-1, L-2, L-3b</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1</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400" dirty="0" smtClean="0"/>
                        <a:t>To complete this task, students must be able to recognize the</a:t>
                      </a:r>
                    </a:p>
                    <a:p>
                      <a:r>
                        <a:rPr lang="en-US" sz="1400" dirty="0" smtClean="0"/>
                        <a:t>correct spelling of a word using the conventions of standard</a:t>
                      </a:r>
                    </a:p>
                    <a:p>
                      <a:r>
                        <a:rPr lang="en-US" sz="1400" dirty="0" smtClean="0"/>
                        <a:t>English spelling (i.e., noun plurals ending in y).</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dirty="0" smtClean="0"/>
                        <a:t>Opportunities at the Hull House</a:t>
                      </a:r>
                    </a:p>
                    <a:p>
                      <a:r>
                        <a:rPr lang="en-US" sz="1000" dirty="0" smtClean="0"/>
                        <a:t>Jane Addams's Hull House offered many programs to the Chicago</a:t>
                      </a:r>
                      <a:r>
                        <a:rPr lang="en-US" sz="1000" baseline="0" dirty="0" smtClean="0"/>
                        <a:t> </a:t>
                      </a:r>
                      <a:r>
                        <a:rPr lang="en-US" sz="1000" dirty="0" smtClean="0"/>
                        <a:t>community, even music lessons. Solomon </a:t>
                      </a:r>
                      <a:r>
                        <a:rPr lang="en-US" sz="1000" dirty="0" err="1" smtClean="0"/>
                        <a:t>Saranoff</a:t>
                      </a:r>
                      <a:r>
                        <a:rPr lang="en-US" sz="1000" dirty="0" smtClean="0"/>
                        <a:t> lived near Hull</a:t>
                      </a:r>
                      <a:r>
                        <a:rPr lang="en-US" sz="1000" baseline="0" dirty="0" smtClean="0"/>
                        <a:t> </a:t>
                      </a:r>
                      <a:r>
                        <a:rPr lang="en-US" sz="1000" dirty="0" smtClean="0"/>
                        <a:t>House. He was the son of Russian immigrants. His father worked</a:t>
                      </a:r>
                      <a:r>
                        <a:rPr lang="en-US" sz="1000" baseline="0" dirty="0" smtClean="0"/>
                        <a:t> </a:t>
                      </a:r>
                      <a:r>
                        <a:rPr lang="en-US" sz="1000" dirty="0" smtClean="0"/>
                        <a:t>for a rag shop for $8 a week. "</a:t>
                      </a:r>
                      <a:r>
                        <a:rPr lang="en-US" sz="1000" dirty="0" err="1" smtClean="0"/>
                        <a:t>Solly</a:t>
                      </a:r>
                      <a:r>
                        <a:rPr lang="en-US" sz="1000" dirty="0" smtClean="0"/>
                        <a:t>," as he was called, wanted to</a:t>
                      </a:r>
                      <a:r>
                        <a:rPr lang="en-US" sz="1000" baseline="0" dirty="0" smtClean="0"/>
                        <a:t> </a:t>
                      </a:r>
                      <a:r>
                        <a:rPr lang="en-US" sz="1000" dirty="0" smtClean="0"/>
                        <a:t>learn to play the piano, but his family had no extra money to buy</a:t>
                      </a:r>
                    </a:p>
                    <a:p>
                      <a:r>
                        <a:rPr lang="en-US" sz="1000" dirty="0" smtClean="0"/>
                        <a:t>one, much less pay for lessons. One day, friends of </a:t>
                      </a:r>
                      <a:r>
                        <a:rPr lang="en-US" sz="1000" dirty="0" err="1" smtClean="0"/>
                        <a:t>Solly</a:t>
                      </a:r>
                      <a:r>
                        <a:rPr lang="en-US" sz="1000" dirty="0" smtClean="0"/>
                        <a:t> and hi</a:t>
                      </a:r>
                      <a:r>
                        <a:rPr lang="en-US" sz="1000" baseline="0" dirty="0" smtClean="0"/>
                        <a:t>s </a:t>
                      </a:r>
                      <a:r>
                        <a:rPr lang="en-US" sz="1000" dirty="0" smtClean="0"/>
                        <a:t>sister, Rosie, took them to Hull House, where, guess what? There</a:t>
                      </a:r>
                      <a:r>
                        <a:rPr lang="en-US" sz="1000" baseline="0" dirty="0" smtClean="0"/>
                        <a:t> </a:t>
                      </a:r>
                      <a:r>
                        <a:rPr lang="en-US" sz="1000" dirty="0" smtClean="0"/>
                        <a:t>was a piano!</a:t>
                      </a:r>
                      <a:r>
                        <a:rPr lang="en-US" sz="1000" baseline="0" dirty="0" smtClean="0"/>
                        <a:t> </a:t>
                      </a:r>
                      <a:r>
                        <a:rPr lang="en-US" sz="1000" dirty="0" smtClean="0"/>
                        <a:t>Can you imagine how excited </a:t>
                      </a:r>
                      <a:r>
                        <a:rPr lang="en-US" sz="1000" dirty="0" err="1" smtClean="0"/>
                        <a:t>Solly</a:t>
                      </a:r>
                      <a:r>
                        <a:rPr lang="en-US" sz="1000" dirty="0" smtClean="0"/>
                        <a:t> was when he saw the</a:t>
                      </a:r>
                      <a:r>
                        <a:rPr lang="en-US" sz="1000" baseline="0" dirty="0" smtClean="0"/>
                        <a:t> </a:t>
                      </a:r>
                      <a:r>
                        <a:rPr lang="en-US" sz="1000" dirty="0" smtClean="0"/>
                        <a:t>instrument? Although he had dreamed of playing one, he had</a:t>
                      </a:r>
                      <a:r>
                        <a:rPr lang="en-US" sz="1000" baseline="0" dirty="0" smtClean="0"/>
                        <a:t> </a:t>
                      </a:r>
                      <a:r>
                        <a:rPr lang="en-US" sz="1000" dirty="0" smtClean="0"/>
                        <a:t>never even been near a piano before. He struck a note and was</a:t>
                      </a:r>
                      <a:r>
                        <a:rPr lang="en-US" sz="1000" baseline="0" dirty="0" smtClean="0"/>
                        <a:t> </a:t>
                      </a:r>
                      <a:r>
                        <a:rPr lang="en-US" sz="1000" dirty="0" smtClean="0"/>
                        <a:t>thrilled with</a:t>
                      </a:r>
                      <a:r>
                        <a:rPr lang="en-US" sz="1000" baseline="0" dirty="0" smtClean="0"/>
                        <a:t> </a:t>
                      </a:r>
                      <a:r>
                        <a:rPr lang="en-US" sz="1000" dirty="0" smtClean="0"/>
                        <a:t>the sound. He played a few more notes. When a</a:t>
                      </a:r>
                      <a:r>
                        <a:rPr lang="en-US" sz="1000" baseline="0" dirty="0" smtClean="0"/>
                        <a:t> </a:t>
                      </a:r>
                      <a:r>
                        <a:rPr lang="en-US" sz="1000" dirty="0" smtClean="0"/>
                        <a:t>director of Hull House entered the room, she asked </a:t>
                      </a:r>
                      <a:r>
                        <a:rPr lang="en-US" sz="1000" dirty="0" err="1" smtClean="0"/>
                        <a:t>Solly</a:t>
                      </a:r>
                      <a:r>
                        <a:rPr lang="en-US" sz="1000" dirty="0" smtClean="0"/>
                        <a:t> if he</a:t>
                      </a:r>
                    </a:p>
                    <a:p>
                      <a:r>
                        <a:rPr lang="en-US" sz="1000" dirty="0" smtClean="0"/>
                        <a:t>wanted to learn to play. "Oh yes! Could I?" he asked eagerly.</a:t>
                      </a:r>
                      <a:r>
                        <a:rPr lang="en-US" sz="1000" baseline="0" dirty="0" smtClean="0"/>
                        <a:t> </a:t>
                      </a:r>
                      <a:r>
                        <a:rPr lang="en-US" sz="1000" dirty="0" err="1" smtClean="0"/>
                        <a:t>Solly</a:t>
                      </a:r>
                      <a:r>
                        <a:rPr lang="en-US" sz="1000" dirty="0" smtClean="0"/>
                        <a:t> took piano lessons at Hull House, while his parents learned</a:t>
                      </a:r>
                      <a:r>
                        <a:rPr lang="en-US" sz="1000" baseline="0" dirty="0" smtClean="0"/>
                        <a:t> </a:t>
                      </a:r>
                      <a:r>
                        <a:rPr lang="en-US" sz="1000" dirty="0" smtClean="0"/>
                        <a:t>to speak English in the language class. During a Hull House party,</a:t>
                      </a:r>
                      <a:r>
                        <a:rPr lang="en-US" sz="1000" baseline="0" dirty="0" smtClean="0"/>
                        <a:t> </a:t>
                      </a:r>
                      <a:r>
                        <a:rPr lang="en-US" sz="1000" dirty="0" smtClean="0"/>
                        <a:t>many family met Jane Addams. </a:t>
                      </a:r>
                      <a:r>
                        <a:rPr lang="en-US" sz="1000" dirty="0" err="1" smtClean="0"/>
                        <a:t>Solly's</a:t>
                      </a:r>
                      <a:r>
                        <a:rPr lang="en-US" sz="1000" dirty="0" smtClean="0"/>
                        <a:t> father told Jane that he</a:t>
                      </a:r>
                      <a:r>
                        <a:rPr lang="en-US" sz="1000" baseline="0" dirty="0" smtClean="0"/>
                        <a:t> </a:t>
                      </a:r>
                      <a:r>
                        <a:rPr lang="en-US" sz="1000" dirty="0" smtClean="0"/>
                        <a:t>had never heard his son play the piano. "Well, that is too bad,“</a:t>
                      </a:r>
                      <a:r>
                        <a:rPr lang="en-US" sz="1000" baseline="0" dirty="0" smtClean="0"/>
                        <a:t> </a:t>
                      </a:r>
                      <a:r>
                        <a:rPr lang="en-US" sz="1000" dirty="0" smtClean="0"/>
                        <a:t>Addams said. "I must see that you hear him soon." A week later,</a:t>
                      </a:r>
                      <a:r>
                        <a:rPr lang="en-US" sz="1000" baseline="0" dirty="0" smtClean="0"/>
                        <a:t> </a:t>
                      </a:r>
                      <a:r>
                        <a:rPr lang="en-US" sz="1000" dirty="0" err="1" smtClean="0"/>
                        <a:t>Solly</a:t>
                      </a:r>
                      <a:r>
                        <a:rPr lang="en-US" sz="1000" dirty="0" smtClean="0"/>
                        <a:t> brought home a card announcing his piano recital at the</a:t>
                      </a:r>
                    </a:p>
                    <a:p>
                      <a:r>
                        <a:rPr lang="en-US" sz="1000" dirty="0" smtClean="0"/>
                        <a:t>Hull House Music School. At the concert, tears rolled down </a:t>
                      </a:r>
                      <a:r>
                        <a:rPr lang="en-US" sz="1000" dirty="0" err="1" smtClean="0"/>
                        <a:t>Solly's</a:t>
                      </a:r>
                      <a:r>
                        <a:rPr lang="en-US" sz="1000" baseline="0" dirty="0" smtClean="0"/>
                        <a:t> </a:t>
                      </a:r>
                      <a:r>
                        <a:rPr lang="en-US" sz="1000" dirty="0" smtClean="0"/>
                        <a:t>father's face as he heard his son play. The teacher proclaimed, "I</a:t>
                      </a:r>
                      <a:r>
                        <a:rPr lang="en-US" sz="1000" baseline="0" dirty="0" smtClean="0"/>
                        <a:t> </a:t>
                      </a:r>
                      <a:r>
                        <a:rPr lang="en-US" sz="1000" dirty="0" smtClean="0"/>
                        <a:t>think </a:t>
                      </a:r>
                      <a:r>
                        <a:rPr lang="en-US" sz="1000" dirty="0" err="1" smtClean="0"/>
                        <a:t>Solly</a:t>
                      </a:r>
                      <a:r>
                        <a:rPr lang="en-US" sz="1000" dirty="0" smtClean="0"/>
                        <a:t> will be a great musician.“</a:t>
                      </a:r>
                    </a:p>
                    <a:p>
                      <a:endParaRPr lang="en-US" sz="1000" dirty="0" smtClean="0"/>
                    </a:p>
                    <a:p>
                      <a:endParaRPr lang="en-US" sz="1000" dirty="0" smtClean="0"/>
                    </a:p>
                    <a:p>
                      <a:r>
                        <a:rPr lang="en-US" sz="1000" dirty="0" smtClean="0"/>
                        <a:t>During a Hull House party, many family met Jane Addams. </a:t>
                      </a:r>
                      <a:r>
                        <a:rPr lang="en-US" sz="1000" dirty="0" err="1" smtClean="0"/>
                        <a:t>Solly's</a:t>
                      </a:r>
                      <a:r>
                        <a:rPr lang="en-US" sz="1000" baseline="0" dirty="0" smtClean="0"/>
                        <a:t> </a:t>
                      </a:r>
                      <a:r>
                        <a:rPr lang="en-US" sz="1000" dirty="0" smtClean="0"/>
                        <a:t>father told Jane that he had never heard his son play the piano.</a:t>
                      </a:r>
                    </a:p>
                    <a:p>
                      <a:endParaRPr lang="en-US" sz="1000" dirty="0" smtClean="0"/>
                    </a:p>
                    <a:p>
                      <a:r>
                        <a:rPr lang="en-US" sz="1000" dirty="0" smtClean="0"/>
                        <a:t>What is the plural of the underlined word?</a:t>
                      </a:r>
                    </a:p>
                    <a:p>
                      <a:r>
                        <a:rPr lang="en-US" sz="1000" i="1" dirty="0" smtClean="0"/>
                        <a:t>Options:</a:t>
                      </a:r>
                    </a:p>
                    <a:p>
                      <a:r>
                        <a:rPr lang="en-US" sz="1000" dirty="0" smtClean="0"/>
                        <a:t>A. </a:t>
                      </a:r>
                      <a:r>
                        <a:rPr lang="en-US" sz="1000" dirty="0" err="1" smtClean="0"/>
                        <a:t>familys</a:t>
                      </a:r>
                      <a:endParaRPr lang="en-US" sz="1000" dirty="0" smtClean="0"/>
                    </a:p>
                    <a:p>
                      <a:r>
                        <a:rPr lang="en-US" sz="1000" dirty="0" smtClean="0"/>
                        <a:t>B. </a:t>
                      </a:r>
                      <a:r>
                        <a:rPr lang="en-US" sz="1000" dirty="0" err="1" smtClean="0"/>
                        <a:t>familes</a:t>
                      </a:r>
                      <a:endParaRPr lang="en-US" sz="1000" dirty="0" smtClean="0"/>
                    </a:p>
                    <a:p>
                      <a:r>
                        <a:rPr lang="en-US" sz="1000" dirty="0" smtClean="0"/>
                        <a:t>C. families</a:t>
                      </a:r>
                    </a:p>
                    <a:p>
                      <a:r>
                        <a:rPr lang="en-US" sz="1000" dirty="0" smtClean="0"/>
                        <a:t>D. </a:t>
                      </a:r>
                      <a:r>
                        <a:rPr lang="en-US" sz="1000" dirty="0" err="1" smtClean="0"/>
                        <a:t>famillies</a:t>
                      </a:r>
                      <a:endParaRPr lang="en-US" sz="1000" dirty="0" smtClean="0"/>
                    </a:p>
                    <a:p>
                      <a:endParaRPr lang="en-US" sz="10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46390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37952107"/>
              </p:ext>
            </p:extLst>
          </p:nvPr>
        </p:nvGraphicFramePr>
        <p:xfrm>
          <a:off x="533400" y="152400"/>
          <a:ext cx="8077200" cy="6456680"/>
        </p:xfrm>
        <a:graphic>
          <a:graphicData uri="http://schemas.openxmlformats.org/drawingml/2006/table">
            <a:tbl>
              <a:tblPr firstRow="1" bandRow="1">
                <a:tableStyleId>{5940675A-B579-460E-94D1-54222C63F5DA}</a:tableStyleId>
              </a:tblPr>
              <a:tblGrid>
                <a:gridCol w="807720"/>
                <a:gridCol w="605790"/>
                <a:gridCol w="1009650"/>
                <a:gridCol w="5654040"/>
              </a:tblGrid>
              <a:tr h="370840">
                <a:tc gridSpan="4">
                  <a:txBody>
                    <a:bodyPr/>
                    <a:lstStyle/>
                    <a:p>
                      <a:r>
                        <a:rPr lang="en-US" sz="1400" b="1" dirty="0" smtClean="0"/>
                        <a:t>Target 2  </a:t>
                      </a:r>
                      <a:r>
                        <a:rPr lang="en-US" sz="1400" b="1" u="sng" dirty="0" smtClean="0"/>
                        <a:t>Write Full Narrative Compositions</a:t>
                      </a:r>
                      <a:r>
                        <a:rPr lang="en-US" sz="1800" baseline="0" dirty="0" smtClean="0"/>
                        <a:t>:</a:t>
                      </a:r>
                    </a:p>
                    <a:p>
                      <a:r>
                        <a:rPr lang="en-US" sz="1100" i="1" dirty="0" smtClean="0"/>
                        <a:t>Write full compositions demonstrating</a:t>
                      </a:r>
                      <a:r>
                        <a:rPr lang="en-US" sz="1100" i="1" baseline="0" dirty="0" smtClean="0"/>
                        <a:t> </a:t>
                      </a:r>
                      <a:r>
                        <a:rPr lang="fr-FR" sz="1100" i="1" dirty="0" smtClean="0"/>
                        <a:t>narrative stratégies (dialogue, description), structures, </a:t>
                      </a:r>
                      <a:r>
                        <a:rPr lang="fr-FR" sz="1100" i="1" dirty="0" err="1" smtClean="0"/>
                        <a:t>appropriate</a:t>
                      </a:r>
                      <a:r>
                        <a:rPr lang="fr-FR" sz="1100" i="1" baseline="0" dirty="0" smtClean="0"/>
                        <a:t> </a:t>
                      </a:r>
                      <a:r>
                        <a:rPr lang="en-US" sz="1100" i="1" dirty="0" smtClean="0"/>
                        <a:t>transitional strategies for coherence, and authors’ craft appropriate</a:t>
                      </a:r>
                      <a:r>
                        <a:rPr lang="en-US" sz="1100" i="1" baseline="0" dirty="0" smtClean="0"/>
                        <a:t> </a:t>
                      </a:r>
                      <a:r>
                        <a:rPr lang="en-US" sz="1100" i="1" dirty="0" smtClean="0"/>
                        <a:t>to purpose (closure, detailing characters, plot, setting, and events).</a:t>
                      </a:r>
                      <a:endParaRPr lang="en-US" sz="1100" i="1" dirty="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W-3a, W-3b, W-3c, W-2d, W-3d, W-4, W-5, L-1, L-</a:t>
                      </a:r>
                      <a:r>
                        <a:rPr lang="en-US" sz="1400" baseline="0" dirty="0" smtClean="0"/>
                        <a:t> </a:t>
                      </a:r>
                      <a:r>
                        <a:rPr lang="en-US" sz="1400" dirty="0" smtClean="0"/>
                        <a:t>2, L-3a, L-3b, L-6</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Narrative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In order to complete the performance task, students</a:t>
                      </a:r>
                    </a:p>
                    <a:p>
                      <a:r>
                        <a:rPr lang="en-US" sz="1000" dirty="0" smtClean="0"/>
                        <a:t>1. Gather, select, and analyze information in a series of sources</a:t>
                      </a:r>
                    </a:p>
                    <a:p>
                      <a:r>
                        <a:rPr lang="en-US" sz="1000" dirty="0" smtClean="0"/>
                        <a:t>2. Write a narrative effectively demonstrating</a:t>
                      </a:r>
                    </a:p>
                    <a:p>
                      <a:r>
                        <a:rPr lang="en-US" sz="1000" dirty="0" smtClean="0"/>
                        <a:t>• Narrative strategies (dialogue, sensory or concrete details,</a:t>
                      </a:r>
                      <a:r>
                        <a:rPr lang="en-US" sz="1000" baseline="0" dirty="0" smtClean="0"/>
                        <a:t> </a:t>
                      </a:r>
                      <a:r>
                        <a:rPr lang="en-US" sz="1000" dirty="0" smtClean="0"/>
                        <a:t>description</a:t>
                      </a:r>
                    </a:p>
                    <a:p>
                      <a:r>
                        <a:rPr lang="en-US" sz="1000" dirty="0" smtClean="0"/>
                        <a:t>• Author’s craft appropriate to purpose (detailing characters,</a:t>
                      </a:r>
                    </a:p>
                    <a:p>
                      <a:r>
                        <a:rPr lang="en-US" sz="1000" dirty="0" smtClean="0"/>
                        <a:t>• Interpretation of language by distinguishing literal from nonliteral</a:t>
                      </a:r>
                      <a:r>
                        <a:rPr lang="en-US" sz="1000" baseline="0" dirty="0" smtClean="0"/>
                        <a:t> </a:t>
                      </a:r>
                      <a:r>
                        <a:rPr lang="en-US" sz="1000" dirty="0" smtClean="0"/>
                        <a:t>(correct and incorrect) meanings of words and phrases</a:t>
                      </a:r>
                      <a:r>
                        <a:rPr lang="en-US" sz="1000" baseline="0" dirty="0" smtClean="0"/>
                        <a:t> </a:t>
                      </a:r>
                      <a:r>
                        <a:rPr lang="en-US" sz="1000" dirty="0" smtClean="0"/>
                        <a:t>used in context</a:t>
                      </a:r>
                    </a:p>
                    <a:p>
                      <a:r>
                        <a:rPr lang="en-US" sz="1000" dirty="0" smtClean="0"/>
                        <a:t>• Clear and coherent organization of writing</a:t>
                      </a:r>
                    </a:p>
                    <a:p>
                      <a:r>
                        <a:rPr lang="en-US" sz="1000" dirty="0" smtClean="0"/>
                        <a:t>• Command of the conventions of standard English grammar</a:t>
                      </a:r>
                      <a:r>
                        <a:rPr lang="en-US" sz="1000" baseline="0" dirty="0" smtClean="0"/>
                        <a:t> </a:t>
                      </a:r>
                      <a:r>
                        <a:rPr lang="en-US" sz="1000" dirty="0" smtClean="0"/>
                        <a:t>and usage, capitalization, 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Your Assignment</a:t>
                      </a:r>
                    </a:p>
                    <a:p>
                      <a:r>
                        <a:rPr lang="en-US" sz="900" dirty="0" smtClean="0"/>
                        <a:t>The two narratives you read were tall tales about American folk</a:t>
                      </a:r>
                      <a:r>
                        <a:rPr lang="en-US" sz="900" baseline="0" dirty="0" smtClean="0"/>
                        <a:t> </a:t>
                      </a:r>
                      <a:r>
                        <a:rPr lang="en-US" sz="900" dirty="0" smtClean="0"/>
                        <a:t>heroes. Johnny Appleseed and Paul Bunyan are larger than life</a:t>
                      </a:r>
                      <a:r>
                        <a:rPr lang="en-US" sz="900" baseline="0" dirty="0" smtClean="0"/>
                        <a:t> </a:t>
                      </a:r>
                      <a:r>
                        <a:rPr lang="en-US" sz="900" dirty="0" smtClean="0"/>
                        <a:t>characters with exaggerated facts or statements</a:t>
                      </a:r>
                      <a:r>
                        <a:rPr lang="en-US" sz="900" baseline="0" dirty="0" smtClean="0"/>
                        <a:t> </a:t>
                      </a:r>
                      <a:r>
                        <a:rPr lang="en-US" sz="900" dirty="0" smtClean="0"/>
                        <a:t>about them. Write a short tall tale involving a character who has</a:t>
                      </a:r>
                      <a:r>
                        <a:rPr lang="en-US" sz="900" baseline="0" dirty="0" smtClean="0"/>
                        <a:t> l</a:t>
                      </a:r>
                      <a:r>
                        <a:rPr lang="en-US" sz="900" dirty="0" smtClean="0"/>
                        <a:t>arger-than life abilities or an extraordinary story to tell.</a:t>
                      </a:r>
                    </a:p>
                    <a:p>
                      <a:endParaRPr lang="en-US" sz="900" dirty="0" smtClean="0"/>
                    </a:p>
                    <a:p>
                      <a:r>
                        <a:rPr lang="en-US" sz="900" dirty="0" smtClean="0"/>
                        <a:t>Remember to include narrative strategies like dialogues,</a:t>
                      </a:r>
                      <a:r>
                        <a:rPr lang="en-US" sz="900" baseline="0" dirty="0" smtClean="0"/>
                        <a:t> </a:t>
                      </a:r>
                      <a:r>
                        <a:rPr lang="en-US" sz="900" dirty="0" smtClean="0"/>
                        <a:t>descriptions, characters, plot, setting, and closure.</a:t>
                      </a:r>
                    </a:p>
                    <a:p>
                      <a:endParaRPr lang="en-US" sz="900" dirty="0" smtClean="0"/>
                    </a:p>
                    <a:p>
                      <a:r>
                        <a:rPr lang="en-US" sz="900" b="1" dirty="0" smtClean="0"/>
                        <a:t>How your essay will be scored: </a:t>
                      </a:r>
                      <a:r>
                        <a:rPr lang="en-US" sz="900" dirty="0" smtClean="0"/>
                        <a:t>The people scoring your essay</a:t>
                      </a:r>
                      <a:r>
                        <a:rPr lang="en-US" sz="900" baseline="0" dirty="0" smtClean="0"/>
                        <a:t> </a:t>
                      </a:r>
                      <a:r>
                        <a:rPr lang="en-US" sz="900" dirty="0" smtClean="0"/>
                        <a:t>will be assigning scores for:</a:t>
                      </a:r>
                    </a:p>
                    <a:p>
                      <a:r>
                        <a:rPr lang="en-US" sz="900" b="1" i="1" dirty="0" smtClean="0"/>
                        <a:t>1. Narrative focus</a:t>
                      </a:r>
                      <a:r>
                        <a:rPr lang="en-US" sz="900" i="1" dirty="0" smtClean="0"/>
                        <a:t>—how well you maintain your focus, and</a:t>
                      </a:r>
                      <a:r>
                        <a:rPr lang="en-US" sz="900" i="1" baseline="0" dirty="0" smtClean="0"/>
                        <a:t> </a:t>
                      </a:r>
                      <a:r>
                        <a:rPr lang="en-US" sz="900" i="1" dirty="0" smtClean="0"/>
                        <a:t>establish a setting, narrator and or characters</a:t>
                      </a:r>
                    </a:p>
                    <a:p>
                      <a:r>
                        <a:rPr lang="en-US" sz="900" b="1" i="1" dirty="0" smtClean="0"/>
                        <a:t>2. Organization </a:t>
                      </a:r>
                      <a:r>
                        <a:rPr lang="en-US" sz="900" dirty="0" smtClean="0"/>
                        <a:t>– how well the events logically flow from</a:t>
                      </a:r>
                      <a:r>
                        <a:rPr lang="en-US" sz="900" baseline="0" dirty="0" smtClean="0"/>
                        <a:t> </a:t>
                      </a:r>
                      <a:r>
                        <a:rPr lang="en-US" sz="900" dirty="0" smtClean="0"/>
                        <a:t>beginning to end using effective transitions and how well</a:t>
                      </a:r>
                      <a:r>
                        <a:rPr lang="en-US" sz="900" baseline="0" dirty="0" smtClean="0"/>
                        <a:t> </a:t>
                      </a:r>
                      <a:r>
                        <a:rPr lang="en-US" sz="900" dirty="0" smtClean="0"/>
                        <a:t>you stay on topic throughout the essay</a:t>
                      </a:r>
                    </a:p>
                    <a:p>
                      <a:r>
                        <a:rPr lang="en-US" sz="900" b="1" i="1" dirty="0" smtClean="0"/>
                        <a:t>3. Elaboration of narrative </a:t>
                      </a:r>
                      <a:r>
                        <a:rPr lang="en-US" sz="900" dirty="0" smtClean="0"/>
                        <a:t>– how well you elaborate with</a:t>
                      </a:r>
                      <a:r>
                        <a:rPr lang="en-US" sz="900" baseline="0" dirty="0" smtClean="0"/>
                        <a:t> </a:t>
                      </a:r>
                      <a:r>
                        <a:rPr lang="en-US" sz="900" dirty="0" smtClean="0"/>
                        <a:t>details, dialogue, and description to advance the story or</a:t>
                      </a:r>
                      <a:r>
                        <a:rPr lang="en-US" sz="900" baseline="0" dirty="0" smtClean="0"/>
                        <a:t> </a:t>
                      </a:r>
                      <a:r>
                        <a:rPr lang="en-US" sz="900" dirty="0" smtClean="0"/>
                        <a:t>illustrate the experience</a:t>
                      </a:r>
                    </a:p>
                    <a:p>
                      <a:r>
                        <a:rPr lang="en-US" sz="900" b="1" i="1" dirty="0" smtClean="0"/>
                        <a:t>4. Language and Vocabulary </a:t>
                      </a:r>
                      <a:r>
                        <a:rPr lang="en-US" sz="900" dirty="0" smtClean="0"/>
                        <a:t>– how well you effectively</a:t>
                      </a:r>
                      <a:r>
                        <a:rPr lang="en-US" sz="900" baseline="0" dirty="0" smtClean="0"/>
                        <a:t> </a:t>
                      </a:r>
                      <a:r>
                        <a:rPr lang="en-US" sz="900" dirty="0" smtClean="0"/>
                        <a:t>express experiences or events using sensory, concrete, and</a:t>
                      </a:r>
                      <a:r>
                        <a:rPr lang="en-US" sz="900" baseline="0" dirty="0" smtClean="0"/>
                        <a:t> </a:t>
                      </a:r>
                      <a:r>
                        <a:rPr lang="en-US" sz="900" dirty="0" smtClean="0"/>
                        <a:t>figurative language that is appropriate for your purpose</a:t>
                      </a:r>
                    </a:p>
                    <a:p>
                      <a:r>
                        <a:rPr lang="en-US" sz="900" b="1" i="1" dirty="0" smtClean="0"/>
                        <a:t>5. Conventions </a:t>
                      </a:r>
                      <a:r>
                        <a:rPr lang="en-US" sz="900" dirty="0" smtClean="0"/>
                        <a:t>– how well you follow the rules of grammar,</a:t>
                      </a:r>
                      <a:r>
                        <a:rPr lang="en-US" sz="900" baseline="0" dirty="0" smtClean="0"/>
                        <a:t> </a:t>
                      </a:r>
                      <a:r>
                        <a:rPr lang="en-US" sz="900" dirty="0" smtClean="0"/>
                        <a:t>usage, and mechanics (spelling, punctuation, capitalization,</a:t>
                      </a:r>
                      <a:r>
                        <a:rPr lang="en-US" sz="900" baseline="0" dirty="0" smtClean="0"/>
                        <a:t> </a:t>
                      </a:r>
                      <a:r>
                        <a:rPr lang="en-US" sz="900" dirty="0" smtClean="0"/>
                        <a:t>etc.)</a:t>
                      </a:r>
                    </a:p>
                    <a:p>
                      <a:r>
                        <a:rPr lang="en-US" sz="900" b="1" dirty="0" smtClean="0"/>
                        <a:t>Now begin work on your narrative. </a:t>
                      </a:r>
                      <a:r>
                        <a:rPr lang="en-US" sz="900" dirty="0" smtClean="0"/>
                        <a:t>Manage your time</a:t>
                      </a:r>
                      <a:r>
                        <a:rPr lang="en-US" sz="900" baseline="0" dirty="0" smtClean="0"/>
                        <a:t> </a:t>
                      </a:r>
                      <a:r>
                        <a:rPr lang="en-US" sz="900" dirty="0" smtClean="0"/>
                        <a:t>carefully so that you can:</a:t>
                      </a:r>
                    </a:p>
                    <a:p>
                      <a:r>
                        <a:rPr lang="en-US" sz="900" dirty="0" smtClean="0"/>
                        <a:t>• plan your narrative</a:t>
                      </a:r>
                    </a:p>
                    <a:p>
                      <a:r>
                        <a:rPr lang="en-US" sz="900" dirty="0" smtClean="0"/>
                        <a:t>• write your narrative</a:t>
                      </a:r>
                    </a:p>
                    <a:p>
                      <a:r>
                        <a:rPr lang="en-US" sz="900" dirty="0" smtClean="0"/>
                        <a:t>• revise and edit for a final draft</a:t>
                      </a:r>
                    </a:p>
                    <a:p>
                      <a:r>
                        <a:rPr lang="en-US" sz="900" dirty="0" smtClean="0"/>
                        <a:t>Word-processing tools, including spell check, are available to you</a:t>
                      </a:r>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4261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143000"/>
            <a:ext cx="4572000" cy="230832"/>
          </a:xfrm>
          <a:prstGeom prst="rect">
            <a:avLst/>
          </a:prstGeom>
        </p:spPr>
        <p:txBody>
          <a:bodyPr>
            <a:spAutoFit/>
          </a:bodyPr>
          <a:lstStyle/>
          <a:p>
            <a:r>
              <a:rPr lang="en-US" sz="900" dirty="0" smtClean="0"/>
              <a:t>.</a:t>
            </a:r>
            <a:endParaRPr lang="en-US" sz="900" dirty="0"/>
          </a:p>
        </p:txBody>
      </p:sp>
      <p:graphicFrame>
        <p:nvGraphicFramePr>
          <p:cNvPr id="9" name="Table 8"/>
          <p:cNvGraphicFramePr>
            <a:graphicFrameLocks noGrp="1"/>
          </p:cNvGraphicFramePr>
          <p:nvPr>
            <p:extLst>
              <p:ext uri="{D42A27DB-BD31-4B8C-83A1-F6EECF244321}">
                <p14:modId xmlns:p14="http://schemas.microsoft.com/office/powerpoint/2010/main" val="202218551"/>
              </p:ext>
            </p:extLst>
          </p:nvPr>
        </p:nvGraphicFramePr>
        <p:xfrm>
          <a:off x="533400" y="152400"/>
          <a:ext cx="8077200" cy="598424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400" b="1" dirty="0" err="1" smtClean="0"/>
                        <a:t>Targe</a:t>
                      </a:r>
                      <a:r>
                        <a:rPr lang="en-US" sz="1400" b="1" dirty="0" smtClean="0"/>
                        <a:t> 4 </a:t>
                      </a:r>
                      <a:r>
                        <a:rPr lang="en-US" sz="1400" b="1" u="sng" dirty="0" smtClean="0"/>
                        <a:t>COMPOSE FULL INFORMATIONAL TEXTS: </a:t>
                      </a:r>
                      <a:r>
                        <a:rPr lang="en-US" sz="1100" i="1" dirty="0" smtClean="0"/>
                        <a:t>Write full informational/explanatory</a:t>
                      </a:r>
                      <a:r>
                        <a:rPr lang="en-US" sz="1100" i="1" baseline="0" dirty="0" smtClean="0"/>
                        <a:t> </a:t>
                      </a:r>
                      <a:r>
                        <a:rPr lang="en-US" sz="1100" i="1" dirty="0" smtClean="0"/>
                        <a:t>texts on a topic, attending to purpose and audience: organize ideas</a:t>
                      </a:r>
                      <a:r>
                        <a:rPr lang="en-US" sz="1100" i="1" baseline="0" dirty="0" smtClean="0"/>
                        <a:t> </a:t>
                      </a:r>
                      <a:r>
                        <a:rPr lang="en-US" sz="1100" i="1" dirty="0" smtClean="0"/>
                        <a:t>by stating a focus, include structures and appropriate transitional</a:t>
                      </a:r>
                      <a:r>
                        <a:rPr lang="en-US" sz="1100" i="1" baseline="0" dirty="0" smtClean="0"/>
                        <a:t> </a:t>
                      </a:r>
                      <a:r>
                        <a:rPr lang="en-US" sz="1100" i="1" dirty="0" smtClean="0"/>
                        <a:t>strategies for coherence, include supporting details (from sources</a:t>
                      </a:r>
                      <a:r>
                        <a:rPr lang="en-US" sz="1100" i="1" baseline="0" dirty="0" smtClean="0"/>
                        <a:t> </a:t>
                      </a:r>
                      <a:r>
                        <a:rPr lang="en-US" sz="1100" i="1" dirty="0" smtClean="0"/>
                        <a:t>when appropriate to prompt), and an appropriate conclusion.</a:t>
                      </a:r>
                      <a:endParaRPr lang="en-US" sz="1100" i="1" dirty="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W-2a, W-2b, W-2c, W-2d, W-3b, W-4, W-5, W-8, L-3a, L-4, W-3d, L</a:t>
                      </a:r>
                      <a:r>
                        <a:rPr lang="en-US" sz="1400" baseline="0" dirty="0" smtClean="0"/>
                        <a:t> </a:t>
                      </a:r>
                      <a:r>
                        <a:rPr lang="pl-PL" sz="1400" dirty="0" smtClean="0"/>
                        <a:t>1, L-2, L-3b, RI-9, W-1a, W-1b</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Informational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In order to complete the performance task, students</a:t>
                      </a:r>
                    </a:p>
                    <a:p>
                      <a:r>
                        <a:rPr lang="en-US" sz="1000" dirty="0" smtClean="0"/>
                        <a:t>1. Gather, select, and analyze information in a series of sources</a:t>
                      </a:r>
                    </a:p>
                    <a:p>
                      <a:r>
                        <a:rPr lang="en-US" sz="1000" dirty="0" smtClean="0"/>
                        <a:t>2. Write an informational essay effectively demonstrating the</a:t>
                      </a:r>
                    </a:p>
                    <a:p>
                      <a:r>
                        <a:rPr lang="en-US" sz="1000" dirty="0" smtClean="0"/>
                        <a:t>following:</a:t>
                      </a:r>
                    </a:p>
                    <a:p>
                      <a:r>
                        <a:rPr lang="en-US" sz="1000" dirty="0" smtClean="0"/>
                        <a:t>• organization of ideas by stating a focus and citing details to</a:t>
                      </a:r>
                    </a:p>
                    <a:p>
                      <a:r>
                        <a:rPr lang="en-US" sz="1000" dirty="0" smtClean="0"/>
                        <a:t>support the stated focus and develops a conclusion</a:t>
                      </a:r>
                    </a:p>
                    <a:p>
                      <a:r>
                        <a:rPr lang="en-US" sz="1000" dirty="0" smtClean="0"/>
                        <a:t>• demonstration of clear and coherent organization of writing</a:t>
                      </a:r>
                    </a:p>
                    <a:p>
                      <a:r>
                        <a:rPr lang="en-US" sz="1000" dirty="0" smtClean="0"/>
                        <a:t>demonstration of command of language and the conventions of standard English grammar and usage, capitalization,</a:t>
                      </a:r>
                    </a:p>
                    <a:p>
                      <a:r>
                        <a:rPr lang="en-US" sz="1000" dirty="0" smtClean="0"/>
                        <a:t>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Your Assignment</a:t>
                      </a:r>
                    </a:p>
                    <a:p>
                      <a:r>
                        <a:rPr lang="en-US" sz="900" dirty="0" smtClean="0"/>
                        <a:t>Write an informational essay explaining what a person should do</a:t>
                      </a:r>
                      <a:r>
                        <a:rPr lang="en-US" sz="900" baseline="0" dirty="0" smtClean="0"/>
                        <a:t> </a:t>
                      </a:r>
                      <a:r>
                        <a:rPr lang="en-US" sz="900" dirty="0" smtClean="0"/>
                        <a:t>to have good dental health. Include details from the video and</a:t>
                      </a:r>
                      <a:r>
                        <a:rPr lang="en-US" sz="900" baseline="0" dirty="0" smtClean="0"/>
                        <a:t> </a:t>
                      </a:r>
                      <a:r>
                        <a:rPr lang="en-US" sz="900" dirty="0" smtClean="0"/>
                        <a:t>articles to support your ideas.</a:t>
                      </a:r>
                    </a:p>
                    <a:p>
                      <a:r>
                        <a:rPr lang="en-US" sz="900" b="1" dirty="0" smtClean="0"/>
                        <a:t>How your essay will be scored: </a:t>
                      </a:r>
                      <a:r>
                        <a:rPr lang="en-US" sz="900" dirty="0" smtClean="0"/>
                        <a:t>The people scoring your essay</a:t>
                      </a:r>
                      <a:r>
                        <a:rPr lang="en-US" sz="900" baseline="0" dirty="0" smtClean="0"/>
                        <a:t> </a:t>
                      </a:r>
                      <a:r>
                        <a:rPr lang="en-US" sz="900" dirty="0" smtClean="0"/>
                        <a:t>will be assigning scores for</a:t>
                      </a:r>
                    </a:p>
                    <a:p>
                      <a:r>
                        <a:rPr lang="en-US" sz="900" b="1" i="1" dirty="0" smtClean="0"/>
                        <a:t>1. Statement of Purpose/Focus</a:t>
                      </a:r>
                      <a:r>
                        <a:rPr lang="en-US" sz="900" i="1" dirty="0" smtClean="0"/>
                        <a:t>—how well you clearly state</a:t>
                      </a:r>
                      <a:r>
                        <a:rPr lang="en-US" sz="900" i="1" baseline="0" dirty="0" smtClean="0"/>
                        <a:t> </a:t>
                      </a:r>
                      <a:r>
                        <a:rPr lang="en-US" sz="900" i="1" dirty="0" smtClean="0"/>
                        <a:t>and maintain your controlling idea or main idea</a:t>
                      </a:r>
                    </a:p>
                    <a:p>
                      <a:r>
                        <a:rPr lang="en-US" sz="900" b="1" i="1" dirty="0" smtClean="0"/>
                        <a:t>2. Organization </a:t>
                      </a:r>
                      <a:r>
                        <a:rPr lang="en-US" sz="900" dirty="0" smtClean="0"/>
                        <a:t>– how well the ideas progress from the</a:t>
                      </a:r>
                      <a:r>
                        <a:rPr lang="en-US" sz="900" baseline="0" dirty="0" smtClean="0"/>
                        <a:t> </a:t>
                      </a:r>
                      <a:r>
                        <a:rPr lang="en-US" sz="900" dirty="0" smtClean="0"/>
                        <a:t>introduction to the conclusion using effective transitions and</a:t>
                      </a:r>
                      <a:r>
                        <a:rPr lang="en-US" sz="900" baseline="0" dirty="0" smtClean="0"/>
                        <a:t> </a:t>
                      </a:r>
                      <a:r>
                        <a:rPr lang="en-US" sz="900" dirty="0" smtClean="0"/>
                        <a:t>how well you stay on topic throughout the essay</a:t>
                      </a:r>
                    </a:p>
                    <a:p>
                      <a:r>
                        <a:rPr lang="en-US" sz="900" b="1" i="1" dirty="0" smtClean="0"/>
                        <a:t>3. Elaboration of Evidence </a:t>
                      </a:r>
                      <a:r>
                        <a:rPr lang="en-US" sz="900" dirty="0" smtClean="0"/>
                        <a:t>– how well you provide evidence</a:t>
                      </a:r>
                      <a:r>
                        <a:rPr lang="en-US" sz="900" baseline="0" dirty="0" smtClean="0"/>
                        <a:t> </a:t>
                      </a:r>
                      <a:r>
                        <a:rPr lang="en-US" sz="900" dirty="0" smtClean="0"/>
                        <a:t>from sources about your topic and elaborate with specific</a:t>
                      </a:r>
                      <a:r>
                        <a:rPr lang="en-US" sz="900" baseline="0" dirty="0" smtClean="0"/>
                        <a:t> </a:t>
                      </a:r>
                      <a:r>
                        <a:rPr lang="en-US" sz="900" dirty="0" smtClean="0"/>
                        <a:t>information</a:t>
                      </a:r>
                    </a:p>
                    <a:p>
                      <a:r>
                        <a:rPr lang="en-US" sz="900" b="1" i="1" dirty="0" smtClean="0"/>
                        <a:t>4. Language and Vocabulary </a:t>
                      </a:r>
                      <a:r>
                        <a:rPr lang="en-US" sz="900" dirty="0" smtClean="0"/>
                        <a:t>– how well you effectively</a:t>
                      </a:r>
                      <a:r>
                        <a:rPr lang="en-US" sz="900" baseline="0" dirty="0" smtClean="0"/>
                        <a:t> </a:t>
                      </a:r>
                      <a:r>
                        <a:rPr lang="en-US" sz="900" dirty="0" smtClean="0"/>
                        <a:t>express ideas using precise language that is appropriate for</a:t>
                      </a:r>
                      <a:r>
                        <a:rPr lang="en-US" sz="900" baseline="0" dirty="0" smtClean="0"/>
                        <a:t> </a:t>
                      </a:r>
                      <a:r>
                        <a:rPr lang="en-US" sz="900" dirty="0" smtClean="0"/>
                        <a:t>your audience and purpose</a:t>
                      </a:r>
                    </a:p>
                    <a:p>
                      <a:r>
                        <a:rPr lang="en-US" sz="900" b="1" i="1" dirty="0" smtClean="0"/>
                        <a:t>5. Conventions </a:t>
                      </a:r>
                      <a:r>
                        <a:rPr lang="en-US" sz="900" dirty="0" smtClean="0"/>
                        <a:t>– how well you follow the rules of usage,</a:t>
                      </a:r>
                      <a:r>
                        <a:rPr lang="en-US" sz="900" baseline="0" dirty="0" smtClean="0"/>
                        <a:t> </a:t>
                      </a:r>
                      <a:r>
                        <a:rPr lang="en-US" sz="900" dirty="0" smtClean="0"/>
                        <a:t>punctuation, capitalization, and spelling.</a:t>
                      </a:r>
                      <a:r>
                        <a:rPr lang="en-US" sz="900" b="1" dirty="0" smtClean="0"/>
                        <a:t> Now begin work on your essay. </a:t>
                      </a:r>
                      <a:r>
                        <a:rPr lang="en-US" sz="900" dirty="0" smtClean="0"/>
                        <a:t>Manage your time carefully so</a:t>
                      </a:r>
                    </a:p>
                    <a:p>
                      <a:r>
                        <a:rPr lang="en-US" sz="900" dirty="0" smtClean="0"/>
                        <a:t>that you can:</a:t>
                      </a:r>
                    </a:p>
                    <a:p>
                      <a:endParaRPr lang="en-US" sz="900" dirty="0" smtClean="0"/>
                    </a:p>
                    <a:p>
                      <a:r>
                        <a:rPr lang="en-US" sz="900" dirty="0" smtClean="0"/>
                        <a:t>• plan your essay</a:t>
                      </a:r>
                    </a:p>
                    <a:p>
                      <a:r>
                        <a:rPr lang="en-US" sz="900" dirty="0" smtClean="0"/>
                        <a:t>• write your essay</a:t>
                      </a:r>
                    </a:p>
                    <a:p>
                      <a:r>
                        <a:rPr lang="en-US" sz="900" dirty="0" smtClean="0"/>
                        <a:t>• revise and edit for a final draft</a:t>
                      </a:r>
                    </a:p>
                    <a:p>
                      <a:endParaRPr lang="en-US" sz="900" dirty="0" smtClean="0"/>
                    </a:p>
                    <a:p>
                      <a:r>
                        <a:rPr lang="en-US" sz="900" dirty="0" smtClean="0"/>
                        <a:t>Word-processing tools and spell check function are available to</a:t>
                      </a:r>
                      <a:r>
                        <a:rPr lang="en-US" sz="900" baseline="0" dirty="0" smtClean="0"/>
                        <a:t> </a:t>
                      </a:r>
                      <a:r>
                        <a:rPr lang="en-US" sz="900" dirty="0" smtClean="0"/>
                        <a:t>you.</a:t>
                      </a:r>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94242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0511564"/>
              </p:ext>
            </p:extLst>
          </p:nvPr>
        </p:nvGraphicFramePr>
        <p:xfrm>
          <a:off x="533400" y="152400"/>
          <a:ext cx="8077200" cy="630428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600" b="1" dirty="0" smtClean="0"/>
                        <a:t>Target 7 </a:t>
                      </a:r>
                      <a:r>
                        <a:rPr lang="en-US" sz="1400" b="1" u="sng" dirty="0" smtClean="0"/>
                        <a:t>COMPOSE FULL OPINION TEXT</a:t>
                      </a:r>
                      <a:r>
                        <a:rPr lang="en-US" sz="1400" b="1" dirty="0" smtClean="0"/>
                        <a:t>: </a:t>
                      </a:r>
                      <a:r>
                        <a:rPr lang="en-US" sz="1100" i="1" dirty="0" smtClean="0"/>
                        <a:t>Write full opinion pieces about topics or</a:t>
                      </a:r>
                      <a:r>
                        <a:rPr lang="en-US" sz="1100" i="1" baseline="0" dirty="0" smtClean="0"/>
                        <a:t> </a:t>
                      </a:r>
                      <a:r>
                        <a:rPr lang="en-US" sz="1100" i="1" dirty="0" smtClean="0"/>
                        <a:t>sources, attending to purpose and audience: organize ideas by</a:t>
                      </a:r>
                      <a:r>
                        <a:rPr lang="en-US" sz="1100" i="1" baseline="0" dirty="0" smtClean="0"/>
                        <a:t> </a:t>
                      </a:r>
                      <a:r>
                        <a:rPr lang="en-US" sz="1100" i="1" dirty="0" smtClean="0"/>
                        <a:t>stating a context and focus, include structures and appropriate</a:t>
                      </a:r>
                      <a:r>
                        <a:rPr lang="en-US" sz="1100" i="1" baseline="0" dirty="0" smtClean="0"/>
                        <a:t> </a:t>
                      </a:r>
                      <a:r>
                        <a:rPr lang="en-US" sz="1100" i="1" dirty="0" smtClean="0"/>
                        <a:t>transitional strategies for coherence, and develop supporting reasons</a:t>
                      </a:r>
                      <a:r>
                        <a:rPr lang="en-US" sz="1100" i="1" baseline="0" dirty="0" smtClean="0"/>
                        <a:t> </a:t>
                      </a:r>
                      <a:r>
                        <a:rPr lang="en-US" sz="1100" i="1" dirty="0" smtClean="0"/>
                        <a:t>(from sources when appropriate to prompt) and an appropriate</a:t>
                      </a:r>
                      <a:r>
                        <a:rPr lang="en-US" sz="1100" i="1" baseline="0" dirty="0" smtClean="0"/>
                        <a:t> </a:t>
                      </a:r>
                      <a:r>
                        <a:rPr lang="en-US" sz="1100" i="1" dirty="0" smtClean="0"/>
                        <a:t>conclusion.</a:t>
                      </a:r>
                      <a:endParaRPr lang="en-US" sz="1100" i="1" dirty="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W-1a, W-1b, W-1c, W-1d, W-3b, W-4, W-5, W-8, L-3a, L-6, W-2d,</a:t>
                      </a:r>
                      <a:r>
                        <a:rPr lang="en-US" sz="1400" baseline="0" dirty="0" smtClean="0"/>
                        <a:t> </a:t>
                      </a:r>
                      <a:r>
                        <a:rPr lang="pl-PL" sz="1400" dirty="0" smtClean="0"/>
                        <a:t>W-3d, L-1, L-2, L-3b, RI-9</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Opinion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Medium/High In order to complete the performance task, students</a:t>
                      </a:r>
                    </a:p>
                    <a:p>
                      <a:r>
                        <a:rPr lang="en-US" sz="1000" dirty="0" smtClean="0"/>
                        <a:t>1. Gather, select, and analyze information in a series of sources</a:t>
                      </a:r>
                    </a:p>
                    <a:p>
                      <a:r>
                        <a:rPr lang="en-US" sz="1000" dirty="0" smtClean="0"/>
                        <a:t>2. Write an opinion essay effectively demonstrating</a:t>
                      </a:r>
                    </a:p>
                    <a:p>
                      <a:r>
                        <a:rPr lang="en-US" sz="1000" dirty="0" smtClean="0"/>
                        <a:t>• a clearly stated opinion experience and sources to support opinion</a:t>
                      </a:r>
                    </a:p>
                    <a:p>
                      <a:r>
                        <a:rPr lang="en-US" sz="1000" dirty="0" smtClean="0"/>
                        <a:t>• clear and coherent organization of writing and</a:t>
                      </a:r>
                    </a:p>
                    <a:p>
                      <a:r>
                        <a:rPr lang="en-US" sz="1000" dirty="0" smtClean="0"/>
                        <a:t>• command of the conventions of standard English grammar and</a:t>
                      </a:r>
                      <a:r>
                        <a:rPr lang="en-US" sz="1000" baseline="0" dirty="0" smtClean="0"/>
                        <a:t> </a:t>
                      </a:r>
                      <a:r>
                        <a:rPr lang="en-US" sz="1000" dirty="0" smtClean="0"/>
                        <a:t>usage, capitalization, 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900" b="1" dirty="0" smtClean="0"/>
                        <a:t>Your Assignment</a:t>
                      </a:r>
                    </a:p>
                    <a:p>
                      <a:r>
                        <a:rPr lang="en-US" sz="900" dirty="0" smtClean="0"/>
                        <a:t>Your best friend told you that he/she wants to be a famous movie</a:t>
                      </a:r>
                      <a:r>
                        <a:rPr lang="en-US" sz="900" baseline="0" dirty="0" smtClean="0"/>
                        <a:t> </a:t>
                      </a:r>
                      <a:r>
                        <a:rPr lang="en-US" sz="900" dirty="0" smtClean="0"/>
                        <a:t>actor. To help reach this goal, your friend is eager to begin</a:t>
                      </a:r>
                      <a:r>
                        <a:rPr lang="en-US" sz="900" baseline="0" dirty="0" smtClean="0"/>
                        <a:t> </a:t>
                      </a:r>
                      <a:r>
                        <a:rPr lang="en-US" sz="900" dirty="0" smtClean="0"/>
                        <a:t>starring in commercials so that he/she can eventually get a role in</a:t>
                      </a:r>
                      <a:r>
                        <a:rPr lang="en-US" sz="900" baseline="0" dirty="0" smtClean="0"/>
                        <a:t> </a:t>
                      </a:r>
                      <a:r>
                        <a:rPr lang="en-US" sz="900" dirty="0" smtClean="0"/>
                        <a:t>a movie. Write an essay in which you state your opinion on</a:t>
                      </a:r>
                      <a:r>
                        <a:rPr lang="en-US" sz="900" baseline="0" dirty="0" smtClean="0"/>
                        <a:t> </a:t>
                      </a:r>
                      <a:r>
                        <a:rPr lang="en-US" sz="900" dirty="0" smtClean="0"/>
                        <a:t>whether you think it is good or bad to be famous at a young age.</a:t>
                      </a:r>
                    </a:p>
                    <a:p>
                      <a:r>
                        <a:rPr lang="en-US" sz="900" dirty="0" smtClean="0"/>
                        <a:t>Use evidence from the video and the article to help support your</a:t>
                      </a:r>
                      <a:r>
                        <a:rPr lang="en-US" sz="900" baseline="0" dirty="0" smtClean="0"/>
                        <a:t> </a:t>
                      </a:r>
                      <a:r>
                        <a:rPr lang="en-US" sz="900" dirty="0" smtClean="0"/>
                        <a:t>opinion on the topic.</a:t>
                      </a:r>
                      <a:r>
                        <a:rPr lang="en-US" sz="900" b="1" dirty="0" smtClean="0"/>
                        <a:t> </a:t>
                      </a:r>
                    </a:p>
                    <a:p>
                      <a:endParaRPr lang="en-US" sz="900" b="1" dirty="0" smtClean="0"/>
                    </a:p>
                    <a:p>
                      <a:r>
                        <a:rPr lang="en-US" sz="900" b="1" dirty="0" smtClean="0"/>
                        <a:t>How your essay will be scored: </a:t>
                      </a:r>
                      <a:r>
                        <a:rPr lang="en-US" sz="900" dirty="0" smtClean="0"/>
                        <a:t>The people scoring your essay</a:t>
                      </a:r>
                      <a:r>
                        <a:rPr lang="en-US" sz="900" baseline="0" dirty="0" smtClean="0"/>
                        <a:t> </a:t>
                      </a:r>
                      <a:r>
                        <a:rPr lang="en-US" sz="900" dirty="0" smtClean="0"/>
                        <a:t>will be assigning scores for</a:t>
                      </a:r>
                    </a:p>
                    <a:p>
                      <a:endParaRPr lang="en-US" sz="900" dirty="0" smtClean="0"/>
                    </a:p>
                    <a:p>
                      <a:r>
                        <a:rPr lang="en-US" sz="900" b="1" i="1" dirty="0" smtClean="0"/>
                        <a:t>1. Statement of purpose/focus</a:t>
                      </a:r>
                      <a:r>
                        <a:rPr lang="en-US" sz="900" i="1" dirty="0" smtClean="0"/>
                        <a:t>—how well you clearly state</a:t>
                      </a:r>
                      <a:r>
                        <a:rPr lang="en-US" sz="900" b="1" i="1" dirty="0" smtClean="0"/>
                        <a:t>2. Organization </a:t>
                      </a:r>
                      <a:r>
                        <a:rPr lang="en-US" sz="900" dirty="0" smtClean="0"/>
                        <a:t>– how well your ideas logically flow from the</a:t>
                      </a:r>
                    </a:p>
                    <a:p>
                      <a:r>
                        <a:rPr lang="en-US" sz="900" dirty="0" smtClean="0"/>
                        <a:t>introduction to conclusion using effective transitions and how</a:t>
                      </a:r>
                      <a:r>
                        <a:rPr lang="en-US" sz="900" baseline="0" dirty="0" smtClean="0"/>
                        <a:t> </a:t>
                      </a:r>
                      <a:r>
                        <a:rPr lang="en-US" sz="900" dirty="0" smtClean="0"/>
                        <a:t>well you stay on topic throughout the essay</a:t>
                      </a:r>
                    </a:p>
                    <a:p>
                      <a:r>
                        <a:rPr lang="en-US" sz="900" b="1" i="1" dirty="0" smtClean="0"/>
                        <a:t>3. Elaboration of evidence </a:t>
                      </a:r>
                      <a:r>
                        <a:rPr lang="en-US" sz="900" dirty="0" smtClean="0"/>
                        <a:t>– how well you provide evidence</a:t>
                      </a:r>
                      <a:r>
                        <a:rPr lang="en-US" sz="900" baseline="0" dirty="0" smtClean="0"/>
                        <a:t> </a:t>
                      </a:r>
                      <a:r>
                        <a:rPr lang="en-US" sz="900" dirty="0" smtClean="0"/>
                        <a:t>from sources about your opinions and elaborate with specific</a:t>
                      </a:r>
                      <a:r>
                        <a:rPr lang="en-US" sz="900" baseline="0" dirty="0" smtClean="0"/>
                        <a:t> </a:t>
                      </a:r>
                      <a:r>
                        <a:rPr lang="en-US" sz="900" dirty="0" smtClean="0"/>
                        <a:t>information</a:t>
                      </a:r>
                    </a:p>
                    <a:p>
                      <a:r>
                        <a:rPr lang="en-US" sz="900" b="1" i="1" dirty="0" smtClean="0"/>
                        <a:t>4. Language and Vocabulary </a:t>
                      </a:r>
                      <a:r>
                        <a:rPr lang="en-US" sz="900" dirty="0" smtClean="0"/>
                        <a:t>– how well you effectively</a:t>
                      </a:r>
                      <a:r>
                        <a:rPr lang="en-US" sz="900" baseline="0" dirty="0" smtClean="0"/>
                        <a:t> </a:t>
                      </a:r>
                      <a:r>
                        <a:rPr lang="en-US" sz="900" dirty="0" smtClean="0"/>
                        <a:t>express ideas using precise language that is appropriate for</a:t>
                      </a:r>
                      <a:r>
                        <a:rPr lang="en-US" sz="900" baseline="0" dirty="0" smtClean="0"/>
                        <a:t> </a:t>
                      </a:r>
                      <a:r>
                        <a:rPr lang="en-US" sz="900" dirty="0" smtClean="0"/>
                        <a:t>your audience and purpose</a:t>
                      </a:r>
                    </a:p>
                    <a:p>
                      <a:r>
                        <a:rPr lang="en-US" sz="900" b="1" i="1" dirty="0" smtClean="0"/>
                        <a:t>5. Conventions </a:t>
                      </a:r>
                      <a:r>
                        <a:rPr lang="en-US" sz="900" dirty="0" smtClean="0"/>
                        <a:t>– how well you follow the rules of usage,</a:t>
                      </a:r>
                      <a:r>
                        <a:rPr lang="en-US" sz="900" baseline="0" dirty="0" smtClean="0"/>
                        <a:t> </a:t>
                      </a:r>
                      <a:r>
                        <a:rPr lang="en-US" sz="900" dirty="0" smtClean="0"/>
                        <a:t>punctuation, capitalization, and spelling</a:t>
                      </a:r>
                    </a:p>
                    <a:p>
                      <a:endParaRPr lang="en-US" sz="900" b="1" dirty="0" smtClean="0"/>
                    </a:p>
                    <a:p>
                      <a:r>
                        <a:rPr lang="en-US" sz="900" b="1" dirty="0" smtClean="0"/>
                        <a:t>Now begin work on your essay. </a:t>
                      </a:r>
                      <a:r>
                        <a:rPr lang="en-US" sz="900" dirty="0" smtClean="0"/>
                        <a:t>Manage your time carefully so</a:t>
                      </a:r>
                      <a:r>
                        <a:rPr lang="en-US" sz="900" baseline="0" dirty="0" smtClean="0"/>
                        <a:t> </a:t>
                      </a:r>
                      <a:r>
                        <a:rPr lang="en-US" sz="900" dirty="0" smtClean="0"/>
                        <a:t>that you can:</a:t>
                      </a:r>
                    </a:p>
                    <a:p>
                      <a:endParaRPr lang="en-US" sz="900" dirty="0" smtClean="0"/>
                    </a:p>
                    <a:p>
                      <a:r>
                        <a:rPr lang="en-US" sz="900" dirty="0" smtClean="0"/>
                        <a:t>• plan your essay</a:t>
                      </a:r>
                    </a:p>
                    <a:p>
                      <a:r>
                        <a:rPr lang="en-US" sz="900" dirty="0" smtClean="0"/>
                        <a:t>• write your essay</a:t>
                      </a:r>
                    </a:p>
                    <a:p>
                      <a:r>
                        <a:rPr lang="en-US" sz="900" dirty="0" smtClean="0"/>
                        <a:t>• revise and edit for a final draft</a:t>
                      </a:r>
                    </a:p>
                    <a:p>
                      <a:endParaRPr lang="en-US" sz="900" dirty="0" smtClean="0"/>
                    </a:p>
                    <a:p>
                      <a:r>
                        <a:rPr lang="en-US" sz="900" dirty="0" smtClean="0"/>
                        <a:t>Word-processing tools and spell check are available to you</a:t>
                      </a:r>
                    </a:p>
                    <a:p>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02231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2836</Words>
  <Application>Microsoft Office PowerPoint</Application>
  <PresentationFormat>On-screen Show (4:3)</PresentationFormat>
  <Paragraphs>218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14</cp:revision>
  <cp:lastPrinted>2013-04-30T23:58:04Z</cp:lastPrinted>
  <dcterms:created xsi:type="dcterms:W3CDTF">2013-04-30T22:31:16Z</dcterms:created>
  <dcterms:modified xsi:type="dcterms:W3CDTF">2015-10-10T21:40:41Z</dcterms:modified>
</cp:coreProperties>
</file>