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58" r:id="rId4"/>
    <p:sldId id="262" r:id="rId5"/>
    <p:sldId id="257" r:id="rId6"/>
    <p:sldId id="263" r:id="rId7"/>
    <p:sldId id="259" r:id="rId8"/>
    <p:sldId id="264"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499" y="161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33E6A-EF54-4A41-82DE-7489ABDA4875}" type="datetimeFigureOut">
              <a:rPr lang="en-US" smtClean="0"/>
              <a:t>10/13/2015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34CD9-8C3C-4C4D-BA99-72E986DF2789}" type="slidenum">
              <a:rPr lang="en-US" smtClean="0"/>
              <a:t>‹#›</a:t>
            </a:fld>
            <a:endParaRPr lang="en-US"/>
          </a:p>
        </p:txBody>
      </p:sp>
    </p:spTree>
    <p:extLst>
      <p:ext uri="{BB962C8B-B14F-4D97-AF65-F5344CB8AC3E}">
        <p14:creationId xmlns:p14="http://schemas.microsoft.com/office/powerpoint/2010/main" val="407486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334CD9-8C3C-4C4D-BA99-72E986DF2789}" type="slidenum">
              <a:rPr lang="en-US" smtClean="0"/>
              <a:t>3</a:t>
            </a:fld>
            <a:endParaRPr lang="en-US"/>
          </a:p>
        </p:txBody>
      </p:sp>
    </p:spTree>
    <p:extLst>
      <p:ext uri="{BB962C8B-B14F-4D97-AF65-F5344CB8AC3E}">
        <p14:creationId xmlns:p14="http://schemas.microsoft.com/office/powerpoint/2010/main" val="1283181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334CD9-8C3C-4C4D-BA99-72E986DF2789}" type="slidenum">
              <a:rPr lang="en-US" smtClean="0"/>
              <a:t>4</a:t>
            </a:fld>
            <a:endParaRPr lang="en-US"/>
          </a:p>
        </p:txBody>
      </p:sp>
    </p:spTree>
    <p:extLst>
      <p:ext uri="{BB962C8B-B14F-4D97-AF65-F5344CB8AC3E}">
        <p14:creationId xmlns:p14="http://schemas.microsoft.com/office/powerpoint/2010/main" val="1283181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799CA-4AFE-4607-B067-AFE94FAB5E2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143822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799CA-4AFE-4607-B067-AFE94FAB5E2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279412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799CA-4AFE-4607-B067-AFE94FAB5E2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348425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799CA-4AFE-4607-B067-AFE94FAB5E2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3306973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799CA-4AFE-4607-B067-AFE94FAB5E23}"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686863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799CA-4AFE-4607-B067-AFE94FAB5E23}"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57546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799CA-4AFE-4607-B067-AFE94FAB5E23}"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100452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799CA-4AFE-4607-B067-AFE94FAB5E23}"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21856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799CA-4AFE-4607-B067-AFE94FAB5E23}"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347665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799CA-4AFE-4607-B067-AFE94FAB5E23}"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413184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799CA-4AFE-4607-B067-AFE94FAB5E23}"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878A0-395B-404F-9151-2DD65CD090FE}" type="slidenum">
              <a:rPr lang="en-US" smtClean="0"/>
              <a:t>‹#›</a:t>
            </a:fld>
            <a:endParaRPr lang="en-US"/>
          </a:p>
        </p:txBody>
      </p:sp>
    </p:spTree>
    <p:extLst>
      <p:ext uri="{BB962C8B-B14F-4D97-AF65-F5344CB8AC3E}">
        <p14:creationId xmlns:p14="http://schemas.microsoft.com/office/powerpoint/2010/main" val="363672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1B799CA-4AFE-4607-B067-AFE94FAB5E23}" type="datetimeFigureOut">
              <a:rPr lang="en-US" smtClean="0"/>
              <a:t>10/13/2015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02878A0-395B-404F-9151-2DD65CD090FE}" type="slidenum">
              <a:rPr lang="en-US" smtClean="0"/>
              <a:t>‹#›</a:t>
            </a:fld>
            <a:endParaRPr lang="en-US"/>
          </a:p>
        </p:txBody>
      </p:sp>
    </p:spTree>
    <p:extLst>
      <p:ext uri="{BB962C8B-B14F-4D97-AF65-F5344CB8AC3E}">
        <p14:creationId xmlns:p14="http://schemas.microsoft.com/office/powerpoint/2010/main" val="368923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42840705"/>
              </p:ext>
            </p:extLst>
          </p:nvPr>
        </p:nvGraphicFramePr>
        <p:xfrm>
          <a:off x="304800" y="457200"/>
          <a:ext cx="6172200" cy="7171144"/>
        </p:xfrm>
        <a:graphic>
          <a:graphicData uri="http://schemas.openxmlformats.org/drawingml/2006/table">
            <a:tbl>
              <a:tblPr firstRow="1" firstCol="1" bandRow="1"/>
              <a:tblGrid>
                <a:gridCol w="2895600"/>
                <a:gridCol w="3276600"/>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3 </a:t>
                      </a:r>
                      <a:r>
                        <a:rPr lang="en-US" sz="1100" b="1" dirty="0" smtClean="0">
                          <a:effectLst/>
                          <a:latin typeface="+mn-lt"/>
                          <a:ea typeface="Times New Roman"/>
                          <a:cs typeface="Times New Roman"/>
                        </a:rPr>
                        <a:t>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Targets</a:t>
                      </a:r>
                      <a:endParaRPr lang="en-US" sz="11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r>
              <a:tr h="152400">
                <a:tc gridSpan="2">
                  <a:txBody>
                    <a:bodyPr/>
                    <a:lstStyle/>
                    <a:p>
                      <a:pPr marL="0" marR="0" algn="ctr">
                        <a:lnSpc>
                          <a:spcPct val="100000"/>
                        </a:lnSpc>
                        <a:spcBef>
                          <a:spcPts val="0"/>
                        </a:spcBef>
                        <a:spcAft>
                          <a:spcPts val="0"/>
                        </a:spcAft>
                      </a:pPr>
                      <a:r>
                        <a:rPr lang="en-US" sz="1100" b="1" dirty="0" smtClean="0">
                          <a:effectLst/>
                          <a:latin typeface="+mn-lt"/>
                          <a:ea typeface="Times New Roman"/>
                          <a:cs typeface="Times New Roman"/>
                        </a:rPr>
                        <a:t>Narrative Writing Assessment Targets</a:t>
                      </a:r>
                      <a:endParaRPr lang="en-US" sz="11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995172">
                <a:tc>
                  <a:txBody>
                    <a:bodyPr/>
                    <a:lstStyle/>
                    <a:p>
                      <a:pPr marL="0" marR="0" algn="l">
                        <a:lnSpc>
                          <a:spcPct val="100000"/>
                        </a:lnSpc>
                        <a:spcBef>
                          <a:spcPts val="0"/>
                        </a:spcBef>
                        <a:spcAft>
                          <a:spcPts val="0"/>
                        </a:spcAft>
                      </a:pPr>
                      <a:r>
                        <a:rPr lang="en-US" sz="900" b="1" dirty="0">
                          <a:solidFill>
                            <a:srgbClr val="000000"/>
                          </a:solidFill>
                          <a:effectLst/>
                          <a:latin typeface="+mn-lt"/>
                          <a:ea typeface="Times New Roman"/>
                          <a:cs typeface="Times New Roman"/>
                        </a:rPr>
                        <a:t>Target 1 a.</a:t>
                      </a:r>
                      <a:r>
                        <a:rPr lang="en-US" sz="900" dirty="0">
                          <a:solidFill>
                            <a:srgbClr val="000000"/>
                          </a:solidFill>
                          <a:effectLst/>
                          <a:latin typeface="+mn-lt"/>
                          <a:ea typeface="Times New Roman"/>
                          <a:cs typeface="Times New Roman"/>
                        </a:rPr>
                        <a:t> </a:t>
                      </a:r>
                      <a:r>
                        <a:rPr lang="en-US" sz="900" b="1" i="1" dirty="0">
                          <a:solidFill>
                            <a:srgbClr val="000000"/>
                          </a:solidFill>
                          <a:effectLst/>
                          <a:latin typeface="+mn-lt"/>
                          <a:ea typeface="Times New Roman"/>
                          <a:cs typeface="Times New Roman"/>
                        </a:rPr>
                        <a:t>WRITE BRIEF  TEXTS:</a:t>
                      </a:r>
                      <a:r>
                        <a:rPr lang="en-US" sz="900" dirty="0">
                          <a:solidFill>
                            <a:srgbClr val="000000"/>
                          </a:solidFill>
                          <a:effectLst/>
                          <a:latin typeface="+mn-lt"/>
                          <a:ea typeface="Times New Roman"/>
                          <a:cs typeface="Times New Roman"/>
                        </a:rPr>
                        <a:t> Write one or more  paragraphs demonstrating specific narrative techniques (use  of dialogue, description),  chronology, appropriate  transitional strategies for  coherence, or authors’ craft  appropriate to purpose (closure,  detailing characters, plot, setting,  or an event). </a:t>
                      </a:r>
                      <a:r>
                        <a:rPr lang="en-US" sz="900" baseline="0" dirty="0" smtClean="0">
                          <a:solidFill>
                            <a:schemeClr val="tx1"/>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Gr</a:t>
                      </a:r>
                      <a:r>
                        <a:rPr lang="en-US" sz="900" dirty="0">
                          <a:solidFill>
                            <a:srgbClr val="000000"/>
                          </a:solidFill>
                          <a:effectLst/>
                          <a:latin typeface="+mn-lt"/>
                          <a:ea typeface="Times New Roman"/>
                          <a:cs typeface="Times New Roman"/>
                        </a:rPr>
                        <a:t>. 3 Standards: W3a, 3b, W3c, W3d  </a:t>
                      </a:r>
                      <a:r>
                        <a:rPr lang="en-US" sz="900" b="1" dirty="0">
                          <a:solidFill>
                            <a:srgbClr val="000000"/>
                          </a:solidFill>
                          <a:effectLst/>
                          <a:latin typeface="+mn-lt"/>
                          <a:ea typeface="Times New Roman"/>
                          <a:cs typeface="Times New Roman"/>
                        </a:rPr>
                        <a:t>(DOK 3)</a:t>
                      </a:r>
                      <a:endParaRPr lang="en-US" sz="9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solidFill>
                            <a:srgbClr val="000000"/>
                          </a:solidFill>
                          <a:effectLst/>
                          <a:latin typeface="+mn-lt"/>
                          <a:ea typeface="Times New Roman"/>
                          <a:cs typeface="Times New Roman"/>
                        </a:rPr>
                        <a:t>Standards </a:t>
                      </a:r>
                    </a:p>
                    <a:p>
                      <a:pPr marL="0" marR="0" algn="l">
                        <a:lnSpc>
                          <a:spcPct val="100000"/>
                        </a:lnSpc>
                        <a:spcBef>
                          <a:spcPts val="0"/>
                        </a:spcBef>
                        <a:spcAft>
                          <a:spcPts val="0"/>
                        </a:spcAft>
                      </a:pPr>
                      <a:endParaRPr lang="en-US" sz="900" b="1"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900" b="1" dirty="0" smtClean="0">
                          <a:solidFill>
                            <a:srgbClr val="000000"/>
                          </a:solidFill>
                          <a:effectLst/>
                          <a:latin typeface="+mn-lt"/>
                          <a:ea typeface="Times New Roman"/>
                          <a:cs typeface="Times New Roman"/>
                        </a:rPr>
                        <a:t>W.3</a:t>
                      </a:r>
                      <a:endParaRPr lang="en-US" sz="900" dirty="0">
                        <a:effectLst/>
                        <a:latin typeface="+mn-lt"/>
                        <a:ea typeface="Times New Roman"/>
                        <a:cs typeface="Times New Roman"/>
                      </a:endParaRPr>
                    </a:p>
                    <a:p>
                      <a:pPr marL="0" marR="0" algn="l">
                        <a:lnSpc>
                          <a:spcPct val="100000"/>
                        </a:lnSpc>
                        <a:spcBef>
                          <a:spcPts val="0"/>
                        </a:spcBef>
                        <a:spcAft>
                          <a:spcPts val="0"/>
                        </a:spcAft>
                      </a:pPr>
                      <a:r>
                        <a:rPr lang="en-US" sz="900" dirty="0">
                          <a:solidFill>
                            <a:srgbClr val="000000"/>
                          </a:solidFill>
                          <a:effectLst/>
                          <a:latin typeface="+mn-lt"/>
                          <a:ea typeface="Times New Roman"/>
                          <a:cs typeface="Times New Roman"/>
                        </a:rPr>
                        <a:t>a Establish a situation and introduce a narrator and/or characters; organize an event sequence that unfolds naturally.</a:t>
                      </a:r>
                      <a:endParaRPr lang="en-US" sz="900" dirty="0">
                        <a:effectLst/>
                        <a:latin typeface="+mn-lt"/>
                        <a:ea typeface="Times New Roman"/>
                        <a:cs typeface="Times New Roman"/>
                      </a:endParaRPr>
                    </a:p>
                    <a:p>
                      <a:pPr marL="0" marR="0" algn="l">
                        <a:lnSpc>
                          <a:spcPct val="100000"/>
                        </a:lnSpc>
                        <a:spcBef>
                          <a:spcPts val="0"/>
                        </a:spcBef>
                        <a:spcAft>
                          <a:spcPts val="0"/>
                        </a:spcAft>
                      </a:pPr>
                      <a:r>
                        <a:rPr lang="en-US" sz="900" dirty="0">
                          <a:solidFill>
                            <a:srgbClr val="000000"/>
                          </a:solidFill>
                          <a:effectLst/>
                          <a:latin typeface="+mn-lt"/>
                          <a:ea typeface="Times New Roman"/>
                          <a:cs typeface="Times New Roman"/>
                        </a:rPr>
                        <a:t>b. Use dialogue and descriptions of actions, thoughts, and feelings to  develop experiences and events or  show the response of characters  to situations.</a:t>
                      </a:r>
                      <a:endParaRPr lang="en-US" sz="900" dirty="0">
                        <a:effectLst/>
                        <a:latin typeface="+mn-lt"/>
                        <a:ea typeface="Times New Roman"/>
                        <a:cs typeface="Times New Roman"/>
                      </a:endParaRPr>
                    </a:p>
                    <a:p>
                      <a:pPr marL="0" marR="0" algn="l">
                        <a:lnSpc>
                          <a:spcPct val="100000"/>
                        </a:lnSpc>
                        <a:spcBef>
                          <a:spcPts val="0"/>
                        </a:spcBef>
                        <a:spcAft>
                          <a:spcPts val="0"/>
                        </a:spcAft>
                      </a:pPr>
                      <a:r>
                        <a:rPr lang="en-US" sz="900" dirty="0">
                          <a:solidFill>
                            <a:srgbClr val="000000"/>
                          </a:solidFill>
                          <a:effectLst/>
                          <a:latin typeface="+mn-lt"/>
                          <a:ea typeface="Times New Roman"/>
                          <a:cs typeface="Times New Roman"/>
                        </a:rPr>
                        <a:t>c. Use temporal words and phrases to signal event order.</a:t>
                      </a:r>
                      <a:endParaRPr lang="en-US" sz="900" dirty="0">
                        <a:effectLst/>
                        <a:latin typeface="+mn-lt"/>
                        <a:ea typeface="Times New Roman"/>
                        <a:cs typeface="Times New Roman"/>
                      </a:endParaRPr>
                    </a:p>
                    <a:p>
                      <a:pPr marL="0" marR="0" algn="l">
                        <a:lnSpc>
                          <a:spcPct val="100000"/>
                        </a:lnSpc>
                        <a:spcBef>
                          <a:spcPts val="0"/>
                        </a:spcBef>
                        <a:spcAft>
                          <a:spcPts val="0"/>
                        </a:spcAft>
                      </a:pPr>
                      <a:r>
                        <a:rPr lang="en-US" sz="900" dirty="0">
                          <a:solidFill>
                            <a:srgbClr val="000000"/>
                          </a:solidFill>
                          <a:effectLst/>
                          <a:latin typeface="+mn-lt"/>
                          <a:ea typeface="Times New Roman"/>
                          <a:cs typeface="Times New Roman"/>
                        </a:rPr>
                        <a:t>d. Provide a sense of closure.</a:t>
                      </a:r>
                      <a:endParaRPr lang="en-US" sz="9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gn="l">
                        <a:lnSpc>
                          <a:spcPct val="100000"/>
                        </a:lnSpc>
                        <a:spcBef>
                          <a:spcPts val="0"/>
                        </a:spcBef>
                        <a:spcAft>
                          <a:spcPts val="0"/>
                        </a:spcAft>
                      </a:pPr>
                      <a:r>
                        <a:rPr lang="en-US" sz="900" b="1" dirty="0">
                          <a:solidFill>
                            <a:srgbClr val="000000"/>
                          </a:solidFill>
                          <a:effectLst/>
                          <a:latin typeface="+mn-lt"/>
                          <a:ea typeface="Times New Roman"/>
                          <a:cs typeface="Times New Roman"/>
                        </a:rPr>
                        <a:t>Target 1 b</a:t>
                      </a:r>
                      <a:r>
                        <a:rPr lang="en-US" sz="900" dirty="0">
                          <a:solidFill>
                            <a:srgbClr val="000000"/>
                          </a:solidFill>
                          <a:effectLst/>
                          <a:latin typeface="+mn-lt"/>
                          <a:ea typeface="Times New Roman"/>
                          <a:cs typeface="Times New Roman"/>
                        </a:rPr>
                        <a:t> </a:t>
                      </a:r>
                      <a:r>
                        <a:rPr lang="en-US" sz="900" b="1" i="1" dirty="0">
                          <a:solidFill>
                            <a:srgbClr val="000000"/>
                          </a:solidFill>
                          <a:effectLst/>
                          <a:latin typeface="+mn-lt"/>
                          <a:ea typeface="Times New Roman"/>
                          <a:cs typeface="Times New Roman"/>
                        </a:rPr>
                        <a:t>REVISE BRIEF  TEXTS</a:t>
                      </a:r>
                      <a:r>
                        <a:rPr lang="en-US" sz="900" dirty="0">
                          <a:solidFill>
                            <a:srgbClr val="000000"/>
                          </a:solidFill>
                          <a:effectLst/>
                          <a:latin typeface="+mn-lt"/>
                          <a:ea typeface="Times New Roman"/>
                          <a:cs typeface="Times New Roman"/>
                        </a:rPr>
                        <a:t>: Revise one or more  paragraphs demonstrating specific narrative techniques  (use of dialogue, description),  chronology,  </a:t>
                      </a:r>
                      <a:r>
                        <a:rPr lang="en-US" sz="900" dirty="0" smtClean="0">
                          <a:solidFill>
                            <a:srgbClr val="000000"/>
                          </a:solidFill>
                          <a:effectLst/>
                          <a:latin typeface="+mn-lt"/>
                          <a:ea typeface="Times New Roman"/>
                          <a:cs typeface="Times New Roman"/>
                        </a:rPr>
                        <a:t>appropriate</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transitional </a:t>
                      </a:r>
                      <a:r>
                        <a:rPr lang="en-US" sz="900" baseline="0" dirty="0" smtClean="0">
                          <a:solidFill>
                            <a:schemeClr val="tx1"/>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strategies </a:t>
                      </a:r>
                      <a:r>
                        <a:rPr lang="en-US" sz="900" dirty="0">
                          <a:solidFill>
                            <a:srgbClr val="000000"/>
                          </a:solidFill>
                          <a:effectLst/>
                          <a:latin typeface="+mn-lt"/>
                          <a:ea typeface="Times New Roman"/>
                          <a:cs typeface="Times New Roman"/>
                        </a:rPr>
                        <a:t>for coherence, or  authors’ craft appropriate to  purpose (closure, detailing  characters, plot, setting, or  an event). Gr. 3 Standards: W 3a, W 3b,  W 3c, W 3d  </a:t>
                      </a:r>
                      <a:r>
                        <a:rPr lang="en-US" sz="900" b="1" dirty="0">
                          <a:solidFill>
                            <a:srgbClr val="000000"/>
                          </a:solidFill>
                          <a:effectLst/>
                          <a:latin typeface="+mn-lt"/>
                          <a:ea typeface="Times New Roman"/>
                          <a:cs typeface="Times New Roman"/>
                        </a:rPr>
                        <a:t>(DOK 2)</a:t>
                      </a:r>
                      <a:endParaRPr lang="en-US" sz="9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56172">
                <a:tc>
                  <a:txBody>
                    <a:bodyPr/>
                    <a:lstStyle/>
                    <a:p>
                      <a:pPr marL="0" marR="0" algn="l">
                        <a:lnSpc>
                          <a:spcPct val="100000"/>
                        </a:lnSpc>
                        <a:spcBef>
                          <a:spcPts val="0"/>
                        </a:spcBef>
                        <a:spcAft>
                          <a:spcPts val="0"/>
                        </a:spcAft>
                      </a:pPr>
                      <a:r>
                        <a:rPr lang="en-US" sz="900" b="1" dirty="0" smtClean="0">
                          <a:solidFill>
                            <a:srgbClr val="000000"/>
                          </a:solidFill>
                          <a:effectLst/>
                          <a:latin typeface="+mn-lt"/>
                          <a:ea typeface="Times New Roman"/>
                          <a:cs typeface="Times New Roman"/>
                        </a:rPr>
                        <a:t>Target 2</a:t>
                      </a:r>
                      <a:r>
                        <a:rPr lang="en-US" sz="900" dirty="0" smtClean="0">
                          <a:solidFill>
                            <a:srgbClr val="000000"/>
                          </a:solidFill>
                          <a:effectLst/>
                          <a:latin typeface="+mn-lt"/>
                          <a:ea typeface="Times New Roman"/>
                          <a:cs typeface="Times New Roman"/>
                        </a:rPr>
                        <a:t>. </a:t>
                      </a:r>
                      <a:r>
                        <a:rPr lang="en-US" sz="900" b="1" i="1" dirty="0" smtClean="0">
                          <a:solidFill>
                            <a:srgbClr val="000000"/>
                          </a:solidFill>
                          <a:effectLst/>
                          <a:latin typeface="+mn-lt"/>
                          <a:ea typeface="Times New Roman"/>
                          <a:cs typeface="Times New Roman"/>
                        </a:rPr>
                        <a:t>COMPOSE FULL </a:t>
                      </a:r>
                      <a:r>
                        <a:rPr lang="en-US" sz="900" b="1" i="1" baseline="0" dirty="0" smtClean="0">
                          <a:solidFill>
                            <a:srgbClr val="000000"/>
                          </a:solidFill>
                          <a:effectLst/>
                          <a:latin typeface="+mn-lt"/>
                          <a:ea typeface="Times New Roman"/>
                          <a:cs typeface="Times New Roman"/>
                        </a:rPr>
                        <a:t> </a:t>
                      </a:r>
                      <a:r>
                        <a:rPr lang="en-US" sz="900" b="1" i="1" dirty="0" smtClean="0">
                          <a:solidFill>
                            <a:srgbClr val="000000"/>
                          </a:solidFill>
                          <a:effectLst/>
                          <a:latin typeface="+mn-lt"/>
                          <a:ea typeface="Times New Roman"/>
                          <a:cs typeface="Times New Roman"/>
                        </a:rPr>
                        <a:t>TEXTS</a:t>
                      </a:r>
                      <a:r>
                        <a:rPr lang="en-US" sz="900" dirty="0" smtClean="0">
                          <a:solidFill>
                            <a:srgbClr val="000000"/>
                          </a:solidFill>
                          <a:effectLst/>
                          <a:latin typeface="+mn-lt"/>
                          <a:ea typeface="Times New Roman"/>
                          <a:cs typeface="Times New Roman"/>
                        </a:rPr>
                        <a:t>: Write full narrative texts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using a complete writing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process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demonstrating narrative techniques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(dialogue, description), text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structures, appropriate transitional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strategies for coherence, and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author’s craft appropriate to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purpose (closure, detailing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characters, plot, setting, and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events).</a:t>
                      </a:r>
                      <a:r>
                        <a:rPr lang="en-US" sz="900" baseline="0" dirty="0" smtClean="0">
                          <a:solidFill>
                            <a:srgbClr val="000000"/>
                          </a:solidFill>
                          <a:effectLst/>
                          <a:latin typeface="+mn-lt"/>
                          <a:ea typeface="Times New Roman"/>
                          <a:cs typeface="Times New Roman"/>
                        </a:rPr>
                        <a:t> Standards: </a:t>
                      </a:r>
                      <a:r>
                        <a:rPr lang="en-US" sz="900" dirty="0" smtClean="0">
                          <a:solidFill>
                            <a:srgbClr val="000000"/>
                          </a:solidFill>
                          <a:effectLst/>
                          <a:latin typeface="+mn-lt"/>
                          <a:ea typeface="Times New Roman"/>
                          <a:cs typeface="Times New Roman"/>
                        </a:rPr>
                        <a:t>W</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3a, W</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3b, W</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3c, </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W</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3d</a:t>
                      </a:r>
                      <a:r>
                        <a:rPr lang="en-US" sz="900" dirty="0" smtClean="0">
                          <a:solidFill>
                            <a:srgbClr val="000000"/>
                          </a:solidFill>
                          <a:effectLst/>
                          <a:latin typeface="+mn-lt"/>
                          <a:ea typeface="Times New Roman"/>
                          <a:cs typeface="Times New Roman"/>
                        </a:rPr>
                        <a:t>; W</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4, W</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5, W</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8</a:t>
                      </a:r>
                      <a:r>
                        <a:rPr lang="en-US" sz="900" baseline="0" dirty="0" smtClean="0">
                          <a:solidFill>
                            <a:srgbClr val="000000"/>
                          </a:solidFill>
                          <a:effectLst/>
                          <a:latin typeface="+mn-lt"/>
                          <a:ea typeface="Times New Roman"/>
                          <a:cs typeface="Times New Roman"/>
                        </a:rPr>
                        <a:t> </a:t>
                      </a:r>
                      <a:r>
                        <a:rPr lang="en-US" sz="900" b="1" dirty="0" smtClean="0">
                          <a:solidFill>
                            <a:srgbClr val="000000"/>
                          </a:solidFill>
                          <a:effectLst/>
                          <a:latin typeface="+mn-lt"/>
                          <a:ea typeface="Times New Roman"/>
                          <a:cs typeface="Times New Roman"/>
                        </a:rPr>
                        <a:t>(DOK 4)</a:t>
                      </a:r>
                      <a:endParaRPr lang="en-US" sz="900" b="1"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Times New Roman"/>
                          <a:cs typeface="Times New Roman" panose="02020603050405020304" pitchFamily="18" charset="0"/>
                        </a:rPr>
                        <a:t>All of </a:t>
                      </a:r>
                      <a:r>
                        <a:rPr lang="en-US" sz="900" b="1" dirty="0" smtClean="0">
                          <a:effectLst/>
                          <a:latin typeface="+mn-lt"/>
                          <a:ea typeface="Times New Roman"/>
                          <a:cs typeface="Times New Roman" panose="02020603050405020304" pitchFamily="18" charset="0"/>
                        </a:rPr>
                        <a:t>standards </a:t>
                      </a:r>
                      <a:r>
                        <a:rPr lang="en-US" sz="900" b="1" dirty="0" smtClean="0">
                          <a:effectLst/>
                          <a:latin typeface="+mn-lt"/>
                          <a:ea typeface="Times New Roman"/>
                          <a:cs typeface="Times New Roman" panose="02020603050405020304" pitchFamily="18" charset="0"/>
                        </a:rPr>
                        <a:t>above </a:t>
                      </a:r>
                      <a:r>
                        <a:rPr lang="en-US" sz="900" b="1" dirty="0" smtClean="0">
                          <a:effectLst/>
                          <a:latin typeface="+mn-lt"/>
                          <a:ea typeface="Times New Roman"/>
                          <a:cs typeface="Times New Roman" panose="02020603050405020304" pitchFamily="18" charset="0"/>
                        </a:rPr>
                        <a:t>(W.3.a </a:t>
                      </a:r>
                      <a:r>
                        <a:rPr lang="en-US" sz="900" b="1" dirty="0" smtClean="0">
                          <a:effectLst/>
                          <a:latin typeface="+mn-lt"/>
                          <a:ea typeface="Times New Roman"/>
                          <a:cs typeface="Times New Roman" panose="02020603050405020304" pitchFamily="18" charset="0"/>
                        </a:rPr>
                        <a:t>– </a:t>
                      </a:r>
                      <a:r>
                        <a:rPr lang="en-US" sz="900" b="1" dirty="0" smtClean="0">
                          <a:effectLst/>
                          <a:latin typeface="+mn-lt"/>
                          <a:ea typeface="Times New Roman"/>
                          <a:cs typeface="Times New Roman" panose="02020603050405020304" pitchFamily="18" charset="0"/>
                        </a:rPr>
                        <a:t>d_ </a:t>
                      </a:r>
                      <a:r>
                        <a:rPr lang="en-US" sz="900" b="1" dirty="0" smtClean="0">
                          <a:effectLst/>
                          <a:latin typeface="+mn-lt"/>
                          <a:ea typeface="Times New Roman"/>
                          <a:cs typeface="Times New Roman" panose="02020603050405020304" pitchFamily="18" charset="0"/>
                        </a:rPr>
                        <a:t>and </a:t>
                      </a:r>
                      <a:r>
                        <a:rPr lang="en-US" sz="900" b="1" dirty="0" smtClean="0">
                          <a:effectLst/>
                          <a:latin typeface="+mn-lt"/>
                          <a:ea typeface="Times New Roman"/>
                          <a:cs typeface="Times New Roman" panose="02020603050405020304" pitchFamily="18" charset="0"/>
                        </a:rPr>
                        <a:t>…</a:t>
                      </a:r>
                      <a:endParaRPr lang="en-US" sz="900" b="1" dirty="0" smtClean="0">
                        <a:effectLst/>
                        <a:latin typeface="+mn-lt"/>
                        <a:ea typeface="Times New Roman"/>
                        <a:cs typeface="Times New Roman" panose="02020603050405020304" pitchFamily="18" charset="0"/>
                      </a:endParaRPr>
                    </a:p>
                    <a:p>
                      <a:pPr marL="0" marR="0" algn="l">
                        <a:lnSpc>
                          <a:spcPct val="100000"/>
                        </a:lnSpc>
                        <a:spcBef>
                          <a:spcPts val="0"/>
                        </a:spcBef>
                        <a:spcAft>
                          <a:spcPts val="0"/>
                        </a:spcAft>
                      </a:pPr>
                      <a:r>
                        <a:rPr lang="en-US" sz="900" b="1" dirty="0" smtClean="0">
                          <a:effectLst/>
                          <a:latin typeface="+mn-lt"/>
                          <a:ea typeface="Times New Roman"/>
                          <a:cs typeface="Times New Roman" panose="02020603050405020304" pitchFamily="18" charset="0"/>
                        </a:rPr>
                        <a:t>W4</a:t>
                      </a:r>
                      <a:r>
                        <a:rPr lang="en-US" sz="900" b="1"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With guidance and support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from adults,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produce writing in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which the development and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organization are appropriate</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to task, purpose, and audience.</a:t>
                      </a:r>
                    </a:p>
                    <a:p>
                      <a:pPr marL="0" marR="0" algn="l">
                        <a:lnSpc>
                          <a:spcPct val="100000"/>
                        </a:lnSpc>
                        <a:spcBef>
                          <a:spcPts val="0"/>
                        </a:spcBef>
                        <a:spcAft>
                          <a:spcPts val="0"/>
                        </a:spcAft>
                      </a:pPr>
                      <a:r>
                        <a:rPr lang="en-US" sz="900" b="1" dirty="0" smtClean="0">
                          <a:effectLst/>
                          <a:latin typeface="+mn-lt"/>
                          <a:ea typeface="Times New Roman"/>
                          <a:cs typeface="Times New Roman" panose="02020603050405020304" pitchFamily="18" charset="0"/>
                        </a:rPr>
                        <a:t>W5</a:t>
                      </a:r>
                      <a:r>
                        <a:rPr lang="en-US" sz="900" dirty="0" smtClean="0">
                          <a:effectLst/>
                          <a:latin typeface="+mn-lt"/>
                          <a:ea typeface="Times New Roman"/>
                          <a:cs typeface="Times New Roman" panose="02020603050405020304" pitchFamily="18" charset="0"/>
                        </a:rPr>
                        <a:t>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With guidance and support from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peers and adults, develop</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and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strengthen writing as needed</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by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planning, revising, and editing</a:t>
                      </a:r>
                    </a:p>
                    <a:p>
                      <a:pPr marL="0" marR="0" algn="l">
                        <a:lnSpc>
                          <a:spcPct val="100000"/>
                        </a:lnSpc>
                        <a:spcBef>
                          <a:spcPts val="0"/>
                        </a:spcBef>
                        <a:spcAft>
                          <a:spcPts val="0"/>
                        </a:spcAft>
                      </a:pPr>
                      <a:r>
                        <a:rPr lang="en-US" sz="900" b="1" dirty="0" smtClean="0">
                          <a:effectLst/>
                          <a:latin typeface="+mn-lt"/>
                          <a:ea typeface="Times New Roman"/>
                          <a:cs typeface="Times New Roman" panose="02020603050405020304" pitchFamily="18" charset="0"/>
                        </a:rPr>
                        <a:t>W8</a:t>
                      </a:r>
                      <a:r>
                        <a:rPr lang="en-US" sz="900" dirty="0" smtClean="0">
                          <a:effectLst/>
                          <a:latin typeface="+mn-lt"/>
                          <a:ea typeface="Times New Roman"/>
                          <a:cs typeface="Times New Roman" panose="02020603050405020304" pitchFamily="18" charset="0"/>
                        </a:rPr>
                        <a:t>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Recall information from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experiences or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gather information</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from print and digital sources;</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take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brief notes on sources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and sort </a:t>
                      </a:r>
                      <a:r>
                        <a:rPr lang="en-US" sz="900" baseline="0" dirty="0" smtClean="0">
                          <a:effectLst/>
                          <a:latin typeface="+mn-lt"/>
                          <a:ea typeface="Times New Roman"/>
                          <a:cs typeface="Times New Roman" panose="02020603050405020304" pitchFamily="18" charset="0"/>
                        </a:rPr>
                        <a:t> </a:t>
                      </a:r>
                      <a:r>
                        <a:rPr lang="en-US" sz="900" dirty="0" smtClean="0">
                          <a:effectLst/>
                          <a:latin typeface="+mn-lt"/>
                          <a:ea typeface="Times New Roman"/>
                          <a:cs typeface="Times New Roman" panose="02020603050405020304" pitchFamily="18" charset="0"/>
                        </a:rPr>
                        <a:t>evidence into provided categories</a:t>
                      </a:r>
                      <a:endParaRPr lang="en-US" sz="900" dirty="0">
                        <a:effectLst/>
                        <a:latin typeface="+mn-lt"/>
                        <a:ea typeface="Times New Roman"/>
                        <a:cs typeface="Times New Roman" panose="02020603050405020304" pitchFamily="18" charset="0"/>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gridSpan="2">
                  <a:txBody>
                    <a:bodyPr/>
                    <a:lstStyle/>
                    <a:p>
                      <a:pPr marL="0" marR="0" algn="ctr">
                        <a:lnSpc>
                          <a:spcPct val="100000"/>
                        </a:lnSpc>
                        <a:spcBef>
                          <a:spcPts val="0"/>
                        </a:spcBef>
                        <a:spcAft>
                          <a:spcPts val="0"/>
                        </a:spcAft>
                      </a:pPr>
                      <a:r>
                        <a:rPr lang="en-US" sz="900" b="1" dirty="0" smtClean="0">
                          <a:effectLst/>
                          <a:latin typeface="+mn-lt"/>
                          <a:ea typeface="Times New Roman"/>
                          <a:cs typeface="Times New Roman"/>
                        </a:rPr>
                        <a:t>Informational Writing Assessment Targets</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156172">
                <a:tc>
                  <a:txBody>
                    <a:bodyPr/>
                    <a:lstStyle/>
                    <a:p>
                      <a:pPr marL="0" marR="0" algn="l">
                        <a:lnSpc>
                          <a:spcPct val="100000"/>
                        </a:lnSpc>
                        <a:spcBef>
                          <a:spcPts val="0"/>
                        </a:spcBef>
                        <a:spcAft>
                          <a:spcPts val="0"/>
                        </a:spcAft>
                      </a:pPr>
                      <a:r>
                        <a:rPr lang="en-US" sz="900" dirty="0" smtClean="0">
                          <a:solidFill>
                            <a:srgbClr val="000000"/>
                          </a:solidFill>
                          <a:effectLst/>
                          <a:latin typeface="+mn-lt"/>
                          <a:ea typeface="Times New Roman"/>
                          <a:cs typeface="Times New Roman"/>
                        </a:rPr>
                        <a:t>Target 3 a. WRITE BRIEF TEXTS: Write one or more informational paragraphs demonstrating ability to organize ideas by stating a focus (main idea), including appropriate transitional strategies for coherence, or supporting details, or an appropriate conclusion.</a:t>
                      </a:r>
                    </a:p>
                    <a:p>
                      <a:pPr marL="0" marR="0" algn="l">
                        <a:lnSpc>
                          <a:spcPct val="100000"/>
                        </a:lnSpc>
                        <a:spcBef>
                          <a:spcPts val="0"/>
                        </a:spcBef>
                        <a:spcAft>
                          <a:spcPts val="0"/>
                        </a:spcAft>
                      </a:pPr>
                      <a:r>
                        <a:rPr lang="en-US" sz="900" dirty="0" smtClean="0">
                          <a:solidFill>
                            <a:srgbClr val="000000"/>
                          </a:solidFill>
                          <a:effectLst/>
                          <a:latin typeface="+mn-lt"/>
                          <a:ea typeface="Times New Roman"/>
                          <a:cs typeface="Times New Roman"/>
                        </a:rPr>
                        <a:t>Gr. 3 Standards: W-2a, W-2b,</a:t>
                      </a:r>
                      <a:r>
                        <a:rPr lang="en-US" sz="900" baseline="0" dirty="0" smtClean="0">
                          <a:solidFill>
                            <a:srgbClr val="000000"/>
                          </a:solidFill>
                          <a:effectLst/>
                          <a:latin typeface="+mn-lt"/>
                          <a:ea typeface="Times New Roman"/>
                          <a:cs typeface="Times New Roman"/>
                        </a:rPr>
                        <a:t> </a:t>
                      </a:r>
                      <a:r>
                        <a:rPr lang="en-US" sz="900" dirty="0" smtClean="0">
                          <a:solidFill>
                            <a:srgbClr val="000000"/>
                          </a:solidFill>
                          <a:effectLst/>
                          <a:latin typeface="+mn-lt"/>
                          <a:ea typeface="Times New Roman"/>
                          <a:cs typeface="Times New Roman"/>
                        </a:rPr>
                        <a:t>W-2c, W-2d, W-8</a:t>
                      </a:r>
                      <a:r>
                        <a:rPr lang="en-US" sz="900" baseline="0" dirty="0" smtClean="0">
                          <a:solidFill>
                            <a:srgbClr val="000000"/>
                          </a:solidFill>
                          <a:effectLst/>
                          <a:latin typeface="+mn-lt"/>
                          <a:ea typeface="Times New Roman"/>
                          <a:cs typeface="Times New Roman"/>
                        </a:rPr>
                        <a:t> </a:t>
                      </a:r>
                      <a:r>
                        <a:rPr lang="en-US" sz="900" b="1" dirty="0" smtClean="0">
                          <a:solidFill>
                            <a:srgbClr val="000000"/>
                          </a:solidFill>
                          <a:effectLst/>
                          <a:latin typeface="+mn-lt"/>
                          <a:ea typeface="Times New Roman"/>
                          <a:cs typeface="Times New Roman"/>
                        </a:rPr>
                        <a:t>(DOK 3)</a:t>
                      </a:r>
                      <a:endParaRPr lang="en-US" sz="9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solidFill>
                            <a:srgbClr val="000000"/>
                          </a:solidFill>
                          <a:effectLst/>
                          <a:latin typeface="+mn-lt"/>
                          <a:ea typeface="Times New Roman"/>
                          <a:cs typeface="Times New Roman"/>
                        </a:rPr>
                        <a:t>W-2</a:t>
                      </a:r>
                    </a:p>
                    <a:p>
                      <a:pPr marL="0" marR="0" algn="l">
                        <a:lnSpc>
                          <a:spcPct val="100000"/>
                        </a:lnSpc>
                        <a:spcBef>
                          <a:spcPts val="0"/>
                        </a:spcBef>
                        <a:spcAft>
                          <a:spcPts val="0"/>
                        </a:spcAft>
                      </a:pPr>
                      <a:r>
                        <a:rPr lang="en-US" sz="900" dirty="0" smtClean="0">
                          <a:solidFill>
                            <a:srgbClr val="000000"/>
                          </a:solidFill>
                          <a:effectLst/>
                          <a:latin typeface="+mn-lt"/>
                          <a:ea typeface="Times New Roman"/>
                          <a:cs typeface="Times New Roman"/>
                        </a:rPr>
                        <a:t>a. Introduce a topic and group related information together; include illustrations, when useful to aiding comprehension.</a:t>
                      </a:r>
                    </a:p>
                    <a:p>
                      <a:pPr marL="0" marR="0" algn="l">
                        <a:lnSpc>
                          <a:spcPct val="100000"/>
                        </a:lnSpc>
                        <a:spcBef>
                          <a:spcPts val="0"/>
                        </a:spcBef>
                        <a:spcAft>
                          <a:spcPts val="0"/>
                        </a:spcAft>
                      </a:pPr>
                      <a:r>
                        <a:rPr lang="en-US" sz="900" dirty="0" err="1" smtClean="0">
                          <a:solidFill>
                            <a:srgbClr val="000000"/>
                          </a:solidFill>
                          <a:effectLst/>
                          <a:latin typeface="+mn-lt"/>
                          <a:ea typeface="Times New Roman"/>
                          <a:cs typeface="Times New Roman"/>
                        </a:rPr>
                        <a:t>b.Develop</a:t>
                      </a:r>
                      <a:r>
                        <a:rPr lang="en-US" sz="900" dirty="0" smtClean="0">
                          <a:solidFill>
                            <a:srgbClr val="000000"/>
                          </a:solidFill>
                          <a:effectLst/>
                          <a:latin typeface="+mn-lt"/>
                          <a:ea typeface="Times New Roman"/>
                          <a:cs typeface="Times New Roman"/>
                        </a:rPr>
                        <a:t> the topic with facts, definitions, and details.</a:t>
                      </a:r>
                    </a:p>
                    <a:p>
                      <a:pPr marL="0" marR="0" algn="l">
                        <a:lnSpc>
                          <a:spcPct val="100000"/>
                        </a:lnSpc>
                        <a:spcBef>
                          <a:spcPts val="0"/>
                        </a:spcBef>
                        <a:spcAft>
                          <a:spcPts val="0"/>
                        </a:spcAft>
                      </a:pPr>
                      <a:r>
                        <a:rPr lang="en-US" sz="900" dirty="0" smtClean="0">
                          <a:solidFill>
                            <a:srgbClr val="000000"/>
                          </a:solidFill>
                          <a:effectLst/>
                          <a:latin typeface="+mn-lt"/>
                          <a:ea typeface="Times New Roman"/>
                          <a:cs typeface="Times New Roman"/>
                        </a:rPr>
                        <a:t>c. Use linking words and phrases (e.g., also, another, and, more, but) to connect ideas within categories of information.</a:t>
                      </a:r>
                    </a:p>
                    <a:p>
                      <a:pPr marL="0" marR="0" algn="l">
                        <a:lnSpc>
                          <a:spcPct val="100000"/>
                        </a:lnSpc>
                        <a:spcBef>
                          <a:spcPts val="0"/>
                        </a:spcBef>
                        <a:spcAft>
                          <a:spcPts val="0"/>
                        </a:spcAft>
                      </a:pPr>
                      <a:r>
                        <a:rPr lang="en-US" sz="900" dirty="0" err="1" smtClean="0">
                          <a:solidFill>
                            <a:srgbClr val="000000"/>
                          </a:solidFill>
                          <a:effectLst/>
                          <a:latin typeface="+mn-lt"/>
                          <a:ea typeface="Times New Roman"/>
                          <a:cs typeface="Times New Roman"/>
                        </a:rPr>
                        <a:t>d.Provide</a:t>
                      </a:r>
                      <a:r>
                        <a:rPr lang="en-US" sz="900" dirty="0" smtClean="0">
                          <a:solidFill>
                            <a:srgbClr val="000000"/>
                          </a:solidFill>
                          <a:effectLst/>
                          <a:latin typeface="+mn-lt"/>
                          <a:ea typeface="Times New Roman"/>
                          <a:cs typeface="Times New Roman"/>
                        </a:rPr>
                        <a:t> a concluding statement or section.</a:t>
                      </a:r>
                    </a:p>
                    <a:p>
                      <a:pPr marL="0" marR="0" algn="l">
                        <a:lnSpc>
                          <a:spcPct val="100000"/>
                        </a:lnSpc>
                        <a:spcBef>
                          <a:spcPts val="0"/>
                        </a:spcBef>
                        <a:spcAft>
                          <a:spcPts val="0"/>
                        </a:spcAft>
                      </a:pPr>
                      <a:r>
                        <a:rPr lang="en-US" sz="900" dirty="0" smtClean="0">
                          <a:solidFill>
                            <a:srgbClr val="000000"/>
                          </a:solidFill>
                          <a:effectLst/>
                          <a:latin typeface="+mn-lt"/>
                          <a:ea typeface="Times New Roman"/>
                          <a:cs typeface="Times New Roman"/>
                        </a:rPr>
                        <a:t>W-8 Recall information from experiences or gather information from print and digital sources; take brief notes on sources and sort evidence into provided categories.</a:t>
                      </a:r>
                      <a:endParaRPr lang="en-US" sz="900" dirty="0">
                        <a:effectLst/>
                        <a:latin typeface="+mn-lt"/>
                        <a:ea typeface="Times New Roman"/>
                        <a:cs typeface="Times New Roman"/>
                      </a:endParaRPr>
                    </a:p>
                    <a:p>
                      <a:pPr marL="0" marR="0" algn="l">
                        <a:lnSpc>
                          <a:spcPct val="100000"/>
                        </a:lnSpc>
                        <a:spcBef>
                          <a:spcPts val="0"/>
                        </a:spcBef>
                        <a:spcAft>
                          <a:spcPts val="0"/>
                        </a:spcAft>
                      </a:pPr>
                      <a:r>
                        <a:rPr lang="en-US" sz="900" dirty="0">
                          <a:solidFill>
                            <a:srgbClr val="000000"/>
                          </a:solidFill>
                          <a:effectLst/>
                          <a:latin typeface="+mn-lt"/>
                          <a:ea typeface="Times New Roman"/>
                          <a:cs typeface="Times New Roman"/>
                        </a:rPr>
                        <a:t> </a:t>
                      </a: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marL="0" marR="0" algn="l">
                        <a:lnSpc>
                          <a:spcPct val="100000"/>
                        </a:lnSpc>
                        <a:spcBef>
                          <a:spcPts val="0"/>
                        </a:spcBef>
                        <a:spcAft>
                          <a:spcPts val="0"/>
                        </a:spcAft>
                      </a:pPr>
                      <a:r>
                        <a:rPr lang="en-US" sz="900" dirty="0" smtClean="0">
                          <a:solidFill>
                            <a:schemeClr val="tx1"/>
                          </a:solidFill>
                          <a:effectLst/>
                          <a:latin typeface="+mn-lt"/>
                          <a:ea typeface="Times New Roman"/>
                          <a:cs typeface="Times New Roman"/>
                        </a:rPr>
                        <a:t>Target 3 b. REVISE BRIEF TEXTS: Revise one or more informational paragraphs demonstrating ability to organize ideas by stating a focus (main idea), including appropriate transitional strategies for coherence, or supporting details, or an appropriate conclusion.</a:t>
                      </a:r>
                    </a:p>
                    <a:p>
                      <a:pPr marL="0" marR="0" algn="l">
                        <a:lnSpc>
                          <a:spcPct val="100000"/>
                        </a:lnSpc>
                        <a:spcBef>
                          <a:spcPts val="0"/>
                        </a:spcBef>
                        <a:spcAft>
                          <a:spcPts val="0"/>
                        </a:spcAft>
                      </a:pPr>
                      <a:r>
                        <a:rPr lang="en-US" sz="900" dirty="0" smtClean="0">
                          <a:solidFill>
                            <a:schemeClr val="tx1"/>
                          </a:solidFill>
                          <a:effectLst/>
                          <a:latin typeface="+mn-lt"/>
                          <a:ea typeface="Times New Roman"/>
                          <a:cs typeface="Times New Roman"/>
                        </a:rPr>
                        <a:t>Gr. 3 Standards: W-2a, W-2b,W-2c, W-2d</a:t>
                      </a:r>
                      <a:r>
                        <a:rPr lang="en-US" sz="900" baseline="0" dirty="0" smtClean="0">
                          <a:solidFill>
                            <a:schemeClr val="tx1"/>
                          </a:solidFill>
                          <a:effectLst/>
                          <a:latin typeface="+mn-lt"/>
                          <a:ea typeface="Times New Roman"/>
                          <a:cs typeface="Times New Roman"/>
                        </a:rPr>
                        <a:t> </a:t>
                      </a:r>
                      <a:r>
                        <a:rPr lang="en-US" sz="900" b="1" dirty="0" smtClean="0">
                          <a:solidFill>
                            <a:schemeClr val="tx1"/>
                          </a:solidFill>
                          <a:effectLst/>
                          <a:latin typeface="+mn-lt"/>
                          <a:ea typeface="Times New Roman"/>
                          <a:cs typeface="Times New Roman"/>
                        </a:rPr>
                        <a:t>(DOK 2)</a:t>
                      </a:r>
                      <a:endParaRPr lang="en-US" sz="900" b="1" dirty="0">
                        <a:solidFill>
                          <a:schemeClr val="tx1"/>
                        </a:solidFill>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79268">
                <a:tc>
                  <a:txBody>
                    <a:bodyPr/>
                    <a:lstStyle/>
                    <a:p>
                      <a:pPr marL="0" marR="0" algn="l">
                        <a:lnSpc>
                          <a:spcPct val="100000"/>
                        </a:lnSpc>
                        <a:spcBef>
                          <a:spcPts val="0"/>
                        </a:spcBef>
                        <a:spcAft>
                          <a:spcPts val="0"/>
                        </a:spcAft>
                      </a:pPr>
                      <a:r>
                        <a:rPr lang="en-US" sz="900" dirty="0" smtClean="0">
                          <a:effectLst/>
                          <a:latin typeface="+mn-lt"/>
                          <a:ea typeface="Times New Roman"/>
                          <a:cs typeface="Times New Roman"/>
                        </a:rPr>
                        <a:t>Target 4. COMPOSE FULL</a:t>
                      </a:r>
                      <a:r>
                        <a:rPr lang="en-US" sz="900" baseline="0" dirty="0" smtClean="0">
                          <a:effectLst/>
                          <a:latin typeface="+mn-lt"/>
                          <a:ea typeface="Times New Roman"/>
                          <a:cs typeface="Times New Roman"/>
                        </a:rPr>
                        <a:t> </a:t>
                      </a:r>
                      <a:r>
                        <a:rPr lang="en-US" sz="900" dirty="0" smtClean="0">
                          <a:effectLst/>
                          <a:latin typeface="+mn-lt"/>
                          <a:ea typeface="Times New Roman"/>
                          <a:cs typeface="Times New Roman"/>
                        </a:rPr>
                        <a:t>TEXTS: Write full informational texts on a topic using a complete writing process attending to purpose and audience: organize ideas by stating a focus (main idea); include text structures and appropriate transitional strategies for coherence; include elaboration and supporting evidence from sources and an appropriate conclusion.</a:t>
                      </a:r>
                      <a:r>
                        <a:rPr lang="en-US" sz="900" baseline="0" dirty="0" smtClean="0">
                          <a:effectLst/>
                          <a:latin typeface="+mn-lt"/>
                          <a:ea typeface="Times New Roman"/>
                          <a:cs typeface="Times New Roman"/>
                        </a:rPr>
                        <a:t> </a:t>
                      </a:r>
                      <a:r>
                        <a:rPr lang="en-US" sz="900" dirty="0" smtClean="0">
                          <a:effectLst/>
                          <a:latin typeface="+mn-lt"/>
                          <a:ea typeface="Times New Roman"/>
                          <a:cs typeface="Times New Roman"/>
                        </a:rPr>
                        <a:t>Gr. 3 Standards: W-2a, W-2b, W-2c, W-2d, W-4, W-5, W-8</a:t>
                      </a:r>
                      <a:r>
                        <a:rPr lang="en-US" sz="900" baseline="0" dirty="0" smtClean="0">
                          <a:effectLst/>
                          <a:latin typeface="+mn-lt"/>
                          <a:ea typeface="Times New Roman"/>
                          <a:cs typeface="Times New Roman"/>
                        </a:rPr>
                        <a:t> </a:t>
                      </a:r>
                      <a:r>
                        <a:rPr lang="en-US" sz="900" b="1" dirty="0" smtClean="0">
                          <a:effectLst/>
                          <a:latin typeface="+mn-lt"/>
                          <a:ea typeface="Times New Roman"/>
                          <a:cs typeface="Times New Roman"/>
                        </a:rPr>
                        <a:t>(DOK 4)</a:t>
                      </a:r>
                      <a:endParaRPr lang="en-US" sz="9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solidFill>
                            <a:srgbClr val="000000"/>
                          </a:solidFill>
                          <a:effectLst/>
                          <a:latin typeface="+mn-lt"/>
                          <a:ea typeface="Times New Roman"/>
                          <a:cs typeface="Times New Roman"/>
                        </a:rPr>
                        <a:t>All of standards above (W.2 a-d/W.8)</a:t>
                      </a:r>
                      <a:r>
                        <a:rPr lang="en-US" sz="900" b="1" baseline="0" dirty="0" smtClean="0">
                          <a:solidFill>
                            <a:srgbClr val="000000"/>
                          </a:solidFill>
                          <a:effectLst/>
                          <a:latin typeface="+mn-lt"/>
                          <a:ea typeface="Times New Roman"/>
                          <a:cs typeface="Times New Roman"/>
                        </a:rPr>
                        <a:t> and…</a:t>
                      </a:r>
                    </a:p>
                    <a:p>
                      <a:pPr marL="0" marR="0" algn="l">
                        <a:lnSpc>
                          <a:spcPct val="100000"/>
                        </a:lnSpc>
                        <a:spcBef>
                          <a:spcPts val="0"/>
                        </a:spcBef>
                        <a:spcAft>
                          <a:spcPts val="0"/>
                        </a:spcAft>
                      </a:pPr>
                      <a:r>
                        <a:rPr lang="en-US" sz="900" dirty="0" smtClean="0">
                          <a:solidFill>
                            <a:srgbClr val="000000"/>
                          </a:solidFill>
                          <a:effectLst/>
                          <a:latin typeface="+mn-lt"/>
                          <a:ea typeface="Times New Roman"/>
                          <a:cs typeface="Times New Roman"/>
                        </a:rPr>
                        <a:t>W-4 With guidance and support from adults, produce writing in which the development and organization are appropriate to task, purpose, and audience.</a:t>
                      </a:r>
                    </a:p>
                    <a:p>
                      <a:pPr marL="0" marR="0" algn="l">
                        <a:lnSpc>
                          <a:spcPct val="100000"/>
                        </a:lnSpc>
                        <a:spcBef>
                          <a:spcPts val="0"/>
                        </a:spcBef>
                        <a:spcAft>
                          <a:spcPts val="0"/>
                        </a:spcAft>
                      </a:pPr>
                      <a:r>
                        <a:rPr lang="en-US" sz="900" dirty="0" smtClean="0">
                          <a:solidFill>
                            <a:srgbClr val="000000"/>
                          </a:solidFill>
                          <a:effectLst/>
                          <a:latin typeface="+mn-lt"/>
                          <a:ea typeface="Times New Roman"/>
                          <a:cs typeface="Times New Roman"/>
                        </a:rPr>
                        <a:t>W-5 With guidance and support from peers and adults, develop and strengthen writing as needed by planning, revising, and editing.</a:t>
                      </a: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268">
                <a:tc>
                  <a:txBody>
                    <a:bodyPr/>
                    <a:lstStyle/>
                    <a:p>
                      <a:pPr marL="0" marR="0" algn="l">
                        <a:lnSpc>
                          <a:spcPct val="100000"/>
                        </a:lnSpc>
                        <a:spcBef>
                          <a:spcPts val="0"/>
                        </a:spcBef>
                        <a:spcAft>
                          <a:spcPts val="0"/>
                        </a:spcAft>
                      </a:pPr>
                      <a:r>
                        <a:rPr lang="en-US" sz="900" b="0" dirty="0" smtClean="0">
                          <a:effectLst/>
                          <a:latin typeface="+mn-lt"/>
                          <a:ea typeface="Times New Roman"/>
                          <a:cs typeface="Times New Roman"/>
                        </a:rPr>
                        <a:t>Target 5. [ Not assessed in summative CAT assessment] USE TEXT FEATURES: Use text features (illustrations) in informational texts to enhance meaning.</a:t>
                      </a:r>
                      <a:r>
                        <a:rPr lang="en-US" sz="900" b="0" baseline="0" dirty="0" smtClean="0">
                          <a:effectLst/>
                          <a:latin typeface="+mn-lt"/>
                          <a:ea typeface="Times New Roman"/>
                          <a:cs typeface="Times New Roman"/>
                        </a:rPr>
                        <a:t> </a:t>
                      </a:r>
                      <a:r>
                        <a:rPr lang="en-US" sz="900" b="0" dirty="0" smtClean="0">
                          <a:effectLst/>
                          <a:latin typeface="+mn-lt"/>
                          <a:ea typeface="Times New Roman"/>
                          <a:cs typeface="Times New Roman"/>
                        </a:rPr>
                        <a:t>Gr. 3 Standards: W-2a </a:t>
                      </a:r>
                      <a:r>
                        <a:rPr lang="en-US" sz="900" b="1" dirty="0" smtClean="0">
                          <a:effectLst/>
                          <a:latin typeface="+mn-lt"/>
                          <a:ea typeface="Times New Roman"/>
                          <a:cs typeface="Times New Roman"/>
                        </a:rPr>
                        <a:t>(DOK 2)</a:t>
                      </a:r>
                      <a:endParaRPr lang="en-US" sz="9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Times New Roman"/>
                          <a:cs typeface="Times New Roman"/>
                        </a:rPr>
                        <a:t>W-2</a:t>
                      </a:r>
                    </a:p>
                    <a:p>
                      <a:pPr marL="0" marR="0" algn="l">
                        <a:lnSpc>
                          <a:spcPct val="100000"/>
                        </a:lnSpc>
                        <a:spcBef>
                          <a:spcPts val="0"/>
                        </a:spcBef>
                        <a:spcAft>
                          <a:spcPts val="0"/>
                        </a:spcAft>
                      </a:pPr>
                      <a:r>
                        <a:rPr lang="en-US" sz="900" dirty="0" smtClean="0">
                          <a:effectLst/>
                          <a:latin typeface="+mn-lt"/>
                          <a:ea typeface="Times New Roman"/>
                          <a:cs typeface="Times New Roman"/>
                        </a:rPr>
                        <a:t>a. Introduce a topic clearly and group related information include illustrations, when useful to aiding comprehension.</a:t>
                      </a: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979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98722320"/>
              </p:ext>
            </p:extLst>
          </p:nvPr>
        </p:nvGraphicFramePr>
        <p:xfrm>
          <a:off x="304800" y="457200"/>
          <a:ext cx="6172200" cy="6035040"/>
        </p:xfrm>
        <a:graphic>
          <a:graphicData uri="http://schemas.openxmlformats.org/drawingml/2006/table">
            <a:tbl>
              <a:tblPr firstRow="1" firstCol="1" bandRow="1"/>
              <a:tblGrid>
                <a:gridCol w="2895600"/>
                <a:gridCol w="3276600"/>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3 </a:t>
                      </a:r>
                      <a:r>
                        <a:rPr lang="en-US" sz="1100" b="1" dirty="0" smtClean="0">
                          <a:effectLst/>
                          <a:latin typeface="+mn-lt"/>
                          <a:ea typeface="Times New Roman"/>
                          <a:cs typeface="Times New Roman"/>
                        </a:rPr>
                        <a:t>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Targets</a:t>
                      </a:r>
                      <a:endParaRPr lang="en-US" sz="11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r>
              <a:tr h="152400">
                <a:tc gridSpan="2">
                  <a:txBody>
                    <a:bodyPr/>
                    <a:lstStyle/>
                    <a:p>
                      <a:pPr marL="0" marR="0" algn="ctr">
                        <a:lnSpc>
                          <a:spcPct val="100000"/>
                        </a:lnSpc>
                        <a:spcBef>
                          <a:spcPts val="0"/>
                        </a:spcBef>
                        <a:spcAft>
                          <a:spcPts val="0"/>
                        </a:spcAft>
                      </a:pPr>
                      <a:r>
                        <a:rPr lang="en-US" sz="1100" b="1" dirty="0" smtClean="0">
                          <a:effectLst/>
                          <a:latin typeface="+mn-lt"/>
                          <a:ea typeface="Times New Roman"/>
                          <a:cs typeface="Times New Roman"/>
                        </a:rPr>
                        <a:t>Opinion Writing </a:t>
                      </a:r>
                      <a:r>
                        <a:rPr lang="en-US" sz="1100" b="1" dirty="0" smtClean="0">
                          <a:effectLst/>
                          <a:latin typeface="+mn-lt"/>
                          <a:ea typeface="Times New Roman"/>
                          <a:cs typeface="Times New Roman"/>
                        </a:rPr>
                        <a:t>Assessment Targets</a:t>
                      </a:r>
                      <a:endParaRPr lang="en-US" sz="11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995172">
                <a:tc>
                  <a:txBody>
                    <a:bodyPr/>
                    <a:lstStyle/>
                    <a:p>
                      <a:pPr marL="0" marR="0" algn="l">
                        <a:lnSpc>
                          <a:spcPct val="100000"/>
                        </a:lnSpc>
                        <a:spcBef>
                          <a:spcPts val="0"/>
                        </a:spcBef>
                        <a:spcAft>
                          <a:spcPts val="0"/>
                        </a:spcAft>
                      </a:pPr>
                      <a:r>
                        <a:rPr lang="en-US" sz="900" dirty="0" smtClean="0">
                          <a:effectLst/>
                          <a:latin typeface="+mn-lt"/>
                          <a:ea typeface="Times New Roman"/>
                          <a:cs typeface="Times New Roman"/>
                        </a:rPr>
                        <a:t>Target 6 a. WRITE BRIEF TEXTS: Write one or more paragraphs demonstrating ability to state opinions about topics or sources; set a context, organize ideas, develop supporting reasons, or provide an appropriate conclusion.</a:t>
                      </a:r>
                    </a:p>
                    <a:p>
                      <a:pPr marL="0" marR="0" algn="l">
                        <a:lnSpc>
                          <a:spcPct val="100000"/>
                        </a:lnSpc>
                        <a:spcBef>
                          <a:spcPts val="0"/>
                        </a:spcBef>
                        <a:spcAft>
                          <a:spcPts val="0"/>
                        </a:spcAft>
                      </a:pPr>
                      <a:r>
                        <a:rPr lang="en-US" sz="900" dirty="0" smtClean="0">
                          <a:effectLst/>
                          <a:latin typeface="+mn-lt"/>
                          <a:ea typeface="Times New Roman"/>
                          <a:cs typeface="Times New Roman"/>
                        </a:rPr>
                        <a:t>Gr. 3 Standards: W-1a, W-1b, W-1c, W-1d, W-8</a:t>
                      </a:r>
                      <a:r>
                        <a:rPr lang="en-US" sz="900" baseline="0" dirty="0" smtClean="0">
                          <a:effectLst/>
                          <a:latin typeface="+mn-lt"/>
                          <a:ea typeface="Times New Roman"/>
                          <a:cs typeface="Times New Roman"/>
                        </a:rPr>
                        <a:t> </a:t>
                      </a:r>
                      <a:r>
                        <a:rPr lang="en-US" sz="900" b="1" dirty="0" smtClean="0">
                          <a:effectLst/>
                          <a:latin typeface="+mn-lt"/>
                          <a:ea typeface="Times New Roman"/>
                          <a:cs typeface="Times New Roman"/>
                        </a:rPr>
                        <a:t>(DOK 3)</a:t>
                      </a:r>
                      <a:endParaRPr lang="en-US" sz="900" b="1"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smtClean="0">
                          <a:effectLst/>
                          <a:latin typeface="+mn-lt"/>
                          <a:ea typeface="Times New Roman"/>
                          <a:cs typeface="Times New Roman"/>
                        </a:rPr>
                        <a:t>Standards</a:t>
                      </a:r>
                    </a:p>
                    <a:p>
                      <a:pPr marL="0" marR="0" algn="l">
                        <a:lnSpc>
                          <a:spcPct val="100000"/>
                        </a:lnSpc>
                        <a:spcBef>
                          <a:spcPts val="0"/>
                        </a:spcBef>
                        <a:spcAft>
                          <a:spcPts val="0"/>
                        </a:spcAft>
                      </a:pPr>
                      <a:endParaRPr lang="en-US" sz="900" b="1" dirty="0" smtClean="0">
                        <a:effectLst/>
                        <a:latin typeface="+mn-lt"/>
                        <a:ea typeface="Times New Roman"/>
                        <a:cs typeface="Times New Roman"/>
                      </a:endParaRPr>
                    </a:p>
                    <a:p>
                      <a:pPr marL="0" marR="0" algn="l">
                        <a:lnSpc>
                          <a:spcPct val="100000"/>
                        </a:lnSpc>
                        <a:spcBef>
                          <a:spcPts val="0"/>
                        </a:spcBef>
                        <a:spcAft>
                          <a:spcPts val="0"/>
                        </a:spcAft>
                      </a:pPr>
                      <a:r>
                        <a:rPr lang="en-US" sz="900" b="1" dirty="0" smtClean="0">
                          <a:effectLst/>
                          <a:latin typeface="+mn-lt"/>
                          <a:ea typeface="Times New Roman"/>
                          <a:cs typeface="Times New Roman"/>
                        </a:rPr>
                        <a:t>W-1</a:t>
                      </a:r>
                    </a:p>
                    <a:p>
                      <a:pPr marL="0" marR="0" algn="l">
                        <a:lnSpc>
                          <a:spcPct val="100000"/>
                        </a:lnSpc>
                        <a:spcBef>
                          <a:spcPts val="0"/>
                        </a:spcBef>
                        <a:spcAft>
                          <a:spcPts val="0"/>
                        </a:spcAft>
                      </a:pPr>
                      <a:r>
                        <a:rPr lang="en-US" sz="900" dirty="0" smtClean="0">
                          <a:effectLst/>
                          <a:latin typeface="+mn-lt"/>
                          <a:ea typeface="Times New Roman"/>
                          <a:cs typeface="Times New Roman"/>
                        </a:rPr>
                        <a:t>a. Introduce a topic or text they are writing about, state an opinion, and create an organizational structure that lists reasons.</a:t>
                      </a:r>
                    </a:p>
                    <a:p>
                      <a:pPr marL="0" marR="0" algn="l">
                        <a:lnSpc>
                          <a:spcPct val="100000"/>
                        </a:lnSpc>
                        <a:spcBef>
                          <a:spcPts val="0"/>
                        </a:spcBef>
                        <a:spcAft>
                          <a:spcPts val="0"/>
                        </a:spcAft>
                      </a:pPr>
                      <a:r>
                        <a:rPr lang="en-US" sz="900" dirty="0" smtClean="0">
                          <a:effectLst/>
                          <a:latin typeface="+mn-lt"/>
                          <a:ea typeface="Times New Roman"/>
                          <a:cs typeface="Times New Roman"/>
                        </a:rPr>
                        <a:t>b. Provide reasons that support the opinion.</a:t>
                      </a:r>
                    </a:p>
                    <a:p>
                      <a:pPr marL="0" marR="0" algn="l">
                        <a:lnSpc>
                          <a:spcPct val="100000"/>
                        </a:lnSpc>
                        <a:spcBef>
                          <a:spcPts val="0"/>
                        </a:spcBef>
                        <a:spcAft>
                          <a:spcPts val="0"/>
                        </a:spcAft>
                      </a:pPr>
                      <a:r>
                        <a:rPr lang="en-US" sz="900" dirty="0" smtClean="0">
                          <a:effectLst/>
                          <a:latin typeface="+mn-lt"/>
                          <a:ea typeface="Times New Roman"/>
                          <a:cs typeface="Times New Roman"/>
                        </a:rPr>
                        <a:t>c. Use linking words and phrases (e.g., because, therefore, since,</a:t>
                      </a:r>
                    </a:p>
                    <a:p>
                      <a:pPr marL="0" marR="0" algn="l">
                        <a:lnSpc>
                          <a:spcPct val="100000"/>
                        </a:lnSpc>
                        <a:spcBef>
                          <a:spcPts val="0"/>
                        </a:spcBef>
                        <a:spcAft>
                          <a:spcPts val="0"/>
                        </a:spcAft>
                      </a:pPr>
                      <a:r>
                        <a:rPr lang="en-US" sz="900" dirty="0" smtClean="0">
                          <a:effectLst/>
                          <a:latin typeface="+mn-lt"/>
                          <a:ea typeface="Times New Roman"/>
                          <a:cs typeface="Times New Roman"/>
                        </a:rPr>
                        <a:t>for example) to connect opinion and reasons.</a:t>
                      </a:r>
                    </a:p>
                    <a:p>
                      <a:pPr marL="0" marR="0" algn="l">
                        <a:lnSpc>
                          <a:spcPct val="100000"/>
                        </a:lnSpc>
                        <a:spcBef>
                          <a:spcPts val="0"/>
                        </a:spcBef>
                        <a:spcAft>
                          <a:spcPts val="0"/>
                        </a:spcAft>
                      </a:pPr>
                      <a:r>
                        <a:rPr lang="en-US" sz="900" dirty="0" smtClean="0">
                          <a:effectLst/>
                          <a:latin typeface="+mn-lt"/>
                          <a:ea typeface="Times New Roman"/>
                          <a:cs typeface="Times New Roman"/>
                        </a:rPr>
                        <a:t>d. Provide a concluding statement or section.</a:t>
                      </a:r>
                    </a:p>
                    <a:p>
                      <a:pPr marL="0" marR="0" algn="l">
                        <a:lnSpc>
                          <a:spcPct val="100000"/>
                        </a:lnSpc>
                        <a:spcBef>
                          <a:spcPts val="0"/>
                        </a:spcBef>
                        <a:spcAft>
                          <a:spcPts val="0"/>
                        </a:spcAft>
                      </a:pPr>
                      <a:r>
                        <a:rPr lang="en-US" sz="900" dirty="0" smtClean="0">
                          <a:effectLst/>
                          <a:latin typeface="+mn-lt"/>
                          <a:ea typeface="Times New Roman"/>
                          <a:cs typeface="Times New Roman"/>
                        </a:rPr>
                        <a:t>W-8 Recall information from experiences or gather information from print and digital sources; take brief notes on sources and sort evidence into provided categories.</a:t>
                      </a:r>
                      <a:endParaRPr lang="en-US" sz="9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lgn="l">
                        <a:lnSpc>
                          <a:spcPct val="100000"/>
                        </a:lnSpc>
                        <a:spcBef>
                          <a:spcPts val="0"/>
                        </a:spcBef>
                        <a:spcAft>
                          <a:spcPts val="0"/>
                        </a:spcAft>
                      </a:pPr>
                      <a:r>
                        <a:rPr lang="en-US" sz="900" dirty="0" smtClean="0">
                          <a:effectLst/>
                          <a:latin typeface="+mn-lt"/>
                          <a:ea typeface="Times New Roman"/>
                          <a:cs typeface="Times New Roman"/>
                        </a:rPr>
                        <a:t>Target 6 b. REVISE BRIEF TEXTS: Revise one or more paragraphs demonstrating ability to state opinions about topics or sources; set a context, organize ideas, develop supporting reasons, or provide an appropriate conclusion.</a:t>
                      </a:r>
                    </a:p>
                    <a:p>
                      <a:pPr marL="0" marR="0" algn="l">
                        <a:lnSpc>
                          <a:spcPct val="100000"/>
                        </a:lnSpc>
                        <a:spcBef>
                          <a:spcPts val="0"/>
                        </a:spcBef>
                        <a:spcAft>
                          <a:spcPts val="0"/>
                        </a:spcAft>
                      </a:pPr>
                      <a:r>
                        <a:rPr lang="en-US" sz="900" dirty="0" smtClean="0">
                          <a:effectLst/>
                          <a:latin typeface="+mn-lt"/>
                          <a:ea typeface="Times New Roman"/>
                          <a:cs typeface="Times New Roman"/>
                        </a:rPr>
                        <a:t>Gr. 3 Standards: W-1a, W-1b, W-1c, W-1d,</a:t>
                      </a:r>
                      <a:r>
                        <a:rPr lang="en-US" sz="900" baseline="0" dirty="0" smtClean="0">
                          <a:effectLst/>
                          <a:latin typeface="+mn-lt"/>
                          <a:ea typeface="Times New Roman"/>
                          <a:cs typeface="Times New Roman"/>
                        </a:rPr>
                        <a:t> </a:t>
                      </a:r>
                      <a:r>
                        <a:rPr lang="en-US" sz="900" b="1" dirty="0" smtClean="0">
                          <a:effectLst/>
                          <a:latin typeface="+mn-lt"/>
                          <a:ea typeface="Times New Roman"/>
                          <a:cs typeface="Times New Roman"/>
                        </a:rPr>
                        <a:t>(DOK 2)</a:t>
                      </a:r>
                      <a:endParaRPr lang="en-US" sz="900" b="1"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56172">
                <a:tc>
                  <a:txBody>
                    <a:bodyPr/>
                    <a:lstStyle/>
                    <a:p>
                      <a:pPr marL="0" marR="0" algn="l">
                        <a:lnSpc>
                          <a:spcPct val="100000"/>
                        </a:lnSpc>
                        <a:spcBef>
                          <a:spcPts val="0"/>
                        </a:spcBef>
                        <a:spcAft>
                          <a:spcPts val="0"/>
                        </a:spcAft>
                      </a:pPr>
                      <a:r>
                        <a:rPr lang="en-US" sz="900" b="0" dirty="0" smtClean="0">
                          <a:effectLst/>
                          <a:latin typeface="+mn-lt"/>
                          <a:ea typeface="Times New Roman"/>
                          <a:cs typeface="Times New Roman"/>
                        </a:rPr>
                        <a:t>Target 7. COMPOSE FULL</a:t>
                      </a:r>
                      <a:r>
                        <a:rPr lang="en-US" sz="900" b="0" baseline="0" dirty="0" smtClean="0">
                          <a:effectLst/>
                          <a:latin typeface="+mn-lt"/>
                          <a:ea typeface="Times New Roman"/>
                          <a:cs typeface="Times New Roman"/>
                        </a:rPr>
                        <a:t> </a:t>
                      </a:r>
                      <a:r>
                        <a:rPr lang="en-US" sz="900" b="0" dirty="0" smtClean="0">
                          <a:effectLst/>
                          <a:latin typeface="+mn-lt"/>
                          <a:ea typeface="Times New Roman"/>
                          <a:cs typeface="Times New Roman"/>
                        </a:rPr>
                        <a:t>TEXTS: Write full opinion pieces about topics using a complete writing process attending to purpose and audience: organize ideas by stating a context and focus (opinion), include structures and appropriate transitional strategies for coherence, elaborate and include supporting reasons from sources and an appropriate conclusion.</a:t>
                      </a:r>
                      <a:r>
                        <a:rPr lang="pl-PL" sz="900" b="0" dirty="0" smtClean="0">
                          <a:effectLst/>
                          <a:latin typeface="+mn-lt"/>
                          <a:ea typeface="Times New Roman"/>
                          <a:cs typeface="Times New Roman"/>
                        </a:rPr>
                        <a:t> Gr. 3 Standards: W-1a, W-1b,</a:t>
                      </a:r>
                      <a:r>
                        <a:rPr lang="en-US" sz="900" b="0" baseline="0" dirty="0" smtClean="0">
                          <a:effectLst/>
                          <a:latin typeface="+mn-lt"/>
                          <a:ea typeface="Times New Roman"/>
                          <a:cs typeface="Times New Roman"/>
                        </a:rPr>
                        <a:t> </a:t>
                      </a:r>
                      <a:r>
                        <a:rPr lang="pl-PL" sz="900" b="0" dirty="0" smtClean="0">
                          <a:effectLst/>
                          <a:latin typeface="+mn-lt"/>
                          <a:ea typeface="Times New Roman"/>
                          <a:cs typeface="Times New Roman"/>
                        </a:rPr>
                        <a:t>W-1c, W1 -d, W-4, W-5, W-8</a:t>
                      </a:r>
                      <a:r>
                        <a:rPr lang="en-US" sz="900" b="0" baseline="0" dirty="0" smtClean="0">
                          <a:effectLst/>
                          <a:latin typeface="+mn-lt"/>
                          <a:ea typeface="Times New Roman"/>
                          <a:cs typeface="Times New Roman"/>
                        </a:rPr>
                        <a:t> </a:t>
                      </a:r>
                      <a:r>
                        <a:rPr lang="pl-PL" sz="900" b="1" dirty="0" smtClean="0">
                          <a:effectLst/>
                          <a:latin typeface="+mn-lt"/>
                          <a:ea typeface="Times New Roman"/>
                          <a:cs typeface="Times New Roman"/>
                        </a:rPr>
                        <a:t>(DOK 4)</a:t>
                      </a:r>
                      <a:endParaRPr lang="en-US" sz="900" b="1"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Times New Roman"/>
                          <a:cs typeface="Times New Roman" panose="02020603050405020304" pitchFamily="18" charset="0"/>
                        </a:rPr>
                        <a:t>All of standards above  (W.1.a – d/W.8 )and …</a:t>
                      </a:r>
                    </a:p>
                    <a:p>
                      <a:pPr marL="0" marR="0" algn="l">
                        <a:lnSpc>
                          <a:spcPct val="100000"/>
                        </a:lnSpc>
                        <a:spcBef>
                          <a:spcPts val="0"/>
                        </a:spcBef>
                        <a:spcAft>
                          <a:spcPts val="0"/>
                        </a:spcAft>
                      </a:pPr>
                      <a:endParaRPr lang="en-US" sz="900" dirty="0" smtClean="0">
                        <a:effectLst/>
                        <a:latin typeface="+mn-lt"/>
                        <a:ea typeface="Times New Roman"/>
                        <a:cs typeface="Times New Roman" panose="02020603050405020304" pitchFamily="18" charset="0"/>
                      </a:endParaRPr>
                    </a:p>
                    <a:p>
                      <a:pPr marL="0" marR="0" algn="l">
                        <a:lnSpc>
                          <a:spcPct val="100000"/>
                        </a:lnSpc>
                        <a:spcBef>
                          <a:spcPts val="0"/>
                        </a:spcBef>
                        <a:spcAft>
                          <a:spcPts val="0"/>
                        </a:spcAft>
                      </a:pPr>
                      <a:r>
                        <a:rPr lang="en-US" sz="900" dirty="0" smtClean="0">
                          <a:effectLst/>
                          <a:latin typeface="+mn-lt"/>
                          <a:ea typeface="Times New Roman"/>
                          <a:cs typeface="Times New Roman" panose="02020603050405020304" pitchFamily="18" charset="0"/>
                        </a:rPr>
                        <a:t>W-4 With guidance and support from adults, produce writing in which the development and organization are appropriate to task, purpose, and audience.</a:t>
                      </a:r>
                    </a:p>
                    <a:p>
                      <a:pPr marL="0" marR="0" algn="l">
                        <a:lnSpc>
                          <a:spcPct val="100000"/>
                        </a:lnSpc>
                        <a:spcBef>
                          <a:spcPts val="0"/>
                        </a:spcBef>
                        <a:spcAft>
                          <a:spcPts val="0"/>
                        </a:spcAft>
                      </a:pPr>
                      <a:r>
                        <a:rPr lang="en-US" sz="900" dirty="0" smtClean="0">
                          <a:effectLst/>
                          <a:latin typeface="+mn-lt"/>
                          <a:ea typeface="Times New Roman"/>
                          <a:cs typeface="Times New Roman" panose="02020603050405020304" pitchFamily="18" charset="0"/>
                        </a:rPr>
                        <a:t>W-5 With guidance and support from peers and adults, develop and strengthen writing as needed by planning, revising, and editing.</a:t>
                      </a: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gridSpan="2">
                  <a:txBody>
                    <a:bodyPr/>
                    <a:lstStyle/>
                    <a:p>
                      <a:pPr marL="0" marR="0" algn="ctr">
                        <a:lnSpc>
                          <a:spcPct val="100000"/>
                        </a:lnSpc>
                        <a:spcBef>
                          <a:spcPts val="0"/>
                        </a:spcBef>
                        <a:spcAft>
                          <a:spcPts val="0"/>
                        </a:spcAft>
                      </a:pPr>
                      <a:r>
                        <a:rPr lang="en-US" sz="1100" b="1" dirty="0" smtClean="0">
                          <a:solidFill>
                            <a:schemeClr val="tx1"/>
                          </a:solidFill>
                          <a:effectLst/>
                          <a:latin typeface="+mn-lt"/>
                          <a:ea typeface="Times New Roman"/>
                          <a:cs typeface="Times New Roman"/>
                        </a:rPr>
                        <a:t>Language and Vocabulary</a:t>
                      </a:r>
                      <a:endParaRPr lang="en-US" sz="1100" b="1" dirty="0">
                        <a:solidFill>
                          <a:schemeClr val="tx1"/>
                        </a:solidFill>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marL="0" marR="0" algn="l">
                        <a:lnSpc>
                          <a:spcPct val="100000"/>
                        </a:lnSpc>
                        <a:spcBef>
                          <a:spcPts val="0"/>
                        </a:spcBef>
                        <a:spcAft>
                          <a:spcPts val="0"/>
                        </a:spcAft>
                      </a:pP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268">
                <a:tc>
                  <a:txBody>
                    <a:bodyPr/>
                    <a:lstStyle/>
                    <a:p>
                      <a:pPr marL="0" marR="0" algn="l">
                        <a:lnSpc>
                          <a:spcPct val="100000"/>
                        </a:lnSpc>
                        <a:spcBef>
                          <a:spcPts val="0"/>
                        </a:spcBef>
                        <a:spcAft>
                          <a:spcPts val="0"/>
                        </a:spcAft>
                      </a:pPr>
                      <a:r>
                        <a:rPr lang="en-US" sz="900" b="0" dirty="0" smtClean="0">
                          <a:effectLst/>
                          <a:latin typeface="+mn-lt"/>
                          <a:ea typeface="Times New Roman"/>
                          <a:cs typeface="Times New Roman"/>
                        </a:rPr>
                        <a:t>Target 8. LANGUAGE &amp; VOCABULARY USE: Accurately use language and vocabulary (including academic and domain-specific vocabulary) appropriate to the purpose and audience when revising or composing texts. Gr. 3 Standards: L-3a, L-6</a:t>
                      </a:r>
                      <a:r>
                        <a:rPr lang="en-US" sz="900" b="0" baseline="0" dirty="0" smtClean="0">
                          <a:effectLst/>
                          <a:latin typeface="+mn-lt"/>
                          <a:ea typeface="Times New Roman"/>
                          <a:cs typeface="Times New Roman"/>
                        </a:rPr>
                        <a:t> </a:t>
                      </a:r>
                      <a:r>
                        <a:rPr lang="en-US" sz="900" b="1" dirty="0" smtClean="0">
                          <a:effectLst/>
                          <a:latin typeface="+mn-lt"/>
                          <a:ea typeface="Times New Roman"/>
                          <a:cs typeface="Times New Roman"/>
                        </a:rPr>
                        <a:t>(DOK 1, DOK 2)</a:t>
                      </a:r>
                      <a:endParaRPr lang="en-US" sz="9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Times New Roman"/>
                          <a:cs typeface="Times New Roman"/>
                        </a:rPr>
                        <a:t>Standards</a:t>
                      </a:r>
                    </a:p>
                    <a:p>
                      <a:pPr marL="0" marR="0" algn="l">
                        <a:lnSpc>
                          <a:spcPct val="100000"/>
                        </a:lnSpc>
                        <a:spcBef>
                          <a:spcPts val="0"/>
                        </a:spcBef>
                        <a:spcAft>
                          <a:spcPts val="0"/>
                        </a:spcAft>
                      </a:pPr>
                      <a:r>
                        <a:rPr lang="en-US" sz="900" dirty="0" smtClean="0">
                          <a:effectLst/>
                          <a:latin typeface="+mn-lt"/>
                          <a:ea typeface="Times New Roman"/>
                          <a:cs typeface="Times New Roman"/>
                        </a:rPr>
                        <a:t>L-3a Choose words and phrases for effect.</a:t>
                      </a:r>
                    </a:p>
                    <a:p>
                      <a:pPr marL="0" marR="0" algn="l">
                        <a:lnSpc>
                          <a:spcPct val="100000"/>
                        </a:lnSpc>
                        <a:spcBef>
                          <a:spcPts val="0"/>
                        </a:spcBef>
                        <a:spcAft>
                          <a:spcPts val="0"/>
                        </a:spcAft>
                      </a:pPr>
                      <a:r>
                        <a:rPr lang="en-US" sz="900" dirty="0" smtClean="0">
                          <a:effectLst/>
                          <a:latin typeface="+mn-lt"/>
                          <a:ea typeface="Times New Roman"/>
                          <a:cs typeface="Times New Roman"/>
                        </a:rPr>
                        <a:t>L-6 Acquire and use accurately grade-appropriate conversational, general academic and domain-specific words and phrases, including those that signal spatial and temporal relationships (e.g., After dinner that night we went looking for them).</a:t>
                      </a: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08">
                <a:tc gridSpan="2">
                  <a:txBody>
                    <a:bodyPr/>
                    <a:lstStyle/>
                    <a:p>
                      <a:pPr marL="0" marR="0" algn="ctr">
                        <a:lnSpc>
                          <a:spcPct val="100000"/>
                        </a:lnSpc>
                        <a:spcBef>
                          <a:spcPts val="0"/>
                        </a:spcBef>
                        <a:spcAft>
                          <a:spcPts val="0"/>
                        </a:spcAft>
                      </a:pPr>
                      <a:r>
                        <a:rPr lang="en-US" sz="900" b="1" dirty="0" smtClean="0">
                          <a:effectLst/>
                          <a:latin typeface="+mn-lt"/>
                          <a:ea typeface="Times New Roman"/>
                          <a:cs typeface="Times New Roman"/>
                        </a:rPr>
                        <a:t>Edit and Clarify</a:t>
                      </a:r>
                      <a:endParaRPr lang="en-US" sz="9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marL="0" marR="0" algn="l">
                        <a:lnSpc>
                          <a:spcPct val="100000"/>
                        </a:lnSpc>
                        <a:spcBef>
                          <a:spcPts val="0"/>
                        </a:spcBef>
                        <a:spcAft>
                          <a:spcPts val="0"/>
                        </a:spcAft>
                      </a:pP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268">
                <a:tc>
                  <a:txBody>
                    <a:bodyPr/>
                    <a:lstStyle/>
                    <a:p>
                      <a:pPr marL="0" marR="0" algn="l">
                        <a:lnSpc>
                          <a:spcPct val="100000"/>
                        </a:lnSpc>
                        <a:spcBef>
                          <a:spcPts val="0"/>
                        </a:spcBef>
                        <a:spcAft>
                          <a:spcPts val="0"/>
                        </a:spcAft>
                      </a:pPr>
                      <a:r>
                        <a:rPr lang="en-US" sz="900" b="0" dirty="0" smtClean="0">
                          <a:effectLst/>
                          <a:latin typeface="+mn-lt"/>
                          <a:ea typeface="Times New Roman"/>
                          <a:cs typeface="Times New Roman"/>
                        </a:rPr>
                        <a:t>Target 9. EDIT: Apply or edit grade-appropriate grammar usage, capitalization, punctuation, and spelling to clarify a message and edit narrative, informational, and opinion texts.</a:t>
                      </a:r>
                      <a:r>
                        <a:rPr lang="en-US" sz="900" b="0" baseline="0" dirty="0" smtClean="0">
                          <a:effectLst/>
                          <a:latin typeface="+mn-lt"/>
                          <a:ea typeface="Times New Roman"/>
                          <a:cs typeface="Times New Roman"/>
                        </a:rPr>
                        <a:t> </a:t>
                      </a:r>
                      <a:r>
                        <a:rPr lang="en-US" sz="900" b="0" dirty="0" smtClean="0">
                          <a:effectLst/>
                          <a:latin typeface="+mn-lt"/>
                          <a:ea typeface="Times New Roman"/>
                          <a:cs typeface="Times New Roman"/>
                        </a:rPr>
                        <a:t>Gr. 3 Standards: L-1, L-2,</a:t>
                      </a:r>
                      <a:r>
                        <a:rPr lang="en-US" sz="900" b="0" baseline="0" dirty="0" smtClean="0">
                          <a:effectLst/>
                          <a:latin typeface="+mn-lt"/>
                          <a:ea typeface="Times New Roman"/>
                          <a:cs typeface="Times New Roman"/>
                        </a:rPr>
                        <a:t> </a:t>
                      </a:r>
                      <a:r>
                        <a:rPr lang="en-US" sz="900" b="1" dirty="0" smtClean="0">
                          <a:effectLst/>
                          <a:latin typeface="+mn-lt"/>
                          <a:ea typeface="Times New Roman"/>
                          <a:cs typeface="Times New Roman"/>
                        </a:rPr>
                        <a:t>(DOK 1, DOK 2)</a:t>
                      </a:r>
                      <a:endParaRPr lang="en-US" sz="9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Times New Roman"/>
                          <a:cs typeface="Times New Roman"/>
                        </a:rPr>
                        <a:t>Standards</a:t>
                      </a:r>
                    </a:p>
                    <a:p>
                      <a:pPr marL="0" marR="0" algn="l">
                        <a:lnSpc>
                          <a:spcPct val="100000"/>
                        </a:lnSpc>
                        <a:spcBef>
                          <a:spcPts val="0"/>
                        </a:spcBef>
                        <a:spcAft>
                          <a:spcPts val="0"/>
                        </a:spcAft>
                      </a:pPr>
                      <a:r>
                        <a:rPr lang="en-US" sz="900" dirty="0" smtClean="0">
                          <a:effectLst/>
                          <a:latin typeface="+mn-lt"/>
                          <a:ea typeface="Times New Roman"/>
                          <a:cs typeface="Times New Roman"/>
                        </a:rPr>
                        <a:t>L-1 Demonstrate command of the conventions of standard English grammar and usage when writing or speaking.</a:t>
                      </a:r>
                    </a:p>
                    <a:p>
                      <a:pPr marL="0" marR="0" algn="l">
                        <a:lnSpc>
                          <a:spcPct val="100000"/>
                        </a:lnSpc>
                        <a:spcBef>
                          <a:spcPts val="0"/>
                        </a:spcBef>
                        <a:spcAft>
                          <a:spcPts val="0"/>
                        </a:spcAft>
                      </a:pPr>
                      <a:r>
                        <a:rPr lang="en-US" sz="900" dirty="0" smtClean="0">
                          <a:effectLst/>
                          <a:latin typeface="+mn-lt"/>
                          <a:ea typeface="Times New Roman"/>
                          <a:cs typeface="Times New Roman"/>
                        </a:rPr>
                        <a:t>L-2 Demonstrate command of the conventions of standard English capitalization, punctuation, and spelling when writing.</a:t>
                      </a: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gridSpan="2">
                  <a:txBody>
                    <a:bodyPr/>
                    <a:lstStyle/>
                    <a:p>
                      <a:pPr marL="0" marR="0" algn="ctr">
                        <a:lnSpc>
                          <a:spcPct val="100000"/>
                        </a:lnSpc>
                        <a:spcBef>
                          <a:spcPts val="0"/>
                        </a:spcBef>
                        <a:spcAft>
                          <a:spcPts val="0"/>
                        </a:spcAft>
                      </a:pPr>
                      <a:r>
                        <a:rPr lang="en-US" sz="1100" b="1" dirty="0" smtClean="0">
                          <a:effectLst/>
                          <a:latin typeface="+mn-lt"/>
                          <a:ea typeface="Times New Roman"/>
                          <a:cs typeface="Times New Roman"/>
                        </a:rPr>
                        <a:t>Technology</a:t>
                      </a:r>
                      <a:endParaRPr lang="en-US" sz="11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marL="0" marR="0" algn="l">
                        <a:lnSpc>
                          <a:spcPct val="100000"/>
                        </a:lnSpc>
                        <a:spcBef>
                          <a:spcPts val="0"/>
                        </a:spcBef>
                        <a:spcAft>
                          <a:spcPts val="0"/>
                        </a:spcAft>
                      </a:pP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268">
                <a:tc>
                  <a:txBody>
                    <a:bodyPr/>
                    <a:lstStyle/>
                    <a:p>
                      <a:pPr marL="0" marR="0" algn="l">
                        <a:lnSpc>
                          <a:spcPct val="100000"/>
                        </a:lnSpc>
                        <a:spcBef>
                          <a:spcPts val="0"/>
                        </a:spcBef>
                        <a:spcAft>
                          <a:spcPts val="0"/>
                        </a:spcAft>
                      </a:pPr>
                      <a:r>
                        <a:rPr lang="en-US" sz="900" b="0" dirty="0" smtClean="0">
                          <a:effectLst/>
                          <a:latin typeface="+mn-lt"/>
                          <a:ea typeface="Times New Roman"/>
                          <a:cs typeface="Times New Roman"/>
                        </a:rPr>
                        <a:t>Target 10. [ Not assessed in summative assessment]</a:t>
                      </a:r>
                    </a:p>
                    <a:p>
                      <a:pPr marL="0" marR="0" algn="l">
                        <a:lnSpc>
                          <a:spcPct val="100000"/>
                        </a:lnSpc>
                        <a:spcBef>
                          <a:spcPts val="0"/>
                        </a:spcBef>
                        <a:spcAft>
                          <a:spcPts val="0"/>
                        </a:spcAft>
                      </a:pPr>
                      <a:r>
                        <a:rPr lang="en-US" sz="900" b="0" dirty="0" smtClean="0">
                          <a:effectLst/>
                          <a:latin typeface="+mn-lt"/>
                          <a:ea typeface="Times New Roman"/>
                          <a:cs typeface="Times New Roman"/>
                        </a:rPr>
                        <a:t>TECHNOLOGY: Use tools of technology to produce texts. Gr. 3 Standards: W-6 </a:t>
                      </a:r>
                      <a:r>
                        <a:rPr lang="en-US" sz="900" b="1" dirty="0" smtClean="0">
                          <a:effectLst/>
                          <a:latin typeface="+mn-lt"/>
                          <a:ea typeface="Times New Roman"/>
                          <a:cs typeface="Times New Roman"/>
                        </a:rPr>
                        <a:t>(DOK 1)</a:t>
                      </a:r>
                      <a:endParaRPr lang="en-US" sz="9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dirty="0" smtClean="0">
                          <a:effectLst/>
                          <a:latin typeface="+mn-lt"/>
                          <a:ea typeface="Times New Roman"/>
                          <a:cs typeface="Times New Roman"/>
                        </a:rPr>
                        <a:t>Standard</a:t>
                      </a:r>
                    </a:p>
                    <a:p>
                      <a:pPr marL="0" marR="0" algn="l">
                        <a:lnSpc>
                          <a:spcPct val="100000"/>
                        </a:lnSpc>
                        <a:spcBef>
                          <a:spcPts val="0"/>
                        </a:spcBef>
                        <a:spcAft>
                          <a:spcPts val="0"/>
                        </a:spcAft>
                      </a:pPr>
                      <a:r>
                        <a:rPr lang="en-US" sz="900" dirty="0" smtClean="0">
                          <a:effectLst/>
                          <a:latin typeface="+mn-lt"/>
                          <a:ea typeface="Times New Roman"/>
                          <a:cs typeface="Times New Roman"/>
                        </a:rPr>
                        <a:t>W-6 With guidance and support from adults, use technology to produce and publish writing (using keyboarding skills) as well as to interact and collaborate with others.</a:t>
                      </a:r>
                      <a:endParaRPr lang="en-US" sz="9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5547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55678271"/>
              </p:ext>
            </p:extLst>
          </p:nvPr>
        </p:nvGraphicFramePr>
        <p:xfrm>
          <a:off x="381000" y="304800"/>
          <a:ext cx="6096000" cy="8043220"/>
        </p:xfrm>
        <a:graphic>
          <a:graphicData uri="http://schemas.openxmlformats.org/drawingml/2006/table">
            <a:tbl>
              <a:tblPr firstRow="1" firstCol="1" bandRow="1"/>
              <a:tblGrid>
                <a:gridCol w="2438400"/>
                <a:gridCol w="3657600"/>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4 </a:t>
                      </a:r>
                      <a:r>
                        <a:rPr lang="en-US" sz="1100" b="1" dirty="0" smtClean="0">
                          <a:effectLst/>
                          <a:latin typeface="+mn-lt"/>
                          <a:ea typeface="Times New Roman"/>
                          <a:cs typeface="Times New Roman"/>
                        </a:rPr>
                        <a:t>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a:t>
                      </a:r>
                      <a:r>
                        <a:rPr lang="en-US" sz="1100" b="1" dirty="0">
                          <a:effectLst/>
                          <a:latin typeface="+mn-lt"/>
                          <a:ea typeface="Times New Roman"/>
                          <a:cs typeface="Times New Roman"/>
                        </a:rPr>
                        <a:t>Targets</a:t>
                      </a:r>
                      <a:endParaRPr lang="en-US" sz="1100" dirty="0">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l">
                        <a:lnSpc>
                          <a:spcPct val="115000"/>
                        </a:lnSpc>
                        <a:spcBef>
                          <a:spcPts val="0"/>
                        </a:spcBef>
                        <a:spcAft>
                          <a:spcPts val="0"/>
                        </a:spcAft>
                      </a:pPr>
                      <a:endParaRPr lang="en-US" sz="9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286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Narrative Writing Assessment Targets</a:t>
                      </a: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1066800">
                <a:tc>
                  <a:txBody>
                    <a:bodyPr/>
                    <a:lstStyle/>
                    <a:p>
                      <a:pPr marL="0" marR="0" algn="l">
                        <a:lnSpc>
                          <a:spcPct val="100000"/>
                        </a:lnSpc>
                        <a:spcBef>
                          <a:spcPts val="0"/>
                        </a:spcBef>
                        <a:spcAft>
                          <a:spcPts val="0"/>
                        </a:spcAft>
                      </a:pPr>
                      <a:r>
                        <a:rPr lang="en-US" sz="800" b="1" dirty="0">
                          <a:solidFill>
                            <a:srgbClr val="000000"/>
                          </a:solidFill>
                          <a:effectLst/>
                          <a:latin typeface="+mn-lt"/>
                          <a:ea typeface="Times New Roman"/>
                          <a:cs typeface="Times New Roman"/>
                        </a:rPr>
                        <a:t>Target 1 a.</a:t>
                      </a:r>
                      <a:r>
                        <a:rPr lang="en-US" sz="800" dirty="0">
                          <a:solidFill>
                            <a:srgbClr val="000000"/>
                          </a:solidFill>
                          <a:effectLst/>
                          <a:latin typeface="+mn-lt"/>
                          <a:ea typeface="Times New Roman"/>
                          <a:cs typeface="Times New Roman"/>
                        </a:rPr>
                        <a:t> WRITE BRIEF  TEXTS: Write one or more  paragraphs demonstrating specific narrative techniques (use  of dialogue, sensory or concrete </a:t>
                      </a:r>
                      <a:endParaRPr lang="en-US" sz="800" dirty="0">
                        <a:effectLst/>
                        <a:latin typeface="+mn-lt"/>
                        <a:ea typeface="Times New Roman"/>
                        <a:cs typeface="Times New Roman"/>
                      </a:endParaRPr>
                    </a:p>
                    <a:p>
                      <a:pPr marL="0" marR="0" algn="l">
                        <a:lnSpc>
                          <a:spcPct val="100000"/>
                        </a:lnSpc>
                        <a:spcBef>
                          <a:spcPts val="0"/>
                        </a:spcBef>
                        <a:spcAft>
                          <a:spcPts val="0"/>
                        </a:spcAft>
                      </a:pPr>
                      <a:r>
                        <a:rPr lang="en-US" sz="800" dirty="0">
                          <a:solidFill>
                            <a:srgbClr val="000000"/>
                          </a:solidFill>
                          <a:effectLst/>
                          <a:latin typeface="+mn-lt"/>
                          <a:ea typeface="Times New Roman"/>
                          <a:cs typeface="Times New Roman"/>
                        </a:rPr>
                        <a:t>details, description), chronology,  appropriate transitional strategies  for coherence, or authors’ craft  appropriate to purpose (closure,  detailing characters, plot, setting,  or an event</a:t>
                      </a:r>
                      <a:r>
                        <a:rPr lang="en-US" sz="800" dirty="0" smtClean="0">
                          <a:solidFill>
                            <a:srgbClr val="000000"/>
                          </a:solidFill>
                          <a:effectLst/>
                          <a:latin typeface="+mn-lt"/>
                          <a:ea typeface="Times New Roman"/>
                          <a:cs typeface="Times New Roman"/>
                        </a:rPr>
                        <a:t>).</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Gr</a:t>
                      </a:r>
                      <a:r>
                        <a:rPr lang="en-US" sz="800" dirty="0">
                          <a:solidFill>
                            <a:srgbClr val="000000"/>
                          </a:solidFill>
                          <a:effectLst/>
                          <a:latin typeface="+mn-lt"/>
                          <a:ea typeface="Times New Roman"/>
                          <a:cs typeface="Times New Roman"/>
                        </a:rPr>
                        <a:t>. 4 Standards: W 3a, W 3b, W 3c, W 3d and/or W 3e</a:t>
                      </a:r>
                      <a:r>
                        <a:rPr lang="en-US" sz="800" b="1" dirty="0">
                          <a:solidFill>
                            <a:srgbClr val="000000"/>
                          </a:solidFill>
                          <a:effectLst/>
                          <a:latin typeface="+mn-lt"/>
                          <a:ea typeface="Times New Roman"/>
                          <a:cs typeface="Times New Roman"/>
                        </a:rPr>
                        <a:t> (DOK 3)</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Standards</a:t>
                      </a:r>
                    </a:p>
                    <a:p>
                      <a:pPr marL="0" marR="0" algn="l">
                        <a:lnSpc>
                          <a:spcPct val="100000"/>
                        </a:lnSpc>
                        <a:spcBef>
                          <a:spcPts val="0"/>
                        </a:spcBef>
                        <a:spcAft>
                          <a:spcPts val="0"/>
                        </a:spcAft>
                      </a:pPr>
                      <a:endParaRPr lang="en-US" sz="800" b="1"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endParaRPr lang="en-US" sz="800" b="1" dirty="0">
                        <a:effectLst/>
                        <a:latin typeface="+mn-lt"/>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W3</a:t>
                      </a: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a.</a:t>
                      </a:r>
                      <a:r>
                        <a:rPr lang="en-US" sz="800" b="1"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Orient the reader by establishing</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situation and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introducing a</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narrator and/or characters;</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organize an event sequence</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that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unfolds naturally.</a:t>
                      </a: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b.</a:t>
                      </a:r>
                      <a:r>
                        <a:rPr lang="en-US" sz="800" b="1"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Use dialogue and description to</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develop experiences and events</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or show the responses of</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characters to situations</a:t>
                      </a: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c</a:t>
                      </a:r>
                      <a:r>
                        <a:rPr lang="en-US" sz="800" dirty="0" smtClean="0">
                          <a:solidFill>
                            <a:srgbClr val="000000"/>
                          </a:solidFill>
                          <a:effectLst/>
                          <a:latin typeface="+mn-lt"/>
                          <a:ea typeface="Times New Roman"/>
                          <a:cs typeface="Times New Roman"/>
                        </a:rPr>
                        <a:t>.</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Use a variety of transitional words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and phrases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to manage the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sequence of events.</a:t>
                      </a: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d</a:t>
                      </a:r>
                      <a:r>
                        <a:rPr lang="en-US" sz="800" dirty="0" smtClean="0">
                          <a:solidFill>
                            <a:srgbClr val="000000"/>
                          </a:solidFill>
                          <a:effectLst/>
                          <a:latin typeface="+mn-lt"/>
                          <a:ea typeface="Times New Roman"/>
                          <a:cs typeface="Times New Roman"/>
                        </a:rPr>
                        <a:t>.</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Use concrete words and phrases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and sensory details to convey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experiences and events precisely.</a:t>
                      </a: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e</a:t>
                      </a:r>
                      <a:r>
                        <a:rPr lang="en-US" sz="800" dirty="0" smtClean="0">
                          <a:solidFill>
                            <a:srgbClr val="000000"/>
                          </a:solidFill>
                          <a:effectLst/>
                          <a:latin typeface="+mn-lt"/>
                          <a:ea typeface="Times New Roman"/>
                          <a:cs typeface="Times New Roman"/>
                        </a:rPr>
                        <a:t>.</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Provide a conclusion that follows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from the narrated experiences or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events.</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968">
                <a:tc>
                  <a:txBody>
                    <a:bodyPr/>
                    <a:lstStyle/>
                    <a:p>
                      <a:pPr marL="0" marR="0" algn="l">
                        <a:lnSpc>
                          <a:spcPct val="100000"/>
                        </a:lnSpc>
                        <a:spcBef>
                          <a:spcPts val="0"/>
                        </a:spcBef>
                        <a:spcAft>
                          <a:spcPts val="0"/>
                        </a:spcAft>
                      </a:pPr>
                      <a:r>
                        <a:rPr lang="en-US" sz="800" b="1" dirty="0">
                          <a:solidFill>
                            <a:srgbClr val="000000"/>
                          </a:solidFill>
                          <a:effectLst/>
                          <a:latin typeface="+mn-lt"/>
                          <a:ea typeface="Times New Roman"/>
                          <a:cs typeface="Times New Roman"/>
                        </a:rPr>
                        <a:t>Target </a:t>
                      </a:r>
                      <a:r>
                        <a:rPr lang="en-US" sz="800" b="1" dirty="0" smtClean="0">
                          <a:solidFill>
                            <a:srgbClr val="000000"/>
                          </a:solidFill>
                          <a:effectLst/>
                          <a:latin typeface="+mn-lt"/>
                          <a:ea typeface="Times New Roman"/>
                          <a:cs typeface="Times New Roman"/>
                        </a:rPr>
                        <a:t>1b</a:t>
                      </a:r>
                      <a:r>
                        <a:rPr lang="en-US" sz="800" b="1" dirty="0">
                          <a:solidFill>
                            <a:srgbClr val="000000"/>
                          </a:solidFill>
                          <a:effectLst/>
                          <a:latin typeface="+mn-lt"/>
                          <a:ea typeface="Times New Roman"/>
                          <a:cs typeface="Times New Roman"/>
                        </a:rPr>
                        <a:t>. </a:t>
                      </a:r>
                      <a:r>
                        <a:rPr lang="en-US" sz="800" b="1" i="1" dirty="0">
                          <a:solidFill>
                            <a:srgbClr val="000000"/>
                          </a:solidFill>
                          <a:effectLst/>
                          <a:latin typeface="+mn-lt"/>
                          <a:ea typeface="Times New Roman"/>
                          <a:cs typeface="Times New Roman"/>
                        </a:rPr>
                        <a:t>REVISE BRIEF  TEXTS</a:t>
                      </a:r>
                      <a:r>
                        <a:rPr lang="en-US" sz="800" dirty="0">
                          <a:solidFill>
                            <a:srgbClr val="000000"/>
                          </a:solidFill>
                          <a:effectLst/>
                          <a:latin typeface="+mn-lt"/>
                          <a:ea typeface="Times New Roman"/>
                          <a:cs typeface="Times New Roman"/>
                        </a:rPr>
                        <a:t>: Revise one or more  paragraphs demonstrating specific narrative techniques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t>
                      </a:r>
                      <a:r>
                        <a:rPr lang="en-US" sz="800" dirty="0">
                          <a:solidFill>
                            <a:srgbClr val="000000"/>
                          </a:solidFill>
                          <a:effectLst/>
                          <a:latin typeface="+mn-lt"/>
                          <a:ea typeface="Times New Roman"/>
                          <a:cs typeface="Times New Roman"/>
                        </a:rPr>
                        <a:t>use of dialogue, sensory or </a:t>
                      </a:r>
                      <a:endParaRPr lang="en-US" sz="800" dirty="0">
                        <a:effectLst/>
                        <a:latin typeface="+mn-lt"/>
                        <a:ea typeface="Times New Roman"/>
                        <a:cs typeface="Times New Roman"/>
                      </a:endParaRPr>
                    </a:p>
                    <a:p>
                      <a:pPr marL="0" marR="0" algn="l">
                        <a:lnSpc>
                          <a:spcPct val="100000"/>
                        </a:lnSpc>
                        <a:spcBef>
                          <a:spcPts val="0"/>
                        </a:spcBef>
                        <a:spcAft>
                          <a:spcPts val="0"/>
                        </a:spcAft>
                      </a:pPr>
                      <a:r>
                        <a:rPr lang="en-US" sz="800" dirty="0">
                          <a:solidFill>
                            <a:srgbClr val="000000"/>
                          </a:solidFill>
                          <a:effectLst/>
                          <a:latin typeface="+mn-lt"/>
                          <a:ea typeface="Times New Roman"/>
                          <a:cs typeface="Times New Roman"/>
                        </a:rPr>
                        <a:t>concrete details,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description</a:t>
                      </a:r>
                      <a:r>
                        <a:rPr lang="en-US" sz="800" dirty="0">
                          <a:solidFill>
                            <a:srgbClr val="000000"/>
                          </a:solidFill>
                          <a:effectLst/>
                          <a:latin typeface="+mn-lt"/>
                          <a:ea typeface="Times New Roman"/>
                          <a:cs typeface="Times New Roman"/>
                        </a:rPr>
                        <a:t>), chronology, </a:t>
                      </a:r>
                      <a:endParaRPr lang="en-US" sz="800" dirty="0">
                        <a:effectLst/>
                        <a:latin typeface="+mn-lt"/>
                        <a:ea typeface="Times New Roman"/>
                        <a:cs typeface="Times New Roman"/>
                      </a:endParaRPr>
                    </a:p>
                    <a:p>
                      <a:pPr marL="0" marR="0" algn="l">
                        <a:lnSpc>
                          <a:spcPct val="100000"/>
                        </a:lnSpc>
                        <a:spcBef>
                          <a:spcPts val="0"/>
                        </a:spcBef>
                        <a:spcAft>
                          <a:spcPts val="0"/>
                        </a:spcAft>
                      </a:pPr>
                      <a:r>
                        <a:rPr lang="en-US" sz="800" dirty="0">
                          <a:solidFill>
                            <a:srgbClr val="000000"/>
                          </a:solidFill>
                          <a:effectLst/>
                          <a:latin typeface="+mn-lt"/>
                          <a:ea typeface="Times New Roman"/>
                          <a:cs typeface="Times New Roman"/>
                        </a:rPr>
                        <a:t>appropriate </a:t>
                      </a:r>
                      <a:r>
                        <a:rPr lang="en-US" sz="800" dirty="0" smtClean="0">
                          <a:solidFill>
                            <a:srgbClr val="000000"/>
                          </a:solidFill>
                          <a:effectLst/>
                          <a:latin typeface="+mn-lt"/>
                          <a:ea typeface="Times New Roman"/>
                          <a:cs typeface="Times New Roman"/>
                        </a:rPr>
                        <a:t>transitional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strategies </a:t>
                      </a:r>
                      <a:r>
                        <a:rPr lang="en-US" sz="800" dirty="0">
                          <a:solidFill>
                            <a:srgbClr val="000000"/>
                          </a:solidFill>
                          <a:effectLst/>
                          <a:latin typeface="+mn-lt"/>
                          <a:ea typeface="Times New Roman"/>
                          <a:cs typeface="Times New Roman"/>
                        </a:rPr>
                        <a:t>for coherence, or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authors</a:t>
                      </a:r>
                      <a:r>
                        <a:rPr lang="en-US" sz="800" dirty="0">
                          <a:solidFill>
                            <a:srgbClr val="000000"/>
                          </a:solidFill>
                          <a:effectLst/>
                          <a:latin typeface="+mn-lt"/>
                          <a:ea typeface="Times New Roman"/>
                          <a:cs typeface="Times New Roman"/>
                        </a:rPr>
                        <a:t>’ craft appropriate to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purpose </a:t>
                      </a:r>
                      <a:r>
                        <a:rPr lang="en-US" sz="800" dirty="0">
                          <a:solidFill>
                            <a:srgbClr val="000000"/>
                          </a:solidFill>
                          <a:effectLst/>
                          <a:latin typeface="+mn-lt"/>
                          <a:ea typeface="Times New Roman"/>
                          <a:cs typeface="Times New Roman"/>
                        </a:rPr>
                        <a:t>(closure, detailing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characters</a:t>
                      </a:r>
                      <a:r>
                        <a:rPr lang="en-US" sz="800" dirty="0">
                          <a:solidFill>
                            <a:srgbClr val="000000"/>
                          </a:solidFill>
                          <a:effectLst/>
                          <a:latin typeface="+mn-lt"/>
                          <a:ea typeface="Times New Roman"/>
                          <a:cs typeface="Times New Roman"/>
                        </a:rPr>
                        <a:t>, plot, setting, or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an </a:t>
                      </a:r>
                      <a:r>
                        <a:rPr lang="en-US" sz="800" dirty="0">
                          <a:solidFill>
                            <a:srgbClr val="000000"/>
                          </a:solidFill>
                          <a:effectLst/>
                          <a:latin typeface="+mn-lt"/>
                          <a:ea typeface="Times New Roman"/>
                          <a:cs typeface="Times New Roman"/>
                        </a:rPr>
                        <a:t>event</a:t>
                      </a:r>
                      <a:r>
                        <a:rPr lang="en-US" sz="800" dirty="0" smtClean="0">
                          <a:solidFill>
                            <a:srgbClr val="000000"/>
                          </a:solidFill>
                          <a:effectLst/>
                          <a:latin typeface="+mn-lt"/>
                          <a:ea typeface="Times New Roman"/>
                          <a:cs typeface="Times New Roman"/>
                        </a:rPr>
                        <a:t>).</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Gr</a:t>
                      </a:r>
                      <a:r>
                        <a:rPr lang="en-US" sz="800" dirty="0">
                          <a:solidFill>
                            <a:srgbClr val="000000"/>
                          </a:solidFill>
                          <a:effectLst/>
                          <a:latin typeface="+mn-lt"/>
                          <a:ea typeface="Times New Roman"/>
                          <a:cs typeface="Times New Roman"/>
                        </a:rPr>
                        <a:t>. 4 Standards: </a:t>
                      </a:r>
                      <a:r>
                        <a:rPr lang="en-US" sz="800" dirty="0" smtClean="0">
                          <a:solidFill>
                            <a:srgbClr val="000000"/>
                          </a:solidFill>
                          <a:effectLst/>
                          <a:latin typeface="+mn-lt"/>
                          <a:ea typeface="Times New Roman"/>
                          <a:cs typeface="Times New Roman"/>
                        </a:rPr>
                        <a:t>W</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3a</a:t>
                      </a:r>
                      <a:r>
                        <a:rPr lang="en-US" sz="800" dirty="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3b</a:t>
                      </a:r>
                      <a:r>
                        <a:rPr lang="en-US" sz="800" dirty="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3c</a:t>
                      </a:r>
                      <a:r>
                        <a:rPr lang="en-US" sz="800" dirty="0">
                          <a:solidFill>
                            <a:srgbClr val="000000"/>
                          </a:solidFill>
                          <a:effectLst/>
                          <a:latin typeface="+mn-lt"/>
                          <a:ea typeface="Times New Roman"/>
                          <a:cs typeface="Times New Roman"/>
                        </a:rPr>
                        <a:t>,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3d</a:t>
                      </a:r>
                      <a:r>
                        <a:rPr lang="en-US" sz="800" dirty="0">
                          <a:solidFill>
                            <a:srgbClr val="000000"/>
                          </a:solidFill>
                          <a:effectLst/>
                          <a:latin typeface="+mn-lt"/>
                          <a:ea typeface="Times New Roman"/>
                          <a:cs typeface="Times New Roman"/>
                        </a:rPr>
                        <a:t>, and/or </a:t>
                      </a:r>
                      <a:r>
                        <a:rPr lang="en-US" sz="800" dirty="0" smtClean="0">
                          <a:solidFill>
                            <a:srgbClr val="000000"/>
                          </a:solidFill>
                          <a:effectLst/>
                          <a:latin typeface="+mn-lt"/>
                          <a:ea typeface="Times New Roman"/>
                          <a:cs typeface="Times New Roman"/>
                        </a:rPr>
                        <a:t>W</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3e</a:t>
                      </a:r>
                      <a:r>
                        <a:rPr lang="en-US" sz="800" baseline="0" dirty="0" smtClean="0">
                          <a:solidFill>
                            <a:schemeClr val="tx1"/>
                          </a:solidFill>
                          <a:effectLst/>
                          <a:latin typeface="+mn-lt"/>
                          <a:ea typeface="Times New Roman"/>
                          <a:cs typeface="Times New Roman"/>
                        </a:rPr>
                        <a:t> </a:t>
                      </a:r>
                      <a:r>
                        <a:rPr lang="en-US" sz="800" b="1" dirty="0" smtClean="0">
                          <a:solidFill>
                            <a:srgbClr val="000000"/>
                          </a:solidFill>
                          <a:effectLst/>
                          <a:latin typeface="+mn-lt"/>
                          <a:ea typeface="Times New Roman"/>
                          <a:cs typeface="Times New Roman"/>
                        </a:rPr>
                        <a:t>(DOK </a:t>
                      </a:r>
                      <a:r>
                        <a:rPr lang="en-US" sz="800" b="1" dirty="0">
                          <a:solidFill>
                            <a:srgbClr val="000000"/>
                          </a:solidFill>
                          <a:effectLst/>
                          <a:latin typeface="+mn-lt"/>
                          <a:ea typeface="Times New Roman"/>
                          <a:cs typeface="Times New Roman"/>
                        </a:rPr>
                        <a:t>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15000"/>
                        </a:lnSpc>
                        <a:spcBef>
                          <a:spcPts val="0"/>
                        </a:spcBef>
                        <a:spcAft>
                          <a:spcPts val="0"/>
                        </a:spcAft>
                      </a:pPr>
                      <a:endParaRPr lang="en-US" sz="9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692">
                <a:tc>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Target 2. </a:t>
                      </a:r>
                      <a:r>
                        <a:rPr lang="en-US" sz="800" b="1" i="1" dirty="0" smtClean="0">
                          <a:solidFill>
                            <a:srgbClr val="000000"/>
                          </a:solidFill>
                          <a:effectLst/>
                          <a:latin typeface="+mn-lt"/>
                          <a:ea typeface="Times New Roman"/>
                          <a:cs typeface="Times New Roman"/>
                        </a:rPr>
                        <a:t>COMPOSE FULL</a:t>
                      </a:r>
                      <a:r>
                        <a:rPr lang="en-US" sz="800" b="1" i="1" baseline="0" dirty="0" smtClean="0">
                          <a:solidFill>
                            <a:srgbClr val="000000"/>
                          </a:solidFill>
                          <a:effectLst/>
                          <a:latin typeface="+mn-lt"/>
                          <a:ea typeface="Times New Roman"/>
                          <a:cs typeface="Times New Roman"/>
                        </a:rPr>
                        <a:t> </a:t>
                      </a:r>
                      <a:r>
                        <a:rPr lang="en-US" sz="800" b="1" i="1" dirty="0" smtClean="0">
                          <a:solidFill>
                            <a:srgbClr val="000000"/>
                          </a:solidFill>
                          <a:effectLst/>
                          <a:latin typeface="+mn-lt"/>
                          <a:ea typeface="Times New Roman"/>
                          <a:cs typeface="Times New Roman"/>
                        </a:rPr>
                        <a:t>TEXTS</a:t>
                      </a:r>
                      <a:r>
                        <a:rPr lang="en-US" sz="800" dirty="0" smtClean="0">
                          <a:solidFill>
                            <a:srgbClr val="000000"/>
                          </a:solidFill>
                          <a:effectLst/>
                          <a:latin typeface="+mn-lt"/>
                          <a:ea typeface="Times New Roman"/>
                          <a:cs typeface="Times New Roman"/>
                        </a:rPr>
                        <a:t>: Write full narrative texts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using a complete writing process </a:t>
                      </a:r>
                      <a:r>
                        <a:rPr lang="en-US" sz="800" baseline="0" dirty="0" smtClean="0">
                          <a:solidFill>
                            <a:srgbClr val="000000"/>
                          </a:solidFill>
                          <a:effectLst/>
                          <a:latin typeface="+mn-lt"/>
                          <a:ea typeface="Times New Roman"/>
                          <a:cs typeface="Times New Roman"/>
                        </a:rPr>
                        <a:t> </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demonstrating narrative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techniques (dialogue, sensory or concrete details, description), text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structures, appropriate transitional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strategies for coherence, and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author’s craft appropriate to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purpose (closure, detailing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characters, plot, setting, and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events)</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Gr. 4 Standards: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3a, </a:t>
                      </a:r>
                      <a:r>
                        <a:rPr lang="en-US" sz="800" dirty="0" smtClean="0">
                          <a:solidFill>
                            <a:srgbClr val="000000"/>
                          </a:solidFill>
                          <a:effectLst/>
                          <a:latin typeface="+mn-lt"/>
                          <a:ea typeface="Times New Roman"/>
                          <a:cs typeface="Times New Roman"/>
                        </a:rPr>
                        <a:t>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3b</a:t>
                      </a:r>
                      <a:r>
                        <a:rPr lang="en-US" sz="800" dirty="0" smtClean="0">
                          <a:solidFill>
                            <a:srgbClr val="000000"/>
                          </a:solidFill>
                          <a:effectLst/>
                          <a:latin typeface="+mn-lt"/>
                          <a:ea typeface="Times New Roman"/>
                          <a:cs typeface="Times New Roman"/>
                        </a:rPr>
                        <a:t>,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3c,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3d,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3e;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4,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5,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8,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9</a:t>
                      </a:r>
                      <a:r>
                        <a:rPr lang="en-US" sz="800" baseline="0" dirty="0" smtClean="0">
                          <a:solidFill>
                            <a:srgbClr val="000000"/>
                          </a:solidFill>
                          <a:effectLst/>
                          <a:latin typeface="+mn-lt"/>
                          <a:ea typeface="Times New Roman"/>
                          <a:cs typeface="Times New Roman"/>
                        </a:rPr>
                        <a:t> </a:t>
                      </a:r>
                      <a:r>
                        <a:rPr lang="en-US" sz="800" b="1" dirty="0" smtClean="0">
                          <a:solidFill>
                            <a:srgbClr val="000000"/>
                          </a:solidFill>
                          <a:effectLst/>
                          <a:latin typeface="+mn-lt"/>
                          <a:ea typeface="Times New Roman"/>
                          <a:cs typeface="Times New Roman"/>
                        </a:rPr>
                        <a:t>(DOK 4)</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rPr>
                        <a:t>All of standard above </a:t>
                      </a: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rPr>
                        <a:t>(W.3.a </a:t>
                      </a: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rPr>
                        <a:t>– e </a:t>
                      </a: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rPr>
                        <a:t>) and…</a:t>
                      </a:r>
                      <a:endPar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endParaRPr>
                    </a:p>
                    <a:p>
                      <a:pPr marL="0" marR="0" algn="l">
                        <a:lnSpc>
                          <a:spcPct val="100000"/>
                        </a:lnSpc>
                        <a:spcBef>
                          <a:spcPts val="0"/>
                        </a:spcBef>
                        <a:spcAft>
                          <a:spcPts val="0"/>
                        </a:spcAft>
                      </a:pPr>
                      <a:r>
                        <a:rPr lang="en-US" sz="800" b="1" dirty="0" smtClean="0">
                          <a:effectLst/>
                          <a:latin typeface="+mn-lt"/>
                          <a:ea typeface="Times New Roman"/>
                          <a:cs typeface="Times New Roman"/>
                        </a:rPr>
                        <a:t>W4</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Produce clear and coherent</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writing in which the development</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and organization are appropriate</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to task, purpose, and audience</a:t>
                      </a:r>
                    </a:p>
                    <a:p>
                      <a:pPr marL="0" marR="0" algn="l">
                        <a:lnSpc>
                          <a:spcPct val="100000"/>
                        </a:lnSpc>
                        <a:spcBef>
                          <a:spcPts val="0"/>
                        </a:spcBef>
                        <a:spcAft>
                          <a:spcPts val="0"/>
                        </a:spcAft>
                      </a:pPr>
                      <a:r>
                        <a:rPr lang="en-US" sz="800" b="1" dirty="0" smtClean="0">
                          <a:effectLst/>
                          <a:latin typeface="+mn-lt"/>
                          <a:ea typeface="Times New Roman"/>
                          <a:cs typeface="Times New Roman"/>
                        </a:rPr>
                        <a:t>W5</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With guidance and support from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peers and adults,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develop</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and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strengthen writing as needed</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by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planning, revising, and editing.</a:t>
                      </a:r>
                    </a:p>
                    <a:p>
                      <a:pPr marL="0" marR="0" algn="l">
                        <a:lnSpc>
                          <a:spcPct val="100000"/>
                        </a:lnSpc>
                        <a:spcBef>
                          <a:spcPts val="0"/>
                        </a:spcBef>
                        <a:spcAft>
                          <a:spcPts val="0"/>
                        </a:spcAft>
                      </a:pPr>
                      <a:r>
                        <a:rPr lang="en-US" sz="800" b="1" dirty="0" smtClean="0">
                          <a:effectLst/>
                          <a:latin typeface="+mn-lt"/>
                          <a:ea typeface="Times New Roman"/>
                          <a:cs typeface="Times New Roman"/>
                        </a:rPr>
                        <a:t>W8</a:t>
                      </a:r>
                      <a:r>
                        <a:rPr lang="en-US" sz="800" b="1" baseline="0" dirty="0" smtClean="0">
                          <a:effectLst/>
                          <a:latin typeface="+mn-lt"/>
                          <a:ea typeface="Times New Roman"/>
                          <a:cs typeface="Times New Roman"/>
                        </a:rPr>
                        <a:t> </a:t>
                      </a:r>
                      <a:r>
                        <a:rPr lang="en-US" sz="800" dirty="0" smtClean="0">
                          <a:effectLst/>
                          <a:latin typeface="+mn-lt"/>
                          <a:ea typeface="Times New Roman"/>
                          <a:cs typeface="Times New Roman"/>
                        </a:rPr>
                        <a:t>Recall relevant information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from experiences or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gather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relevant information from print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and digital</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sources; take notes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and categorize information, and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provide a list of sources.</a:t>
                      </a:r>
                    </a:p>
                    <a:p>
                      <a:pPr marL="0" marR="0" algn="l">
                        <a:lnSpc>
                          <a:spcPct val="100000"/>
                        </a:lnSpc>
                        <a:spcBef>
                          <a:spcPts val="0"/>
                        </a:spcBef>
                        <a:spcAft>
                          <a:spcPts val="0"/>
                        </a:spcAft>
                      </a:pPr>
                      <a:r>
                        <a:rPr lang="en-US" sz="800" b="1" dirty="0" smtClean="0">
                          <a:effectLst/>
                          <a:latin typeface="+mn-lt"/>
                          <a:ea typeface="Times New Roman"/>
                          <a:cs typeface="Times New Roman"/>
                        </a:rPr>
                        <a:t>W9</a:t>
                      </a:r>
                      <a:r>
                        <a:rPr lang="en-US" sz="800" b="1" baseline="0" dirty="0" smtClean="0">
                          <a:effectLst/>
                          <a:latin typeface="+mn-lt"/>
                          <a:ea typeface="Times New Roman"/>
                          <a:cs typeface="Times New Roman"/>
                        </a:rPr>
                        <a:t> </a:t>
                      </a:r>
                      <a:r>
                        <a:rPr lang="en-US" sz="800" dirty="0" smtClean="0">
                          <a:effectLst/>
                          <a:latin typeface="+mn-lt"/>
                          <a:ea typeface="Times New Roman"/>
                          <a:cs typeface="Times New Roman"/>
                        </a:rPr>
                        <a:t>Draw evidence from literary or </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informational texts to support</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analysis, reflection, and research.</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69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rgbClr val="000000"/>
                          </a:solidFill>
                          <a:effectLst/>
                          <a:latin typeface="+mn-lt"/>
                          <a:ea typeface="Times New Roman"/>
                          <a:cs typeface="Times New Roman"/>
                        </a:rPr>
                        <a:t> </a:t>
                      </a: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a:rPr>
                        <a:t>Informational Writing Assessment Targets</a:t>
                      </a: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692">
                <a:tc>
                  <a:txBody>
                    <a:bodyPr/>
                    <a:lstStyle/>
                    <a:p>
                      <a:pPr marL="0" marR="0" algn="l">
                        <a:lnSpc>
                          <a:spcPct val="100000"/>
                        </a:lnSpc>
                        <a:spcBef>
                          <a:spcPts val="0"/>
                        </a:spcBef>
                        <a:spcAft>
                          <a:spcPts val="0"/>
                        </a:spcAft>
                      </a:pPr>
                      <a:r>
                        <a:rPr lang="en-US" sz="800" dirty="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Target 3 a. WRITE BRIEF TEXTS: Write one or more informational paragraphs demonstrating ability to organize ideas by stating a focus (main idea), including appropriate transitional strategies for coherence, or supporting evidence and elaboration, or writing body paragraphs, or a conclusion that is appropriate to purpose and audience and related to the information or explanation presented.</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Gr. 4 Standards: W-2a, W-2b, W-2c, W-2d, W-2e, W-8,</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and/or W-9 </a:t>
                      </a:r>
                      <a:r>
                        <a:rPr lang="en-US" sz="800" b="1" dirty="0" smtClean="0">
                          <a:solidFill>
                            <a:srgbClr val="000000"/>
                          </a:solidFill>
                          <a:effectLst/>
                          <a:latin typeface="+mn-lt"/>
                          <a:ea typeface="Times New Roman"/>
                          <a:cs typeface="Times New Roman"/>
                        </a:rPr>
                        <a:t>(DOK 3)</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W.2</a:t>
                      </a:r>
                      <a:endParaRPr lang="en-US" sz="800" b="1" dirty="0">
                        <a:effectLst/>
                        <a:latin typeface="+mn-lt"/>
                        <a:ea typeface="Times New Roman"/>
                        <a:cs typeface="Times New Roman"/>
                      </a:endParaRP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a. Introduce a topic clearly and group related information in paragraphs and sections; include formatting (e.g., headings), illustrations, and multimedia when useful to aiding comprehension.</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b. Develop the topic with facts, definitions, concrete details, quotations, or other information and examples related to the topic.</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c. Link ideas within categories of information using words and phrases (e.g., another, for example, also, because).</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d. Use precise language and domain-specific vocabulary to inform about or explain the topic.</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e. Provide a concluding statement or section related to the information or explanation presented.</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L-3a Expand, combine, and reduce sentences for meaning, reader/listener interest, and style.</a:t>
                      </a:r>
                    </a:p>
                    <a:p>
                      <a:pPr marL="0" marR="0" algn="l">
                        <a:lnSpc>
                          <a:spcPct val="100000"/>
                        </a:lnSpc>
                        <a:spcBef>
                          <a:spcPts val="0"/>
                        </a:spcBef>
                        <a:spcAft>
                          <a:spcPts val="0"/>
                        </a:spcAft>
                      </a:pPr>
                      <a:r>
                        <a:rPr lang="en-US" sz="800" dirty="0" smtClean="0">
                          <a:effectLst/>
                          <a:latin typeface="+mn-lt"/>
                          <a:ea typeface="Times New Roman"/>
                          <a:cs typeface="Times New Roman"/>
                        </a:rPr>
                        <a:t>W-8 Recall relevant information from experiences or gather relevant information from print and digital sources; take notes and categorize information, and provide a list of sources.</a:t>
                      </a:r>
                    </a:p>
                    <a:p>
                      <a:pPr marL="0" marR="0" algn="l">
                        <a:lnSpc>
                          <a:spcPct val="100000"/>
                        </a:lnSpc>
                        <a:spcBef>
                          <a:spcPts val="0"/>
                        </a:spcBef>
                        <a:spcAft>
                          <a:spcPts val="0"/>
                        </a:spcAft>
                      </a:pPr>
                      <a:r>
                        <a:rPr lang="en-US" sz="800" dirty="0" smtClean="0">
                          <a:effectLst/>
                          <a:latin typeface="+mn-lt"/>
                          <a:ea typeface="Times New Roman"/>
                          <a:cs typeface="Times New Roman"/>
                        </a:rPr>
                        <a:t>W-9 Draw evidence from literary or informational texts to support analysis, reflection, and research.</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7460">
                <a:tc>
                  <a:txBody>
                    <a:bodyPr/>
                    <a:lstStyle/>
                    <a:p>
                      <a:pPr marL="0" marR="0" algn="l">
                        <a:lnSpc>
                          <a:spcPct val="100000"/>
                        </a:lnSpc>
                        <a:spcBef>
                          <a:spcPts val="0"/>
                        </a:spcBef>
                        <a:spcAft>
                          <a:spcPts val="0"/>
                        </a:spcAft>
                      </a:pPr>
                      <a:r>
                        <a:rPr lang="en-US" sz="800" dirty="0" smtClean="0">
                          <a:solidFill>
                            <a:schemeClr val="tx1"/>
                          </a:solidFill>
                          <a:effectLst/>
                          <a:latin typeface="+mn-lt"/>
                          <a:ea typeface="Times New Roman"/>
                          <a:cs typeface="Times New Roman"/>
                        </a:rPr>
                        <a:t>Target 3 b. REVISE BRIEF TEXTS: Revise one or more informational paragraphs demonstrating ability to organize ideas by stating a focus (main idea), including appropriate transitional strategies for coherence, or supporting evidence and elaboration, or writing body paragraphs, or a conclusion that is appropriate to purpose and audience and related to the information or explanation presented.</a:t>
                      </a:r>
                      <a:r>
                        <a:rPr lang="en-US" sz="800" baseline="0" dirty="0" smtClean="0">
                          <a:solidFill>
                            <a:schemeClr val="tx1"/>
                          </a:solidFill>
                          <a:effectLst/>
                          <a:latin typeface="+mn-lt"/>
                          <a:ea typeface="Times New Roman"/>
                          <a:cs typeface="Times New Roman"/>
                        </a:rPr>
                        <a:t> </a:t>
                      </a:r>
                      <a:r>
                        <a:rPr lang="en-US" sz="800" dirty="0" smtClean="0">
                          <a:solidFill>
                            <a:schemeClr val="tx1"/>
                          </a:solidFill>
                          <a:effectLst/>
                          <a:latin typeface="+mn-lt"/>
                          <a:ea typeface="Times New Roman"/>
                          <a:cs typeface="Times New Roman"/>
                        </a:rPr>
                        <a:t>Gr. 4 Standards: W-2a, W-2b, W-2c, W-2d, W-2e, L3a</a:t>
                      </a:r>
                      <a:r>
                        <a:rPr lang="en-US" sz="800" baseline="0" dirty="0" smtClean="0">
                          <a:solidFill>
                            <a:schemeClr val="tx1"/>
                          </a:solidFill>
                          <a:effectLst/>
                          <a:latin typeface="+mn-lt"/>
                          <a:ea typeface="Times New Roman"/>
                          <a:cs typeface="Times New Roman"/>
                        </a:rPr>
                        <a:t> </a:t>
                      </a:r>
                      <a:r>
                        <a:rPr lang="en-US" sz="800" b="1" dirty="0" smtClean="0">
                          <a:solidFill>
                            <a:schemeClr val="tx1"/>
                          </a:solidFill>
                          <a:effectLst/>
                          <a:latin typeface="+mn-lt"/>
                          <a:ea typeface="Times New Roman"/>
                          <a:cs typeface="Times New Roman"/>
                        </a:rPr>
                        <a:t>(DOK 2)</a:t>
                      </a:r>
                      <a:endParaRPr lang="en-US" sz="800" b="1" dirty="0">
                        <a:solidFill>
                          <a:schemeClr val="tx1"/>
                        </a:solidFill>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419">
                <a:tc>
                  <a:txBody>
                    <a:bodyPr/>
                    <a:lstStyle/>
                    <a:p>
                      <a:pPr marL="0" marR="0" algn="l">
                        <a:lnSpc>
                          <a:spcPct val="100000"/>
                        </a:lnSpc>
                        <a:spcBef>
                          <a:spcPts val="0"/>
                        </a:spcBef>
                        <a:spcAft>
                          <a:spcPts val="0"/>
                        </a:spcAft>
                      </a:pPr>
                      <a:r>
                        <a:rPr lang="en-US" sz="800" dirty="0">
                          <a:effectLst/>
                          <a:latin typeface="+mn-lt"/>
                          <a:ea typeface="Times New Roman"/>
                          <a:cs typeface="Times New Roman"/>
                        </a:rPr>
                        <a:t> </a:t>
                      </a:r>
                      <a:r>
                        <a:rPr lang="en-US" sz="800" dirty="0" smtClean="0">
                          <a:effectLst/>
                          <a:latin typeface="+mn-lt"/>
                          <a:ea typeface="Times New Roman"/>
                          <a:cs typeface="Times New Roman"/>
                        </a:rPr>
                        <a:t>Target 4. COMPOSE FULL</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TEXTS: Write full informational texts on a topic using a complete writing process attending to purpose and audience: organize ideas by stating a focus (main idea); include text structures and appropriate transitional strategies for coherence; include elaboration and supporting evidence from sources; and develop an appropriate conclusion related to the information or explanation presented.</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Gr. 4 Standards: W-2a, W-2b, W-2c, W-2d, W-2e, W-4, W-5, W-8, W-9</a:t>
                      </a:r>
                      <a:r>
                        <a:rPr lang="en-US" sz="800" baseline="0" dirty="0" smtClean="0">
                          <a:effectLst/>
                          <a:latin typeface="+mn-lt"/>
                          <a:ea typeface="Times New Roman"/>
                          <a:cs typeface="Times New Roman"/>
                        </a:rPr>
                        <a:t> </a:t>
                      </a:r>
                      <a:r>
                        <a:rPr lang="en-US" sz="800" b="1" dirty="0" smtClean="0">
                          <a:effectLst/>
                          <a:latin typeface="+mn-lt"/>
                          <a:ea typeface="Times New Roman"/>
                          <a:cs typeface="Times New Roman"/>
                        </a:rPr>
                        <a:t>(DOK 4)</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All of standards above (W.2 a-e/W.8/9, L.3a ) and</a:t>
                      </a:r>
                      <a:r>
                        <a:rPr lang="en-US" sz="800" dirty="0" smtClean="0">
                          <a:solidFill>
                            <a:srgbClr val="000000"/>
                          </a:solidFill>
                          <a:effectLst/>
                          <a:latin typeface="+mn-lt"/>
                          <a:ea typeface="Times New Roman"/>
                          <a:cs typeface="Times New Roman"/>
                        </a:rPr>
                        <a:t>…</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W-4 Produce clear and coherent writing in which the development and organization are appropriate to task, purpose, and audience.</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W-5 With guidance and support from peers and adults, develop and strengthen writing as needed by planning, revising, and editing.</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419">
                <a:tc>
                  <a:txBody>
                    <a:bodyPr/>
                    <a:lstStyle/>
                    <a:p>
                      <a:pPr marL="0" marR="0" algn="l">
                        <a:lnSpc>
                          <a:spcPct val="100000"/>
                        </a:lnSpc>
                        <a:spcBef>
                          <a:spcPts val="0"/>
                        </a:spcBef>
                        <a:spcAft>
                          <a:spcPts val="0"/>
                        </a:spcAft>
                      </a:pPr>
                      <a:r>
                        <a:rPr lang="en-US" sz="800" b="1" dirty="0" smtClean="0">
                          <a:effectLst/>
                          <a:latin typeface="+mn-lt"/>
                          <a:ea typeface="Times New Roman"/>
                          <a:cs typeface="Times New Roman"/>
                        </a:rPr>
                        <a:t>Target 5. [Not assessed in summative CAT assessment] USE TEXT FEATURES: Use text features (headings, bold text, captions, etc.) in informational texts to enhance meaning.</a:t>
                      </a:r>
                      <a:r>
                        <a:rPr lang="en-US" sz="800" b="1" baseline="0" dirty="0" smtClean="0">
                          <a:effectLst/>
                          <a:latin typeface="+mn-lt"/>
                          <a:ea typeface="Times New Roman"/>
                          <a:cs typeface="Times New Roman"/>
                        </a:rPr>
                        <a:t> </a:t>
                      </a:r>
                      <a:r>
                        <a:rPr lang="en-US" sz="800" b="1" dirty="0" smtClean="0">
                          <a:effectLst/>
                          <a:latin typeface="+mn-lt"/>
                          <a:ea typeface="Times New Roman"/>
                          <a:cs typeface="Times New Roman"/>
                        </a:rPr>
                        <a:t>Gr. 4 Standards: W-2a (DOK 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W-2</a:t>
                      </a:r>
                    </a:p>
                    <a:p>
                      <a:pPr marL="0" marR="0" algn="l">
                        <a:lnSpc>
                          <a:spcPct val="100000"/>
                        </a:lnSpc>
                        <a:spcBef>
                          <a:spcPts val="0"/>
                        </a:spcBef>
                        <a:spcAft>
                          <a:spcPts val="0"/>
                        </a:spcAft>
                      </a:pPr>
                      <a:r>
                        <a:rPr lang="en-US" sz="800" dirty="0" smtClean="0">
                          <a:effectLst/>
                          <a:latin typeface="+mn-lt"/>
                          <a:ea typeface="Times New Roman"/>
                          <a:cs typeface="Times New Roman"/>
                        </a:rPr>
                        <a:t>a. Introduce a topic clearly and group related information in paragraphs and sections; include formatting (e.g., headings), illustrations, and multimedia when useful to aiding comprehension.</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387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80140405"/>
              </p:ext>
            </p:extLst>
          </p:nvPr>
        </p:nvGraphicFramePr>
        <p:xfrm>
          <a:off x="381000" y="304800"/>
          <a:ext cx="6096000" cy="6713869"/>
        </p:xfrm>
        <a:graphic>
          <a:graphicData uri="http://schemas.openxmlformats.org/drawingml/2006/table">
            <a:tbl>
              <a:tblPr firstRow="1" firstCol="1" bandRow="1"/>
              <a:tblGrid>
                <a:gridCol w="2438400"/>
                <a:gridCol w="3657600"/>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4 </a:t>
                      </a:r>
                      <a:r>
                        <a:rPr lang="en-US" sz="1100" b="1" dirty="0" smtClean="0">
                          <a:effectLst/>
                          <a:latin typeface="+mn-lt"/>
                          <a:ea typeface="Times New Roman"/>
                          <a:cs typeface="Times New Roman"/>
                        </a:rPr>
                        <a:t>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a:t>
                      </a:r>
                      <a:r>
                        <a:rPr lang="en-US" sz="1100" b="1" dirty="0">
                          <a:effectLst/>
                          <a:latin typeface="+mn-lt"/>
                          <a:ea typeface="Times New Roman"/>
                          <a:cs typeface="Times New Roman"/>
                        </a:rPr>
                        <a:t>Targets</a:t>
                      </a:r>
                      <a:endParaRPr lang="en-US" sz="1100" dirty="0">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l">
                        <a:lnSpc>
                          <a:spcPct val="115000"/>
                        </a:lnSpc>
                        <a:spcBef>
                          <a:spcPts val="0"/>
                        </a:spcBef>
                        <a:spcAft>
                          <a:spcPts val="0"/>
                        </a:spcAft>
                      </a:pPr>
                      <a:endParaRPr lang="en-US" sz="9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286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Opinion </a:t>
                      </a: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Writing Assessment Targets</a:t>
                      </a: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1066800">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Target 6 a. WRITE BRIEF TEXTS: Write one or more paragraphs demonstrating ability to state an opinion about topics or sources; set a context, organize ideas, develop supporting evidence/reasons and elaboration, or develop a conclusion that is appropriate to purpose and audience and related to the opinion presented. Gr. 4 Standards: W-1a, W-1b,</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W-1c, W-1d, W-8, and/or W-9</a:t>
                      </a:r>
                    </a:p>
                    <a:p>
                      <a:pPr marL="0" marR="0" algn="l">
                        <a:lnSpc>
                          <a:spcPct val="100000"/>
                        </a:lnSpc>
                        <a:spcBef>
                          <a:spcPts val="0"/>
                        </a:spcBef>
                        <a:spcAft>
                          <a:spcPts val="0"/>
                        </a:spcAft>
                      </a:pPr>
                      <a:r>
                        <a:rPr lang="en-US" sz="800" b="1" dirty="0" smtClean="0">
                          <a:effectLst/>
                          <a:latin typeface="+mn-lt"/>
                          <a:ea typeface="Times New Roman"/>
                          <a:cs typeface="Times New Roman"/>
                        </a:rPr>
                        <a:t>(DOK 3)</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effectLst/>
                          <a:latin typeface="+mn-lt"/>
                          <a:ea typeface="Times New Roman"/>
                          <a:cs typeface="Times New Roman"/>
                        </a:rPr>
                        <a:t>Standards</a:t>
                      </a:r>
                    </a:p>
                    <a:p>
                      <a:pPr marL="0" marR="0" algn="l">
                        <a:lnSpc>
                          <a:spcPct val="100000"/>
                        </a:lnSpc>
                        <a:spcBef>
                          <a:spcPts val="0"/>
                        </a:spcBef>
                        <a:spcAft>
                          <a:spcPts val="0"/>
                        </a:spcAft>
                      </a:pPr>
                      <a:endParaRPr lang="en-US" sz="800" b="1" dirty="0" smtClean="0">
                        <a:effectLst/>
                        <a:latin typeface="+mn-lt"/>
                        <a:ea typeface="Times New Roman"/>
                        <a:cs typeface="Times New Roman"/>
                      </a:endParaRPr>
                    </a:p>
                    <a:p>
                      <a:pPr marL="0" marR="0" algn="l">
                        <a:lnSpc>
                          <a:spcPct val="100000"/>
                        </a:lnSpc>
                        <a:spcBef>
                          <a:spcPts val="0"/>
                        </a:spcBef>
                        <a:spcAft>
                          <a:spcPts val="0"/>
                        </a:spcAft>
                      </a:pPr>
                      <a:r>
                        <a:rPr lang="en-US" sz="800" b="1" dirty="0" smtClean="0">
                          <a:effectLst/>
                          <a:latin typeface="+mn-lt"/>
                          <a:ea typeface="Times New Roman"/>
                          <a:cs typeface="Times New Roman"/>
                        </a:rPr>
                        <a:t>W-1</a:t>
                      </a:r>
                    </a:p>
                    <a:p>
                      <a:pPr marL="228600" marR="0" indent="-228600" algn="l">
                        <a:lnSpc>
                          <a:spcPct val="100000"/>
                        </a:lnSpc>
                        <a:spcBef>
                          <a:spcPts val="0"/>
                        </a:spcBef>
                        <a:spcAft>
                          <a:spcPts val="0"/>
                        </a:spcAft>
                        <a:buAutoNum type="alphaLcPeriod"/>
                      </a:pPr>
                      <a:r>
                        <a:rPr lang="en-US" sz="800" dirty="0" smtClean="0">
                          <a:effectLst/>
                          <a:latin typeface="+mn-lt"/>
                          <a:ea typeface="Times New Roman"/>
                          <a:cs typeface="Times New Roman"/>
                        </a:rPr>
                        <a:t>Introduce a topic or text clearly,</a:t>
                      </a:r>
                    </a:p>
                    <a:p>
                      <a:pPr marL="228600" marR="0" indent="-228600" algn="l">
                        <a:lnSpc>
                          <a:spcPct val="100000"/>
                        </a:lnSpc>
                        <a:spcBef>
                          <a:spcPts val="0"/>
                        </a:spcBef>
                        <a:spcAft>
                          <a:spcPts val="0"/>
                        </a:spcAft>
                        <a:buAutoNum type="alphaLcPeriod"/>
                      </a:pPr>
                      <a:r>
                        <a:rPr lang="en-US" sz="800" dirty="0" smtClean="0">
                          <a:effectLst/>
                          <a:latin typeface="+mn-lt"/>
                          <a:ea typeface="Times New Roman"/>
                          <a:cs typeface="Times New Roman"/>
                        </a:rPr>
                        <a:t>state an opinion, and create an organizational structure in which related ideas are grouped to support the writer’s purpose.</a:t>
                      </a:r>
                    </a:p>
                    <a:p>
                      <a:pPr marL="228600" marR="0" indent="-228600" algn="l">
                        <a:lnSpc>
                          <a:spcPct val="100000"/>
                        </a:lnSpc>
                        <a:spcBef>
                          <a:spcPts val="0"/>
                        </a:spcBef>
                        <a:spcAft>
                          <a:spcPts val="0"/>
                        </a:spcAft>
                        <a:buAutoNum type="alphaLcPeriod"/>
                      </a:pPr>
                      <a:r>
                        <a:rPr lang="en-US" sz="800" dirty="0" smtClean="0">
                          <a:effectLst/>
                          <a:latin typeface="+mn-lt"/>
                          <a:ea typeface="Times New Roman"/>
                          <a:cs typeface="Times New Roman"/>
                        </a:rPr>
                        <a:t>b. Provide reasons that are supported by facts and details.</a:t>
                      </a:r>
                    </a:p>
                    <a:p>
                      <a:pPr marL="228600" marR="0" indent="-228600" algn="l">
                        <a:lnSpc>
                          <a:spcPct val="100000"/>
                        </a:lnSpc>
                        <a:spcBef>
                          <a:spcPts val="0"/>
                        </a:spcBef>
                        <a:spcAft>
                          <a:spcPts val="0"/>
                        </a:spcAft>
                        <a:buAutoNum type="alphaLcPeriod"/>
                      </a:pPr>
                      <a:r>
                        <a:rPr lang="en-US" sz="800" dirty="0" smtClean="0">
                          <a:effectLst/>
                          <a:latin typeface="+mn-lt"/>
                          <a:ea typeface="Times New Roman"/>
                          <a:cs typeface="Times New Roman"/>
                        </a:rPr>
                        <a:t>c. Link opinion and reasons using words and phrases (e.g., for instance, in order to, in addition).</a:t>
                      </a:r>
                    </a:p>
                    <a:p>
                      <a:pPr marL="228600" marR="0" indent="-228600" algn="l">
                        <a:lnSpc>
                          <a:spcPct val="100000"/>
                        </a:lnSpc>
                        <a:spcBef>
                          <a:spcPts val="0"/>
                        </a:spcBef>
                        <a:spcAft>
                          <a:spcPts val="0"/>
                        </a:spcAft>
                        <a:buAutoNum type="alphaLcPeriod"/>
                      </a:pPr>
                      <a:r>
                        <a:rPr lang="en-US" sz="800" dirty="0" smtClean="0">
                          <a:effectLst/>
                          <a:latin typeface="+mn-lt"/>
                          <a:ea typeface="Times New Roman"/>
                          <a:cs typeface="Times New Roman"/>
                        </a:rPr>
                        <a:t>d. Provide a concluding statement or section related to the opinion presented.</a:t>
                      </a:r>
                    </a:p>
                    <a:p>
                      <a:pPr marL="228600" marR="0" indent="-228600" algn="l">
                        <a:lnSpc>
                          <a:spcPct val="100000"/>
                        </a:lnSpc>
                        <a:spcBef>
                          <a:spcPts val="0"/>
                        </a:spcBef>
                        <a:spcAft>
                          <a:spcPts val="0"/>
                        </a:spcAft>
                        <a:buAutoNum type="alphaLcPeriod"/>
                      </a:pPr>
                      <a:endParaRPr lang="en-US" sz="800" dirty="0" smtClean="0">
                        <a:effectLst/>
                        <a:latin typeface="+mn-lt"/>
                        <a:ea typeface="Times New Roman"/>
                        <a:cs typeface="Times New Roman"/>
                      </a:endParaRPr>
                    </a:p>
                    <a:p>
                      <a:pPr marL="0" marR="0" indent="0" algn="l">
                        <a:lnSpc>
                          <a:spcPct val="100000"/>
                        </a:lnSpc>
                        <a:spcBef>
                          <a:spcPts val="0"/>
                        </a:spcBef>
                        <a:spcAft>
                          <a:spcPts val="0"/>
                        </a:spcAft>
                        <a:buNone/>
                      </a:pPr>
                      <a:r>
                        <a:rPr lang="en-US" sz="800" dirty="0" smtClean="0">
                          <a:effectLst/>
                          <a:latin typeface="+mn-lt"/>
                          <a:ea typeface="Times New Roman"/>
                          <a:cs typeface="Times New Roman"/>
                        </a:rPr>
                        <a:t>W-8 Recall relevant information from experiences or gather relevant information from print and digital sources; take notes and categorize information, and provide a list of sources.</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W-9 Draw evidence from literary or informational texts to support analysis, reflection, and research.</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968">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6 b. REVISE BRIEF TEXTS: Revise one or more paragraphs demonstrating ability to state opinions about topics or sources; set a context, organize ideas, develop supporting evidence/reasons and elaboration, or develop a conclusion appropriate to purpose and audience and related to the opinion presented.</a:t>
                      </a:r>
                    </a:p>
                    <a:p>
                      <a:pPr marL="0" marR="0" algn="l">
                        <a:lnSpc>
                          <a:spcPct val="100000"/>
                        </a:lnSpc>
                        <a:spcBef>
                          <a:spcPts val="0"/>
                        </a:spcBef>
                        <a:spcAft>
                          <a:spcPts val="0"/>
                        </a:spcAft>
                      </a:pPr>
                      <a:r>
                        <a:rPr lang="en-US" sz="800" b="0" dirty="0" smtClean="0">
                          <a:effectLst/>
                          <a:latin typeface="+mn-lt"/>
                          <a:ea typeface="Times New Roman"/>
                          <a:cs typeface="Times New Roman"/>
                        </a:rPr>
                        <a:t>Gr. 4 Standards: W-1a, W-1b, W-1c, W-1d,</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a:t>
                      </a:r>
                      <a:r>
                        <a:rPr lang="en-US" sz="800" b="1" dirty="0" smtClean="0">
                          <a:effectLst/>
                          <a:latin typeface="+mn-lt"/>
                          <a:ea typeface="Times New Roman"/>
                          <a:cs typeface="Times New Roman"/>
                        </a:rPr>
                        <a:t>DOK 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15000"/>
                        </a:lnSpc>
                        <a:spcBef>
                          <a:spcPts val="0"/>
                        </a:spcBef>
                        <a:spcAft>
                          <a:spcPts val="0"/>
                        </a:spcAft>
                      </a:pPr>
                      <a:endParaRPr lang="en-US" sz="9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69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7. COMPOSE FULL</a:t>
                      </a:r>
                    </a:p>
                    <a:p>
                      <a:pPr marL="0" marR="0" algn="l">
                        <a:lnSpc>
                          <a:spcPct val="100000"/>
                        </a:lnSpc>
                        <a:spcBef>
                          <a:spcPts val="0"/>
                        </a:spcBef>
                        <a:spcAft>
                          <a:spcPts val="0"/>
                        </a:spcAft>
                      </a:pPr>
                      <a:r>
                        <a:rPr lang="en-US" sz="800" b="0" dirty="0" smtClean="0">
                          <a:effectLst/>
                          <a:latin typeface="+mn-lt"/>
                          <a:ea typeface="Times New Roman"/>
                          <a:cs typeface="Times New Roman"/>
                        </a:rPr>
                        <a:t>TEXTS: Write full opinion pieces about topics using a complete writing process attending to purpose and audience: organize ideas by stating a context and focus (opinion); include structures and appropriate transitional strategies for coherence; elaborate and include supporting evidence/reasons from sources; and develop an appropriate conclusion related to the opinion presented.</a:t>
                      </a:r>
                      <a:r>
                        <a:rPr lang="pl-PL" sz="800" b="0" dirty="0" smtClean="0">
                          <a:effectLst/>
                          <a:latin typeface="+mn-lt"/>
                          <a:ea typeface="Times New Roman"/>
                          <a:cs typeface="Times New Roman"/>
                        </a:rPr>
                        <a:t> Gr. 4 Standards: W-1a, W-1b, W-1c, W1 -d, W-4, W-5, W-8 , W-9</a:t>
                      </a:r>
                      <a:r>
                        <a:rPr lang="en-US" sz="800" b="0" baseline="0" dirty="0" smtClean="0">
                          <a:effectLst/>
                          <a:latin typeface="+mn-lt"/>
                          <a:ea typeface="Times New Roman"/>
                          <a:cs typeface="Times New Roman"/>
                        </a:rPr>
                        <a:t> </a:t>
                      </a:r>
                      <a:r>
                        <a:rPr lang="pl-PL" sz="800" b="0" dirty="0" smtClean="0">
                          <a:effectLst/>
                          <a:latin typeface="+mn-lt"/>
                          <a:ea typeface="Times New Roman"/>
                          <a:cs typeface="Times New Roman"/>
                        </a:rPr>
                        <a:t>(</a:t>
                      </a:r>
                      <a:r>
                        <a:rPr lang="pl-PL" sz="800" b="1" dirty="0" smtClean="0">
                          <a:effectLst/>
                          <a:latin typeface="+mn-lt"/>
                          <a:ea typeface="Times New Roman"/>
                          <a:cs typeface="Times New Roman"/>
                        </a:rPr>
                        <a:t>DOK 4)</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rPr>
                        <a:t>All of standards above (W.1.a – d/W.8-9) 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smtClean="0">
                        <a:effectLst/>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smtClean="0">
                        <a:effectLst/>
                        <a:latin typeface="+mn-lt"/>
                        <a:ea typeface="Times New Roman"/>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effectLst/>
                          <a:latin typeface="+mn-lt"/>
                          <a:ea typeface="Times New Roman"/>
                          <a:cs typeface="Times New Roman"/>
                        </a:rPr>
                        <a:t>W-4 Produce clear and coherent writing in which the development and organization are appropriate to task, purpose, and audience.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effectLst/>
                          <a:latin typeface="+mn-lt"/>
                          <a:ea typeface="Times New Roman"/>
                          <a:cs typeface="Times New Roman"/>
                        </a:rPr>
                        <a:t>W-5 With guidance and support from peers and adults, develop and strengthen writing as needed by planning, revising, and editing.</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69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Language and Vocabulary</a:t>
                      </a:r>
                      <a:endPar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79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8. LANGUAGE &amp; VOCABULARY USE: Strategically use language and vocabulary (including academic or domain-specific vocabulary) appropriate to the purpose and audience when revising or composing texts.</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Gr. 4 Standards: W-2d, W-3d,</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L-3a, L-6</a:t>
                      </a:r>
                      <a:r>
                        <a:rPr lang="en-US" sz="800" b="0" baseline="0" dirty="0" smtClean="0">
                          <a:effectLst/>
                          <a:latin typeface="+mn-lt"/>
                          <a:ea typeface="Times New Roman"/>
                          <a:cs typeface="Times New Roman"/>
                        </a:rPr>
                        <a:t> </a:t>
                      </a:r>
                      <a:r>
                        <a:rPr lang="en-US" sz="800" b="1" baseline="0" dirty="0" smtClean="0">
                          <a:effectLst/>
                          <a:latin typeface="+mn-lt"/>
                          <a:ea typeface="Times New Roman"/>
                          <a:cs typeface="Times New Roman"/>
                        </a:rPr>
                        <a:t>(</a:t>
                      </a:r>
                      <a:r>
                        <a:rPr lang="en-US" sz="800" b="1" dirty="0" smtClean="0">
                          <a:effectLst/>
                          <a:latin typeface="+mn-lt"/>
                          <a:ea typeface="Times New Roman"/>
                          <a:cs typeface="Times New Roman"/>
                        </a:rPr>
                        <a:t>DOK 1, DOK 2)</a:t>
                      </a:r>
                      <a:endParaRPr lang="en-US" sz="800" b="1" dirty="0">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W-2d Use precise language and domain-specific vocabulary to inform about or explain the topic.</a:t>
                      </a:r>
                    </a:p>
                    <a:p>
                      <a:pPr marL="0" marR="0" algn="l">
                        <a:lnSpc>
                          <a:spcPct val="100000"/>
                        </a:lnSpc>
                        <a:spcBef>
                          <a:spcPts val="0"/>
                        </a:spcBef>
                        <a:spcAft>
                          <a:spcPts val="0"/>
                        </a:spcAft>
                      </a:pPr>
                      <a:r>
                        <a:rPr lang="en-US" sz="800" dirty="0" smtClean="0">
                          <a:effectLst/>
                          <a:latin typeface="+mn-lt"/>
                          <a:ea typeface="Times New Roman"/>
                          <a:cs typeface="Times New Roman"/>
                        </a:rPr>
                        <a:t>W-3d Use concrete words and phrases and sensory details to convey experiences and events precisely.</a:t>
                      </a:r>
                    </a:p>
                    <a:p>
                      <a:pPr marL="0" marR="0" algn="l">
                        <a:lnSpc>
                          <a:spcPct val="100000"/>
                        </a:lnSpc>
                        <a:spcBef>
                          <a:spcPts val="0"/>
                        </a:spcBef>
                        <a:spcAft>
                          <a:spcPts val="0"/>
                        </a:spcAft>
                      </a:pPr>
                      <a:r>
                        <a:rPr lang="en-US" sz="800" dirty="0" smtClean="0">
                          <a:effectLst/>
                          <a:latin typeface="+mn-lt"/>
                          <a:ea typeface="Times New Roman"/>
                          <a:cs typeface="Times New Roman"/>
                        </a:rPr>
                        <a:t>L-3a Choose words and phrases to convey ideas precisely.</a:t>
                      </a:r>
                    </a:p>
                    <a:p>
                      <a:pPr marL="0" marR="0" algn="l">
                        <a:lnSpc>
                          <a:spcPct val="100000"/>
                        </a:lnSpc>
                        <a:spcBef>
                          <a:spcPts val="0"/>
                        </a:spcBef>
                        <a:spcAft>
                          <a:spcPts val="0"/>
                        </a:spcAft>
                      </a:pPr>
                      <a:r>
                        <a:rPr lang="en-US" sz="800" dirty="0" smtClean="0">
                          <a:effectLst/>
                          <a:latin typeface="+mn-lt"/>
                          <a:ea typeface="Times New Roman"/>
                          <a:cs typeface="Times New Roman"/>
                        </a:rPr>
                        <a:t>L-6 Acquire and use accurately grade-appropriate general academic and domain-specific words and phrases, including those that signal precise actions, emotions, or states of being (e.g., quizzed, whined, stammered) and that are basic to a particular topic (e.g., wildlife, conservation, and endangered when discussing animal preservation).</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gridSpan="2">
                  <a:txBody>
                    <a:bodyPr/>
                    <a:lstStyle/>
                    <a:p>
                      <a:pPr marL="0" marR="0" algn="ctr">
                        <a:lnSpc>
                          <a:spcPct val="100000"/>
                        </a:lnSpc>
                        <a:spcBef>
                          <a:spcPts val="0"/>
                        </a:spcBef>
                        <a:spcAft>
                          <a:spcPts val="0"/>
                        </a:spcAft>
                      </a:pPr>
                      <a:r>
                        <a:rPr lang="en-US" sz="1100" b="1" dirty="0" smtClean="0">
                          <a:solidFill>
                            <a:schemeClr val="tx1"/>
                          </a:solidFill>
                          <a:effectLst/>
                          <a:latin typeface="+mn-lt"/>
                          <a:ea typeface="Times New Roman"/>
                          <a:cs typeface="Times New Roman"/>
                        </a:rPr>
                        <a:t>Edit and Vocabulary</a:t>
                      </a:r>
                      <a:endParaRPr lang="en-US" sz="1100" b="1" dirty="0">
                        <a:solidFill>
                          <a:schemeClr val="tx1"/>
                        </a:solidFill>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419">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9. EDIT: Apply or edit grade-appropriate grammar usage, capitalization, punctuation, and spelling to clarify a message and edit narrative, informational, and opinion texts.</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Gr. 4 Standards: L-1, L-2, L-3b</a:t>
                      </a:r>
                      <a:r>
                        <a:rPr lang="en-US" sz="800" b="0" baseline="0" dirty="0" smtClean="0">
                          <a:effectLst/>
                          <a:latin typeface="+mn-lt"/>
                          <a:ea typeface="Times New Roman"/>
                          <a:cs typeface="Times New Roman"/>
                        </a:rPr>
                        <a:t> </a:t>
                      </a:r>
                      <a:r>
                        <a:rPr lang="en-US" sz="800" b="1" dirty="0" smtClean="0">
                          <a:effectLst/>
                          <a:latin typeface="+mn-lt"/>
                          <a:ea typeface="Times New Roman"/>
                          <a:cs typeface="Times New Roman"/>
                        </a:rPr>
                        <a:t>(DOK 1, DOK 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L-1 Demonstrate command of the conventions of standard English grammar and usage when writing or speaking.</a:t>
                      </a:r>
                    </a:p>
                    <a:p>
                      <a:pPr marL="0" marR="0" algn="l">
                        <a:lnSpc>
                          <a:spcPct val="100000"/>
                        </a:lnSpc>
                        <a:spcBef>
                          <a:spcPts val="0"/>
                        </a:spcBef>
                        <a:spcAft>
                          <a:spcPts val="0"/>
                        </a:spcAft>
                      </a:pPr>
                      <a:r>
                        <a:rPr lang="en-US" sz="800" dirty="0" smtClean="0">
                          <a:effectLst/>
                          <a:latin typeface="+mn-lt"/>
                          <a:ea typeface="Times New Roman"/>
                          <a:cs typeface="Times New Roman"/>
                        </a:rPr>
                        <a:t>L-2 Demonstrate command of the conventions of standard English capitalization, punctuation, and spelling when writing.</a:t>
                      </a:r>
                    </a:p>
                    <a:p>
                      <a:pPr marL="0" marR="0" algn="l">
                        <a:lnSpc>
                          <a:spcPct val="100000"/>
                        </a:lnSpc>
                        <a:spcBef>
                          <a:spcPts val="0"/>
                        </a:spcBef>
                        <a:spcAft>
                          <a:spcPts val="0"/>
                        </a:spcAft>
                      </a:pPr>
                      <a:r>
                        <a:rPr lang="en-US" sz="800" dirty="0" smtClean="0">
                          <a:effectLst/>
                          <a:latin typeface="+mn-lt"/>
                          <a:ea typeface="Times New Roman"/>
                          <a:cs typeface="Times New Roman"/>
                        </a:rPr>
                        <a:t>L-3b Choose punctuation for effect.</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941">
                <a:tc gridSpan="2">
                  <a:txBody>
                    <a:bodyPr/>
                    <a:lstStyle/>
                    <a:p>
                      <a:pPr marL="0" marR="0" algn="ctr">
                        <a:lnSpc>
                          <a:spcPct val="100000"/>
                        </a:lnSpc>
                        <a:spcBef>
                          <a:spcPts val="0"/>
                        </a:spcBef>
                        <a:spcAft>
                          <a:spcPts val="0"/>
                        </a:spcAft>
                      </a:pPr>
                      <a:r>
                        <a:rPr lang="en-US" sz="1100" b="1" dirty="0" smtClean="0">
                          <a:effectLst/>
                          <a:latin typeface="+mn-lt"/>
                          <a:ea typeface="Times New Roman"/>
                          <a:cs typeface="Times New Roman"/>
                        </a:rPr>
                        <a:t>Technology</a:t>
                      </a:r>
                      <a:endParaRPr lang="en-US" sz="1100" b="1" dirty="0">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pPr marL="0" marR="0" algn="l">
                        <a:lnSpc>
                          <a:spcPct val="100000"/>
                        </a:lnSpc>
                        <a:spcBef>
                          <a:spcPts val="0"/>
                        </a:spcBef>
                        <a:spcAft>
                          <a:spcPts val="0"/>
                        </a:spcAft>
                      </a:pP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419">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10. [Not assessed in summative assessment]</a:t>
                      </a:r>
                    </a:p>
                    <a:p>
                      <a:pPr marL="0" marR="0" algn="l">
                        <a:lnSpc>
                          <a:spcPct val="100000"/>
                        </a:lnSpc>
                        <a:spcBef>
                          <a:spcPts val="0"/>
                        </a:spcBef>
                        <a:spcAft>
                          <a:spcPts val="0"/>
                        </a:spcAft>
                      </a:pPr>
                      <a:r>
                        <a:rPr lang="en-US" sz="800" b="0" dirty="0" smtClean="0">
                          <a:effectLst/>
                          <a:latin typeface="+mn-lt"/>
                          <a:ea typeface="Times New Roman"/>
                          <a:cs typeface="Times New Roman"/>
                        </a:rPr>
                        <a:t>TECHNOLOGY: Use tools of technology to gather information, make revisions, or produce texts.</a:t>
                      </a:r>
                    </a:p>
                    <a:p>
                      <a:pPr marL="0" marR="0" algn="l">
                        <a:lnSpc>
                          <a:spcPct val="100000"/>
                        </a:lnSpc>
                        <a:spcBef>
                          <a:spcPts val="0"/>
                        </a:spcBef>
                        <a:spcAft>
                          <a:spcPts val="0"/>
                        </a:spcAft>
                      </a:pPr>
                      <a:r>
                        <a:rPr lang="en-US" sz="800" b="0" dirty="0" smtClean="0">
                          <a:effectLst/>
                          <a:latin typeface="+mn-lt"/>
                          <a:ea typeface="Times New Roman"/>
                          <a:cs typeface="Times New Roman"/>
                        </a:rPr>
                        <a:t>Gr. 4 Standards: W-6 </a:t>
                      </a:r>
                      <a:r>
                        <a:rPr lang="en-US" sz="800" b="1" dirty="0" smtClean="0">
                          <a:effectLst/>
                          <a:latin typeface="+mn-lt"/>
                          <a:ea typeface="Times New Roman"/>
                          <a:cs typeface="Times New Roman"/>
                        </a:rPr>
                        <a:t>(DOK 1)</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W-6 With some guidance and support from adults, use technology, including the Internet, to produce and publish writing as well as to interact and collaborate with others; demonstrate sufficient command of keyboarding skills to type a minimum of one page in a single sitting.</a:t>
                      </a:r>
                      <a:endParaRPr lang="en-US" sz="800"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544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33138926"/>
              </p:ext>
            </p:extLst>
          </p:nvPr>
        </p:nvGraphicFramePr>
        <p:xfrm>
          <a:off x="228600" y="457200"/>
          <a:ext cx="6477000" cy="7949908"/>
        </p:xfrm>
        <a:graphic>
          <a:graphicData uri="http://schemas.openxmlformats.org/drawingml/2006/table">
            <a:tbl>
              <a:tblPr firstRow="1" firstCol="1" bandRow="1"/>
              <a:tblGrid>
                <a:gridCol w="2678759"/>
                <a:gridCol w="3798241"/>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5 </a:t>
                      </a:r>
                      <a:r>
                        <a:rPr lang="en-US" sz="1100" b="1" dirty="0" smtClean="0">
                          <a:effectLst/>
                          <a:latin typeface="+mn-lt"/>
                          <a:ea typeface="Times New Roman"/>
                          <a:cs typeface="Times New Roman"/>
                        </a:rPr>
                        <a:t>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a:t>
                      </a:r>
                      <a:r>
                        <a:rPr lang="en-US" sz="1100" b="1" dirty="0">
                          <a:effectLst/>
                          <a:latin typeface="+mn-lt"/>
                          <a:ea typeface="Times New Roman"/>
                          <a:cs typeface="Times New Roman"/>
                        </a:rPr>
                        <a:t>Targets</a:t>
                      </a:r>
                      <a:endParaRPr lang="en-US" sz="11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hMerge="1">
                  <a:txBody>
                    <a:bodyPr/>
                    <a:lstStyle/>
                    <a:p>
                      <a:endParaRPr lang="en-US"/>
                    </a:p>
                  </a:txBody>
                  <a:tcPr/>
                </a:tc>
              </a:tr>
              <a:tr h="2286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Narrative Writing Assessment Targets</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1143000">
                <a:tc>
                  <a:txBody>
                    <a:bodyPr/>
                    <a:lstStyle/>
                    <a:p>
                      <a:pPr marL="0" marR="0" algn="l">
                        <a:lnSpc>
                          <a:spcPct val="100000"/>
                        </a:lnSpc>
                        <a:spcBef>
                          <a:spcPts val="0"/>
                        </a:spcBef>
                        <a:spcAft>
                          <a:spcPts val="0"/>
                        </a:spcAft>
                      </a:pPr>
                      <a:r>
                        <a:rPr lang="en-US" sz="800" b="1" dirty="0">
                          <a:solidFill>
                            <a:srgbClr val="000000"/>
                          </a:solidFill>
                          <a:effectLst/>
                          <a:latin typeface="+mn-lt"/>
                          <a:ea typeface="Times New Roman"/>
                          <a:cs typeface="Times New Roman"/>
                        </a:rPr>
                        <a:t>Target </a:t>
                      </a:r>
                      <a:r>
                        <a:rPr lang="en-US" sz="800" b="1" dirty="0" smtClean="0">
                          <a:solidFill>
                            <a:srgbClr val="000000"/>
                          </a:solidFill>
                          <a:effectLst/>
                          <a:latin typeface="+mn-lt"/>
                          <a:ea typeface="Times New Roman"/>
                          <a:cs typeface="Times New Roman"/>
                        </a:rPr>
                        <a:t>1a</a:t>
                      </a:r>
                      <a:r>
                        <a:rPr lang="en-US" sz="800" b="1" dirty="0">
                          <a:solidFill>
                            <a:srgbClr val="000000"/>
                          </a:solidFill>
                          <a:effectLst/>
                          <a:latin typeface="+mn-lt"/>
                          <a:ea typeface="Times New Roman"/>
                          <a:cs typeface="Times New Roman"/>
                        </a:rPr>
                        <a:t>. </a:t>
                      </a:r>
                      <a:r>
                        <a:rPr lang="en-US" sz="800" b="1" i="1" dirty="0">
                          <a:solidFill>
                            <a:srgbClr val="000000"/>
                          </a:solidFill>
                          <a:effectLst/>
                          <a:latin typeface="+mn-lt"/>
                          <a:ea typeface="Times New Roman"/>
                          <a:cs typeface="Times New Roman"/>
                        </a:rPr>
                        <a:t>WRITE BRIEF  TEXTS</a:t>
                      </a:r>
                      <a:r>
                        <a:rPr lang="en-US" sz="800" dirty="0">
                          <a:solidFill>
                            <a:srgbClr val="000000"/>
                          </a:solidFill>
                          <a:effectLst/>
                          <a:latin typeface="+mn-lt"/>
                          <a:ea typeface="Times New Roman"/>
                          <a:cs typeface="Times New Roman"/>
                        </a:rPr>
                        <a:t>: Write one or more  paragraphs demonstrating specific narrative techniques (use  of dialogue, sensory or concrete </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details</a:t>
                      </a:r>
                      <a:r>
                        <a:rPr lang="en-US" sz="800" dirty="0">
                          <a:solidFill>
                            <a:srgbClr val="000000"/>
                          </a:solidFill>
                          <a:effectLst/>
                          <a:latin typeface="+mn-lt"/>
                          <a:ea typeface="Times New Roman"/>
                          <a:cs typeface="Times New Roman"/>
                        </a:rPr>
                        <a:t>, description), chronology,  appropriate transitional  strategies  for coherence, or authors’ craft  appropriate to purpose (closure,  detailing characters, plot, setting,  or an event).Gr. 4 Standards: W 3a, W 3b, W 3c, W 3d , and/or </a:t>
                      </a:r>
                      <a:r>
                        <a:rPr lang="en-US" sz="800" dirty="0" smtClean="0">
                          <a:solidFill>
                            <a:srgbClr val="000000"/>
                          </a:solidFill>
                          <a:effectLst/>
                          <a:latin typeface="+mn-lt"/>
                          <a:ea typeface="Times New Roman"/>
                          <a:cs typeface="Times New Roman"/>
                        </a:rPr>
                        <a:t>W</a:t>
                      </a:r>
                      <a:r>
                        <a:rPr lang="en-US" sz="800" baseline="0" dirty="0" smtClean="0">
                          <a:solidFill>
                            <a:schemeClr val="tx1"/>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3e </a:t>
                      </a:r>
                      <a:r>
                        <a:rPr lang="en-US" sz="800" b="1" dirty="0">
                          <a:solidFill>
                            <a:srgbClr val="000000"/>
                          </a:solidFill>
                          <a:effectLst/>
                          <a:latin typeface="+mn-lt"/>
                          <a:ea typeface="Times New Roman"/>
                          <a:cs typeface="Times New Roman"/>
                        </a:rPr>
                        <a:t>(DOK 3)</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Standards</a:t>
                      </a:r>
                    </a:p>
                    <a:p>
                      <a:pPr marL="0" marR="0" algn="l">
                        <a:lnSpc>
                          <a:spcPct val="100000"/>
                        </a:lnSpc>
                        <a:spcBef>
                          <a:spcPts val="0"/>
                        </a:spcBef>
                        <a:spcAft>
                          <a:spcPts val="0"/>
                        </a:spcAft>
                      </a:pPr>
                      <a:endParaRPr lang="en-US" sz="800" b="1"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W.3</a:t>
                      </a:r>
                      <a:endParaRPr lang="en-US" sz="800" b="1"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a  Orient the reader by establishing</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situation and introducing a</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narrator and/or characters;</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organize an event sequence</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that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unfolds naturally.</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b.</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Use narrative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techniques, such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as dialogue, description, and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pacing to develop experiences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and events or show the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responses of characters to </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situations.</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c.</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Use a variety of transitional words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and phrases to manage the sequence of events.</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d.</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Use concrete words and phrases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and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sensory details to convey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experiences and events precisely.</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e.</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Provide a conclusion that follows</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from the narrated experiences or</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events.</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L3a</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Expand, combine, and reduce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sentences for meaning, reader/listener interest, and style</a:t>
                      </a:r>
                    </a:p>
                    <a:p>
                      <a:pPr marL="0" marR="0" algn="l">
                        <a:lnSpc>
                          <a:spcPct val="100000"/>
                        </a:lnSpc>
                        <a:spcBef>
                          <a:spcPts val="0"/>
                        </a:spcBef>
                        <a:spcAft>
                          <a:spcPts val="0"/>
                        </a:spcAft>
                      </a:pPr>
                      <a:r>
                        <a:rPr lang="en-US" sz="800" dirty="0">
                          <a:solidFill>
                            <a:srgbClr val="000000"/>
                          </a:solidFill>
                          <a:effectLst/>
                          <a:latin typeface="+mn-lt"/>
                          <a:ea typeface="Times New Roman"/>
                          <a:cs typeface="Times New Roman"/>
                        </a:rPr>
                        <a:t> </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Target 1b</a:t>
                      </a:r>
                      <a:r>
                        <a:rPr lang="en-US" sz="800" dirty="0" smtClean="0">
                          <a:solidFill>
                            <a:srgbClr val="000000"/>
                          </a:solidFill>
                          <a:effectLst/>
                          <a:latin typeface="+mn-lt"/>
                          <a:ea typeface="Times New Roman"/>
                          <a:cs typeface="Times New Roman"/>
                        </a:rPr>
                        <a:t>. </a:t>
                      </a:r>
                      <a:r>
                        <a:rPr lang="en-US" sz="800" b="1" i="1" dirty="0" smtClean="0">
                          <a:solidFill>
                            <a:srgbClr val="000000"/>
                          </a:solidFill>
                          <a:effectLst/>
                          <a:latin typeface="+mn-lt"/>
                          <a:ea typeface="Times New Roman"/>
                          <a:cs typeface="Times New Roman"/>
                        </a:rPr>
                        <a:t>REVISE BRIEF TEXTS: </a:t>
                      </a:r>
                      <a:r>
                        <a:rPr lang="en-US" sz="800" b="1" i="1"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Revise one or more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paragraphs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demonstrating</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specific narrative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techniques (use of dialogue,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sensory or concrete details,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description), chronology,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appropriate transitional strategies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for coherence, or authors’ craft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appropriate to purpose (closure,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detailing characters, plot</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 setting,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or an event).</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Gr. 5 </a:t>
                      </a:r>
                      <a:r>
                        <a:rPr lang="en-US" sz="800" dirty="0" smtClean="0">
                          <a:solidFill>
                            <a:srgbClr val="000000"/>
                          </a:solidFill>
                          <a:effectLst/>
                          <a:latin typeface="+mn-lt"/>
                          <a:ea typeface="Times New Roman"/>
                          <a:cs typeface="Times New Roman"/>
                        </a:rPr>
                        <a:t>St. </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3a,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3b, </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3c,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3d, and/or W</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3e</a:t>
                      </a:r>
                      <a:r>
                        <a:rPr lang="en-US" sz="800" baseline="0" dirty="0" smtClean="0">
                          <a:solidFill>
                            <a:srgbClr val="000000"/>
                          </a:solidFill>
                          <a:effectLst/>
                          <a:latin typeface="+mn-lt"/>
                          <a:ea typeface="Times New Roman"/>
                          <a:cs typeface="Times New Roman"/>
                        </a:rPr>
                        <a:t> , </a:t>
                      </a:r>
                      <a:r>
                        <a:rPr lang="en-US" sz="800" dirty="0" smtClean="0">
                          <a:solidFill>
                            <a:srgbClr val="000000"/>
                          </a:solidFill>
                          <a:effectLst/>
                          <a:latin typeface="+mn-lt"/>
                          <a:ea typeface="Times New Roman"/>
                          <a:cs typeface="Times New Roman"/>
                        </a:rPr>
                        <a:t>L</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3a</a:t>
                      </a:r>
                      <a:r>
                        <a:rPr lang="en-US" sz="800" baseline="0" dirty="0" smtClean="0">
                          <a:solidFill>
                            <a:srgbClr val="000000"/>
                          </a:solidFill>
                          <a:effectLst/>
                          <a:latin typeface="+mn-lt"/>
                          <a:ea typeface="Times New Roman"/>
                          <a:cs typeface="Times New Roman"/>
                        </a:rPr>
                        <a:t> </a:t>
                      </a:r>
                      <a:r>
                        <a:rPr lang="en-US" sz="800" b="1" dirty="0" smtClean="0">
                          <a:solidFill>
                            <a:srgbClr val="000000"/>
                          </a:solidFill>
                          <a:effectLst/>
                          <a:latin typeface="+mn-lt"/>
                          <a:ea typeface="Times New Roman"/>
                          <a:cs typeface="Times New Roman"/>
                        </a:rPr>
                        <a:t>(DOK 2)</a:t>
                      </a:r>
                      <a:endParaRPr lang="en-US" sz="800" b="1"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316736">
                <a:tc>
                  <a:txBody>
                    <a:bodyPr/>
                    <a:lstStyle/>
                    <a:p>
                      <a:pPr>
                        <a:lnSpc>
                          <a:spcPct val="100000"/>
                        </a:lnSpc>
                      </a:pPr>
                      <a:r>
                        <a:rPr lang="en-US" sz="800" dirty="0">
                          <a:solidFill>
                            <a:srgbClr val="000000"/>
                          </a:solidFill>
                          <a:effectLst/>
                          <a:latin typeface="+mn-lt"/>
                          <a:ea typeface="Times New Roman"/>
                          <a:cs typeface="Times New Roman"/>
                        </a:rPr>
                        <a:t> </a:t>
                      </a:r>
                      <a:r>
                        <a:rPr lang="en-US" sz="800" b="0" i="0" u="none" strike="noStrike" baseline="0" dirty="0" smtClean="0">
                          <a:solidFill>
                            <a:srgbClr val="000000"/>
                          </a:solidFill>
                          <a:latin typeface="+mn-lt"/>
                        </a:rPr>
                        <a:t>Target 2. COMPOSE FULL </a:t>
                      </a:r>
                      <a:r>
                        <a:rPr lang="en-US" sz="800" b="0" i="0" u="none" strike="noStrike" baseline="0" dirty="0" smtClean="0">
                          <a:solidFill>
                            <a:srgbClr val="000000"/>
                          </a:solidFill>
                          <a:latin typeface="+mn-lt"/>
                        </a:rPr>
                        <a:t> TEXTS</a:t>
                      </a:r>
                      <a:r>
                        <a:rPr lang="en-US" sz="800" b="0" i="0" u="none" strike="noStrike" baseline="0" dirty="0" smtClean="0">
                          <a:solidFill>
                            <a:srgbClr val="000000"/>
                          </a:solidFill>
                          <a:latin typeface="+mn-lt"/>
                        </a:rPr>
                        <a:t>: Write full narrative texts using a complete writing process demonstrating narrative techniques (dialogue, sensory or concrete details, description, pacing), text structures, appropriate transitional strategies for coherence, and author’s craft appropriate to purpose (closure, detailing characters, plot, setting, and events). </a:t>
                      </a:r>
                      <a:r>
                        <a:rPr lang="en-US" sz="800" b="0" i="0" u="none" strike="noStrike" baseline="0" dirty="0" smtClean="0">
                          <a:solidFill>
                            <a:srgbClr val="000000"/>
                          </a:solidFill>
                          <a:latin typeface="+mn-lt"/>
                        </a:rPr>
                        <a:t> </a:t>
                      </a:r>
                      <a:r>
                        <a:rPr lang="pl-PL" sz="800" b="0" i="0" u="none" strike="noStrike" baseline="0" dirty="0" smtClean="0">
                          <a:solidFill>
                            <a:srgbClr val="000000"/>
                          </a:solidFill>
                          <a:latin typeface="+mn-lt"/>
                        </a:rPr>
                        <a:t>Gr</a:t>
                      </a:r>
                      <a:r>
                        <a:rPr lang="pl-PL" sz="800" b="0" i="0" u="none" strike="noStrike" baseline="0" dirty="0" smtClean="0">
                          <a:solidFill>
                            <a:srgbClr val="000000"/>
                          </a:solidFill>
                          <a:latin typeface="+mn-lt"/>
                        </a:rPr>
                        <a:t>. 5 Standards: W-3a, W-3b, </a:t>
                      </a:r>
                    </a:p>
                    <a:p>
                      <a:pPr>
                        <a:lnSpc>
                          <a:spcPct val="100000"/>
                        </a:lnSpc>
                      </a:pPr>
                      <a:r>
                        <a:rPr lang="pl-PL" sz="800" b="0" i="0" u="none" strike="noStrike" baseline="0" dirty="0" smtClean="0">
                          <a:solidFill>
                            <a:srgbClr val="000000"/>
                          </a:solidFill>
                          <a:latin typeface="+mn-lt"/>
                        </a:rPr>
                        <a:t>W-3c, W-3d, W-3e; W-4, W-5, W-8, W-9 </a:t>
                      </a:r>
                      <a:r>
                        <a:rPr lang="en-US" sz="800" b="0" i="0" u="none" strike="noStrike" baseline="0" dirty="0" smtClean="0">
                          <a:solidFill>
                            <a:srgbClr val="000000"/>
                          </a:solidFill>
                          <a:latin typeface="+mn-lt"/>
                        </a:rPr>
                        <a:t> </a:t>
                      </a:r>
                      <a:r>
                        <a:rPr lang="en-US" sz="800" b="1" i="0" u="none" strike="noStrike" baseline="0" dirty="0" smtClean="0">
                          <a:solidFill>
                            <a:srgbClr val="000000"/>
                          </a:solidFill>
                          <a:latin typeface="+mn-lt"/>
                        </a:rPr>
                        <a:t>(</a:t>
                      </a:r>
                      <a:r>
                        <a:rPr lang="en-US" sz="800" b="1" i="0" u="none" strike="noStrike" baseline="0" dirty="0" smtClean="0">
                          <a:solidFill>
                            <a:srgbClr val="000000"/>
                          </a:solidFill>
                          <a:latin typeface="+mn-lt"/>
                        </a:rPr>
                        <a:t>DOK 4) </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pPr>
                      <a:r>
                        <a:rPr lang="en-US" sz="800" b="1" i="0" u="none" strike="noStrike" baseline="0" dirty="0" smtClean="0">
                          <a:solidFill>
                            <a:srgbClr val="000000"/>
                          </a:solidFill>
                          <a:latin typeface="+mn-lt"/>
                        </a:rPr>
                        <a:t>All of standard above (W.3.a – e /L.3a)  and …</a:t>
                      </a:r>
                    </a:p>
                    <a:p>
                      <a:pPr>
                        <a:lnSpc>
                          <a:spcPct val="100000"/>
                        </a:lnSpc>
                      </a:pPr>
                      <a:r>
                        <a:rPr lang="en-US" sz="800" b="0" i="0" u="none" strike="noStrike" baseline="0" dirty="0" smtClean="0">
                          <a:solidFill>
                            <a:srgbClr val="000000"/>
                          </a:solidFill>
                          <a:latin typeface="+mn-lt"/>
                        </a:rPr>
                        <a:t>W-4 </a:t>
                      </a:r>
                      <a:r>
                        <a:rPr lang="en-US" sz="800" b="0" i="0" u="none" strike="noStrike" baseline="0" dirty="0" smtClean="0">
                          <a:solidFill>
                            <a:srgbClr val="000000"/>
                          </a:solidFill>
                          <a:latin typeface="+mn-lt"/>
                        </a:rPr>
                        <a:t>Produce clear and coherent writing in which the development and organization are appropriate to task, purpose, and audience. </a:t>
                      </a:r>
                    </a:p>
                    <a:p>
                      <a:pPr>
                        <a:lnSpc>
                          <a:spcPct val="100000"/>
                        </a:lnSpc>
                      </a:pPr>
                      <a:r>
                        <a:rPr lang="en-US" sz="800" b="0" i="0" u="none" strike="noStrike" baseline="0" dirty="0" smtClean="0">
                          <a:solidFill>
                            <a:srgbClr val="000000"/>
                          </a:solidFill>
                          <a:latin typeface="+mn-lt"/>
                        </a:rPr>
                        <a:t>W-5 With guidance and support from peers and adults, develop and strengthen writing as needed by planning, revising, editing, rewriting, or trying a new approach. </a:t>
                      </a:r>
                    </a:p>
                    <a:p>
                      <a:pPr>
                        <a:lnSpc>
                          <a:spcPct val="100000"/>
                        </a:lnSpc>
                      </a:pPr>
                      <a:r>
                        <a:rPr lang="en-US" sz="800" b="0" i="0" u="none" strike="noStrike" baseline="0" dirty="0" smtClean="0">
                          <a:solidFill>
                            <a:srgbClr val="000000"/>
                          </a:solidFill>
                          <a:latin typeface="+mn-lt"/>
                        </a:rPr>
                        <a:t>W-8 Recall relevant information from experiences or gather relevant information from print and digital sources; summarize or paraphrase information in notes and finished work, and provide a list of sources. </a:t>
                      </a:r>
                    </a:p>
                    <a:p>
                      <a:pPr>
                        <a:lnSpc>
                          <a:spcPct val="100000"/>
                        </a:lnSpc>
                      </a:pPr>
                      <a:r>
                        <a:rPr lang="en-US" sz="800" b="0" i="0" u="none" strike="noStrike" baseline="0" dirty="0" smtClean="0">
                          <a:solidFill>
                            <a:srgbClr val="000000"/>
                          </a:solidFill>
                          <a:latin typeface="+mn-lt"/>
                        </a:rPr>
                        <a:t>W-9 Draw evidence from literary or informational texts to support analysis, reflection, and research. </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a:rPr>
                        <a:t>Informational Writing Assessment Targets</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1223619">
                <a:tc>
                  <a:txBody>
                    <a:bodyPr/>
                    <a:lstStyle/>
                    <a:p>
                      <a:pPr marL="0" marR="0" algn="l">
                        <a:lnSpc>
                          <a:spcPct val="100000"/>
                        </a:lnSpc>
                        <a:spcBef>
                          <a:spcPts val="0"/>
                        </a:spcBef>
                        <a:spcAft>
                          <a:spcPts val="0"/>
                        </a:spcAft>
                      </a:pPr>
                      <a:r>
                        <a:rPr lang="en-US" sz="800" dirty="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Target 3 a. WRITE BRIEF TEXTS: Write one or more informational paragraphs demonstrating ability to organize ideas by stating a focus (main idea), including appropriate transitional strategies for coherence, or supporting evidence and elaboration, or writing body paragraphs, or a conclusion that is appropriate to purpose and audience and related to the information or explanation presented.</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Gr. 5 Standards: W-2a, W-2b, W-2c, W-2d, W-2e, W-8, and/or</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W-9</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(DOK 3)</a:t>
                      </a:r>
                      <a:endParaRPr lang="en-US" sz="8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Standards</a:t>
                      </a:r>
                    </a:p>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W-2</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a. Introduce a topic clearly, provide a general observation and group related information logically; include formatting (e.g., headings), illustrations, and multimedia when useful to aiding comprehension.</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b. Develop the topic with facts, definitions, concrete details, quotations, or other information and examples related to the topic.</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c. Link ideas within and across categories of information using words, phrases, and clauses (e.g., in contrast, especially).</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d. Use precise language and domain-specific vocabulary to inform about or explain the topic.</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e. Provide a concluding statement or section related to the information or explanation presented.</a:t>
                      </a:r>
                    </a:p>
                    <a:p>
                      <a:pPr marL="0" marR="0" algn="l">
                        <a:lnSpc>
                          <a:spcPct val="100000"/>
                        </a:lnSpc>
                        <a:spcBef>
                          <a:spcPts val="0"/>
                        </a:spcBef>
                        <a:spcAft>
                          <a:spcPts val="0"/>
                        </a:spcAft>
                      </a:pPr>
                      <a:r>
                        <a:rPr lang="en-US" sz="800" dirty="0" smtClean="0">
                          <a:effectLst/>
                          <a:latin typeface="+mn-lt"/>
                          <a:ea typeface="Times New Roman"/>
                          <a:cs typeface="Times New Roman"/>
                        </a:rPr>
                        <a:t>L-3a Expand, combine, and reduce sentences for meaning, reader/listener interest, and style.</a:t>
                      </a:r>
                    </a:p>
                    <a:p>
                      <a:pPr marL="0" marR="0" algn="l">
                        <a:lnSpc>
                          <a:spcPct val="100000"/>
                        </a:lnSpc>
                        <a:spcBef>
                          <a:spcPts val="0"/>
                        </a:spcBef>
                        <a:spcAft>
                          <a:spcPts val="0"/>
                        </a:spcAft>
                      </a:pPr>
                      <a:r>
                        <a:rPr lang="en-US" sz="800" dirty="0" smtClean="0">
                          <a:effectLst/>
                          <a:latin typeface="+mn-lt"/>
                          <a:ea typeface="Times New Roman"/>
                          <a:cs typeface="Times New Roman"/>
                        </a:rPr>
                        <a:t>W-8 Recall relevant information from experiences or gather relevant information from print and digital sources; summarize or paraphrase information in notes and finished work, and provide a list of sources.</a:t>
                      </a:r>
                    </a:p>
                    <a:p>
                      <a:pPr marL="0" marR="0" algn="l">
                        <a:lnSpc>
                          <a:spcPct val="100000"/>
                        </a:lnSpc>
                        <a:spcBef>
                          <a:spcPts val="0"/>
                        </a:spcBef>
                        <a:spcAft>
                          <a:spcPts val="0"/>
                        </a:spcAft>
                      </a:pPr>
                      <a:r>
                        <a:rPr lang="en-US" sz="800" dirty="0" smtClean="0">
                          <a:effectLst/>
                          <a:latin typeface="+mn-lt"/>
                          <a:ea typeface="Times New Roman"/>
                          <a:cs typeface="Times New Roman"/>
                        </a:rPr>
                        <a:t>W-9 Draw evidence from literary or informational texts to support analysis, reflection, and research.</a:t>
                      </a:r>
                      <a:endParaRPr lang="en-US" sz="8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033">
                <a:tc>
                  <a:txBody>
                    <a:bodyPr/>
                    <a:lstStyle/>
                    <a:p>
                      <a:pPr marL="0" marR="0" algn="l">
                        <a:lnSpc>
                          <a:spcPct val="100000"/>
                        </a:lnSpc>
                        <a:spcBef>
                          <a:spcPts val="0"/>
                        </a:spcBef>
                        <a:spcAft>
                          <a:spcPts val="0"/>
                        </a:spcAft>
                      </a:pPr>
                      <a:r>
                        <a:rPr lang="en-US" sz="800" dirty="0" smtClean="0">
                          <a:solidFill>
                            <a:schemeClr val="tx1"/>
                          </a:solidFill>
                          <a:effectLst/>
                          <a:latin typeface="+mn-lt"/>
                          <a:ea typeface="Times New Roman"/>
                          <a:cs typeface="Times New Roman"/>
                        </a:rPr>
                        <a:t>Target 3 b. REVISE BRIEF TEXTS: Revise one or more informational paragraphs demonstrating ability to organize ideas by stating a focus (main idea), including appropriate transitional strategies for coherence, or supporting evidence and elaboration, or writing body paragraphs, or a conclusion that is appropriate to purpose and audience and related to the information or explanation presented.</a:t>
                      </a:r>
                      <a:r>
                        <a:rPr lang="en-US" sz="800" baseline="0" dirty="0" smtClean="0">
                          <a:solidFill>
                            <a:schemeClr val="tx1"/>
                          </a:solidFill>
                          <a:effectLst/>
                          <a:latin typeface="+mn-lt"/>
                          <a:ea typeface="Times New Roman"/>
                          <a:cs typeface="Times New Roman"/>
                        </a:rPr>
                        <a:t> </a:t>
                      </a:r>
                      <a:r>
                        <a:rPr lang="en-US" sz="800" dirty="0" smtClean="0">
                          <a:solidFill>
                            <a:schemeClr val="tx1"/>
                          </a:solidFill>
                          <a:effectLst/>
                          <a:latin typeface="+mn-lt"/>
                          <a:ea typeface="Times New Roman"/>
                          <a:cs typeface="Times New Roman"/>
                        </a:rPr>
                        <a:t>Gr. 5 Standards: W-2a, W-2b,</a:t>
                      </a:r>
                      <a:r>
                        <a:rPr lang="en-US" sz="800" baseline="0" dirty="0" smtClean="0">
                          <a:solidFill>
                            <a:schemeClr val="tx1"/>
                          </a:solidFill>
                          <a:effectLst/>
                          <a:latin typeface="+mn-lt"/>
                          <a:ea typeface="Times New Roman"/>
                          <a:cs typeface="Times New Roman"/>
                        </a:rPr>
                        <a:t> </a:t>
                      </a:r>
                      <a:r>
                        <a:rPr lang="en-US" sz="800" dirty="0" smtClean="0">
                          <a:solidFill>
                            <a:schemeClr val="tx1"/>
                          </a:solidFill>
                          <a:effectLst/>
                          <a:latin typeface="+mn-lt"/>
                          <a:ea typeface="Times New Roman"/>
                          <a:cs typeface="Times New Roman"/>
                        </a:rPr>
                        <a:t>W-2c, W-2d, W-2e, L-3a</a:t>
                      </a:r>
                      <a:r>
                        <a:rPr lang="en-US" sz="800" baseline="0" dirty="0" smtClean="0">
                          <a:solidFill>
                            <a:schemeClr val="tx1"/>
                          </a:solidFill>
                          <a:effectLst/>
                          <a:latin typeface="+mn-lt"/>
                          <a:ea typeface="Times New Roman"/>
                          <a:cs typeface="Times New Roman"/>
                        </a:rPr>
                        <a:t> </a:t>
                      </a:r>
                      <a:r>
                        <a:rPr lang="en-US" sz="800" b="1" dirty="0" smtClean="0">
                          <a:solidFill>
                            <a:schemeClr val="tx1"/>
                          </a:solidFill>
                          <a:effectLst/>
                          <a:latin typeface="+mn-lt"/>
                          <a:ea typeface="Times New Roman"/>
                          <a:cs typeface="Times New Roman"/>
                        </a:rPr>
                        <a:t>(DOK 2)</a:t>
                      </a:r>
                      <a:endParaRPr lang="en-US" sz="800" b="1" dirty="0">
                        <a:solidFill>
                          <a:schemeClr val="tx1"/>
                        </a:solidFill>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79268">
                <a:tc>
                  <a:txBody>
                    <a:bodyPr/>
                    <a:lstStyle/>
                    <a:p>
                      <a:pPr marL="0" marR="0" algn="l">
                        <a:lnSpc>
                          <a:spcPct val="100000"/>
                        </a:lnSpc>
                        <a:spcBef>
                          <a:spcPts val="0"/>
                        </a:spcBef>
                        <a:spcAft>
                          <a:spcPts val="0"/>
                        </a:spcAft>
                      </a:pPr>
                      <a:r>
                        <a:rPr lang="en-US" sz="800" dirty="0">
                          <a:effectLst/>
                          <a:latin typeface="+mn-lt"/>
                          <a:ea typeface="Times New Roman"/>
                          <a:cs typeface="Times New Roman"/>
                        </a:rPr>
                        <a:t> </a:t>
                      </a:r>
                      <a:r>
                        <a:rPr lang="en-US" sz="800" dirty="0" smtClean="0">
                          <a:effectLst/>
                          <a:latin typeface="+mn-lt"/>
                          <a:ea typeface="Times New Roman"/>
                          <a:cs typeface="Times New Roman"/>
                        </a:rPr>
                        <a:t>Target 4. COMPOSE FULLTEXTS: Write full informational texts on a topic using a complete writing process attending to purpose and audience: organize ideas by stating a focus (main idea); include text structures and appropriate transitional strategies for coherence; include elaboration and supporting evidence from sources; and develop an appropriate conclusion related to the information or explanation presented.</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Gr. 5 Standards: W-2a, W-2b, W-2c,</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W-2d, W-2e, W-4, W-5, W-8, W-9</a:t>
                      </a:r>
                      <a:r>
                        <a:rPr lang="en-US" sz="800" baseline="0" dirty="0" smtClean="0">
                          <a:effectLst/>
                          <a:latin typeface="+mn-lt"/>
                          <a:ea typeface="Times New Roman"/>
                          <a:cs typeface="Times New Roman"/>
                        </a:rPr>
                        <a:t>  </a:t>
                      </a:r>
                      <a:r>
                        <a:rPr lang="en-US" sz="800" b="1" dirty="0" smtClean="0">
                          <a:effectLst/>
                          <a:latin typeface="+mn-lt"/>
                          <a:ea typeface="Times New Roman"/>
                          <a:cs typeface="Times New Roman"/>
                        </a:rPr>
                        <a:t>(DOK 4)</a:t>
                      </a:r>
                      <a:endParaRPr lang="en-US" sz="8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All of standard above (W.3.a – e /L.3a / W.8-9)  and …</a:t>
                      </a:r>
                    </a:p>
                    <a:p>
                      <a:pPr marL="0" marR="0" algn="l">
                        <a:lnSpc>
                          <a:spcPct val="100000"/>
                        </a:lnSpc>
                        <a:spcBef>
                          <a:spcPts val="0"/>
                        </a:spcBef>
                        <a:spcAft>
                          <a:spcPts val="0"/>
                        </a:spcAft>
                      </a:pPr>
                      <a:endParaRPr lang="en-US" sz="800"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W-4 Produce clear and coherent writing in which the development and organization are appropriate to task, purpose, and audience.</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W-5 With guidance and support from peers and adults, develop and strengthen writing as needed by planning, revising, editing, rewriting, or trying a new approach.</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268">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5. [Not assessed in summative CAT assessment] USE TEXT FEATURES: Use text features (headings, bold text, captions, etc.) in informational texts to enhance meaning.</a:t>
                      </a:r>
                    </a:p>
                    <a:p>
                      <a:pPr marL="0" marR="0" algn="l">
                        <a:lnSpc>
                          <a:spcPct val="100000"/>
                        </a:lnSpc>
                        <a:spcBef>
                          <a:spcPts val="0"/>
                        </a:spcBef>
                        <a:spcAft>
                          <a:spcPts val="0"/>
                        </a:spcAft>
                      </a:pPr>
                      <a:r>
                        <a:rPr lang="en-US" sz="800" b="0" dirty="0" smtClean="0">
                          <a:effectLst/>
                          <a:latin typeface="+mn-lt"/>
                          <a:ea typeface="Times New Roman"/>
                          <a:cs typeface="Times New Roman"/>
                        </a:rPr>
                        <a:t>Gr. 5 Standards: W-2a, W-2b</a:t>
                      </a:r>
                      <a:r>
                        <a:rPr lang="en-US" sz="800" b="0" baseline="0" dirty="0" smtClean="0">
                          <a:effectLst/>
                          <a:latin typeface="+mn-lt"/>
                          <a:ea typeface="Times New Roman"/>
                          <a:cs typeface="Times New Roman"/>
                        </a:rPr>
                        <a:t> </a:t>
                      </a:r>
                      <a:r>
                        <a:rPr lang="en-US" sz="800" b="1" baseline="0" dirty="0" smtClean="0">
                          <a:effectLst/>
                          <a:latin typeface="+mn-lt"/>
                          <a:ea typeface="Times New Roman"/>
                          <a:cs typeface="Times New Roman"/>
                        </a:rPr>
                        <a:t>(</a:t>
                      </a:r>
                      <a:r>
                        <a:rPr lang="en-US" sz="800" b="1" dirty="0" smtClean="0">
                          <a:effectLst/>
                          <a:latin typeface="+mn-lt"/>
                          <a:ea typeface="Times New Roman"/>
                          <a:cs typeface="Times New Roman"/>
                        </a:rPr>
                        <a:t>DOK 2)</a:t>
                      </a:r>
                      <a:endParaRPr lang="en-US" sz="8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W-2</a:t>
                      </a:r>
                    </a:p>
                    <a:p>
                      <a:pPr marL="0" marR="0" algn="l">
                        <a:lnSpc>
                          <a:spcPct val="100000"/>
                        </a:lnSpc>
                        <a:spcBef>
                          <a:spcPts val="0"/>
                        </a:spcBef>
                        <a:spcAft>
                          <a:spcPts val="0"/>
                        </a:spcAft>
                      </a:pPr>
                      <a:r>
                        <a:rPr lang="en-US" sz="800" dirty="0" smtClean="0">
                          <a:effectLst/>
                          <a:latin typeface="+mn-lt"/>
                          <a:ea typeface="Times New Roman"/>
                          <a:cs typeface="Times New Roman"/>
                        </a:rPr>
                        <a:t>a. Introduce a topic clearly, provide a general observation and group related information logically; include formatting (e.g., headings), illustrations, and multimedia when useful to aiding comprehension.</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82994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14663634"/>
              </p:ext>
            </p:extLst>
          </p:nvPr>
        </p:nvGraphicFramePr>
        <p:xfrm>
          <a:off x="228600" y="457200"/>
          <a:ext cx="6477000" cy="6178296"/>
        </p:xfrm>
        <a:graphic>
          <a:graphicData uri="http://schemas.openxmlformats.org/drawingml/2006/table">
            <a:tbl>
              <a:tblPr firstRow="1" firstCol="1" bandRow="1"/>
              <a:tblGrid>
                <a:gridCol w="2678759"/>
                <a:gridCol w="3798241"/>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5 </a:t>
                      </a:r>
                      <a:r>
                        <a:rPr lang="en-US" sz="1100" b="1" dirty="0" smtClean="0">
                          <a:effectLst/>
                          <a:latin typeface="+mn-lt"/>
                          <a:ea typeface="Times New Roman"/>
                          <a:cs typeface="Times New Roman"/>
                        </a:rPr>
                        <a:t>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a:t>
                      </a:r>
                      <a:r>
                        <a:rPr lang="en-US" sz="1100" b="1" dirty="0">
                          <a:effectLst/>
                          <a:latin typeface="+mn-lt"/>
                          <a:ea typeface="Times New Roman"/>
                          <a:cs typeface="Times New Roman"/>
                        </a:rPr>
                        <a:t>Targets</a:t>
                      </a:r>
                      <a:endParaRPr lang="en-US" sz="11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hMerge="1">
                  <a:txBody>
                    <a:bodyPr/>
                    <a:lstStyle/>
                    <a:p>
                      <a:endParaRPr lang="en-US"/>
                    </a:p>
                  </a:txBody>
                  <a:tcPr/>
                </a:tc>
              </a:tr>
              <a:tr h="2286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Opinion Writing </a:t>
                      </a: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Assessment Targets</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1143000">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6 a. WRITE BRIEF TEXTS: Write one or more paragraphs demonstrating ability to state opinions about topics or sources; set a context, organize ideas, develop supporting evidence/reasons and elaboration, or develop a conclusion that is appropriate to purpose and audience and related to the opinion presented.</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Gr. 5 Standards: W-1a, W-1b, W-1c, W-1d, W-8, and/or W-9</a:t>
                      </a:r>
                      <a:r>
                        <a:rPr lang="en-US" sz="800" b="0" baseline="0" dirty="0" smtClean="0">
                          <a:effectLst/>
                          <a:latin typeface="+mn-lt"/>
                          <a:ea typeface="Times New Roman"/>
                          <a:cs typeface="Times New Roman"/>
                        </a:rPr>
                        <a:t> </a:t>
                      </a:r>
                      <a:r>
                        <a:rPr lang="en-US" sz="800" b="1" dirty="0" smtClean="0">
                          <a:effectLst/>
                          <a:latin typeface="+mn-lt"/>
                          <a:ea typeface="Times New Roman"/>
                          <a:cs typeface="Times New Roman"/>
                        </a:rPr>
                        <a:t>(DOK 3)</a:t>
                      </a:r>
                      <a:endParaRPr lang="en-US" sz="800" b="1"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effectLst/>
                          <a:latin typeface="+mn-lt"/>
                          <a:ea typeface="Times New Roman"/>
                          <a:cs typeface="Times New Roman"/>
                        </a:rPr>
                        <a:t>Standards</a:t>
                      </a:r>
                    </a:p>
                    <a:p>
                      <a:pPr marL="0" marR="0" algn="l">
                        <a:lnSpc>
                          <a:spcPct val="100000"/>
                        </a:lnSpc>
                        <a:spcBef>
                          <a:spcPts val="0"/>
                        </a:spcBef>
                        <a:spcAft>
                          <a:spcPts val="0"/>
                        </a:spcAft>
                      </a:pPr>
                      <a:endParaRPr lang="en-US" sz="800" dirty="0" smtClean="0">
                        <a:effectLst/>
                        <a:latin typeface="+mn-lt"/>
                        <a:ea typeface="Times New Roman"/>
                        <a:cs typeface="Times New Roman"/>
                      </a:endParaRPr>
                    </a:p>
                    <a:p>
                      <a:pPr marL="0" marR="0" algn="l">
                        <a:lnSpc>
                          <a:spcPct val="100000"/>
                        </a:lnSpc>
                        <a:spcBef>
                          <a:spcPts val="0"/>
                        </a:spcBef>
                        <a:spcAft>
                          <a:spcPts val="0"/>
                        </a:spcAft>
                      </a:pPr>
                      <a:r>
                        <a:rPr lang="en-US" sz="800" dirty="0" smtClean="0">
                          <a:effectLst/>
                          <a:latin typeface="+mn-lt"/>
                          <a:ea typeface="Times New Roman"/>
                          <a:cs typeface="Times New Roman"/>
                        </a:rPr>
                        <a:t>W-1</a:t>
                      </a:r>
                    </a:p>
                    <a:p>
                      <a:pPr marL="228600" marR="0" indent="-228600" algn="l">
                        <a:lnSpc>
                          <a:spcPct val="100000"/>
                        </a:lnSpc>
                        <a:spcBef>
                          <a:spcPts val="0"/>
                        </a:spcBef>
                        <a:spcAft>
                          <a:spcPts val="0"/>
                        </a:spcAft>
                        <a:buAutoNum type="alphaLcPeriod"/>
                      </a:pPr>
                      <a:r>
                        <a:rPr lang="en-US" sz="800" dirty="0" smtClean="0">
                          <a:effectLst/>
                          <a:latin typeface="+mn-lt"/>
                          <a:ea typeface="Times New Roman"/>
                          <a:cs typeface="Times New Roman"/>
                        </a:rPr>
                        <a:t>Introduce a topic or text clearly, state an opinion, and create an</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organizational structure in which ideas are logically grouped to support the writer’s purpose.</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b. Provide logically ordered reasons that are supported by facts and details.</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c. Link opinion and reasons using words, phrases, and clauses (e.g., consequently, specifically).</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d. Provide a concluding statement or section related to the opinion presented.</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W-8 Recall relevant information from experiences or gather relevant information from print and digital sources; summarize or paraphrase information in notes and finished work, and provide a list of sources.</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L-3a Expand, combine, and reduce sentences for meaning, reader/listener interest, and style.</a:t>
                      </a:r>
                    </a:p>
                    <a:p>
                      <a:pPr marL="0" marR="0" indent="0" algn="l">
                        <a:lnSpc>
                          <a:spcPct val="100000"/>
                        </a:lnSpc>
                        <a:spcBef>
                          <a:spcPts val="0"/>
                        </a:spcBef>
                        <a:spcAft>
                          <a:spcPts val="0"/>
                        </a:spcAft>
                        <a:buNone/>
                      </a:pPr>
                      <a:r>
                        <a:rPr lang="en-US" sz="800" dirty="0" smtClean="0">
                          <a:effectLst/>
                          <a:latin typeface="+mn-lt"/>
                          <a:ea typeface="Times New Roman"/>
                          <a:cs typeface="Times New Roman"/>
                        </a:rPr>
                        <a:t>W-9 Draw evidence from literary or informational texts to support analysis, reflection, and research.</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6 b. REVISE BRIEF TEXTS: Revise one or more paragraphs demonstrating ability to state opinions about topics or sources; set a context, organize ideas, develop supporting evidence/reasons and elaboration, or develop a conclusion appropriate to purpose and audience and related to the opinion presented. Gr. 5 Standards: W-1a, W-1b, W-1c, W-1d, L-3a</a:t>
                      </a:r>
                      <a:r>
                        <a:rPr lang="en-US" sz="800" b="0" baseline="0" dirty="0" smtClean="0">
                          <a:effectLst/>
                          <a:latin typeface="+mn-lt"/>
                          <a:ea typeface="Times New Roman"/>
                          <a:cs typeface="Times New Roman"/>
                        </a:rPr>
                        <a:t> </a:t>
                      </a:r>
                      <a:r>
                        <a:rPr lang="en-US" sz="800" b="1" dirty="0" smtClean="0">
                          <a:effectLst/>
                          <a:latin typeface="+mn-lt"/>
                          <a:ea typeface="Times New Roman"/>
                          <a:cs typeface="Times New Roman"/>
                        </a:rPr>
                        <a:t>(DOK 2)</a:t>
                      </a:r>
                      <a:endParaRPr lang="en-US" sz="800" b="1"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316736">
                <a:tc>
                  <a:txBody>
                    <a:bodyPr/>
                    <a:lstStyle/>
                    <a:p>
                      <a:pPr>
                        <a:lnSpc>
                          <a:spcPct val="100000"/>
                        </a:lnSpc>
                      </a:pPr>
                      <a:r>
                        <a:rPr lang="en-US" sz="800" b="0" i="0" u="none" strike="noStrike" baseline="0" dirty="0" smtClean="0">
                          <a:solidFill>
                            <a:srgbClr val="000000"/>
                          </a:solidFill>
                          <a:latin typeface="+mn-lt"/>
                        </a:rPr>
                        <a:t>Target 7. COMPOSE FULL</a:t>
                      </a:r>
                    </a:p>
                    <a:p>
                      <a:pPr>
                        <a:lnSpc>
                          <a:spcPct val="100000"/>
                        </a:lnSpc>
                      </a:pPr>
                      <a:r>
                        <a:rPr lang="en-US" sz="800" b="0" i="0" u="none" strike="noStrike" baseline="0" dirty="0" smtClean="0">
                          <a:solidFill>
                            <a:srgbClr val="000000"/>
                          </a:solidFill>
                          <a:latin typeface="+mn-lt"/>
                        </a:rPr>
                        <a:t>TEXTS: Write full opinion pieces about topics using a complete writing process attending to purpose and audience: organize ideas by stating a context and focus (opinion); include structures and appropriate transitional strategies for coherence; elaborate and include supporting evidence/reasons from sources; and develop an appropriate conclusion related to the opinion presented.</a:t>
                      </a:r>
                      <a:r>
                        <a:rPr lang="pl-PL" sz="800" b="0" i="0" u="none" strike="noStrike" baseline="0" dirty="0" smtClean="0">
                          <a:solidFill>
                            <a:srgbClr val="000000"/>
                          </a:solidFill>
                          <a:latin typeface="+mn-lt"/>
                        </a:rPr>
                        <a:t> Gr. 5 Standards: W-1a, W-1b, W-1c, W1 -d, W-4, W-5, W-8 , W-9</a:t>
                      </a:r>
                      <a:r>
                        <a:rPr lang="en-US" sz="800" b="0" i="0" u="none" strike="noStrike" baseline="0" dirty="0" smtClean="0">
                          <a:solidFill>
                            <a:srgbClr val="000000"/>
                          </a:solidFill>
                          <a:latin typeface="+mn-lt"/>
                        </a:rPr>
                        <a:t> </a:t>
                      </a:r>
                      <a:r>
                        <a:rPr lang="pl-PL" sz="800" b="0" i="0" u="none" strike="noStrike" baseline="0" dirty="0" smtClean="0">
                          <a:solidFill>
                            <a:srgbClr val="000000"/>
                          </a:solidFill>
                          <a:latin typeface="+mn-lt"/>
                        </a:rPr>
                        <a:t>(</a:t>
                      </a:r>
                      <a:r>
                        <a:rPr lang="pl-PL" sz="800" b="1" i="0" u="none" strike="noStrike" baseline="0" dirty="0" smtClean="0">
                          <a:solidFill>
                            <a:srgbClr val="000000"/>
                          </a:solidFill>
                          <a:latin typeface="+mn-lt"/>
                        </a:rPr>
                        <a:t>DOK 4)</a:t>
                      </a:r>
                      <a:endParaRPr lang="en-US" sz="800" b="1" i="0" u="none" strike="noStrike" baseline="0" dirty="0" smtClean="0">
                        <a:solidFill>
                          <a:srgbClr val="000000"/>
                        </a:solidFill>
                        <a:latin typeface="+mn-lt"/>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rPr>
                        <a:t>All of standards above (W.1.a – d/W.8-9, L.3a,) and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panose="02020603050405020304" pitchFamily="18" charset="0"/>
                      </a:endParaRPr>
                    </a:p>
                    <a:p>
                      <a:pPr>
                        <a:lnSpc>
                          <a:spcPct val="100000"/>
                        </a:lnSpc>
                      </a:pPr>
                      <a:r>
                        <a:rPr lang="en-US" sz="800" b="0" i="0" u="none" strike="noStrike" baseline="0" dirty="0" smtClean="0">
                          <a:solidFill>
                            <a:srgbClr val="000000"/>
                          </a:solidFill>
                          <a:latin typeface="+mn-lt"/>
                        </a:rPr>
                        <a:t>W-4 Produce clear and coherent writing in which the development and organization are appropriate to task, purpose, and audience.</a:t>
                      </a:r>
                    </a:p>
                    <a:p>
                      <a:pPr>
                        <a:lnSpc>
                          <a:spcPct val="100000"/>
                        </a:lnSpc>
                      </a:pPr>
                      <a:r>
                        <a:rPr lang="en-US" sz="800" b="0" i="0" u="none" strike="noStrike" baseline="0" dirty="0" smtClean="0">
                          <a:solidFill>
                            <a:srgbClr val="000000"/>
                          </a:solidFill>
                          <a:latin typeface="+mn-lt"/>
                        </a:rPr>
                        <a:t>W-5 With guidance and support from peers and adults, develop and strengthen writing as needed by planning, revising, editing, rewriting, or trying a new approach.</a:t>
                      </a:r>
                      <a:endParaRPr lang="en-US" sz="800" b="0" i="0" u="none" strike="noStrike" baseline="0" dirty="0" smtClean="0">
                        <a:solidFill>
                          <a:srgbClr val="000000"/>
                        </a:solidFill>
                        <a:latin typeface="+mn-lt"/>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Language and Vocabulary</a:t>
                      </a: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tc>
              </a:tr>
              <a:tr h="15617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8. LANGUAGE &amp; VOCABULARY USE: Strategically use language and vocabulary (including academic or domain-specific vocabulary) appropriate to the purpose and audience when revising or composing texts.</a:t>
                      </a:r>
                    </a:p>
                    <a:p>
                      <a:pPr marL="0" marR="0" algn="l">
                        <a:lnSpc>
                          <a:spcPct val="100000"/>
                        </a:lnSpc>
                        <a:spcBef>
                          <a:spcPts val="0"/>
                        </a:spcBef>
                        <a:spcAft>
                          <a:spcPts val="0"/>
                        </a:spcAft>
                      </a:pPr>
                      <a:r>
                        <a:rPr lang="en-US" sz="800" b="0" dirty="0" smtClean="0">
                          <a:effectLst/>
                          <a:latin typeface="+mn-lt"/>
                          <a:ea typeface="Times New Roman"/>
                          <a:cs typeface="Times New Roman"/>
                        </a:rPr>
                        <a:t>Gr. 5 Standards: W-2d, W-3d,</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L-6</a:t>
                      </a:r>
                      <a:r>
                        <a:rPr lang="en-US" sz="800" b="0" baseline="0" dirty="0" smtClean="0">
                          <a:effectLst/>
                          <a:latin typeface="+mn-lt"/>
                          <a:ea typeface="Times New Roman"/>
                          <a:cs typeface="Times New Roman"/>
                        </a:rPr>
                        <a:t> </a:t>
                      </a:r>
                      <a:r>
                        <a:rPr lang="en-US" sz="800" b="1" dirty="0" smtClean="0">
                          <a:effectLst/>
                          <a:latin typeface="+mn-lt"/>
                          <a:ea typeface="Times New Roman"/>
                          <a:cs typeface="Times New Roman"/>
                        </a:rPr>
                        <a:t>(DOK 1, DOK 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W-2d Use precise language and domain-specific vocabulary to inform about or explain the topic.</a:t>
                      </a:r>
                    </a:p>
                    <a:p>
                      <a:pPr marL="0" marR="0" algn="l">
                        <a:lnSpc>
                          <a:spcPct val="100000"/>
                        </a:lnSpc>
                        <a:spcBef>
                          <a:spcPts val="0"/>
                        </a:spcBef>
                        <a:spcAft>
                          <a:spcPts val="0"/>
                        </a:spcAft>
                      </a:pPr>
                      <a:r>
                        <a:rPr lang="en-US" sz="800" dirty="0" smtClean="0">
                          <a:effectLst/>
                          <a:latin typeface="+mn-lt"/>
                          <a:ea typeface="Times New Roman"/>
                          <a:cs typeface="Times New Roman"/>
                        </a:rPr>
                        <a:t>W-3d Use concrete words and phrases and sensory details to convey experiences and events precisely.</a:t>
                      </a:r>
                    </a:p>
                    <a:p>
                      <a:pPr marL="0" marR="0" algn="l">
                        <a:lnSpc>
                          <a:spcPct val="100000"/>
                        </a:lnSpc>
                        <a:spcBef>
                          <a:spcPts val="0"/>
                        </a:spcBef>
                        <a:spcAft>
                          <a:spcPts val="0"/>
                        </a:spcAft>
                      </a:pPr>
                      <a:r>
                        <a:rPr lang="en-US" sz="800" dirty="0" smtClean="0">
                          <a:effectLst/>
                          <a:latin typeface="+mn-lt"/>
                          <a:ea typeface="Times New Roman"/>
                          <a:cs typeface="Times New Roman"/>
                        </a:rPr>
                        <a:t>L-6 Acquire and use accurately grade-appropriate general academic and domain-specific words and phrases, including those that signal contrast, addition, and other logical relationships (e.g., however, although, nevertheless, similarly, moreover, in addition).</a:t>
                      </a:r>
                      <a:endParaRPr lang="en-US" sz="800" dirty="0">
                        <a:effectLst/>
                        <a:latin typeface="+mn-lt"/>
                        <a:ea typeface="Times New Roman"/>
                        <a:cs typeface="Times New Roman"/>
                      </a:endParaRPr>
                    </a:p>
                  </a:txBody>
                  <a:tcPr marL="53097" marR="53097" marT="0" marB="0"/>
                </a:tc>
              </a:tr>
              <a:tr h="156172">
                <a:tc gridSpan="2">
                  <a:txBody>
                    <a:bodyPr/>
                    <a:lstStyle/>
                    <a:p>
                      <a:pPr marL="0" marR="0" algn="ctr">
                        <a:lnSpc>
                          <a:spcPct val="100000"/>
                        </a:lnSpc>
                        <a:spcBef>
                          <a:spcPts val="0"/>
                        </a:spcBef>
                        <a:spcAft>
                          <a:spcPts val="0"/>
                        </a:spcAft>
                      </a:pPr>
                      <a:r>
                        <a:rPr lang="en-US" sz="1100" b="1" dirty="0" smtClean="0">
                          <a:solidFill>
                            <a:schemeClr val="tx1"/>
                          </a:solidFill>
                          <a:effectLst/>
                          <a:latin typeface="+mn-lt"/>
                          <a:ea typeface="Times New Roman"/>
                          <a:cs typeface="Times New Roman"/>
                        </a:rPr>
                        <a:t>Edit and Vocabulary</a:t>
                      </a:r>
                      <a:endParaRPr lang="en-US" sz="1100" b="1" dirty="0">
                        <a:solidFill>
                          <a:schemeClr val="tx1"/>
                        </a:solidFill>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tc>
              </a:tr>
              <a:tr h="15617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9. EDIT: Apply or edit grade-appropriate grammar usage, capitalization, punctuation, and spelling to clarify a message and edit narrative, informational, and opinion texts.</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Gr. 5 Standards: L-1, L-2</a:t>
                      </a:r>
                      <a:r>
                        <a:rPr lang="en-US" sz="800" b="0" baseline="0" dirty="0" smtClean="0">
                          <a:effectLst/>
                          <a:latin typeface="+mn-lt"/>
                          <a:ea typeface="Times New Roman"/>
                          <a:cs typeface="Times New Roman"/>
                        </a:rPr>
                        <a:t> </a:t>
                      </a:r>
                      <a:r>
                        <a:rPr lang="en-US" sz="800" b="1" dirty="0" smtClean="0">
                          <a:effectLst/>
                          <a:latin typeface="+mn-lt"/>
                          <a:ea typeface="Times New Roman"/>
                          <a:cs typeface="Times New Roman"/>
                        </a:rPr>
                        <a:t>(DOK 1, DOK 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L-1 Demonstrate command of the conventions of standard English grammar and usage when writing or speaking.</a:t>
                      </a:r>
                    </a:p>
                    <a:p>
                      <a:pPr marL="0" marR="0" algn="l">
                        <a:lnSpc>
                          <a:spcPct val="100000"/>
                        </a:lnSpc>
                        <a:spcBef>
                          <a:spcPts val="0"/>
                        </a:spcBef>
                        <a:spcAft>
                          <a:spcPts val="0"/>
                        </a:spcAft>
                      </a:pPr>
                      <a:r>
                        <a:rPr lang="en-US" sz="800" dirty="0" smtClean="0">
                          <a:effectLst/>
                          <a:latin typeface="+mn-lt"/>
                          <a:ea typeface="Times New Roman"/>
                          <a:cs typeface="Times New Roman"/>
                        </a:rPr>
                        <a:t>L-2 Demonstrate command of the conventions of standard English capitalization, punctuation, and spelling when writing.</a:t>
                      </a:r>
                      <a:endParaRPr lang="en-US" sz="800" dirty="0">
                        <a:effectLst/>
                        <a:latin typeface="+mn-lt"/>
                        <a:ea typeface="Times New Roman"/>
                        <a:cs typeface="Times New Roman"/>
                      </a:endParaRPr>
                    </a:p>
                  </a:txBody>
                  <a:tcPr marL="53097" marR="53097" marT="0" marB="0"/>
                </a:tc>
              </a:tr>
              <a:tr h="156172">
                <a:tc gridSpan="2">
                  <a:txBody>
                    <a:bodyPr/>
                    <a:lstStyle/>
                    <a:p>
                      <a:pPr marL="0" marR="0" algn="ctr">
                        <a:lnSpc>
                          <a:spcPct val="100000"/>
                        </a:lnSpc>
                        <a:spcBef>
                          <a:spcPts val="0"/>
                        </a:spcBef>
                        <a:spcAft>
                          <a:spcPts val="0"/>
                        </a:spcAft>
                      </a:pPr>
                      <a:r>
                        <a:rPr lang="en-US" sz="1100" b="1" dirty="0" smtClean="0">
                          <a:effectLst/>
                          <a:latin typeface="+mn-lt"/>
                          <a:ea typeface="Times New Roman"/>
                          <a:cs typeface="Times New Roman"/>
                        </a:rPr>
                        <a:t>Technology</a:t>
                      </a:r>
                      <a:endParaRPr lang="en-US" sz="1100" b="1" dirty="0">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00000"/>
                        </a:lnSpc>
                        <a:spcBef>
                          <a:spcPts val="0"/>
                        </a:spcBef>
                        <a:spcAft>
                          <a:spcPts val="0"/>
                        </a:spcAft>
                      </a:pPr>
                      <a:endParaRPr lang="en-US" sz="800" dirty="0">
                        <a:effectLst/>
                        <a:latin typeface="+mn-lt"/>
                        <a:ea typeface="Times New Roman"/>
                        <a:cs typeface="Times New Roman"/>
                      </a:endParaRPr>
                    </a:p>
                  </a:txBody>
                  <a:tcPr marL="53097" marR="53097" marT="0" marB="0"/>
                </a:tc>
              </a:tr>
              <a:tr h="15617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10. [Not assessed in summative assessment]</a:t>
                      </a:r>
                    </a:p>
                    <a:p>
                      <a:pPr marL="0" marR="0" algn="l">
                        <a:lnSpc>
                          <a:spcPct val="100000"/>
                        </a:lnSpc>
                        <a:spcBef>
                          <a:spcPts val="0"/>
                        </a:spcBef>
                        <a:spcAft>
                          <a:spcPts val="0"/>
                        </a:spcAft>
                      </a:pPr>
                      <a:r>
                        <a:rPr lang="en-US" sz="800" b="0" dirty="0" smtClean="0">
                          <a:effectLst/>
                          <a:latin typeface="+mn-lt"/>
                          <a:ea typeface="Times New Roman"/>
                          <a:cs typeface="Times New Roman"/>
                        </a:rPr>
                        <a:t>TECHNOLOGY: Use tools of technology to gather information, make revisions, or produce texts.</a:t>
                      </a:r>
                    </a:p>
                    <a:p>
                      <a:pPr marL="0" marR="0" algn="l">
                        <a:lnSpc>
                          <a:spcPct val="100000"/>
                        </a:lnSpc>
                        <a:spcBef>
                          <a:spcPts val="0"/>
                        </a:spcBef>
                        <a:spcAft>
                          <a:spcPts val="0"/>
                        </a:spcAft>
                      </a:pPr>
                      <a:r>
                        <a:rPr lang="en-US" sz="800" b="0" dirty="0" smtClean="0">
                          <a:effectLst/>
                          <a:latin typeface="+mn-lt"/>
                          <a:ea typeface="Times New Roman"/>
                          <a:cs typeface="Times New Roman"/>
                        </a:rPr>
                        <a:t>Gr. 5 Standards: W-6 </a:t>
                      </a:r>
                      <a:r>
                        <a:rPr lang="en-US" sz="800" b="1" dirty="0" smtClean="0">
                          <a:effectLst/>
                          <a:latin typeface="+mn-lt"/>
                          <a:ea typeface="Times New Roman"/>
                          <a:cs typeface="Times New Roman"/>
                        </a:rPr>
                        <a:t>(DOK 1)</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W-6 With some guidance and support from adults, use technology, including the Internet, to produce and publish writing as well as to interact and collaborate with others; demonstrate sufficient command of keyboarding skills to type a minimum of one page in a single sitting.</a:t>
                      </a:r>
                      <a:endParaRPr lang="en-US" sz="800" dirty="0">
                        <a:effectLst/>
                        <a:latin typeface="+mn-lt"/>
                        <a:ea typeface="Times New Roman"/>
                        <a:cs typeface="Times New Roman"/>
                      </a:endParaRPr>
                    </a:p>
                  </a:txBody>
                  <a:tcPr marL="53097" marR="53097" marT="0" marB="0"/>
                </a:tc>
              </a:tr>
            </a:tbl>
          </a:graphicData>
        </a:graphic>
      </p:graphicFrame>
    </p:spTree>
    <p:extLst>
      <p:ext uri="{BB962C8B-B14F-4D97-AF65-F5344CB8AC3E}">
        <p14:creationId xmlns:p14="http://schemas.microsoft.com/office/powerpoint/2010/main" val="118253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75125018"/>
              </p:ext>
            </p:extLst>
          </p:nvPr>
        </p:nvGraphicFramePr>
        <p:xfrm>
          <a:off x="152400" y="102909"/>
          <a:ext cx="6553200" cy="8538172"/>
        </p:xfrm>
        <a:graphic>
          <a:graphicData uri="http://schemas.openxmlformats.org/drawingml/2006/table">
            <a:tbl>
              <a:tblPr firstRow="1" firstCol="1" bandRow="1"/>
              <a:tblGrid>
                <a:gridCol w="2595328"/>
                <a:gridCol w="3957872"/>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a:t>
                      </a:r>
                      <a:r>
                        <a:rPr lang="en-US" sz="1100" b="1" dirty="0" smtClean="0">
                          <a:effectLst/>
                          <a:latin typeface="+mn-lt"/>
                          <a:ea typeface="Times New Roman"/>
                          <a:cs typeface="Times New Roman"/>
                        </a:rPr>
                        <a:t>6 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a:t>
                      </a:r>
                      <a:r>
                        <a:rPr lang="en-US" sz="1100" b="1" dirty="0">
                          <a:effectLst/>
                          <a:latin typeface="+mn-lt"/>
                          <a:ea typeface="Times New Roman"/>
                          <a:cs typeface="Times New Roman"/>
                        </a:rPr>
                        <a:t>Targets</a:t>
                      </a:r>
                      <a:endParaRPr lang="en-US" sz="11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marL="0" marR="0" algn="l">
                        <a:lnSpc>
                          <a:spcPct val="115000"/>
                        </a:lnSpc>
                        <a:spcBef>
                          <a:spcPts val="0"/>
                        </a:spcBef>
                        <a:spcAft>
                          <a:spcPts val="0"/>
                        </a:spcAft>
                      </a:pPr>
                      <a:endParaRPr lang="en-US" sz="1000" dirty="0">
                        <a:effectLst/>
                        <a:latin typeface="Calibri"/>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286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Narrative Writing Assessment Targets</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304800">
                <a:tc>
                  <a:txBody>
                    <a:bodyPr/>
                    <a:lstStyle/>
                    <a:p>
                      <a:pPr>
                        <a:lnSpc>
                          <a:spcPct val="100000"/>
                        </a:lnSpc>
                        <a:spcBef>
                          <a:spcPts val="0"/>
                        </a:spcBef>
                        <a:spcAft>
                          <a:spcPts val="0"/>
                        </a:spcAft>
                      </a:pPr>
                      <a:r>
                        <a:rPr lang="en-US" sz="800" b="0" i="0" u="none" strike="noStrike" baseline="0" dirty="0" smtClean="0">
                          <a:solidFill>
                            <a:srgbClr val="000000"/>
                          </a:solidFill>
                          <a:latin typeface="+mn-lt"/>
                        </a:rPr>
                        <a:t>Target 1 a. WRITE BRIEF TEXTS: Apply narrative techniques (e.g., dialogue, </a:t>
                      </a:r>
                      <a:r>
                        <a:rPr lang="en-US" sz="800" b="0" i="0" u="none" strike="noStrike" baseline="0" dirty="0" smtClean="0">
                          <a:solidFill>
                            <a:srgbClr val="000000"/>
                          </a:solidFill>
                          <a:latin typeface="+mn-lt"/>
                        </a:rPr>
                        <a:t> description</a:t>
                      </a:r>
                      <a:r>
                        <a:rPr lang="en-US" sz="800" b="0" i="0" u="none" strike="noStrike" baseline="0" dirty="0" smtClean="0">
                          <a:solidFill>
                            <a:srgbClr val="000000"/>
                          </a:solidFill>
                          <a:latin typeface="+mn-lt"/>
                        </a:rPr>
                        <a:t>) and appropriate text structures and transitional strategies for coherence when writing one or more paragraphs of narrative text (e.g., closure, introduce narrator or use dialogue when describing an event). </a:t>
                      </a:r>
                      <a:r>
                        <a:rPr lang="en-US" sz="800" b="0" i="0" u="none" strike="noStrike" baseline="0" dirty="0" smtClean="0">
                          <a:solidFill>
                            <a:srgbClr val="000000"/>
                          </a:solidFill>
                          <a:latin typeface="+mn-lt"/>
                        </a:rPr>
                        <a:t> </a:t>
                      </a:r>
                      <a:r>
                        <a:rPr lang="pl-PL" sz="800" b="0" i="0" u="none" strike="noStrike" baseline="0" dirty="0" smtClean="0">
                          <a:solidFill>
                            <a:srgbClr val="000000"/>
                          </a:solidFill>
                          <a:latin typeface="+mn-lt"/>
                        </a:rPr>
                        <a:t>Gr</a:t>
                      </a:r>
                      <a:r>
                        <a:rPr lang="pl-PL" sz="800" b="0" i="0" u="none" strike="noStrike" baseline="0" dirty="0" smtClean="0">
                          <a:solidFill>
                            <a:srgbClr val="000000"/>
                          </a:solidFill>
                          <a:latin typeface="+mn-lt"/>
                        </a:rPr>
                        <a:t>. 6 Standards: W-3a, W-3b, W-3c, W-3d, and/or W-3e </a:t>
                      </a:r>
                      <a:r>
                        <a:rPr lang="en-US" sz="800" b="0" i="0" u="none" strike="noStrike" baseline="0" dirty="0" smtClean="0">
                          <a:solidFill>
                            <a:srgbClr val="000000"/>
                          </a:solidFill>
                          <a:latin typeface="+mn-lt"/>
                        </a:rPr>
                        <a:t> </a:t>
                      </a:r>
                      <a:r>
                        <a:rPr lang="en-US" sz="800" b="1" i="0" u="none" strike="noStrike" baseline="0" dirty="0" smtClean="0">
                          <a:solidFill>
                            <a:srgbClr val="000000"/>
                          </a:solidFill>
                          <a:latin typeface="+mn-lt"/>
                        </a:rPr>
                        <a:t>(</a:t>
                      </a:r>
                      <a:r>
                        <a:rPr lang="en-US" sz="800" b="1" i="0" u="none" strike="noStrike" baseline="0" dirty="0" smtClean="0">
                          <a:solidFill>
                            <a:srgbClr val="000000"/>
                          </a:solidFill>
                          <a:latin typeface="+mn-lt"/>
                        </a:rPr>
                        <a:t>DOK 3) </a:t>
                      </a:r>
                      <a:r>
                        <a:rPr lang="en-US" sz="800" b="0" i="0" u="none" strike="noStrike" baseline="0" dirty="0" smtClean="0">
                          <a:solidFill>
                            <a:srgbClr val="000000"/>
                          </a:solidFill>
                          <a:latin typeface="+mn-lt"/>
                        </a:rPr>
                        <a:t>	</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Standards</a:t>
                      </a:r>
                      <a:endParaRPr lang="en-US" sz="800" b="1" dirty="0">
                        <a:effectLst/>
                        <a:latin typeface="+mn-lt"/>
                        <a:ea typeface="Times New Roman"/>
                        <a:cs typeface="Times New Roman"/>
                      </a:endParaRPr>
                    </a:p>
                    <a:p>
                      <a:pPr>
                        <a:lnSpc>
                          <a:spcPct val="100000"/>
                        </a:lnSpc>
                        <a:spcBef>
                          <a:spcPts val="0"/>
                        </a:spcBef>
                        <a:spcAft>
                          <a:spcPts val="0"/>
                        </a:spcAft>
                      </a:pPr>
                      <a:r>
                        <a:rPr lang="en-US" sz="800" dirty="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 </a:t>
                      </a:r>
                    </a:p>
                    <a:p>
                      <a:pPr>
                        <a:lnSpc>
                          <a:spcPct val="100000"/>
                        </a:lnSpc>
                        <a:spcBef>
                          <a:spcPts val="0"/>
                        </a:spcBef>
                        <a:spcAft>
                          <a:spcPts val="0"/>
                        </a:spcAft>
                      </a:pPr>
                      <a:endParaRPr lang="en-US" sz="800" b="0" i="0" u="none" strike="noStrike" baseline="0" dirty="0" smtClean="0">
                        <a:solidFill>
                          <a:srgbClr val="000000"/>
                        </a:solidFill>
                        <a:effectLst/>
                        <a:latin typeface="+mn-lt"/>
                        <a:cs typeface="Times New Roman"/>
                      </a:endParaRPr>
                    </a:p>
                    <a:p>
                      <a:pPr>
                        <a:lnSpc>
                          <a:spcPct val="100000"/>
                        </a:lnSpc>
                        <a:spcBef>
                          <a:spcPts val="0"/>
                        </a:spcBef>
                        <a:spcAft>
                          <a:spcPts val="0"/>
                        </a:spcAft>
                      </a:pPr>
                      <a:r>
                        <a:rPr lang="en-US" sz="800" b="1" i="0" u="none" strike="noStrike" baseline="0" dirty="0" smtClean="0">
                          <a:solidFill>
                            <a:srgbClr val="000000"/>
                          </a:solidFill>
                          <a:effectLst/>
                          <a:latin typeface="+mn-lt"/>
                          <a:cs typeface="Times New Roman"/>
                        </a:rPr>
                        <a:t>W.3</a:t>
                      </a:r>
                      <a:endParaRPr lang="en-US" sz="800" b="1" i="0" u="none" strike="noStrike" baseline="0" dirty="0" smtClean="0">
                        <a:latin typeface="+mn-lt"/>
                      </a:endParaRPr>
                    </a:p>
                    <a:p>
                      <a:pPr>
                        <a:lnSpc>
                          <a:spcPct val="100000"/>
                        </a:lnSpc>
                        <a:spcBef>
                          <a:spcPts val="0"/>
                        </a:spcBef>
                        <a:spcAft>
                          <a:spcPts val="0"/>
                        </a:spcAft>
                      </a:pPr>
                      <a:r>
                        <a:rPr lang="en-US" sz="800" b="0" i="0" u="none" strike="noStrike" baseline="0" dirty="0" smtClean="0">
                          <a:solidFill>
                            <a:srgbClr val="000000"/>
                          </a:solidFill>
                          <a:latin typeface="+mn-lt"/>
                        </a:rPr>
                        <a:t>a. Engage and orient the reader by establishing a context and introducing a narrator and/or characters; organize an event sequence that unfolds naturally and logically. </a:t>
                      </a:r>
                    </a:p>
                    <a:p>
                      <a:pPr>
                        <a:lnSpc>
                          <a:spcPct val="100000"/>
                        </a:lnSpc>
                        <a:spcBef>
                          <a:spcPts val="0"/>
                        </a:spcBef>
                        <a:spcAft>
                          <a:spcPts val="0"/>
                        </a:spcAft>
                      </a:pPr>
                      <a:r>
                        <a:rPr lang="en-US" sz="800" b="0" i="0" u="none" strike="noStrike" baseline="0" dirty="0" smtClean="0">
                          <a:solidFill>
                            <a:srgbClr val="000000"/>
                          </a:solidFill>
                          <a:latin typeface="+mn-lt"/>
                        </a:rPr>
                        <a:t>b. Use narrative techniques such as dialogue, pacing, and description to develop experiences, events, and/or characters. </a:t>
                      </a:r>
                    </a:p>
                    <a:p>
                      <a:pPr>
                        <a:lnSpc>
                          <a:spcPct val="100000"/>
                        </a:lnSpc>
                        <a:spcBef>
                          <a:spcPts val="0"/>
                        </a:spcBef>
                        <a:spcAft>
                          <a:spcPts val="0"/>
                        </a:spcAft>
                      </a:pPr>
                      <a:r>
                        <a:rPr lang="en-US" sz="800" b="0" i="0" u="none" strike="noStrike" baseline="0" dirty="0" smtClean="0">
                          <a:solidFill>
                            <a:srgbClr val="000000"/>
                          </a:solidFill>
                          <a:latin typeface="+mn-lt"/>
                        </a:rPr>
                        <a:t>c. Use a variety of transition words, phrases, and clauses to convey sequence, signal shifts from one time frame or setting to another. </a:t>
                      </a:r>
                    </a:p>
                    <a:p>
                      <a:pPr>
                        <a:lnSpc>
                          <a:spcPct val="100000"/>
                        </a:lnSpc>
                        <a:spcBef>
                          <a:spcPts val="0"/>
                        </a:spcBef>
                        <a:spcAft>
                          <a:spcPts val="0"/>
                        </a:spcAft>
                      </a:pPr>
                      <a:r>
                        <a:rPr lang="en-US" sz="800" b="0" i="0" u="none" strike="noStrike" baseline="0" dirty="0" err="1" smtClean="0">
                          <a:solidFill>
                            <a:srgbClr val="000000"/>
                          </a:solidFill>
                          <a:latin typeface="+mn-lt"/>
                        </a:rPr>
                        <a:t>d.Use</a:t>
                      </a:r>
                      <a:r>
                        <a:rPr lang="en-US" sz="800" b="0" i="0" u="none" strike="noStrike" baseline="0" dirty="0" smtClean="0">
                          <a:solidFill>
                            <a:srgbClr val="000000"/>
                          </a:solidFill>
                          <a:latin typeface="+mn-lt"/>
                        </a:rPr>
                        <a:t> precise words and phrases, relevant descriptive details, and sensory language to convey experiences and events. </a:t>
                      </a:r>
                    </a:p>
                    <a:p>
                      <a:pPr>
                        <a:lnSpc>
                          <a:spcPct val="100000"/>
                        </a:lnSpc>
                        <a:spcBef>
                          <a:spcPts val="0"/>
                        </a:spcBef>
                        <a:spcAft>
                          <a:spcPts val="0"/>
                        </a:spcAft>
                      </a:pPr>
                      <a:r>
                        <a:rPr lang="en-US" sz="800" b="0" i="0" u="none" strike="noStrike" baseline="0" dirty="0" smtClean="0">
                          <a:solidFill>
                            <a:srgbClr val="000000"/>
                          </a:solidFill>
                          <a:latin typeface="+mn-lt"/>
                        </a:rPr>
                        <a:t>e. Provide a conclusion that follows from the narrated experiences or events. </a:t>
                      </a:r>
                    </a:p>
                    <a:p>
                      <a:pPr>
                        <a:lnSpc>
                          <a:spcPct val="100000"/>
                        </a:lnSpc>
                        <a:spcBef>
                          <a:spcPts val="0"/>
                        </a:spcBef>
                        <a:spcAft>
                          <a:spcPts val="0"/>
                        </a:spcAft>
                      </a:pPr>
                      <a:endParaRPr lang="en-US" sz="800" b="0" i="0" u="none" strike="noStrike" baseline="0" dirty="0" smtClean="0">
                        <a:solidFill>
                          <a:srgbClr val="000000"/>
                        </a:solidFill>
                        <a:latin typeface="+mn-lt"/>
                      </a:endParaRPr>
                    </a:p>
                    <a:p>
                      <a:pPr>
                        <a:lnSpc>
                          <a:spcPct val="100000"/>
                        </a:lnSpc>
                        <a:spcBef>
                          <a:spcPts val="0"/>
                        </a:spcBef>
                        <a:spcAft>
                          <a:spcPts val="0"/>
                        </a:spcAft>
                      </a:pPr>
                      <a:r>
                        <a:rPr lang="en-US" sz="800" b="1" i="0" u="none" strike="noStrike" baseline="0" dirty="0" smtClean="0">
                          <a:solidFill>
                            <a:srgbClr val="000000"/>
                          </a:solidFill>
                          <a:latin typeface="+mn-lt"/>
                        </a:rPr>
                        <a:t>L-3a </a:t>
                      </a:r>
                      <a:r>
                        <a:rPr lang="en-US" sz="800" b="0" i="0" u="none" strike="noStrike" baseline="0" dirty="0" smtClean="0">
                          <a:solidFill>
                            <a:srgbClr val="000000"/>
                          </a:solidFill>
                          <a:latin typeface="+mn-lt"/>
                        </a:rPr>
                        <a:t>Vary sentence patterns for meaning, reader/listener interest, and style </a:t>
                      </a:r>
                    </a:p>
                    <a:p>
                      <a:pPr>
                        <a:lnSpc>
                          <a:spcPct val="100000"/>
                        </a:lnSpc>
                        <a:spcBef>
                          <a:spcPts val="0"/>
                        </a:spcBef>
                        <a:spcAft>
                          <a:spcPts val="0"/>
                        </a:spcAft>
                      </a:pPr>
                      <a:r>
                        <a:rPr lang="en-US" sz="800" b="1" i="0" u="none" strike="noStrike" baseline="0" dirty="0" smtClean="0">
                          <a:solidFill>
                            <a:srgbClr val="000000"/>
                          </a:solidFill>
                          <a:latin typeface="+mn-lt"/>
                        </a:rPr>
                        <a:t>L-3b</a:t>
                      </a:r>
                      <a:r>
                        <a:rPr lang="en-US" sz="800" b="0" i="0" u="none" strike="noStrike" baseline="0" dirty="0" smtClean="0">
                          <a:solidFill>
                            <a:srgbClr val="000000"/>
                          </a:solidFill>
                          <a:latin typeface="+mn-lt"/>
                        </a:rPr>
                        <a:t> Maintain consistency in style and tone. 	</a:t>
                      </a:r>
                    </a:p>
                    <a:p>
                      <a:pPr marL="0" marR="0" algn="l">
                        <a:lnSpc>
                          <a:spcPct val="100000"/>
                        </a:lnSpc>
                        <a:spcBef>
                          <a:spcPts val="0"/>
                        </a:spcBef>
                        <a:spcAft>
                          <a:spcPts val="0"/>
                        </a:spcAft>
                      </a:pP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8240">
                <a:tc>
                  <a:txBody>
                    <a:bodyPr/>
                    <a:lstStyle/>
                    <a:p>
                      <a:pPr>
                        <a:lnSpc>
                          <a:spcPct val="100000"/>
                        </a:lnSpc>
                        <a:spcBef>
                          <a:spcPts val="0"/>
                        </a:spcBef>
                        <a:spcAft>
                          <a:spcPts val="0"/>
                        </a:spcAft>
                      </a:pPr>
                      <a:r>
                        <a:rPr lang="en-US" sz="800" b="0" i="0" u="none" strike="noStrike" baseline="0" dirty="0" smtClean="0">
                          <a:solidFill>
                            <a:srgbClr val="000000"/>
                          </a:solidFill>
                          <a:latin typeface="+mn-lt"/>
                        </a:rPr>
                        <a:t>Target </a:t>
                      </a:r>
                      <a:r>
                        <a:rPr lang="en-US" sz="800" b="0" i="0" u="none" strike="noStrike" baseline="0" dirty="0" smtClean="0">
                          <a:solidFill>
                            <a:srgbClr val="000000"/>
                          </a:solidFill>
                          <a:latin typeface="+mn-lt"/>
                        </a:rPr>
                        <a:t>1 b. REVISE BRIEF TEXTS: Apply narrative techniques (e.g., dialogue, </a:t>
                      </a:r>
                    </a:p>
                    <a:p>
                      <a:pPr>
                        <a:lnSpc>
                          <a:spcPct val="100000"/>
                        </a:lnSpc>
                        <a:spcBef>
                          <a:spcPts val="0"/>
                        </a:spcBef>
                        <a:spcAft>
                          <a:spcPts val="0"/>
                        </a:spcAft>
                      </a:pPr>
                      <a:r>
                        <a:rPr lang="en-US" sz="800" b="0" i="0" u="none" strike="noStrike" baseline="0" dirty="0" smtClean="0">
                          <a:solidFill>
                            <a:srgbClr val="000000"/>
                          </a:solidFill>
                          <a:latin typeface="+mn-lt"/>
                        </a:rPr>
                        <a:t>description) and appropriate text structures and transitional strategies for coherence when revising one or more paragraphs of narrative text (e.g., closure, introduce narrator, or use dialogue when describing an event). </a:t>
                      </a:r>
                      <a:r>
                        <a:rPr lang="en-US" sz="800" b="0" i="0" u="none" strike="noStrike" baseline="0" dirty="0" smtClean="0">
                          <a:solidFill>
                            <a:srgbClr val="000000"/>
                          </a:solidFill>
                          <a:latin typeface="+mn-lt"/>
                        </a:rPr>
                        <a:t> </a:t>
                      </a:r>
                      <a:r>
                        <a:rPr lang="pl-PL" sz="800" b="0" i="0" u="none" strike="noStrike" baseline="0" dirty="0" smtClean="0">
                          <a:solidFill>
                            <a:srgbClr val="000000"/>
                          </a:solidFill>
                          <a:latin typeface="+mn-lt"/>
                        </a:rPr>
                        <a:t>Gr</a:t>
                      </a:r>
                      <a:r>
                        <a:rPr lang="pl-PL" sz="800" b="0" i="0" u="none" strike="noStrike" baseline="0" dirty="0" smtClean="0">
                          <a:solidFill>
                            <a:srgbClr val="000000"/>
                          </a:solidFill>
                          <a:latin typeface="+mn-lt"/>
                        </a:rPr>
                        <a:t>. 6 Standards: W-3a, W-3b, </a:t>
                      </a:r>
                    </a:p>
                    <a:p>
                      <a:pPr>
                        <a:lnSpc>
                          <a:spcPct val="100000"/>
                        </a:lnSpc>
                        <a:spcBef>
                          <a:spcPts val="0"/>
                        </a:spcBef>
                        <a:spcAft>
                          <a:spcPts val="0"/>
                        </a:spcAft>
                      </a:pPr>
                      <a:r>
                        <a:rPr lang="en-US" sz="800" b="0" i="0" u="none" strike="noStrike" baseline="0" dirty="0" smtClean="0">
                          <a:solidFill>
                            <a:srgbClr val="000000"/>
                          </a:solidFill>
                          <a:latin typeface="+mn-lt"/>
                        </a:rPr>
                        <a:t>W-3c, W-3d, and/or W-3e L-3a, L-3b –</a:t>
                      </a:r>
                      <a:r>
                        <a:rPr lang="en-US" sz="800" b="0" i="0" u="none" strike="noStrike" baseline="0" dirty="0" smtClean="0">
                          <a:solidFill>
                            <a:srgbClr val="000000"/>
                          </a:solidFill>
                          <a:latin typeface="+mn-lt"/>
                        </a:rPr>
                        <a:t>W3-a </a:t>
                      </a:r>
                      <a:r>
                        <a:rPr lang="en-US" sz="800" b="1" i="0" u="none" strike="noStrike" baseline="0" dirty="0" smtClean="0">
                          <a:solidFill>
                            <a:srgbClr val="000000"/>
                          </a:solidFill>
                          <a:latin typeface="+mn-lt"/>
                        </a:rPr>
                        <a:t>(DOK </a:t>
                      </a:r>
                      <a:r>
                        <a:rPr lang="en-US" sz="800" b="1" i="0" u="none" strike="noStrike" baseline="0" dirty="0" smtClean="0">
                          <a:solidFill>
                            <a:srgbClr val="000000"/>
                          </a:solidFill>
                          <a:latin typeface="+mn-lt"/>
                        </a:rPr>
                        <a:t>2</a:t>
                      </a:r>
                      <a:r>
                        <a:rPr lang="en-US" sz="800" b="1" i="0" u="none" strike="noStrike" baseline="0" dirty="0" smtClean="0">
                          <a:solidFill>
                            <a:srgbClr val="000000"/>
                          </a:solidFill>
                          <a:latin typeface="+mn-lt"/>
                        </a:rPr>
                        <a:t>)</a:t>
                      </a:r>
                      <a:endParaRPr lang="en-US" sz="800" b="1" i="0" u="none" strike="noStrike" baseline="0" dirty="0" smtClean="0">
                        <a:solidFill>
                          <a:srgbClr val="000000"/>
                        </a:solidFill>
                        <a:latin typeface="+mn-lt"/>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15000"/>
                        </a:lnSpc>
                        <a:spcBef>
                          <a:spcPts val="0"/>
                        </a:spcBef>
                        <a:spcAft>
                          <a:spcPts val="0"/>
                        </a:spcAft>
                      </a:pPr>
                      <a:endParaRPr lang="en-US" sz="800" dirty="0">
                        <a:effectLst/>
                        <a:latin typeface="+mj-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a:lnSpc>
                          <a:spcPct val="100000"/>
                        </a:lnSpc>
                        <a:spcBef>
                          <a:spcPts val="0"/>
                        </a:spcBef>
                        <a:spcAft>
                          <a:spcPts val="0"/>
                        </a:spcAft>
                      </a:pPr>
                      <a:r>
                        <a:rPr lang="en-US" sz="800" b="0" i="0" u="none" strike="noStrike" baseline="0" dirty="0" smtClean="0">
                          <a:solidFill>
                            <a:srgbClr val="000000"/>
                          </a:solidFill>
                          <a:latin typeface="+mn-lt"/>
                        </a:rPr>
                        <a:t>Target </a:t>
                      </a:r>
                      <a:r>
                        <a:rPr lang="en-US" sz="800" b="0" i="0" u="none" strike="noStrike" baseline="0" dirty="0" smtClean="0">
                          <a:solidFill>
                            <a:srgbClr val="000000"/>
                          </a:solidFill>
                          <a:latin typeface="+mn-lt"/>
                        </a:rPr>
                        <a:t>2. COMPOSE FULL </a:t>
                      </a:r>
                      <a:r>
                        <a:rPr lang="en-US" sz="800" b="0" i="0" u="none" strike="noStrike" baseline="0" dirty="0" smtClean="0">
                          <a:solidFill>
                            <a:srgbClr val="000000"/>
                          </a:solidFill>
                          <a:latin typeface="+mn-lt"/>
                        </a:rPr>
                        <a:t> TEXTS</a:t>
                      </a:r>
                      <a:r>
                        <a:rPr lang="en-US" sz="800" b="0" i="0" u="none" strike="noStrike" baseline="0" dirty="0" smtClean="0">
                          <a:solidFill>
                            <a:srgbClr val="000000"/>
                          </a:solidFill>
                          <a:latin typeface="+mn-lt"/>
                        </a:rPr>
                        <a:t>: Write full narrative texts using a complete writing process demonstrating narrative strategies, text structures, and transitional strategies for coherence, closure, and author’s craft—all appropriate to purpose (style or point of view in a short story). </a:t>
                      </a:r>
                      <a:r>
                        <a:rPr lang="en-US" sz="800" b="0" i="0" u="none" strike="noStrike" baseline="0" dirty="0" smtClean="0">
                          <a:solidFill>
                            <a:srgbClr val="000000"/>
                          </a:solidFill>
                          <a:latin typeface="+mn-lt"/>
                        </a:rPr>
                        <a:t> </a:t>
                      </a:r>
                      <a:r>
                        <a:rPr lang="pl-PL" sz="800" b="0" i="0" u="none" strike="noStrike" baseline="0" dirty="0" smtClean="0">
                          <a:solidFill>
                            <a:srgbClr val="000000"/>
                          </a:solidFill>
                          <a:latin typeface="+mn-lt"/>
                        </a:rPr>
                        <a:t>Gr</a:t>
                      </a:r>
                      <a:r>
                        <a:rPr lang="pl-PL" sz="800" b="0" i="0" u="none" strike="noStrike" baseline="0" dirty="0" smtClean="0">
                          <a:solidFill>
                            <a:srgbClr val="000000"/>
                          </a:solidFill>
                          <a:latin typeface="+mn-lt"/>
                        </a:rPr>
                        <a:t>. 6 Standards: W-3a, W-3b, W-3c, W-3d, W-3e, W-4, W-5, W-8, W-9 </a:t>
                      </a:r>
                      <a:r>
                        <a:rPr lang="en-US" sz="800" b="0" i="0" u="none" strike="noStrike" baseline="0" dirty="0" smtClean="0">
                          <a:solidFill>
                            <a:srgbClr val="000000"/>
                          </a:solidFill>
                          <a:latin typeface="+mn-lt"/>
                        </a:rPr>
                        <a:t> </a:t>
                      </a:r>
                      <a:r>
                        <a:rPr lang="en-US" sz="800" b="1" i="0" u="none" strike="noStrike" baseline="0" dirty="0" smtClean="0">
                          <a:solidFill>
                            <a:srgbClr val="000000"/>
                          </a:solidFill>
                          <a:latin typeface="+mn-lt"/>
                        </a:rPr>
                        <a:t>(</a:t>
                      </a:r>
                      <a:r>
                        <a:rPr lang="en-US" sz="800" b="1" i="0" u="none" strike="noStrike" baseline="0" dirty="0" smtClean="0">
                          <a:solidFill>
                            <a:srgbClr val="000000"/>
                          </a:solidFill>
                          <a:latin typeface="+mn-lt"/>
                        </a:rPr>
                        <a:t>DOK 4) </a:t>
                      </a:r>
                      <a:r>
                        <a:rPr lang="en-US" sz="800" b="0" i="0" u="none" strike="noStrike" baseline="0" dirty="0" smtClean="0">
                          <a:solidFill>
                            <a:srgbClr val="000000"/>
                          </a:solidFill>
                          <a:latin typeface="+mn-lt"/>
                        </a:rPr>
                        <a:t>	</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800" b="1" i="0" u="none" strike="noStrike" baseline="0" dirty="0" smtClean="0">
                          <a:solidFill>
                            <a:srgbClr val="000000"/>
                          </a:solidFill>
                          <a:latin typeface="+mn-lt"/>
                        </a:rPr>
                        <a:t>All of standard above (W.3.a – e/L.3a-b,)  and …</a:t>
                      </a:r>
                    </a:p>
                    <a:p>
                      <a:pPr>
                        <a:lnSpc>
                          <a:spcPct val="100000"/>
                        </a:lnSpc>
                        <a:spcBef>
                          <a:spcPts val="0"/>
                        </a:spcBef>
                        <a:spcAft>
                          <a:spcPts val="0"/>
                        </a:spcAft>
                      </a:pPr>
                      <a:r>
                        <a:rPr lang="en-US" sz="800" b="0" i="0" u="none" strike="noStrike" baseline="0" dirty="0" smtClean="0">
                          <a:solidFill>
                            <a:srgbClr val="000000"/>
                          </a:solidFill>
                          <a:latin typeface="+mn-lt"/>
                        </a:rPr>
                        <a:t>W-4 </a:t>
                      </a:r>
                      <a:r>
                        <a:rPr lang="en-US" sz="800" b="0" i="0" u="none" strike="noStrike" baseline="0" dirty="0" smtClean="0">
                          <a:solidFill>
                            <a:srgbClr val="000000"/>
                          </a:solidFill>
                          <a:latin typeface="+mn-lt"/>
                        </a:rPr>
                        <a:t>Produce clear and coherent writing in which the development, organization, and style are appropriate to task, purpose, and audience. </a:t>
                      </a:r>
                    </a:p>
                    <a:p>
                      <a:pPr>
                        <a:lnSpc>
                          <a:spcPct val="100000"/>
                        </a:lnSpc>
                        <a:spcBef>
                          <a:spcPts val="0"/>
                        </a:spcBef>
                        <a:spcAft>
                          <a:spcPts val="0"/>
                        </a:spcAft>
                      </a:pPr>
                      <a:r>
                        <a:rPr lang="en-US" sz="800" b="0" i="0" u="none" strike="noStrike" baseline="0" dirty="0" smtClean="0">
                          <a:solidFill>
                            <a:srgbClr val="000000"/>
                          </a:solidFill>
                          <a:latin typeface="+mn-lt"/>
                        </a:rPr>
                        <a:t>W-5 With some guidance and support from peers and adults, develop and strengthen writing as needed by planning, revising, editing, rewriting, or trying a new approach. </a:t>
                      </a:r>
                    </a:p>
                    <a:p>
                      <a:pPr>
                        <a:lnSpc>
                          <a:spcPct val="100000"/>
                        </a:lnSpc>
                        <a:spcBef>
                          <a:spcPts val="0"/>
                        </a:spcBef>
                        <a:spcAft>
                          <a:spcPts val="0"/>
                        </a:spcAft>
                      </a:pPr>
                      <a:r>
                        <a:rPr lang="en-US" sz="800" b="0" i="0" u="none" strike="noStrike" baseline="0" dirty="0" smtClean="0">
                          <a:solidFill>
                            <a:srgbClr val="000000"/>
                          </a:solidFill>
                          <a:latin typeface="+mn-lt"/>
                        </a:rPr>
                        <a:t>W-8 Gather relevant information from multiple print and digital sources; assess the credibility of each source; and quote or paraphrase the data and conclusions of others while avoiding plagiarism and providing basic bibliographic information for sources. </a:t>
                      </a:r>
                    </a:p>
                    <a:p>
                      <a:pPr>
                        <a:lnSpc>
                          <a:spcPct val="100000"/>
                        </a:lnSpc>
                        <a:spcBef>
                          <a:spcPts val="0"/>
                        </a:spcBef>
                        <a:spcAft>
                          <a:spcPts val="0"/>
                        </a:spcAft>
                      </a:pPr>
                      <a:r>
                        <a:rPr lang="en-US" sz="800" b="0" i="0" u="none" strike="noStrike" baseline="0" dirty="0" smtClean="0">
                          <a:solidFill>
                            <a:srgbClr val="000000"/>
                          </a:solidFill>
                          <a:latin typeface="+mn-lt"/>
                        </a:rPr>
                        <a:t>W-9 Draw evidence from literary or informational texts to support analysis, reflection, and research. 	</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gridSpan="2">
                  <a:txBody>
                    <a:bodyPr/>
                    <a:lstStyle/>
                    <a:p>
                      <a:pPr marL="0" marR="0" algn="ctr">
                        <a:lnSpc>
                          <a:spcPct val="100000"/>
                        </a:lnSpc>
                        <a:spcBef>
                          <a:spcPts val="0"/>
                        </a:spcBef>
                        <a:spcAft>
                          <a:spcPts val="0"/>
                        </a:spcAft>
                      </a:pPr>
                      <a:r>
                        <a:rPr lang="en-US" sz="800" dirty="0">
                          <a:solidFill>
                            <a:srgbClr val="000000"/>
                          </a:solidFill>
                          <a:effectLst/>
                          <a:latin typeface="+mn-lt"/>
                          <a:ea typeface="Times New Roman"/>
                          <a:cs typeface="Times New Roman"/>
                        </a:rPr>
                        <a:t> </a:t>
                      </a:r>
                      <a:r>
                        <a:rPr kumimoji="0" lang="en-US" sz="800" b="1" i="0" u="none" strike="noStrike" kern="1200" cap="none" spc="0" normalizeH="0" baseline="0" noProof="0" dirty="0" smtClean="0">
                          <a:ln>
                            <a:noFill/>
                          </a:ln>
                          <a:solidFill>
                            <a:prstClr val="black"/>
                          </a:solidFill>
                          <a:effectLst/>
                          <a:uLnTx/>
                          <a:uFillTx/>
                          <a:latin typeface="+mn-lt"/>
                          <a:ea typeface="Times New Roman"/>
                          <a:cs typeface="Times New Roman"/>
                        </a:rPr>
                        <a:t>Informational Writing Assessment Targets</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15000"/>
                        </a:lnSpc>
                        <a:spcBef>
                          <a:spcPts val="0"/>
                        </a:spcBef>
                        <a:spcAft>
                          <a:spcPts val="0"/>
                        </a:spcAft>
                      </a:pPr>
                      <a:endParaRPr lang="en-US" sz="1000" dirty="0">
                        <a:effectLst/>
                        <a:latin typeface="Calibri"/>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marL="0" marR="0" algn="l">
                        <a:lnSpc>
                          <a:spcPct val="100000"/>
                        </a:lnSpc>
                        <a:spcBef>
                          <a:spcPts val="0"/>
                        </a:spcBef>
                        <a:spcAft>
                          <a:spcPts val="0"/>
                        </a:spcAft>
                      </a:pPr>
                      <a:r>
                        <a:rPr lang="en-US" sz="800" dirty="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Target 3 a. WRITE BRIEF TEXTS: Apply a variety of</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strategies when writing one or more paragraphs of explanatory text: organizing ideas by stating and maintaining a focus (thesis)/tone, providing appropriate transitional strategies for coherence, developing a topic including relevant supporting evidence/vocabulary and elaboration, or providing a conclusion that is appropriate to purpose and audience and follows from the information or explanation presented.</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Gr. 6 Standards: W-2a, W-2b,</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W-2c, W-2d, W-2e, and/or W-2f,</a:t>
                      </a:r>
                      <a:r>
                        <a:rPr lang="en-US" sz="800" baseline="0" dirty="0" smtClean="0">
                          <a:solidFill>
                            <a:srgbClr val="000000"/>
                          </a:solidFill>
                          <a:effectLst/>
                          <a:latin typeface="+mn-lt"/>
                          <a:ea typeface="Times New Roman"/>
                          <a:cs typeface="Times New Roman"/>
                        </a:rPr>
                        <a:t> </a:t>
                      </a:r>
                      <a:r>
                        <a:rPr lang="en-US" sz="800" dirty="0" smtClean="0">
                          <a:solidFill>
                            <a:srgbClr val="000000"/>
                          </a:solidFill>
                          <a:effectLst/>
                          <a:latin typeface="+mn-lt"/>
                          <a:ea typeface="Times New Roman"/>
                          <a:cs typeface="Times New Roman"/>
                        </a:rPr>
                        <a:t>W-8, W-9</a:t>
                      </a:r>
                      <a:r>
                        <a:rPr lang="en-US" sz="800" baseline="0" dirty="0" smtClean="0">
                          <a:solidFill>
                            <a:srgbClr val="000000"/>
                          </a:solidFill>
                          <a:effectLst/>
                          <a:latin typeface="+mn-lt"/>
                          <a:ea typeface="Times New Roman"/>
                          <a:cs typeface="Times New Roman"/>
                        </a:rPr>
                        <a:t> </a:t>
                      </a:r>
                      <a:r>
                        <a:rPr lang="en-US" sz="800" b="1" dirty="0" smtClean="0">
                          <a:solidFill>
                            <a:srgbClr val="000000"/>
                          </a:solidFill>
                          <a:effectLst/>
                          <a:latin typeface="+mn-lt"/>
                          <a:ea typeface="Times New Roman"/>
                          <a:cs typeface="Times New Roman"/>
                        </a:rPr>
                        <a:t>(DOK 3)</a:t>
                      </a:r>
                      <a:endParaRPr lang="en-US" sz="800" b="1"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Standards </a:t>
                      </a:r>
                    </a:p>
                    <a:p>
                      <a:pPr marL="0" marR="0" algn="l">
                        <a:lnSpc>
                          <a:spcPct val="100000"/>
                        </a:lnSpc>
                        <a:spcBef>
                          <a:spcPts val="0"/>
                        </a:spcBef>
                        <a:spcAft>
                          <a:spcPts val="0"/>
                        </a:spcAft>
                      </a:pPr>
                      <a:endParaRPr lang="en-US" sz="800" b="1"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a. Introduce a topic; organize ideas, concepts, and information; use strategies such as definition, classification, comparison/contrast, and cause and effect; include formatting (e.g., headings), graphics (e.g., headings), and multimedia when useful to aiding comprehension.</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b. Develop the topic with relevant, well-chosen facts, definitions, concrete details, quotations, or other information and examples.</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c. Use appropriate and varied transitions to create cohesion and clarify the relationships among ideas and concepts.</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d. Use precise language and domain-specific vocabulary to inform about or explain the topic.</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e. Establish and maintain a formal style.</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f. Provide a concluding statement or section that follows from the information or explanation presented.</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W-8 Gather relevant information from multiple print and digital sources; assess the credibility of each source; and quote or paraphrase the data and conclusions of others while avoiding plagiarism and providing basic bibliographic information for sources.</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W-9 Draw evidence from literary or informational texts to support analysis, reflection, and research.</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L-3a Vary sentence patterns for meaning, reader/listener interest, and style</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L-3b Maintain consistency in style and tone.</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marL="0" marR="0" algn="l">
                        <a:lnSpc>
                          <a:spcPct val="100000"/>
                        </a:lnSpc>
                        <a:spcBef>
                          <a:spcPts val="0"/>
                        </a:spcBef>
                        <a:spcAft>
                          <a:spcPts val="0"/>
                        </a:spcAft>
                      </a:pPr>
                      <a:r>
                        <a:rPr lang="en-US" sz="800" dirty="0" smtClean="0">
                          <a:solidFill>
                            <a:schemeClr val="tx1"/>
                          </a:solidFill>
                          <a:effectLst/>
                          <a:latin typeface="+mn-lt"/>
                          <a:ea typeface="Times New Roman"/>
                          <a:cs typeface="Times New Roman"/>
                        </a:rPr>
                        <a:t>Target 3 b. REVISE BRIEF TEXTS: Apply a variety of strategies when revising one or more paragraphs of explanatory text: organizing ideas by stating and maintaining a focus (thesis)/tone, providing appropriate transitional strategies for coherence, developing a topic including relevant supporting evidence/vocabulary and elaboration, or providing a conclusion that is appropriate to purpose and audience and follows from the information or explanation presented.</a:t>
                      </a:r>
                      <a:r>
                        <a:rPr lang="en-US" sz="800" baseline="0" dirty="0" smtClean="0">
                          <a:solidFill>
                            <a:schemeClr val="tx1"/>
                          </a:solidFill>
                          <a:effectLst/>
                          <a:latin typeface="+mn-lt"/>
                          <a:ea typeface="Times New Roman"/>
                          <a:cs typeface="Times New Roman"/>
                        </a:rPr>
                        <a:t> </a:t>
                      </a:r>
                      <a:r>
                        <a:rPr lang="en-US" sz="800" dirty="0" smtClean="0">
                          <a:solidFill>
                            <a:schemeClr val="tx1"/>
                          </a:solidFill>
                          <a:effectLst/>
                          <a:latin typeface="+mn-lt"/>
                          <a:ea typeface="Times New Roman"/>
                          <a:cs typeface="Times New Roman"/>
                        </a:rPr>
                        <a:t>Gr. 6 Standards: W-2a, W-2b,W-2c, W-2d, W-2e, and/or W-2f , L-3a, L-3b</a:t>
                      </a:r>
                      <a:r>
                        <a:rPr lang="en-US" sz="800" baseline="0" dirty="0" smtClean="0">
                          <a:solidFill>
                            <a:schemeClr val="tx1"/>
                          </a:solidFill>
                          <a:effectLst/>
                          <a:latin typeface="+mn-lt"/>
                          <a:ea typeface="Times New Roman"/>
                          <a:cs typeface="Times New Roman"/>
                        </a:rPr>
                        <a:t> </a:t>
                      </a:r>
                      <a:r>
                        <a:rPr lang="en-US" sz="800" dirty="0" smtClean="0">
                          <a:solidFill>
                            <a:schemeClr val="tx1"/>
                          </a:solidFill>
                          <a:effectLst/>
                          <a:latin typeface="+mn-lt"/>
                          <a:ea typeface="Times New Roman"/>
                          <a:cs typeface="Times New Roman"/>
                        </a:rPr>
                        <a:t>(DOK 2)</a:t>
                      </a:r>
                      <a:endParaRPr lang="en-US" sz="800" dirty="0">
                        <a:solidFill>
                          <a:schemeClr val="tx1"/>
                        </a:solidFill>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15000"/>
                        </a:lnSpc>
                        <a:spcBef>
                          <a:spcPts val="0"/>
                        </a:spcBef>
                        <a:spcAft>
                          <a:spcPts val="0"/>
                        </a:spcAft>
                      </a:pPr>
                      <a:endParaRPr lang="en-US" sz="1000" dirty="0">
                        <a:effectLst/>
                        <a:latin typeface="Calibri"/>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268">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Target 4. COMPOSE FULLTEXTS: Write full explanatory texts using a complete writing process attending to purpose and audience: organize ideas by stating a thesis/controlling idea and maintaining a focus/tone; develop a topic including elaboration and citing relevant supporting evidence from sources, with appropriate transitional strategies for coherence; and develop a conclusion that is appropriate to purpose and audience and follows from and supports the information or explanation presented.</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Gr. 6 Standards: W-2a, W-2b,</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W-2c, W-2d, W-2e, W-2f, W-4,</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W-5, W-8, W-9</a:t>
                      </a:r>
                      <a:r>
                        <a:rPr lang="en-US" sz="800" baseline="0" dirty="0" smtClean="0">
                          <a:effectLst/>
                          <a:latin typeface="+mn-lt"/>
                          <a:ea typeface="Times New Roman"/>
                          <a:cs typeface="Times New Roman"/>
                        </a:rPr>
                        <a:t> </a:t>
                      </a:r>
                      <a:r>
                        <a:rPr lang="en-US" sz="800" dirty="0" smtClean="0">
                          <a:effectLst/>
                          <a:latin typeface="+mn-lt"/>
                          <a:ea typeface="Times New Roman"/>
                          <a:cs typeface="Times New Roman"/>
                        </a:rPr>
                        <a:t>(DOK 4)</a:t>
                      </a:r>
                      <a:endParaRPr lang="en-US" sz="8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smtClean="0">
                          <a:solidFill>
                            <a:srgbClr val="000000"/>
                          </a:solidFill>
                          <a:effectLst/>
                          <a:latin typeface="+mn-lt"/>
                          <a:ea typeface="Times New Roman"/>
                          <a:cs typeface="Times New Roman"/>
                        </a:rPr>
                        <a:t>All of standard above (W.3.a – e /L.3a-b/ W.8-9, ) and …</a:t>
                      </a:r>
                    </a:p>
                    <a:p>
                      <a:pPr marL="0" marR="0" algn="l">
                        <a:lnSpc>
                          <a:spcPct val="100000"/>
                        </a:lnSpc>
                        <a:spcBef>
                          <a:spcPts val="0"/>
                        </a:spcBef>
                        <a:spcAft>
                          <a:spcPts val="0"/>
                        </a:spcAft>
                      </a:pPr>
                      <a:endParaRPr lang="en-US" sz="800" b="1" dirty="0" smtClean="0">
                        <a:solidFill>
                          <a:srgbClr val="000000"/>
                        </a:solidFill>
                        <a:effectLst/>
                        <a:latin typeface="+mn-lt"/>
                        <a:ea typeface="Times New Roman"/>
                        <a:cs typeface="Times New Roman"/>
                      </a:endParaRP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W-4 Produce clear and coherent writing in which the development, organization, and style are appropriate to task, purpose, and audience.</a:t>
                      </a:r>
                    </a:p>
                    <a:p>
                      <a:pPr marL="0" marR="0" algn="l">
                        <a:lnSpc>
                          <a:spcPct val="100000"/>
                        </a:lnSpc>
                        <a:spcBef>
                          <a:spcPts val="0"/>
                        </a:spcBef>
                        <a:spcAft>
                          <a:spcPts val="0"/>
                        </a:spcAft>
                      </a:pPr>
                      <a:r>
                        <a:rPr lang="en-US" sz="800" dirty="0" smtClean="0">
                          <a:solidFill>
                            <a:srgbClr val="000000"/>
                          </a:solidFill>
                          <a:effectLst/>
                          <a:latin typeface="+mn-lt"/>
                          <a:ea typeface="Times New Roman"/>
                          <a:cs typeface="Times New Roman"/>
                        </a:rPr>
                        <a:t>W-5 With some guidance and support from peers and adults, develop and strengthen writing as needed by planning, revising, editing, rewriting, or trying a new approach.</a:t>
                      </a:r>
                    </a:p>
                    <a:p>
                      <a:pPr marL="0" marR="0" algn="l">
                        <a:lnSpc>
                          <a:spcPct val="100000"/>
                        </a:lnSpc>
                        <a:spcBef>
                          <a:spcPts val="0"/>
                        </a:spcBef>
                        <a:spcAft>
                          <a:spcPts val="0"/>
                        </a:spcAft>
                      </a:pPr>
                      <a:r>
                        <a:rPr lang="en-US" sz="800" dirty="0" smtClean="0">
                          <a:effectLst/>
                          <a:latin typeface="+mn-lt"/>
                          <a:ea typeface="Times New Roman"/>
                          <a:cs typeface="Times New Roman"/>
                        </a:rPr>
                        <a:t>W-10 Draw evidence from literary or informational texts to support analysis, reflection, and research.</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828">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Target 5. [Not assessed in summative CAT assessment] USE TEXT FEATURES: Employ text features and visual components appropriate to purpose and style.</a:t>
                      </a:r>
                    </a:p>
                    <a:p>
                      <a:pPr marL="0" marR="0" algn="l">
                        <a:lnSpc>
                          <a:spcPct val="100000"/>
                        </a:lnSpc>
                        <a:spcBef>
                          <a:spcPts val="0"/>
                        </a:spcBef>
                        <a:spcAft>
                          <a:spcPts val="0"/>
                        </a:spcAft>
                      </a:pPr>
                      <a:r>
                        <a:rPr lang="en-US" sz="800" dirty="0" smtClean="0">
                          <a:effectLst/>
                          <a:latin typeface="+mn-lt"/>
                          <a:ea typeface="Times New Roman"/>
                          <a:cs typeface="Times New Roman"/>
                        </a:rPr>
                        <a:t>Gr. 6 Standards: W-2a </a:t>
                      </a:r>
                      <a:r>
                        <a:rPr lang="en-US" sz="800" b="1" dirty="0" smtClean="0">
                          <a:effectLst/>
                          <a:latin typeface="+mn-lt"/>
                          <a:ea typeface="Times New Roman"/>
                          <a:cs typeface="Times New Roman"/>
                        </a:rPr>
                        <a:t>(DOK 2)</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W-2</a:t>
                      </a:r>
                    </a:p>
                    <a:p>
                      <a:pPr marL="0" marR="0" algn="l">
                        <a:lnSpc>
                          <a:spcPct val="100000"/>
                        </a:lnSpc>
                        <a:spcBef>
                          <a:spcPts val="0"/>
                        </a:spcBef>
                        <a:spcAft>
                          <a:spcPts val="0"/>
                        </a:spcAft>
                      </a:pPr>
                      <a:r>
                        <a:rPr lang="en-US" sz="800" dirty="0" smtClean="0">
                          <a:effectLst/>
                          <a:latin typeface="+mn-lt"/>
                          <a:ea typeface="Times New Roman"/>
                          <a:cs typeface="Times New Roman"/>
                        </a:rPr>
                        <a:t>a. Introduce a topic; organize ideas, concepts, and information, using strategies such as definition, classification, comparison/contrast, and cause/effect; include formatting (e.g., headings), graphics (e.g., charts, tables), and multimedia when useful to aiding comprehension.</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7549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64678289"/>
              </p:ext>
            </p:extLst>
          </p:nvPr>
        </p:nvGraphicFramePr>
        <p:xfrm>
          <a:off x="152400" y="457200"/>
          <a:ext cx="6553200" cy="6568440"/>
        </p:xfrm>
        <a:graphic>
          <a:graphicData uri="http://schemas.openxmlformats.org/drawingml/2006/table">
            <a:tbl>
              <a:tblPr firstRow="1" firstCol="1" bandRow="1"/>
              <a:tblGrid>
                <a:gridCol w="2595328"/>
                <a:gridCol w="3957872"/>
              </a:tblGrid>
              <a:tr h="228600">
                <a:tc gridSpan="2">
                  <a:txBody>
                    <a:bodyPr/>
                    <a:lstStyle/>
                    <a:p>
                      <a:pPr marL="0" marR="0" algn="ctr">
                        <a:lnSpc>
                          <a:spcPct val="100000"/>
                        </a:lnSpc>
                        <a:spcBef>
                          <a:spcPts val="0"/>
                        </a:spcBef>
                        <a:spcAft>
                          <a:spcPts val="0"/>
                        </a:spcAft>
                      </a:pPr>
                      <a:r>
                        <a:rPr lang="en-US" sz="1100" b="1" dirty="0">
                          <a:effectLst/>
                          <a:latin typeface="+mn-lt"/>
                          <a:ea typeface="Times New Roman"/>
                          <a:cs typeface="Times New Roman"/>
                        </a:rPr>
                        <a:t>Grade </a:t>
                      </a:r>
                      <a:r>
                        <a:rPr lang="en-US" sz="1100" b="1" dirty="0" smtClean="0">
                          <a:effectLst/>
                          <a:latin typeface="+mn-lt"/>
                          <a:ea typeface="Times New Roman"/>
                          <a:cs typeface="Times New Roman"/>
                        </a:rPr>
                        <a:t>6 Writing</a:t>
                      </a:r>
                      <a:r>
                        <a:rPr lang="en-US" sz="1100" b="0" baseline="0" dirty="0" smtClean="0">
                          <a:effectLst/>
                          <a:latin typeface="+mn-lt"/>
                          <a:ea typeface="Times New Roman"/>
                          <a:cs typeface="Times New Roman"/>
                        </a:rPr>
                        <a:t> </a:t>
                      </a:r>
                      <a:r>
                        <a:rPr lang="en-US" sz="1100" b="1" dirty="0" smtClean="0">
                          <a:effectLst/>
                          <a:latin typeface="+mn-lt"/>
                          <a:ea typeface="Times New Roman"/>
                          <a:cs typeface="Times New Roman"/>
                        </a:rPr>
                        <a:t>Assessment </a:t>
                      </a:r>
                      <a:r>
                        <a:rPr lang="en-US" sz="1100" b="1" dirty="0">
                          <a:effectLst/>
                          <a:latin typeface="+mn-lt"/>
                          <a:ea typeface="Times New Roman"/>
                          <a:cs typeface="Times New Roman"/>
                        </a:rPr>
                        <a:t>Targets</a:t>
                      </a:r>
                      <a:endParaRPr lang="en-US" sz="1100" dirty="0">
                        <a:effectLst/>
                        <a:latin typeface="+mn-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marL="0" marR="0" algn="l">
                        <a:lnSpc>
                          <a:spcPct val="115000"/>
                        </a:lnSpc>
                        <a:spcBef>
                          <a:spcPts val="0"/>
                        </a:spcBef>
                        <a:spcAft>
                          <a:spcPts val="0"/>
                        </a:spcAft>
                      </a:pPr>
                      <a:endParaRPr lang="en-US" sz="1000" dirty="0">
                        <a:effectLst/>
                        <a:latin typeface="Calibri"/>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286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Opinion </a:t>
                      </a: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Writing Assessment Targets</a:t>
                      </a: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304800">
                <a:tc>
                  <a:txBody>
                    <a:bodyPr/>
                    <a:lstStyle/>
                    <a:p>
                      <a:pPr>
                        <a:lnSpc>
                          <a:spcPct val="100000"/>
                        </a:lnSpc>
                        <a:spcBef>
                          <a:spcPts val="0"/>
                        </a:spcBef>
                        <a:spcAft>
                          <a:spcPts val="0"/>
                        </a:spcAft>
                      </a:pPr>
                      <a:r>
                        <a:rPr lang="en-US" sz="800" b="0" i="0" u="none" strike="noStrike" baseline="0" dirty="0" smtClean="0">
                          <a:solidFill>
                            <a:srgbClr val="000000"/>
                          </a:solidFill>
                          <a:latin typeface="+mn-lt"/>
                        </a:rPr>
                        <a:t>Target 6 a. WRITE BRIEF TEXTS: Apply a variety of</a:t>
                      </a:r>
                    </a:p>
                    <a:p>
                      <a:pPr>
                        <a:lnSpc>
                          <a:spcPct val="100000"/>
                        </a:lnSpc>
                        <a:spcBef>
                          <a:spcPts val="0"/>
                        </a:spcBef>
                        <a:spcAft>
                          <a:spcPts val="0"/>
                        </a:spcAft>
                      </a:pPr>
                      <a:r>
                        <a:rPr lang="en-US" sz="800" b="0" i="0" u="none" strike="noStrike" baseline="0" dirty="0" smtClean="0">
                          <a:solidFill>
                            <a:srgbClr val="000000"/>
                          </a:solidFill>
                          <a:latin typeface="+mn-lt"/>
                        </a:rPr>
                        <a:t>strategies when writing one or more paragraphs of text that express arguments about topics or sources: establishing and supporting a claim, organizing and citing supporting evidence using credible sources, providing appropriate transitional strategies for coherence, appropriate vocabulary, or providing a conclusion that is appropriate to purpose and audience and follows from the argument(s) presented. Gr. 6 Standards: W-1a, W-1b, W-1c, W-1d, and/or W-1e, W-8, W-9 (DOK 3)</a:t>
                      </a:r>
                      <a:endParaRPr lang="en-US" sz="800" b="0" i="0" u="none" strike="noStrike" baseline="0" dirty="0" smtClean="0">
                        <a:solidFill>
                          <a:srgbClr val="000000"/>
                        </a:solidFill>
                        <a:latin typeface="+mn-lt"/>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800" b="1" dirty="0" smtClean="0">
                          <a:effectLst/>
                          <a:latin typeface="+mn-lt"/>
                          <a:ea typeface="Times New Roman"/>
                          <a:cs typeface="Times New Roman"/>
                        </a:rPr>
                        <a:t>Standards</a:t>
                      </a:r>
                    </a:p>
                    <a:p>
                      <a:pPr marL="0" marR="0" algn="l">
                        <a:lnSpc>
                          <a:spcPct val="100000"/>
                        </a:lnSpc>
                        <a:spcBef>
                          <a:spcPts val="0"/>
                        </a:spcBef>
                        <a:spcAft>
                          <a:spcPts val="0"/>
                        </a:spcAft>
                      </a:pPr>
                      <a:endParaRPr lang="en-US" sz="800" dirty="0" smtClean="0">
                        <a:effectLst/>
                        <a:latin typeface="+mn-lt"/>
                        <a:ea typeface="Times New Roman"/>
                        <a:cs typeface="Times New Roman"/>
                      </a:endParaRPr>
                    </a:p>
                    <a:p>
                      <a:pPr marL="0" marR="0" algn="l">
                        <a:lnSpc>
                          <a:spcPct val="100000"/>
                        </a:lnSpc>
                        <a:spcBef>
                          <a:spcPts val="0"/>
                        </a:spcBef>
                        <a:spcAft>
                          <a:spcPts val="0"/>
                        </a:spcAft>
                      </a:pPr>
                      <a:r>
                        <a:rPr lang="en-US" sz="800" b="1" dirty="0" smtClean="0">
                          <a:effectLst/>
                          <a:latin typeface="+mn-lt"/>
                          <a:ea typeface="Times New Roman"/>
                          <a:cs typeface="Times New Roman"/>
                        </a:rPr>
                        <a:t>W-1</a:t>
                      </a:r>
                    </a:p>
                    <a:p>
                      <a:pPr marL="0" marR="0" algn="l">
                        <a:lnSpc>
                          <a:spcPct val="100000"/>
                        </a:lnSpc>
                        <a:spcBef>
                          <a:spcPts val="0"/>
                        </a:spcBef>
                        <a:spcAft>
                          <a:spcPts val="0"/>
                        </a:spcAft>
                      </a:pPr>
                      <a:r>
                        <a:rPr lang="en-US" sz="800" dirty="0" smtClean="0">
                          <a:effectLst/>
                          <a:latin typeface="+mn-lt"/>
                          <a:ea typeface="Times New Roman"/>
                          <a:cs typeface="Times New Roman"/>
                        </a:rPr>
                        <a:t>a. Introduce claim(s) and organize the reasons and evidence clearly.</a:t>
                      </a:r>
                    </a:p>
                    <a:p>
                      <a:pPr marL="0" marR="0" algn="l">
                        <a:lnSpc>
                          <a:spcPct val="100000"/>
                        </a:lnSpc>
                        <a:spcBef>
                          <a:spcPts val="0"/>
                        </a:spcBef>
                        <a:spcAft>
                          <a:spcPts val="0"/>
                        </a:spcAft>
                      </a:pPr>
                      <a:r>
                        <a:rPr lang="en-US" sz="800" dirty="0" smtClean="0">
                          <a:effectLst/>
                          <a:latin typeface="+mn-lt"/>
                          <a:ea typeface="Times New Roman"/>
                          <a:cs typeface="Times New Roman"/>
                        </a:rPr>
                        <a:t>b. Support claim(s) with clear reasons and relevant evidence, using credible sources and demonstrating an understanding of the topic or text.</a:t>
                      </a:r>
                    </a:p>
                    <a:p>
                      <a:pPr marL="0" marR="0" algn="l">
                        <a:lnSpc>
                          <a:spcPct val="100000"/>
                        </a:lnSpc>
                        <a:spcBef>
                          <a:spcPts val="0"/>
                        </a:spcBef>
                        <a:spcAft>
                          <a:spcPts val="0"/>
                        </a:spcAft>
                      </a:pPr>
                      <a:r>
                        <a:rPr lang="en-US" sz="800" dirty="0" smtClean="0">
                          <a:effectLst/>
                          <a:latin typeface="+mn-lt"/>
                          <a:ea typeface="Times New Roman"/>
                          <a:cs typeface="Times New Roman"/>
                        </a:rPr>
                        <a:t>c. Use words, phrases, and clauses to clarify the relationships among claim(s) and reasons.</a:t>
                      </a:r>
                    </a:p>
                    <a:p>
                      <a:pPr marL="0" marR="0" algn="l">
                        <a:lnSpc>
                          <a:spcPct val="100000"/>
                        </a:lnSpc>
                        <a:spcBef>
                          <a:spcPts val="0"/>
                        </a:spcBef>
                        <a:spcAft>
                          <a:spcPts val="0"/>
                        </a:spcAft>
                      </a:pPr>
                      <a:r>
                        <a:rPr lang="en-US" sz="800" dirty="0" smtClean="0">
                          <a:effectLst/>
                          <a:latin typeface="+mn-lt"/>
                          <a:ea typeface="Times New Roman"/>
                          <a:cs typeface="Times New Roman"/>
                        </a:rPr>
                        <a:t>d. Establish and maintain a formal style.</a:t>
                      </a:r>
                    </a:p>
                    <a:p>
                      <a:pPr marL="0" marR="0" algn="l">
                        <a:lnSpc>
                          <a:spcPct val="100000"/>
                        </a:lnSpc>
                        <a:spcBef>
                          <a:spcPts val="0"/>
                        </a:spcBef>
                        <a:spcAft>
                          <a:spcPts val="0"/>
                        </a:spcAft>
                      </a:pPr>
                      <a:r>
                        <a:rPr lang="en-US" sz="800" dirty="0" smtClean="0">
                          <a:effectLst/>
                          <a:latin typeface="+mn-lt"/>
                          <a:ea typeface="Times New Roman"/>
                          <a:cs typeface="Times New Roman"/>
                        </a:rPr>
                        <a:t>e. Provide a concluding statement or section that follows from the argument presented.</a:t>
                      </a:r>
                    </a:p>
                    <a:p>
                      <a:pPr marL="0" marR="0" algn="l">
                        <a:lnSpc>
                          <a:spcPct val="100000"/>
                        </a:lnSpc>
                        <a:spcBef>
                          <a:spcPts val="0"/>
                        </a:spcBef>
                        <a:spcAft>
                          <a:spcPts val="0"/>
                        </a:spcAft>
                      </a:pPr>
                      <a:r>
                        <a:rPr lang="en-US" sz="800" dirty="0" smtClean="0">
                          <a:effectLst/>
                          <a:latin typeface="+mn-lt"/>
                          <a:ea typeface="Times New Roman"/>
                          <a:cs typeface="Times New Roman"/>
                        </a:rPr>
                        <a:t>W-8 Gather relevant information from multiple print and digital sources; assess the credibility of each source; and quote or paraphrase the data and conclusions of others while avoiding plagiarism and providing basic bibliographic information for sources.</a:t>
                      </a:r>
                    </a:p>
                    <a:p>
                      <a:pPr marL="0" marR="0" algn="l">
                        <a:lnSpc>
                          <a:spcPct val="100000"/>
                        </a:lnSpc>
                        <a:spcBef>
                          <a:spcPts val="0"/>
                        </a:spcBef>
                        <a:spcAft>
                          <a:spcPts val="0"/>
                        </a:spcAft>
                      </a:pPr>
                      <a:r>
                        <a:rPr lang="en-US" sz="800" dirty="0" smtClean="0">
                          <a:effectLst/>
                          <a:latin typeface="+mn-lt"/>
                          <a:ea typeface="Times New Roman"/>
                          <a:cs typeface="Times New Roman"/>
                        </a:rPr>
                        <a:t>W-9 Draw evidence from literary or informational texts to support analysis, reflection, and research.</a:t>
                      </a:r>
                    </a:p>
                    <a:p>
                      <a:pPr marL="0" marR="0" algn="l">
                        <a:lnSpc>
                          <a:spcPct val="100000"/>
                        </a:lnSpc>
                        <a:spcBef>
                          <a:spcPts val="0"/>
                        </a:spcBef>
                        <a:spcAft>
                          <a:spcPts val="0"/>
                        </a:spcAft>
                      </a:pPr>
                      <a:r>
                        <a:rPr lang="en-US" sz="800" dirty="0" smtClean="0">
                          <a:effectLst/>
                          <a:latin typeface="+mn-lt"/>
                          <a:ea typeface="Times New Roman"/>
                          <a:cs typeface="Times New Roman"/>
                        </a:rPr>
                        <a:t>L-3a Vary sentence patterns for meaning, reader/listener interest, and style</a:t>
                      </a:r>
                    </a:p>
                    <a:p>
                      <a:pPr marL="0" marR="0" algn="l">
                        <a:lnSpc>
                          <a:spcPct val="100000"/>
                        </a:lnSpc>
                        <a:spcBef>
                          <a:spcPts val="0"/>
                        </a:spcBef>
                        <a:spcAft>
                          <a:spcPts val="0"/>
                        </a:spcAft>
                      </a:pPr>
                      <a:r>
                        <a:rPr lang="en-US" sz="800" dirty="0" smtClean="0">
                          <a:effectLst/>
                          <a:latin typeface="+mn-lt"/>
                          <a:ea typeface="Times New Roman"/>
                          <a:cs typeface="Times New Roman"/>
                        </a:rPr>
                        <a:t>L-3b Maintain consistency in style and tone.</a:t>
                      </a:r>
                      <a:endParaRPr lang="en-US" sz="800" dirty="0">
                        <a:effectLst/>
                        <a:latin typeface="+mn-lt"/>
                        <a:ea typeface="Times New Roman"/>
                        <a:cs typeface="Times New Roman"/>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8240">
                <a:tc>
                  <a:txBody>
                    <a:bodyPr/>
                    <a:lstStyle/>
                    <a:p>
                      <a:pPr>
                        <a:lnSpc>
                          <a:spcPct val="100000"/>
                        </a:lnSpc>
                        <a:spcBef>
                          <a:spcPts val="0"/>
                        </a:spcBef>
                        <a:spcAft>
                          <a:spcPts val="0"/>
                        </a:spcAft>
                      </a:pPr>
                      <a:r>
                        <a:rPr lang="en-US" sz="800" b="0" i="0" u="none" strike="noStrike" baseline="0" dirty="0" smtClean="0">
                          <a:solidFill>
                            <a:srgbClr val="000000"/>
                          </a:solidFill>
                          <a:latin typeface="+mn-lt"/>
                        </a:rPr>
                        <a:t>Target 6 b. REVISE BRIEF TEXTS: Apply a variety of</a:t>
                      </a:r>
                    </a:p>
                    <a:p>
                      <a:pPr>
                        <a:lnSpc>
                          <a:spcPct val="100000"/>
                        </a:lnSpc>
                        <a:spcBef>
                          <a:spcPts val="0"/>
                        </a:spcBef>
                        <a:spcAft>
                          <a:spcPts val="0"/>
                        </a:spcAft>
                      </a:pPr>
                      <a:r>
                        <a:rPr lang="en-US" sz="800" b="0" i="0" u="none" strike="noStrike" baseline="0" dirty="0" smtClean="0">
                          <a:solidFill>
                            <a:srgbClr val="000000"/>
                          </a:solidFill>
                          <a:latin typeface="+mn-lt"/>
                        </a:rPr>
                        <a:t>strategies when revising one or more paragraphs of text that express arguments about topics or sources: establishing and supporting a claim, organizing and citing supporting evidence using credible sources, providing appropriate transitional strategies for coherence, appropriate vocabulary, or providing a conclusion that is appropriate to purpose and audience and follows from the argument(s) presented. Gr. 6 Standards: W-1a, W-1b,</a:t>
                      </a:r>
                    </a:p>
                    <a:p>
                      <a:pPr>
                        <a:lnSpc>
                          <a:spcPct val="100000"/>
                        </a:lnSpc>
                        <a:spcBef>
                          <a:spcPts val="0"/>
                        </a:spcBef>
                        <a:spcAft>
                          <a:spcPts val="0"/>
                        </a:spcAft>
                      </a:pPr>
                      <a:r>
                        <a:rPr lang="en-US" sz="800" b="0" i="0" u="none" strike="noStrike" baseline="0" dirty="0" smtClean="0">
                          <a:solidFill>
                            <a:srgbClr val="000000"/>
                          </a:solidFill>
                          <a:latin typeface="+mn-lt"/>
                        </a:rPr>
                        <a:t>W-1c, W-1d, and/or W-1e L-3a, L-3b </a:t>
                      </a:r>
                      <a:r>
                        <a:rPr lang="en-US" sz="800" b="1" i="0" u="none" strike="noStrike" baseline="0" dirty="0" smtClean="0">
                          <a:solidFill>
                            <a:srgbClr val="000000"/>
                          </a:solidFill>
                          <a:latin typeface="+mn-lt"/>
                        </a:rPr>
                        <a:t>(DOK 2)</a:t>
                      </a:r>
                      <a:endParaRPr lang="en-US" sz="800" b="1" i="0" u="none" strike="noStrike" baseline="0" dirty="0" smtClean="0">
                        <a:solidFill>
                          <a:srgbClr val="000000"/>
                        </a:solidFill>
                        <a:latin typeface="+mn-lt"/>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l">
                        <a:lnSpc>
                          <a:spcPct val="115000"/>
                        </a:lnSpc>
                        <a:spcBef>
                          <a:spcPts val="0"/>
                        </a:spcBef>
                        <a:spcAft>
                          <a:spcPts val="0"/>
                        </a:spcAft>
                      </a:pPr>
                      <a:endParaRPr lang="en-US" sz="800" dirty="0">
                        <a:effectLst/>
                        <a:latin typeface="+mj-lt"/>
                        <a:ea typeface="Times New Roman"/>
                        <a:cs typeface="Times New Roman"/>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a:lnSpc>
                          <a:spcPct val="100000"/>
                        </a:lnSpc>
                        <a:spcBef>
                          <a:spcPts val="0"/>
                        </a:spcBef>
                        <a:spcAft>
                          <a:spcPts val="0"/>
                        </a:spcAft>
                      </a:pPr>
                      <a:r>
                        <a:rPr lang="en-US" sz="800" b="0" i="0" u="none" strike="noStrike" baseline="0" dirty="0" smtClean="0">
                          <a:solidFill>
                            <a:srgbClr val="000000"/>
                          </a:solidFill>
                          <a:latin typeface="+mn-lt"/>
                        </a:rPr>
                        <a:t>Target 7. COMPOSE FULL TEXTS: Write full arguments about topics using a complete writing process attending to purpose and audience: establish and support a claim; organize, elaborate, and cite supporting evidence from credible sources; provide appropriate transitional strategies for coherence; and develop a conclusion that is appropriate to purpose and audience and follows from and supports the argument(s) presented. Gr. 6 Standards: W-1a, W-1b,W-1c, W-1d, W-1e, W-4, W-5, W-8, W-9 (DOK 4)</a:t>
                      </a:r>
                      <a:endParaRPr lang="en-US" sz="800" b="0" i="0" u="none" strike="noStrike" baseline="0" dirty="0" smtClean="0">
                        <a:solidFill>
                          <a:srgbClr val="000000"/>
                        </a:solidFill>
                        <a:latin typeface="+mn-lt"/>
                      </a:endParaRPr>
                    </a:p>
                  </a:txBody>
                  <a:tcPr marL="61111" marR="611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Bef>
                          <a:spcPts val="0"/>
                        </a:spcBef>
                        <a:spcAft>
                          <a:spcPts val="0"/>
                        </a:spcAft>
                      </a:pPr>
                      <a:r>
                        <a:rPr lang="en-US" sz="800" b="1" i="0" u="none" strike="noStrike" baseline="0" dirty="0" smtClean="0">
                          <a:solidFill>
                            <a:srgbClr val="000000"/>
                          </a:solidFill>
                          <a:latin typeface="+mn-lt"/>
                        </a:rPr>
                        <a:t>All of standards above (W.1.a – 3/W.8-9/L.3a-b, ) and …</a:t>
                      </a:r>
                    </a:p>
                    <a:p>
                      <a:pPr>
                        <a:lnSpc>
                          <a:spcPct val="100000"/>
                        </a:lnSpc>
                        <a:spcBef>
                          <a:spcPts val="0"/>
                        </a:spcBef>
                        <a:spcAft>
                          <a:spcPts val="0"/>
                        </a:spcAft>
                      </a:pPr>
                      <a:endParaRPr lang="en-US" sz="800" b="1" i="0" u="none" strike="noStrike" baseline="0" dirty="0" smtClean="0">
                        <a:solidFill>
                          <a:srgbClr val="000000"/>
                        </a:solidFill>
                        <a:latin typeface="+mn-lt"/>
                      </a:endParaRPr>
                    </a:p>
                    <a:p>
                      <a:pPr>
                        <a:lnSpc>
                          <a:spcPct val="100000"/>
                        </a:lnSpc>
                        <a:spcBef>
                          <a:spcPts val="0"/>
                        </a:spcBef>
                        <a:spcAft>
                          <a:spcPts val="0"/>
                        </a:spcAft>
                      </a:pPr>
                      <a:r>
                        <a:rPr lang="en-US" sz="800" b="0" i="0" u="none" strike="noStrike" baseline="0" dirty="0" smtClean="0">
                          <a:solidFill>
                            <a:srgbClr val="000000"/>
                          </a:solidFill>
                          <a:latin typeface="+mn-lt"/>
                        </a:rPr>
                        <a:t>W-4 Produce clear and coherent writing in which the development, organization, and style are appropriate to task, purpose, and audience.</a:t>
                      </a:r>
                    </a:p>
                    <a:p>
                      <a:pPr>
                        <a:lnSpc>
                          <a:spcPct val="100000"/>
                        </a:lnSpc>
                        <a:spcBef>
                          <a:spcPts val="0"/>
                        </a:spcBef>
                        <a:spcAft>
                          <a:spcPts val="0"/>
                        </a:spcAft>
                      </a:pPr>
                      <a:r>
                        <a:rPr lang="en-US" sz="800" b="0" i="0" u="none" strike="noStrike" baseline="0" dirty="0" smtClean="0">
                          <a:solidFill>
                            <a:srgbClr val="000000"/>
                          </a:solidFill>
                          <a:latin typeface="+mn-lt"/>
                        </a:rPr>
                        <a:t>W-5 With some guidance and support from peers and adults, develop and strengthen writing as needed by planning, revising, editing, rewriting, or trying a new approach.</a:t>
                      </a:r>
                      <a:endParaRPr lang="en-US" sz="800" b="0" i="0" u="none" strike="noStrike" baseline="0" dirty="0" smtClean="0">
                        <a:solidFill>
                          <a:srgbClr val="000000"/>
                        </a:solidFill>
                        <a:latin typeface="+mn-lt"/>
                      </a:endParaRPr>
                    </a:p>
                  </a:txBody>
                  <a:tcPr marL="61111" marR="611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Times New Roman"/>
                          <a:cs typeface="Times New Roman"/>
                        </a:rPr>
                        <a:t>Language and Vocabulary</a:t>
                      </a: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7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8. LANGUAGE &amp; VOCABULARY USE:</a:t>
                      </a:r>
                    </a:p>
                    <a:p>
                      <a:pPr marL="0" marR="0" algn="l">
                        <a:lnSpc>
                          <a:spcPct val="100000"/>
                        </a:lnSpc>
                        <a:spcBef>
                          <a:spcPts val="0"/>
                        </a:spcBef>
                        <a:spcAft>
                          <a:spcPts val="0"/>
                        </a:spcAft>
                      </a:pPr>
                      <a:r>
                        <a:rPr lang="en-US" sz="800" b="0" dirty="0" smtClean="0">
                          <a:effectLst/>
                          <a:latin typeface="+mn-lt"/>
                          <a:ea typeface="Times New Roman"/>
                          <a:cs typeface="Times New Roman"/>
                        </a:rPr>
                        <a:t>Strategically use precise language and vocabulary (including academic words, domain-specific vocabulary, and figurative language) and style appropriate to the purpose and audience when revising or composing texts.</a:t>
                      </a:r>
                    </a:p>
                    <a:p>
                      <a:pPr marL="0" marR="0" algn="l">
                        <a:lnSpc>
                          <a:spcPct val="100000"/>
                        </a:lnSpc>
                        <a:spcBef>
                          <a:spcPts val="0"/>
                        </a:spcBef>
                        <a:spcAft>
                          <a:spcPts val="0"/>
                        </a:spcAft>
                      </a:pPr>
                      <a:r>
                        <a:rPr lang="en-US" sz="800" b="0" dirty="0" smtClean="0">
                          <a:effectLst/>
                          <a:latin typeface="+mn-lt"/>
                          <a:ea typeface="Times New Roman"/>
                          <a:cs typeface="Times New Roman"/>
                        </a:rPr>
                        <a:t>Gr. 6 Standards: W-2d, W-3d,</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L-3a, L-6</a:t>
                      </a:r>
                      <a:r>
                        <a:rPr lang="en-US" sz="800" b="0" baseline="0" dirty="0" smtClean="0">
                          <a:effectLst/>
                          <a:latin typeface="+mn-lt"/>
                          <a:ea typeface="Times New Roman"/>
                          <a:cs typeface="Times New Roman"/>
                        </a:rPr>
                        <a:t> </a:t>
                      </a:r>
                      <a:r>
                        <a:rPr lang="en-US" sz="800" b="1" dirty="0" smtClean="0">
                          <a:effectLst/>
                          <a:latin typeface="+mn-lt"/>
                          <a:ea typeface="Times New Roman"/>
                          <a:cs typeface="Times New Roman"/>
                        </a:rPr>
                        <a:t>(DOK 1, DOK 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W-2d Use precise language and domain-specific vocabulary to inform about or explain the topic.</a:t>
                      </a:r>
                    </a:p>
                    <a:p>
                      <a:pPr marL="0" marR="0" algn="l">
                        <a:lnSpc>
                          <a:spcPct val="100000"/>
                        </a:lnSpc>
                        <a:spcBef>
                          <a:spcPts val="0"/>
                        </a:spcBef>
                        <a:spcAft>
                          <a:spcPts val="0"/>
                        </a:spcAft>
                      </a:pPr>
                      <a:r>
                        <a:rPr lang="en-US" sz="800" dirty="0" smtClean="0">
                          <a:effectLst/>
                          <a:latin typeface="+mn-lt"/>
                          <a:ea typeface="Times New Roman"/>
                          <a:cs typeface="Times New Roman"/>
                        </a:rPr>
                        <a:t>W-3d Use precise words and phrases, relevant descriptive details, and sensory language to convey experiences and events.</a:t>
                      </a:r>
                    </a:p>
                    <a:p>
                      <a:pPr marL="0" marR="0" algn="l">
                        <a:lnSpc>
                          <a:spcPct val="100000"/>
                        </a:lnSpc>
                        <a:spcBef>
                          <a:spcPts val="0"/>
                        </a:spcBef>
                        <a:spcAft>
                          <a:spcPts val="0"/>
                        </a:spcAft>
                      </a:pPr>
                      <a:r>
                        <a:rPr lang="en-US" sz="800" dirty="0" smtClean="0">
                          <a:effectLst/>
                          <a:latin typeface="+mn-lt"/>
                          <a:ea typeface="Times New Roman"/>
                          <a:cs typeface="Times New Roman"/>
                        </a:rPr>
                        <a:t>L-3a Vary sentence patterns for meaning, reader/listener interest, and style</a:t>
                      </a:r>
                    </a:p>
                    <a:p>
                      <a:pPr marL="0" marR="0" algn="l">
                        <a:lnSpc>
                          <a:spcPct val="100000"/>
                        </a:lnSpc>
                        <a:spcBef>
                          <a:spcPts val="0"/>
                        </a:spcBef>
                        <a:spcAft>
                          <a:spcPts val="0"/>
                        </a:spcAft>
                      </a:pPr>
                      <a:r>
                        <a:rPr lang="en-US" sz="800" dirty="0" smtClean="0">
                          <a:effectLst/>
                          <a:latin typeface="+mn-lt"/>
                          <a:ea typeface="Times New Roman"/>
                          <a:cs typeface="Times New Roman"/>
                        </a:rPr>
                        <a:t>L-6 Acquire and use accurately grade-appropriate general academic and domain-specific words and phrases; gather vocabulary knowledge when considering a word or phrase important to comprehension or expression.</a:t>
                      </a:r>
                      <a:endParaRPr lang="en-US" sz="800" dirty="0">
                        <a:effectLst/>
                        <a:latin typeface="+mn-lt"/>
                        <a:ea typeface="Times New Roman"/>
                        <a:cs typeface="Times New Roman"/>
                      </a:endParaRPr>
                    </a:p>
                  </a:txBody>
                  <a:tcPr marL="53097" marR="53097" marT="0" marB="0"/>
                </a:tc>
              </a:tr>
              <a:tr h="156172">
                <a:tc gridSpan="2">
                  <a:txBody>
                    <a:bodyPr/>
                    <a:lstStyle/>
                    <a:p>
                      <a:pPr marL="0" marR="0" algn="ctr">
                        <a:lnSpc>
                          <a:spcPct val="100000"/>
                        </a:lnSpc>
                        <a:spcBef>
                          <a:spcPts val="0"/>
                        </a:spcBef>
                        <a:spcAft>
                          <a:spcPts val="0"/>
                        </a:spcAft>
                      </a:pPr>
                      <a:r>
                        <a:rPr lang="en-US" sz="1100" b="1" dirty="0" smtClean="0">
                          <a:solidFill>
                            <a:schemeClr val="tx1"/>
                          </a:solidFill>
                          <a:effectLst/>
                          <a:latin typeface="+mn-lt"/>
                          <a:ea typeface="Times New Roman"/>
                          <a:cs typeface="Times New Roman"/>
                        </a:rPr>
                        <a:t>Edit and Vocabulary</a:t>
                      </a:r>
                      <a:endParaRPr lang="en-US" sz="1100" b="1" dirty="0">
                        <a:solidFill>
                          <a:schemeClr val="tx1"/>
                        </a:solidFill>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15000"/>
                        </a:lnSpc>
                        <a:spcBef>
                          <a:spcPts val="0"/>
                        </a:spcBef>
                        <a:spcAft>
                          <a:spcPts val="0"/>
                        </a:spcAft>
                      </a:pPr>
                      <a:endParaRPr lang="en-US" sz="800" dirty="0">
                        <a:effectLst/>
                        <a:latin typeface="Calibri"/>
                        <a:ea typeface="Times New Roman"/>
                        <a:cs typeface="Times New Roman"/>
                      </a:endParaRPr>
                    </a:p>
                  </a:txBody>
                  <a:tcPr marL="53097" marR="53097" marT="0" marB="0"/>
                </a:tc>
              </a:tr>
              <a:tr h="15617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9. EDIT: Apply or edit grade-appropriate grammar usage, capitalization, punctuation, and spelling to clarify a message and edit narrative, explanatory, and argumentative texts.</a:t>
                      </a:r>
                      <a:r>
                        <a:rPr lang="en-US" sz="800" b="0" baseline="0" dirty="0" smtClean="0">
                          <a:effectLst/>
                          <a:latin typeface="+mn-lt"/>
                          <a:ea typeface="Times New Roman"/>
                          <a:cs typeface="Times New Roman"/>
                        </a:rPr>
                        <a:t> </a:t>
                      </a:r>
                      <a:r>
                        <a:rPr lang="en-US" sz="800" b="0" dirty="0" smtClean="0">
                          <a:effectLst/>
                          <a:latin typeface="+mn-lt"/>
                          <a:ea typeface="Times New Roman"/>
                          <a:cs typeface="Times New Roman"/>
                        </a:rPr>
                        <a:t>Gr. 6 Standards: L-1, L-2</a:t>
                      </a:r>
                    </a:p>
                    <a:p>
                      <a:pPr marL="0" marR="0" algn="l">
                        <a:lnSpc>
                          <a:spcPct val="100000"/>
                        </a:lnSpc>
                        <a:spcBef>
                          <a:spcPts val="0"/>
                        </a:spcBef>
                        <a:spcAft>
                          <a:spcPts val="0"/>
                        </a:spcAft>
                      </a:pPr>
                      <a:r>
                        <a:rPr lang="en-US" sz="800" b="1" dirty="0" smtClean="0">
                          <a:effectLst/>
                          <a:latin typeface="+mn-lt"/>
                          <a:ea typeface="Times New Roman"/>
                          <a:cs typeface="Times New Roman"/>
                        </a:rPr>
                        <a:t>(DOK 1, DOK 2)</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L-1 Demonstrate command of the conventions of standard English grammar and usage when writing or speaking.</a:t>
                      </a:r>
                    </a:p>
                    <a:p>
                      <a:pPr marL="0" marR="0" algn="l">
                        <a:lnSpc>
                          <a:spcPct val="100000"/>
                        </a:lnSpc>
                        <a:spcBef>
                          <a:spcPts val="0"/>
                        </a:spcBef>
                        <a:spcAft>
                          <a:spcPts val="0"/>
                        </a:spcAft>
                      </a:pPr>
                      <a:r>
                        <a:rPr lang="en-US" sz="800" dirty="0" smtClean="0">
                          <a:effectLst/>
                          <a:latin typeface="+mn-lt"/>
                          <a:ea typeface="Times New Roman"/>
                          <a:cs typeface="Times New Roman"/>
                        </a:rPr>
                        <a:t>L-2 Demonstrate command of the conventions of standard English capitalization, punctuation, and spelling when writing.</a:t>
                      </a:r>
                      <a:endParaRPr lang="en-US" sz="800" dirty="0">
                        <a:effectLst/>
                        <a:latin typeface="+mn-lt"/>
                        <a:ea typeface="Times New Roman"/>
                        <a:cs typeface="Times New Roman"/>
                      </a:endParaRPr>
                    </a:p>
                  </a:txBody>
                  <a:tcPr marL="53097" marR="53097" marT="0" marB="0"/>
                </a:tc>
              </a:tr>
              <a:tr h="156172">
                <a:tc gridSpan="2">
                  <a:txBody>
                    <a:bodyPr/>
                    <a:lstStyle/>
                    <a:p>
                      <a:pPr marL="0" marR="0" algn="ctr">
                        <a:lnSpc>
                          <a:spcPct val="100000"/>
                        </a:lnSpc>
                        <a:spcBef>
                          <a:spcPts val="0"/>
                        </a:spcBef>
                        <a:spcAft>
                          <a:spcPts val="0"/>
                        </a:spcAft>
                      </a:pPr>
                      <a:r>
                        <a:rPr lang="en-US" sz="1100" b="1" dirty="0" smtClean="0">
                          <a:effectLst/>
                          <a:latin typeface="+mn-lt"/>
                          <a:ea typeface="Times New Roman"/>
                          <a:cs typeface="Times New Roman"/>
                        </a:rPr>
                        <a:t>Technology</a:t>
                      </a:r>
                      <a:endParaRPr lang="en-US" sz="1100" b="1" dirty="0">
                        <a:effectLst/>
                        <a:latin typeface="+mn-lt"/>
                        <a:ea typeface="Times New Roman"/>
                        <a:cs typeface="Times New Roman"/>
                      </a:endParaRPr>
                    </a:p>
                  </a:txBody>
                  <a:tcPr marL="53097" marR="530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pPr marL="0" marR="0" algn="l">
                        <a:lnSpc>
                          <a:spcPct val="100000"/>
                        </a:lnSpc>
                        <a:spcBef>
                          <a:spcPts val="0"/>
                        </a:spcBef>
                        <a:spcAft>
                          <a:spcPts val="0"/>
                        </a:spcAft>
                      </a:pPr>
                      <a:endParaRPr lang="en-US" sz="800" dirty="0">
                        <a:effectLst/>
                        <a:latin typeface="+mn-lt"/>
                        <a:ea typeface="Times New Roman"/>
                        <a:cs typeface="Times New Roman"/>
                      </a:endParaRPr>
                    </a:p>
                  </a:txBody>
                  <a:tcPr marL="53097" marR="53097" marT="0" marB="0"/>
                </a:tc>
              </a:tr>
              <a:tr h="156172">
                <a:tc>
                  <a:txBody>
                    <a:bodyPr/>
                    <a:lstStyle/>
                    <a:p>
                      <a:pPr marL="0" marR="0" algn="l">
                        <a:lnSpc>
                          <a:spcPct val="100000"/>
                        </a:lnSpc>
                        <a:spcBef>
                          <a:spcPts val="0"/>
                        </a:spcBef>
                        <a:spcAft>
                          <a:spcPts val="0"/>
                        </a:spcAft>
                      </a:pPr>
                      <a:r>
                        <a:rPr lang="en-US" sz="800" b="0" dirty="0" smtClean="0">
                          <a:effectLst/>
                          <a:latin typeface="+mn-lt"/>
                          <a:ea typeface="Times New Roman"/>
                          <a:cs typeface="Times New Roman"/>
                        </a:rPr>
                        <a:t>Target 10. [Not assessed in summative assessment]</a:t>
                      </a:r>
                    </a:p>
                    <a:p>
                      <a:pPr marL="0" marR="0" algn="l">
                        <a:lnSpc>
                          <a:spcPct val="100000"/>
                        </a:lnSpc>
                        <a:spcBef>
                          <a:spcPts val="0"/>
                        </a:spcBef>
                        <a:spcAft>
                          <a:spcPts val="0"/>
                        </a:spcAft>
                      </a:pPr>
                      <a:r>
                        <a:rPr lang="en-US" sz="800" b="0" dirty="0" smtClean="0">
                          <a:effectLst/>
                          <a:latin typeface="+mn-lt"/>
                          <a:ea typeface="Times New Roman"/>
                          <a:cs typeface="Times New Roman"/>
                        </a:rPr>
                        <a:t>TECHNOLOGY: Use tools of technology to gather information, make revisions, or produce texts.</a:t>
                      </a:r>
                    </a:p>
                    <a:p>
                      <a:pPr marL="0" marR="0" algn="l">
                        <a:lnSpc>
                          <a:spcPct val="100000"/>
                        </a:lnSpc>
                        <a:spcBef>
                          <a:spcPts val="0"/>
                        </a:spcBef>
                        <a:spcAft>
                          <a:spcPts val="0"/>
                        </a:spcAft>
                      </a:pPr>
                      <a:r>
                        <a:rPr lang="en-US" sz="800" b="0" dirty="0" smtClean="0">
                          <a:effectLst/>
                          <a:latin typeface="+mn-lt"/>
                          <a:ea typeface="Times New Roman"/>
                          <a:cs typeface="Times New Roman"/>
                        </a:rPr>
                        <a:t>Gr. 6 Standards: W-6 </a:t>
                      </a:r>
                      <a:r>
                        <a:rPr lang="en-US" sz="800" b="1" dirty="0" smtClean="0">
                          <a:effectLst/>
                          <a:latin typeface="+mn-lt"/>
                          <a:ea typeface="Times New Roman"/>
                          <a:cs typeface="Times New Roman"/>
                        </a:rPr>
                        <a:t>(DOK 1)</a:t>
                      </a:r>
                      <a:endParaRPr lang="en-US" sz="800" b="1" dirty="0">
                        <a:effectLst/>
                        <a:latin typeface="+mn-lt"/>
                        <a:ea typeface="Times New Roman"/>
                        <a:cs typeface="Times New Roman"/>
                      </a:endParaRPr>
                    </a:p>
                  </a:txBody>
                  <a:tcPr marL="53097" marR="5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smtClean="0">
                          <a:effectLst/>
                          <a:latin typeface="+mn-lt"/>
                          <a:ea typeface="Times New Roman"/>
                          <a:cs typeface="Times New Roman"/>
                        </a:rPr>
                        <a:t>W-6 Use technology, including the Internet, to produce and publish writing as well as to interact and collaborate with others; demonstrate sufficient command of keyboarding skills to type a minimum of three pages in a single setting.</a:t>
                      </a:r>
                      <a:endParaRPr lang="en-US" sz="800" dirty="0">
                        <a:effectLst/>
                        <a:latin typeface="+mn-lt"/>
                        <a:ea typeface="Times New Roman"/>
                        <a:cs typeface="Times New Roman"/>
                      </a:endParaRPr>
                    </a:p>
                  </a:txBody>
                  <a:tcPr marL="53097" marR="53097" marT="0" marB="0"/>
                </a:tc>
              </a:tr>
            </a:tbl>
          </a:graphicData>
        </a:graphic>
      </p:graphicFrame>
    </p:spTree>
    <p:extLst>
      <p:ext uri="{BB962C8B-B14F-4D97-AF65-F5344CB8AC3E}">
        <p14:creationId xmlns:p14="http://schemas.microsoft.com/office/powerpoint/2010/main" val="979106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6361</Words>
  <Application>Microsoft Office PowerPoint</Application>
  <PresentationFormat>On-screen Show (4:3)</PresentationFormat>
  <Paragraphs>327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20</cp:revision>
  <dcterms:created xsi:type="dcterms:W3CDTF">2015-10-03T18:37:16Z</dcterms:created>
  <dcterms:modified xsi:type="dcterms:W3CDTF">2015-10-13T19:34:44Z</dcterms:modified>
</cp:coreProperties>
</file>