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E8AA"/>
    <a:srgbClr val="BCE292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80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230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48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719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187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08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233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18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05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948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178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28C43-E7DA-4014-B7F7-9298CFF4C3F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C3199-92F5-45B7-A645-9BEA0E455B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4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2305561"/>
              </p:ext>
            </p:extLst>
          </p:nvPr>
        </p:nvGraphicFramePr>
        <p:xfrm>
          <a:off x="304800" y="381000"/>
          <a:ext cx="8305800" cy="4686047"/>
        </p:xfrm>
        <a:graphic>
          <a:graphicData uri="http://schemas.openxmlformats.org/drawingml/2006/table">
            <a:tbl>
              <a:tblPr firstRow="1" firstCol="1" bandRow="1"/>
              <a:tblGrid>
                <a:gridCol w="1437542"/>
                <a:gridCol w="848458"/>
                <a:gridCol w="1143000"/>
                <a:gridCol w="1682261"/>
                <a:gridCol w="527539"/>
                <a:gridCol w="1143000"/>
                <a:gridCol w="1524000"/>
              </a:tblGrid>
              <a:tr h="614487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 Writing </a:t>
                      </a:r>
                      <a:r>
                        <a:rPr lang="en-US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Forms and DOK Levels Grades K - </a:t>
                      </a:r>
                      <a:r>
                        <a:rPr lang="en-US" sz="2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Note:  For a complete description of each grade level target and the standards within each target, search</a:t>
                      </a:r>
                      <a:r>
                        <a:rPr lang="en-US" sz="1000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000" b="1" i="1" dirty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ELA – SBAC Content Specifications.</a:t>
                      </a:r>
                      <a:endParaRPr lang="en-US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4320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598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Writing Forms Assessed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Edit &amp; Clarify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Language &amp; Vocabulary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Revise a Brief Text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Write a Brief Text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/>
                          <a:ea typeface="Calibri"/>
                          <a:cs typeface="Times New Roman"/>
                        </a:rPr>
                        <a:t>Write a Full Composition</a:t>
                      </a:r>
                      <a:endParaRPr lang="en-US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49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DOK </a:t>
                      </a:r>
                      <a:endParaRPr lang="en-US" sz="18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1-2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195348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Targets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Standards: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Gr.3</a:t>
                      </a:r>
                      <a:r>
                        <a:rPr lang="en-US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L.1-2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 4</a:t>
                      </a:r>
                      <a:r>
                        <a:rPr lang="en-US" sz="1200" b="1" u="none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L.1-2, L.3b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 5-6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none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L.1-2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Standards: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 3 </a:t>
                      </a: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L.3a, L6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 4 </a:t>
                      </a: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W.2d,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W.3d, L3a,</a:t>
                      </a:r>
                      <a:r>
                        <a:rPr lang="en-US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L.6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 5 </a:t>
                      </a:r>
                      <a:r>
                        <a:rPr lang="en-US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W.2d, W.3d L.6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baseline="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Gr.6</a:t>
                      </a:r>
                      <a:r>
                        <a:rPr lang="en-US" sz="1200" b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W.2d, W.3d, L3a, L.6</a:t>
                      </a:r>
                      <a:endParaRPr lang="en-US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Narrative       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1a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1b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19534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Brief</a:t>
                      </a:r>
                      <a:r>
                        <a:rPr lang="en-US" sz="1200" baseline="0" dirty="0" smtClean="0"/>
                        <a:t> Writes: </a:t>
                      </a:r>
                      <a:r>
                        <a:rPr lang="en-US" sz="1200" dirty="0" smtClean="0"/>
                        <a:t>Standards W.3a-d/e  </a:t>
                      </a:r>
                    </a:p>
                    <a:p>
                      <a:pPr algn="ctr"/>
                      <a:r>
                        <a:rPr lang="en-US" sz="1200" b="1" i="1" dirty="0" smtClean="0"/>
                        <a:t>Revise includes all of above and Gr. 5+  L3a </a:t>
                      </a:r>
                    </a:p>
                    <a:p>
                      <a:pPr algn="ctr"/>
                      <a:r>
                        <a:rPr lang="en-US" sz="1200" b="1" i="1" dirty="0" smtClean="0"/>
                        <a:t>Gr. 6 add L.3b</a:t>
                      </a: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65406" marR="65406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E7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W.3a-d/e W.4-5</a:t>
                      </a:r>
                      <a:r>
                        <a:rPr lang="en-US" sz="1200" baseline="0" dirty="0" smtClean="0"/>
                        <a:t> &amp; 8 </a:t>
                      </a:r>
                    </a:p>
                    <a:p>
                      <a:pPr algn="ctr"/>
                      <a:r>
                        <a:rPr lang="en-US" sz="1200" b="1" i="1" baseline="0" dirty="0" smtClean="0"/>
                        <a:t>(W.9 in gr. 5+)</a:t>
                      </a:r>
                      <a:endParaRPr lang="en-US" sz="1200" b="1" i="1" dirty="0"/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</a:tr>
              <a:tr h="33517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Informational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3a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3b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517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Writes: Standards W.3a-d/e /f, W.8 (Gr 4+ W.9)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Revise W.3a-d/e</a:t>
                      </a:r>
                      <a:r>
                        <a:rPr lang="en-US" sz="12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and </a:t>
                      </a:r>
                      <a:r>
                        <a:rPr lang="en-US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Gr. 4+ L.3a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 6 add L3b</a:t>
                      </a:r>
                      <a:endParaRPr lang="en-US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>
                      <a:noFill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W.2.a-d/e/f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W.4-5</a:t>
                      </a:r>
                      <a:r>
                        <a:rPr lang="en-US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&amp; 8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(W.9 in gr. 4+)</a:t>
                      </a:r>
                      <a:endParaRPr lang="en-US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33517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Opinion-Argument</a:t>
                      </a: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6a</a:t>
                      </a:r>
                      <a:endParaRPr lang="en-US" sz="1800" b="1" dirty="0"/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6b</a:t>
                      </a:r>
                      <a:endParaRPr lang="en-US" sz="1800" b="1" dirty="0"/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18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</a:tr>
              <a:tr h="335175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Brief Writes: Standards W.1a-d/e</a:t>
                      </a:r>
                      <a:r>
                        <a:rPr lang="en-US" sz="1200" b="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W.8 (after gr. 4 W.9)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Revise W.1a-d and Gr. 5+ L.3a </a:t>
                      </a: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Gr. 6 add L3b</a:t>
                      </a:r>
                      <a:endParaRPr lang="en-US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200" b="0" dirty="0"/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W.1.a-d/e</a:t>
                      </a:r>
                      <a:r>
                        <a:rPr lang="en-US" sz="1200" b="0" i="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1200" b="0" i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W.4, 5 &amp; 8 </a:t>
                      </a:r>
                      <a:r>
                        <a:rPr lang="en-US" sz="1200" b="1" i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(W.9 in gr.</a:t>
                      </a:r>
                      <a:r>
                        <a:rPr lang="en-US" sz="1200" b="1" i="1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4+)</a:t>
                      </a:r>
                      <a:endParaRPr lang="en-US" sz="1200" b="1" i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406" marR="65406" marT="0" marB="0" anchor="ctr"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AE8AA"/>
                    </a:solidFill>
                  </a:tcPr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304800" y="1143000"/>
            <a:ext cx="8153400" cy="0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792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237</Words>
  <Application>Microsoft Office PowerPoint</Application>
  <PresentationFormat>On-screen Show (4:3)</PresentationFormat>
  <Paragraphs>61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Richmond, Susan</dc:creator>
  <cp:lastModifiedBy>Susan Richmond</cp:lastModifiedBy>
  <cp:revision>8</cp:revision>
  <dcterms:created xsi:type="dcterms:W3CDTF">2015-09-28T17:33:15Z</dcterms:created>
  <dcterms:modified xsi:type="dcterms:W3CDTF">2015-10-07T21:11:05Z</dcterms:modified>
</cp:coreProperties>
</file>