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300" r:id="rId2"/>
    <p:sldId id="316" r:id="rId3"/>
    <p:sldId id="318" r:id="rId4"/>
    <p:sldId id="319" r:id="rId5"/>
    <p:sldId id="320" r:id="rId6"/>
    <p:sldId id="321" r:id="rId7"/>
    <p:sldId id="312" r:id="rId8"/>
    <p:sldId id="313" r:id="rId9"/>
    <p:sldId id="314" r:id="rId10"/>
    <p:sldId id="315" r:id="rId11"/>
    <p:sldId id="317" r:id="rId12"/>
    <p:sldId id="296" r:id="rId13"/>
    <p:sldId id="264" r:id="rId14"/>
    <p:sldId id="265" r:id="rId15"/>
    <p:sldId id="266" r:id="rId16"/>
    <p:sldId id="267" r:id="rId17"/>
    <p:sldId id="306" r:id="rId18"/>
    <p:sldId id="259" r:id="rId19"/>
    <p:sldId id="262" r:id="rId20"/>
    <p:sldId id="261" r:id="rId21"/>
    <p:sldId id="260" r:id="rId22"/>
    <p:sldId id="305" r:id="rId23"/>
    <p:sldId id="269" r:id="rId24"/>
    <p:sldId id="270" r:id="rId25"/>
    <p:sldId id="271" r:id="rId26"/>
    <p:sldId id="272" r:id="rId27"/>
    <p:sldId id="302" r:id="rId28"/>
    <p:sldId id="274" r:id="rId29"/>
    <p:sldId id="275" r:id="rId30"/>
    <p:sldId id="276" r:id="rId31"/>
    <p:sldId id="277" r:id="rId32"/>
    <p:sldId id="309" r:id="rId33"/>
    <p:sldId id="279" r:id="rId34"/>
    <p:sldId id="280" r:id="rId35"/>
    <p:sldId id="281" r:id="rId36"/>
    <p:sldId id="282" r:id="rId37"/>
    <p:sldId id="310" r:id="rId38"/>
    <p:sldId id="284" r:id="rId39"/>
    <p:sldId id="285" r:id="rId40"/>
    <p:sldId id="286" r:id="rId41"/>
    <p:sldId id="287" r:id="rId42"/>
    <p:sldId id="308" r:id="rId43"/>
    <p:sldId id="311" r:id="rId44"/>
    <p:sldId id="289" r:id="rId45"/>
    <p:sldId id="290" r:id="rId46"/>
    <p:sldId id="291" r:id="rId47"/>
    <p:sldId id="292" r:id="rId48"/>
  </p:sldIdLst>
  <p:sldSz cx="10058400" cy="15544800"/>
  <p:notesSz cx="9601200" cy="15087600"/>
  <p:defaultTextStyle>
    <a:defPPr>
      <a:defRPr lang="en-US"/>
    </a:defPPr>
    <a:lvl1pPr marL="0" algn="l" defTabSz="1098377" rtl="0" eaLnBrk="1" latinLnBrk="0" hangingPunct="1">
      <a:defRPr sz="2162" kern="1200">
        <a:solidFill>
          <a:schemeClr val="tx1"/>
        </a:solidFill>
        <a:latin typeface="+mn-lt"/>
        <a:ea typeface="+mn-ea"/>
        <a:cs typeface="+mn-cs"/>
      </a:defRPr>
    </a:lvl1pPr>
    <a:lvl2pPr marL="549189" algn="l" defTabSz="1098377" rtl="0" eaLnBrk="1" latinLnBrk="0" hangingPunct="1">
      <a:defRPr sz="2162" kern="1200">
        <a:solidFill>
          <a:schemeClr val="tx1"/>
        </a:solidFill>
        <a:latin typeface="+mn-lt"/>
        <a:ea typeface="+mn-ea"/>
        <a:cs typeface="+mn-cs"/>
      </a:defRPr>
    </a:lvl2pPr>
    <a:lvl3pPr marL="1098377" algn="l" defTabSz="1098377" rtl="0" eaLnBrk="1" latinLnBrk="0" hangingPunct="1">
      <a:defRPr sz="2162" kern="1200">
        <a:solidFill>
          <a:schemeClr val="tx1"/>
        </a:solidFill>
        <a:latin typeface="+mn-lt"/>
        <a:ea typeface="+mn-ea"/>
        <a:cs typeface="+mn-cs"/>
      </a:defRPr>
    </a:lvl3pPr>
    <a:lvl4pPr marL="1647566" algn="l" defTabSz="1098377" rtl="0" eaLnBrk="1" latinLnBrk="0" hangingPunct="1">
      <a:defRPr sz="2162" kern="1200">
        <a:solidFill>
          <a:schemeClr val="tx1"/>
        </a:solidFill>
        <a:latin typeface="+mn-lt"/>
        <a:ea typeface="+mn-ea"/>
        <a:cs typeface="+mn-cs"/>
      </a:defRPr>
    </a:lvl4pPr>
    <a:lvl5pPr marL="2196755" algn="l" defTabSz="1098377" rtl="0" eaLnBrk="1" latinLnBrk="0" hangingPunct="1">
      <a:defRPr sz="2162" kern="1200">
        <a:solidFill>
          <a:schemeClr val="tx1"/>
        </a:solidFill>
        <a:latin typeface="+mn-lt"/>
        <a:ea typeface="+mn-ea"/>
        <a:cs typeface="+mn-cs"/>
      </a:defRPr>
    </a:lvl5pPr>
    <a:lvl6pPr marL="2745943" algn="l" defTabSz="1098377" rtl="0" eaLnBrk="1" latinLnBrk="0" hangingPunct="1">
      <a:defRPr sz="2162" kern="1200">
        <a:solidFill>
          <a:schemeClr val="tx1"/>
        </a:solidFill>
        <a:latin typeface="+mn-lt"/>
        <a:ea typeface="+mn-ea"/>
        <a:cs typeface="+mn-cs"/>
      </a:defRPr>
    </a:lvl6pPr>
    <a:lvl7pPr marL="3295132" algn="l" defTabSz="1098377" rtl="0" eaLnBrk="1" latinLnBrk="0" hangingPunct="1">
      <a:defRPr sz="2162" kern="1200">
        <a:solidFill>
          <a:schemeClr val="tx1"/>
        </a:solidFill>
        <a:latin typeface="+mn-lt"/>
        <a:ea typeface="+mn-ea"/>
        <a:cs typeface="+mn-cs"/>
      </a:defRPr>
    </a:lvl7pPr>
    <a:lvl8pPr marL="3844320" algn="l" defTabSz="1098377" rtl="0" eaLnBrk="1" latinLnBrk="0" hangingPunct="1">
      <a:defRPr sz="2162" kern="1200">
        <a:solidFill>
          <a:schemeClr val="tx1"/>
        </a:solidFill>
        <a:latin typeface="+mn-lt"/>
        <a:ea typeface="+mn-ea"/>
        <a:cs typeface="+mn-cs"/>
      </a:defRPr>
    </a:lvl8pPr>
    <a:lvl9pPr marL="4393509" algn="l" defTabSz="1098377" rtl="0" eaLnBrk="1" latinLnBrk="0" hangingPunct="1">
      <a:defRPr sz="216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6"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2F2"/>
    <a:srgbClr val="D1B2E8"/>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0" autoAdjust="0"/>
    <p:restoredTop sz="95867" autoAdjust="0"/>
  </p:normalViewPr>
  <p:slideViewPr>
    <p:cSldViewPr snapToGrid="0">
      <p:cViewPr varScale="1">
        <p:scale>
          <a:sx n="49" d="100"/>
          <a:sy n="49" d="100"/>
        </p:scale>
        <p:origin x="2130" y="54"/>
      </p:cViewPr>
      <p:guideLst>
        <p:guide orient="horz" pos="4896"/>
        <p:guide pos="31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756999"/>
          </a:xfrm>
          <a:prstGeom prst="rect">
            <a:avLst/>
          </a:prstGeom>
        </p:spPr>
        <p:txBody>
          <a:bodyPr vert="horz" lIns="141043" tIns="70522" rIns="141043" bIns="70522" rtlCol="0"/>
          <a:lstStyle>
            <a:lvl1pPr algn="l">
              <a:defRPr sz="1800"/>
            </a:lvl1pPr>
          </a:lstStyle>
          <a:p>
            <a:endParaRPr lang="en-US" dirty="0"/>
          </a:p>
        </p:txBody>
      </p:sp>
      <p:sp>
        <p:nvSpPr>
          <p:cNvPr id="3" name="Date Placeholder 2"/>
          <p:cNvSpPr>
            <a:spLocks noGrp="1"/>
          </p:cNvSpPr>
          <p:nvPr>
            <p:ph type="dt" idx="1"/>
          </p:nvPr>
        </p:nvSpPr>
        <p:spPr>
          <a:xfrm>
            <a:off x="5438459" y="0"/>
            <a:ext cx="4160520" cy="756999"/>
          </a:xfrm>
          <a:prstGeom prst="rect">
            <a:avLst/>
          </a:prstGeom>
        </p:spPr>
        <p:txBody>
          <a:bodyPr vert="horz" lIns="141043" tIns="70522" rIns="141043" bIns="70522" rtlCol="0"/>
          <a:lstStyle>
            <a:lvl1pPr algn="r">
              <a:defRPr sz="1800"/>
            </a:lvl1pPr>
          </a:lstStyle>
          <a:p>
            <a:fld id="{EF9B117D-5A85-48FE-A2CB-DF61958A5A72}" type="datetimeFigureOut">
              <a:rPr lang="en-US" smtClean="0"/>
              <a:t>1/19/2016</a:t>
            </a:fld>
            <a:endParaRPr lang="en-US" dirty="0"/>
          </a:p>
        </p:txBody>
      </p:sp>
      <p:sp>
        <p:nvSpPr>
          <p:cNvPr id="4" name="Slide Image Placeholder 3"/>
          <p:cNvSpPr>
            <a:spLocks noGrp="1" noRot="1" noChangeAspect="1"/>
          </p:cNvSpPr>
          <p:nvPr>
            <p:ph type="sldImg" idx="2"/>
          </p:nvPr>
        </p:nvSpPr>
        <p:spPr>
          <a:xfrm>
            <a:off x="3152775" y="1885950"/>
            <a:ext cx="3295650" cy="5091113"/>
          </a:xfrm>
          <a:prstGeom prst="rect">
            <a:avLst/>
          </a:prstGeom>
          <a:noFill/>
          <a:ln w="12700">
            <a:solidFill>
              <a:prstClr val="black"/>
            </a:solidFill>
          </a:ln>
        </p:spPr>
        <p:txBody>
          <a:bodyPr vert="horz" lIns="141043" tIns="70522" rIns="141043" bIns="70522" rtlCol="0" anchor="ctr"/>
          <a:lstStyle/>
          <a:p>
            <a:endParaRPr lang="en-US" dirty="0"/>
          </a:p>
        </p:txBody>
      </p:sp>
      <p:sp>
        <p:nvSpPr>
          <p:cNvPr id="5" name="Notes Placeholder 4"/>
          <p:cNvSpPr>
            <a:spLocks noGrp="1"/>
          </p:cNvSpPr>
          <p:nvPr>
            <p:ph type="body" sz="quarter" idx="3"/>
          </p:nvPr>
        </p:nvSpPr>
        <p:spPr>
          <a:xfrm>
            <a:off x="960120" y="7260907"/>
            <a:ext cx="7680960" cy="5940743"/>
          </a:xfrm>
          <a:prstGeom prst="rect">
            <a:avLst/>
          </a:prstGeom>
        </p:spPr>
        <p:txBody>
          <a:bodyPr vert="horz" lIns="141043" tIns="70522" rIns="141043" bIns="705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4330606"/>
            <a:ext cx="4160520" cy="756998"/>
          </a:xfrm>
          <a:prstGeom prst="rect">
            <a:avLst/>
          </a:prstGeom>
        </p:spPr>
        <p:txBody>
          <a:bodyPr vert="horz" lIns="141043" tIns="70522" rIns="141043" bIns="70522" rtlCol="0" anchor="b"/>
          <a:lstStyle>
            <a:lvl1pPr algn="l">
              <a:defRPr sz="1800"/>
            </a:lvl1pPr>
          </a:lstStyle>
          <a:p>
            <a:endParaRPr lang="en-US" dirty="0"/>
          </a:p>
        </p:txBody>
      </p:sp>
      <p:sp>
        <p:nvSpPr>
          <p:cNvPr id="7" name="Slide Number Placeholder 6"/>
          <p:cNvSpPr>
            <a:spLocks noGrp="1"/>
          </p:cNvSpPr>
          <p:nvPr>
            <p:ph type="sldNum" sz="quarter" idx="5"/>
          </p:nvPr>
        </p:nvSpPr>
        <p:spPr>
          <a:xfrm>
            <a:off x="5438459" y="14330606"/>
            <a:ext cx="4160520" cy="756998"/>
          </a:xfrm>
          <a:prstGeom prst="rect">
            <a:avLst/>
          </a:prstGeom>
        </p:spPr>
        <p:txBody>
          <a:bodyPr vert="horz" lIns="141043" tIns="70522" rIns="141043" bIns="70522" rtlCol="0" anchor="b"/>
          <a:lstStyle>
            <a:lvl1pPr algn="r">
              <a:defRPr sz="1800"/>
            </a:lvl1pPr>
          </a:lstStyle>
          <a:p>
            <a:fld id="{91E5C28A-1DA3-4F43-A537-8559ECA08317}" type="slidenum">
              <a:rPr lang="en-US" smtClean="0"/>
              <a:t>‹#›</a:t>
            </a:fld>
            <a:endParaRPr lang="en-US" dirty="0"/>
          </a:p>
        </p:txBody>
      </p:sp>
    </p:spTree>
    <p:extLst>
      <p:ext uri="{BB962C8B-B14F-4D97-AF65-F5344CB8AC3E}">
        <p14:creationId xmlns:p14="http://schemas.microsoft.com/office/powerpoint/2010/main" val="2937892965"/>
      </p:ext>
    </p:extLst>
  </p:cSld>
  <p:clrMap bg1="lt1" tx1="dk1" bg2="lt2" tx2="dk2" accent1="accent1" accent2="accent2" accent3="accent3" accent4="accent4" accent5="accent5" accent6="accent6" hlink="hlink" folHlink="folHlink"/>
  <p:notesStyle>
    <a:lvl1pPr marL="0" algn="l" defTabSz="1098377" rtl="0" eaLnBrk="1" latinLnBrk="0" hangingPunct="1">
      <a:defRPr sz="1441" kern="1200">
        <a:solidFill>
          <a:schemeClr val="tx1"/>
        </a:solidFill>
        <a:latin typeface="+mn-lt"/>
        <a:ea typeface="+mn-ea"/>
        <a:cs typeface="+mn-cs"/>
      </a:defRPr>
    </a:lvl1pPr>
    <a:lvl2pPr marL="549189" algn="l" defTabSz="1098377" rtl="0" eaLnBrk="1" latinLnBrk="0" hangingPunct="1">
      <a:defRPr sz="1441" kern="1200">
        <a:solidFill>
          <a:schemeClr val="tx1"/>
        </a:solidFill>
        <a:latin typeface="+mn-lt"/>
        <a:ea typeface="+mn-ea"/>
        <a:cs typeface="+mn-cs"/>
      </a:defRPr>
    </a:lvl2pPr>
    <a:lvl3pPr marL="1098377" algn="l" defTabSz="1098377" rtl="0" eaLnBrk="1" latinLnBrk="0" hangingPunct="1">
      <a:defRPr sz="1441" kern="1200">
        <a:solidFill>
          <a:schemeClr val="tx1"/>
        </a:solidFill>
        <a:latin typeface="+mn-lt"/>
        <a:ea typeface="+mn-ea"/>
        <a:cs typeface="+mn-cs"/>
      </a:defRPr>
    </a:lvl3pPr>
    <a:lvl4pPr marL="1647566" algn="l" defTabSz="1098377" rtl="0" eaLnBrk="1" latinLnBrk="0" hangingPunct="1">
      <a:defRPr sz="1441" kern="1200">
        <a:solidFill>
          <a:schemeClr val="tx1"/>
        </a:solidFill>
        <a:latin typeface="+mn-lt"/>
        <a:ea typeface="+mn-ea"/>
        <a:cs typeface="+mn-cs"/>
      </a:defRPr>
    </a:lvl4pPr>
    <a:lvl5pPr marL="2196755" algn="l" defTabSz="1098377" rtl="0" eaLnBrk="1" latinLnBrk="0" hangingPunct="1">
      <a:defRPr sz="1441" kern="1200">
        <a:solidFill>
          <a:schemeClr val="tx1"/>
        </a:solidFill>
        <a:latin typeface="+mn-lt"/>
        <a:ea typeface="+mn-ea"/>
        <a:cs typeface="+mn-cs"/>
      </a:defRPr>
    </a:lvl5pPr>
    <a:lvl6pPr marL="2745943" algn="l" defTabSz="1098377" rtl="0" eaLnBrk="1" latinLnBrk="0" hangingPunct="1">
      <a:defRPr sz="1441" kern="1200">
        <a:solidFill>
          <a:schemeClr val="tx1"/>
        </a:solidFill>
        <a:latin typeface="+mn-lt"/>
        <a:ea typeface="+mn-ea"/>
        <a:cs typeface="+mn-cs"/>
      </a:defRPr>
    </a:lvl6pPr>
    <a:lvl7pPr marL="3295132" algn="l" defTabSz="1098377" rtl="0" eaLnBrk="1" latinLnBrk="0" hangingPunct="1">
      <a:defRPr sz="1441" kern="1200">
        <a:solidFill>
          <a:schemeClr val="tx1"/>
        </a:solidFill>
        <a:latin typeface="+mn-lt"/>
        <a:ea typeface="+mn-ea"/>
        <a:cs typeface="+mn-cs"/>
      </a:defRPr>
    </a:lvl7pPr>
    <a:lvl8pPr marL="3844320" algn="l" defTabSz="1098377" rtl="0" eaLnBrk="1" latinLnBrk="0" hangingPunct="1">
      <a:defRPr sz="1441" kern="1200">
        <a:solidFill>
          <a:schemeClr val="tx1"/>
        </a:solidFill>
        <a:latin typeface="+mn-lt"/>
        <a:ea typeface="+mn-ea"/>
        <a:cs typeface="+mn-cs"/>
      </a:defRPr>
    </a:lvl8pPr>
    <a:lvl9pPr marL="4393509" algn="l" defTabSz="1098377" rtl="0" eaLnBrk="1" latinLnBrk="0" hangingPunct="1">
      <a:defRPr sz="14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2</a:t>
            </a:fld>
            <a:endParaRPr lang="en-US" dirty="0"/>
          </a:p>
        </p:txBody>
      </p:sp>
    </p:spTree>
    <p:extLst>
      <p:ext uri="{BB962C8B-B14F-4D97-AF65-F5344CB8AC3E}">
        <p14:creationId xmlns:p14="http://schemas.microsoft.com/office/powerpoint/2010/main" val="33826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42</a:t>
            </a:fld>
            <a:endParaRPr lang="en-US" dirty="0"/>
          </a:p>
        </p:txBody>
      </p:sp>
    </p:spTree>
    <p:extLst>
      <p:ext uri="{BB962C8B-B14F-4D97-AF65-F5344CB8AC3E}">
        <p14:creationId xmlns:p14="http://schemas.microsoft.com/office/powerpoint/2010/main" val="202048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43</a:t>
            </a:fld>
            <a:endParaRPr lang="en-US" dirty="0"/>
          </a:p>
        </p:txBody>
      </p:sp>
    </p:spTree>
    <p:extLst>
      <p:ext uri="{BB962C8B-B14F-4D97-AF65-F5344CB8AC3E}">
        <p14:creationId xmlns:p14="http://schemas.microsoft.com/office/powerpoint/2010/main" val="1098891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47</a:t>
            </a:fld>
            <a:endParaRPr lang="en-US" dirty="0"/>
          </a:p>
        </p:txBody>
      </p:sp>
    </p:spTree>
    <p:extLst>
      <p:ext uri="{BB962C8B-B14F-4D97-AF65-F5344CB8AC3E}">
        <p14:creationId xmlns:p14="http://schemas.microsoft.com/office/powerpoint/2010/main" val="425917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7</a:t>
            </a:fld>
            <a:endParaRPr lang="en-US" dirty="0"/>
          </a:p>
        </p:txBody>
      </p:sp>
    </p:spTree>
    <p:extLst>
      <p:ext uri="{BB962C8B-B14F-4D97-AF65-F5344CB8AC3E}">
        <p14:creationId xmlns:p14="http://schemas.microsoft.com/office/powerpoint/2010/main" val="101417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12</a:t>
            </a:fld>
            <a:endParaRPr lang="en-US" dirty="0"/>
          </a:p>
        </p:txBody>
      </p:sp>
    </p:spTree>
    <p:extLst>
      <p:ext uri="{BB962C8B-B14F-4D97-AF65-F5344CB8AC3E}">
        <p14:creationId xmlns:p14="http://schemas.microsoft.com/office/powerpoint/2010/main" val="101417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17</a:t>
            </a:fld>
            <a:endParaRPr lang="en-US" dirty="0"/>
          </a:p>
        </p:txBody>
      </p:sp>
    </p:spTree>
    <p:extLst>
      <p:ext uri="{BB962C8B-B14F-4D97-AF65-F5344CB8AC3E}">
        <p14:creationId xmlns:p14="http://schemas.microsoft.com/office/powerpoint/2010/main" val="101417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22</a:t>
            </a:fld>
            <a:endParaRPr lang="en-US" dirty="0"/>
          </a:p>
        </p:txBody>
      </p:sp>
    </p:spTree>
    <p:extLst>
      <p:ext uri="{BB962C8B-B14F-4D97-AF65-F5344CB8AC3E}">
        <p14:creationId xmlns:p14="http://schemas.microsoft.com/office/powerpoint/2010/main" val="1014171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27</a:t>
            </a:fld>
            <a:endParaRPr lang="en-US" dirty="0"/>
          </a:p>
        </p:txBody>
      </p:sp>
    </p:spTree>
    <p:extLst>
      <p:ext uri="{BB962C8B-B14F-4D97-AF65-F5344CB8AC3E}">
        <p14:creationId xmlns:p14="http://schemas.microsoft.com/office/powerpoint/2010/main" val="1014171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32</a:t>
            </a:fld>
            <a:endParaRPr lang="en-US" dirty="0"/>
          </a:p>
        </p:txBody>
      </p:sp>
    </p:spTree>
    <p:extLst>
      <p:ext uri="{BB962C8B-B14F-4D97-AF65-F5344CB8AC3E}">
        <p14:creationId xmlns:p14="http://schemas.microsoft.com/office/powerpoint/2010/main" val="339246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37</a:t>
            </a:fld>
            <a:endParaRPr lang="en-US" dirty="0"/>
          </a:p>
        </p:txBody>
      </p:sp>
    </p:spTree>
    <p:extLst>
      <p:ext uri="{BB962C8B-B14F-4D97-AF65-F5344CB8AC3E}">
        <p14:creationId xmlns:p14="http://schemas.microsoft.com/office/powerpoint/2010/main" val="388835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1885950"/>
            <a:ext cx="3295650" cy="509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5C28A-1DA3-4F43-A537-8559ECA08317}" type="slidenum">
              <a:rPr lang="en-US" smtClean="0"/>
              <a:t>41</a:t>
            </a:fld>
            <a:endParaRPr lang="en-US" dirty="0"/>
          </a:p>
        </p:txBody>
      </p:sp>
    </p:spTree>
    <p:extLst>
      <p:ext uri="{BB962C8B-B14F-4D97-AF65-F5344CB8AC3E}">
        <p14:creationId xmlns:p14="http://schemas.microsoft.com/office/powerpoint/2010/main" val="220335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1EFAAD-E3D3-4CEB-B75B-043467BCE5CB}" type="datetime1">
              <a:rPr lang="en-US" smtClean="0"/>
              <a:t>1/19/2016</a:t>
            </a:fld>
            <a:endParaRPr lang="en-US" dirty="0"/>
          </a:p>
        </p:txBody>
      </p:sp>
      <p:sp>
        <p:nvSpPr>
          <p:cNvPr id="5" name="Footer Placeholder 4"/>
          <p:cNvSpPr>
            <a:spLocks noGrp="1"/>
          </p:cNvSpPr>
          <p:nvPr>
            <p:ph type="ftr" sz="quarter" idx="11"/>
          </p:nvPr>
        </p:nvSpPr>
        <p:spPr/>
        <p:txBody>
          <a:bodyPr/>
          <a:lstStyle/>
          <a:p>
            <a:r>
              <a:rPr lang="en-US" smtClean="0"/>
              <a:t>Sourced from SBAC ELA Task Models; Susan Richmond 2015</a:t>
            </a:r>
            <a:endParaRPr lang="en-US" dirty="0"/>
          </a:p>
        </p:txBody>
      </p:sp>
      <p:sp>
        <p:nvSpPr>
          <p:cNvPr id="6" name="Slide Number Placeholder 5"/>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419964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1EF74-87D9-49C5-ADBB-CE2294C4C70A}" type="datetime1">
              <a:rPr lang="en-US" smtClean="0"/>
              <a:t>1/19/2016</a:t>
            </a:fld>
            <a:endParaRPr lang="en-US" dirty="0"/>
          </a:p>
        </p:txBody>
      </p:sp>
      <p:sp>
        <p:nvSpPr>
          <p:cNvPr id="5" name="Footer Placeholder 4"/>
          <p:cNvSpPr>
            <a:spLocks noGrp="1"/>
          </p:cNvSpPr>
          <p:nvPr>
            <p:ph type="ftr" sz="quarter" idx="11"/>
          </p:nvPr>
        </p:nvSpPr>
        <p:spPr/>
        <p:txBody>
          <a:bodyPr/>
          <a:lstStyle/>
          <a:p>
            <a:r>
              <a:rPr lang="en-US" smtClean="0"/>
              <a:t>Sourced from SBAC ELA Task Models; Susan Richmond 2015</a:t>
            </a:r>
            <a:endParaRPr lang="en-US" dirty="0"/>
          </a:p>
        </p:txBody>
      </p:sp>
      <p:sp>
        <p:nvSpPr>
          <p:cNvPr id="6" name="Slide Number Placeholder 5"/>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24556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AF6212-7018-4019-9A64-68688832751F}" type="datetime1">
              <a:rPr lang="en-US" smtClean="0"/>
              <a:t>1/19/2016</a:t>
            </a:fld>
            <a:endParaRPr lang="en-US" dirty="0"/>
          </a:p>
        </p:txBody>
      </p:sp>
      <p:sp>
        <p:nvSpPr>
          <p:cNvPr id="5" name="Footer Placeholder 4"/>
          <p:cNvSpPr>
            <a:spLocks noGrp="1"/>
          </p:cNvSpPr>
          <p:nvPr>
            <p:ph type="ftr" sz="quarter" idx="11"/>
          </p:nvPr>
        </p:nvSpPr>
        <p:spPr/>
        <p:txBody>
          <a:bodyPr/>
          <a:lstStyle/>
          <a:p>
            <a:r>
              <a:rPr lang="en-US" smtClean="0"/>
              <a:t>Sourced from SBAC ELA Task Models; Susan Richmond 2015</a:t>
            </a:r>
            <a:endParaRPr lang="en-US" dirty="0"/>
          </a:p>
        </p:txBody>
      </p:sp>
      <p:sp>
        <p:nvSpPr>
          <p:cNvPr id="6" name="Slide Number Placeholder 5"/>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63582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B31FA4-1139-4E28-B5E8-DB853CEB3B2A}" type="datetime1">
              <a:rPr lang="en-US" smtClean="0"/>
              <a:t>1/19/2016</a:t>
            </a:fld>
            <a:endParaRPr lang="en-US" dirty="0"/>
          </a:p>
        </p:txBody>
      </p:sp>
      <p:sp>
        <p:nvSpPr>
          <p:cNvPr id="5" name="Footer Placeholder 4"/>
          <p:cNvSpPr>
            <a:spLocks noGrp="1"/>
          </p:cNvSpPr>
          <p:nvPr>
            <p:ph type="ftr" sz="quarter" idx="11"/>
          </p:nvPr>
        </p:nvSpPr>
        <p:spPr/>
        <p:txBody>
          <a:bodyPr/>
          <a:lstStyle/>
          <a:p>
            <a:r>
              <a:rPr lang="en-US" smtClean="0"/>
              <a:t>Sourced from SBAC ELA Task Models; Susan Richmond 2015</a:t>
            </a:r>
            <a:endParaRPr lang="en-US" dirty="0"/>
          </a:p>
        </p:txBody>
      </p:sp>
      <p:sp>
        <p:nvSpPr>
          <p:cNvPr id="6" name="Slide Number Placeholder 5"/>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37972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AC5AC-F531-4AB4-8641-27AE0148E068}" type="datetime1">
              <a:rPr lang="en-US" smtClean="0"/>
              <a:t>1/19/2016</a:t>
            </a:fld>
            <a:endParaRPr lang="en-US" dirty="0"/>
          </a:p>
        </p:txBody>
      </p:sp>
      <p:sp>
        <p:nvSpPr>
          <p:cNvPr id="5" name="Footer Placeholder 4"/>
          <p:cNvSpPr>
            <a:spLocks noGrp="1"/>
          </p:cNvSpPr>
          <p:nvPr>
            <p:ph type="ftr" sz="quarter" idx="11"/>
          </p:nvPr>
        </p:nvSpPr>
        <p:spPr/>
        <p:txBody>
          <a:bodyPr/>
          <a:lstStyle/>
          <a:p>
            <a:r>
              <a:rPr lang="en-US" smtClean="0"/>
              <a:t>Sourced from SBAC ELA Task Models; Susan Richmond 2015</a:t>
            </a:r>
            <a:endParaRPr lang="en-US" dirty="0"/>
          </a:p>
        </p:txBody>
      </p:sp>
      <p:sp>
        <p:nvSpPr>
          <p:cNvPr id="6" name="Slide Number Placeholder 5"/>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204819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BC8E1B-8AA6-4D08-A21B-60AA14964AF5}"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Sourced from SBAC ELA Task Models; Susan Richmond 2015</a:t>
            </a:r>
            <a:endParaRPr lang="en-US" dirty="0"/>
          </a:p>
        </p:txBody>
      </p:sp>
      <p:sp>
        <p:nvSpPr>
          <p:cNvPr id="7" name="Slide Number Placeholder 6"/>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293724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E2D308-E986-418B-BC04-4540B2EE3ECE}" type="datetime1">
              <a:rPr lang="en-US" smtClean="0"/>
              <a:t>1/19/2016</a:t>
            </a:fld>
            <a:endParaRPr lang="en-US" dirty="0"/>
          </a:p>
        </p:txBody>
      </p:sp>
      <p:sp>
        <p:nvSpPr>
          <p:cNvPr id="8" name="Footer Placeholder 7"/>
          <p:cNvSpPr>
            <a:spLocks noGrp="1"/>
          </p:cNvSpPr>
          <p:nvPr>
            <p:ph type="ftr" sz="quarter" idx="11"/>
          </p:nvPr>
        </p:nvSpPr>
        <p:spPr/>
        <p:txBody>
          <a:bodyPr/>
          <a:lstStyle/>
          <a:p>
            <a:r>
              <a:rPr lang="en-US" smtClean="0"/>
              <a:t>Sourced from SBAC ELA Task Models; Susan Richmond 2015</a:t>
            </a:r>
            <a:endParaRPr lang="en-US" dirty="0"/>
          </a:p>
        </p:txBody>
      </p:sp>
      <p:sp>
        <p:nvSpPr>
          <p:cNvPr id="9" name="Slide Number Placeholder 8"/>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177252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570694-11DA-40CB-9B0A-AFBB6BE923A4}" type="datetime1">
              <a:rPr lang="en-US" smtClean="0"/>
              <a:t>1/19/2016</a:t>
            </a:fld>
            <a:endParaRPr lang="en-US" dirty="0"/>
          </a:p>
        </p:txBody>
      </p:sp>
      <p:sp>
        <p:nvSpPr>
          <p:cNvPr id="4" name="Footer Placeholder 3"/>
          <p:cNvSpPr>
            <a:spLocks noGrp="1"/>
          </p:cNvSpPr>
          <p:nvPr>
            <p:ph type="ftr" sz="quarter" idx="11"/>
          </p:nvPr>
        </p:nvSpPr>
        <p:spPr/>
        <p:txBody>
          <a:bodyPr/>
          <a:lstStyle/>
          <a:p>
            <a:r>
              <a:rPr lang="en-US" smtClean="0"/>
              <a:t>Sourced from SBAC ELA Task Models; Susan Richmond 2015</a:t>
            </a:r>
            <a:endParaRPr lang="en-US" dirty="0"/>
          </a:p>
        </p:txBody>
      </p:sp>
      <p:sp>
        <p:nvSpPr>
          <p:cNvPr id="5" name="Slide Number Placeholder 4"/>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2542288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A69E-F1A2-4850-A047-225679B1AE78}" type="datetime1">
              <a:rPr lang="en-US" smtClean="0"/>
              <a:t>1/19/2016</a:t>
            </a:fld>
            <a:endParaRPr lang="en-US" dirty="0"/>
          </a:p>
        </p:txBody>
      </p:sp>
      <p:sp>
        <p:nvSpPr>
          <p:cNvPr id="3" name="Footer Placeholder 2"/>
          <p:cNvSpPr>
            <a:spLocks noGrp="1"/>
          </p:cNvSpPr>
          <p:nvPr>
            <p:ph type="ftr" sz="quarter" idx="11"/>
          </p:nvPr>
        </p:nvSpPr>
        <p:spPr/>
        <p:txBody>
          <a:bodyPr/>
          <a:lstStyle/>
          <a:p>
            <a:r>
              <a:rPr lang="en-US" smtClean="0"/>
              <a:t>Sourced from SBAC ELA Task Models; Susan Richmond 2015</a:t>
            </a:r>
            <a:endParaRPr lang="en-US" dirty="0"/>
          </a:p>
        </p:txBody>
      </p:sp>
      <p:sp>
        <p:nvSpPr>
          <p:cNvPr id="4" name="Slide Number Placeholder 3"/>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352943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DE98-3EEA-4B7C-8FE1-142E36DB02A6}"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Sourced from SBAC ELA Task Models; Susan Richmond 2015</a:t>
            </a:r>
            <a:endParaRPr lang="en-US" dirty="0"/>
          </a:p>
        </p:txBody>
      </p:sp>
      <p:sp>
        <p:nvSpPr>
          <p:cNvPr id="7" name="Slide Number Placeholder 6"/>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83220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8D5B4-D349-4CDB-B3D6-FDC71A38A780}"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Sourced from SBAC ELA Task Models; Susan Richmond 2015</a:t>
            </a:r>
            <a:endParaRPr lang="en-US" dirty="0"/>
          </a:p>
        </p:txBody>
      </p:sp>
      <p:sp>
        <p:nvSpPr>
          <p:cNvPr id="7" name="Slide Number Placeholder 6"/>
          <p:cNvSpPr>
            <a:spLocks noGrp="1"/>
          </p:cNvSpPr>
          <p:nvPr>
            <p:ph type="sldNum" sz="quarter" idx="12"/>
          </p:nvPr>
        </p:nvSpPr>
        <p:spPr/>
        <p:txBody>
          <a:bodyPr/>
          <a:lstStyle/>
          <a:p>
            <a:fld id="{9CFF65F9-30B8-4BDB-94AD-33CC97345225}" type="slidenum">
              <a:rPr lang="en-US" smtClean="0"/>
              <a:t>‹#›</a:t>
            </a:fld>
            <a:endParaRPr lang="en-US" dirty="0"/>
          </a:p>
        </p:txBody>
      </p:sp>
    </p:spTree>
    <p:extLst>
      <p:ext uri="{BB962C8B-B14F-4D97-AF65-F5344CB8AC3E}">
        <p14:creationId xmlns:p14="http://schemas.microsoft.com/office/powerpoint/2010/main" val="319822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91E4C4A3-F336-453B-BD33-2C4797367125}" type="datetime1">
              <a:rPr lang="en-US" smtClean="0"/>
              <a:t>1/19/2016</a:t>
            </a:fld>
            <a:endParaRPr lang="en-US" dirty="0"/>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r>
              <a:rPr lang="en-US" smtClean="0"/>
              <a:t>Sourced from SBAC ELA Task Models; Susan Richmond 2015</a:t>
            </a:r>
            <a:endParaRPr lang="en-US" dirty="0"/>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9CFF65F9-30B8-4BDB-94AD-33CC97345225}" type="slidenum">
              <a:rPr lang="en-US" smtClean="0"/>
              <a:t>‹#›</a:t>
            </a:fld>
            <a:endParaRPr lang="en-US" dirty="0"/>
          </a:p>
        </p:txBody>
      </p:sp>
    </p:spTree>
    <p:extLst>
      <p:ext uri="{BB962C8B-B14F-4D97-AF65-F5344CB8AC3E}">
        <p14:creationId xmlns:p14="http://schemas.microsoft.com/office/powerpoint/2010/main" val="14849708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60257" y="3671859"/>
            <a:ext cx="8938767" cy="2028376"/>
          </a:xfrm>
          <a:prstGeom prst="rect">
            <a:avLst/>
          </a:prstGeom>
          <a:solidFill>
            <a:schemeClr val="accent2">
              <a:lumMod val="20000"/>
              <a:lumOff val="80000"/>
            </a:schemeClr>
          </a:solidFill>
          <a:ln>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381" b="1" dirty="0"/>
              <a:t>This document could be used for instructional writing purposes to develop or plan…</a:t>
            </a:r>
          </a:p>
          <a:p>
            <a:endParaRPr lang="en-US" sz="771" b="1" dirty="0"/>
          </a:p>
          <a:p>
            <a:pPr marL="377567" indent="-377567">
              <a:buFont typeface="+mj-lt"/>
              <a:buAutoNum type="arabicPeriod"/>
            </a:pPr>
            <a:r>
              <a:rPr lang="en-US" sz="1762" b="1" dirty="0"/>
              <a:t>questions and tasks specific to </a:t>
            </a:r>
            <a:r>
              <a:rPr lang="en-US" sz="1762" b="1" i="1" dirty="0">
                <a:solidFill>
                  <a:srgbClr val="C00000"/>
                </a:solidFill>
              </a:rPr>
              <a:t>assessed writing target(s</a:t>
            </a:r>
            <a:r>
              <a:rPr lang="en-US" sz="1762" b="1" dirty="0">
                <a:solidFill>
                  <a:srgbClr val="C00000"/>
                </a:solidFill>
              </a:rPr>
              <a:t>) </a:t>
            </a:r>
            <a:r>
              <a:rPr lang="en-US" sz="1762" b="1" dirty="0"/>
              <a:t>and aligned standard(s).</a:t>
            </a:r>
          </a:p>
          <a:p>
            <a:pPr marL="377567" indent="-377567">
              <a:buFont typeface="+mj-lt"/>
              <a:buAutoNum type="arabicPeriod"/>
            </a:pPr>
            <a:r>
              <a:rPr lang="en-US" sz="1762" b="1" dirty="0"/>
              <a:t>formative and on-going assessments based on the evidence required for mastery.</a:t>
            </a:r>
          </a:p>
          <a:p>
            <a:pPr marL="377567" indent="-377567">
              <a:buFont typeface="+mj-lt"/>
              <a:buAutoNum type="arabicPeriod"/>
            </a:pPr>
            <a:r>
              <a:rPr lang="en-US" sz="1762" b="1" dirty="0"/>
              <a:t>professional learning communities’ classroom instructional objectives.</a:t>
            </a:r>
          </a:p>
          <a:p>
            <a:pPr marL="377567" indent="-377567">
              <a:buFont typeface="+mj-lt"/>
              <a:buAutoNum type="arabicPeriod"/>
            </a:pPr>
            <a:r>
              <a:rPr lang="en-US" sz="1762" b="1" dirty="0"/>
              <a:t>which reading texts best bridge students to parallel writing structures or skills.</a:t>
            </a:r>
          </a:p>
        </p:txBody>
      </p:sp>
      <p:sp>
        <p:nvSpPr>
          <p:cNvPr id="22" name="TextBox 21"/>
          <p:cNvSpPr txBox="1"/>
          <p:nvPr/>
        </p:nvSpPr>
        <p:spPr>
          <a:xfrm>
            <a:off x="2968080" y="1516830"/>
            <a:ext cx="4323120" cy="1786708"/>
          </a:xfrm>
          <a:prstGeom prst="rect">
            <a:avLst/>
          </a:prstGeom>
          <a:solidFill>
            <a:schemeClr val="accent2">
              <a:lumMod val="20000"/>
              <a:lumOff val="80000"/>
            </a:schemeClr>
          </a:solidFill>
          <a:ln>
            <a:solidFill>
              <a:schemeClr val="accent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202" b="1" u="sng" dirty="0"/>
              <a:t>Writing Task Models for:</a:t>
            </a:r>
          </a:p>
          <a:p>
            <a:pPr marL="758630" indent="-314639">
              <a:buFont typeface="Arial" panose="020B0604020202020204" pitchFamily="34" charset="0"/>
              <a:buChar char="•"/>
            </a:pPr>
            <a:r>
              <a:rPr lang="en-US" sz="2202" b="1" dirty="0"/>
              <a:t>Revising a Brief Text</a:t>
            </a:r>
          </a:p>
          <a:p>
            <a:pPr marL="758630" indent="-314639">
              <a:buFont typeface="Arial" panose="020B0604020202020204" pitchFamily="34" charset="0"/>
              <a:buChar char="•"/>
            </a:pPr>
            <a:r>
              <a:rPr lang="en-US" sz="2202" b="1" dirty="0"/>
              <a:t>Writing a Brief Text</a:t>
            </a:r>
          </a:p>
          <a:p>
            <a:pPr marL="758630" indent="-314639">
              <a:buFont typeface="Arial" panose="020B0604020202020204" pitchFamily="34" charset="0"/>
              <a:buChar char="•"/>
            </a:pPr>
            <a:r>
              <a:rPr lang="en-US" sz="2202" b="1" dirty="0"/>
              <a:t>Language and Vocabulary</a:t>
            </a:r>
          </a:p>
          <a:p>
            <a:pPr marL="758630" indent="-314639">
              <a:buFont typeface="Arial" panose="020B0604020202020204" pitchFamily="34" charset="0"/>
              <a:buChar char="•"/>
            </a:pPr>
            <a:r>
              <a:rPr lang="en-US" sz="2202" b="1" dirty="0"/>
              <a:t>Edit and Clarify</a:t>
            </a:r>
          </a:p>
        </p:txBody>
      </p:sp>
      <p:grpSp>
        <p:nvGrpSpPr>
          <p:cNvPr id="5" name="Group 4"/>
          <p:cNvGrpSpPr/>
          <p:nvPr/>
        </p:nvGrpSpPr>
        <p:grpSpPr>
          <a:xfrm>
            <a:off x="229981" y="5452814"/>
            <a:ext cx="9651404" cy="8312632"/>
            <a:chOff x="208855" y="3983132"/>
            <a:chExt cx="8764864" cy="7549066"/>
          </a:xfrm>
        </p:grpSpPr>
        <p:grpSp>
          <p:nvGrpSpPr>
            <p:cNvPr id="18" name="Group 17"/>
            <p:cNvGrpSpPr/>
            <p:nvPr/>
          </p:nvGrpSpPr>
          <p:grpSpPr>
            <a:xfrm>
              <a:off x="208855" y="3983132"/>
              <a:ext cx="8764864" cy="7470929"/>
              <a:chOff x="221194" y="933344"/>
              <a:chExt cx="8764864" cy="7470929"/>
            </a:xfrm>
          </p:grpSpPr>
          <p:grpSp>
            <p:nvGrpSpPr>
              <p:cNvPr id="14" name="Group 13"/>
              <p:cNvGrpSpPr/>
              <p:nvPr/>
            </p:nvGrpSpPr>
            <p:grpSpPr>
              <a:xfrm>
                <a:off x="221194" y="933344"/>
                <a:ext cx="6784849" cy="7470929"/>
                <a:chOff x="724903" y="1986766"/>
                <a:chExt cx="7428497" cy="7759474"/>
              </a:xfrm>
            </p:grpSpPr>
            <p:grpSp>
              <p:nvGrpSpPr>
                <p:cNvPr id="8" name="Group 7"/>
                <p:cNvGrpSpPr/>
                <p:nvPr/>
              </p:nvGrpSpPr>
              <p:grpSpPr>
                <a:xfrm>
                  <a:off x="724903" y="2848712"/>
                  <a:ext cx="7428497" cy="6897528"/>
                  <a:chOff x="917173" y="2411836"/>
                  <a:chExt cx="7312427" cy="658879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29" t="24380" r="16750" b="5619"/>
                  <a:stretch/>
                </p:blipFill>
                <p:spPr bwMode="auto">
                  <a:xfrm>
                    <a:off x="3195925" y="2411836"/>
                    <a:ext cx="5033675" cy="3222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Left Brace 6"/>
                  <p:cNvSpPr/>
                  <p:nvPr/>
                </p:nvSpPr>
                <p:spPr>
                  <a:xfrm>
                    <a:off x="2830286" y="3243943"/>
                    <a:ext cx="365639" cy="2133600"/>
                  </a:xfrm>
                  <a:prstGeom prst="leftBrace">
                    <a:avLst/>
                  </a:prstGeom>
                  <a:solidFill>
                    <a:schemeClr val="accent4">
                      <a:lumMod val="60000"/>
                      <a:lumOff val="40000"/>
                    </a:schemeClr>
                  </a:solidFill>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81" dirty="0"/>
                  </a:p>
                </p:txBody>
              </p:sp>
              <p:sp>
                <p:nvSpPr>
                  <p:cNvPr id="10" name="Left Brace 9"/>
                  <p:cNvSpPr/>
                  <p:nvPr/>
                </p:nvSpPr>
                <p:spPr>
                  <a:xfrm>
                    <a:off x="2830286" y="5715000"/>
                    <a:ext cx="365639" cy="3285632"/>
                  </a:xfrm>
                  <a:prstGeom prst="leftBrace">
                    <a:avLst/>
                  </a:prstGeom>
                  <a:solidFill>
                    <a:schemeClr val="accent4">
                      <a:lumMod val="60000"/>
                      <a:lumOff val="40000"/>
                    </a:schemeClr>
                  </a:solidFill>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81" dirty="0"/>
                  </a:p>
                </p:txBody>
              </p:sp>
              <p:sp>
                <p:nvSpPr>
                  <p:cNvPr id="11" name="Rectangle 10"/>
                  <p:cNvSpPr/>
                  <p:nvPr/>
                </p:nvSpPr>
                <p:spPr>
                  <a:xfrm>
                    <a:off x="917173" y="6997795"/>
                    <a:ext cx="1891340" cy="685800"/>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2" b="1" dirty="0">
                        <a:solidFill>
                          <a:schemeClr val="accent4">
                            <a:lumMod val="50000"/>
                          </a:schemeClr>
                        </a:solidFill>
                      </a:rPr>
                      <a:t>Evidence Required</a:t>
                    </a:r>
                  </a:p>
                </p:txBody>
              </p:sp>
              <p:sp>
                <p:nvSpPr>
                  <p:cNvPr id="3" name="Rectangle 2"/>
                  <p:cNvSpPr/>
                  <p:nvPr/>
                </p:nvSpPr>
                <p:spPr>
                  <a:xfrm>
                    <a:off x="917173" y="3967843"/>
                    <a:ext cx="1891340" cy="685800"/>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2" b="1" dirty="0">
                        <a:solidFill>
                          <a:schemeClr val="accent4">
                            <a:lumMod val="50000"/>
                          </a:schemeClr>
                        </a:solidFill>
                      </a:rPr>
                      <a:t>Evidence Required</a:t>
                    </a:r>
                  </a:p>
                </p:txBody>
              </p:sp>
            </p:grpSp>
            <p:grpSp>
              <p:nvGrpSpPr>
                <p:cNvPr id="12" name="Group 11"/>
                <p:cNvGrpSpPr/>
                <p:nvPr/>
              </p:nvGrpSpPr>
              <p:grpSpPr>
                <a:xfrm>
                  <a:off x="5083627" y="1986766"/>
                  <a:ext cx="2156408" cy="1223136"/>
                  <a:chOff x="5116286" y="1748660"/>
                  <a:chExt cx="2156408" cy="1223136"/>
                </a:xfrm>
              </p:grpSpPr>
              <p:sp>
                <p:nvSpPr>
                  <p:cNvPr id="9" name="Right Brace 8"/>
                  <p:cNvSpPr/>
                  <p:nvPr/>
                </p:nvSpPr>
                <p:spPr>
                  <a:xfrm rot="5400000">
                    <a:off x="5826849" y="1537593"/>
                    <a:ext cx="746923" cy="2121483"/>
                  </a:xfrm>
                  <a:prstGeom prst="rightBrace">
                    <a:avLst/>
                  </a:prstGeom>
                  <a:solidFill>
                    <a:schemeClr val="accent6">
                      <a:lumMod val="75000"/>
                    </a:schemeClr>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81" dirty="0"/>
                  </a:p>
                </p:txBody>
              </p:sp>
              <p:sp>
                <p:nvSpPr>
                  <p:cNvPr id="13" name="Rectangle 12"/>
                  <p:cNvSpPr/>
                  <p:nvPr/>
                </p:nvSpPr>
                <p:spPr>
                  <a:xfrm>
                    <a:off x="5116286" y="1748660"/>
                    <a:ext cx="2156408" cy="717935"/>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2" b="1" dirty="0">
                        <a:solidFill>
                          <a:schemeClr val="accent6">
                            <a:lumMod val="50000"/>
                          </a:schemeClr>
                        </a:solidFill>
                      </a:rPr>
                      <a:t>Assessed Form(s)</a:t>
                    </a:r>
                  </a:p>
                </p:txBody>
              </p:sp>
            </p:grpSp>
          </p:grpSp>
          <p:sp>
            <p:nvSpPr>
              <p:cNvPr id="16" name="Right Brace 15"/>
              <p:cNvSpPr/>
              <p:nvPr/>
            </p:nvSpPr>
            <p:spPr>
              <a:xfrm>
                <a:off x="7006043" y="3387418"/>
                <a:ext cx="383972" cy="3384253"/>
              </a:xfrm>
              <a:prstGeom prst="rightBrace">
                <a:avLst/>
              </a:prstGeom>
              <a:solidFill>
                <a:schemeClr val="bg2">
                  <a:lumMod val="75000"/>
                </a:schemeClr>
              </a:solidFill>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381" dirty="0"/>
              </a:p>
            </p:txBody>
          </p:sp>
          <p:sp>
            <p:nvSpPr>
              <p:cNvPr id="17" name="Rectangle 16"/>
              <p:cNvSpPr/>
              <p:nvPr/>
            </p:nvSpPr>
            <p:spPr>
              <a:xfrm>
                <a:off x="7371803" y="4652629"/>
                <a:ext cx="1614255" cy="717935"/>
              </a:xfrm>
              <a:prstGeom prst="rect">
                <a:avLst/>
              </a:prstGeom>
              <a:solidFill>
                <a:schemeClr val="bg2">
                  <a:lumMod val="9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62" b="1" dirty="0">
                    <a:solidFill>
                      <a:schemeClr val="tx1"/>
                    </a:solidFill>
                  </a:rPr>
                  <a:t>Question Stems and Tasks</a:t>
                </a:r>
              </a:p>
            </p:txBody>
          </p:sp>
        </p:grpSp>
        <p:pic>
          <p:nvPicPr>
            <p:cNvPr id="2" name="Picture 1"/>
            <p:cNvPicPr>
              <a:picLocks noChangeAspect="1"/>
            </p:cNvPicPr>
            <p:nvPr/>
          </p:nvPicPr>
          <p:blipFill rotWithShape="1">
            <a:blip r:embed="rId3"/>
            <a:srcRect l="18279" t="51850" r="60427" b="8417"/>
            <a:stretch/>
          </p:blipFill>
          <p:spPr>
            <a:xfrm>
              <a:off x="2343402" y="8061386"/>
              <a:ext cx="4650302" cy="3470812"/>
            </a:xfrm>
            <a:prstGeom prst="rect">
              <a:avLst/>
            </a:prstGeom>
          </p:spPr>
        </p:pic>
      </p:grpSp>
    </p:spTree>
    <p:extLst>
      <p:ext uri="{BB962C8B-B14F-4D97-AF65-F5344CB8AC3E}">
        <p14:creationId xmlns:p14="http://schemas.microsoft.com/office/powerpoint/2010/main" val="309819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8435090"/>
              </p:ext>
            </p:extLst>
          </p:nvPr>
        </p:nvGraphicFramePr>
        <p:xfrm>
          <a:off x="279691" y="1498324"/>
          <a:ext cx="9509508" cy="10392687"/>
        </p:xfrm>
        <a:graphic>
          <a:graphicData uri="http://schemas.openxmlformats.org/drawingml/2006/table">
            <a:tbl>
              <a:tblPr firstRow="1" bandRow="1">
                <a:tableStyleId>{5940675A-B579-460E-94D1-54222C63F5DA}</a:tableStyleId>
              </a:tblPr>
              <a:tblGrid>
                <a:gridCol w="1762991"/>
                <a:gridCol w="1762991"/>
                <a:gridCol w="2318222"/>
                <a:gridCol w="2144740"/>
                <a:gridCol w="1520563"/>
              </a:tblGrid>
              <a:tr h="575365">
                <a:tc gridSpan="5">
                  <a:txBody>
                    <a:bodyPr/>
                    <a:lstStyle/>
                    <a:p>
                      <a:pPr algn="ctr">
                        <a:lnSpc>
                          <a:spcPct val="100000"/>
                        </a:lnSpc>
                        <a:spcBef>
                          <a:spcPts val="0"/>
                        </a:spcBef>
                        <a:spcAft>
                          <a:spcPts val="0"/>
                        </a:spcAft>
                      </a:pPr>
                      <a:r>
                        <a:rPr lang="en-US" sz="2200" b="1" dirty="0" smtClean="0"/>
                        <a:t>Grade 2 Task Model Examples for Narrative Writing </a:t>
                      </a:r>
                      <a:r>
                        <a:rPr lang="en-US" sz="2200" b="1" u="sng" dirty="0" smtClean="0"/>
                        <a:t>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2765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Introduce the beginning of the story.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pPr>
                        <a:lnSpc>
                          <a:spcPct val="100000"/>
                        </a:lnSpc>
                        <a:spcBef>
                          <a:spcPts val="0"/>
                        </a:spcBef>
                        <a:spcAft>
                          <a:spcPts val="0"/>
                        </a:spcAft>
                      </a:pPr>
                      <a:r>
                        <a:rPr lang="en-US" sz="1200" b="1" dirty="0" smtClean="0">
                          <a:solidFill>
                            <a:schemeClr val="tx1"/>
                          </a:solidFill>
                        </a:rPr>
                        <a:t>Brief Write DOK-3 (student will write organized narratives)</a:t>
                      </a:r>
                    </a:p>
                    <a:p>
                      <a:pPr>
                        <a:lnSpc>
                          <a:spcPct val="100000"/>
                        </a:lnSpc>
                        <a:spcBef>
                          <a:spcPts val="0"/>
                        </a:spcBef>
                        <a:spcAft>
                          <a:spcPts val="0"/>
                        </a:spcAft>
                      </a:pPr>
                      <a:r>
                        <a:rPr lang="en-US" sz="1100" b="0" dirty="0" smtClean="0">
                          <a:solidFill>
                            <a:schemeClr val="tx1"/>
                          </a:solidFill>
                        </a:rPr>
                        <a:t>A student is writing a [story] for [teacher, class, etc.] about _____. Read</a:t>
                      </a:r>
                      <a:r>
                        <a:rPr lang="en-US" sz="1100" b="0" baseline="0" dirty="0" smtClean="0">
                          <a:solidFill>
                            <a:schemeClr val="tx1"/>
                          </a:solidFill>
                        </a:rPr>
                        <a:t> </a:t>
                      </a:r>
                      <a:r>
                        <a:rPr lang="en-US" sz="1100" b="0" dirty="0" smtClean="0">
                          <a:solidFill>
                            <a:schemeClr val="tx1"/>
                          </a:solidFill>
                        </a:rPr>
                        <a:t>the draft of the ______ and then complete the task.</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Write an introduction to the story that explains what is going on at the</a:t>
                      </a:r>
                      <a:r>
                        <a:rPr lang="en-US" sz="1100" b="0" baseline="0" dirty="0" smtClean="0">
                          <a:solidFill>
                            <a:schemeClr val="tx1"/>
                          </a:solidFill>
                        </a:rPr>
                        <a:t> </a:t>
                      </a:r>
                      <a:r>
                        <a:rPr lang="en-US" sz="1100" b="0" dirty="0" smtClean="0">
                          <a:solidFill>
                            <a:schemeClr val="tx1"/>
                          </a:solidFill>
                        </a:rPr>
                        <a:t>beginning of the story.</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Write</a:t>
                      </a:r>
                      <a:r>
                        <a:rPr lang="en-US" sz="1100" b="0" baseline="0" dirty="0" smtClean="0">
                          <a:solidFill>
                            <a:schemeClr val="tx1"/>
                          </a:solidFill>
                        </a:rPr>
                        <a:t> an introduction that  </a:t>
                      </a:r>
                      <a:r>
                        <a:rPr lang="en-US" sz="1100" b="0" dirty="0" smtClean="0">
                          <a:solidFill>
                            <a:schemeClr val="tx1"/>
                          </a:solidFill>
                        </a:rPr>
                        <a:t>explains who the characters are.</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In one paragraph, write an ending for the story that solves the</a:t>
                      </a:r>
                      <a:r>
                        <a:rPr lang="en-US" sz="1100" b="0" baseline="0" dirty="0" smtClean="0">
                          <a:solidFill>
                            <a:schemeClr val="tx1"/>
                          </a:solidFill>
                        </a:rPr>
                        <a:t> </a:t>
                      </a:r>
                      <a:r>
                        <a:rPr lang="en-US" sz="1100" b="0" dirty="0" smtClean="0">
                          <a:solidFill>
                            <a:schemeClr val="tx1"/>
                          </a:solidFill>
                        </a:rPr>
                        <a:t>problem .</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In one paragraph, write an ending for the story that tells</a:t>
                      </a:r>
                      <a:r>
                        <a:rPr lang="en-US" sz="1100" b="0" baseline="0" dirty="0" smtClean="0">
                          <a:solidFill>
                            <a:schemeClr val="tx1"/>
                          </a:solidFill>
                        </a:rPr>
                        <a:t> what happened next.</a:t>
                      </a:r>
                    </a:p>
                    <a:p>
                      <a:pPr marL="0" indent="0">
                        <a:lnSpc>
                          <a:spcPct val="100000"/>
                        </a:lnSpc>
                        <a:spcBef>
                          <a:spcPts val="0"/>
                        </a:spcBef>
                        <a:spcAft>
                          <a:spcPts val="0"/>
                        </a:spcAft>
                        <a:buFont typeface="Arial" panose="020B0604020202020204" pitchFamily="34" charset="0"/>
                        <a:buNone/>
                      </a:pPr>
                      <a:r>
                        <a:rPr lang="en-US" sz="1100" b="0" baseline="0" dirty="0" smtClean="0">
                          <a:solidFill>
                            <a:schemeClr val="tx1"/>
                          </a:solidFill>
                        </a:rPr>
                        <a:t>Note:  Students need to understand that the conclusion follows </a:t>
                      </a:r>
                      <a:r>
                        <a:rPr lang="en-US" sz="1100" b="0" dirty="0" smtClean="0">
                          <a:solidFill>
                            <a:schemeClr val="tx1"/>
                          </a:solidFill>
                        </a:rPr>
                        <a:t>from the events and experiences in the story.</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000039">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Retell</a:t>
                      </a:r>
                      <a:r>
                        <a:rPr lang="en-US" sz="1500" b="1" baseline="0" dirty="0" smtClean="0">
                          <a:solidFill>
                            <a:schemeClr val="tx1"/>
                          </a:solidFill>
                        </a:rPr>
                        <a:t> an event or short sequence of events.</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38395">
                <a:tc gridSpan="2">
                  <a:txBody>
                    <a:bodyPr/>
                    <a:lstStyle/>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Use temporal words or phrases to signal event order.</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2" gridSpan="3">
                  <a:txBody>
                    <a:bodyPr/>
                    <a:lstStyle/>
                    <a:p>
                      <a:pPr>
                        <a:lnSpc>
                          <a:spcPct val="100000"/>
                        </a:lnSpc>
                        <a:spcBef>
                          <a:spcPts val="0"/>
                        </a:spcBef>
                        <a:spcAft>
                          <a:spcPts val="0"/>
                        </a:spcAft>
                      </a:pPr>
                      <a:r>
                        <a:rPr lang="en-US" sz="1200" b="1" dirty="0" smtClean="0">
                          <a:solidFill>
                            <a:schemeClr val="tx1"/>
                          </a:solidFill>
                        </a:rPr>
                        <a:t>Revise a Brief Text</a:t>
                      </a:r>
                      <a:r>
                        <a:rPr lang="en-US" sz="1200" b="1" baseline="0" dirty="0" smtClean="0">
                          <a:solidFill>
                            <a:schemeClr val="tx1"/>
                          </a:solidFill>
                        </a:rPr>
                        <a:t> DOK – 2 (student will revise developed organized narratives)</a:t>
                      </a:r>
                    </a:p>
                    <a:p>
                      <a:pPr>
                        <a:lnSpc>
                          <a:spcPct val="100000"/>
                        </a:lnSpc>
                        <a:spcBef>
                          <a:spcPts val="0"/>
                        </a:spcBef>
                        <a:spcAft>
                          <a:spcPts val="0"/>
                        </a:spcAft>
                      </a:pPr>
                      <a:r>
                        <a:rPr lang="en-US" sz="1100" b="0" baseline="0" dirty="0" smtClean="0">
                          <a:solidFill>
                            <a:schemeClr val="tx1"/>
                          </a:solidFill>
                        </a:rPr>
                        <a:t>A student is writing a [story, narrative] for [teacher, class, etc.] about _____. The student wants to revise the draft to _____. Read the draft of the ______ and  then answer the question.</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Choose the best sentence to put in the blank.  (Note:  There should be a sentence before and after the blank.  The goal is for students to understand how the new sentence helps connect the before and after sentences).</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Choose the best beginning sentence to introduce the [setting, characters, problem, etc.].</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Choose the best ending sentence for the ____.</a:t>
                      </a:r>
                    </a:p>
                    <a:p>
                      <a:pPr marL="0" indent="0">
                        <a:lnSpc>
                          <a:spcPct val="100000"/>
                        </a:lnSpc>
                        <a:spcBef>
                          <a:spcPts val="0"/>
                        </a:spcBef>
                        <a:spcAft>
                          <a:spcPts val="0"/>
                        </a:spcAft>
                        <a:buFont typeface="Arial" panose="020B0604020202020204" pitchFamily="34" charset="0"/>
                        <a:buNone/>
                      </a:pPr>
                      <a:r>
                        <a:rPr lang="en-US" sz="1100" b="0" baseline="0" dirty="0" smtClean="0">
                          <a:solidFill>
                            <a:schemeClr val="tx1"/>
                          </a:solidFill>
                        </a:rPr>
                        <a:t>Students may be asked to select more than one correct answer.</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Choose the two best sentences to put in the blank. (Note:  There should be a sentence(s) before and after the blank.  The goal is for students to understand how sentences can connect ideas.</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Choose the best beginning and ending sentences for the 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15508">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Provide a sense of closure.</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indent="0" algn="ctr">
                        <a:lnSpc>
                          <a:spcPct val="100000"/>
                        </a:lnSpc>
                        <a:spcBef>
                          <a:spcPts val="0"/>
                        </a:spcBef>
                        <a:spcAft>
                          <a:spcPts val="0"/>
                        </a:spcAft>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266201">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Describe a characters actions, thoughts and feelings.</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pPr>
                        <a:lnSpc>
                          <a:spcPct val="100000"/>
                        </a:lnSpc>
                        <a:spcBef>
                          <a:spcPts val="0"/>
                        </a:spcBef>
                        <a:spcAft>
                          <a:spcPts val="0"/>
                        </a:spcAft>
                      </a:pPr>
                      <a:r>
                        <a:rPr lang="en-US" sz="1200" b="1" dirty="0" smtClean="0">
                          <a:solidFill>
                            <a:schemeClr val="tx1"/>
                          </a:solidFill>
                        </a:rPr>
                        <a:t>Brief Write DOK-3 ( students will write narratives</a:t>
                      </a:r>
                      <a:r>
                        <a:rPr lang="en-US" sz="1200" b="1" baseline="0" dirty="0" smtClean="0">
                          <a:solidFill>
                            <a:schemeClr val="tx1"/>
                          </a:solidFill>
                        </a:rPr>
                        <a:t> applying narrative techniques)</a:t>
                      </a:r>
                      <a:endParaRPr lang="en-US" sz="1200" b="1" dirty="0" smtClean="0">
                        <a:solidFill>
                          <a:schemeClr val="tx1"/>
                        </a:solidFill>
                      </a:endParaRPr>
                    </a:p>
                    <a:p>
                      <a:pPr>
                        <a:lnSpc>
                          <a:spcPct val="100000"/>
                        </a:lnSpc>
                        <a:spcBef>
                          <a:spcPts val="0"/>
                        </a:spcBef>
                        <a:spcAft>
                          <a:spcPts val="0"/>
                        </a:spcAft>
                      </a:pPr>
                      <a:r>
                        <a:rPr lang="en-US" sz="1100" b="0" dirty="0" smtClean="0">
                          <a:solidFill>
                            <a:schemeClr val="tx1"/>
                          </a:solidFill>
                        </a:rPr>
                        <a:t>A student is writing a [story] for [teacher, class, etc.] about ______. Read</a:t>
                      </a:r>
                      <a:r>
                        <a:rPr lang="en-US" sz="1100" b="0" baseline="0" dirty="0" smtClean="0">
                          <a:solidFill>
                            <a:schemeClr val="tx1"/>
                          </a:solidFill>
                        </a:rPr>
                        <a:t> </a:t>
                      </a:r>
                      <a:r>
                        <a:rPr lang="en-US" sz="1100" b="0" dirty="0" smtClean="0">
                          <a:solidFill>
                            <a:schemeClr val="tx1"/>
                          </a:solidFill>
                        </a:rPr>
                        <a:t>the draft of the ______ then</a:t>
                      </a:r>
                      <a:r>
                        <a:rPr lang="en-US" sz="1100" b="0" baseline="0" dirty="0" smtClean="0">
                          <a:solidFill>
                            <a:schemeClr val="tx1"/>
                          </a:solidFill>
                        </a:rPr>
                        <a:t> </a:t>
                      </a:r>
                      <a:r>
                        <a:rPr lang="en-US" sz="1100" b="0" dirty="0" smtClean="0">
                          <a:solidFill>
                            <a:schemeClr val="tx1"/>
                          </a:solidFill>
                        </a:rPr>
                        <a:t>complete the task .</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Write one </a:t>
                      </a:r>
                      <a:r>
                        <a:rPr lang="en-US" sz="1100" b="0" baseline="0" dirty="0" smtClean="0">
                          <a:solidFill>
                            <a:schemeClr val="tx1"/>
                          </a:solidFill>
                        </a:rPr>
                        <a:t> </a:t>
                      </a:r>
                      <a:r>
                        <a:rPr lang="en-US" sz="1100" b="0" dirty="0" smtClean="0">
                          <a:solidFill>
                            <a:schemeClr val="tx1"/>
                          </a:solidFill>
                        </a:rPr>
                        <a:t>paragraph</a:t>
                      </a:r>
                      <a:r>
                        <a:rPr lang="en-US" sz="1100" b="0" baseline="0" dirty="0" smtClean="0">
                          <a:solidFill>
                            <a:schemeClr val="tx1"/>
                          </a:solidFill>
                        </a:rPr>
                        <a:t> </a:t>
                      </a:r>
                      <a:r>
                        <a:rPr lang="en-US" sz="1100" b="0" dirty="0" smtClean="0">
                          <a:solidFill>
                            <a:schemeClr val="tx1"/>
                          </a:solidFill>
                        </a:rPr>
                        <a:t>to </a:t>
                      </a:r>
                      <a:r>
                        <a:rPr lang="en-US" sz="1100" b="0" baseline="0" dirty="0" smtClean="0">
                          <a:solidFill>
                            <a:schemeClr val="tx1"/>
                          </a:solidFill>
                        </a:rPr>
                        <a:t>describe the character’s actions  </a:t>
                      </a:r>
                      <a:r>
                        <a:rPr lang="en-US" sz="1100" b="0" dirty="0" smtClean="0">
                          <a:solidFill>
                            <a:schemeClr val="tx1"/>
                          </a:solidFill>
                        </a:rPr>
                        <a:t>when _____ happens.</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Continue the story.  Write a paragraph to describe what the character was </a:t>
                      </a:r>
                      <a:r>
                        <a:rPr lang="en-US" sz="1100" b="0" baseline="0" dirty="0" smtClean="0">
                          <a:solidFill>
                            <a:schemeClr val="tx1"/>
                          </a:solidFill>
                        </a:rPr>
                        <a:t> feeling when ____ happened.</a:t>
                      </a:r>
                      <a:endParaRPr lang="en-US" sz="1100" b="0" dirty="0" smtClean="0">
                        <a:solidFill>
                          <a:schemeClr val="tx1"/>
                        </a:solidFill>
                      </a:endParaRP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In one paragraph,</a:t>
                      </a:r>
                      <a:r>
                        <a:rPr lang="en-US" sz="1100" b="0" baseline="0" dirty="0" smtClean="0">
                          <a:solidFill>
                            <a:schemeClr val="tx1"/>
                          </a:solidFill>
                        </a:rPr>
                        <a:t> </a:t>
                      </a:r>
                      <a:r>
                        <a:rPr lang="en-US" sz="1100" b="0" dirty="0" smtClean="0">
                          <a:solidFill>
                            <a:schemeClr val="tx1"/>
                          </a:solidFill>
                        </a:rPr>
                        <a:t> continue the story by adding more details about _____.</a:t>
                      </a:r>
                    </a:p>
                    <a:p>
                      <a:pPr marL="171450" indent="-171450">
                        <a:lnSpc>
                          <a:spcPct val="100000"/>
                        </a:lnSpc>
                        <a:spcBef>
                          <a:spcPts val="0"/>
                        </a:spcBef>
                        <a:spcAft>
                          <a:spcPts val="0"/>
                        </a:spcAft>
                        <a:buFont typeface="Arial" panose="020B0604020202020204" pitchFamily="34" charset="0"/>
                        <a:buChar char="•"/>
                      </a:pPr>
                      <a:r>
                        <a:rPr lang="en-US" sz="1100" b="0" baseline="0" dirty="0" smtClean="0">
                          <a:solidFill>
                            <a:schemeClr val="tx1"/>
                          </a:solidFill>
                        </a:rPr>
                        <a:t>Finish  the story.  Write one paragraph that explains how the problem was solved.</a:t>
                      </a:r>
                    </a:p>
                    <a:p>
                      <a:pPr marL="0" indent="0">
                        <a:lnSpc>
                          <a:spcPct val="100000"/>
                        </a:lnSpc>
                        <a:spcBef>
                          <a:spcPts val="0"/>
                        </a:spcBef>
                        <a:spcAft>
                          <a:spcPts val="0"/>
                        </a:spcAft>
                        <a:buFont typeface="Arial" panose="020B0604020202020204" pitchFamily="34" charset="0"/>
                        <a:buNone/>
                      </a:pPr>
                      <a:r>
                        <a:rPr lang="en-US" sz="1100" b="0" dirty="0" smtClean="0">
                          <a:solidFill>
                            <a:schemeClr val="tx1"/>
                          </a:solidFill>
                        </a:rPr>
                        <a:t>[Note: When the item is asking writers to “finish the story” by</a:t>
                      </a:r>
                      <a:r>
                        <a:rPr lang="en-US" sz="1100" b="0" baseline="0" dirty="0" smtClean="0">
                          <a:solidFill>
                            <a:schemeClr val="tx1"/>
                          </a:solidFill>
                        </a:rPr>
                        <a:t> </a:t>
                      </a:r>
                      <a:r>
                        <a:rPr lang="en-US" sz="1100" b="0" dirty="0" smtClean="0">
                          <a:solidFill>
                            <a:schemeClr val="tx1"/>
                          </a:solidFill>
                        </a:rPr>
                        <a:t>developing/continuing and concluding the action—including “solving the</a:t>
                      </a:r>
                      <a:r>
                        <a:rPr lang="en-US" sz="1100" b="0" baseline="0" dirty="0" smtClean="0">
                          <a:solidFill>
                            <a:schemeClr val="tx1"/>
                          </a:solidFill>
                        </a:rPr>
                        <a:t> </a:t>
                      </a:r>
                      <a:r>
                        <a:rPr lang="en-US" sz="1100" b="0" dirty="0" smtClean="0">
                          <a:solidFill>
                            <a:schemeClr val="tx1"/>
                          </a:solidFill>
                        </a:rPr>
                        <a:t>problem”—the item is properly coded “elaboration” rather than 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97126">
                <a:tc rowSpan="2"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Include descriptive details to convey events/experiences.</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20621">
                <a:tc gridSpan="2" vMerge="1">
                  <a:txBody>
                    <a:bodyPr/>
                    <a:lstStyle/>
                    <a:p>
                      <a:endParaRPr lang="en-US"/>
                    </a:p>
                  </a:txBody>
                  <a:tcPr/>
                </a:tc>
                <a:tc hMerge="1" vMerge="1">
                  <a:txBody>
                    <a:bodyPr/>
                    <a:lstStyle/>
                    <a:p>
                      <a:endParaRPr lang="en-US"/>
                    </a:p>
                  </a:txBody>
                  <a:tcPr/>
                </a:tc>
                <a:tc rowSpan="2" gridSpan="3">
                  <a:txBody>
                    <a:bodyPr/>
                    <a:lstStyle/>
                    <a:p>
                      <a:pPr>
                        <a:lnSpc>
                          <a:spcPct val="100000"/>
                        </a:lnSpc>
                        <a:spcBef>
                          <a:spcPts val="0"/>
                        </a:spcBef>
                        <a:spcAft>
                          <a:spcPts val="0"/>
                        </a:spcAft>
                      </a:pPr>
                      <a:r>
                        <a:rPr lang="en-US" sz="1200" b="1" dirty="0" smtClean="0">
                          <a:solidFill>
                            <a:schemeClr val="tx1"/>
                          </a:solidFill>
                        </a:rPr>
                        <a:t>Revise a Brief Text DOK-2 (student will revise developed narratives</a:t>
                      </a:r>
                      <a:r>
                        <a:rPr lang="en-US" sz="1200" b="1" baseline="0" dirty="0" smtClean="0">
                          <a:solidFill>
                            <a:schemeClr val="tx1"/>
                          </a:solidFill>
                        </a:rPr>
                        <a:t> applying techniques.</a:t>
                      </a:r>
                      <a:endParaRPr lang="en-US" sz="1200" b="1" dirty="0" smtClean="0">
                        <a:solidFill>
                          <a:schemeClr val="tx1"/>
                        </a:solidFill>
                      </a:endParaRPr>
                    </a:p>
                    <a:p>
                      <a:pPr>
                        <a:lnSpc>
                          <a:spcPct val="100000"/>
                        </a:lnSpc>
                        <a:spcBef>
                          <a:spcPts val="0"/>
                        </a:spcBef>
                        <a:spcAft>
                          <a:spcPts val="0"/>
                        </a:spcAft>
                      </a:pPr>
                      <a:r>
                        <a:rPr lang="en-US" sz="1100" b="0" dirty="0" smtClean="0">
                          <a:solidFill>
                            <a:schemeClr val="tx1"/>
                          </a:solidFill>
                        </a:rPr>
                        <a:t>A student is writing a [story] for [teacher, class, etc.] about _________. The</a:t>
                      </a:r>
                      <a:r>
                        <a:rPr lang="en-US" sz="1100" b="0" baseline="0" dirty="0" smtClean="0">
                          <a:solidFill>
                            <a:schemeClr val="tx1"/>
                          </a:solidFill>
                        </a:rPr>
                        <a:t> </a:t>
                      </a:r>
                      <a:r>
                        <a:rPr lang="en-US" sz="1100" b="0" dirty="0" smtClean="0">
                          <a:solidFill>
                            <a:schemeClr val="tx1"/>
                          </a:solidFill>
                        </a:rPr>
                        <a:t>student wants to revise the draft to _____. Read the draft of the ______ then answer the question.</a:t>
                      </a:r>
                      <a:r>
                        <a:rPr lang="en-US" sz="1100" b="0" baseline="0" dirty="0" smtClean="0">
                          <a:solidFill>
                            <a:schemeClr val="tx1"/>
                          </a:solidFill>
                        </a:rPr>
                        <a:t> </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Choose the best sentence to add detail [before/after] the underlined sentence to show [or explain] who the main character is [or what is going on, or what the conflict is, etc.].</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Choose the best describing sentence to replace ____ [underlined text].</a:t>
                      </a:r>
                    </a:p>
                    <a:p>
                      <a:pPr marL="171450" marR="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solidFill>
                        </a:rPr>
                        <a:t>The writer wants to add more description to the story. Which of the following sentences best replaces ____ [underlined text]?</a:t>
                      </a:r>
                    </a:p>
                    <a:p>
                      <a:pPr>
                        <a:lnSpc>
                          <a:spcPct val="100000"/>
                        </a:lnSpc>
                        <a:spcBef>
                          <a:spcPts val="0"/>
                        </a:spcBef>
                        <a:spcAft>
                          <a:spcPts val="0"/>
                        </a:spcAft>
                      </a:pPr>
                      <a:r>
                        <a:rPr lang="en-US" sz="1100" b="0" dirty="0" smtClean="0">
                          <a:solidFill>
                            <a:schemeClr val="tx1"/>
                          </a:solidFill>
                        </a:rPr>
                        <a:t>Students may be asked to select more than one correct answer.</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Choose the best describing  sentences</a:t>
                      </a:r>
                      <a:r>
                        <a:rPr lang="en-US" sz="1100" b="0" baseline="0" dirty="0" smtClean="0">
                          <a:solidFill>
                            <a:schemeClr val="tx1"/>
                          </a:solidFill>
                        </a:rPr>
                        <a:t> </a:t>
                      </a:r>
                      <a:r>
                        <a:rPr lang="en-US" sz="1100" b="0" dirty="0" smtClean="0">
                          <a:solidFill>
                            <a:schemeClr val="tx1"/>
                          </a:solidFill>
                        </a:rPr>
                        <a:t> to replace ____ [underlined</a:t>
                      </a:r>
                      <a:r>
                        <a:rPr lang="en-US" sz="1100" b="0" baseline="0" dirty="0" smtClean="0">
                          <a:solidFill>
                            <a:schemeClr val="tx1"/>
                          </a:solidFill>
                        </a:rPr>
                        <a:t> </a:t>
                      </a:r>
                      <a:r>
                        <a:rPr lang="en-US" sz="1100" b="0" dirty="0" smtClean="0">
                          <a:solidFill>
                            <a:schemeClr val="tx1"/>
                          </a:solidFill>
                        </a:rPr>
                        <a:t>text].</a:t>
                      </a: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The writer wants to add more description to the story.  Which two sentences best replaces ____ ([underlined</a:t>
                      </a:r>
                      <a:r>
                        <a:rPr lang="en-US" sz="1100" b="0" baseline="0" dirty="0" smtClean="0">
                          <a:solidFill>
                            <a:schemeClr val="tx1"/>
                          </a:solidFill>
                        </a:rPr>
                        <a:t> text]?</a:t>
                      </a:r>
                      <a:endParaRPr lang="en-US" sz="1100" b="0" dirty="0" smtClean="0">
                        <a:solidFill>
                          <a:schemeClr val="tx1"/>
                        </a:solidFill>
                      </a:endParaRP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Choose the two best sentences describing</a:t>
                      </a:r>
                      <a:r>
                        <a:rPr lang="en-US" sz="1100" b="0" baseline="0" dirty="0" smtClean="0">
                          <a:solidFill>
                            <a:schemeClr val="tx1"/>
                          </a:solidFill>
                        </a:rPr>
                        <a:t> how the characters feels </a:t>
                      </a:r>
                      <a:r>
                        <a:rPr lang="en-US" sz="1100" b="0" dirty="0" smtClean="0">
                          <a:solidFill>
                            <a:schemeClr val="tx1"/>
                          </a:solidFill>
                        </a:rPr>
                        <a:t>to go in the blanks .(Note: There should be sentences before or after the blanks. </a:t>
                      </a:r>
                      <a:r>
                        <a:rPr lang="en-US" sz="1100" b="0" baseline="0" dirty="0" smtClean="0">
                          <a:solidFill>
                            <a:schemeClr val="tx1"/>
                          </a:solidFill>
                        </a:rPr>
                        <a:t>The goal is for students to understand how the new sentences add more details that are consistent with the details already stated).</a:t>
                      </a:r>
                      <a:endParaRPr lang="en-US" sz="1100" b="0" dirty="0" smtClean="0">
                        <a:solidFill>
                          <a:schemeClr val="tx1"/>
                        </a:solidFill>
                      </a:endParaRPr>
                    </a:p>
                    <a:p>
                      <a:pPr marL="171450" indent="-171450">
                        <a:lnSpc>
                          <a:spcPct val="100000"/>
                        </a:lnSpc>
                        <a:spcBef>
                          <a:spcPts val="0"/>
                        </a:spcBef>
                        <a:spcAft>
                          <a:spcPts val="0"/>
                        </a:spcAft>
                        <a:buFont typeface="Arial" panose="020B0604020202020204" pitchFamily="34" charset="0"/>
                        <a:buChar char="•"/>
                      </a:pPr>
                      <a:r>
                        <a:rPr lang="en-US" sz="1100" b="0" dirty="0" smtClean="0">
                          <a:solidFill>
                            <a:schemeClr val="tx1"/>
                          </a:solidFill>
                        </a:rPr>
                        <a:t>Choose the best describing sentences to replace ____ and ____</a:t>
                      </a:r>
                      <a:r>
                        <a:rPr lang="en-US" sz="1100" b="0" baseline="0" dirty="0" smtClean="0">
                          <a:solidFill>
                            <a:schemeClr val="tx1"/>
                          </a:solidFill>
                        </a:rPr>
                        <a:t> </a:t>
                      </a:r>
                      <a:r>
                        <a:rPr lang="en-US" sz="1100" b="0" dirty="0" smtClean="0">
                          <a:solidFill>
                            <a:schemeClr val="tx1"/>
                          </a:solidFill>
                        </a:rPr>
                        <a:t>[underlined 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1681781">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Identify details that should be deleted</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90510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8386988"/>
              </p:ext>
            </p:extLst>
          </p:nvPr>
        </p:nvGraphicFramePr>
        <p:xfrm>
          <a:off x="276227" y="2091468"/>
          <a:ext cx="9659003" cy="12316973"/>
        </p:xfrm>
        <a:graphic>
          <a:graphicData uri="http://schemas.openxmlformats.org/drawingml/2006/table">
            <a:tbl>
              <a:tblPr firstRow="1" bandRow="1">
                <a:tableStyleId>{5940675A-B579-460E-94D1-54222C63F5DA}</a:tableStyleId>
              </a:tblPr>
              <a:tblGrid>
                <a:gridCol w="1858849"/>
                <a:gridCol w="1858849"/>
                <a:gridCol w="429475"/>
                <a:gridCol w="2014796"/>
                <a:gridCol w="2261354"/>
                <a:gridCol w="1235681"/>
              </a:tblGrid>
              <a:tr h="369087">
                <a:tc gridSpan="6">
                  <a:txBody>
                    <a:bodyPr/>
                    <a:lstStyle/>
                    <a:p>
                      <a:pPr algn="ctr"/>
                      <a:r>
                        <a:rPr lang="en-US" sz="1800" b="1" dirty="0" smtClean="0"/>
                        <a:t>Grade 2 Task Models</a:t>
                      </a:r>
                      <a:r>
                        <a:rPr lang="en-US" sz="1800" b="1" baseline="0" dirty="0" smtClean="0"/>
                        <a:t> for Language</a:t>
                      </a:r>
                      <a:endParaRPr lang="en-US" sz="18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endParaRPr lang="en-US"/>
                    </a:p>
                  </a:txBody>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 L.3a and L.6</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14023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word(s) or phrase(s) for audience or purpose (formal and informal English use).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gridSpan="3">
                  <a:txBody>
                    <a:bodyPr/>
                    <a:lstStyle/>
                    <a:p>
                      <a:pPr marL="0" indent="0">
                        <a:buFont typeface="Arial" panose="020B0604020202020204" pitchFamily="34" charset="0"/>
                        <a:buNone/>
                      </a:pPr>
                      <a:r>
                        <a:rPr lang="en-US" sz="1100" dirty="0" smtClean="0"/>
                        <a:t>A student is writing a [varied forms, e.g., story, book report, formal letter,</a:t>
                      </a:r>
                      <a:r>
                        <a:rPr lang="en-US" sz="1100" baseline="0" dirty="0" smtClean="0"/>
                        <a:t> </a:t>
                      </a:r>
                      <a:r>
                        <a:rPr lang="en-US" sz="1100" dirty="0" smtClean="0"/>
                        <a:t>opinion paper, etc.] for her [teacher, principal, class, etc.] about ____. Read</a:t>
                      </a:r>
                      <a:r>
                        <a:rPr lang="en-US" sz="1100" baseline="0" dirty="0" smtClean="0"/>
                        <a:t> </a:t>
                      </a:r>
                      <a:r>
                        <a:rPr lang="en-US" sz="1100" dirty="0" smtClean="0"/>
                        <a:t>the draft of the _____ and [answer the question/complete the task].</a:t>
                      </a:r>
                    </a:p>
                    <a:p>
                      <a:pPr marL="171450" indent="-171450">
                        <a:buFont typeface="Arial" panose="020B0604020202020204" pitchFamily="34" charset="0"/>
                        <a:buChar char="•"/>
                      </a:pPr>
                      <a:r>
                        <a:rPr lang="en-US" sz="1100" dirty="0" smtClean="0">
                          <a:solidFill>
                            <a:schemeClr val="tx1"/>
                          </a:solidFill>
                        </a:rPr>
                        <a:t>The writer wants to replace the underlined [word(s)/phrase] to make his</a:t>
                      </a:r>
                      <a:r>
                        <a:rPr lang="en-US" sz="1100" baseline="0" dirty="0" smtClean="0">
                          <a:solidFill>
                            <a:schemeClr val="tx1"/>
                          </a:solidFill>
                        </a:rPr>
                        <a:t> </a:t>
                      </a:r>
                      <a:r>
                        <a:rPr lang="en-US" sz="1100" dirty="0" smtClean="0">
                          <a:solidFill>
                            <a:schemeClr val="tx1"/>
                          </a:solidFill>
                        </a:rPr>
                        <a:t>meaning more clear.</a:t>
                      </a:r>
                      <a:r>
                        <a:rPr lang="en-US" sz="1100" baseline="0" dirty="0" smtClean="0">
                          <a:solidFill>
                            <a:schemeClr val="tx1"/>
                          </a:solidFill>
                        </a:rPr>
                        <a:t> </a:t>
                      </a:r>
                      <a:r>
                        <a:rPr lang="en-US" sz="1100" dirty="0" smtClean="0">
                          <a:solidFill>
                            <a:schemeClr val="tx1"/>
                          </a:solidFill>
                        </a:rPr>
                        <a:t>Which [word/words/phrase] would</a:t>
                      </a:r>
                      <a:r>
                        <a:rPr lang="en-US" sz="1100" baseline="0" dirty="0" smtClean="0">
                          <a:solidFill>
                            <a:schemeClr val="tx1"/>
                          </a:solidFill>
                        </a:rPr>
                        <a:t> </a:t>
                      </a:r>
                      <a:r>
                        <a:rPr lang="en-US" sz="1100" dirty="0" smtClean="0">
                          <a:solidFill>
                            <a:schemeClr val="tx1"/>
                          </a:solidFill>
                        </a:rPr>
                        <a:t>make his word choice better?</a:t>
                      </a:r>
                    </a:p>
                    <a:p>
                      <a:pPr marL="171450" indent="-171450">
                        <a:buFont typeface="Arial" panose="020B0604020202020204" pitchFamily="34" charset="0"/>
                        <a:buChar char="•"/>
                      </a:pPr>
                      <a:r>
                        <a:rPr lang="en-US" sz="1100" dirty="0" smtClean="0">
                          <a:solidFill>
                            <a:schemeClr val="tx1"/>
                          </a:solidFill>
                        </a:rPr>
                        <a:t>The student has decided that the bold word is too simple for her</a:t>
                      </a:r>
                      <a:r>
                        <a:rPr lang="en-US" sz="1100" baseline="0" dirty="0" smtClean="0">
                          <a:solidFill>
                            <a:schemeClr val="tx1"/>
                          </a:solidFill>
                        </a:rPr>
                        <a:t> </a:t>
                      </a:r>
                      <a:r>
                        <a:rPr lang="en-US" sz="1100" dirty="0" smtClean="0">
                          <a:solidFill>
                            <a:schemeClr val="tx1"/>
                          </a:solidFill>
                        </a:rPr>
                        <a:t>audience. Choose the word that best replaces the bold word.</a:t>
                      </a:r>
                    </a:p>
                    <a:p>
                      <a:pPr marL="171450" indent="-171450">
                        <a:buFont typeface="Arial" panose="020B0604020202020204" pitchFamily="34" charset="0"/>
                        <a:buChar char="•"/>
                      </a:pPr>
                      <a:r>
                        <a:rPr lang="en-US" sz="1100" dirty="0" smtClean="0">
                          <a:solidFill>
                            <a:schemeClr val="tx1"/>
                          </a:solidFill>
                        </a:rPr>
                        <a:t>The student wants to choose a word that would be more convincing .Choose the word that that best replaces the underlined word.</a:t>
                      </a:r>
                    </a:p>
                    <a:p>
                      <a:pPr marL="171450" indent="-171450">
                        <a:buFont typeface="Arial" panose="020B0604020202020204" pitchFamily="34" charset="0"/>
                        <a:buChar char="•"/>
                      </a:pPr>
                      <a:r>
                        <a:rPr lang="en-US" sz="1100" dirty="0" smtClean="0">
                          <a:solidFill>
                            <a:schemeClr val="tx1"/>
                          </a:solidFill>
                        </a:rPr>
                        <a:t>Choose the adjective that best describes _____.</a:t>
                      </a:r>
                    </a:p>
                    <a:p>
                      <a:pPr marL="171450" indent="-171450">
                        <a:buFont typeface="Arial" panose="020B0604020202020204" pitchFamily="34" charset="0"/>
                        <a:buChar char="•"/>
                      </a:pPr>
                      <a:r>
                        <a:rPr lang="en-US" sz="1100" dirty="0" smtClean="0">
                          <a:solidFill>
                            <a:schemeClr val="tx1"/>
                          </a:solidFill>
                        </a:rPr>
                        <a:t>Which adverb best describes how _______?</a:t>
                      </a:r>
                    </a:p>
                    <a:p>
                      <a:pPr marL="0" indent="0">
                        <a:buFont typeface="Arial" panose="020B0604020202020204" pitchFamily="34" charset="0"/>
                        <a:buNone/>
                      </a:pPr>
                      <a:r>
                        <a:rPr lang="en-US" sz="1100" dirty="0" smtClean="0">
                          <a:solidFill>
                            <a:schemeClr val="tx1"/>
                          </a:solidFill>
                        </a:rPr>
                        <a:t>Students may be asked to select two correct answers.</a:t>
                      </a:r>
                    </a:p>
                    <a:p>
                      <a:pPr marL="171450" indent="-171450">
                        <a:buFont typeface="Arial" panose="020B0604020202020204" pitchFamily="34" charset="0"/>
                        <a:buChar char="•"/>
                      </a:pPr>
                      <a:r>
                        <a:rPr lang="en-US" sz="1100" dirty="0" smtClean="0">
                          <a:solidFill>
                            <a:schemeClr val="tx1"/>
                          </a:solidFill>
                        </a:rPr>
                        <a:t>The writer wants to replace the underlined [word(s)/phrase] to make his</a:t>
                      </a:r>
                      <a:r>
                        <a:rPr lang="en-US" sz="1100" baseline="0" dirty="0" smtClean="0">
                          <a:solidFill>
                            <a:schemeClr val="tx1"/>
                          </a:solidFill>
                        </a:rPr>
                        <a:t> </a:t>
                      </a:r>
                      <a:r>
                        <a:rPr lang="en-US" sz="1100" dirty="0" smtClean="0">
                          <a:solidFill>
                            <a:schemeClr val="tx1"/>
                          </a:solidFill>
                        </a:rPr>
                        <a:t>meaning more clear (or exact). Which two [words/phrases] would make</a:t>
                      </a:r>
                      <a:r>
                        <a:rPr lang="en-US" sz="1100" baseline="0" dirty="0" smtClean="0">
                          <a:solidFill>
                            <a:schemeClr val="tx1"/>
                          </a:solidFill>
                        </a:rPr>
                        <a:t> </a:t>
                      </a:r>
                      <a:r>
                        <a:rPr lang="en-US" sz="1100" dirty="0" smtClean="0">
                          <a:solidFill>
                            <a:schemeClr val="tx1"/>
                          </a:solidFill>
                        </a:rPr>
                        <a:t>his word choice better?</a:t>
                      </a:r>
                    </a:p>
                    <a:p>
                      <a:pPr marL="171450" indent="-171450">
                        <a:buFont typeface="Arial" panose="020B0604020202020204" pitchFamily="34" charset="0"/>
                        <a:buChar char="•"/>
                      </a:pPr>
                      <a:r>
                        <a:rPr lang="en-US" sz="1100" dirty="0" smtClean="0">
                          <a:solidFill>
                            <a:schemeClr val="tx1"/>
                          </a:solidFill>
                        </a:rPr>
                        <a:t>Choose two words (or phrases) that could replace the underlined word</a:t>
                      </a:r>
                      <a:r>
                        <a:rPr lang="en-US" sz="1100" baseline="0" dirty="0" smtClean="0">
                          <a:solidFill>
                            <a:schemeClr val="tx1"/>
                          </a:solidFill>
                        </a:rPr>
                        <a:t> </a:t>
                      </a:r>
                      <a:r>
                        <a:rPr lang="en-US" sz="1100" dirty="0" smtClean="0">
                          <a:solidFill>
                            <a:schemeClr val="tx1"/>
                          </a:solidFill>
                        </a:rPr>
                        <a:t>in the paragraph to make the writer’s meaning clearer.</a:t>
                      </a:r>
                      <a:endParaRPr lang="en-US" sz="1100" dirty="0" smtClean="0">
                        <a:solidFill>
                          <a:srgbClr val="FF0000"/>
                        </a:solidFill>
                      </a:endParaRPr>
                    </a:p>
                    <a:p>
                      <a:pPr marL="171450" indent="-171450">
                        <a:buFont typeface="Arial" panose="020B0604020202020204" pitchFamily="34" charset="0"/>
                        <a:buChar char="•"/>
                      </a:pPr>
                      <a:r>
                        <a:rPr lang="en-US" sz="1100" dirty="0" smtClean="0">
                          <a:solidFill>
                            <a:schemeClr val="tx1"/>
                          </a:solidFill>
                        </a:rPr>
                        <a:t>The student has decided that the two bold words are too simple for her</a:t>
                      </a:r>
                      <a:r>
                        <a:rPr lang="en-US" sz="1100" baseline="0" dirty="0" smtClean="0">
                          <a:solidFill>
                            <a:schemeClr val="tx1"/>
                          </a:solidFill>
                        </a:rPr>
                        <a:t> </a:t>
                      </a:r>
                      <a:r>
                        <a:rPr lang="en-US" sz="1100" dirty="0" smtClean="0">
                          <a:solidFill>
                            <a:schemeClr val="tx1"/>
                          </a:solidFill>
                        </a:rPr>
                        <a:t>audience. Choose the two words that best replace the bold words.</a:t>
                      </a:r>
                    </a:p>
                    <a:p>
                      <a:pPr marL="171450" indent="-171450">
                        <a:buFont typeface="Arial" panose="020B0604020202020204" pitchFamily="34" charset="0"/>
                        <a:buChar char="•"/>
                      </a:pPr>
                      <a:r>
                        <a:rPr lang="en-US" sz="1100" dirty="0" smtClean="0">
                          <a:solidFill>
                            <a:schemeClr val="tx1"/>
                          </a:solidFill>
                        </a:rPr>
                        <a:t>The student wants to choose words that would give better information about ____. Choose two words that would best</a:t>
                      </a:r>
                      <a:r>
                        <a:rPr lang="en-US" sz="1100" baseline="0" dirty="0" smtClean="0">
                          <a:solidFill>
                            <a:schemeClr val="tx1"/>
                          </a:solidFill>
                        </a:rPr>
                        <a:t> </a:t>
                      </a:r>
                      <a:r>
                        <a:rPr lang="en-US" sz="1100" dirty="0" smtClean="0">
                          <a:solidFill>
                            <a:schemeClr val="tx1"/>
                          </a:solidFill>
                        </a:rPr>
                        <a:t>replace </a:t>
                      </a:r>
                      <a:r>
                        <a:rPr lang="en-US" sz="1100" baseline="0" dirty="0" smtClean="0">
                          <a:solidFill>
                            <a:schemeClr val="tx1"/>
                          </a:solidFill>
                        </a:rPr>
                        <a:t> </a:t>
                      </a:r>
                      <a:r>
                        <a:rPr lang="en-US" sz="1100" dirty="0" smtClean="0">
                          <a:solidFill>
                            <a:schemeClr val="tx1"/>
                          </a:solidFill>
                        </a:rPr>
                        <a:t>the underlined words.</a:t>
                      </a:r>
                    </a:p>
                    <a:p>
                      <a:pPr marL="171450" indent="-171450">
                        <a:buFont typeface="Arial" panose="020B0604020202020204" pitchFamily="34" charset="0"/>
                        <a:buChar char="•"/>
                      </a:pPr>
                      <a:r>
                        <a:rPr lang="en-US" sz="1100" dirty="0" smtClean="0">
                          <a:solidFill>
                            <a:schemeClr val="tx1"/>
                          </a:solidFill>
                        </a:rPr>
                        <a:t>Which two adjectives most describe _____?</a:t>
                      </a:r>
                      <a:endParaRPr lang="en-US" sz="1100" dirty="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12471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academic or domain-specific word(s) or phrase(s) to make meaning clear.</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35974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use adjective and adverbs to describe.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 L.1 and L.2</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 to – Grade Skill</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4" gridSpan="3">
                  <a:txBody>
                    <a:bodyPr/>
                    <a:lstStyle/>
                    <a:p>
                      <a:pPr marL="0" indent="0">
                        <a:buFont typeface="Arial" panose="020B0604020202020204" pitchFamily="34" charset="0"/>
                        <a:buNone/>
                      </a:pPr>
                      <a:r>
                        <a:rPr lang="en-US" sz="1100" dirty="0" smtClean="0">
                          <a:solidFill>
                            <a:schemeClr val="tx1"/>
                          </a:solidFill>
                        </a:rPr>
                        <a:t>Read the sentence(s) and the question that follows. [Insert one or two</a:t>
                      </a:r>
                      <a:r>
                        <a:rPr lang="en-US" sz="1100" baseline="0" dirty="0" smtClean="0">
                          <a:solidFill>
                            <a:schemeClr val="tx1"/>
                          </a:solidFill>
                        </a:rPr>
                        <a:t> </a:t>
                      </a:r>
                      <a:r>
                        <a:rPr lang="en-US" sz="1100" dirty="0" smtClean="0">
                          <a:solidFill>
                            <a:schemeClr val="tx1"/>
                          </a:solidFill>
                        </a:rPr>
                        <a:t>sentences with underlined error(s) in punctuation] </a:t>
                      </a:r>
                    </a:p>
                    <a:p>
                      <a:pPr marL="171450" indent="-171450">
                        <a:buFont typeface="Arial" panose="020B0604020202020204" pitchFamily="34" charset="0"/>
                        <a:buChar char="•"/>
                      </a:pPr>
                      <a:r>
                        <a:rPr lang="en-US" sz="1100" dirty="0" smtClean="0">
                          <a:solidFill>
                            <a:schemeClr val="tx1"/>
                          </a:solidFill>
                        </a:rPr>
                        <a:t>What is the right way</a:t>
                      </a:r>
                      <a:r>
                        <a:rPr lang="en-US" sz="1100" baseline="0" dirty="0" smtClean="0">
                          <a:solidFill>
                            <a:schemeClr val="tx1"/>
                          </a:solidFill>
                        </a:rPr>
                        <a:t> </a:t>
                      </a:r>
                      <a:r>
                        <a:rPr lang="en-US" sz="1100" dirty="0" smtClean="0">
                          <a:solidFill>
                            <a:schemeClr val="tx1"/>
                          </a:solidFill>
                        </a:rPr>
                        <a:t>to correct the underlined word? [collective noun</a:t>
                      </a:r>
                      <a:r>
                        <a:rPr lang="en-US" sz="1100" baseline="0" dirty="0" smtClean="0">
                          <a:solidFill>
                            <a:schemeClr val="tx1"/>
                          </a:solidFill>
                        </a:rPr>
                        <a:t>, irregular plural noun in a sentence]</a:t>
                      </a:r>
                    </a:p>
                    <a:p>
                      <a:pPr marL="171450" indent="-171450">
                        <a:buFont typeface="Arial" panose="020B0604020202020204" pitchFamily="34" charset="0"/>
                        <a:buChar char="•"/>
                      </a:pPr>
                      <a:r>
                        <a:rPr lang="en-US" sz="1100" baseline="0" dirty="0" smtClean="0">
                          <a:solidFill>
                            <a:schemeClr val="tx1"/>
                          </a:solidFill>
                        </a:rPr>
                        <a:t>Which sentence is written correctly? [collective noun, irregular plural noun usage]</a:t>
                      </a:r>
                      <a:endParaRPr lang="en-US" sz="1100" dirty="0" smtClean="0">
                        <a:solidFill>
                          <a:schemeClr val="tx1"/>
                        </a:solidFill>
                      </a:endParaRPr>
                    </a:p>
                    <a:p>
                      <a:pPr marL="171450" indent="-171450">
                        <a:buFont typeface="Arial" panose="020B0604020202020204" pitchFamily="34" charset="0"/>
                        <a:buChar char="•"/>
                      </a:pPr>
                      <a:r>
                        <a:rPr lang="en-US" sz="1100" dirty="0" smtClean="0">
                          <a:solidFill>
                            <a:schemeClr val="tx1"/>
                          </a:solidFill>
                        </a:rPr>
                        <a:t>Which of the following sentences has no errors in pronoun usage? [reflective pronoun]</a:t>
                      </a:r>
                    </a:p>
                    <a:p>
                      <a:pPr marL="0" indent="0">
                        <a:buFont typeface="Arial" panose="020B0604020202020204" pitchFamily="34" charset="0"/>
                        <a:buNone/>
                      </a:pPr>
                      <a:endParaRPr lang="en-US" sz="1100" dirty="0" smtClean="0">
                        <a:solidFill>
                          <a:schemeClr val="tx1"/>
                        </a:solidFill>
                      </a:endParaRPr>
                    </a:p>
                    <a:p>
                      <a:pPr marL="0" indent="0">
                        <a:buFont typeface="Arial" panose="020B0604020202020204" pitchFamily="34" charset="0"/>
                        <a:buNone/>
                      </a:pPr>
                      <a:r>
                        <a:rPr lang="en-US" sz="1100" dirty="0" smtClean="0">
                          <a:solidFill>
                            <a:schemeClr val="tx1"/>
                          </a:solidFill>
                        </a:rPr>
                        <a:t>A student is writing a story for class. Read the sentences from her story</a:t>
                      </a:r>
                      <a:r>
                        <a:rPr lang="en-US" sz="1100" baseline="0" dirty="0" smtClean="0">
                          <a:solidFill>
                            <a:schemeClr val="tx1"/>
                          </a:solidFill>
                        </a:rPr>
                        <a:t> </a:t>
                      </a:r>
                      <a:r>
                        <a:rPr lang="en-US" sz="1100" dirty="0" smtClean="0">
                          <a:solidFill>
                            <a:schemeClr val="tx1"/>
                          </a:solidFill>
                        </a:rPr>
                        <a:t>and the questions that follows. </a:t>
                      </a:r>
                    </a:p>
                    <a:p>
                      <a:pPr marL="171450" indent="-171450">
                        <a:buFont typeface="Arial" panose="020B0604020202020204" pitchFamily="34" charset="0"/>
                        <a:buChar char="•"/>
                      </a:pPr>
                      <a:r>
                        <a:rPr lang="en-US" sz="1100" dirty="0" smtClean="0">
                          <a:solidFill>
                            <a:schemeClr val="tx1"/>
                          </a:solidFill>
                        </a:rPr>
                        <a:t>Which of</a:t>
                      </a:r>
                      <a:r>
                        <a:rPr lang="en-US" sz="1100" baseline="0" dirty="0" smtClean="0">
                          <a:solidFill>
                            <a:schemeClr val="tx1"/>
                          </a:solidFill>
                        </a:rPr>
                        <a:t> </a:t>
                      </a:r>
                      <a:r>
                        <a:rPr lang="en-US" sz="1100" dirty="0" smtClean="0">
                          <a:solidFill>
                            <a:schemeClr val="tx1"/>
                          </a:solidFill>
                        </a:rPr>
                        <a:t>the following sentences corrects the underlined error?</a:t>
                      </a:r>
                      <a:r>
                        <a:rPr lang="en-US" sz="1100" baseline="0" dirty="0" smtClean="0">
                          <a:solidFill>
                            <a:schemeClr val="tx1"/>
                          </a:solidFill>
                        </a:rPr>
                        <a:t> </a:t>
                      </a:r>
                      <a:r>
                        <a:rPr lang="en-US" sz="1100" dirty="0" smtClean="0">
                          <a:solidFill>
                            <a:schemeClr val="tx1"/>
                          </a:solidFill>
                        </a:rPr>
                        <a:t>[incorrect use of irregular verb usage in a sentence in her story].</a:t>
                      </a:r>
                    </a:p>
                    <a:p>
                      <a:pPr marL="171450" indent="-171450">
                        <a:buFont typeface="Arial" panose="020B0604020202020204" pitchFamily="34" charset="0"/>
                        <a:buChar char="•"/>
                      </a:pPr>
                      <a:r>
                        <a:rPr lang="en-US" sz="1100" dirty="0" smtClean="0">
                          <a:solidFill>
                            <a:schemeClr val="tx1"/>
                          </a:solidFill>
                        </a:rPr>
                        <a:t>Which of the following sentences has no errors?</a:t>
                      </a:r>
                      <a:r>
                        <a:rPr lang="en-US" sz="1100" baseline="0" dirty="0" smtClean="0">
                          <a:solidFill>
                            <a:schemeClr val="tx1"/>
                          </a:solidFill>
                        </a:rPr>
                        <a:t> [2</a:t>
                      </a:r>
                      <a:r>
                        <a:rPr lang="en-US" sz="1100" baseline="30000" dirty="0" smtClean="0">
                          <a:solidFill>
                            <a:schemeClr val="tx1"/>
                          </a:solidFill>
                        </a:rPr>
                        <a:t>nd</a:t>
                      </a:r>
                      <a:r>
                        <a:rPr lang="en-US" sz="1100" baseline="0" dirty="0" smtClean="0">
                          <a:solidFill>
                            <a:schemeClr val="tx1"/>
                          </a:solidFill>
                        </a:rPr>
                        <a:t> grade students should start hearing the language “</a:t>
                      </a:r>
                      <a:r>
                        <a:rPr lang="en-US" sz="1100" dirty="0" smtClean="0">
                          <a:solidFill>
                            <a:schemeClr val="tx1"/>
                          </a:solidFill>
                        </a:rPr>
                        <a:t>grammar usage.” (i.e., which of the following sentences has no grammar usage errors)].</a:t>
                      </a:r>
                    </a:p>
                    <a:p>
                      <a:pPr marL="0" indent="0">
                        <a:buFont typeface="Arial" panose="020B0604020202020204" pitchFamily="34" charset="0"/>
                        <a:buNone/>
                      </a:pPr>
                      <a:endParaRPr lang="en-US" sz="1100" dirty="0" smtClean="0">
                        <a:solidFill>
                          <a:schemeClr val="tx1"/>
                        </a:solidFill>
                      </a:endParaRPr>
                    </a:p>
                    <a:p>
                      <a:pPr marL="0" marR="0" indent="0" algn="l" defTabSz="9134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smtClean="0">
                          <a:solidFill>
                            <a:schemeClr val="tx1"/>
                          </a:solidFill>
                        </a:rPr>
                        <a:t>A student is writing a report for class. Read the report and  answer the question that follows</a:t>
                      </a:r>
                      <a:r>
                        <a:rPr lang="en-US" sz="1100" baseline="0" dirty="0" smtClean="0">
                          <a:solidFill>
                            <a:schemeClr val="tx1"/>
                          </a:solidFill>
                        </a:rPr>
                        <a:t> [create a report with one paragraph – 4-5 sentences].</a:t>
                      </a:r>
                      <a:endParaRPr lang="en-US" sz="1100" dirty="0" smtClean="0">
                        <a:solidFill>
                          <a:schemeClr val="tx1"/>
                        </a:solidFill>
                      </a:endParaRPr>
                    </a:p>
                    <a:p>
                      <a:pPr marL="171450" indent="-171450">
                        <a:buFont typeface="Arial" panose="020B0604020202020204" pitchFamily="34" charset="0"/>
                        <a:buChar char="•"/>
                      </a:pPr>
                      <a:r>
                        <a:rPr lang="en-US" sz="1100" dirty="0" smtClean="0">
                          <a:solidFill>
                            <a:schemeClr val="tx1"/>
                          </a:solidFill>
                        </a:rPr>
                        <a:t>Which sentence describes</a:t>
                      </a:r>
                      <a:r>
                        <a:rPr lang="en-US" sz="1100" baseline="0" dirty="0" smtClean="0">
                          <a:solidFill>
                            <a:schemeClr val="tx1"/>
                          </a:solidFill>
                        </a:rPr>
                        <a:t> ______? [adjectives modifying nouns].</a:t>
                      </a:r>
                    </a:p>
                    <a:p>
                      <a:pPr marL="171450" indent="-171450">
                        <a:buFont typeface="Arial" panose="020B0604020202020204" pitchFamily="34" charset="0"/>
                        <a:buChar char="•"/>
                      </a:pPr>
                      <a:r>
                        <a:rPr lang="en-US" sz="1100" baseline="0" dirty="0" smtClean="0">
                          <a:solidFill>
                            <a:schemeClr val="tx1"/>
                          </a:solidFill>
                        </a:rPr>
                        <a:t>Choose the sentence that tells more about ________ [adverbs modifying adjectives].</a:t>
                      </a:r>
                    </a:p>
                    <a:p>
                      <a:pPr marL="0" indent="0">
                        <a:buFont typeface="Arial" panose="020B0604020202020204" pitchFamily="34" charset="0"/>
                        <a:buNone/>
                      </a:pPr>
                      <a:endParaRPr lang="en-US" sz="1100" dirty="0" smtClean="0">
                        <a:solidFill>
                          <a:schemeClr val="tx1"/>
                        </a:solidFill>
                      </a:endParaRPr>
                    </a:p>
                    <a:p>
                      <a:pPr marL="0" indent="0">
                        <a:buFont typeface="Arial" panose="020B0604020202020204" pitchFamily="34" charset="0"/>
                        <a:buNone/>
                      </a:pPr>
                      <a:r>
                        <a:rPr lang="en-US" sz="1100" dirty="0" smtClean="0">
                          <a:solidFill>
                            <a:schemeClr val="tx1"/>
                          </a:solidFill>
                        </a:rPr>
                        <a:t>A student is writing a story for class.</a:t>
                      </a:r>
                      <a:r>
                        <a:rPr lang="en-US" sz="1100" baseline="0" dirty="0" smtClean="0">
                          <a:solidFill>
                            <a:schemeClr val="tx1"/>
                          </a:solidFill>
                        </a:rPr>
                        <a:t>  Read the story and answer the question [create a one paragraph story.  Number each sentence in the paragraph. Some of the sentences will have errors as indicated below.</a:t>
                      </a:r>
                      <a:endParaRPr lang="en-US" sz="1100" dirty="0" smtClean="0">
                        <a:solidFill>
                          <a:schemeClr val="tx1"/>
                        </a:solidFill>
                      </a:endParaRPr>
                    </a:p>
                    <a:p>
                      <a:pPr marL="171450" indent="-171450">
                        <a:buFont typeface="Arial" panose="020B0604020202020204" pitchFamily="34" charset="0"/>
                        <a:buChar char="•"/>
                      </a:pPr>
                      <a:r>
                        <a:rPr lang="en-US" sz="1100" dirty="0" smtClean="0">
                          <a:solidFill>
                            <a:schemeClr val="tx1"/>
                          </a:solidFill>
                        </a:rPr>
                        <a:t>Which</a:t>
                      </a:r>
                      <a:r>
                        <a:rPr lang="en-US" sz="1100" baseline="0" dirty="0" smtClean="0">
                          <a:solidFill>
                            <a:schemeClr val="tx1"/>
                          </a:solidFill>
                        </a:rPr>
                        <a:t> sentence is not a complete sentence  in the student’s story [</a:t>
                      </a:r>
                      <a:r>
                        <a:rPr lang="en-US" sz="1100" dirty="0" smtClean="0">
                          <a:solidFill>
                            <a:schemeClr val="tx1"/>
                          </a:solidFill>
                        </a:rPr>
                        <a:t>sentences should be numbered in the story].</a:t>
                      </a:r>
                    </a:p>
                    <a:p>
                      <a:pPr marL="171450" indent="-171450">
                        <a:buFont typeface="Arial" panose="020B0604020202020204" pitchFamily="34" charset="0"/>
                        <a:buChar char="•"/>
                      </a:pPr>
                      <a:r>
                        <a:rPr lang="en-US" sz="1100" dirty="0" smtClean="0">
                          <a:solidFill>
                            <a:schemeClr val="tx1"/>
                          </a:solidFill>
                        </a:rPr>
                        <a:t>Choose</a:t>
                      </a:r>
                      <a:r>
                        <a:rPr lang="en-US" sz="1100" baseline="0" dirty="0" smtClean="0">
                          <a:solidFill>
                            <a:schemeClr val="tx1"/>
                          </a:solidFill>
                        </a:rPr>
                        <a:t> the best way to combined sentences [1] and [2] (compound sentences).</a:t>
                      </a:r>
                      <a:endParaRPr lang="en-US" sz="1100" dirty="0" smtClean="0">
                        <a:solidFill>
                          <a:schemeClr val="tx1"/>
                        </a:solidFill>
                      </a:endParaRPr>
                    </a:p>
                    <a:p>
                      <a:pPr marL="0" indent="0">
                        <a:buFont typeface="Arial" panose="020B0604020202020204" pitchFamily="34" charset="0"/>
                        <a:buNone/>
                      </a:pPr>
                      <a:r>
                        <a:rPr lang="en-US" sz="1100" dirty="0" smtClean="0">
                          <a:solidFill>
                            <a:schemeClr val="tx1"/>
                          </a:solidFill>
                        </a:rPr>
                        <a:t>Read the following sentences and the directions that follow. [Insert</a:t>
                      </a:r>
                      <a:r>
                        <a:rPr lang="en-US" sz="1100" baseline="0" dirty="0" smtClean="0">
                          <a:solidFill>
                            <a:schemeClr val="tx1"/>
                          </a:solidFill>
                        </a:rPr>
                        <a:t> </a:t>
                      </a:r>
                      <a:r>
                        <a:rPr lang="en-US" sz="1100" dirty="0" smtClean="0">
                          <a:solidFill>
                            <a:schemeClr val="tx1"/>
                          </a:solidFill>
                        </a:rPr>
                        <a:t>sentences] </a:t>
                      </a:r>
                    </a:p>
                    <a:p>
                      <a:pPr marL="171450" indent="-171450">
                        <a:buFont typeface="Arial" panose="020B0604020202020204" pitchFamily="34" charset="0"/>
                        <a:buChar char="•"/>
                      </a:pPr>
                      <a:r>
                        <a:rPr lang="en-US" sz="1100" dirty="0" smtClean="0">
                          <a:solidFill>
                            <a:schemeClr val="tx1"/>
                          </a:solidFill>
                        </a:rPr>
                        <a:t>Choose the sentence that does not have errors in</a:t>
                      </a:r>
                      <a:r>
                        <a:rPr lang="en-US" sz="1100" baseline="0" dirty="0" smtClean="0">
                          <a:solidFill>
                            <a:schemeClr val="tx1"/>
                          </a:solidFill>
                        </a:rPr>
                        <a:t> </a:t>
                      </a:r>
                      <a:r>
                        <a:rPr lang="en-US" sz="1100" dirty="0" smtClean="0">
                          <a:solidFill>
                            <a:schemeClr val="tx1"/>
                          </a:solidFill>
                        </a:rPr>
                        <a:t>capitalization (holidays, product names or geographic names).</a:t>
                      </a:r>
                    </a:p>
                    <a:p>
                      <a:pPr marL="0" indent="0">
                        <a:buFont typeface="Arial" panose="020B0604020202020204" pitchFamily="34" charset="0"/>
                        <a:buNone/>
                      </a:pPr>
                      <a:r>
                        <a:rPr lang="en-US" sz="1100" dirty="0" smtClean="0">
                          <a:solidFill>
                            <a:schemeClr val="tx1"/>
                          </a:solidFill>
                        </a:rPr>
                        <a:t>Read the letter and the question that follows. [Insert one sentences with an  underlined  comma error in greetings and closings].</a:t>
                      </a:r>
                    </a:p>
                    <a:p>
                      <a:pPr marL="171450" indent="-171450">
                        <a:buFont typeface="Arial" panose="020B0604020202020204" pitchFamily="34" charset="0"/>
                        <a:buChar char="•"/>
                      </a:pPr>
                      <a:r>
                        <a:rPr lang="en-US" sz="1100" dirty="0" smtClean="0">
                          <a:solidFill>
                            <a:schemeClr val="tx1"/>
                          </a:solidFill>
                        </a:rPr>
                        <a:t>What is the correct</a:t>
                      </a:r>
                      <a:r>
                        <a:rPr lang="en-US" sz="1100" baseline="0" dirty="0" smtClean="0">
                          <a:solidFill>
                            <a:schemeClr val="tx1"/>
                          </a:solidFill>
                        </a:rPr>
                        <a:t> </a:t>
                      </a:r>
                      <a:r>
                        <a:rPr lang="en-US" sz="1100" dirty="0" smtClean="0">
                          <a:solidFill>
                            <a:schemeClr val="tx1"/>
                          </a:solidFill>
                        </a:rPr>
                        <a:t>way to change the underlined error</a:t>
                      </a:r>
                      <a:r>
                        <a:rPr lang="en-US" sz="1100" baseline="0" dirty="0" smtClean="0">
                          <a:solidFill>
                            <a:schemeClr val="tx1"/>
                          </a:solidFill>
                        </a:rPr>
                        <a:t> </a:t>
                      </a:r>
                      <a:r>
                        <a:rPr lang="en-US" sz="1100" dirty="0" smtClean="0">
                          <a:solidFill>
                            <a:schemeClr val="tx1"/>
                          </a:solidFill>
                        </a:rPr>
                        <a:t>in punctuation? [commas in letter greetings/closings.]</a:t>
                      </a:r>
                    </a:p>
                    <a:p>
                      <a:pPr marL="0" indent="0">
                        <a:buFont typeface="Arial" panose="020B0604020202020204" pitchFamily="34" charset="0"/>
                        <a:buNone/>
                      </a:pPr>
                      <a:r>
                        <a:rPr lang="en-US" sz="1100" dirty="0" smtClean="0">
                          <a:solidFill>
                            <a:schemeClr val="tx1"/>
                          </a:solidFill>
                        </a:rPr>
                        <a:t>Read the sentence</a:t>
                      </a:r>
                      <a:r>
                        <a:rPr lang="en-US" sz="1100" baseline="0" dirty="0" smtClean="0">
                          <a:solidFill>
                            <a:schemeClr val="tx1"/>
                          </a:solidFill>
                        </a:rPr>
                        <a:t> </a:t>
                      </a:r>
                      <a:r>
                        <a:rPr lang="en-US" sz="1100" dirty="0" smtClean="0">
                          <a:solidFill>
                            <a:schemeClr val="tx1"/>
                          </a:solidFill>
                        </a:rPr>
                        <a:t>and the question that follows. [Insert one sentence with an underlined error in punctuation.] </a:t>
                      </a:r>
                    </a:p>
                    <a:p>
                      <a:pPr marL="171450" indent="-171450">
                        <a:buFont typeface="Arial" panose="020B0604020202020204" pitchFamily="34" charset="0"/>
                        <a:buChar char="•"/>
                      </a:pPr>
                      <a:r>
                        <a:rPr lang="en-US" sz="1100" dirty="0" smtClean="0">
                          <a:solidFill>
                            <a:schemeClr val="tx1"/>
                          </a:solidFill>
                        </a:rPr>
                        <a:t>What is the way</a:t>
                      </a:r>
                      <a:r>
                        <a:rPr lang="en-US" sz="1100" baseline="0" dirty="0" smtClean="0">
                          <a:solidFill>
                            <a:schemeClr val="tx1"/>
                          </a:solidFill>
                        </a:rPr>
                        <a:t> to correct </a:t>
                      </a:r>
                      <a:r>
                        <a:rPr lang="en-US" sz="1100" dirty="0" smtClean="0">
                          <a:solidFill>
                            <a:schemeClr val="tx1"/>
                          </a:solidFill>
                        </a:rPr>
                        <a:t>the error in the underlined sentence</a:t>
                      </a:r>
                      <a:r>
                        <a:rPr lang="en-US" sz="1100" baseline="0" dirty="0" smtClean="0">
                          <a:solidFill>
                            <a:schemeClr val="tx1"/>
                          </a:solidFill>
                        </a:rPr>
                        <a:t> [apostrophes for frequently occurring possessives and/or contractions].</a:t>
                      </a:r>
                      <a:endParaRPr lang="en-US" sz="1100" dirty="0" smtClean="0">
                        <a:solidFill>
                          <a:schemeClr val="tx1"/>
                        </a:solidFill>
                      </a:endParaRPr>
                    </a:p>
                    <a:p>
                      <a:pPr marL="0" indent="0">
                        <a:buFont typeface="Arial" panose="020B0604020202020204" pitchFamily="34" charset="0"/>
                        <a:buNone/>
                      </a:pPr>
                      <a:r>
                        <a:rPr lang="en-US" sz="1100" dirty="0" smtClean="0">
                          <a:solidFill>
                            <a:schemeClr val="tx1"/>
                          </a:solidFill>
                        </a:rPr>
                        <a:t>Read the following sentences and answer the question that follows</a:t>
                      </a:r>
                      <a:r>
                        <a:rPr lang="en-US" sz="1100" baseline="0" dirty="0" smtClean="0">
                          <a:solidFill>
                            <a:schemeClr val="tx1"/>
                          </a:solidFill>
                        </a:rPr>
                        <a:t> </a:t>
                      </a:r>
                      <a:r>
                        <a:rPr lang="en-US" sz="1100" dirty="0" smtClean="0">
                          <a:solidFill>
                            <a:schemeClr val="tx1"/>
                          </a:solidFill>
                        </a:rPr>
                        <a:t>[sentences should have a spelling error</a:t>
                      </a:r>
                      <a:r>
                        <a:rPr lang="en-US" sz="1100" baseline="0" dirty="0" smtClean="0">
                          <a:solidFill>
                            <a:schemeClr val="tx1"/>
                          </a:solidFill>
                        </a:rPr>
                        <a:t>  with  vowel combinations and words that are close in spelling</a:t>
                      </a:r>
                      <a:r>
                        <a:rPr lang="en-US" sz="1100" dirty="0" smtClean="0">
                          <a:solidFill>
                            <a:schemeClr val="tx1"/>
                          </a:solidFill>
                        </a:rPr>
                        <a:t>]. </a:t>
                      </a:r>
                    </a:p>
                    <a:p>
                      <a:pPr marL="171450" indent="-171450">
                        <a:buFont typeface="Arial" panose="020B0604020202020204" pitchFamily="34" charset="0"/>
                        <a:buChar char="•"/>
                      </a:pPr>
                      <a:r>
                        <a:rPr lang="en-US" sz="1100" dirty="0" smtClean="0">
                          <a:solidFill>
                            <a:schemeClr val="tx1"/>
                          </a:solidFill>
                        </a:rPr>
                        <a:t>Which</a:t>
                      </a:r>
                      <a:r>
                        <a:rPr lang="en-US" sz="1100" baseline="0" dirty="0" smtClean="0">
                          <a:solidFill>
                            <a:schemeClr val="tx1"/>
                          </a:solidFill>
                        </a:rPr>
                        <a:t> </a:t>
                      </a:r>
                      <a:r>
                        <a:rPr lang="en-US" sz="1100" dirty="0" smtClean="0">
                          <a:solidFill>
                            <a:schemeClr val="tx1"/>
                          </a:solidFill>
                        </a:rPr>
                        <a:t>sentence correct the spelling mistake?</a:t>
                      </a:r>
                    </a:p>
                    <a:p>
                      <a:pPr marL="0" indent="0">
                        <a:buFont typeface="Arial" panose="020B0604020202020204" pitchFamily="34" charset="0"/>
                        <a:buNone/>
                      </a:pPr>
                      <a:r>
                        <a:rPr lang="en-US" sz="1100" dirty="0" smtClean="0">
                          <a:solidFill>
                            <a:schemeClr val="tx1"/>
                          </a:solidFill>
                        </a:rPr>
                        <a:t>Read the following sentences and the directions that follow. [Insert</a:t>
                      </a:r>
                      <a:r>
                        <a:rPr lang="en-US" sz="1100" baseline="0" dirty="0" smtClean="0">
                          <a:solidFill>
                            <a:schemeClr val="tx1"/>
                          </a:solidFill>
                        </a:rPr>
                        <a:t> </a:t>
                      </a:r>
                      <a:r>
                        <a:rPr lang="en-US" sz="1100" dirty="0" smtClean="0">
                          <a:solidFill>
                            <a:schemeClr val="tx1"/>
                          </a:solidFill>
                        </a:rPr>
                        <a:t>sentence.] </a:t>
                      </a:r>
                    </a:p>
                    <a:p>
                      <a:pPr marL="171450" indent="-171450">
                        <a:buFont typeface="Arial" panose="020B0604020202020204" pitchFamily="34" charset="0"/>
                        <a:buChar char="•"/>
                      </a:pPr>
                      <a:r>
                        <a:rPr lang="en-US" sz="1100" dirty="0" smtClean="0">
                          <a:solidFill>
                            <a:schemeClr val="tx1"/>
                          </a:solidFill>
                        </a:rPr>
                        <a:t>Choose the sentence that would come between ____ and ____ in a dictionary.</a:t>
                      </a:r>
                      <a:endParaRPr lang="en-US" sz="1100" dirty="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4" hMerge="1">
                  <a:txBody>
                    <a:bodyPr/>
                    <a:lstStyle/>
                    <a:p>
                      <a:endParaRPr lang="en-US"/>
                    </a:p>
                  </a:txBody>
                  <a:tcPr/>
                </a:tc>
                <a:tc rowSpan="14" h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collective nouns (group)</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8054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frequently occurring irregular plural nouns (feet, children)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39985">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reflective pronouns (myself, ourselves)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8435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past tense of frequently occurring irregular verbs (hid, sat)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5584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select appropriate adjectives to modify 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06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select appropriate adverbs to modify verbs/adjectives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13600">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simple sentences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1907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compound sentences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04015">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capitalization of holidays, product names and geographic names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5081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commas in greetings and closings of letters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72205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apostrophes to form contractions and frequently occurring possessives.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5871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general learn spelling patterns (cage-badge; boy-boil)</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75945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alphabetical order recognition for dictionary use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02706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4544719"/>
              </p:ext>
            </p:extLst>
          </p:nvPr>
        </p:nvGraphicFramePr>
        <p:xfrm>
          <a:off x="295356" y="1750054"/>
          <a:ext cx="9489166" cy="9127328"/>
        </p:xfrm>
        <a:graphic>
          <a:graphicData uri="http://schemas.openxmlformats.org/drawingml/2006/table">
            <a:tbl>
              <a:tblPr firstRow="1" bandRow="1">
                <a:tableStyleId>{5940675A-B579-460E-94D1-54222C63F5DA}</a:tableStyleId>
              </a:tblPr>
              <a:tblGrid>
                <a:gridCol w="981070"/>
                <a:gridCol w="759039"/>
                <a:gridCol w="3390228"/>
                <a:gridCol w="2179414"/>
                <a:gridCol w="2179414"/>
              </a:tblGrid>
              <a:tr h="671154">
                <a:tc gridSpan="5">
                  <a:txBody>
                    <a:bodyPr/>
                    <a:lstStyle/>
                    <a:p>
                      <a:pPr algn="ctr"/>
                      <a:r>
                        <a:rPr lang="en-US" sz="2000" b="1" dirty="0" smtClean="0">
                          <a:latin typeface="AbcBulletin" panose="00000400000000000000" pitchFamily="2" charset="0"/>
                        </a:rPr>
                        <a:t>Grade Three</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5">
                  <a:txBody>
                    <a:bodyPr/>
                    <a:lstStyle/>
                    <a:p>
                      <a:pPr algn="ctr"/>
                      <a:r>
                        <a:rPr lang="en-US" sz="1500" b="1" dirty="0" smtClean="0"/>
                        <a:t>Grade 3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5168">
                <a:tc rowSpan="2" gridSpan="2">
                  <a:txBody>
                    <a:bodyPr/>
                    <a:lstStyle/>
                    <a:p>
                      <a:pPr marL="171450" indent="-171450" algn="l">
                        <a:buFont typeface="Arial" panose="020B0604020202020204" pitchFamily="34" charset="0"/>
                        <a:buChar char="•"/>
                      </a:pPr>
                      <a:r>
                        <a:rPr lang="en-US" sz="1500" b="1" dirty="0" smtClean="0"/>
                        <a:t>Point of View or Author’s Purpose</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dirty="0" smtClean="0"/>
                        <a:t>Historical</a:t>
                      </a:r>
                      <a:r>
                        <a:rPr lang="en-US" sz="1500" b="1" baseline="0" dirty="0" smtClean="0"/>
                        <a:t> </a:t>
                      </a:r>
                    </a:p>
                    <a:p>
                      <a:pPr marL="171450" indent="-171450" algn="l">
                        <a:buFont typeface="Arial" panose="020B0604020202020204" pitchFamily="34" charset="0"/>
                        <a:buChar char="•"/>
                      </a:pPr>
                      <a:r>
                        <a:rPr lang="en-US" sz="1500" b="1" baseline="0" dirty="0" smtClean="0"/>
                        <a:t>Scientific</a:t>
                      </a:r>
                    </a:p>
                    <a:p>
                      <a:pPr marL="171450" indent="-171450" algn="l">
                        <a:buFont typeface="Arial" panose="020B0604020202020204" pitchFamily="34" charset="0"/>
                        <a:buChar char="•"/>
                      </a:pPr>
                      <a:r>
                        <a:rPr lang="en-US" sz="1500" b="1" baseline="0" dirty="0" smtClean="0"/>
                        <a:t>Technical (with forms, graphs, etc..)</a:t>
                      </a:r>
                    </a:p>
                    <a:p>
                      <a:pPr marL="171450" indent="-171450" algn="l">
                        <a:buFont typeface="Arial" panose="020B0604020202020204" pitchFamily="34" charset="0"/>
                        <a:buChar char="•"/>
                      </a:pPr>
                      <a:r>
                        <a:rPr lang="en-US" sz="1500" b="1" baseline="0" dirty="0" smtClean="0"/>
                        <a:t>Illustrative Informational</a:t>
                      </a:r>
                    </a:p>
                    <a:p>
                      <a:pPr marL="171450" indent="-171450" algn="l">
                        <a:buFont typeface="Arial" panose="020B0604020202020204" pitchFamily="34" charset="0"/>
                        <a:buChar char="•"/>
                      </a:pPr>
                      <a:r>
                        <a:rPr lang="en-US" sz="1500" b="1" baseline="0" dirty="0" smtClean="0"/>
                        <a:t>Procedural</a:t>
                      </a:r>
                    </a:p>
                    <a:p>
                      <a:pPr marL="171450" indent="-171450" algn="l">
                        <a:buFont typeface="Arial" panose="020B0604020202020204" pitchFamily="34" charset="0"/>
                        <a:buChar char="•"/>
                      </a:pPr>
                      <a:r>
                        <a:rPr lang="en-US" sz="1500" b="1" baseline="0" dirty="0" smtClean="0"/>
                        <a:t>Social Studies</a:t>
                      </a:r>
                    </a:p>
                    <a:p>
                      <a:pPr marL="171450" indent="-171450" algn="l">
                        <a:buFont typeface="Arial" panose="020B0604020202020204" pitchFamily="34" charset="0"/>
                        <a:buChar char="•"/>
                      </a:pPr>
                      <a:r>
                        <a:rPr lang="en-US" sz="1500" b="1" baseline="0" dirty="0" smtClean="0"/>
                        <a:t>The Arts</a:t>
                      </a:r>
                    </a:p>
                  </a:txBody>
                  <a:tcPr marL="100584" marR="100584" marT="50292" marB="50292">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Fables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Folktales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Legends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Tall 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Book Series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Diverse Cultures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Staged Dialogue in Plays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Fantasy</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3">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r>
              <a:tr h="1040346">
                <a:tc gridSpan="5">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5">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RL1  RI1</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explicit information.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RL2  RI</a:t>
                      </a:r>
                      <a:r>
                        <a:rPr lang="en-US" sz="1300" b="1" baseline="0" dirty="0" smtClean="0"/>
                        <a:t>2</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a clear central message, lesson or moral in</a:t>
                      </a:r>
                      <a:r>
                        <a:rPr lang="en-US" sz="1200" baseline="0" dirty="0" smtClean="0"/>
                        <a:t> stories, fables, folktales and myths from diverse cultures.</a:t>
                      </a:r>
                    </a:p>
                    <a:p>
                      <a:pPr marL="171450" indent="-171450">
                        <a:buFont typeface="Arial" panose="020B0604020202020204" pitchFamily="34" charset="0"/>
                        <a:buChar char="•"/>
                      </a:pPr>
                      <a:r>
                        <a:rPr lang="en-US" sz="1200" baseline="0" dirty="0" smtClean="0"/>
                        <a:t>a clear main idea with explicit supporting details.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RL3  RI3</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characters with strong traits, motivations or feelings contributing to the sequence of events.</a:t>
                      </a:r>
                    </a:p>
                    <a:p>
                      <a:pPr marL="171450" indent="-171450">
                        <a:buFont typeface="Arial" panose="020B0604020202020204" pitchFamily="34" charset="0"/>
                        <a:buChar char="•"/>
                      </a:pPr>
                      <a:r>
                        <a:rPr lang="en-US" sz="1200" dirty="0" smtClean="0"/>
                        <a:t>show a relationship between a series of historical events, scientific ideas or concepts  or technical procedures.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RL4  RI4</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have literal and nonliteral language.</a:t>
                      </a:r>
                    </a:p>
                    <a:p>
                      <a:pPr marL="171450" indent="-171450">
                        <a:buFont typeface="Arial" panose="020B0604020202020204" pitchFamily="34" charset="0"/>
                        <a:buChar char="•"/>
                      </a:pPr>
                      <a:r>
                        <a:rPr lang="en-US" sz="1200" baseline="0" dirty="0" smtClean="0"/>
                        <a:t>have general academic as well as rich domain-specific words and phrases.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RL5  RI5</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the</a:t>
                      </a:r>
                      <a:r>
                        <a:rPr lang="en-US" sz="1200" baseline="0" dirty="0" smtClean="0"/>
                        <a:t> chapters, scenes and stanzas can be traced to building on earlier sections in stories, dramas or poems.</a:t>
                      </a:r>
                    </a:p>
                    <a:p>
                      <a:pPr marL="171450" indent="-171450">
                        <a:buFont typeface="Arial" panose="020B0604020202020204" pitchFamily="34" charset="0"/>
                        <a:buChar char="•"/>
                      </a:pPr>
                      <a:r>
                        <a:rPr lang="en-US" sz="1200" baseline="0" dirty="0" smtClean="0"/>
                        <a:t>with text features and search tools (key words, sidebars, hyperlinks).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RL6  RI6</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strong</a:t>
                      </a:r>
                      <a:r>
                        <a:rPr lang="en-US" sz="1200" baseline="0" dirty="0" smtClean="0"/>
                        <a:t> or specific points of view reflected by the narrator or characters or in informational text by the author.</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RL7  RI7</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with illustrations that create mood or emphasize aspects of a character or setting through illustrations or words.</a:t>
                      </a:r>
                    </a:p>
                    <a:p>
                      <a:pPr marL="171450" indent="-171450">
                        <a:buFont typeface="Arial" panose="020B0604020202020204" pitchFamily="34" charset="0"/>
                        <a:buChar char="•"/>
                      </a:pPr>
                      <a:r>
                        <a:rPr lang="en-US" sz="1200" dirty="0" smtClean="0"/>
                        <a:t>the</a:t>
                      </a:r>
                      <a:r>
                        <a:rPr lang="en-US" sz="1200" baseline="0" dirty="0" smtClean="0"/>
                        <a:t> i</a:t>
                      </a:r>
                      <a:r>
                        <a:rPr lang="en-US" sz="1200" dirty="0" smtClean="0"/>
                        <a:t>llustrations</a:t>
                      </a:r>
                      <a:r>
                        <a:rPr lang="en-US" sz="1200" baseline="0" dirty="0" smtClean="0"/>
                        <a:t> (e.g., maps, photographs) and words give understanding to where, when, why and how key events occurred.</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RI8</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use comparison, cause/effect, first/second/third in a sequence to structure logical connections between ideas</a:t>
                      </a:r>
                      <a:r>
                        <a:rPr lang="en-US" sz="1200" baseline="0" dirty="0" smtClean="0"/>
                        <a:t>.</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RL9  RI9</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 written by the same author about the same or similar characters ( books from a series).</a:t>
                      </a:r>
                    </a:p>
                    <a:p>
                      <a:pPr marL="171450" indent="-171450">
                        <a:buFont typeface="Arial" panose="020B0604020202020204" pitchFamily="34" charset="0"/>
                        <a:buChar char="•"/>
                      </a:pPr>
                      <a:r>
                        <a:rPr lang="en-US" sz="1200" dirty="0" smtClean="0"/>
                        <a:t>compare</a:t>
                      </a:r>
                      <a:r>
                        <a:rPr lang="en-US" sz="1200" baseline="0" dirty="0" smtClean="0"/>
                        <a:t> and contrast important points and key details in two texts on the same topic.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RL10  RI10</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 at the high end of the</a:t>
                      </a:r>
                      <a:r>
                        <a:rPr lang="en-US" sz="1200" baseline="0" dirty="0" smtClean="0"/>
                        <a:t> grades 2 – 3 complexity band of literature, stories, dramas and poetry.</a:t>
                      </a:r>
                    </a:p>
                    <a:p>
                      <a:pPr marL="171450" indent="-171450">
                        <a:buFont typeface="Arial" panose="020B0604020202020204" pitchFamily="34" charset="0"/>
                        <a:buChar char="•"/>
                      </a:pPr>
                      <a:r>
                        <a:rPr lang="en-US" sz="1200" baseline="0" dirty="0" smtClean="0"/>
                        <a:t>are at the high end of the grades 2 – 3 complexity band of history, social studies, science and technical texts.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271927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9375042"/>
              </p:ext>
            </p:extLst>
          </p:nvPr>
        </p:nvGraphicFramePr>
        <p:xfrm>
          <a:off x="181240" y="1582069"/>
          <a:ext cx="9640052" cy="12763057"/>
        </p:xfrm>
        <a:graphic>
          <a:graphicData uri="http://schemas.openxmlformats.org/drawingml/2006/table">
            <a:tbl>
              <a:tblPr firstRow="1" bandRow="1">
                <a:tableStyleId>{5940675A-B579-460E-94D1-54222C63F5DA}</a:tableStyleId>
              </a:tblPr>
              <a:tblGrid>
                <a:gridCol w="1787192"/>
                <a:gridCol w="1787192"/>
                <a:gridCol w="2350046"/>
                <a:gridCol w="2174183"/>
                <a:gridCol w="1541438"/>
              </a:tblGrid>
              <a:tr h="599632">
                <a:tc gridSpan="5">
                  <a:txBody>
                    <a:bodyPr/>
                    <a:lstStyle/>
                    <a:p>
                      <a:pPr algn="ctr"/>
                      <a:r>
                        <a:rPr lang="en-US" sz="2200" b="1" dirty="0" smtClean="0"/>
                        <a:t>Grade 3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01542">
                <a:tc gridSpan="2">
                  <a:txBody>
                    <a:bodyPr/>
                    <a:lstStyle/>
                    <a:p>
                      <a:pPr marL="171450" indent="-171450">
                        <a:buFont typeface="Arial" panose="020B0604020202020204" pitchFamily="34" charset="0"/>
                        <a:buChar char="•"/>
                      </a:pPr>
                      <a:r>
                        <a:rPr lang="en-US" sz="1500" b="1" dirty="0" smtClean="0"/>
                        <a:t>State an</a:t>
                      </a:r>
                      <a:r>
                        <a:rPr lang="en-US" sz="1500" b="1" baseline="0" dirty="0" smtClean="0"/>
                        <a:t> opinion about a topic.</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t>Brief Write DOK-3 (student will write</a:t>
                      </a:r>
                      <a:r>
                        <a:rPr lang="en-US" sz="1200" b="1" baseline="0" dirty="0" smtClean="0"/>
                        <a:t> an organized opinion text)</a:t>
                      </a:r>
                      <a:endParaRPr lang="en-US" sz="1200" b="1" dirty="0" smtClean="0"/>
                    </a:p>
                    <a:p>
                      <a:r>
                        <a:rPr lang="en-US" sz="1100" b="0" dirty="0" smtClean="0"/>
                        <a:t>A student is writing a(n) [opinion article or letter] for [teacher, class, etc.] about______. Read the draft of the ______ and complete the task that follows.</a:t>
                      </a:r>
                      <a:r>
                        <a:rPr lang="en-US" sz="1100" b="0" baseline="0" dirty="0" smtClean="0"/>
                        <a:t> </a:t>
                      </a:r>
                      <a:r>
                        <a:rPr lang="en-US" sz="1100" b="0" dirty="0" smtClean="0"/>
                        <a:t>{Insert text.]</a:t>
                      </a:r>
                    </a:p>
                    <a:p>
                      <a:pPr marL="171450" indent="-171450">
                        <a:buFont typeface="Arial" panose="020B0604020202020204" pitchFamily="34" charset="0"/>
                        <a:buChar char="•"/>
                      </a:pPr>
                      <a:r>
                        <a:rPr lang="en-US" sz="1100" b="0" dirty="0" smtClean="0"/>
                        <a:t>The beginning of the student’s [article, letter, etc.] does not state [his/her] opinion. Write an opening paragraph that states the opinion</a:t>
                      </a:r>
                      <a:r>
                        <a:rPr lang="en-US" sz="1100" b="0" baseline="0" dirty="0" smtClean="0"/>
                        <a:t> </a:t>
                      </a:r>
                      <a:r>
                        <a:rPr lang="en-US" sz="1100" b="0" dirty="0" smtClean="0"/>
                        <a:t>and explains what the topic is about.</a:t>
                      </a:r>
                    </a:p>
                    <a:p>
                      <a:pPr marL="171450" indent="-171450">
                        <a:buFont typeface="Arial" panose="020B0604020202020204" pitchFamily="34" charset="0"/>
                        <a:buChar char="•"/>
                      </a:pPr>
                      <a:r>
                        <a:rPr lang="en-US" sz="1100" b="0" dirty="0" smtClean="0"/>
                        <a:t>Write a paragraph that concludes the [article, letter] supporting [an</a:t>
                      </a:r>
                      <a:r>
                        <a:rPr lang="en-US" sz="1100" b="0" baseline="0" dirty="0" smtClean="0"/>
                        <a:t> </a:t>
                      </a:r>
                      <a:r>
                        <a:rPr lang="en-US" sz="1100" b="0" dirty="0" smtClean="0"/>
                        <a:t>opinion about_____].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59638">
                <a:tc gridSpan="2">
                  <a:txBody>
                    <a:bodyPr/>
                    <a:lstStyle/>
                    <a:p>
                      <a:pPr marL="171450" indent="-171450">
                        <a:buFont typeface="Arial" panose="020B0604020202020204" pitchFamily="34" charset="0"/>
                        <a:buChar char="•"/>
                      </a:pPr>
                      <a:r>
                        <a:rPr lang="en-US" sz="1500" b="1" dirty="0" smtClean="0"/>
                        <a:t>Establish a context.</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826182">
                <a:tc gridSpan="2">
                  <a:txBody>
                    <a:bodyPr/>
                    <a:lstStyle/>
                    <a:p>
                      <a:pPr marL="171450" indent="-171450">
                        <a:buFont typeface="Arial" panose="020B0604020202020204" pitchFamily="34" charset="0"/>
                        <a:buChar char="•"/>
                      </a:pPr>
                      <a:r>
                        <a:rPr lang="en-US" sz="1500" b="1" dirty="0" smtClean="0"/>
                        <a:t>Organize supporting reasons.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3">
                  <a:txBody>
                    <a:bodyPr/>
                    <a:lstStyle/>
                    <a:p>
                      <a:r>
                        <a:rPr lang="en-US" sz="1200" b="1" dirty="0" smtClean="0"/>
                        <a:t>Revise a Brief Text</a:t>
                      </a:r>
                      <a:r>
                        <a:rPr lang="en-US" sz="1200" b="1" baseline="0" dirty="0" smtClean="0"/>
                        <a:t> DOK – 2 (students will revise by identifying improved organizational elements)</a:t>
                      </a:r>
                    </a:p>
                    <a:p>
                      <a:r>
                        <a:rPr lang="en-US" sz="1100" b="0" dirty="0" smtClean="0"/>
                        <a:t>A student is writing a(n) [opinion article or letter] for [teacher, class, etc.]</a:t>
                      </a:r>
                      <a:r>
                        <a:rPr lang="en-US" sz="1100" b="0" baseline="0" dirty="0" smtClean="0"/>
                        <a:t> </a:t>
                      </a:r>
                      <a:r>
                        <a:rPr lang="en-US" sz="1100" b="0" dirty="0" smtClean="0"/>
                        <a:t>about _________. The student wants to revise the draft to _______. Read</a:t>
                      </a:r>
                      <a:r>
                        <a:rPr lang="en-US" sz="1100" b="0" baseline="0" dirty="0" smtClean="0"/>
                        <a:t> </a:t>
                      </a:r>
                      <a:r>
                        <a:rPr lang="en-US" sz="1100" b="0" dirty="0" smtClean="0"/>
                        <a:t>the draft of the ______ and complete the task that follows. [Insert text.]</a:t>
                      </a:r>
                    </a:p>
                    <a:p>
                      <a:pPr marL="171450" indent="-171450">
                        <a:buFont typeface="Arial" panose="020B0604020202020204" pitchFamily="34" charset="0"/>
                        <a:buChar char="•"/>
                      </a:pPr>
                      <a:r>
                        <a:rPr lang="en-US" sz="1100" b="0" dirty="0" smtClean="0"/>
                        <a:t>Choose the sentence that best states the opinion of the [essay, letter,</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Choose the sentence(s) that would improve the conclusion for the essay, letter, etc.] (or would make the best conclusion).</a:t>
                      </a:r>
                    </a:p>
                    <a:p>
                      <a:pPr marL="171450" indent="-171450">
                        <a:buFont typeface="Arial" panose="020B0604020202020204" pitchFamily="34" charset="0"/>
                        <a:buChar char="•"/>
                      </a:pPr>
                      <a:r>
                        <a:rPr lang="en-US" sz="1100" b="0" dirty="0" smtClean="0"/>
                        <a:t>Choose the best word(s) to connect the underlined reasons (or reason</a:t>
                      </a:r>
                      <a:r>
                        <a:rPr lang="en-US" sz="1100" b="0" baseline="0" dirty="0" smtClean="0"/>
                        <a:t> </a:t>
                      </a:r>
                      <a:r>
                        <a:rPr lang="en-US" sz="1100" b="0" dirty="0" smtClean="0"/>
                        <a:t>to the opinion).</a:t>
                      </a:r>
                    </a:p>
                    <a:p>
                      <a:pPr marL="0" indent="0">
                        <a:buFont typeface="Arial" panose="020B0604020202020204" pitchFamily="34" charset="0"/>
                        <a:buNone/>
                      </a:pPr>
                      <a:r>
                        <a:rPr lang="en-US" sz="1100" b="0" dirty="0" smtClean="0"/>
                        <a:t>A student is writing a(n) [opinion article or letter] for [teacher, class, etc.]</a:t>
                      </a:r>
                      <a:r>
                        <a:rPr lang="en-US" sz="1100" b="0" baseline="0" dirty="0" smtClean="0"/>
                        <a:t> </a:t>
                      </a:r>
                      <a:r>
                        <a:rPr lang="en-US" sz="1100" b="0" dirty="0" smtClean="0"/>
                        <a:t>about _________. The student wants to revise the draft to _______. Read</a:t>
                      </a:r>
                      <a:r>
                        <a:rPr lang="en-US" sz="1100" b="0" baseline="0" dirty="0" smtClean="0"/>
                        <a:t> </a:t>
                      </a:r>
                      <a:r>
                        <a:rPr lang="en-US" sz="1100" b="0" dirty="0" smtClean="0"/>
                        <a:t>the draft of the ______ and complete the task that follows. [Insert text.]</a:t>
                      </a:r>
                    </a:p>
                    <a:p>
                      <a:pPr marL="171450" indent="-171450">
                        <a:buFont typeface="Arial" panose="020B0604020202020204" pitchFamily="34" charset="0"/>
                        <a:buChar char="•"/>
                      </a:pPr>
                      <a:r>
                        <a:rPr lang="en-US" sz="1100" b="0" dirty="0" smtClean="0"/>
                        <a:t>Choose the two sentences that best introduce the student’s opinion and</a:t>
                      </a:r>
                      <a:r>
                        <a:rPr lang="en-US" sz="1100" b="0" baseline="0" dirty="0" smtClean="0"/>
                        <a:t> </a:t>
                      </a:r>
                      <a:r>
                        <a:rPr lang="en-US" sz="1100" b="0" dirty="0" smtClean="0"/>
                        <a:t>explain what the topic is about.</a:t>
                      </a:r>
                    </a:p>
                    <a:p>
                      <a:pPr marL="171450" indent="-171450">
                        <a:buFont typeface="Arial" panose="020B0604020202020204" pitchFamily="34" charset="0"/>
                        <a:buChar char="•"/>
                      </a:pPr>
                      <a:r>
                        <a:rPr lang="en-US" sz="1100" b="0" dirty="0" smtClean="0"/>
                        <a:t>Choose the two best words to connect ____and____ [underlined text:</a:t>
                      </a:r>
                      <a:r>
                        <a:rPr lang="en-US" sz="1100" b="0" baseline="0" dirty="0" smtClean="0"/>
                        <a:t> </a:t>
                      </a:r>
                      <a:r>
                        <a:rPr lang="en-US" sz="1100" b="0" dirty="0" smtClean="0"/>
                        <a:t>two reasons, OR reason to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941506">
                <a:tc gridSpan="2">
                  <a:txBody>
                    <a:bodyPr/>
                    <a:lstStyle/>
                    <a:p>
                      <a:pPr marL="171450" indent="-171450">
                        <a:buFont typeface="Arial" panose="020B0604020202020204" pitchFamily="34" charset="0"/>
                        <a:buChar char="•"/>
                      </a:pPr>
                      <a:r>
                        <a:rPr lang="en-US" sz="1500" b="1" dirty="0" smtClean="0"/>
                        <a:t>Use transitional words and phrases to connect opinions to reasons.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51495">
                <a:tc gridSpan="2">
                  <a:txBody>
                    <a:bodyPr/>
                    <a:lstStyle/>
                    <a:p>
                      <a:pPr marL="171450" indent="-171450">
                        <a:buFont typeface="Arial" panose="020B0604020202020204" pitchFamily="34" charset="0"/>
                        <a:buChar char="•"/>
                      </a:pPr>
                      <a:r>
                        <a:rPr lang="en-US" sz="1500" b="1" dirty="0" smtClean="0"/>
                        <a:t>Include an appropriate conclusion.</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sz="1000" b="0" dirty="0" smtClean="0"/>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indent="0" algn="ctr">
                        <a:buFont typeface="Arial" panose="020B0604020202020204" pitchFamily="34" charset="0"/>
                        <a:buNone/>
                      </a:pPr>
                      <a:r>
                        <a:rPr lang="en-US" sz="1500" b="1" dirty="0" smtClean="0"/>
                        <a:t>Writing Elaboration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483553">
                <a:tc rowSpan="2" gridSpan="2">
                  <a:txBody>
                    <a:bodyPr/>
                    <a:lstStyle/>
                    <a:p>
                      <a:pPr marL="171450" indent="-171450">
                        <a:buFont typeface="Arial" panose="020B0604020202020204" pitchFamily="34" charset="0"/>
                        <a:buChar char="•"/>
                      </a:pPr>
                      <a:r>
                        <a:rPr lang="en-US" sz="1500" b="1" dirty="0" smtClean="0"/>
                        <a:t>Develop</a:t>
                      </a:r>
                      <a:r>
                        <a:rPr lang="en-US" sz="1500" b="1" baseline="0" dirty="0" smtClean="0"/>
                        <a:t> the opinion with supporting reasons.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2" hMerge="1">
                  <a:txBody>
                    <a:bodyPr/>
                    <a:lstStyle/>
                    <a:p>
                      <a:endParaRPr lang="en-US"/>
                    </a:p>
                  </a:txBody>
                  <a:tcPr/>
                </a:tc>
                <a:tc gridSpan="3">
                  <a:txBody>
                    <a:bodyPr/>
                    <a:lstStyle/>
                    <a:p>
                      <a:r>
                        <a:rPr lang="en-US" sz="1200" b="1" dirty="0" smtClean="0"/>
                        <a:t>Brief Write DOK-3 (The student will use information provided in a stimulus to write well-developed informational/explanatory</a:t>
                      </a:r>
                      <a:r>
                        <a:rPr lang="en-US" sz="1200" b="1" baseline="0" dirty="0" smtClean="0"/>
                        <a:t> </a:t>
                      </a:r>
                      <a:r>
                        <a:rPr lang="en-US" sz="1200" b="1" dirty="0" smtClean="0"/>
                        <a:t>text by applying elaboration )</a:t>
                      </a:r>
                    </a:p>
                    <a:p>
                      <a:r>
                        <a:rPr lang="en-US" sz="1100" b="0" dirty="0" smtClean="0"/>
                        <a:t>A student is writing a(n) [opinion article or letter about____] for [teacher, class,</a:t>
                      </a:r>
                      <a:r>
                        <a:rPr lang="en-US" sz="1100" b="0" baseline="0" dirty="0" smtClean="0"/>
                        <a:t> </a:t>
                      </a:r>
                      <a:r>
                        <a:rPr lang="en-US" sz="1100" b="0" dirty="0" smtClean="0"/>
                        <a:t>etc.] about _________. Read the draft of the ______ and complete the task that follows. [Insert text.] Stimulus will provide, in addition to the student's draft,</a:t>
                      </a:r>
                      <a:r>
                        <a:rPr lang="en-US" sz="1100" b="0" baseline="0" dirty="0" smtClean="0"/>
                        <a:t> </a:t>
                      </a:r>
                      <a:r>
                        <a:rPr lang="en-US" sz="1100" b="0" dirty="0" smtClean="0"/>
                        <a:t>some source of information such as student notes, a chart, a bulleted list, or</a:t>
                      </a:r>
                      <a:r>
                        <a:rPr lang="en-US" sz="1100" b="0" baseline="0" dirty="0" smtClean="0"/>
                        <a:t> </a:t>
                      </a:r>
                      <a:r>
                        <a:rPr lang="en-US" sz="1100" b="0" dirty="0" smtClean="0"/>
                        <a:t>similar fictitious, but factually accurate, source For items written to this type of</a:t>
                      </a:r>
                      <a:r>
                        <a:rPr lang="en-US" sz="1100" b="0" baseline="0" dirty="0" smtClean="0"/>
                        <a:t> </a:t>
                      </a:r>
                      <a:r>
                        <a:rPr lang="en-US" sz="1100" b="0" dirty="0" smtClean="0"/>
                        <a:t>stimulus, students should either quote directly from the source or paraphrase by</a:t>
                      </a:r>
                      <a:r>
                        <a:rPr lang="en-US" sz="1100" b="0" baseline="0" dirty="0" smtClean="0"/>
                        <a:t> </a:t>
                      </a:r>
                      <a:r>
                        <a:rPr lang="en-US" sz="1100" b="0" dirty="0" smtClean="0"/>
                        <a:t>using their own words when referencing the sources.]</a:t>
                      </a:r>
                    </a:p>
                    <a:p>
                      <a:pPr marL="171450" indent="-171450">
                        <a:buFont typeface="Arial" panose="020B0604020202020204" pitchFamily="34" charset="0"/>
                        <a:buChar char="•"/>
                      </a:pPr>
                      <a:r>
                        <a:rPr lang="en-US" sz="1100" b="0" dirty="0" smtClean="0"/>
                        <a:t>Write one (or two) paragraph(s) adding [one or more] reasons from the</a:t>
                      </a:r>
                      <a:r>
                        <a:rPr lang="en-US" sz="1100" b="0" baseline="0" dirty="0" smtClean="0"/>
                        <a:t> </a:t>
                      </a:r>
                      <a:r>
                        <a:rPr lang="en-US" sz="1100" b="0" dirty="0" smtClean="0"/>
                        <a:t>student’s notes to support __________. Note: stem must indicate</a:t>
                      </a:r>
                      <a:r>
                        <a:rPr lang="en-US" sz="1100" b="0" baseline="0" dirty="0" smtClean="0"/>
                        <a:t> </a:t>
                      </a:r>
                      <a:r>
                        <a:rPr lang="en-US" sz="1100" b="0" dirty="0" smtClean="0"/>
                        <a:t>specifically where the information is to be inserted. This can be by</a:t>
                      </a:r>
                      <a:r>
                        <a:rPr lang="en-US" sz="1100" b="0" baseline="0" dirty="0" smtClean="0"/>
                        <a:t> </a:t>
                      </a:r>
                      <a:r>
                        <a:rPr lang="en-US" sz="1100" b="0" dirty="0" smtClean="0"/>
                        <a:t>underlining a section or by indicating, for example, “between</a:t>
                      </a:r>
                      <a:r>
                        <a:rPr lang="en-US" sz="1100" b="0" baseline="0" dirty="0" smtClean="0"/>
                        <a:t> </a:t>
                      </a:r>
                      <a:r>
                        <a:rPr lang="en-US" sz="1100" b="0" dirty="0" smtClean="0"/>
                        <a:t>paragraphs 1 and 2,” or “at the end of paragraph 3,” etc.</a:t>
                      </a:r>
                    </a:p>
                    <a:p>
                      <a:pPr marL="171450" indent="-171450">
                        <a:buFont typeface="Arial" panose="020B0604020202020204" pitchFamily="34" charset="0"/>
                        <a:buChar char="•"/>
                      </a:pPr>
                      <a:r>
                        <a:rPr lang="en-US" sz="1100" b="0" dirty="0" smtClean="0"/>
                        <a:t>Using information from the students’ notes, write (one or two)</a:t>
                      </a:r>
                      <a:r>
                        <a:rPr lang="en-US" sz="1100" b="0" baseline="0" dirty="0" smtClean="0"/>
                        <a:t> </a:t>
                      </a:r>
                      <a:r>
                        <a:rPr lang="en-US" sz="1100" b="0" dirty="0" smtClean="0"/>
                        <a:t>paragraph(s) that give(s) more details about [one of the reasons]</a:t>
                      </a:r>
                      <a:r>
                        <a:rPr lang="en-US" sz="1100" b="0" baseline="0" dirty="0" smtClean="0"/>
                        <a:t> </a:t>
                      </a:r>
                      <a:r>
                        <a:rPr lang="en-US" sz="1100" b="0" dirty="0" smtClean="0"/>
                        <a:t>supporting the writer’s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49640">
                <a:tc gridSpan="2" vMerge="1">
                  <a:txBody>
                    <a:bodyPr/>
                    <a:lstStyle/>
                    <a:p>
                      <a:endParaRPr lang="en-US"/>
                    </a:p>
                  </a:txBody>
                  <a:tcPr/>
                </a:tc>
                <a:tc hMerge="1" vMerge="1">
                  <a:txBody>
                    <a:bodyPr/>
                    <a:lstStyle/>
                    <a:p>
                      <a:endParaRPr lang="en-US"/>
                    </a:p>
                  </a:txBody>
                  <a:tcPr/>
                </a:tc>
                <a:tc rowSpan="2" gridSpan="3">
                  <a:txBody>
                    <a:bodyPr/>
                    <a:lstStyle/>
                    <a:p>
                      <a:r>
                        <a:rPr lang="en-US" sz="1200" b="1" dirty="0" smtClean="0"/>
                        <a:t>Revise a Brief Text DOK-2 (student will revise by identifying best</a:t>
                      </a:r>
                      <a:r>
                        <a:rPr lang="en-US" sz="1200" b="1" baseline="0" dirty="0" smtClean="0"/>
                        <a:t> use of elaboration techniques)</a:t>
                      </a:r>
                      <a:endParaRPr lang="en-US" sz="1200" b="1" dirty="0" smtClean="0"/>
                    </a:p>
                    <a:p>
                      <a:r>
                        <a:rPr lang="en-US" sz="1100" b="0" dirty="0" smtClean="0"/>
                        <a:t>A student is writing a(n) [opinion article or letter] for [teacher, class, etc.] about</a:t>
                      </a:r>
                      <a:r>
                        <a:rPr lang="en-US" sz="1100" b="0" baseline="0" dirty="0" smtClean="0"/>
                        <a:t> </a:t>
                      </a:r>
                      <a:r>
                        <a:rPr lang="en-US" sz="1100" b="0" dirty="0" smtClean="0"/>
                        <a:t>_______. The student wants to revise the draft to _______. Read the draft of</a:t>
                      </a:r>
                      <a:r>
                        <a:rPr lang="en-US" sz="1100" b="0" baseline="0" dirty="0" smtClean="0"/>
                        <a:t> </a:t>
                      </a:r>
                      <a:r>
                        <a:rPr lang="en-US" sz="1100" b="0" dirty="0" smtClean="0"/>
                        <a:t>the ______ and complete the task that follows. [Insert text.] Stimulus will</a:t>
                      </a:r>
                      <a:r>
                        <a:rPr lang="en-US" sz="1100" b="0" baseline="0" dirty="0" smtClean="0"/>
                        <a:t> </a:t>
                      </a:r>
                      <a:r>
                        <a:rPr lang="en-US" sz="1100" b="0" dirty="0" smtClean="0"/>
                        <a:t>provide, in addition to the student's draft, some source of information such as</a:t>
                      </a:r>
                    </a:p>
                    <a:p>
                      <a:r>
                        <a:rPr lang="en-US" sz="1100" b="0" dirty="0" smtClean="0"/>
                        <a:t>student notes, a chart, a bulleted list, or similar fictitious, but factually accurate,</a:t>
                      </a:r>
                      <a:r>
                        <a:rPr lang="en-US" sz="1100" b="0" baseline="0" dirty="0" smtClean="0"/>
                        <a:t> </a:t>
                      </a:r>
                      <a:r>
                        <a:rPr lang="en-US" sz="1100" b="0" dirty="0" smtClean="0"/>
                        <a:t>source.</a:t>
                      </a:r>
                    </a:p>
                    <a:p>
                      <a:pPr marL="171450" indent="-171450">
                        <a:buFont typeface="Arial" panose="020B0604020202020204" pitchFamily="34" charset="0"/>
                        <a:buChar char="•"/>
                      </a:pPr>
                      <a:r>
                        <a:rPr lang="en-US" sz="1100" b="0" dirty="0" smtClean="0"/>
                        <a:t>Choose the sentence from [student notes, etc.] that adds the best</a:t>
                      </a:r>
                      <a:r>
                        <a:rPr lang="en-US" sz="1100" b="0" baseline="0" dirty="0" smtClean="0"/>
                        <a:t> </a:t>
                      </a:r>
                      <a:r>
                        <a:rPr lang="en-US" sz="1100" b="0" dirty="0" smtClean="0"/>
                        <a:t>reason [before/after] the underlined sentence to support the opinion in</a:t>
                      </a:r>
                      <a:r>
                        <a:rPr lang="en-US" sz="1100" b="0" baseline="0" dirty="0" smtClean="0"/>
                        <a:t> </a:t>
                      </a:r>
                      <a:r>
                        <a:rPr lang="en-US" sz="1100" b="0" dirty="0" smtClean="0"/>
                        <a:t>the student’s ___. Note: stem must indicate specifically where the</a:t>
                      </a:r>
                      <a:r>
                        <a:rPr lang="en-US" sz="1100" b="0" baseline="0" dirty="0" smtClean="0"/>
                        <a:t> </a:t>
                      </a:r>
                      <a:r>
                        <a:rPr lang="en-US" sz="1100" b="0" dirty="0" smtClean="0"/>
                        <a:t>information is to be found and/or inserted. This can be achieved by</a:t>
                      </a:r>
                      <a:r>
                        <a:rPr lang="en-US" sz="1100" b="0" baseline="0" dirty="0" smtClean="0"/>
                        <a:t> </a:t>
                      </a:r>
                      <a:r>
                        <a:rPr lang="en-US" sz="1100" b="0" dirty="0" smtClean="0"/>
                        <a:t>underlining a section or by indicating, for example, “between paragraph</a:t>
                      </a:r>
                      <a:r>
                        <a:rPr lang="en-US" sz="1100" b="0" baseline="0" dirty="0" smtClean="0"/>
                        <a:t> </a:t>
                      </a:r>
                      <a:r>
                        <a:rPr lang="en-US" sz="1100" b="0" dirty="0" smtClean="0"/>
                        <a:t>1 and 2,” or “at the end of paragraph 3,” etc.</a:t>
                      </a:r>
                    </a:p>
                    <a:p>
                      <a:pPr marL="171450" indent="-171450">
                        <a:buFont typeface="Arial" panose="020B0604020202020204" pitchFamily="34" charset="0"/>
                        <a:buChar char="•"/>
                      </a:pPr>
                      <a:r>
                        <a:rPr lang="en-US" sz="1100" b="0" dirty="0" smtClean="0"/>
                        <a:t>Choose the sentence that is a better way to develop the reason in the</a:t>
                      </a:r>
                      <a:r>
                        <a:rPr lang="en-US" sz="1100" b="0" baseline="0" dirty="0" smtClean="0"/>
                        <a:t> </a:t>
                      </a:r>
                      <a:r>
                        <a:rPr lang="en-US" sz="1100" b="0" dirty="0" smtClean="0"/>
                        <a:t>underlined sentence (or at the end of paragraph 2, etc.).</a:t>
                      </a:r>
                    </a:p>
                    <a:p>
                      <a:pPr marL="0" indent="0">
                        <a:buFont typeface="Arial" panose="020B0604020202020204" pitchFamily="34" charset="0"/>
                        <a:buNone/>
                      </a:pPr>
                      <a:r>
                        <a:rPr lang="en-US" sz="1100" b="0" dirty="0" smtClean="0"/>
                        <a:t>A student is writing a(n) [opinion article or letter] for [teacher, class, etc.] about</a:t>
                      </a:r>
                      <a:r>
                        <a:rPr lang="en-US" sz="1100" b="0" baseline="0" dirty="0" smtClean="0"/>
                        <a:t> </a:t>
                      </a:r>
                      <a:r>
                        <a:rPr lang="en-US" sz="1100" b="0" dirty="0" smtClean="0"/>
                        <a:t>________. The student wants to revise the draft to _______. Read the draft of</a:t>
                      </a:r>
                      <a:r>
                        <a:rPr lang="en-US" sz="1100" b="0" baseline="0" dirty="0" smtClean="0"/>
                        <a:t> </a:t>
                      </a:r>
                      <a:r>
                        <a:rPr lang="en-US" sz="1100" b="0" dirty="0" smtClean="0"/>
                        <a:t>the ______ and complete the task that follows. [Insert text.] Stimulus will</a:t>
                      </a:r>
                      <a:r>
                        <a:rPr lang="en-US" sz="1100" b="0" baseline="0" dirty="0" smtClean="0"/>
                        <a:t> </a:t>
                      </a:r>
                      <a:r>
                        <a:rPr lang="en-US" sz="1100" b="0" dirty="0" smtClean="0"/>
                        <a:t>provide, in addition to the student's draft, some source of information such as</a:t>
                      </a:r>
                    </a:p>
                    <a:p>
                      <a:pPr marL="0" indent="0">
                        <a:buFont typeface="Arial" panose="020B0604020202020204" pitchFamily="34" charset="0"/>
                        <a:buNone/>
                      </a:pPr>
                      <a:r>
                        <a:rPr lang="en-US" sz="1100" b="0" dirty="0" smtClean="0"/>
                        <a:t>student notes, a chart, a bulleted list, or similar fictitious, but factually accurate,</a:t>
                      </a:r>
                      <a:r>
                        <a:rPr lang="en-US" sz="1100" b="0" baseline="0" dirty="0" smtClean="0"/>
                        <a:t> </a:t>
                      </a:r>
                      <a:r>
                        <a:rPr lang="en-US" sz="1100" b="0" dirty="0" smtClean="0"/>
                        <a:t>source.</a:t>
                      </a:r>
                    </a:p>
                    <a:p>
                      <a:pPr marL="171450" indent="-171450">
                        <a:buFont typeface="Arial" panose="020B0604020202020204" pitchFamily="34" charset="0"/>
                        <a:buChar char="•"/>
                      </a:pPr>
                      <a:r>
                        <a:rPr lang="en-US" sz="1100" b="0" dirty="0" smtClean="0"/>
                        <a:t>Choose two sentences from [student notes, etc.] that add the two best</a:t>
                      </a:r>
                      <a:r>
                        <a:rPr lang="en-US" sz="1100" b="0" baseline="0" dirty="0" smtClean="0"/>
                        <a:t> </a:t>
                      </a:r>
                      <a:r>
                        <a:rPr lang="en-US" sz="1100" b="0" dirty="0" smtClean="0"/>
                        <a:t>reasons [before/after] the underlined sentence to support the writer’s</a:t>
                      </a:r>
                      <a:r>
                        <a:rPr lang="en-US" sz="1100" b="0" baseline="0" dirty="0" smtClean="0"/>
                        <a:t> </a:t>
                      </a:r>
                      <a:r>
                        <a:rPr lang="en-US" sz="1100" b="0" dirty="0" smtClean="0"/>
                        <a:t>opinion about ______. Note: stem must indicate specifically where the</a:t>
                      </a:r>
                      <a:r>
                        <a:rPr lang="en-US" sz="1100" b="0" baseline="0" dirty="0" smtClean="0"/>
                        <a:t> </a:t>
                      </a:r>
                      <a:r>
                        <a:rPr lang="en-US" sz="1100" b="0" dirty="0" smtClean="0"/>
                        <a:t>information is to be found and/or inserted. This can be by underlining a</a:t>
                      </a:r>
                    </a:p>
                    <a:p>
                      <a:pPr marL="0" indent="0">
                        <a:buFont typeface="Arial" panose="020B0604020202020204" pitchFamily="34" charset="0"/>
                        <a:buNone/>
                      </a:pPr>
                      <a:r>
                        <a:rPr lang="en-US" sz="1100" b="0" dirty="0" smtClean="0"/>
                        <a:t>    </a:t>
                      </a:r>
                      <a:r>
                        <a:rPr lang="en-US" sz="1100" b="0" baseline="0" dirty="0" smtClean="0"/>
                        <a:t>  </a:t>
                      </a:r>
                      <a:r>
                        <a:rPr lang="en-US" sz="1100" b="0" dirty="0" smtClean="0"/>
                        <a:t>section or by indicating, for example, “between paragraph 1 and 2,” or</a:t>
                      </a:r>
                      <a:r>
                        <a:rPr lang="en-US" sz="1100" b="0" baseline="0" dirty="0" smtClean="0"/>
                        <a:t> </a:t>
                      </a:r>
                      <a:r>
                        <a:rPr lang="en-US" sz="1100" b="0" dirty="0" smtClean="0"/>
                        <a:t>“at the end of paragraph 3,” Choose the two sentences that better develop how the reasons in the</a:t>
                      </a:r>
                      <a:r>
                        <a:rPr lang="en-US" sz="1100" b="0" baseline="0" dirty="0" smtClean="0"/>
                        <a:t> </a:t>
                      </a:r>
                      <a:r>
                        <a:rPr lang="en-US" sz="1100" b="0" dirty="0" smtClean="0"/>
                        <a:t>underlined sentences connect to the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3779877">
                <a:tc gridSpan="2">
                  <a:txBody>
                    <a:bodyPr/>
                    <a:lstStyle/>
                    <a:p>
                      <a:pPr marL="171450" indent="-171450">
                        <a:buFont typeface="Arial" panose="020B0604020202020204" pitchFamily="34" charset="0"/>
                        <a:buChar char="•"/>
                      </a:pPr>
                      <a:r>
                        <a:rPr lang="en-US" sz="1500" b="1" dirty="0" smtClean="0"/>
                        <a:t>Delete details that do not support the opinion.</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81912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0527434"/>
              </p:ext>
            </p:extLst>
          </p:nvPr>
        </p:nvGraphicFramePr>
        <p:xfrm>
          <a:off x="223755" y="1498325"/>
          <a:ext cx="9383644" cy="12315573"/>
        </p:xfrm>
        <a:graphic>
          <a:graphicData uri="http://schemas.openxmlformats.org/drawingml/2006/table">
            <a:tbl>
              <a:tblPr firstRow="1" bandRow="1">
                <a:tableStyleId>{5940675A-B579-460E-94D1-54222C63F5DA}</a:tableStyleId>
              </a:tblPr>
              <a:tblGrid>
                <a:gridCol w="1783730"/>
                <a:gridCol w="1318300"/>
                <a:gridCol w="465431"/>
                <a:gridCol w="2345495"/>
                <a:gridCol w="2169972"/>
                <a:gridCol w="1300716"/>
              </a:tblGrid>
              <a:tr h="621133">
                <a:tc gridSpan="6">
                  <a:txBody>
                    <a:bodyPr/>
                    <a:lstStyle/>
                    <a:p>
                      <a:pPr algn="ctr"/>
                      <a:r>
                        <a:rPr lang="en-US" sz="2200" b="1" dirty="0" smtClean="0"/>
                        <a:t>Grade 3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47599">
                <a:tc gridSpan="2">
                  <a:txBody>
                    <a:bodyPr/>
                    <a:lstStyle/>
                    <a:p>
                      <a:pPr marL="285750" indent="-285750">
                        <a:buFont typeface="Arial" panose="020B0604020202020204" pitchFamily="34" charset="0"/>
                        <a:buChar char="•"/>
                      </a:pPr>
                      <a:r>
                        <a:rPr lang="en-US" sz="1500" b="1" dirty="0" smtClean="0"/>
                        <a:t>Introduce</a:t>
                      </a:r>
                      <a:r>
                        <a:rPr lang="en-US" sz="1500" b="1" baseline="0" dirty="0" smtClean="0"/>
                        <a:t> a topic.</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 student will write an organized informational/explanatory text)</a:t>
                      </a:r>
                    </a:p>
                    <a:p>
                      <a:pPr algn="l"/>
                      <a:r>
                        <a:rPr lang="en-US" sz="1100" b="0" i="0" u="none" strike="noStrike" baseline="0" dirty="0" smtClean="0">
                          <a:latin typeface="+mn-lt"/>
                        </a:rPr>
                        <a:t>A </a:t>
                      </a:r>
                      <a:r>
                        <a:rPr lang="en-US" sz="1100" b="0" i="0" u="none" strike="noStrike" baseline="0" dirty="0" smtClean="0">
                          <a:latin typeface="FranklinGothic-Book"/>
                        </a:rPr>
                        <a:t>student is writing a [report, letter, or article] for [teacher, class, etc.] about ________. Read the draft of the ______ and complete the task that follows. [Insert text.]</a:t>
                      </a:r>
                    </a:p>
                    <a:p>
                      <a:pPr marL="171450" indent="-171450" algn="l">
                        <a:buFont typeface="Arial" panose="020B0604020202020204" pitchFamily="34" charset="0"/>
                        <a:buChar char="•"/>
                      </a:pPr>
                      <a:r>
                        <a:rPr lang="en-US" sz="1100" b="0" i="0" u="none" strike="noStrike" baseline="0" dirty="0" smtClean="0">
                          <a:latin typeface="FranklinGothic-Book"/>
                        </a:rPr>
                        <a:t>The beginning of the student’s paper does not say what it is about. Write a beginning paragraph that explains the main idea of the paper.</a:t>
                      </a:r>
                      <a:r>
                        <a:rPr lang="en-US" sz="1100" b="0" i="0" u="none" strike="noStrike" baseline="0" dirty="0" smtClean="0">
                          <a:latin typeface="SymbolMT"/>
                        </a:rPr>
                        <a:t> </a:t>
                      </a:r>
                    </a:p>
                    <a:p>
                      <a:pPr marL="171450" indent="-171450" algn="l">
                        <a:buFont typeface="Arial" panose="020B0604020202020204" pitchFamily="34" charset="0"/>
                        <a:buChar char="•"/>
                      </a:pPr>
                      <a:r>
                        <a:rPr lang="en-US" sz="1100" b="0" i="0" u="none" strike="noStrike" baseline="0" dirty="0" smtClean="0">
                          <a:latin typeface="FranklinGothic-Book"/>
                        </a:rPr>
                        <a:t>Write an ending paragraph or paragraphs that conclude the student’s paper.</a:t>
                      </a:r>
                      <a:endParaRPr lang="en-US" sz="1100" b="0" dirty="0" smtClean="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76654">
                <a:tc gridSpan="2">
                  <a:txBody>
                    <a:bodyPr/>
                    <a:lstStyle/>
                    <a:p>
                      <a:pPr marL="285750" indent="-285750">
                        <a:buFont typeface="Arial" panose="020B0604020202020204" pitchFamily="34" charset="0"/>
                        <a:buChar char="•"/>
                      </a:pPr>
                      <a:r>
                        <a:rPr lang="en-US" sz="1500" b="1" dirty="0" smtClean="0"/>
                        <a:t>State a</a:t>
                      </a:r>
                      <a:r>
                        <a:rPr lang="en-US" sz="1500" b="1" baseline="0" dirty="0" smtClean="0"/>
                        <a:t> main idea.</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06889">
                <a:tc gridSpan="2">
                  <a:txBody>
                    <a:bodyPr/>
                    <a:lstStyle/>
                    <a:p>
                      <a:pPr marL="285750" indent="-285750">
                        <a:buFont typeface="Arial" panose="020B0604020202020204" pitchFamily="34" charset="0"/>
                        <a:buChar char="•"/>
                      </a:pPr>
                      <a:r>
                        <a:rPr lang="en-US" sz="1500" b="1" dirty="0" smtClean="0"/>
                        <a:t>Group related information together.</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by identifying improved organizational elements)</a:t>
                      </a:r>
                    </a:p>
                    <a:p>
                      <a:r>
                        <a:rPr lang="en-US" sz="1100" b="0" baseline="0" dirty="0" smtClean="0"/>
                        <a:t>A student is writing a [report, letter, or article for [teacher, class, etc.] about______.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t>Choose the sentence [or group of sentences] that best introduces the topic of the student’s paper.</a:t>
                      </a:r>
                    </a:p>
                    <a:p>
                      <a:pPr marL="171450" indent="-171450">
                        <a:buFont typeface="Arial" panose="020B0604020202020204" pitchFamily="34" charset="0"/>
                        <a:buChar char="•"/>
                      </a:pPr>
                      <a:r>
                        <a:rPr lang="en-US" sz="1100" b="0" baseline="0" dirty="0" smtClean="0"/>
                        <a:t>Choose the sentence [or group of sentences] that is the best conclusion to the student’s paper.</a:t>
                      </a:r>
                    </a:p>
                    <a:p>
                      <a:pPr marL="171450" indent="-171450">
                        <a:buFont typeface="Arial" panose="020B0604020202020204" pitchFamily="34" charset="0"/>
                        <a:buChar char="•"/>
                      </a:pPr>
                      <a:r>
                        <a:rPr lang="en-US" sz="1100" b="0" baseline="0" dirty="0" smtClean="0"/>
                        <a:t>Choose the best word/phrase to connect the underlined sentences.</a:t>
                      </a:r>
                    </a:p>
                    <a:p>
                      <a:pPr marL="0" indent="0">
                        <a:buFont typeface="Arial" panose="020B0604020202020204" pitchFamily="34" charset="0"/>
                        <a:buNone/>
                      </a:pPr>
                      <a:r>
                        <a:rPr lang="en-US" sz="1100" b="0" baseline="0" dirty="0" smtClean="0"/>
                        <a:t>A student is writing a [report, letter, or article for [teacher, class, etc.] about________. [Insert text]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t>Choose two sentences that best introduce the topic of the student’s paper.</a:t>
                      </a:r>
                    </a:p>
                    <a:p>
                      <a:pPr marL="171450" indent="-171450">
                        <a:buFont typeface="Arial" panose="020B0604020202020204" pitchFamily="34" charset="0"/>
                        <a:buChar char="•"/>
                      </a:pPr>
                      <a:r>
                        <a:rPr lang="en-US" sz="1100" b="0" baseline="0" dirty="0" smtClean="0"/>
                        <a:t>Choose two sentences that make the best conclusion to the student’s paper.</a:t>
                      </a:r>
                    </a:p>
                    <a:p>
                      <a:pPr marL="171450" indent="-171450">
                        <a:buFont typeface="Arial" panose="020B0604020202020204" pitchFamily="34" charset="0"/>
                        <a:buChar char="•"/>
                      </a:pPr>
                      <a:r>
                        <a:rPr lang="en-US" sz="1100" b="0" baseline="0" dirty="0" smtClean="0"/>
                        <a:t>Choose the best words to connect ____and____ [underlined 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baseline="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05405">
                <a:tc gridSpan="2">
                  <a:txBody>
                    <a:bodyPr/>
                    <a:lstStyle/>
                    <a:p>
                      <a:pPr marL="285750" indent="-285750">
                        <a:buFont typeface="Arial" panose="020B0604020202020204" pitchFamily="34" charset="0"/>
                        <a:buChar char="•"/>
                      </a:pPr>
                      <a:r>
                        <a:rPr lang="en-US" sz="1500" b="1" dirty="0" smtClean="0"/>
                        <a:t>Use transitional words and phrases.</a:t>
                      </a:r>
                    </a:p>
                    <a:p>
                      <a:pPr marL="285750" indent="-285750">
                        <a:buFont typeface="Arial" panose="020B0604020202020204" pitchFamily="34" charset="0"/>
                        <a:buChar char="•"/>
                      </a:pP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74830">
                <a:tc gridSpan="2">
                  <a:txBody>
                    <a:bodyPr/>
                    <a:lstStyle/>
                    <a:p>
                      <a:pPr marL="285750" indent="-285750">
                        <a:buFont typeface="Arial" panose="020B0604020202020204" pitchFamily="34" charset="0"/>
                        <a:buChar char="•"/>
                      </a:pPr>
                      <a:r>
                        <a:rPr lang="en-US" sz="1500" b="1" dirty="0" smtClean="0"/>
                        <a:t>Write an appropriate conclusions.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buFont typeface="Arial" panose="020B0604020202020204" pitchFamily="34" charset="0"/>
                        <a:buNone/>
                      </a:pPr>
                      <a:r>
                        <a:rPr lang="en-US" sz="1500" b="1" dirty="0" smtClean="0"/>
                        <a:t>Writing Elaboration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850323">
                <a:tc gridSpan="2">
                  <a:txBody>
                    <a:bodyPr/>
                    <a:lstStyle/>
                    <a:p>
                      <a:pPr marL="285750" indent="-285750">
                        <a:buFont typeface="Arial" panose="020B0604020202020204" pitchFamily="34" charset="0"/>
                        <a:buChar char="•"/>
                      </a:pPr>
                      <a:r>
                        <a:rPr lang="en-US" sz="1500" b="1" dirty="0" smtClean="0"/>
                        <a:t>Develop the topic with supporting details.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Brief Write DOK-3 (student will write informational/explanatory text by applying elaboration techniques)</a:t>
                      </a:r>
                    </a:p>
                    <a:p>
                      <a:r>
                        <a:rPr lang="en-US" sz="1100" b="0" dirty="0" smtClean="0"/>
                        <a:t>A student is writing a [report, letter, or article.] for [teacher, class, etc.] about_______. Read the draft of the ______ and complete the task that follows.</a:t>
                      </a:r>
                      <a:r>
                        <a:rPr lang="en-US" sz="1100" b="0" baseline="0" dirty="0" smtClean="0"/>
                        <a:t> </a:t>
                      </a:r>
                      <a:r>
                        <a:rPr lang="en-US" sz="1100" b="0" dirty="0" smtClean="0"/>
                        <a:t>[Insert text.] Stimulus will provide, in addition to the student's draft, some</a:t>
                      </a:r>
                      <a:r>
                        <a:rPr lang="en-US" sz="1100" b="0" baseline="0" dirty="0" smtClean="0"/>
                        <a:t> </a:t>
                      </a:r>
                      <a:r>
                        <a:rPr lang="en-US" sz="1100" b="0" dirty="0" smtClean="0"/>
                        <a:t>source of information such as student notes, a chart, a bulleted list, or</a:t>
                      </a:r>
                      <a:r>
                        <a:rPr lang="en-US" sz="1100" b="0" baseline="0" dirty="0" smtClean="0"/>
                        <a:t> </a:t>
                      </a:r>
                      <a:r>
                        <a:rPr lang="en-US" sz="1100" b="0" dirty="0" smtClean="0"/>
                        <a:t>similar fictitious, but factually accurate, source. For items written to this type</a:t>
                      </a:r>
                    </a:p>
                    <a:p>
                      <a:r>
                        <a:rPr lang="en-US" sz="1100" b="0" dirty="0" smtClean="0"/>
                        <a:t>of stimulus, students should either quote directly from the source or</a:t>
                      </a:r>
                      <a:r>
                        <a:rPr lang="en-US" sz="1100" b="0" baseline="0" dirty="0" smtClean="0"/>
                        <a:t> </a:t>
                      </a:r>
                      <a:r>
                        <a:rPr lang="en-US" sz="1100" b="0" dirty="0" smtClean="0"/>
                        <a:t>paraphrase by using their own words when referencing the sources.</a:t>
                      </a:r>
                    </a:p>
                    <a:p>
                      <a:pPr marL="171450" indent="-171450">
                        <a:buFont typeface="Arial" panose="020B0604020202020204" pitchFamily="34" charset="0"/>
                        <a:buChar char="•"/>
                      </a:pPr>
                      <a:r>
                        <a:rPr lang="en-US" sz="1100" b="0" dirty="0" smtClean="0"/>
                        <a:t>Write a paragraph or paragraphs that add more [examples, facts, etc.]</a:t>
                      </a:r>
                      <a:r>
                        <a:rPr lang="en-US" sz="1100" b="0" baseline="0" dirty="0" smtClean="0"/>
                        <a:t> </a:t>
                      </a:r>
                      <a:r>
                        <a:rPr lang="en-US" sz="1100" b="0" dirty="0" smtClean="0"/>
                        <a:t>for the main idea [or other specified/underlined idea] of the paper.</a:t>
                      </a:r>
                      <a:r>
                        <a:rPr lang="en-US" sz="1100" b="0" baseline="0" dirty="0" smtClean="0"/>
                        <a:t> </a:t>
                      </a:r>
                      <a:r>
                        <a:rPr lang="en-US" sz="1100" b="0" dirty="0" smtClean="0"/>
                        <a:t>Note: Stem must indicate specifically where the information is to be</a:t>
                      </a:r>
                      <a:r>
                        <a:rPr lang="en-US" sz="1100" b="0" baseline="0" dirty="0" smtClean="0"/>
                        <a:t> </a:t>
                      </a:r>
                      <a:r>
                        <a:rPr lang="en-US" sz="1100" b="0" dirty="0" smtClean="0"/>
                        <a:t>inserted. This can be by underlining a section or by indicating, for</a:t>
                      </a:r>
                    </a:p>
                    <a:p>
                      <a:pPr marL="0" indent="0">
                        <a:buFont typeface="Arial" panose="020B0604020202020204" pitchFamily="34" charset="0"/>
                        <a:buNone/>
                      </a:pPr>
                      <a:r>
                        <a:rPr lang="en-US" sz="1100" b="0" dirty="0" smtClean="0"/>
                        <a:t>       example, “between paragraph 1 and 2,” or “at the end of paragraph 3,”</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Write a paragraph or paragraphs that further develop [a specific idea,</a:t>
                      </a:r>
                      <a:r>
                        <a:rPr lang="en-US" sz="1100" b="0" baseline="0" dirty="0" smtClean="0"/>
                        <a:t> </a:t>
                      </a:r>
                      <a:r>
                        <a:rPr lang="en-US" sz="1100" b="0" dirty="0" smtClean="0"/>
                        <a:t>etc.] in the [indicate place, e.g., second paragraph, or underlined idea].</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33230">
                <a:tc rowSpan="2" gridSpan="2">
                  <a:txBody>
                    <a:bodyPr/>
                    <a:lstStyle/>
                    <a:p>
                      <a:pPr marL="285750" indent="-285750">
                        <a:buFont typeface="Arial" panose="020B0604020202020204" pitchFamily="34" charset="0"/>
                        <a:buChar char="•"/>
                      </a:pPr>
                      <a:r>
                        <a:rPr lang="en-US" sz="1500" b="1" dirty="0" smtClean="0"/>
                        <a:t>Delete details that do not support the main idea.</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329516">
                <a:tc gridSpan="2" vMerge="1">
                  <a:txBody>
                    <a:bodyPr/>
                    <a:lstStyle/>
                    <a:p>
                      <a:endParaRPr lang="en-US"/>
                    </a:p>
                  </a:txBody>
                  <a:tcPr/>
                </a:tc>
                <a:tc hMerge="1" vMerge="1">
                  <a:txBody>
                    <a:bodyPr/>
                    <a:lstStyle/>
                    <a:p>
                      <a:endParaRPr lang="en-US"/>
                    </a:p>
                  </a:txBody>
                  <a:tcPr/>
                </a:tc>
                <a:tc gridSpan="4">
                  <a:txBody>
                    <a:bodyPr/>
                    <a:lstStyle/>
                    <a:p>
                      <a:r>
                        <a:rPr lang="en-US" sz="1200" b="1" dirty="0" smtClean="0"/>
                        <a:t>Revise a Brief Text DOK-2 (student will revise by identifying best use of elaboration techniques)</a:t>
                      </a:r>
                    </a:p>
                    <a:p>
                      <a:r>
                        <a:rPr lang="en-US" sz="1100" b="0" dirty="0" smtClean="0"/>
                        <a:t>A student is writing a [report, letter, or article] for [teacher, class, etc.] about________. The student wants to revise the draft to _____. Read the draft of</a:t>
                      </a:r>
                      <a:r>
                        <a:rPr lang="en-US" sz="1100" b="0" baseline="0" dirty="0" smtClean="0"/>
                        <a:t> </a:t>
                      </a:r>
                      <a:r>
                        <a:rPr lang="en-US" sz="1100" b="0" dirty="0" smtClean="0"/>
                        <a:t>the ______ and complete the task that follows. [Insert text.] Stimulus will</a:t>
                      </a:r>
                      <a:r>
                        <a:rPr lang="en-US" sz="1100" b="0" baseline="0" dirty="0" smtClean="0"/>
                        <a:t> </a:t>
                      </a:r>
                      <a:r>
                        <a:rPr lang="en-US" sz="1100" b="0" dirty="0" smtClean="0"/>
                        <a:t>provide, in addition to the student's draft, some source of information such as</a:t>
                      </a:r>
                      <a:r>
                        <a:rPr lang="en-US" sz="1100" b="0" baseline="0" dirty="0" smtClean="0"/>
                        <a:t> </a:t>
                      </a:r>
                      <a:r>
                        <a:rPr lang="en-US" sz="1100" b="0" dirty="0" smtClean="0"/>
                        <a:t>student notes, a chart, a bulleted list, or similar fictitious, but factually</a:t>
                      </a:r>
                    </a:p>
                    <a:p>
                      <a:r>
                        <a:rPr lang="en-US" sz="1100" b="0" dirty="0" smtClean="0"/>
                        <a:t>accurate, source.</a:t>
                      </a:r>
                    </a:p>
                    <a:p>
                      <a:pPr marL="171450" indent="-171450">
                        <a:buFont typeface="Arial" panose="020B0604020202020204" pitchFamily="34" charset="0"/>
                        <a:buChar char="•"/>
                      </a:pPr>
                      <a:r>
                        <a:rPr lang="en-US" sz="1100" b="0" dirty="0" smtClean="0"/>
                        <a:t>Choose the sentence from ____ that adds more [examples, facts]</a:t>
                      </a:r>
                      <a:r>
                        <a:rPr lang="en-US" sz="1100" b="0" baseline="0" dirty="0" smtClean="0"/>
                        <a:t> </a:t>
                      </a:r>
                      <a:r>
                        <a:rPr lang="en-US" sz="1100" b="0" dirty="0" smtClean="0"/>
                        <a:t>[before/after] the underlined [or otherwise indicated] sentence/section to</a:t>
                      </a:r>
                      <a:r>
                        <a:rPr lang="en-US" sz="1100" b="0" baseline="0" dirty="0" smtClean="0"/>
                        <a:t> </a:t>
                      </a:r>
                      <a:r>
                        <a:rPr lang="en-US" sz="1100" b="0" dirty="0" smtClean="0"/>
                        <a:t>the [some aspect related to the topic of the student’s paper]. Note: Stem</a:t>
                      </a:r>
                      <a:r>
                        <a:rPr lang="en-US" sz="1100" b="0" baseline="0" dirty="0" smtClean="0"/>
                        <a:t> </a:t>
                      </a:r>
                      <a:r>
                        <a:rPr lang="en-US" sz="1100" b="0" dirty="0" smtClean="0"/>
                        <a:t>must indicate specifically where the information is to be found and/or</a:t>
                      </a:r>
                      <a:r>
                        <a:rPr lang="en-US" sz="1100" b="0" baseline="0" dirty="0" smtClean="0"/>
                        <a:t> </a:t>
                      </a:r>
                      <a:r>
                        <a:rPr lang="en-US" sz="1100" b="0" dirty="0" smtClean="0"/>
                        <a:t>inserted. This can be by underlining a section or by indicating, for example, “between paragraph 1 and 2,” or “at the end of paragraph 3,”</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Choose the sentence that is a better way to develop the information in the</a:t>
                      </a:r>
                      <a:r>
                        <a:rPr lang="en-US" sz="1100" b="0" baseline="0" dirty="0" smtClean="0"/>
                        <a:t> </a:t>
                      </a:r>
                      <a:r>
                        <a:rPr lang="en-US" sz="1100" b="0" dirty="0" smtClean="0"/>
                        <a:t>underlined [or otherwise indicated] sentence/section.</a:t>
                      </a:r>
                    </a:p>
                    <a:p>
                      <a:pPr marL="0" indent="0">
                        <a:buFont typeface="Arial" panose="020B0604020202020204" pitchFamily="34" charset="0"/>
                        <a:buNone/>
                      </a:pPr>
                      <a:r>
                        <a:rPr lang="en-US" sz="1100" b="0" dirty="0" smtClean="0"/>
                        <a:t>A student is writing a [report, letter, or article] for [teacher, class, etc.] about________. The student wants to revise the draft to _____. Read the draft of</a:t>
                      </a:r>
                      <a:r>
                        <a:rPr lang="en-US" sz="1100" b="0" baseline="0" dirty="0" smtClean="0"/>
                        <a:t> </a:t>
                      </a:r>
                      <a:r>
                        <a:rPr lang="en-US" sz="1100" b="0" dirty="0" smtClean="0"/>
                        <a:t>the ______ and complete the task that follows. [Insert text.] Stimulus will</a:t>
                      </a:r>
                      <a:r>
                        <a:rPr lang="en-US" sz="1100" b="0" baseline="0" dirty="0" smtClean="0"/>
                        <a:t> </a:t>
                      </a:r>
                      <a:r>
                        <a:rPr lang="en-US" sz="1100" b="0" dirty="0" smtClean="0"/>
                        <a:t>provide, in addition to the student's draft, some source of information such</a:t>
                      </a:r>
                      <a:r>
                        <a:rPr lang="en-US" sz="1100" b="0" baseline="0" dirty="0" smtClean="0"/>
                        <a:t> </a:t>
                      </a:r>
                      <a:r>
                        <a:rPr lang="en-US" sz="1100" b="0" dirty="0" smtClean="0"/>
                        <a:t>as student notes, a chart, a bulleted list, or similar fictitious, but factually</a:t>
                      </a:r>
                    </a:p>
                    <a:p>
                      <a:pPr marL="0" indent="0">
                        <a:buFont typeface="Arial" panose="020B0604020202020204" pitchFamily="34" charset="0"/>
                        <a:buNone/>
                      </a:pPr>
                      <a:r>
                        <a:rPr lang="en-US" sz="1100" b="0" dirty="0" smtClean="0"/>
                        <a:t>accurate, source.</a:t>
                      </a:r>
                    </a:p>
                    <a:p>
                      <a:pPr marL="171450" indent="-171450">
                        <a:buFont typeface="Arial" panose="020B0604020202020204" pitchFamily="34" charset="0"/>
                        <a:buChar char="•"/>
                      </a:pPr>
                      <a:r>
                        <a:rPr lang="en-US" sz="1100" b="0" dirty="0" smtClean="0"/>
                        <a:t>Choose two sentences from ____ that add more [facts, examples]</a:t>
                      </a:r>
                      <a:r>
                        <a:rPr lang="en-US" sz="1100" b="0" baseline="0" dirty="0" smtClean="0"/>
                        <a:t> </a:t>
                      </a:r>
                      <a:r>
                        <a:rPr lang="en-US" sz="1100" b="0" dirty="0" smtClean="0"/>
                        <a:t>[before/after] the underlined sentence to [some aspect related to the</a:t>
                      </a:r>
                      <a:r>
                        <a:rPr lang="en-US" sz="1100" b="0" baseline="0" dirty="0" smtClean="0"/>
                        <a:t> </a:t>
                      </a:r>
                      <a:r>
                        <a:rPr lang="en-US" sz="1100" b="0" dirty="0" smtClean="0"/>
                        <a:t>topic of the student’s paper]. Note: stem must indicate specifically</a:t>
                      </a:r>
                      <a:r>
                        <a:rPr lang="en-US" sz="1100" b="0" baseline="0" dirty="0" smtClean="0"/>
                        <a:t> </a:t>
                      </a:r>
                      <a:r>
                        <a:rPr lang="en-US" sz="1100" b="0" dirty="0" smtClean="0"/>
                        <a:t>where the information is to be found and/or inserted. This can be by</a:t>
                      </a:r>
                      <a:r>
                        <a:rPr lang="en-US" sz="1100" b="0" baseline="0" dirty="0" smtClean="0"/>
                        <a:t> </a:t>
                      </a:r>
                      <a:r>
                        <a:rPr lang="en-US" sz="1100" b="0" dirty="0" smtClean="0"/>
                        <a:t>underlining a section or by indicating, for example, “between paragraph</a:t>
                      </a:r>
                      <a:r>
                        <a:rPr lang="en-US" sz="1100" b="0" baseline="0" dirty="0" smtClean="0"/>
                        <a:t> </a:t>
                      </a:r>
                      <a:r>
                        <a:rPr lang="en-US" sz="1100" b="0" dirty="0" smtClean="0"/>
                        <a:t>1 and 2,” or “at the end of paragraph 3,” etc.</a:t>
                      </a:r>
                    </a:p>
                    <a:p>
                      <a:pPr marL="171450" indent="-171450">
                        <a:buFont typeface="Arial" panose="020B0604020202020204" pitchFamily="34" charset="0"/>
                        <a:buChar char="•"/>
                      </a:pPr>
                      <a:r>
                        <a:rPr lang="en-US" sz="1100" b="0" dirty="0" smtClean="0"/>
                        <a:t>Choose the two sentences [or groups of sentences] that better develop</a:t>
                      </a:r>
                      <a:r>
                        <a:rPr lang="en-US" sz="1100" b="0" baseline="0" dirty="0" smtClean="0"/>
                        <a:t> </a:t>
                      </a:r>
                      <a:r>
                        <a:rPr lang="en-US" sz="1100" b="0" dirty="0" smtClean="0"/>
                        <a:t>the information in the underlined sentences.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903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1799384"/>
              </p:ext>
            </p:extLst>
          </p:nvPr>
        </p:nvGraphicFramePr>
        <p:xfrm>
          <a:off x="279691" y="1498324"/>
          <a:ext cx="9509508" cy="10537741"/>
        </p:xfrm>
        <a:graphic>
          <a:graphicData uri="http://schemas.openxmlformats.org/drawingml/2006/table">
            <a:tbl>
              <a:tblPr firstRow="1" bandRow="1">
                <a:tableStyleId>{5940675A-B579-460E-94D1-54222C63F5DA}</a:tableStyleId>
              </a:tblPr>
              <a:tblGrid>
                <a:gridCol w="1762991"/>
                <a:gridCol w="1762991"/>
                <a:gridCol w="2318222"/>
                <a:gridCol w="2144740"/>
                <a:gridCol w="1520563"/>
              </a:tblGrid>
              <a:tr h="575365">
                <a:tc gridSpan="5">
                  <a:txBody>
                    <a:bodyPr/>
                    <a:lstStyle/>
                    <a:p>
                      <a:pPr algn="ctr">
                        <a:lnSpc>
                          <a:spcPct val="100000"/>
                        </a:lnSpc>
                        <a:spcBef>
                          <a:spcPts val="0"/>
                        </a:spcBef>
                        <a:spcAft>
                          <a:spcPts val="0"/>
                        </a:spcAft>
                      </a:pPr>
                      <a:r>
                        <a:rPr lang="en-US" sz="2200" b="1" dirty="0" smtClean="0"/>
                        <a:t>Grade 3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2765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Establish a Situation.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pPr>
                        <a:lnSpc>
                          <a:spcPct val="100000"/>
                        </a:lnSpc>
                        <a:spcBef>
                          <a:spcPts val="0"/>
                        </a:spcBef>
                        <a:spcAft>
                          <a:spcPts val="0"/>
                        </a:spcAft>
                      </a:pPr>
                      <a:r>
                        <a:rPr lang="en-US" sz="1200" b="1" dirty="0" smtClean="0"/>
                        <a:t>Brief Write DOK-3 (student will write organized narratives)</a:t>
                      </a:r>
                    </a:p>
                    <a:p>
                      <a:pPr>
                        <a:lnSpc>
                          <a:spcPct val="100000"/>
                        </a:lnSpc>
                        <a:spcBef>
                          <a:spcPts val="0"/>
                        </a:spcBef>
                        <a:spcAft>
                          <a:spcPts val="0"/>
                        </a:spcAft>
                      </a:pPr>
                      <a:r>
                        <a:rPr lang="en-US" sz="1100" b="0" dirty="0" smtClean="0"/>
                        <a:t>A student is writing a [story] for [teacher, class, etc.] about _____. Read</a:t>
                      </a:r>
                      <a:r>
                        <a:rPr lang="en-US" sz="1100" b="0" baseline="0" dirty="0" smtClean="0"/>
                        <a:t> </a:t>
                      </a:r>
                      <a:r>
                        <a:rPr lang="en-US" sz="1100" b="0" dirty="0" smtClean="0"/>
                        <a:t>the draft of the ______ and complete the task that follows. [Insert text.]</a:t>
                      </a:r>
                    </a:p>
                    <a:p>
                      <a:pPr marL="171450" indent="-171450">
                        <a:lnSpc>
                          <a:spcPct val="100000"/>
                        </a:lnSpc>
                        <a:spcBef>
                          <a:spcPts val="0"/>
                        </a:spcBef>
                        <a:spcAft>
                          <a:spcPts val="0"/>
                        </a:spcAft>
                        <a:buFont typeface="Arial" panose="020B0604020202020204" pitchFamily="34" charset="0"/>
                        <a:buChar char="•"/>
                      </a:pPr>
                      <a:r>
                        <a:rPr lang="en-US" sz="1100" b="0" dirty="0" smtClean="0"/>
                        <a:t>Write an introduction to the story that explains what is going on at the</a:t>
                      </a:r>
                      <a:r>
                        <a:rPr lang="en-US" sz="1100" b="0" baseline="0" dirty="0" smtClean="0"/>
                        <a:t> </a:t>
                      </a:r>
                      <a:r>
                        <a:rPr lang="en-US" sz="1100" b="0" dirty="0" smtClean="0"/>
                        <a:t>beginning of the story and/or explains who the characters are.</a:t>
                      </a:r>
                    </a:p>
                    <a:p>
                      <a:pPr marL="171450" indent="-171450">
                        <a:lnSpc>
                          <a:spcPct val="100000"/>
                        </a:lnSpc>
                        <a:spcBef>
                          <a:spcPts val="0"/>
                        </a:spcBef>
                        <a:spcAft>
                          <a:spcPts val="0"/>
                        </a:spcAft>
                        <a:buFont typeface="Arial" panose="020B0604020202020204" pitchFamily="34" charset="0"/>
                        <a:buChar char="•"/>
                      </a:pPr>
                      <a:r>
                        <a:rPr lang="en-US" sz="1100" b="0" dirty="0" smtClean="0"/>
                        <a:t>In one to two paragraphs, write an ending for the story that solves the</a:t>
                      </a:r>
                      <a:r>
                        <a:rPr lang="en-US" sz="1100" b="0" baseline="0" dirty="0" smtClean="0"/>
                        <a:t> </a:t>
                      </a:r>
                      <a:r>
                        <a:rPr lang="en-US" sz="1100" b="0" dirty="0" smtClean="0"/>
                        <a:t>problem or follows from the events and experiences in the story [Note:</a:t>
                      </a:r>
                      <a:r>
                        <a:rPr lang="en-US" sz="1100" b="0" baseline="0" dirty="0" smtClean="0"/>
                        <a:t> </a:t>
                      </a:r>
                      <a:r>
                        <a:rPr lang="en-US" sz="1100" b="0" dirty="0" smtClean="0"/>
                        <a:t>When ONLY an ending--resolution to the “problem”—Is needed, the item</a:t>
                      </a:r>
                      <a:r>
                        <a:rPr lang="en-US" sz="1100" b="0" baseline="0" dirty="0" smtClean="0"/>
                        <a:t> </a:t>
                      </a:r>
                      <a:r>
                        <a:rPr lang="en-US" sz="1100" b="0" dirty="0" smtClean="0"/>
                        <a:t>is “organization.”]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32224">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Introduce a narrator or character(s).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13887">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Organize narrative with a sequence of events that unfolds naturally.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3">
                  <a:txBody>
                    <a:bodyPr/>
                    <a:lstStyle/>
                    <a:p>
                      <a:pPr>
                        <a:lnSpc>
                          <a:spcPct val="100000"/>
                        </a:lnSpc>
                        <a:spcBef>
                          <a:spcPts val="0"/>
                        </a:spcBef>
                        <a:spcAft>
                          <a:spcPts val="0"/>
                        </a:spcAft>
                      </a:pPr>
                      <a:r>
                        <a:rPr lang="en-US" sz="1200" b="1" dirty="0" smtClean="0"/>
                        <a:t>Revise a Brief Text</a:t>
                      </a:r>
                      <a:r>
                        <a:rPr lang="en-US" sz="1200" b="1" baseline="0" dirty="0" smtClean="0"/>
                        <a:t> DOK – 2 (student will revise developed organized narratives)</a:t>
                      </a:r>
                    </a:p>
                    <a:p>
                      <a:pPr>
                        <a:lnSpc>
                          <a:spcPct val="100000"/>
                        </a:lnSpc>
                        <a:spcBef>
                          <a:spcPts val="0"/>
                        </a:spcBef>
                        <a:spcAft>
                          <a:spcPts val="0"/>
                        </a:spcAft>
                      </a:pPr>
                      <a:r>
                        <a:rPr lang="en-US" sz="1100" b="0" baseline="0" dirty="0" smtClean="0"/>
                        <a:t>A student is writing a [story, narrative] for [teacher, class, etc.] about _____. The student wants to revise the draft to _____. Read the draft of the ______ and [answer the question/complete the task] that follows. [Insert text.]</a:t>
                      </a:r>
                    </a:p>
                    <a:p>
                      <a:pPr marL="171450" indent="-171450">
                        <a:lnSpc>
                          <a:spcPct val="100000"/>
                        </a:lnSpc>
                        <a:spcBef>
                          <a:spcPts val="0"/>
                        </a:spcBef>
                        <a:spcAft>
                          <a:spcPts val="0"/>
                        </a:spcAft>
                        <a:buFont typeface="Arial" panose="020B0604020202020204" pitchFamily="34" charset="0"/>
                        <a:buChar char="•"/>
                      </a:pPr>
                      <a:r>
                        <a:rPr lang="en-US" sz="1100" b="0" baseline="0" dirty="0" smtClean="0"/>
                        <a:t>Choose the best sentence to connect sentences ____ and ________ [or to show readers how _____ and _____ are connected [or how time changes].</a:t>
                      </a:r>
                    </a:p>
                    <a:p>
                      <a:pPr marL="171450" indent="-171450">
                        <a:lnSpc>
                          <a:spcPct val="100000"/>
                        </a:lnSpc>
                        <a:spcBef>
                          <a:spcPts val="0"/>
                        </a:spcBef>
                        <a:spcAft>
                          <a:spcPts val="0"/>
                        </a:spcAft>
                        <a:buFont typeface="Arial" panose="020B0604020202020204" pitchFamily="34" charset="0"/>
                        <a:buChar char="•"/>
                      </a:pPr>
                      <a:r>
                        <a:rPr lang="en-US" sz="1100" b="0" baseline="0" dirty="0" smtClean="0"/>
                        <a:t>Choose the best beginning sentence to introduce the [setting, characters, problem, etc.].</a:t>
                      </a:r>
                    </a:p>
                    <a:p>
                      <a:pPr marL="171450" indent="-171450">
                        <a:lnSpc>
                          <a:spcPct val="100000"/>
                        </a:lnSpc>
                        <a:spcBef>
                          <a:spcPts val="0"/>
                        </a:spcBef>
                        <a:spcAft>
                          <a:spcPts val="0"/>
                        </a:spcAft>
                        <a:buFont typeface="Arial" panose="020B0604020202020204" pitchFamily="34" charset="0"/>
                        <a:buChar char="•"/>
                      </a:pPr>
                      <a:r>
                        <a:rPr lang="en-US" sz="1100" b="0" baseline="0" dirty="0" smtClean="0"/>
                        <a:t>Choose the best ending sentence for </a:t>
                      </a:r>
                      <a:r>
                        <a:rPr lang="en-US" sz="1100" b="0" baseline="0" dirty="0" smtClean="0">
                          <a:solidFill>
                            <a:schemeClr val="tx1"/>
                          </a:solidFill>
                        </a:rPr>
                        <a:t>the ____.</a:t>
                      </a:r>
                    </a:p>
                    <a:p>
                      <a:pPr>
                        <a:lnSpc>
                          <a:spcPct val="100000"/>
                        </a:lnSpc>
                        <a:spcBef>
                          <a:spcPts val="0"/>
                        </a:spcBef>
                        <a:spcAft>
                          <a:spcPts val="0"/>
                        </a:spcAft>
                      </a:pPr>
                      <a:r>
                        <a:rPr lang="en-US" sz="1100" b="0" baseline="0" dirty="0" smtClean="0"/>
                        <a:t>A student is writing a [story] for [teacher, class, etc.] about _________. The student wants to revise the draft to _____. Read the draft of the ______ and [answer the question/complete the task] that follows. [Insert text.] Note: stem must indicate specifically where the information is to be inserted. This can be by underlining a section or by indicating, for example, “between paragraph 1 and 2,” or “at the end of paragraph 3,” etc.]</a:t>
                      </a:r>
                    </a:p>
                    <a:p>
                      <a:pPr marL="171450" indent="-171450">
                        <a:lnSpc>
                          <a:spcPct val="100000"/>
                        </a:lnSpc>
                        <a:spcBef>
                          <a:spcPts val="0"/>
                        </a:spcBef>
                        <a:spcAft>
                          <a:spcPts val="0"/>
                        </a:spcAft>
                        <a:buFont typeface="Arial" panose="020B0604020202020204" pitchFamily="34" charset="0"/>
                        <a:buChar char="•"/>
                      </a:pPr>
                      <a:r>
                        <a:rPr lang="en-US" sz="1100" b="0" baseline="0" dirty="0" smtClean="0"/>
                        <a:t>Choose the two best sentences to connect sentences ____ and ____ [or to show readers how _____ and _____ are connected or how time changes].</a:t>
                      </a:r>
                    </a:p>
                    <a:p>
                      <a:pPr marL="171450" indent="-171450">
                        <a:lnSpc>
                          <a:spcPct val="100000"/>
                        </a:lnSpc>
                        <a:spcBef>
                          <a:spcPts val="0"/>
                        </a:spcBef>
                        <a:spcAft>
                          <a:spcPts val="0"/>
                        </a:spcAft>
                        <a:buFont typeface="Arial" panose="020B0604020202020204" pitchFamily="34" charset="0"/>
                        <a:buChar char="•"/>
                      </a:pPr>
                      <a:r>
                        <a:rPr lang="en-US" sz="1100" b="0" baseline="0" dirty="0" smtClean="0"/>
                        <a:t>Choose the best beginning and ending sentences for the 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32037">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Use temporal words or phrases to signal event order.</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56477">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Provide a closure that follows logically from the narrative.</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indent="0" algn="ctr">
                        <a:lnSpc>
                          <a:spcPct val="100000"/>
                        </a:lnSpc>
                        <a:spcBef>
                          <a:spcPts val="0"/>
                        </a:spcBef>
                        <a:spcAft>
                          <a:spcPts val="0"/>
                        </a:spcAft>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266201">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Include dialogue to convey events/experiences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pPr>
                        <a:lnSpc>
                          <a:spcPct val="100000"/>
                        </a:lnSpc>
                        <a:spcBef>
                          <a:spcPts val="0"/>
                        </a:spcBef>
                        <a:spcAft>
                          <a:spcPts val="0"/>
                        </a:spcAft>
                      </a:pPr>
                      <a:r>
                        <a:rPr lang="en-US" sz="1200" b="1" dirty="0" smtClean="0"/>
                        <a:t>Brief Write DOK-3 ( students will write narratives</a:t>
                      </a:r>
                      <a:r>
                        <a:rPr lang="en-US" sz="1200" b="1" baseline="0" dirty="0" smtClean="0"/>
                        <a:t> applying narrative techniques)</a:t>
                      </a:r>
                      <a:endParaRPr lang="en-US" sz="1200" b="1" dirty="0" smtClean="0"/>
                    </a:p>
                    <a:p>
                      <a:pPr>
                        <a:lnSpc>
                          <a:spcPct val="100000"/>
                        </a:lnSpc>
                        <a:spcBef>
                          <a:spcPts val="0"/>
                        </a:spcBef>
                        <a:spcAft>
                          <a:spcPts val="0"/>
                        </a:spcAft>
                      </a:pPr>
                      <a:r>
                        <a:rPr lang="en-US" sz="1100" b="0" dirty="0" smtClean="0"/>
                        <a:t>A student is writing a [story] for [teacher, class, etc.] about ______. Read</a:t>
                      </a:r>
                      <a:r>
                        <a:rPr lang="en-US" sz="1100" b="0" baseline="0" dirty="0" smtClean="0"/>
                        <a:t> </a:t>
                      </a:r>
                      <a:r>
                        <a:rPr lang="en-US" sz="1100" b="0" dirty="0" smtClean="0"/>
                        <a:t>the draft of the ______ and complete the task that follows. [Insert text.]</a:t>
                      </a:r>
                    </a:p>
                    <a:p>
                      <a:pPr marL="171450" indent="-171450">
                        <a:lnSpc>
                          <a:spcPct val="100000"/>
                        </a:lnSpc>
                        <a:spcBef>
                          <a:spcPts val="0"/>
                        </a:spcBef>
                        <a:spcAft>
                          <a:spcPts val="0"/>
                        </a:spcAft>
                        <a:buFont typeface="Arial" panose="020B0604020202020204" pitchFamily="34" charset="0"/>
                        <a:buChar char="•"/>
                      </a:pPr>
                      <a:r>
                        <a:rPr lang="en-US" sz="1100" b="0" dirty="0" smtClean="0"/>
                        <a:t>Write one or two paragraphs that would add dialogue [or description] to</a:t>
                      </a:r>
                      <a:r>
                        <a:rPr lang="en-US" sz="1100" b="0" baseline="0" dirty="0" smtClean="0"/>
                        <a:t> </a:t>
                      </a:r>
                      <a:r>
                        <a:rPr lang="en-US" sz="1100" b="0" dirty="0" smtClean="0"/>
                        <a:t>[the part about _____ or when _____ happens].</a:t>
                      </a:r>
                    </a:p>
                    <a:p>
                      <a:pPr marL="171450" indent="-171450">
                        <a:lnSpc>
                          <a:spcPct val="100000"/>
                        </a:lnSpc>
                        <a:spcBef>
                          <a:spcPts val="0"/>
                        </a:spcBef>
                        <a:spcAft>
                          <a:spcPts val="0"/>
                        </a:spcAft>
                        <a:buFont typeface="Arial" panose="020B0604020202020204" pitchFamily="34" charset="0"/>
                        <a:buChar char="•"/>
                      </a:pPr>
                      <a:r>
                        <a:rPr lang="en-US" sz="1100" b="0" dirty="0" smtClean="0"/>
                        <a:t>Continue the story and include meaningful dialogue and description to</a:t>
                      </a:r>
                      <a:r>
                        <a:rPr lang="en-US" sz="1100" b="0" baseline="0" dirty="0" smtClean="0"/>
                        <a:t> </a:t>
                      </a:r>
                      <a:r>
                        <a:rPr lang="en-US" sz="1100" b="0" dirty="0" smtClean="0"/>
                        <a:t>tell what happened ____.</a:t>
                      </a:r>
                    </a:p>
                    <a:p>
                      <a:pPr marL="171450" indent="-171450">
                        <a:lnSpc>
                          <a:spcPct val="100000"/>
                        </a:lnSpc>
                        <a:spcBef>
                          <a:spcPts val="0"/>
                        </a:spcBef>
                        <a:spcAft>
                          <a:spcPts val="0"/>
                        </a:spcAft>
                        <a:buFont typeface="Arial" panose="020B0604020202020204" pitchFamily="34" charset="0"/>
                        <a:buChar char="•"/>
                      </a:pPr>
                      <a:r>
                        <a:rPr lang="en-US" sz="1100" b="0" dirty="0" smtClean="0"/>
                        <a:t>In one or two paragraphs, continue the story by describing the ____.</a:t>
                      </a:r>
                      <a:r>
                        <a:rPr lang="en-US" sz="1100" b="0" baseline="0" dirty="0" smtClean="0"/>
                        <a:t> </a:t>
                      </a:r>
                      <a:r>
                        <a:rPr lang="en-US" sz="1100" b="0" dirty="0" smtClean="0"/>
                        <a:t>[Note: When the item is asking writers to “finish the story” by</a:t>
                      </a:r>
                      <a:r>
                        <a:rPr lang="en-US" sz="1100" b="0" baseline="0" dirty="0" smtClean="0"/>
                        <a:t> </a:t>
                      </a:r>
                      <a:r>
                        <a:rPr lang="en-US" sz="1100" b="0" dirty="0" smtClean="0"/>
                        <a:t>developing/continuing and concluding the action—including “solving the</a:t>
                      </a:r>
                      <a:r>
                        <a:rPr lang="en-US" sz="1100" b="0" baseline="0" dirty="0" smtClean="0"/>
                        <a:t> </a:t>
                      </a:r>
                      <a:r>
                        <a:rPr lang="en-US" sz="1100" b="0" dirty="0" smtClean="0"/>
                        <a:t>problem”—the item is properly coded “elaboration.”]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361497">
                <a:tc rowSpan="2"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t>Include descriptive details to convey events/experiences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20621">
                <a:tc gridSpan="2" vMerge="1">
                  <a:txBody>
                    <a:bodyPr/>
                    <a:lstStyle/>
                    <a:p>
                      <a:endParaRPr lang="en-US"/>
                    </a:p>
                  </a:txBody>
                  <a:tcPr/>
                </a:tc>
                <a:tc hMerge="1" vMerge="1">
                  <a:txBody>
                    <a:bodyPr/>
                    <a:lstStyle/>
                    <a:p>
                      <a:endParaRPr lang="en-US"/>
                    </a:p>
                  </a:txBody>
                  <a:tcPr/>
                </a:tc>
                <a:tc rowSpan="2" gridSpan="3">
                  <a:txBody>
                    <a:bodyPr/>
                    <a:lstStyle/>
                    <a:p>
                      <a:pPr>
                        <a:lnSpc>
                          <a:spcPct val="100000"/>
                        </a:lnSpc>
                        <a:spcBef>
                          <a:spcPts val="0"/>
                        </a:spcBef>
                        <a:spcAft>
                          <a:spcPts val="0"/>
                        </a:spcAft>
                      </a:pPr>
                      <a:r>
                        <a:rPr lang="en-US" sz="1200" b="1" dirty="0" smtClean="0"/>
                        <a:t>Revise a Brief Text DOK-2 (student will revise developed narratives</a:t>
                      </a:r>
                      <a:r>
                        <a:rPr lang="en-US" sz="1200" b="1" baseline="0" dirty="0" smtClean="0"/>
                        <a:t> applying techniques.</a:t>
                      </a:r>
                      <a:endParaRPr lang="en-US" sz="1200" b="1" dirty="0" smtClean="0"/>
                    </a:p>
                    <a:p>
                      <a:pPr>
                        <a:lnSpc>
                          <a:spcPct val="100000"/>
                        </a:lnSpc>
                        <a:spcBef>
                          <a:spcPts val="0"/>
                        </a:spcBef>
                        <a:spcAft>
                          <a:spcPts val="0"/>
                        </a:spcAft>
                      </a:pPr>
                      <a:r>
                        <a:rPr lang="en-US" sz="1100" b="0" dirty="0" smtClean="0"/>
                        <a:t>A student is writing a [story] for [teacher, class, etc.] about _________. The</a:t>
                      </a:r>
                      <a:r>
                        <a:rPr lang="en-US" sz="1100" b="0" baseline="0" dirty="0" smtClean="0"/>
                        <a:t> </a:t>
                      </a:r>
                      <a:r>
                        <a:rPr lang="en-US" sz="1100" b="0" dirty="0" smtClean="0"/>
                        <a:t>student wants to revise the draft to _____. Read the draft of the ______ and</a:t>
                      </a:r>
                      <a:r>
                        <a:rPr lang="en-US" sz="1100" b="0" baseline="0" dirty="0" smtClean="0"/>
                        <a:t> </a:t>
                      </a:r>
                      <a:r>
                        <a:rPr lang="en-US" sz="1100" b="0" dirty="0" smtClean="0"/>
                        <a:t>[answer the question/complete the task] that follows. [Insert text.] Note:</a:t>
                      </a:r>
                      <a:r>
                        <a:rPr lang="en-US" sz="1100" b="0" baseline="0" dirty="0" smtClean="0"/>
                        <a:t> </a:t>
                      </a:r>
                      <a:r>
                        <a:rPr lang="en-US" sz="1100" b="0" dirty="0" smtClean="0"/>
                        <a:t>stem must indicate specifically where the information is to be inserted. This</a:t>
                      </a:r>
                      <a:r>
                        <a:rPr lang="en-US" sz="1100" b="0" baseline="0" dirty="0" smtClean="0"/>
                        <a:t> </a:t>
                      </a:r>
                      <a:r>
                        <a:rPr lang="en-US" sz="1100" b="0" dirty="0" smtClean="0"/>
                        <a:t>can be by underlining a section or by indicating, for example, “between</a:t>
                      </a:r>
                      <a:r>
                        <a:rPr lang="en-US" sz="1100" b="0" baseline="0" dirty="0" smtClean="0"/>
                        <a:t> </a:t>
                      </a:r>
                      <a:r>
                        <a:rPr lang="en-US" sz="1100" b="0" dirty="0" smtClean="0"/>
                        <a:t>paragraph 1 and 2,” or “at the end of paragraph 3,” etc.]</a:t>
                      </a:r>
                    </a:p>
                    <a:p>
                      <a:pPr marL="171450" indent="-171450">
                        <a:lnSpc>
                          <a:spcPct val="100000"/>
                        </a:lnSpc>
                        <a:spcBef>
                          <a:spcPts val="0"/>
                        </a:spcBef>
                        <a:spcAft>
                          <a:spcPts val="0"/>
                        </a:spcAft>
                        <a:buFont typeface="Arial" panose="020B0604020202020204" pitchFamily="34" charset="0"/>
                        <a:buChar char="•"/>
                      </a:pPr>
                      <a:r>
                        <a:rPr lang="en-US" sz="1100" b="0" dirty="0" smtClean="0"/>
                        <a:t>Choose the best sentence to add detail [before/after] the underlined</a:t>
                      </a:r>
                      <a:r>
                        <a:rPr lang="en-US" sz="1100" b="0" baseline="0" dirty="0" smtClean="0"/>
                        <a:t> </a:t>
                      </a:r>
                      <a:r>
                        <a:rPr lang="en-US" sz="1100" b="0" dirty="0" smtClean="0"/>
                        <a:t>sentence to show [or explain] who the main character is [or what is</a:t>
                      </a:r>
                      <a:r>
                        <a:rPr lang="en-US" sz="1100" b="0" baseline="0" dirty="0" smtClean="0"/>
                        <a:t> </a:t>
                      </a:r>
                      <a:r>
                        <a:rPr lang="en-US" sz="1100" b="0" dirty="0" smtClean="0"/>
                        <a:t>going on, or what the conflict is, etc.].</a:t>
                      </a:r>
                    </a:p>
                    <a:p>
                      <a:pPr marL="171450" indent="-171450">
                        <a:lnSpc>
                          <a:spcPct val="100000"/>
                        </a:lnSpc>
                        <a:spcBef>
                          <a:spcPts val="0"/>
                        </a:spcBef>
                        <a:spcAft>
                          <a:spcPts val="0"/>
                        </a:spcAft>
                        <a:buFont typeface="Arial" panose="020B0604020202020204" pitchFamily="34" charset="0"/>
                        <a:buChar char="•"/>
                      </a:pPr>
                      <a:r>
                        <a:rPr lang="en-US" sz="1100" b="0" dirty="0" smtClean="0"/>
                        <a:t>Choose the best descriptive sentence[s] to replace ____ [underlined</a:t>
                      </a:r>
                      <a:r>
                        <a:rPr lang="en-US" sz="1100" b="0" baseline="0" dirty="0" smtClean="0"/>
                        <a:t> </a:t>
                      </a:r>
                      <a:r>
                        <a:rPr lang="en-US" sz="1100" b="0" dirty="0" smtClean="0"/>
                        <a:t>text].</a:t>
                      </a:r>
                    </a:p>
                    <a:p>
                      <a:pPr marL="171450" indent="-171450">
                        <a:lnSpc>
                          <a:spcPct val="100000"/>
                        </a:lnSpc>
                        <a:spcBef>
                          <a:spcPts val="0"/>
                        </a:spcBef>
                        <a:spcAft>
                          <a:spcPts val="0"/>
                        </a:spcAft>
                        <a:buFont typeface="Arial" panose="020B0604020202020204" pitchFamily="34" charset="0"/>
                        <a:buChar char="•"/>
                      </a:pPr>
                      <a:r>
                        <a:rPr lang="en-US" sz="1100" b="0" dirty="0" smtClean="0"/>
                        <a:t>The writer wants to add dialogue to the story. Which of the following</a:t>
                      </a:r>
                      <a:r>
                        <a:rPr lang="en-US" sz="1100" b="0" baseline="0" dirty="0" smtClean="0"/>
                        <a:t> </a:t>
                      </a:r>
                      <a:r>
                        <a:rPr lang="en-US" sz="1100" b="0" dirty="0" smtClean="0"/>
                        <a:t>sentences best replaces ____ [underlined text]?</a:t>
                      </a:r>
                    </a:p>
                    <a:p>
                      <a:pPr marL="171450" indent="-171450">
                        <a:lnSpc>
                          <a:spcPct val="100000"/>
                        </a:lnSpc>
                        <a:spcBef>
                          <a:spcPts val="0"/>
                        </a:spcBef>
                        <a:spcAft>
                          <a:spcPts val="0"/>
                        </a:spcAft>
                        <a:buFont typeface="Arial" panose="020B0604020202020204" pitchFamily="34" charset="0"/>
                        <a:buChar char="•"/>
                      </a:pPr>
                      <a:r>
                        <a:rPr lang="en-US" sz="1100" b="0" dirty="0" smtClean="0"/>
                        <a:t>Choose the two best sentences to add detail [before/after] the</a:t>
                      </a:r>
                      <a:r>
                        <a:rPr lang="en-US" sz="1100" b="0" baseline="0" dirty="0" smtClean="0"/>
                        <a:t> </a:t>
                      </a:r>
                      <a:r>
                        <a:rPr lang="en-US" sz="1100" b="0" dirty="0" smtClean="0"/>
                        <a:t>underlined sentence to show or explain who the main character is.</a:t>
                      </a:r>
                    </a:p>
                    <a:p>
                      <a:pPr marL="171450" indent="-171450">
                        <a:lnSpc>
                          <a:spcPct val="100000"/>
                        </a:lnSpc>
                        <a:spcBef>
                          <a:spcPts val="0"/>
                        </a:spcBef>
                        <a:spcAft>
                          <a:spcPts val="0"/>
                        </a:spcAft>
                        <a:buFont typeface="Arial" panose="020B0604020202020204" pitchFamily="34" charset="0"/>
                        <a:buChar char="•"/>
                      </a:pPr>
                      <a:r>
                        <a:rPr lang="en-US" sz="1100" b="0" dirty="0" smtClean="0"/>
                        <a:t>Choose the best descriptive sentences to replace ____ and ____</a:t>
                      </a:r>
                      <a:r>
                        <a:rPr lang="en-US" sz="1100" b="0" baseline="0" dirty="0" smtClean="0"/>
                        <a:t> </a:t>
                      </a:r>
                      <a:r>
                        <a:rPr lang="en-US" sz="1100" b="0" dirty="0" smtClean="0"/>
                        <a:t>[underlined text].</a:t>
                      </a:r>
                    </a:p>
                    <a:p>
                      <a:pPr marL="171450" indent="-171450">
                        <a:lnSpc>
                          <a:spcPct val="100000"/>
                        </a:lnSpc>
                        <a:spcBef>
                          <a:spcPts val="0"/>
                        </a:spcBef>
                        <a:spcAft>
                          <a:spcPts val="0"/>
                        </a:spcAft>
                        <a:buFont typeface="Arial" panose="020B0604020202020204" pitchFamily="34" charset="0"/>
                        <a:buChar char="•"/>
                      </a:pPr>
                      <a:r>
                        <a:rPr lang="en-US" sz="1100" b="0" dirty="0" smtClean="0"/>
                        <a:t>The writer wants to add dialogue to the story. Which of the following</a:t>
                      </a:r>
                      <a:r>
                        <a:rPr lang="en-US" sz="1100" b="0" baseline="0" dirty="0" smtClean="0"/>
                        <a:t> </a:t>
                      </a:r>
                      <a:r>
                        <a:rPr lang="en-US" sz="1100" b="0" dirty="0" smtClean="0"/>
                        <a:t>sentences best replaces ____ and ____ [underlined 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1681781">
                <a:tc gridSpan="2">
                  <a:txBody>
                    <a:bodyPr/>
                    <a:lstStyle/>
                    <a:p>
                      <a:pPr marL="171450" indent="-171450">
                        <a:lnSpc>
                          <a:spcPct val="100000"/>
                        </a:lnSpc>
                        <a:spcBef>
                          <a:spcPts val="0"/>
                        </a:spcBef>
                        <a:spcAft>
                          <a:spcPts val="0"/>
                        </a:spcAft>
                        <a:buFont typeface="Arial" panose="020B0604020202020204" pitchFamily="34" charset="0"/>
                        <a:buChar char="•"/>
                      </a:pPr>
                      <a:r>
                        <a:rPr lang="en-US" sz="1300" b="1" dirty="0" smtClean="0"/>
                        <a:t>Identify details that should be deleted because they are inconsistent</a:t>
                      </a:r>
                      <a:r>
                        <a:rPr lang="en-US" sz="1300" b="1" baseline="0" dirty="0" smtClean="0"/>
                        <a:t> with the rest of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7130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41637570"/>
              </p:ext>
            </p:extLst>
          </p:nvPr>
        </p:nvGraphicFramePr>
        <p:xfrm>
          <a:off x="276227" y="1073738"/>
          <a:ext cx="9659003" cy="13329030"/>
        </p:xfrm>
        <a:graphic>
          <a:graphicData uri="http://schemas.openxmlformats.org/drawingml/2006/table">
            <a:tbl>
              <a:tblPr firstRow="1" bandRow="1">
                <a:tableStyleId>{5940675A-B579-460E-94D1-54222C63F5DA}</a:tableStyleId>
              </a:tblPr>
              <a:tblGrid>
                <a:gridCol w="1858849"/>
                <a:gridCol w="1858849"/>
                <a:gridCol w="429475"/>
                <a:gridCol w="2014796"/>
                <a:gridCol w="2261354"/>
                <a:gridCol w="1235681"/>
              </a:tblGrid>
              <a:tr h="369087">
                <a:tc gridSpan="6">
                  <a:txBody>
                    <a:bodyPr/>
                    <a:lstStyle/>
                    <a:p>
                      <a:pPr algn="ctr"/>
                      <a:r>
                        <a:rPr lang="en-US" sz="1800" b="1" dirty="0" smtClean="0"/>
                        <a:t>Grade 3</a:t>
                      </a:r>
                      <a:endParaRPr lang="en-US" sz="18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endParaRPr lang="en-US"/>
                    </a:p>
                  </a:txBody>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84735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word(s) or phrase(s) for audience or purpose.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gridSpan="3">
                  <a:txBody>
                    <a:bodyPr/>
                    <a:lstStyle/>
                    <a:p>
                      <a:pPr marL="0" indent="0">
                        <a:buFont typeface="Arial" panose="020B0604020202020204" pitchFamily="34" charset="0"/>
                        <a:buNone/>
                      </a:pPr>
                      <a:r>
                        <a:rPr lang="en-US" sz="1100" dirty="0" smtClean="0"/>
                        <a:t>A student is writing a [varied forms, e.g., story, book report, formal letter,</a:t>
                      </a:r>
                      <a:r>
                        <a:rPr lang="en-US" sz="1100" baseline="0" dirty="0" smtClean="0"/>
                        <a:t> </a:t>
                      </a:r>
                      <a:r>
                        <a:rPr lang="en-US" sz="1100" dirty="0" smtClean="0"/>
                        <a:t>opinion paper, etc.] for her [teacher, principal, class, etc.] about ____. Read</a:t>
                      </a:r>
                      <a:r>
                        <a:rPr lang="en-US" sz="1100" baseline="0" dirty="0" smtClean="0"/>
                        <a:t> </a:t>
                      </a:r>
                      <a:r>
                        <a:rPr lang="en-US" sz="1100" dirty="0" smtClean="0"/>
                        <a:t>the draft of the _____ and [answer the question/complete the task] that</a:t>
                      </a:r>
                      <a:r>
                        <a:rPr lang="en-US" sz="1100" baseline="0" dirty="0" smtClean="0"/>
                        <a:t> </a:t>
                      </a:r>
                      <a:r>
                        <a:rPr lang="en-US" sz="1100" dirty="0" smtClean="0"/>
                        <a:t>follows. [Insert text.]</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[word/words/phrase] would</a:t>
                      </a:r>
                      <a:r>
                        <a:rPr lang="en-US" sz="1100" baseline="0" dirty="0" smtClean="0"/>
                        <a:t> </a:t>
                      </a:r>
                      <a:r>
                        <a:rPr lang="en-US" sz="1100" dirty="0" smtClean="0"/>
                        <a:t>make his word choice better?</a:t>
                      </a:r>
                    </a:p>
                    <a:p>
                      <a:pPr marL="171450" indent="-171450">
                        <a:buFont typeface="Arial" panose="020B0604020202020204" pitchFamily="34" charset="0"/>
                        <a:buChar char="•"/>
                      </a:pPr>
                      <a:r>
                        <a:rPr lang="en-US" sz="1100" dirty="0" smtClean="0"/>
                        <a:t>What is a more exact way to say what the writer means by the</a:t>
                      </a:r>
                      <a:r>
                        <a:rPr lang="en-US" sz="1100" baseline="0" dirty="0" smtClean="0"/>
                        <a:t> </a:t>
                      </a:r>
                      <a:r>
                        <a:rPr lang="en-US" sz="1100" dirty="0" smtClean="0"/>
                        <a:t>underlined word(s)/phrase?</a:t>
                      </a:r>
                    </a:p>
                    <a:p>
                      <a:pPr marL="171450" indent="-171450">
                        <a:buFont typeface="Arial" panose="020B0604020202020204" pitchFamily="34" charset="0"/>
                        <a:buChar char="•"/>
                      </a:pPr>
                      <a:r>
                        <a:rPr lang="en-US" sz="1100" dirty="0" smtClean="0"/>
                        <a:t>The student has decided that the bold word is too simple for her</a:t>
                      </a:r>
                      <a:r>
                        <a:rPr lang="en-US" sz="1100" baseline="0" dirty="0" smtClean="0"/>
                        <a:t> </a:t>
                      </a:r>
                      <a:r>
                        <a:rPr lang="en-US" sz="1100" dirty="0" smtClean="0"/>
                        <a:t>audience. Choose the word that best replaces the bold word.</a:t>
                      </a:r>
                    </a:p>
                    <a:p>
                      <a:pPr marL="171450" indent="-171450">
                        <a:buFont typeface="Arial" panose="020B0604020202020204" pitchFamily="34" charset="0"/>
                        <a:buChar char="•"/>
                      </a:pPr>
                      <a:r>
                        <a:rPr lang="en-US" sz="1100" dirty="0" smtClean="0"/>
                        <a:t>The student wants to choose words that would be more convincing (or</a:t>
                      </a:r>
                      <a:r>
                        <a:rPr lang="en-US" sz="1100" baseline="0" dirty="0" smtClean="0"/>
                        <a:t> </a:t>
                      </a:r>
                      <a:r>
                        <a:rPr lang="en-US" sz="1100" dirty="0" smtClean="0"/>
                        <a:t>informative) for the audience. Choose word(s) that would be the best</a:t>
                      </a:r>
                      <a:r>
                        <a:rPr lang="en-US" sz="1100" baseline="0" dirty="0" smtClean="0"/>
                        <a:t> </a:t>
                      </a:r>
                      <a:r>
                        <a:rPr lang="en-US" sz="1100" dirty="0" smtClean="0"/>
                        <a:t>replacement(s) for the underlined words.</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two [words/phrases]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Choose two words (or phrases) that could replace the underlined word</a:t>
                      </a:r>
                      <a:r>
                        <a:rPr lang="en-US" sz="1100" baseline="0" dirty="0" smtClean="0"/>
                        <a:t> </a:t>
                      </a:r>
                      <a:r>
                        <a:rPr lang="en-US" sz="1100" dirty="0" smtClean="0"/>
                        <a:t>in the paragraph to make the writer’s meaning clearer.</a:t>
                      </a:r>
                    </a:p>
                    <a:p>
                      <a:pPr marL="171450" indent="-171450">
                        <a:buFont typeface="Arial" panose="020B0604020202020204" pitchFamily="34" charset="0"/>
                        <a:buChar char="•"/>
                      </a:pPr>
                      <a:r>
                        <a:rPr lang="en-US" sz="1100" dirty="0" smtClean="0"/>
                        <a:t>What are more exact ways to say what the writer means by the two</a:t>
                      </a:r>
                      <a:r>
                        <a:rPr lang="en-US" sz="1100" baseline="0" dirty="0" smtClean="0"/>
                        <a:t> </a:t>
                      </a:r>
                      <a:r>
                        <a:rPr lang="en-US" sz="1100" dirty="0" smtClean="0"/>
                        <a:t>underlined word(s)/phrase?</a:t>
                      </a:r>
                    </a:p>
                    <a:p>
                      <a:pPr marL="171450" indent="-171450">
                        <a:buFont typeface="Arial" panose="020B0604020202020204" pitchFamily="34" charset="0"/>
                        <a:buChar char="•"/>
                      </a:pPr>
                      <a:r>
                        <a:rPr lang="en-US" sz="1100" dirty="0" smtClean="0"/>
                        <a:t>The student has decided that the two bold words are too simple for her</a:t>
                      </a:r>
                      <a:r>
                        <a:rPr lang="en-US" sz="1100" baseline="0" dirty="0" smtClean="0"/>
                        <a:t> </a:t>
                      </a:r>
                      <a:r>
                        <a:rPr lang="en-US" sz="1100" dirty="0" smtClean="0"/>
                        <a:t>audience. Choose the two words that best replace the bold words.</a:t>
                      </a:r>
                    </a:p>
                    <a:p>
                      <a:pPr marL="171450" indent="-171450">
                        <a:buFont typeface="Arial" panose="020B0604020202020204" pitchFamily="34" charset="0"/>
                        <a:buChar char="•"/>
                      </a:pPr>
                      <a:r>
                        <a:rPr lang="en-US" sz="1100" dirty="0" smtClean="0"/>
                        <a:t>The student wants to choose words that would be more convincing (or</a:t>
                      </a:r>
                      <a:r>
                        <a:rPr lang="en-US" sz="1100" baseline="0" dirty="0" smtClean="0"/>
                        <a:t> </a:t>
                      </a:r>
                      <a:r>
                        <a:rPr lang="en-US" sz="1100" dirty="0" smtClean="0"/>
                        <a:t>informative) for the audience. Choose two words that would be the best</a:t>
                      </a:r>
                      <a:r>
                        <a:rPr lang="en-US" sz="1100" baseline="0" dirty="0" smtClean="0"/>
                        <a:t> </a:t>
                      </a:r>
                      <a:r>
                        <a:rPr lang="en-US" sz="1100" dirty="0" smtClean="0"/>
                        <a:t>replacements for the underlined words.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3870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academic or domain-specific word(s) or phrase(s) to make meaning clear.</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4078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Choose words and phrases to convey ideas precisely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633473">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 words that signal spatial and temporal relationships (after dinner that night….)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 to – Grade Skill</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1" gridSpan="3">
                  <a:txBody>
                    <a:bodyPr/>
                    <a:lstStyle/>
                    <a:p>
                      <a:pPr marL="0" indent="0">
                        <a:buFont typeface="Arial" panose="020B0604020202020204" pitchFamily="34" charset="0"/>
                        <a:buNone/>
                      </a:pPr>
                      <a:r>
                        <a:rPr lang="en-US" sz="1100" dirty="0" smtClean="0"/>
                        <a:t>Read the sentence(s) and the question that follows. [Insert one or two</a:t>
                      </a:r>
                      <a:r>
                        <a:rPr lang="en-US" sz="1100" baseline="0" dirty="0" smtClean="0"/>
                        <a:t> </a:t>
                      </a:r>
                      <a:r>
                        <a:rPr lang="en-US" sz="1100" dirty="0" smtClean="0"/>
                        <a:t>sentences with underlined error(s) in punctuation] </a:t>
                      </a:r>
                    </a:p>
                    <a:p>
                      <a:pPr marL="171450" indent="-171450">
                        <a:buFont typeface="Arial" panose="020B0604020202020204" pitchFamily="34" charset="0"/>
                        <a:buChar char="•"/>
                      </a:pPr>
                      <a:r>
                        <a:rPr lang="en-US" sz="1100" dirty="0" smtClean="0"/>
                        <a:t>What is the right way</a:t>
                      </a:r>
                      <a:r>
                        <a:rPr lang="en-US" sz="1100" baseline="0" dirty="0" smtClean="0"/>
                        <a:t> </a:t>
                      </a:r>
                      <a:r>
                        <a:rPr lang="en-US" sz="1100" dirty="0" smtClean="0"/>
                        <a:t>to correct the [one or two] underlined error(s) in punctuation? [commas in dialogue and/or</a:t>
                      </a:r>
                      <a:r>
                        <a:rPr lang="en-US" sz="1100" baseline="0" dirty="0" smtClean="0"/>
                        <a:t> </a:t>
                      </a:r>
                      <a:r>
                        <a:rPr lang="en-US" sz="1100" dirty="0" smtClean="0"/>
                        <a:t>addresses AND (if more than one error) commas in letter</a:t>
                      </a:r>
                      <a:r>
                        <a:rPr lang="en-US" sz="1100" baseline="0" dirty="0" smtClean="0"/>
                        <a:t> </a:t>
                      </a:r>
                      <a:r>
                        <a:rPr lang="en-US" sz="1100" dirty="0" smtClean="0"/>
                        <a:t>greetings/closings, apostrophes in contractions, and/or end</a:t>
                      </a:r>
                      <a:r>
                        <a:rPr lang="en-US" sz="1100" baseline="0" dirty="0" smtClean="0"/>
                        <a:t> </a:t>
                      </a:r>
                      <a:r>
                        <a:rPr lang="en-US" sz="1100" dirty="0" smtClean="0"/>
                        <a:t>punctuation].</a:t>
                      </a:r>
                    </a:p>
                    <a:p>
                      <a:pPr marL="171450" indent="-171450">
                        <a:buFont typeface="Arial" panose="020B0604020202020204" pitchFamily="34" charset="0"/>
                        <a:buChar char="•"/>
                      </a:pPr>
                      <a:r>
                        <a:rPr lang="en-US" sz="1100" dirty="0" smtClean="0"/>
                        <a:t>Which of the following sentences has no errors in punctuation?</a:t>
                      </a:r>
                    </a:p>
                    <a:p>
                      <a:pPr marL="0" indent="0">
                        <a:buFont typeface="Arial" panose="020B0604020202020204" pitchFamily="34" charset="0"/>
                        <a:buNone/>
                      </a:pPr>
                      <a:r>
                        <a:rPr lang="en-US" sz="1100" dirty="0" smtClean="0"/>
                        <a:t>A student is writing a story for class. Read the sentences from her story</a:t>
                      </a:r>
                      <a:r>
                        <a:rPr lang="en-US" sz="1100" baseline="0" dirty="0" smtClean="0"/>
                        <a:t> </a:t>
                      </a:r>
                      <a:r>
                        <a:rPr lang="en-US" sz="1100" dirty="0" smtClean="0"/>
                        <a:t>and the question that follows. [Insert sentences from story.] </a:t>
                      </a:r>
                    </a:p>
                    <a:p>
                      <a:pPr marL="171450" indent="-171450">
                        <a:buFont typeface="Arial" panose="020B0604020202020204" pitchFamily="34" charset="0"/>
                        <a:buChar char="•"/>
                      </a:pPr>
                      <a:r>
                        <a:rPr lang="en-US" sz="1100" dirty="0" smtClean="0"/>
                        <a:t>Which of</a:t>
                      </a:r>
                      <a:r>
                        <a:rPr lang="en-US" sz="1100" baseline="0" dirty="0" smtClean="0"/>
                        <a:t> </a:t>
                      </a:r>
                      <a:r>
                        <a:rPr lang="en-US" sz="1100" dirty="0" smtClean="0"/>
                        <a:t>the following sentences corrects the underlined grammar usage error?</a:t>
                      </a:r>
                      <a:r>
                        <a:rPr lang="en-US" sz="1100" baseline="0" dirty="0" smtClean="0"/>
                        <a:t> </a:t>
                      </a:r>
                      <a:r>
                        <a:rPr lang="en-US" sz="1100" dirty="0" smtClean="0"/>
                        <a:t>[e.g., errors with agreement of subject/verb or pronoun/ antecedent;</a:t>
                      </a:r>
                      <a:r>
                        <a:rPr lang="en-US" sz="1100" baseline="0" dirty="0" smtClean="0"/>
                        <a:t> </a:t>
                      </a:r>
                      <a:r>
                        <a:rPr lang="en-US" sz="1100" dirty="0" smtClean="0"/>
                        <a:t>comparative-superlative adverbs or adjectives.]</a:t>
                      </a:r>
                    </a:p>
                    <a:p>
                      <a:pPr marL="171450" indent="-171450">
                        <a:buFont typeface="Arial" panose="020B0604020202020204" pitchFamily="34" charset="0"/>
                        <a:buChar char="•"/>
                      </a:pPr>
                      <a:r>
                        <a:rPr lang="en-US" sz="1100" dirty="0" smtClean="0"/>
                        <a:t>Which of the following sentences has no errors in grammar usage?</a:t>
                      </a:r>
                    </a:p>
                    <a:p>
                      <a:pPr marL="171450" indent="-171450">
                        <a:buFont typeface="Arial" panose="020B0604020202020204" pitchFamily="34" charset="0"/>
                        <a:buChar char="•"/>
                      </a:pPr>
                      <a:r>
                        <a:rPr lang="en-US" sz="1100" dirty="0" smtClean="0"/>
                        <a:t>Which of the following sentences has an error in grammar usage?</a:t>
                      </a:r>
                    </a:p>
                    <a:p>
                      <a:pPr marL="0" indent="0">
                        <a:buFont typeface="Arial" panose="020B0604020202020204" pitchFamily="34" charset="0"/>
                        <a:buNone/>
                      </a:pPr>
                      <a:r>
                        <a:rPr lang="en-US" sz="1100" dirty="0" smtClean="0"/>
                        <a:t>A student is writing a report for class. Read the sentences from the</a:t>
                      </a:r>
                      <a:r>
                        <a:rPr lang="en-US" sz="1100" baseline="0" dirty="0" smtClean="0"/>
                        <a:t> </a:t>
                      </a:r>
                      <a:r>
                        <a:rPr lang="en-US" sz="1100" dirty="0" smtClean="0"/>
                        <a:t>report and the question that follows. [Insert sentences from a report</a:t>
                      </a:r>
                      <a:r>
                        <a:rPr lang="en-US" sz="1100" baseline="0" dirty="0" smtClean="0"/>
                        <a:t> </a:t>
                      </a:r>
                      <a:r>
                        <a:rPr lang="en-US" sz="1100" dirty="0" smtClean="0"/>
                        <a:t>with one or two errors in verb usage.] </a:t>
                      </a:r>
                    </a:p>
                    <a:p>
                      <a:pPr marL="171450" indent="-171450">
                        <a:buFont typeface="Arial" panose="020B0604020202020204" pitchFamily="34" charset="0"/>
                        <a:buChar char="•"/>
                      </a:pPr>
                      <a:r>
                        <a:rPr lang="en-US" sz="1100" dirty="0" smtClean="0"/>
                        <a:t>Which of the following sentences</a:t>
                      </a:r>
                      <a:r>
                        <a:rPr lang="en-US" sz="1100" baseline="0" dirty="0" smtClean="0"/>
                        <a:t> </a:t>
                      </a:r>
                      <a:r>
                        <a:rPr lang="en-US" sz="1100" dirty="0" smtClean="0"/>
                        <a:t>corrects the [one or two] error(s) in grammar usage? [incorrect use of simple verb tenses and/or incorrect use of</a:t>
                      </a:r>
                      <a:r>
                        <a:rPr lang="en-US" sz="1100" baseline="0" dirty="0" smtClean="0"/>
                        <a:t> </a:t>
                      </a:r>
                      <a:r>
                        <a:rPr lang="en-US" sz="1100" dirty="0" smtClean="0"/>
                        <a:t>(ir)regular verb forms.]</a:t>
                      </a:r>
                    </a:p>
                    <a:p>
                      <a:pPr marL="171450" indent="-171450">
                        <a:buFont typeface="Arial" panose="020B0604020202020204" pitchFamily="34" charset="0"/>
                        <a:buChar char="•"/>
                      </a:pPr>
                      <a:r>
                        <a:rPr lang="en-US" sz="1100" dirty="0" smtClean="0"/>
                        <a:t>Edit the underlined sentences by selecting the sentence with correct</a:t>
                      </a:r>
                      <a:r>
                        <a:rPr lang="en-US" sz="1100" baseline="0" dirty="0" smtClean="0"/>
                        <a:t> </a:t>
                      </a:r>
                      <a:r>
                        <a:rPr lang="en-US" sz="1100" dirty="0" smtClean="0"/>
                        <a:t>grammar usage.</a:t>
                      </a:r>
                    </a:p>
                    <a:p>
                      <a:pPr marL="0" indent="0">
                        <a:buFont typeface="Arial" panose="020B0604020202020204" pitchFamily="34" charset="0"/>
                        <a:buNone/>
                      </a:pPr>
                      <a:r>
                        <a:rPr lang="en-US" sz="1100" dirty="0" smtClean="0"/>
                        <a:t>Read the following sentence that includes [one or two] mistakes in</a:t>
                      </a:r>
                      <a:r>
                        <a:rPr lang="en-US" sz="1100" baseline="0" dirty="0" smtClean="0"/>
                        <a:t> </a:t>
                      </a:r>
                      <a:r>
                        <a:rPr lang="en-US" sz="1100" dirty="0" smtClean="0"/>
                        <a:t>spelling. Then, read the question that follows. [Insert sentence here.]</a:t>
                      </a:r>
                    </a:p>
                    <a:p>
                      <a:pPr marL="171450" indent="-171450">
                        <a:buFont typeface="Arial" panose="020B0604020202020204" pitchFamily="34" charset="0"/>
                        <a:buChar char="•"/>
                      </a:pPr>
                      <a:r>
                        <a:rPr lang="en-US" sz="1100" dirty="0" smtClean="0"/>
                        <a:t>Which sentence corrects all the mistakes? [misspelled plural nouns, incorrectly applied suffixes to base words, etc.]</a:t>
                      </a:r>
                    </a:p>
                    <a:p>
                      <a:pPr marL="0" indent="0">
                        <a:buFont typeface="Arial" panose="020B0604020202020204" pitchFamily="34" charset="0"/>
                        <a:buNone/>
                      </a:pPr>
                      <a:r>
                        <a:rPr lang="en-US" sz="1100" dirty="0" smtClean="0"/>
                        <a:t>Read the following sentences and the directions that follow. [Insert</a:t>
                      </a:r>
                      <a:r>
                        <a:rPr lang="en-US" sz="1100" baseline="0" dirty="0" smtClean="0"/>
                        <a:t> </a:t>
                      </a:r>
                      <a:r>
                        <a:rPr lang="en-US" sz="1100" dirty="0" smtClean="0"/>
                        <a:t>sentence.] </a:t>
                      </a:r>
                    </a:p>
                    <a:p>
                      <a:pPr marL="171450" indent="-171450">
                        <a:buFont typeface="Arial" panose="020B0604020202020204" pitchFamily="34" charset="0"/>
                        <a:buChar char="•"/>
                      </a:pPr>
                      <a:r>
                        <a:rPr lang="en-US" sz="1100" dirty="0" smtClean="0"/>
                        <a:t>Choose the sentence that does not have errors in</a:t>
                      </a:r>
                      <a:r>
                        <a:rPr lang="en-US" sz="1100" baseline="0" dirty="0" smtClean="0"/>
                        <a:t> </a:t>
                      </a:r>
                      <a:r>
                        <a:rPr lang="en-US" sz="1100" dirty="0" smtClean="0"/>
                        <a:t>capitalization</a:t>
                      </a:r>
                    </a:p>
                    <a:p>
                      <a:pPr marL="0" indent="0">
                        <a:buFont typeface="Arial" panose="020B0604020202020204" pitchFamily="34" charset="0"/>
                        <a:buNone/>
                      </a:pPr>
                      <a:r>
                        <a:rPr lang="en-US" sz="1100" dirty="0" smtClean="0"/>
                        <a:t>Read the sentence(s) and the question that follows. [Insert one or two</a:t>
                      </a:r>
                      <a:r>
                        <a:rPr lang="en-US" sz="1100" baseline="0" dirty="0" smtClean="0"/>
                        <a:t> </a:t>
                      </a:r>
                      <a:r>
                        <a:rPr lang="en-US" sz="1100" dirty="0" smtClean="0"/>
                        <a:t>sentences with two underlined error in punctuation.] </a:t>
                      </a:r>
                    </a:p>
                    <a:p>
                      <a:pPr marL="171450" indent="-171450">
                        <a:buFont typeface="Arial" panose="020B0604020202020204" pitchFamily="34" charset="0"/>
                        <a:buChar char="•"/>
                      </a:pPr>
                      <a:r>
                        <a:rPr lang="en-US" sz="1100" dirty="0" smtClean="0"/>
                        <a:t>What is the correct</a:t>
                      </a:r>
                      <a:r>
                        <a:rPr lang="en-US" sz="1100" baseline="0" dirty="0" smtClean="0"/>
                        <a:t> </a:t>
                      </a:r>
                      <a:r>
                        <a:rPr lang="en-US" sz="1100" dirty="0" smtClean="0"/>
                        <a:t>way to change the two underlined error(s) in punctuation? [commas in dialogue and/or addresses AND</a:t>
                      </a:r>
                      <a:r>
                        <a:rPr lang="en-US" sz="1100" baseline="0" dirty="0" smtClean="0"/>
                        <a:t> </a:t>
                      </a:r>
                      <a:r>
                        <a:rPr lang="en-US" sz="1100" dirty="0" smtClean="0"/>
                        <a:t>(if more than one error) commas in letter greetings/closings,</a:t>
                      </a:r>
                      <a:r>
                        <a:rPr lang="en-US" sz="1100" baseline="0" dirty="0" smtClean="0"/>
                        <a:t> </a:t>
                      </a:r>
                      <a:r>
                        <a:rPr lang="en-US" sz="1100" dirty="0" smtClean="0"/>
                        <a:t>apostrophes in contractions, and/or end punctuation for sentences.]</a:t>
                      </a:r>
                    </a:p>
                    <a:p>
                      <a:pPr marL="0" indent="0">
                        <a:buFont typeface="Arial" panose="020B0604020202020204" pitchFamily="34" charset="0"/>
                        <a:buNone/>
                      </a:pPr>
                      <a:r>
                        <a:rPr lang="en-US" sz="1100" dirty="0" smtClean="0"/>
                        <a:t>Read the sentence(s) and the question that follows. [Insert one or two</a:t>
                      </a:r>
                      <a:r>
                        <a:rPr lang="en-US" sz="1100" baseline="0" dirty="0" smtClean="0"/>
                        <a:t> </a:t>
                      </a:r>
                      <a:r>
                        <a:rPr lang="en-US" sz="1100" dirty="0" smtClean="0"/>
                        <a:t>sentences with an underlined error in punctuation.] </a:t>
                      </a:r>
                    </a:p>
                    <a:p>
                      <a:pPr marL="171450" indent="-171450">
                        <a:buFont typeface="Arial" panose="020B0604020202020204" pitchFamily="34" charset="0"/>
                        <a:buChar char="•"/>
                      </a:pPr>
                      <a:r>
                        <a:rPr lang="en-US" sz="1100" dirty="0" smtClean="0"/>
                        <a:t>What are two ways</a:t>
                      </a:r>
                      <a:r>
                        <a:rPr lang="en-US" sz="1100" baseline="0" dirty="0" smtClean="0"/>
                        <a:t> </a:t>
                      </a:r>
                      <a:r>
                        <a:rPr lang="en-US" sz="1100" dirty="0" smtClean="0"/>
                        <a:t>to correct the error in the underlined sentence(s)?</a:t>
                      </a:r>
                    </a:p>
                    <a:p>
                      <a:pPr marL="0" indent="0">
                        <a:buFont typeface="Arial" panose="020B0604020202020204" pitchFamily="34" charset="0"/>
                        <a:buNone/>
                      </a:pPr>
                      <a:r>
                        <a:rPr lang="en-US" sz="1100" dirty="0" smtClean="0"/>
                        <a:t>A student is writing a story for class. Read the sentences from her story</a:t>
                      </a:r>
                      <a:r>
                        <a:rPr lang="en-US" sz="1100" baseline="0" dirty="0" smtClean="0"/>
                        <a:t> </a:t>
                      </a:r>
                      <a:r>
                        <a:rPr lang="en-US" sz="1100" dirty="0" smtClean="0"/>
                        <a:t>and the question that follows. [Insert sentences from story.] </a:t>
                      </a:r>
                    </a:p>
                    <a:p>
                      <a:pPr marL="171450" indent="-171450">
                        <a:buFont typeface="Arial" panose="020B0604020202020204" pitchFamily="34" charset="0"/>
                        <a:buChar char="•"/>
                      </a:pPr>
                      <a:r>
                        <a:rPr lang="en-US" sz="1100" dirty="0" smtClean="0"/>
                        <a:t>What are</a:t>
                      </a:r>
                      <a:r>
                        <a:rPr lang="en-US" sz="1100" baseline="0" dirty="0" smtClean="0"/>
                        <a:t> </a:t>
                      </a:r>
                      <a:r>
                        <a:rPr lang="en-US" sz="1100" dirty="0" smtClean="0"/>
                        <a:t>two ways to correct the grammar usage error made in the underlined</a:t>
                      </a:r>
                      <a:r>
                        <a:rPr lang="en-US" sz="1100" baseline="0" dirty="0" smtClean="0"/>
                        <a:t> </a:t>
                      </a:r>
                      <a:r>
                        <a:rPr lang="en-US" sz="1100" dirty="0" smtClean="0"/>
                        <a:t>word(s)? [agreement of subject/verb or</a:t>
                      </a:r>
                      <a:r>
                        <a:rPr lang="en-US" sz="1100" baseline="0" dirty="0" smtClean="0"/>
                        <a:t> </a:t>
                      </a:r>
                      <a:r>
                        <a:rPr lang="en-US" sz="1100" dirty="0" smtClean="0"/>
                        <a:t>pronoun/antecedent; comparative/superlative adverbs or adjectives; coordinating/subordinating conjunctions.]</a:t>
                      </a:r>
                    </a:p>
                    <a:p>
                      <a:pPr marL="171450" indent="-171450">
                        <a:buFont typeface="Arial" panose="020B0604020202020204" pitchFamily="34" charset="0"/>
                        <a:buChar char="•"/>
                      </a:pPr>
                      <a:r>
                        <a:rPr lang="en-US" sz="1100" dirty="0" smtClean="0"/>
                        <a:t>What two sentences have no errors in grammar usage?</a:t>
                      </a:r>
                    </a:p>
                    <a:p>
                      <a:pPr marL="171450" indent="-171450">
                        <a:buFont typeface="Arial" panose="020B0604020202020204" pitchFamily="34" charset="0"/>
                        <a:buChar char="•"/>
                      </a:pPr>
                      <a:r>
                        <a:rPr lang="en-US" sz="1100" dirty="0" smtClean="0"/>
                        <a:t>Which two of the following [underlined words or underlined pairs of</a:t>
                      </a:r>
                      <a:r>
                        <a:rPr lang="en-US" sz="1100" baseline="0" dirty="0" smtClean="0"/>
                        <a:t> </a:t>
                      </a:r>
                      <a:r>
                        <a:rPr lang="en-US" sz="1100" dirty="0" smtClean="0"/>
                        <a:t>words] use verbs correctly?</a:t>
                      </a:r>
                    </a:p>
                    <a:p>
                      <a:pPr marL="0" indent="0">
                        <a:buFont typeface="Arial" panose="020B0604020202020204" pitchFamily="34" charset="0"/>
                        <a:buNone/>
                      </a:pPr>
                      <a:r>
                        <a:rPr lang="en-US" sz="1100" dirty="0" smtClean="0"/>
                        <a:t>Read the following sentences and answer the question that follows.</a:t>
                      </a:r>
                      <a:r>
                        <a:rPr lang="en-US" sz="1100" baseline="0" dirty="0" smtClean="0"/>
                        <a:t> </a:t>
                      </a:r>
                      <a:r>
                        <a:rPr lang="en-US" sz="1100" dirty="0" smtClean="0"/>
                        <a:t>[two spelling errors, such as misspelled plural</a:t>
                      </a:r>
                      <a:r>
                        <a:rPr lang="en-US" sz="1100" baseline="0" dirty="0" smtClean="0"/>
                        <a:t> </a:t>
                      </a:r>
                      <a:r>
                        <a:rPr lang="en-US" sz="1100" dirty="0" smtClean="0"/>
                        <a:t>nouns, incorrectly applied suffixes to base words, etc.]. </a:t>
                      </a:r>
                    </a:p>
                    <a:p>
                      <a:pPr marL="171450" indent="-171450">
                        <a:buFont typeface="Arial" panose="020B0604020202020204" pitchFamily="34" charset="0"/>
                        <a:buChar char="•"/>
                      </a:pPr>
                      <a:r>
                        <a:rPr lang="en-US" sz="1100" dirty="0" smtClean="0"/>
                        <a:t>Which</a:t>
                      </a:r>
                      <a:r>
                        <a:rPr lang="en-US" sz="1100" baseline="0" dirty="0" smtClean="0"/>
                        <a:t> </a:t>
                      </a:r>
                      <a:r>
                        <a:rPr lang="en-US" sz="1100" dirty="0" smtClean="0"/>
                        <a:t>sentences correct the two spelling mistakes?</a:t>
                      </a:r>
                    </a:p>
                    <a:p>
                      <a:pPr marL="0" indent="0">
                        <a:buFont typeface="Arial" panose="020B0604020202020204" pitchFamily="34" charset="0"/>
                        <a:buNone/>
                      </a:pPr>
                      <a:r>
                        <a:rPr lang="en-US" sz="1100" dirty="0" smtClean="0"/>
                        <a:t>Read the following sentences and the directions that follow. [Insert</a:t>
                      </a:r>
                      <a:r>
                        <a:rPr lang="en-US" sz="1100" baseline="0" dirty="0" smtClean="0"/>
                        <a:t> </a:t>
                      </a:r>
                      <a:r>
                        <a:rPr lang="en-US" sz="1100" dirty="0" smtClean="0"/>
                        <a:t>sentence.] </a:t>
                      </a:r>
                    </a:p>
                    <a:p>
                      <a:pPr marL="171450" indent="-171450">
                        <a:buFont typeface="Arial" panose="020B0604020202020204" pitchFamily="34" charset="0"/>
                        <a:buChar char="•"/>
                      </a:pPr>
                      <a:r>
                        <a:rPr lang="en-US" sz="1100" dirty="0" smtClean="0"/>
                        <a:t>Choose the sentence that does not have errors in</a:t>
                      </a:r>
                      <a:r>
                        <a:rPr lang="en-US" sz="1100" baseline="0" dirty="0" smtClean="0"/>
                        <a:t> </a:t>
                      </a:r>
                      <a:r>
                        <a:rPr lang="en-US" sz="1100" dirty="0" smtClean="0"/>
                        <a:t>capitalization. </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1" hMerge="1">
                  <a:txBody>
                    <a:bodyPr/>
                    <a:lstStyle/>
                    <a:p>
                      <a:endParaRPr lang="en-US"/>
                    </a:p>
                  </a:txBody>
                  <a:tcPr/>
                </a:tc>
                <a:tc rowSpan="21" h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regular plural noun.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8512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 irregular plural noun.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 abstract noun.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regular verb.</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an irregular verb.</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simple verb tense.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subject-verb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90810">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pronoun-antecedent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5259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comparative adjective.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43277">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superlative adjective.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0981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comparative adverb.</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14653">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superlative adverb.</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10270">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coordinating conjunction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9823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subordinating conjunction.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0926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capitalization of titles.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99373">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 comma in an address.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0344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commas and quotation marks in dialogue.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14653">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possessives.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61520">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of conventional spelling for high-frequency and for adding suffixes to base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52707">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of spelling patterns and generalizations.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16115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869181"/>
              </p:ext>
            </p:extLst>
          </p:nvPr>
        </p:nvGraphicFramePr>
        <p:xfrm>
          <a:off x="335631" y="1286885"/>
          <a:ext cx="9489168" cy="9244799"/>
        </p:xfrm>
        <a:graphic>
          <a:graphicData uri="http://schemas.openxmlformats.org/drawingml/2006/table">
            <a:tbl>
              <a:tblPr firstRow="1" bandRow="1">
                <a:tableStyleId>{5940675A-B579-460E-94D1-54222C63F5DA}</a:tableStyleId>
              </a:tblPr>
              <a:tblGrid>
                <a:gridCol w="981070"/>
                <a:gridCol w="759039"/>
                <a:gridCol w="1695115"/>
                <a:gridCol w="1695115"/>
                <a:gridCol w="2179414"/>
                <a:gridCol w="2179414"/>
              </a:tblGrid>
              <a:tr h="671154">
                <a:tc gridSpan="6">
                  <a:txBody>
                    <a:bodyPr/>
                    <a:lstStyle/>
                    <a:p>
                      <a:pPr algn="ctr"/>
                      <a:r>
                        <a:rPr lang="en-US" sz="2000" b="1" dirty="0" smtClean="0">
                          <a:latin typeface="AbcBulletin" panose="00000400000000000000" pitchFamily="2" charset="0"/>
                        </a:rPr>
                        <a:t>Grade Four</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6">
                  <a:txBody>
                    <a:bodyPr/>
                    <a:lstStyle/>
                    <a:p>
                      <a:pPr algn="ctr"/>
                      <a:r>
                        <a:rPr lang="en-US" sz="1500" b="1" dirty="0" smtClean="0"/>
                        <a:t>Grade 4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0228">
                <a:tc rowSpan="2" gridSpan="2">
                  <a:txBody>
                    <a:bodyPr/>
                    <a:lstStyle/>
                    <a:p>
                      <a:pPr marL="171450" indent="-171450" algn="l">
                        <a:buFont typeface="Arial" panose="020B0604020202020204" pitchFamily="34" charset="0"/>
                        <a:buChar char="•"/>
                      </a:pPr>
                      <a:r>
                        <a:rPr lang="en-US" sz="1500" b="1" dirty="0" smtClean="0"/>
                        <a:t>First-Second Hand Accounts</a:t>
                      </a:r>
                    </a:p>
                    <a:p>
                      <a:pPr marL="171450" indent="-171450" algn="l">
                        <a:buFont typeface="Arial" panose="020B0604020202020204" pitchFamily="34" charset="0"/>
                        <a:buChar char="•"/>
                      </a:pPr>
                      <a:r>
                        <a:rPr lang="en-US" sz="1500" b="1" dirty="0" smtClean="0"/>
                        <a:t>Author’s Point of View</a:t>
                      </a:r>
                    </a:p>
                    <a:p>
                      <a:pPr marL="171450" indent="-171450" algn="l">
                        <a:buFont typeface="Arial" panose="020B0604020202020204" pitchFamily="34" charset="0"/>
                        <a:buChar char="•"/>
                      </a:pPr>
                      <a:r>
                        <a:rPr lang="en-US" sz="1500" b="1" dirty="0" smtClean="0"/>
                        <a:t>First-Third Person</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dirty="0" smtClean="0"/>
                        <a:t>Historical</a:t>
                      </a:r>
                    </a:p>
                    <a:p>
                      <a:pPr marL="171450" indent="-171450" algn="l">
                        <a:buFont typeface="Arial" panose="020B0604020202020204" pitchFamily="34" charset="0"/>
                        <a:buChar char="•"/>
                      </a:pPr>
                      <a:r>
                        <a:rPr lang="en-US" sz="1500" b="1" dirty="0" smtClean="0"/>
                        <a:t>Scientific</a:t>
                      </a:r>
                    </a:p>
                    <a:p>
                      <a:pPr marL="171450" indent="-171450" algn="l">
                        <a:buFont typeface="Arial" panose="020B0604020202020204" pitchFamily="34" charset="0"/>
                        <a:buChar char="•"/>
                      </a:pPr>
                      <a:r>
                        <a:rPr lang="en-US" sz="1500" b="1" dirty="0" smtClean="0"/>
                        <a:t>Technical</a:t>
                      </a:r>
                    </a:p>
                    <a:p>
                      <a:pPr marL="171450" indent="-171450" algn="l">
                        <a:buFont typeface="Arial" panose="020B0604020202020204" pitchFamily="34" charset="0"/>
                        <a:buChar char="•"/>
                      </a:pPr>
                      <a:r>
                        <a:rPr lang="en-US" sz="1500" b="1" dirty="0" smtClean="0"/>
                        <a:t>Procedural  (with graphs, charts, etc..)</a:t>
                      </a:r>
                      <a:endParaRPr lang="en-US" sz="1500" b="1" dirty="0"/>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indent="-171450" algn="l">
                        <a:buFont typeface="Arial" panose="020B0604020202020204" pitchFamily="34" charset="0"/>
                        <a:buChar char="•"/>
                      </a:pPr>
                      <a:r>
                        <a:rPr lang="en-US" sz="1500" b="1" dirty="0" smtClean="0"/>
                        <a:t>First-Second Hand accounts</a:t>
                      </a:r>
                    </a:p>
                    <a:p>
                      <a:pPr marL="171450" indent="-171450" algn="l">
                        <a:buFont typeface="Arial" panose="020B0604020202020204" pitchFamily="34" charset="0"/>
                        <a:buChar char="•"/>
                      </a:pPr>
                      <a:r>
                        <a:rPr lang="en-US" sz="1500" b="1" dirty="0" smtClean="0"/>
                        <a:t>Social Studies</a:t>
                      </a:r>
                    </a:p>
                    <a:p>
                      <a:pPr marL="171450" indent="-171450" algn="l">
                        <a:buFont typeface="Arial" panose="020B0604020202020204" pitchFamily="34" charset="0"/>
                        <a:buChar char="•"/>
                      </a:pPr>
                      <a:r>
                        <a:rPr lang="en-US" sz="1500" b="1" dirty="0" smtClean="0"/>
                        <a:t>The arts</a:t>
                      </a:r>
                      <a:endParaRPr lang="en-US" sz="15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Mythology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Legends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Stage Dialogue</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Prose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First-Third person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Traditional literature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Fantasy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4">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6">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6">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RL1  RI1</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explicitly details and examples for reference or</a:t>
                      </a:r>
                      <a:r>
                        <a:rPr lang="en-US" sz="1200" baseline="0" dirty="0" smtClean="0"/>
                        <a:t> explicit inferences.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RL2  RI</a:t>
                      </a:r>
                      <a:r>
                        <a:rPr lang="en-US" sz="1300" b="1" baseline="0" dirty="0" smtClean="0"/>
                        <a:t>2</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stories, drams or poems with obvious</a:t>
                      </a:r>
                      <a:r>
                        <a:rPr lang="en-US" sz="1200" baseline="0" dirty="0" smtClean="0"/>
                        <a:t> </a:t>
                      </a:r>
                      <a:r>
                        <a:rPr lang="en-US" sz="1200" dirty="0" smtClean="0"/>
                        <a:t>themes.</a:t>
                      </a:r>
                    </a:p>
                    <a:p>
                      <a:pPr marL="171450" indent="-171450">
                        <a:buFont typeface="Arial" panose="020B0604020202020204" pitchFamily="34" charset="0"/>
                        <a:buChar char="•"/>
                      </a:pPr>
                      <a:r>
                        <a:rPr lang="en-US" sz="1200" dirty="0" smtClean="0"/>
                        <a:t>specifically</a:t>
                      </a:r>
                      <a:r>
                        <a:rPr lang="en-US" sz="1200" baseline="0" dirty="0" smtClean="0"/>
                        <a:t> stated main ideas and supporting details.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RL3  RI3</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stories or dramas with descriptive characters, settings or events.</a:t>
                      </a:r>
                    </a:p>
                    <a:p>
                      <a:pPr marL="171450" indent="-171450">
                        <a:buFont typeface="Arial" panose="020B0604020202020204" pitchFamily="34" charset="0"/>
                        <a:buChar char="•"/>
                      </a:pPr>
                      <a:r>
                        <a:rPr lang="en-US" sz="1200" dirty="0" smtClean="0"/>
                        <a:t>have historical, scientific or technical texts with a purpose/reason evident in events, procedures, ideas or concepts.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RL4  RI4</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mythology with vocabulary that alludes</a:t>
                      </a:r>
                      <a:r>
                        <a:rPr lang="en-US" sz="1200" baseline="0" dirty="0" smtClean="0"/>
                        <a:t> to </a:t>
                      </a:r>
                      <a:r>
                        <a:rPr lang="en-US" sz="1200" dirty="0" smtClean="0"/>
                        <a:t>significant characters.</a:t>
                      </a:r>
                    </a:p>
                    <a:p>
                      <a:pPr marL="171450" indent="-171450">
                        <a:buFont typeface="Arial" panose="020B0604020202020204" pitchFamily="34" charset="0"/>
                        <a:buChar char="•"/>
                      </a:pPr>
                      <a:r>
                        <a:rPr lang="en-US" sz="1200" dirty="0" smtClean="0"/>
                        <a:t>are topic or subject specific rich with academic and domain specific words or phrases.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RL5  RI5</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poems, drama and prose</a:t>
                      </a:r>
                      <a:r>
                        <a:rPr lang="en-US" sz="1200" baseline="0" dirty="0" smtClean="0"/>
                        <a:t> with strong and obvious elements of verse, rhythm, meter, casts of characters, settings, descriptions, dialogue and stage directions.</a:t>
                      </a:r>
                    </a:p>
                    <a:p>
                      <a:pPr marL="171450" indent="-171450">
                        <a:buFont typeface="Arial" panose="020B0604020202020204" pitchFamily="34" charset="0"/>
                        <a:buChar char="•"/>
                      </a:pPr>
                      <a:r>
                        <a:rPr lang="en-US" sz="1200" baseline="0" dirty="0" smtClean="0"/>
                        <a:t>have events, ideas, concepts or information presented in an obvious overall structure (chronology, comparison, etc.…).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RL6  RI6</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first and third person narrations.</a:t>
                      </a:r>
                    </a:p>
                    <a:p>
                      <a:pPr marL="171450" indent="-171450">
                        <a:buFont typeface="Arial" panose="020B0604020202020204" pitchFamily="34" charset="0"/>
                        <a:buChar char="•"/>
                      </a:pPr>
                      <a:r>
                        <a:rPr lang="en-US" sz="1200" dirty="0" smtClean="0"/>
                        <a:t>are first and secondhand accounts of the same event.</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RL7  RI7</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presented both</a:t>
                      </a:r>
                      <a:r>
                        <a:rPr lang="en-US" sz="1200" baseline="0" dirty="0" smtClean="0"/>
                        <a:t> as a text (story or drama) and a visual or presentation.</a:t>
                      </a:r>
                    </a:p>
                    <a:p>
                      <a:pPr marL="171450" indent="-171450">
                        <a:buFont typeface="Arial" panose="020B0604020202020204" pitchFamily="34" charset="0"/>
                        <a:buChar char="•"/>
                      </a:pPr>
                      <a:r>
                        <a:rPr lang="en-US" sz="1200" baseline="0" dirty="0" smtClean="0"/>
                        <a:t>present information visually, orally or quantitatively.</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RI8</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uses both reasons and evidence to support particular points.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RL9  RI9</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myths, stories and traditional literature from difference cultures with similar themes/topic</a:t>
                      </a:r>
                      <a:r>
                        <a:rPr lang="en-US" sz="1200" baseline="0" dirty="0" smtClean="0"/>
                        <a:t>s or patterns of events.</a:t>
                      </a:r>
                    </a:p>
                    <a:p>
                      <a:pPr marL="171450" indent="-171450">
                        <a:buFont typeface="Arial" panose="020B0604020202020204" pitchFamily="34" charset="0"/>
                        <a:buChar char="•"/>
                      </a:pPr>
                      <a:r>
                        <a:rPr lang="en-US" sz="1200" baseline="0" dirty="0" smtClean="0"/>
                        <a:t>Integrate information in two texts about the same topic.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RL10  RI10</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at the high end of the grades 4 – 5 complexity band of</a:t>
                      </a:r>
                      <a:r>
                        <a:rPr lang="en-US" sz="1200" baseline="0" dirty="0" smtClean="0"/>
                        <a:t> literature, stories, dramas and poetry.</a:t>
                      </a:r>
                    </a:p>
                    <a:p>
                      <a:pPr marL="171450" indent="-171450">
                        <a:buFont typeface="Arial" panose="020B0604020202020204" pitchFamily="34" charset="0"/>
                        <a:buChar char="•"/>
                      </a:pPr>
                      <a:r>
                        <a:rPr lang="en-US" sz="1200" dirty="0" smtClean="0"/>
                        <a:t>are at the high end of the grades 4 – 5 complexity band of history, social studies, science and</a:t>
                      </a:r>
                      <a:r>
                        <a:rPr lang="en-US" sz="1200" baseline="0" dirty="0" smtClean="0"/>
                        <a:t> technical texts.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1888946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2283363"/>
              </p:ext>
            </p:extLst>
          </p:nvPr>
        </p:nvGraphicFramePr>
        <p:xfrm>
          <a:off x="115546" y="1199451"/>
          <a:ext cx="9821291" cy="11594716"/>
        </p:xfrm>
        <a:graphic>
          <a:graphicData uri="http://schemas.openxmlformats.org/drawingml/2006/table">
            <a:tbl>
              <a:tblPr firstRow="1" bandRow="1">
                <a:tableStyleId>{5940675A-B579-460E-94D1-54222C63F5DA}</a:tableStyleId>
              </a:tblPr>
              <a:tblGrid>
                <a:gridCol w="1820793"/>
                <a:gridCol w="1252143"/>
                <a:gridCol w="568650"/>
                <a:gridCol w="2394228"/>
                <a:gridCol w="2215059"/>
                <a:gridCol w="1570418"/>
              </a:tblGrid>
              <a:tr h="436213">
                <a:tc gridSpan="6">
                  <a:txBody>
                    <a:bodyPr/>
                    <a:lstStyle/>
                    <a:p>
                      <a:pPr algn="ctr"/>
                      <a:r>
                        <a:rPr lang="en-US" sz="2200" b="1" dirty="0" smtClean="0"/>
                        <a:t>Grade 4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indent="-171450">
                        <a:buFont typeface="Arial" panose="020B0604020202020204" pitchFamily="34" charset="0"/>
                        <a:buChar char="•"/>
                      </a:pPr>
                      <a:r>
                        <a:rPr lang="en-US" sz="1300" b="1" dirty="0" smtClean="0"/>
                        <a:t>State an opinion about a clearly stated topic.</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opinion text)</a:t>
                      </a:r>
                    </a:p>
                    <a:p>
                      <a:r>
                        <a:rPr lang="en-US" sz="1100" b="0" dirty="0" smtClean="0"/>
                        <a:t>A student is writing a(n) [opinion article or letter] for [teacher, class, principal,</a:t>
                      </a:r>
                      <a:r>
                        <a:rPr lang="en-US" sz="1100" b="0" baseline="0" dirty="0" smtClean="0"/>
                        <a:t> </a:t>
                      </a:r>
                      <a:r>
                        <a:rPr lang="en-US" sz="1100" b="0" dirty="0" smtClean="0"/>
                        <a:t>etc.] about _________. Read the draft of the ______ and complete the task that</a:t>
                      </a:r>
                      <a:r>
                        <a:rPr lang="en-US" sz="1100" b="0" baseline="0" dirty="0" smtClean="0"/>
                        <a:t> </a:t>
                      </a:r>
                      <a:r>
                        <a:rPr lang="en-US" sz="1100" b="0" dirty="0" smtClean="0"/>
                        <a:t>follows. [Insert text.]</a:t>
                      </a:r>
                    </a:p>
                    <a:p>
                      <a:pPr marL="171450" indent="-171450">
                        <a:buFont typeface="Arial" panose="020B0604020202020204" pitchFamily="34" charset="0"/>
                        <a:buChar char="•"/>
                      </a:pPr>
                      <a:r>
                        <a:rPr lang="en-US" sz="1100" b="0" dirty="0" smtClean="0"/>
                        <a:t>The beginning of the student’s [article, letter, etc.] does not state</a:t>
                      </a:r>
                      <a:r>
                        <a:rPr lang="en-US" sz="1100" b="0" baseline="0" dirty="0" smtClean="0"/>
                        <a:t> </a:t>
                      </a:r>
                      <a:r>
                        <a:rPr lang="en-US" sz="1100" b="0" dirty="0" smtClean="0"/>
                        <a:t>[his/her] opinion. Write an opening paragraph that clearly states the</a:t>
                      </a:r>
                      <a:r>
                        <a:rPr lang="en-US" sz="1100" b="0" baseline="0" dirty="0" smtClean="0"/>
                        <a:t> </a:t>
                      </a:r>
                      <a:r>
                        <a:rPr lang="en-US" sz="1100" b="0" dirty="0" smtClean="0"/>
                        <a:t>opinion and explains what the topic is about.</a:t>
                      </a:r>
                    </a:p>
                    <a:p>
                      <a:pPr marL="171450" indent="-171450">
                        <a:buFont typeface="Arial" panose="020B0604020202020204" pitchFamily="34" charset="0"/>
                        <a:buChar char="•"/>
                      </a:pPr>
                      <a:r>
                        <a:rPr lang="en-US" sz="1100" b="0" dirty="0" smtClean="0"/>
                        <a:t>Based on information from the student’s draft, write a paragraph that</a:t>
                      </a:r>
                      <a:r>
                        <a:rPr lang="en-US" sz="1100" b="0" baseline="0" dirty="0" smtClean="0"/>
                        <a:t> </a:t>
                      </a:r>
                      <a:r>
                        <a:rPr lang="en-US" sz="1100" b="0" dirty="0" smtClean="0"/>
                        <a:t>concludes the [article, letter] supporting [an opinion about_____].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76047">
                <a:tc gridSpan="2">
                  <a:txBody>
                    <a:bodyPr/>
                    <a:lstStyle/>
                    <a:p>
                      <a:pPr marL="171450" indent="-171450">
                        <a:buFont typeface="Arial" panose="020B0604020202020204" pitchFamily="34" charset="0"/>
                        <a:buChar char="•"/>
                      </a:pPr>
                      <a:r>
                        <a:rPr lang="en-US" sz="1300" b="1" dirty="0" smtClean="0"/>
                        <a:t>Establish a context.</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03339">
                <a:tc gridSpan="2">
                  <a:txBody>
                    <a:bodyPr/>
                    <a:lstStyle/>
                    <a:p>
                      <a:pPr marL="171450" indent="-171450">
                        <a:buFont typeface="Arial" panose="020B0604020202020204" pitchFamily="34" charset="0"/>
                        <a:buChar char="•"/>
                      </a:pPr>
                      <a:r>
                        <a:rPr lang="en-US" sz="1300" b="1" dirty="0" smtClean="0"/>
                        <a:t>Organize supporting evidence/reasons and elaboration.</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by identifying improved organizational elements)</a:t>
                      </a:r>
                    </a:p>
                    <a:p>
                      <a:r>
                        <a:rPr lang="en-US" sz="1100" b="0" dirty="0" smtClean="0"/>
                        <a:t>A student is writing a(n) [opinion article or letter] for [teacher, class,</a:t>
                      </a:r>
                      <a:r>
                        <a:rPr lang="en-US" sz="1100" b="0" baseline="0" dirty="0" smtClean="0"/>
                        <a:t> </a:t>
                      </a:r>
                      <a:r>
                        <a:rPr lang="en-US" sz="1100" b="0" dirty="0" smtClean="0"/>
                        <a:t>principal, etc.] about _________. The student wants to revise the draft to</a:t>
                      </a:r>
                      <a:r>
                        <a:rPr lang="en-US" sz="1100" b="0" baseline="0" dirty="0" smtClean="0"/>
                        <a:t> </a:t>
                      </a:r>
                      <a:r>
                        <a:rPr lang="en-US" sz="1100" b="0" dirty="0" smtClean="0"/>
                        <a:t>_______. Read the draft of the ______ and complete the task that follows.</a:t>
                      </a:r>
                      <a:r>
                        <a:rPr lang="en-US" sz="1100" b="0" baseline="0" dirty="0" smtClean="0"/>
                        <a:t> </a:t>
                      </a:r>
                      <a:r>
                        <a:rPr lang="en-US" sz="1100" b="0" dirty="0" smtClean="0"/>
                        <a:t>[Insert text.]</a:t>
                      </a:r>
                    </a:p>
                    <a:p>
                      <a:pPr marL="171450" indent="-171450">
                        <a:buFont typeface="Arial" panose="020B0604020202020204" pitchFamily="34" charset="0"/>
                        <a:buChar char="•"/>
                      </a:pPr>
                      <a:r>
                        <a:rPr lang="en-US" sz="1100" b="0" dirty="0" smtClean="0"/>
                        <a:t>Choose the sentence that best states the opinion of the [essay, letter,</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Choose the sentence that is the best conclusion to the student’s [essay,</a:t>
                      </a:r>
                      <a:r>
                        <a:rPr lang="en-US" sz="1100" b="0" baseline="0" dirty="0" smtClean="0"/>
                        <a:t> </a:t>
                      </a:r>
                      <a:r>
                        <a:rPr lang="en-US" sz="1100" b="0" dirty="0" smtClean="0"/>
                        <a:t>letter, etc.].</a:t>
                      </a:r>
                    </a:p>
                    <a:p>
                      <a:pPr marL="171450" indent="-171450">
                        <a:buFont typeface="Arial" panose="020B0604020202020204" pitchFamily="34" charset="0"/>
                        <a:buChar char="•"/>
                      </a:pPr>
                      <a:r>
                        <a:rPr lang="en-US" sz="1100" b="0" dirty="0" smtClean="0"/>
                        <a:t>Choose the conclusion that is most clearly related to the opinion of the</a:t>
                      </a:r>
                      <a:r>
                        <a:rPr lang="en-US" sz="1100" b="0" baseline="0" dirty="0" smtClean="0"/>
                        <a:t> </a:t>
                      </a:r>
                      <a:r>
                        <a:rPr lang="en-US" sz="1100" b="0" dirty="0" smtClean="0"/>
                        <a:t>[essay, letter, etc.]</a:t>
                      </a:r>
                    </a:p>
                    <a:p>
                      <a:pPr marL="171450" indent="-171450">
                        <a:buFont typeface="Arial" panose="020B0604020202020204" pitchFamily="34" charset="0"/>
                        <a:buChar char="•"/>
                      </a:pPr>
                      <a:r>
                        <a:rPr lang="en-US" sz="1100" b="0" dirty="0" smtClean="0"/>
                        <a:t>Choose the best word(s) to connect the underlined evidence/reasons</a:t>
                      </a:r>
                      <a:r>
                        <a:rPr lang="en-US" sz="1100" b="0" baseline="0" dirty="0" smtClean="0"/>
                        <a:t> </a:t>
                      </a:r>
                      <a:r>
                        <a:rPr lang="en-US" sz="1100" b="0" dirty="0" smtClean="0"/>
                        <a:t>(or</a:t>
                      </a:r>
                      <a:r>
                        <a:rPr lang="en-US" sz="1100" b="0" baseline="0" dirty="0" smtClean="0"/>
                        <a:t> </a:t>
                      </a:r>
                      <a:r>
                        <a:rPr lang="en-US" sz="1100" b="0" dirty="0" smtClean="0"/>
                        <a:t>evidence/reason to the opinion).</a:t>
                      </a:r>
                    </a:p>
                    <a:p>
                      <a:pPr marL="0" indent="0">
                        <a:buFont typeface="Arial" panose="020B0604020202020204" pitchFamily="34" charset="0"/>
                        <a:buNone/>
                      </a:pPr>
                      <a:r>
                        <a:rPr lang="en-US" sz="1100" b="0" dirty="0" smtClean="0"/>
                        <a:t>A student is writing a(n) [opinion article or letter] for</a:t>
                      </a:r>
                      <a:r>
                        <a:rPr lang="en-US" sz="1100" b="0" baseline="0" dirty="0" smtClean="0"/>
                        <a:t> </a:t>
                      </a:r>
                      <a:r>
                        <a:rPr lang="en-US" sz="1100" b="0" dirty="0" smtClean="0"/>
                        <a:t>[teacher, class, principal, etc.] about _________. The student wants to</a:t>
                      </a:r>
                      <a:r>
                        <a:rPr lang="en-US" sz="1100" b="0" baseline="0" dirty="0" smtClean="0"/>
                        <a:t> </a:t>
                      </a:r>
                      <a:r>
                        <a:rPr lang="en-US" sz="1100" b="0" dirty="0" smtClean="0"/>
                        <a:t>revise the draft to _______. Read the draft of the ______ and complete</a:t>
                      </a:r>
                      <a:r>
                        <a:rPr lang="en-US" sz="1100" b="0" baseline="0" dirty="0" smtClean="0"/>
                        <a:t> </a:t>
                      </a:r>
                      <a:r>
                        <a:rPr lang="en-US" sz="1100" b="0" dirty="0" smtClean="0"/>
                        <a:t>the task that follows. [Insert text.]</a:t>
                      </a:r>
                    </a:p>
                    <a:p>
                      <a:pPr marL="171450" indent="-171450">
                        <a:buFont typeface="Arial" panose="020B0604020202020204" pitchFamily="34" charset="0"/>
                        <a:buChar char="•"/>
                      </a:pPr>
                      <a:r>
                        <a:rPr lang="en-US" sz="1100" b="0" dirty="0" smtClean="0"/>
                        <a:t>Choose the two sentences that best introduce the student’s opinion and</a:t>
                      </a:r>
                      <a:r>
                        <a:rPr lang="en-US" sz="1100" b="0" baseline="0" dirty="0" smtClean="0"/>
                        <a:t> </a:t>
                      </a:r>
                      <a:r>
                        <a:rPr lang="en-US" sz="1100" b="0" dirty="0" smtClean="0"/>
                        <a:t>explain what the topic is about. </a:t>
                      </a:r>
                    </a:p>
                    <a:p>
                      <a:pPr marL="171450" indent="-171450">
                        <a:buFont typeface="Arial" panose="020B0604020202020204" pitchFamily="34" charset="0"/>
                        <a:buChar char="•"/>
                      </a:pPr>
                      <a:r>
                        <a:rPr lang="en-US" sz="1100" b="0" dirty="0" smtClean="0"/>
                        <a:t>Choose the two sentences that best conclude the student’s [letter,</a:t>
                      </a:r>
                      <a:r>
                        <a:rPr lang="en-US" sz="1100" b="0" baseline="0" dirty="0" smtClean="0"/>
                        <a:t> </a:t>
                      </a:r>
                      <a:r>
                        <a:rPr lang="en-US" sz="1100" b="0" dirty="0" smtClean="0"/>
                        <a:t>opinion, etc.]</a:t>
                      </a:r>
                    </a:p>
                    <a:p>
                      <a:pPr marL="171450" indent="-171450">
                        <a:buFont typeface="Arial" panose="020B0604020202020204" pitchFamily="34" charset="0"/>
                        <a:buChar char="•"/>
                      </a:pPr>
                      <a:r>
                        <a:rPr lang="en-US" sz="1100" b="0" dirty="0" smtClean="0"/>
                        <a:t>Choose the two best words/phrases to connect ____and____</a:t>
                      </a:r>
                    </a:p>
                    <a:p>
                      <a:pPr marL="171450" indent="-171450">
                        <a:buFont typeface="Arial" panose="020B0604020202020204" pitchFamily="34" charset="0"/>
                        <a:buChar char="•"/>
                      </a:pPr>
                      <a:r>
                        <a:rPr lang="en-US" sz="1100" b="0" dirty="0" smtClean="0"/>
                        <a:t>[underlined text: two reasons, OR reason to opinion, reason to example,</a:t>
                      </a:r>
                      <a:r>
                        <a:rPr lang="en-US" sz="1100" b="0" baseline="0" dirty="0" smtClean="0"/>
                        <a:t> </a:t>
                      </a:r>
                      <a:r>
                        <a:rPr lang="en-US" sz="1100" b="0" dirty="0" smtClean="0"/>
                        <a:t>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74388">
                <a:tc gridSpan="2">
                  <a:txBody>
                    <a:bodyPr/>
                    <a:lstStyle/>
                    <a:p>
                      <a:pPr marL="171450" indent="-171450">
                        <a:buFont typeface="Arial" panose="020B0604020202020204" pitchFamily="34" charset="0"/>
                        <a:buChar char="•"/>
                      </a:pPr>
                      <a:r>
                        <a:rPr lang="en-US" sz="1300" b="1" dirty="0" smtClean="0"/>
                        <a:t>Use transitional words/phrases to connect opinions to evidence/reasons and elaboration.</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21231">
                <a:tc gridSpan="2">
                  <a:txBody>
                    <a:bodyPr/>
                    <a:lstStyle/>
                    <a:p>
                      <a:pPr marL="171450" indent="-171450">
                        <a:buFont typeface="Arial" panose="020B0604020202020204" pitchFamily="34" charset="0"/>
                        <a:buChar char="•"/>
                      </a:pPr>
                      <a:r>
                        <a:rPr lang="en-US" sz="1300" b="1" dirty="0" smtClean="0"/>
                        <a:t>Develop an appropriate</a:t>
                      </a:r>
                      <a:r>
                        <a:rPr lang="en-US" sz="1300" b="1" baseline="0" dirty="0" smtClean="0"/>
                        <a:t> conclusion related to the opinion present.</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027785">
                <a:tc gridSpan="2">
                  <a:txBody>
                    <a:bodyPr/>
                    <a:lstStyle/>
                    <a:p>
                      <a:pPr marL="171450" indent="-171450">
                        <a:buFont typeface="Arial" panose="020B0604020202020204" pitchFamily="34" charset="0"/>
                        <a:buChar char="•"/>
                      </a:pPr>
                      <a:r>
                        <a:rPr lang="en-US" sz="1300" b="1" dirty="0" smtClean="0"/>
                        <a:t>Develop the opinion with supporting evidence/reasons and elaboration.</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opinion text by applying elaboration techniques)</a:t>
                      </a:r>
                    </a:p>
                    <a:p>
                      <a:r>
                        <a:rPr lang="en-US" sz="1100" b="0" dirty="0" smtClean="0"/>
                        <a:t>A student is writing a(n) [opinion article or letter about____] for [teacher, class,</a:t>
                      </a:r>
                      <a:r>
                        <a:rPr lang="en-US" sz="1100" b="0" baseline="0" dirty="0" smtClean="0"/>
                        <a:t> </a:t>
                      </a:r>
                      <a:r>
                        <a:rPr lang="en-US" sz="1100" b="0" dirty="0" smtClean="0"/>
                        <a:t>principal, etc.] about _________. Read the draft of the ______ and complete the</a:t>
                      </a:r>
                      <a:r>
                        <a:rPr lang="en-US" sz="1100" b="0" baseline="0" dirty="0" smtClean="0"/>
                        <a:t> </a:t>
                      </a:r>
                      <a:r>
                        <a:rPr lang="en-US" sz="1100" b="0" dirty="0" smtClean="0"/>
                        <a:t>task that follows. [Insert text.] Stimulus will provide, in addition to the student's</a:t>
                      </a:r>
                      <a:r>
                        <a:rPr lang="en-US" sz="1100" b="0" baseline="0" dirty="0" smtClean="0"/>
                        <a:t> </a:t>
                      </a:r>
                      <a:r>
                        <a:rPr lang="en-US" sz="1100" b="0" dirty="0" smtClean="0"/>
                        <a:t>draft, some source of information such as student notes, a chart, a bulleted list,</a:t>
                      </a:r>
                      <a:r>
                        <a:rPr lang="en-US" sz="1100" b="0" baseline="0" dirty="0" smtClean="0"/>
                        <a:t> </a:t>
                      </a:r>
                      <a:r>
                        <a:rPr lang="en-US" sz="1100" b="0" dirty="0" smtClean="0"/>
                        <a:t>or similar fictitious, but factually accurate, source. For items written to this type of stimulus, students should either quote directly from the source or paraphrase</a:t>
                      </a:r>
                      <a:r>
                        <a:rPr lang="en-US" sz="1100" b="0" baseline="0" dirty="0" smtClean="0"/>
                        <a:t> </a:t>
                      </a:r>
                      <a:r>
                        <a:rPr lang="en-US" sz="1100" b="0" dirty="0" smtClean="0"/>
                        <a:t>by using their own words when referencing the sources.]</a:t>
                      </a:r>
                    </a:p>
                    <a:p>
                      <a:pPr marL="171450" indent="-171450">
                        <a:buFont typeface="Arial" panose="020B0604020202020204" pitchFamily="34" charset="0"/>
                        <a:buChar char="•"/>
                      </a:pPr>
                      <a:r>
                        <a:rPr lang="en-US" sz="1100" b="0" dirty="0" smtClean="0"/>
                        <a:t>Write one [or two] paragraph(s) adding evidence (or reasons) from the</a:t>
                      </a:r>
                      <a:r>
                        <a:rPr lang="en-US" sz="1100" b="0" baseline="0" dirty="0" smtClean="0"/>
                        <a:t> </a:t>
                      </a:r>
                      <a:r>
                        <a:rPr lang="en-US" sz="1100" b="0" dirty="0" smtClean="0"/>
                        <a:t>student’s notes to support __________ [underlined reason/opinion,</a:t>
                      </a:r>
                      <a:r>
                        <a:rPr lang="en-US" sz="1100" b="0" baseline="0" dirty="0" smtClean="0"/>
                        <a:t> </a:t>
                      </a:r>
                      <a:r>
                        <a:rPr lang="en-US" sz="1100" b="0" dirty="0" smtClean="0"/>
                        <a:t>etc.]. </a:t>
                      </a:r>
                      <a:r>
                        <a:rPr lang="en-US" sz="1100" b="0" i="1" dirty="0" smtClean="0"/>
                        <a:t>Note: stem must indicate specifically where the information is to</a:t>
                      </a:r>
                      <a:r>
                        <a:rPr lang="en-US" sz="1100" b="0" i="1" baseline="0" dirty="0" smtClean="0"/>
                        <a:t> </a:t>
                      </a:r>
                      <a:r>
                        <a:rPr lang="en-US" sz="1100" b="0" i="1" dirty="0" smtClean="0"/>
                        <a:t>be inserted. This can be by underlining a section or by indicating, for</a:t>
                      </a:r>
                      <a:r>
                        <a:rPr lang="en-US" sz="1100" b="0" i="1" baseline="0" dirty="0" smtClean="0"/>
                        <a:t> </a:t>
                      </a:r>
                      <a:r>
                        <a:rPr lang="en-US" sz="1100" b="0" i="1" dirty="0" smtClean="0"/>
                        <a:t>example, “between paragraph 1 and 2,” or “at the end of paragraph 3,”</a:t>
                      </a:r>
                      <a:r>
                        <a:rPr lang="en-US" sz="1100" b="0" i="1" baseline="0" dirty="0" smtClean="0"/>
                        <a:t> </a:t>
                      </a:r>
                      <a:r>
                        <a:rPr lang="en-US" sz="1100" b="0" i="1" dirty="0" smtClean="0"/>
                        <a:t>etc.</a:t>
                      </a:r>
                    </a:p>
                    <a:p>
                      <a:pPr marL="171450" indent="-171450">
                        <a:buFont typeface="Arial" panose="020B0604020202020204" pitchFamily="34" charset="0"/>
                        <a:buChar char="•"/>
                      </a:pPr>
                      <a:r>
                        <a:rPr lang="en-US" sz="1100" b="0" i="0" dirty="0" smtClean="0"/>
                        <a:t>Using information from the students’ notes, write one [or two]</a:t>
                      </a:r>
                      <a:r>
                        <a:rPr lang="en-US" sz="1100" b="0" i="0" baseline="0" dirty="0" smtClean="0"/>
                        <a:t> </a:t>
                      </a:r>
                      <a:r>
                        <a:rPr lang="en-US" sz="1100" b="0" dirty="0" smtClean="0"/>
                        <a:t>paragraph(s) adding evidence/reasons to support __________.</a:t>
                      </a:r>
                    </a:p>
                    <a:p>
                      <a:pPr marL="171450" indent="-171450">
                        <a:buFont typeface="Arial" panose="020B0604020202020204" pitchFamily="34" charset="0"/>
                        <a:buChar char="•"/>
                      </a:pPr>
                      <a:r>
                        <a:rPr lang="en-US" sz="1100" b="0" dirty="0" smtClean="0"/>
                        <a:t>Using information from the students’ notes, write [one or two]</a:t>
                      </a:r>
                      <a:r>
                        <a:rPr lang="en-US" sz="1100" b="0" baseline="0" dirty="0" smtClean="0"/>
                        <a:t> </a:t>
                      </a:r>
                      <a:r>
                        <a:rPr lang="en-US" sz="1100" b="0" dirty="0" smtClean="0"/>
                        <a:t>paragraph(s) that give(s) more details about [one of the reasons]</a:t>
                      </a:r>
                      <a:r>
                        <a:rPr lang="en-US" sz="1100" b="0" baseline="0" dirty="0" smtClean="0"/>
                        <a:t> </a:t>
                      </a:r>
                      <a:r>
                        <a:rPr lang="en-US" sz="1100" b="0" dirty="0" smtClean="0"/>
                        <a:t>supporting the writer’s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438987">
                <a:tc rowSpan="2" gridSpan="2">
                  <a:txBody>
                    <a:bodyPr/>
                    <a:lstStyle/>
                    <a:p>
                      <a:pPr marL="171450" indent="-171450">
                        <a:buFont typeface="Arial" panose="020B0604020202020204" pitchFamily="34" charset="0"/>
                        <a:buChar char="•"/>
                      </a:pPr>
                      <a:r>
                        <a:rPr lang="en-US" sz="1300" b="1" dirty="0" smtClean="0"/>
                        <a:t>Delete details</a:t>
                      </a:r>
                      <a:r>
                        <a:rPr lang="en-US" sz="1300" b="1" baseline="0" dirty="0" smtClean="0"/>
                        <a:t> that do not support the opinion.</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830713">
                <a:tc gridSpan="2" vMerge="1">
                  <a:txBody>
                    <a:bodyPr/>
                    <a:lstStyle/>
                    <a:p>
                      <a:endParaRPr lang="en-US"/>
                    </a:p>
                  </a:txBody>
                  <a:tcPr/>
                </a:tc>
                <a:tc hMerge="1" vMerge="1">
                  <a:txBody>
                    <a:bodyPr/>
                    <a:lstStyle/>
                    <a:p>
                      <a:endParaRPr lang="en-US"/>
                    </a:p>
                  </a:txBody>
                  <a:tcPr/>
                </a:tc>
                <a:tc gridSpan="4">
                  <a:txBody>
                    <a:bodyPr/>
                    <a:lstStyle/>
                    <a:p>
                      <a:r>
                        <a:rPr lang="en-US" sz="1200" b="1" dirty="0" smtClean="0"/>
                        <a:t>Revise a Brief Text DOK-2 (student will revise by identifying</a:t>
                      </a:r>
                      <a:r>
                        <a:rPr lang="en-US" sz="1200" b="1" baseline="0" dirty="0" smtClean="0"/>
                        <a:t> best use of elaboration techniques)</a:t>
                      </a:r>
                      <a:endParaRPr lang="en-US" sz="1200" b="1" dirty="0" smtClean="0"/>
                    </a:p>
                    <a:p>
                      <a:r>
                        <a:rPr lang="en-US" sz="1100" b="0" dirty="0" smtClean="0"/>
                        <a:t>A student is writing a(n) [opinion article or letter] for [teacher, class,</a:t>
                      </a:r>
                      <a:r>
                        <a:rPr lang="en-US" sz="1100" b="0" baseline="0" dirty="0" smtClean="0"/>
                        <a:t> </a:t>
                      </a:r>
                      <a:r>
                        <a:rPr lang="en-US" sz="1100" b="0" dirty="0" smtClean="0"/>
                        <a:t>principal, etc.] about _________. The student wants to revise the draft to</a:t>
                      </a:r>
                      <a:r>
                        <a:rPr lang="en-US" sz="1100" b="0" baseline="0" dirty="0" smtClean="0"/>
                        <a:t> </a:t>
                      </a:r>
                      <a:r>
                        <a:rPr lang="en-US" sz="1100" b="0" dirty="0" smtClean="0"/>
                        <a:t>______. Read the draft of the ______ and complete the task that follows.</a:t>
                      </a:r>
                      <a:r>
                        <a:rPr lang="en-US" sz="1100" b="0" baseline="0" dirty="0" smtClean="0"/>
                        <a:t> </a:t>
                      </a:r>
                      <a:r>
                        <a:rPr lang="en-US" sz="1100" b="0" dirty="0" smtClean="0"/>
                        <a:t>[Insert text.] Stimulus will provide, in addition to the student's draft, some</a:t>
                      </a:r>
                      <a:r>
                        <a:rPr lang="en-US" sz="1100" b="0" baseline="0" dirty="0" smtClean="0"/>
                        <a:t> </a:t>
                      </a:r>
                      <a:r>
                        <a:rPr lang="en-US" sz="1100" b="0" dirty="0" smtClean="0"/>
                        <a:t>source of information such as student notes, a chart, a bulleted list, or</a:t>
                      </a:r>
                    </a:p>
                    <a:p>
                      <a:r>
                        <a:rPr lang="en-US" sz="1100" b="0" dirty="0" smtClean="0"/>
                        <a:t>similar fictitious, but factually accurate, source.</a:t>
                      </a:r>
                    </a:p>
                    <a:p>
                      <a:pPr marL="171450" indent="-171450">
                        <a:buFont typeface="Arial" panose="020B0604020202020204" pitchFamily="34" charset="0"/>
                        <a:buChar char="•"/>
                      </a:pPr>
                      <a:r>
                        <a:rPr lang="en-US" sz="1100" b="0" dirty="0" smtClean="0"/>
                        <a:t>Choose the sentence from [student notes, etc.] that adds the best</a:t>
                      </a:r>
                      <a:r>
                        <a:rPr lang="en-US" sz="1100" b="0" baseline="0" dirty="0" smtClean="0"/>
                        <a:t> </a:t>
                      </a:r>
                      <a:r>
                        <a:rPr lang="en-US" sz="1100" b="0" dirty="0" smtClean="0"/>
                        <a:t>evidence/reason [before/after] the underlined sentence to support the</a:t>
                      </a:r>
                      <a:r>
                        <a:rPr lang="en-US" sz="1100" b="0" baseline="0" dirty="0" smtClean="0"/>
                        <a:t> </a:t>
                      </a:r>
                      <a:r>
                        <a:rPr lang="en-US" sz="1100" b="0" dirty="0" smtClean="0"/>
                        <a:t>opinion in the student’s ___. Note: Stem must indicate specifically</a:t>
                      </a:r>
                      <a:r>
                        <a:rPr lang="en-US" sz="1100" b="0" baseline="0" dirty="0" smtClean="0"/>
                        <a:t> </a:t>
                      </a:r>
                      <a:r>
                        <a:rPr lang="en-US" sz="1100" b="0" dirty="0" smtClean="0"/>
                        <a:t>where the information is to be found and/or inserted. This can be</a:t>
                      </a:r>
                      <a:r>
                        <a:rPr lang="en-US" sz="1100" b="0" baseline="0" dirty="0" smtClean="0"/>
                        <a:t> </a:t>
                      </a:r>
                      <a:r>
                        <a:rPr lang="en-US" sz="1100" b="0" dirty="0" smtClean="0"/>
                        <a:t>achieved by underlining a section or by indicating, for example,</a:t>
                      </a:r>
                      <a:r>
                        <a:rPr lang="en-US" sz="1100" b="0" baseline="0" dirty="0" smtClean="0"/>
                        <a:t> </a:t>
                      </a:r>
                      <a:r>
                        <a:rPr lang="en-US" sz="1100" b="0" dirty="0" smtClean="0"/>
                        <a:t>“between paragraph 1 and 2,” or “at the end of paragraph 3,” etc.</a:t>
                      </a:r>
                    </a:p>
                    <a:p>
                      <a:pPr marL="171450" indent="-171450">
                        <a:buFont typeface="Arial" panose="020B0604020202020204" pitchFamily="34" charset="0"/>
                        <a:buChar char="•"/>
                      </a:pPr>
                      <a:r>
                        <a:rPr lang="en-US" sz="1100" b="0" dirty="0" smtClean="0"/>
                        <a:t>Choose the sentence that is a better way to develop the</a:t>
                      </a:r>
                      <a:r>
                        <a:rPr lang="en-US" sz="1100" b="0" baseline="0" dirty="0" smtClean="0"/>
                        <a:t> </a:t>
                      </a:r>
                      <a:r>
                        <a:rPr lang="en-US" sz="1100" b="0" dirty="0" smtClean="0"/>
                        <a:t>evidence/reason in the underlined sentence (or otherwise designated,</a:t>
                      </a:r>
                      <a:r>
                        <a:rPr lang="en-US" sz="1100" b="0" baseline="0" dirty="0" smtClean="0"/>
                        <a:t> </a:t>
                      </a:r>
                      <a:r>
                        <a:rPr lang="en-US" sz="1100" b="0" dirty="0" smtClean="0"/>
                        <a:t>such as “at the end of paragraph 2”).</a:t>
                      </a:r>
                    </a:p>
                    <a:p>
                      <a:pPr marL="0" indent="0">
                        <a:buFont typeface="Arial" panose="020B0604020202020204" pitchFamily="34" charset="0"/>
                        <a:buNone/>
                      </a:pPr>
                      <a:r>
                        <a:rPr lang="en-US" sz="1100" b="0" dirty="0" smtClean="0"/>
                        <a:t>A student is writing a(n) [opinion article or letter] for [teacher,</a:t>
                      </a:r>
                      <a:r>
                        <a:rPr lang="en-US" sz="1100" b="0" baseline="0" dirty="0" smtClean="0"/>
                        <a:t> </a:t>
                      </a:r>
                      <a:r>
                        <a:rPr lang="en-US" sz="1100" b="0" dirty="0" smtClean="0"/>
                        <a:t>class, principal, etc.] about _________. The student wants to revise the draft to</a:t>
                      </a:r>
                      <a:r>
                        <a:rPr lang="en-US" sz="1100" b="0" baseline="0" dirty="0" smtClean="0"/>
                        <a:t> </a:t>
                      </a:r>
                      <a:r>
                        <a:rPr lang="en-US" sz="1100" b="0" dirty="0" smtClean="0"/>
                        <a:t>______. Read the draft of the ______ and complete the task that follows. [Insert</a:t>
                      </a:r>
                      <a:r>
                        <a:rPr lang="en-US" sz="1100" b="0" baseline="0" dirty="0" smtClean="0"/>
                        <a:t> </a:t>
                      </a:r>
                      <a:r>
                        <a:rPr lang="en-US" sz="1100" b="0" dirty="0" smtClean="0"/>
                        <a:t>text.] Stimulus will provide, in addition to the student's draft, some source of</a:t>
                      </a:r>
                      <a:r>
                        <a:rPr lang="en-US" sz="1100" b="0" baseline="0" dirty="0" smtClean="0"/>
                        <a:t> </a:t>
                      </a:r>
                      <a:r>
                        <a:rPr lang="en-US" sz="1100" b="0" dirty="0" smtClean="0"/>
                        <a:t>information such as student notes, a chart, a bulleted list, or similar fictitious,</a:t>
                      </a:r>
                      <a:r>
                        <a:rPr lang="en-US" sz="1100" b="0" baseline="0" dirty="0" smtClean="0"/>
                        <a:t> </a:t>
                      </a:r>
                      <a:r>
                        <a:rPr lang="en-US" sz="1100" b="0" dirty="0" smtClean="0"/>
                        <a:t>but factually accurate, source.</a:t>
                      </a:r>
                    </a:p>
                    <a:p>
                      <a:pPr marL="171450" indent="-171450">
                        <a:buFont typeface="Arial" panose="020B0604020202020204" pitchFamily="34" charset="0"/>
                        <a:buChar char="•"/>
                      </a:pPr>
                      <a:r>
                        <a:rPr lang="en-US" sz="1100" b="0" dirty="0" smtClean="0"/>
                        <a:t>Choose two sentences from [student notes, etc.] that add the two best</a:t>
                      </a:r>
                      <a:r>
                        <a:rPr lang="en-US" sz="1100" b="0" baseline="0" dirty="0" smtClean="0"/>
                        <a:t> </a:t>
                      </a:r>
                      <a:r>
                        <a:rPr lang="en-US" sz="1100" b="0" dirty="0" smtClean="0"/>
                        <a:t>reasons/pieces of evidence [before/after] the underlined sentence to</a:t>
                      </a:r>
                      <a:r>
                        <a:rPr lang="en-US" sz="1100" b="0" baseline="0" dirty="0" smtClean="0"/>
                        <a:t> </a:t>
                      </a:r>
                      <a:r>
                        <a:rPr lang="en-US" sz="1100" b="0" dirty="0" smtClean="0"/>
                        <a:t>support the writer’s opinion about ______. Note: stem must indicate</a:t>
                      </a:r>
                      <a:r>
                        <a:rPr lang="en-US" sz="1100" b="0" baseline="0" dirty="0" smtClean="0"/>
                        <a:t> </a:t>
                      </a:r>
                      <a:r>
                        <a:rPr lang="en-US" sz="1100" b="0" dirty="0" smtClean="0"/>
                        <a:t>specifically where the information is to be found and/or inserted. This</a:t>
                      </a:r>
                      <a:r>
                        <a:rPr lang="en-US" sz="1100" b="0" baseline="0" dirty="0" smtClean="0"/>
                        <a:t> </a:t>
                      </a:r>
                      <a:r>
                        <a:rPr lang="en-US" sz="1100" b="0" dirty="0" smtClean="0"/>
                        <a:t>can be achieved by underlining a section or by indicating, for example,</a:t>
                      </a:r>
                      <a:r>
                        <a:rPr lang="en-US" sz="1100" b="0" baseline="0" dirty="0" smtClean="0"/>
                        <a:t> </a:t>
                      </a:r>
                      <a:r>
                        <a:rPr lang="en-US" sz="1100" b="0" dirty="0" smtClean="0"/>
                        <a:t>“between paragraph 1 and 2,” or “at the end of paragraph 3,” etc.</a:t>
                      </a:r>
                    </a:p>
                    <a:p>
                      <a:pPr marL="171450" indent="-171450">
                        <a:buFont typeface="Arial" panose="020B0604020202020204" pitchFamily="34" charset="0"/>
                        <a:buChar char="•"/>
                      </a:pPr>
                      <a:r>
                        <a:rPr lang="en-US" sz="1100" b="0" dirty="0" smtClean="0"/>
                        <a:t>Choose the two sentences that better develop why (how) the reasons in</a:t>
                      </a:r>
                      <a:r>
                        <a:rPr lang="en-US" sz="1100" b="0" baseline="0" dirty="0" smtClean="0"/>
                        <a:t> </a:t>
                      </a:r>
                      <a:r>
                        <a:rPr lang="en-US" sz="1100" b="0" dirty="0" smtClean="0"/>
                        <a:t>the underlined sentences connect to the opinion (or examples to</a:t>
                      </a:r>
                      <a:r>
                        <a:rPr lang="en-US" sz="1100" b="0" baseline="0" dirty="0" smtClean="0"/>
                        <a:t> </a:t>
                      </a:r>
                      <a:r>
                        <a:rPr lang="en-US" sz="1100" b="0" dirty="0" smtClean="0"/>
                        <a:t>reasons,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01136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6912262"/>
              </p:ext>
            </p:extLst>
          </p:nvPr>
        </p:nvGraphicFramePr>
        <p:xfrm>
          <a:off x="223755" y="1498325"/>
          <a:ext cx="9621379" cy="12189955"/>
        </p:xfrm>
        <a:graphic>
          <a:graphicData uri="http://schemas.openxmlformats.org/drawingml/2006/table">
            <a:tbl>
              <a:tblPr firstRow="1" bandRow="1">
                <a:tableStyleId>{5940675A-B579-460E-94D1-54222C63F5DA}</a:tableStyleId>
              </a:tblPr>
              <a:tblGrid>
                <a:gridCol w="1783730"/>
                <a:gridCol w="1783730"/>
                <a:gridCol w="2345495"/>
                <a:gridCol w="2169972"/>
                <a:gridCol w="1538452"/>
              </a:tblGrid>
              <a:tr h="499085">
                <a:tc gridSpan="5">
                  <a:txBody>
                    <a:bodyPr/>
                    <a:lstStyle/>
                    <a:p>
                      <a:pPr algn="ctr"/>
                      <a:r>
                        <a:rPr lang="en-US" sz="2200" b="1" dirty="0" smtClean="0"/>
                        <a:t>Grade 4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407035">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State a focus (main idea)</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t>Brief Write DOK-3 (student will write organized informational/explanatory text_</a:t>
                      </a:r>
                    </a:p>
                    <a:p>
                      <a:r>
                        <a:rPr lang="en-US" sz="1100" b="0" dirty="0" smtClean="0"/>
                        <a:t>A student is writing a [report, letter, or article] for [teacher, class, etc.] about_______. Read the draft of the ______ and complete the task that follows.</a:t>
                      </a:r>
                      <a:r>
                        <a:rPr lang="en-US" sz="1100" b="0" baseline="0" dirty="0" smtClean="0"/>
                        <a:t> </a:t>
                      </a:r>
                      <a:r>
                        <a:rPr lang="en-US" sz="1100" b="0" dirty="0" smtClean="0"/>
                        <a:t>[Insert text.]</a:t>
                      </a:r>
                    </a:p>
                    <a:p>
                      <a:pPr marL="171450" indent="-171450">
                        <a:buFont typeface="Arial" panose="020B0604020202020204" pitchFamily="34" charset="0"/>
                        <a:buChar char="•"/>
                      </a:pPr>
                      <a:r>
                        <a:rPr lang="en-US" sz="1100" b="0" dirty="0" smtClean="0"/>
                        <a:t>Write an introduction that clearly states the focus (main idea) of the</a:t>
                      </a:r>
                      <a:r>
                        <a:rPr lang="en-US" sz="1100" b="0" baseline="0" dirty="0" smtClean="0"/>
                        <a:t> </a:t>
                      </a:r>
                      <a:r>
                        <a:rPr lang="en-US" sz="1100" b="0" dirty="0" smtClean="0"/>
                        <a:t>paper.</a:t>
                      </a:r>
                    </a:p>
                    <a:p>
                      <a:pPr marL="171450" indent="-171450">
                        <a:buFont typeface="Arial" panose="020B0604020202020204" pitchFamily="34" charset="0"/>
                        <a:buChar char="•"/>
                      </a:pPr>
                      <a:r>
                        <a:rPr lang="en-US" sz="1100" b="0" dirty="0" smtClean="0"/>
                        <a:t>Write a conclusion that is appropriate to the audience and purpose of</a:t>
                      </a:r>
                      <a:r>
                        <a:rPr lang="en-US" sz="1100" b="0" baseline="0" dirty="0" smtClean="0"/>
                        <a:t> </a:t>
                      </a:r>
                      <a:r>
                        <a:rPr lang="en-US" sz="1100" b="0" dirty="0" smtClean="0"/>
                        <a:t>the paper.</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49404">
                <a:tc gridSpan="2">
                  <a:txBody>
                    <a:bodyPr/>
                    <a:lstStyle/>
                    <a:p>
                      <a:pPr marL="171450" indent="-171450">
                        <a:buFont typeface="Arial" panose="020B0604020202020204" pitchFamily="34" charset="0"/>
                        <a:buChar char="•"/>
                      </a:pPr>
                      <a:r>
                        <a:rPr lang="en-US" sz="1300" b="1" dirty="0" smtClean="0"/>
                        <a:t>Write in body</a:t>
                      </a:r>
                      <a:r>
                        <a:rPr lang="en-US" sz="1300" b="1" baseline="0" dirty="0" smtClean="0"/>
                        <a:t> paragraphs (present reasons and evidence in a logical order)</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06889">
                <a:tc gridSpan="2">
                  <a:txBody>
                    <a:bodyPr/>
                    <a:lstStyle/>
                    <a:p>
                      <a:pPr marL="171450" indent="-171450">
                        <a:buFont typeface="Arial" panose="020B0604020202020204" pitchFamily="34" charset="0"/>
                        <a:buChar char="•"/>
                      </a:pPr>
                      <a:r>
                        <a:rPr lang="en-US" sz="1300" b="1" dirty="0" smtClean="0"/>
                        <a:t>Use transition words and phrases to link ideas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t>Revise a Brief Text</a:t>
                      </a:r>
                      <a:r>
                        <a:rPr lang="en-US" sz="1200" b="1" baseline="0" dirty="0" smtClean="0"/>
                        <a:t> DOK – 2 (student will revise by identifying improved organizational elements).</a:t>
                      </a:r>
                    </a:p>
                    <a:p>
                      <a:r>
                        <a:rPr lang="en-US" sz="1100" b="0" dirty="0" smtClean="0"/>
                        <a:t>A student is writing a [report, letter, or article] for [teacher, class, etc.] about_____. The student wants to revise the draft to____. Read the draft of</a:t>
                      </a:r>
                      <a:r>
                        <a:rPr lang="en-US" sz="1100" b="0" baseline="0" dirty="0" smtClean="0"/>
                        <a:t> </a:t>
                      </a:r>
                      <a:r>
                        <a:rPr lang="en-US" sz="1100" b="0" dirty="0" smtClean="0"/>
                        <a:t>the ______ and complete the task that follows. [Insert text.]</a:t>
                      </a:r>
                    </a:p>
                    <a:p>
                      <a:pPr marL="171450" indent="-171450">
                        <a:buFont typeface="Arial" panose="020B0604020202020204" pitchFamily="34" charset="0"/>
                        <a:buChar char="•"/>
                      </a:pPr>
                      <a:r>
                        <a:rPr lang="en-US" sz="1100" b="0" dirty="0" smtClean="0"/>
                        <a:t>Choose the sentence that best states the main idea of the paper.</a:t>
                      </a:r>
                    </a:p>
                    <a:p>
                      <a:pPr marL="171450" indent="-171450">
                        <a:buFont typeface="Arial" panose="020B0604020202020204" pitchFamily="34" charset="0"/>
                        <a:buChar char="•"/>
                      </a:pPr>
                      <a:r>
                        <a:rPr lang="en-US" sz="1100" b="0" dirty="0" smtClean="0"/>
                        <a:t>Choose the concluding sentence that is most clearly related to the</a:t>
                      </a:r>
                      <a:r>
                        <a:rPr lang="en-US" sz="1100" b="0" baseline="0" dirty="0" smtClean="0"/>
                        <a:t> </a:t>
                      </a:r>
                      <a:r>
                        <a:rPr lang="en-US" sz="1100" b="0" dirty="0" smtClean="0"/>
                        <a:t>information presented in the [report, etc.].</a:t>
                      </a:r>
                    </a:p>
                    <a:p>
                      <a:pPr marL="171450" indent="-171450">
                        <a:buFont typeface="Arial" panose="020B0604020202020204" pitchFamily="34" charset="0"/>
                        <a:buChar char="•"/>
                      </a:pPr>
                      <a:r>
                        <a:rPr lang="en-US" sz="1100" b="0" dirty="0" smtClean="0"/>
                        <a:t>Choose the best word/words/phrase to connect the underlined</a:t>
                      </a:r>
                      <a:r>
                        <a:rPr lang="en-US" sz="1100" b="0" baseline="0" dirty="0" smtClean="0"/>
                        <a:t> </a:t>
                      </a:r>
                      <a:r>
                        <a:rPr lang="en-US" sz="1100" b="0" dirty="0" smtClean="0"/>
                        <a:t>sentences</a:t>
                      </a:r>
                      <a:r>
                        <a:rPr lang="en-US" sz="1200" b="1" dirty="0" smtClean="0"/>
                        <a:t>.</a:t>
                      </a:r>
                    </a:p>
                    <a:p>
                      <a:pPr marL="0" indent="0">
                        <a:buFont typeface="Arial" panose="020B0604020202020204" pitchFamily="34" charset="0"/>
                        <a:buNone/>
                      </a:pPr>
                      <a:r>
                        <a:rPr lang="en-US" sz="1100" b="0" dirty="0" smtClean="0"/>
                        <a:t>A student is writing a [book report, report on a class (or other) project,</a:t>
                      </a:r>
                      <a:r>
                        <a:rPr lang="en-US" sz="1100" b="0" baseline="0" dirty="0" smtClean="0"/>
                        <a:t> </a:t>
                      </a:r>
                      <a:r>
                        <a:rPr lang="en-US" sz="1100" b="0" dirty="0" smtClean="0"/>
                        <a:t>description of a place visited on a field trip, etc.] for [teacher, class, etc.]</a:t>
                      </a:r>
                      <a:r>
                        <a:rPr lang="en-US" sz="1100" b="0" baseline="0" dirty="0" smtClean="0"/>
                        <a:t> </a:t>
                      </a:r>
                      <a:r>
                        <a:rPr lang="en-US" sz="1100" b="0" dirty="0" smtClean="0"/>
                        <a:t>about _________. The student wants to revise the draft to____. Read the</a:t>
                      </a:r>
                      <a:r>
                        <a:rPr lang="en-US" sz="1100" b="0" baseline="0" dirty="0" smtClean="0"/>
                        <a:t> </a:t>
                      </a:r>
                      <a:r>
                        <a:rPr lang="en-US" sz="1100" b="0" dirty="0" smtClean="0"/>
                        <a:t>draft of the ______ and complete the task that follows. [Insert text.]</a:t>
                      </a:r>
                    </a:p>
                    <a:p>
                      <a:pPr marL="171450" indent="-171450">
                        <a:buFont typeface="Arial" panose="020B0604020202020204" pitchFamily="34" charset="0"/>
                        <a:buChar char="•"/>
                      </a:pPr>
                      <a:r>
                        <a:rPr lang="en-US" sz="1100" b="0" dirty="0" smtClean="0"/>
                        <a:t>Choose the sentences that provide the best introduction and conclusion</a:t>
                      </a:r>
                      <a:r>
                        <a:rPr lang="en-US" sz="1100" b="0" baseline="0" dirty="0" smtClean="0"/>
                        <a:t> </a:t>
                      </a:r>
                      <a:r>
                        <a:rPr lang="en-US" sz="1100" b="0" dirty="0" smtClean="0"/>
                        <a:t>for the paper.</a:t>
                      </a:r>
                    </a:p>
                    <a:p>
                      <a:pPr marL="171450" indent="-171450">
                        <a:buFont typeface="Arial" panose="020B0604020202020204" pitchFamily="34" charset="0"/>
                        <a:buChar char="•"/>
                      </a:pPr>
                      <a:r>
                        <a:rPr lang="en-US" sz="1100" b="0" dirty="0" smtClean="0"/>
                        <a:t>Choose the best two words/phrases to connect ____and____ [underlined 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493446">
                <a:tc gridSpan="2">
                  <a:txBody>
                    <a:bodyPr/>
                    <a:lstStyle/>
                    <a:p>
                      <a:pPr marL="171450" indent="-171450">
                        <a:buFont typeface="Arial" panose="020B0604020202020204" pitchFamily="34" charset="0"/>
                        <a:buChar char="•"/>
                      </a:pPr>
                      <a:r>
                        <a:rPr lang="en-US" sz="1300" b="1" dirty="0" smtClean="0"/>
                        <a:t>Include</a:t>
                      </a:r>
                      <a:r>
                        <a:rPr lang="en-US" sz="1300" b="1" baseline="0" dirty="0" smtClean="0"/>
                        <a:t> a conclusion that is appropriate to audience and relates to information presented.</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49764">
                <a:tc gridSpan="5">
                  <a:txBody>
                    <a:bodyPr/>
                    <a:lstStyle/>
                    <a:p>
                      <a:pPr marL="0" indent="0" algn="ctr">
                        <a:buFont typeface="Arial" panose="020B0604020202020204" pitchFamily="34" charset="0"/>
                        <a:buNone/>
                      </a:pPr>
                      <a:r>
                        <a:rPr lang="en-US" sz="1500" b="1" dirty="0" smtClean="0"/>
                        <a:t>Writing Elaboration for Informational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924175">
                <a:tc gridSpan="2">
                  <a:txBody>
                    <a:bodyPr/>
                    <a:lstStyle/>
                    <a:p>
                      <a:pPr marL="171450" indent="-171450">
                        <a:buFont typeface="Arial" panose="020B0604020202020204" pitchFamily="34" charset="0"/>
                        <a:buChar char="•"/>
                      </a:pPr>
                      <a:r>
                        <a:rPr lang="en-US" sz="1300" b="1" dirty="0" smtClean="0"/>
                        <a:t>Develop and elaborate the focus (main idea) with supporting evidence.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t>Brief Write DOK-3 (student will write text</a:t>
                      </a:r>
                      <a:r>
                        <a:rPr lang="en-US" sz="1200" b="1" baseline="0" dirty="0" smtClean="0"/>
                        <a:t> </a:t>
                      </a:r>
                      <a:r>
                        <a:rPr lang="en-US" sz="1200" b="1" dirty="0" smtClean="0"/>
                        <a:t>by applying elaboration techniques)</a:t>
                      </a:r>
                    </a:p>
                    <a:p>
                      <a:r>
                        <a:rPr lang="en-US" sz="1100" b="0" dirty="0" smtClean="0"/>
                        <a:t>A student is writing a [book report, report on a class (or other) project,</a:t>
                      </a:r>
                      <a:r>
                        <a:rPr lang="en-US" sz="1100" b="0" baseline="0" dirty="0" smtClean="0"/>
                        <a:t> </a:t>
                      </a:r>
                      <a:r>
                        <a:rPr lang="en-US" sz="1100" b="0" dirty="0" smtClean="0"/>
                        <a:t>description of a place visited on a field trip, etc.] for [teacher, class, etc.]</a:t>
                      </a:r>
                      <a:r>
                        <a:rPr lang="en-US" sz="1100" b="0" baseline="0" dirty="0" smtClean="0"/>
                        <a:t> </a:t>
                      </a:r>
                      <a:r>
                        <a:rPr lang="en-US" sz="1100" b="0" dirty="0" smtClean="0"/>
                        <a:t>about _________. Read the draft of the ______ and complete the task that</a:t>
                      </a:r>
                      <a:r>
                        <a:rPr lang="en-US" sz="1100" b="0" baseline="0" dirty="0" smtClean="0"/>
                        <a:t> </a:t>
                      </a:r>
                      <a:r>
                        <a:rPr lang="en-US" sz="1100" b="0" dirty="0" smtClean="0"/>
                        <a:t>follows. </a:t>
                      </a:r>
                      <a:r>
                        <a:rPr lang="en-US" sz="1100" b="1" i="1" dirty="0" smtClean="0"/>
                        <a:t>[</a:t>
                      </a:r>
                      <a:r>
                        <a:rPr lang="en-US" sz="1100" b="0" i="0" dirty="0" smtClean="0"/>
                        <a:t>Insert text.] Stimulus will provide, in addition to the student's draft, some source of information such as student notes, a chart, a bulleted list, or</a:t>
                      </a:r>
                      <a:r>
                        <a:rPr lang="en-US" sz="1100" b="0" i="0" baseline="0" dirty="0" smtClean="0"/>
                        <a:t> </a:t>
                      </a:r>
                      <a:r>
                        <a:rPr lang="en-US" sz="1100" b="0" i="0" dirty="0" smtClean="0"/>
                        <a:t>similar fictitious, but factually accurate, source. For items written to this type</a:t>
                      </a:r>
                      <a:r>
                        <a:rPr lang="en-US" sz="1100" b="0" i="0" baseline="0" dirty="0" smtClean="0"/>
                        <a:t> </a:t>
                      </a:r>
                      <a:r>
                        <a:rPr lang="en-US" sz="1100" b="0" i="0" dirty="0" smtClean="0"/>
                        <a:t>of stimulus, students should either quote directly from the source or</a:t>
                      </a:r>
                      <a:r>
                        <a:rPr lang="en-US" sz="1100" b="0" i="0" baseline="0" dirty="0" smtClean="0"/>
                        <a:t> </a:t>
                      </a:r>
                      <a:r>
                        <a:rPr lang="en-US" sz="1100" b="0" i="0" dirty="0" smtClean="0"/>
                        <a:t>paraphrase by using their own words when referencing the sources. </a:t>
                      </a:r>
                    </a:p>
                    <a:p>
                      <a:pPr marL="171450" indent="-171450">
                        <a:buFont typeface="Arial" panose="020B0604020202020204" pitchFamily="34" charset="0"/>
                        <a:buChar char="•"/>
                      </a:pPr>
                      <a:r>
                        <a:rPr lang="en-US" sz="1100" b="0" dirty="0" smtClean="0"/>
                        <a:t>Write a paragraph or paragraphs that add more support [can specify</a:t>
                      </a:r>
                      <a:r>
                        <a:rPr lang="en-US" sz="1100" b="0" baseline="0" dirty="0" smtClean="0"/>
                        <a:t> </a:t>
                      </a:r>
                      <a:r>
                        <a:rPr lang="en-US" sz="1100" b="0" dirty="0" smtClean="0"/>
                        <a:t>examples, details, etc.] for the main idea [or other specified idea] of the</a:t>
                      </a:r>
                      <a:r>
                        <a:rPr lang="en-US" sz="1100" b="0" baseline="0" dirty="0" smtClean="0"/>
                        <a:t> </a:t>
                      </a:r>
                      <a:r>
                        <a:rPr lang="en-US" sz="1100" b="0" dirty="0" smtClean="0"/>
                        <a:t>paper. Note: stem must indicate specifically where the information is to</a:t>
                      </a:r>
                      <a:r>
                        <a:rPr lang="en-US" sz="1100" b="0" baseline="0" dirty="0" smtClean="0"/>
                        <a:t> </a:t>
                      </a:r>
                      <a:r>
                        <a:rPr lang="en-US" sz="1100" b="0" dirty="0" smtClean="0"/>
                        <a:t>be inserted. This can be by underlining a section or by indicating, for</a:t>
                      </a:r>
                      <a:r>
                        <a:rPr lang="en-US" sz="1100" b="0" baseline="0" dirty="0" smtClean="0"/>
                        <a:t> </a:t>
                      </a:r>
                      <a:r>
                        <a:rPr lang="en-US" sz="1100" b="0" dirty="0" smtClean="0"/>
                        <a:t>example, “between paragraph 1 and 2,” or “at the end of paragraph 3,”</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Write a paragraph or paragraphs further developing [a specific idea,</a:t>
                      </a:r>
                      <a:r>
                        <a:rPr lang="en-US" sz="1100" b="0" baseline="0" dirty="0" smtClean="0"/>
                        <a:t> </a:t>
                      </a:r>
                      <a:r>
                        <a:rPr lang="en-US" sz="1100" b="0" dirty="0" smtClean="0"/>
                        <a:t>etc.] in the [indicate place, e.g., second paragraph, or underlined idea].</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374782">
                <a:tc rowSpan="2" gridSpan="2">
                  <a:txBody>
                    <a:bodyPr/>
                    <a:lstStyle/>
                    <a:p>
                      <a:pPr marL="171450" indent="-171450">
                        <a:buFont typeface="Arial" panose="020B0604020202020204" pitchFamily="34" charset="0"/>
                        <a:buChar char="•"/>
                      </a:pPr>
                      <a:r>
                        <a:rPr lang="en-US" sz="1300" b="1" dirty="0" smtClean="0"/>
                        <a:t>Use precise language and domain specific vocabulary.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688983">
                <a:tc gridSpan="2" vMerge="1">
                  <a:txBody>
                    <a:bodyPr/>
                    <a:lstStyle/>
                    <a:p>
                      <a:endParaRPr lang="en-US"/>
                    </a:p>
                  </a:txBody>
                  <a:tcPr/>
                </a:tc>
                <a:tc hMerge="1" vMerge="1">
                  <a:txBody>
                    <a:bodyPr/>
                    <a:lstStyle/>
                    <a:p>
                      <a:endParaRPr lang="en-US"/>
                    </a:p>
                  </a:txBody>
                  <a:tcPr/>
                </a:tc>
                <a:tc rowSpan="2" gridSpan="3">
                  <a:txBody>
                    <a:bodyPr/>
                    <a:lstStyle/>
                    <a:p>
                      <a:r>
                        <a:rPr lang="en-US" sz="1200" b="1" dirty="0" smtClean="0"/>
                        <a:t>Revise a Brief Text DOK-2 (student will revise by identifying best use of elaboration techniques)</a:t>
                      </a:r>
                    </a:p>
                    <a:p>
                      <a:r>
                        <a:rPr lang="en-US" sz="1100" b="0" dirty="0" smtClean="0"/>
                        <a:t>A student is writing a [book report, report on a class (or other) project,</a:t>
                      </a:r>
                      <a:r>
                        <a:rPr lang="en-US" sz="1100" b="0" baseline="0" dirty="0" smtClean="0"/>
                        <a:t> </a:t>
                      </a:r>
                      <a:r>
                        <a:rPr lang="en-US" sz="1100" b="0" dirty="0" smtClean="0"/>
                        <a:t>description of a place visited on a field trip, etc.] for [teacher, class, etc.]</a:t>
                      </a:r>
                      <a:r>
                        <a:rPr lang="en-US" sz="1100" b="0" baseline="0" dirty="0" smtClean="0"/>
                        <a:t> </a:t>
                      </a:r>
                      <a:r>
                        <a:rPr lang="en-US" sz="1100" b="0" dirty="0" smtClean="0"/>
                        <a:t>about _________. The student wants to revise the draft to____. Read the</a:t>
                      </a:r>
                      <a:r>
                        <a:rPr lang="en-US" sz="1100" b="0" baseline="0" dirty="0" smtClean="0"/>
                        <a:t> </a:t>
                      </a:r>
                      <a:r>
                        <a:rPr lang="en-US" sz="1100" b="0" dirty="0" smtClean="0"/>
                        <a:t>draft of the ______ and complete the task that follows. [[Insert text.]</a:t>
                      </a:r>
                      <a:r>
                        <a:rPr lang="en-US" sz="1100" b="0" baseline="0" dirty="0" smtClean="0"/>
                        <a:t> </a:t>
                      </a:r>
                      <a:r>
                        <a:rPr lang="en-US" sz="1100" b="0" dirty="0" smtClean="0"/>
                        <a:t>Stimulus will provide, in addition to the student's draft, some source of</a:t>
                      </a:r>
                    </a:p>
                    <a:p>
                      <a:r>
                        <a:rPr lang="en-US" sz="1100" b="0" dirty="0" smtClean="0"/>
                        <a:t>information such as student notes, a chart, a bulleted list, or similar</a:t>
                      </a:r>
                      <a:r>
                        <a:rPr lang="en-US" sz="1100" b="0" baseline="0" dirty="0" smtClean="0"/>
                        <a:t> </a:t>
                      </a:r>
                      <a:r>
                        <a:rPr lang="en-US" sz="1100" b="0" dirty="0" smtClean="0"/>
                        <a:t>fictitious, but factually accurate, source. (See first sample stem.)</a:t>
                      </a:r>
                    </a:p>
                    <a:p>
                      <a:pPr marL="171450" indent="-171450">
                        <a:buFont typeface="Arial" panose="020B0604020202020204" pitchFamily="34" charset="0"/>
                        <a:buChar char="•"/>
                      </a:pPr>
                      <a:r>
                        <a:rPr lang="en-US" sz="1100" b="0" dirty="0" smtClean="0"/>
                        <a:t>Choose the sentence from ____ that provides the best support</a:t>
                      </a:r>
                      <a:r>
                        <a:rPr lang="en-US" sz="1100" b="0" baseline="0" dirty="0" smtClean="0"/>
                        <a:t> </a:t>
                      </a:r>
                      <a:r>
                        <a:rPr lang="en-US" sz="1100" b="0" dirty="0" smtClean="0"/>
                        <a:t>[explanation, definition of terms, etc.] for the main idea of the paper.</a:t>
                      </a:r>
                      <a:r>
                        <a:rPr lang="en-US" sz="1100" b="0" baseline="0" dirty="0" smtClean="0"/>
                        <a:t> </a:t>
                      </a:r>
                      <a:r>
                        <a:rPr lang="en-US" sz="1100" b="0" dirty="0" smtClean="0"/>
                        <a:t>Note: stem must indicate specifically where</a:t>
                      </a:r>
                      <a:r>
                        <a:rPr lang="en-US" sz="1100" b="0" baseline="0" dirty="0" smtClean="0"/>
                        <a:t> </a:t>
                      </a:r>
                      <a:r>
                        <a:rPr lang="en-US" sz="1100" b="0" dirty="0" smtClean="0"/>
                        <a:t>the information is to be</a:t>
                      </a:r>
                      <a:r>
                        <a:rPr lang="en-US" sz="1100" b="0" baseline="0" dirty="0" smtClean="0"/>
                        <a:t> </a:t>
                      </a:r>
                      <a:r>
                        <a:rPr lang="en-US" sz="1100" b="0" dirty="0" smtClean="0"/>
                        <a:t>found and/or inserted. This can be by underlining a section or by</a:t>
                      </a:r>
                    </a:p>
                    <a:p>
                      <a:pPr marL="0" indent="0">
                        <a:buFont typeface="Arial" panose="020B0604020202020204" pitchFamily="34" charset="0"/>
                        <a:buNone/>
                      </a:pPr>
                      <a:r>
                        <a:rPr lang="en-US" sz="1100" b="0" dirty="0" smtClean="0"/>
                        <a:t>      indicating, for example, “between paragraph 1 and 2,” or “at the end of</a:t>
                      </a:r>
                      <a:r>
                        <a:rPr lang="en-US" sz="1100" b="0" baseline="0" dirty="0" smtClean="0"/>
                        <a:t> </a:t>
                      </a:r>
                      <a:r>
                        <a:rPr lang="en-US" sz="1100" b="0" dirty="0" smtClean="0"/>
                        <a:t>paragraph 3,” etc.</a:t>
                      </a:r>
                    </a:p>
                    <a:p>
                      <a:pPr marL="171450" indent="-171450">
                        <a:buFont typeface="Arial" panose="020B0604020202020204" pitchFamily="34" charset="0"/>
                        <a:buChar char="•"/>
                      </a:pPr>
                      <a:r>
                        <a:rPr lang="en-US" sz="1100" b="0" dirty="0" smtClean="0"/>
                        <a:t>Choose the sentence that is a better way to develop [provides</a:t>
                      </a:r>
                      <a:r>
                        <a:rPr lang="en-US" sz="1100" b="0" baseline="0" dirty="0" smtClean="0"/>
                        <a:t> </a:t>
                      </a:r>
                      <a:r>
                        <a:rPr lang="en-US" sz="1100" b="0" dirty="0" smtClean="0"/>
                        <a:t>examples, details or other information] for [specific idea] in the</a:t>
                      </a:r>
                      <a:r>
                        <a:rPr lang="en-US" sz="1100" b="0" baseline="0" dirty="0" smtClean="0"/>
                        <a:t> </a:t>
                      </a:r>
                      <a:r>
                        <a:rPr lang="en-US" sz="1100" b="0" dirty="0" smtClean="0"/>
                        <a:t>underlined sentence.</a:t>
                      </a:r>
                    </a:p>
                    <a:p>
                      <a:pPr marL="171450" indent="-171450">
                        <a:buFont typeface="Arial" panose="020B0604020202020204" pitchFamily="34" charset="0"/>
                        <a:buChar char="•"/>
                      </a:pPr>
                      <a:r>
                        <a:rPr lang="en-US" sz="1100" b="0" dirty="0" smtClean="0"/>
                        <a:t>Choose the sentence that adds information to the idea developed in the</a:t>
                      </a:r>
                      <a:r>
                        <a:rPr lang="en-US" sz="1100" b="0" baseline="0" dirty="0" smtClean="0"/>
                        <a:t> </a:t>
                      </a:r>
                      <a:r>
                        <a:rPr lang="en-US" sz="1100" b="0" dirty="0" smtClean="0"/>
                        <a:t>[identify place, e.g., second paragraph].</a:t>
                      </a:r>
                    </a:p>
                    <a:p>
                      <a:pPr marL="0" indent="0">
                        <a:buFont typeface="Arial" panose="020B0604020202020204" pitchFamily="34" charset="0"/>
                        <a:buNone/>
                      </a:pPr>
                      <a:r>
                        <a:rPr lang="en-US" sz="1100" b="0" dirty="0" smtClean="0"/>
                        <a:t>A student is writing a [report, letter, or article] for [teacher, class, etc.] about_______. The student wants to revise the draft to____. Read the draft of</a:t>
                      </a:r>
                      <a:r>
                        <a:rPr lang="en-US" sz="1100" b="0" baseline="0" dirty="0" smtClean="0"/>
                        <a:t> </a:t>
                      </a:r>
                      <a:r>
                        <a:rPr lang="en-US" sz="1100" b="0" dirty="0" smtClean="0"/>
                        <a:t>the ______ and complete the task that follows. [Insert text.] Stimulus will</a:t>
                      </a:r>
                      <a:r>
                        <a:rPr lang="en-US" sz="1100" b="0" baseline="0" dirty="0" smtClean="0"/>
                        <a:t> </a:t>
                      </a:r>
                      <a:r>
                        <a:rPr lang="en-US" sz="1100" b="0" dirty="0" smtClean="0"/>
                        <a:t>provide, in addition to the student's draft, some source of information such</a:t>
                      </a:r>
                      <a:r>
                        <a:rPr lang="en-US" sz="1100" b="0" baseline="0" dirty="0" smtClean="0"/>
                        <a:t> </a:t>
                      </a:r>
                      <a:r>
                        <a:rPr lang="en-US" sz="1100" b="0" dirty="0" smtClean="0"/>
                        <a:t>as student notes, a chart, a bulleted list, or similar fictitious, but factually</a:t>
                      </a:r>
                      <a:r>
                        <a:rPr lang="en-US" sz="1100" b="0" baseline="0" dirty="0" smtClean="0"/>
                        <a:t> </a:t>
                      </a:r>
                      <a:r>
                        <a:rPr lang="en-US" sz="1100" b="0" dirty="0" smtClean="0"/>
                        <a:t>accurate, source. (See first two sample stems.)</a:t>
                      </a:r>
                    </a:p>
                    <a:p>
                      <a:pPr marL="171450" indent="-171450">
                        <a:buFont typeface="Arial" panose="020B0604020202020204" pitchFamily="34" charset="0"/>
                        <a:buChar char="•"/>
                      </a:pPr>
                      <a:r>
                        <a:rPr lang="en-US" sz="1100" b="0" dirty="0" smtClean="0"/>
                        <a:t>Choose two sentences from ____ that provide the best support</a:t>
                      </a:r>
                      <a:r>
                        <a:rPr lang="en-US" sz="1100" b="0" baseline="0" dirty="0" smtClean="0"/>
                        <a:t> </a:t>
                      </a:r>
                      <a:r>
                        <a:rPr lang="en-US" sz="1100" b="0" dirty="0" smtClean="0"/>
                        <a:t>[examples, definition of terms, etc.] for the main idea of the paper.</a:t>
                      </a:r>
                      <a:r>
                        <a:rPr lang="en-US" sz="1100" b="0" baseline="0" dirty="0" smtClean="0"/>
                        <a:t> </a:t>
                      </a:r>
                      <a:r>
                        <a:rPr lang="en-US" sz="1100" b="0" dirty="0" smtClean="0"/>
                        <a:t>Note: Stem must indicate specifically where</a:t>
                      </a:r>
                      <a:r>
                        <a:rPr lang="en-US" sz="1100" b="0" baseline="0" dirty="0" smtClean="0"/>
                        <a:t> </a:t>
                      </a:r>
                      <a:r>
                        <a:rPr lang="en-US" sz="1100" b="0" dirty="0" smtClean="0"/>
                        <a:t>the information is to be</a:t>
                      </a:r>
                      <a:r>
                        <a:rPr lang="en-US" sz="1100" b="0" baseline="0" dirty="0" smtClean="0"/>
                        <a:t> </a:t>
                      </a:r>
                      <a:r>
                        <a:rPr lang="en-US" sz="1100" b="0" dirty="0" smtClean="0"/>
                        <a:t>found and/or inserted. This can be by underlining a section or by</a:t>
                      </a:r>
                    </a:p>
                    <a:p>
                      <a:pPr marL="0" indent="0">
                        <a:buFont typeface="Arial" panose="020B0604020202020204" pitchFamily="34" charset="0"/>
                        <a:buNone/>
                      </a:pPr>
                      <a:r>
                        <a:rPr lang="en-US" sz="1100" b="0" dirty="0" smtClean="0"/>
                        <a:t>     indicating, for example, “between paragraph 1 and 2,” or “at the end of</a:t>
                      </a:r>
                      <a:r>
                        <a:rPr lang="en-US" sz="1100" b="0" baseline="0" dirty="0" smtClean="0"/>
                        <a:t> </a:t>
                      </a:r>
                      <a:r>
                        <a:rPr lang="en-US" sz="1100" b="0" dirty="0" smtClean="0"/>
                        <a:t>paragraph 3,” etc.</a:t>
                      </a:r>
                    </a:p>
                    <a:p>
                      <a:pPr marL="171450" indent="-171450">
                        <a:buFont typeface="Arial" panose="020B0604020202020204" pitchFamily="34" charset="0"/>
                        <a:buChar char="•"/>
                      </a:pPr>
                      <a:r>
                        <a:rPr lang="en-US" sz="1100" b="0" dirty="0" smtClean="0"/>
                        <a:t>Choose two sentences from ____ that add information to [a specific</a:t>
                      </a:r>
                      <a:r>
                        <a:rPr lang="en-US" sz="1100" b="0" baseline="0" dirty="0" smtClean="0"/>
                        <a:t> </a:t>
                      </a:r>
                      <a:r>
                        <a:rPr lang="en-US" sz="1100" b="0" dirty="0" smtClean="0"/>
                        <a:t>idea developed in the second paragraph or similar].</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2976163">
                <a:tc gridSpan="2">
                  <a:txBody>
                    <a:bodyPr/>
                    <a:lstStyle/>
                    <a:p>
                      <a:pPr marL="171450" indent="-171450">
                        <a:buFont typeface="Arial" panose="020B0604020202020204" pitchFamily="34" charset="0"/>
                        <a:buChar char="•"/>
                      </a:pPr>
                      <a:r>
                        <a:rPr lang="en-US" sz="1300" b="1" dirty="0" smtClean="0"/>
                        <a:t>Delete details that do not support the main idea</a:t>
                      </a:r>
                      <a:r>
                        <a:rPr lang="en-US" sz="1300" b="1" baseline="0" dirty="0" smtClean="0"/>
                        <a:t> (revise only)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173003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0577613"/>
              </p:ext>
            </p:extLst>
          </p:nvPr>
        </p:nvGraphicFramePr>
        <p:xfrm>
          <a:off x="295356" y="1750054"/>
          <a:ext cx="9489166" cy="10402721"/>
        </p:xfrm>
        <a:graphic>
          <a:graphicData uri="http://schemas.openxmlformats.org/drawingml/2006/table">
            <a:tbl>
              <a:tblPr firstRow="1" bandRow="1">
                <a:tableStyleId>{5940675A-B579-460E-94D1-54222C63F5DA}</a:tableStyleId>
              </a:tblPr>
              <a:tblGrid>
                <a:gridCol w="981070"/>
                <a:gridCol w="759039"/>
                <a:gridCol w="3390228"/>
                <a:gridCol w="2179414"/>
                <a:gridCol w="2179414"/>
              </a:tblGrid>
              <a:tr h="671154">
                <a:tc gridSpan="5">
                  <a:txBody>
                    <a:bodyPr/>
                    <a:lstStyle/>
                    <a:p>
                      <a:pPr algn="ctr"/>
                      <a:r>
                        <a:rPr lang="en-US" sz="2000" b="1" dirty="0" smtClean="0">
                          <a:latin typeface="AbcBulletin" panose="00000400000000000000" pitchFamily="2" charset="0"/>
                        </a:rPr>
                        <a:t>Grades</a:t>
                      </a:r>
                      <a:r>
                        <a:rPr lang="en-US" sz="2000" b="1" baseline="0" dirty="0" smtClean="0">
                          <a:latin typeface="AbcBulletin" panose="00000400000000000000" pitchFamily="2" charset="0"/>
                        </a:rPr>
                        <a:t> Kindergarten – First Grade</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5">
                  <a:txBody>
                    <a:bodyPr/>
                    <a:lstStyle/>
                    <a:p>
                      <a:pPr algn="ctr"/>
                      <a:r>
                        <a:rPr lang="en-US" sz="1500" b="1" dirty="0" smtClean="0"/>
                        <a:t>Grade K-1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5168">
                <a:tc rowSpan="2" gridSpan="2">
                  <a:txBody>
                    <a:bodyPr/>
                    <a:lstStyle/>
                    <a:p>
                      <a:pPr marL="171450" indent="-171450" algn="l">
                        <a:buFont typeface="Arial" panose="020B0604020202020204" pitchFamily="34" charset="0"/>
                        <a:buChar char="•"/>
                      </a:pPr>
                      <a:r>
                        <a:rPr lang="en-US" sz="1500" b="1" dirty="0" smtClean="0"/>
                        <a:t>Opinions</a:t>
                      </a:r>
                    </a:p>
                    <a:p>
                      <a:pPr marL="171450" indent="-171450" algn="l">
                        <a:buFont typeface="Arial" panose="020B0604020202020204" pitchFamily="34" charset="0"/>
                        <a:buChar char="•"/>
                      </a:pPr>
                      <a:r>
                        <a:rPr lang="en-US" sz="1500" b="1" dirty="0" smtClean="0"/>
                        <a:t>Likes and Dislikes</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baseline="0" dirty="0" smtClean="0"/>
                        <a:t>Picture Illustrations</a:t>
                      </a:r>
                    </a:p>
                    <a:p>
                      <a:pPr marL="171450" indent="-171450" algn="l">
                        <a:buFont typeface="Arial" panose="020B0604020202020204" pitchFamily="34" charset="0"/>
                        <a:buChar char="•"/>
                      </a:pPr>
                      <a:r>
                        <a:rPr lang="en-US" sz="1500" b="1" baseline="0" dirty="0" smtClean="0"/>
                        <a:t>Informational Descriptions</a:t>
                      </a:r>
                    </a:p>
                    <a:p>
                      <a:pPr marL="171450" indent="-171450" algn="l">
                        <a:buFont typeface="Arial" panose="020B0604020202020204" pitchFamily="34" charset="0"/>
                        <a:buChar char="•"/>
                      </a:pPr>
                      <a:r>
                        <a:rPr lang="en-US" sz="1500" b="1" baseline="0" dirty="0" smtClean="0"/>
                        <a:t>Procedural and How-To Books</a:t>
                      </a:r>
                    </a:p>
                    <a:p>
                      <a:pPr marL="171450" indent="-171450" algn="l">
                        <a:buFont typeface="Arial" panose="020B0604020202020204" pitchFamily="34" charset="0"/>
                        <a:buChar char="•"/>
                      </a:pPr>
                      <a:r>
                        <a:rPr lang="en-US" sz="1500" b="1" baseline="0" dirty="0" smtClean="0"/>
                        <a:t>Science and Technical Texts with forms, graphs, etc…</a:t>
                      </a:r>
                    </a:p>
                    <a:p>
                      <a:pPr marL="171450" indent="-171450" algn="l">
                        <a:buFont typeface="Arial" panose="020B0604020202020204" pitchFamily="34" charset="0"/>
                        <a:buChar char="•"/>
                      </a:pPr>
                      <a:r>
                        <a:rPr lang="en-US" sz="1500" b="1" baseline="0" dirty="0" smtClean="0"/>
                        <a:t>Beginning Social Studies or Historical Events.</a:t>
                      </a:r>
                    </a:p>
                  </a:txBody>
                  <a:tcPr marL="100584" marR="100584" marT="50292" marB="50292">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Adventures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Prose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Legends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Tall Tales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Familiar 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Storybooks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Songs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Nursery Rhymes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Fables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Folktales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3">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r>
              <a:tr h="1040346">
                <a:tc gridSpan="5">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5">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RL1  RI1</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have many key details about a topic for discussions.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RL2  RI</a:t>
                      </a:r>
                      <a:r>
                        <a:rPr lang="en-US" sz="1300" b="1" baseline="0" dirty="0" smtClean="0"/>
                        <a:t>2</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a predictable sequence of events with an obvious central message or lesson</a:t>
                      </a:r>
                      <a:r>
                        <a:rPr lang="en-US" sz="1200" baseline="0" dirty="0" smtClean="0"/>
                        <a:t> (in Kinder texts that students can retell). K-1</a:t>
                      </a:r>
                      <a:endParaRPr lang="en-US" sz="1200" dirty="0" smtClean="0"/>
                    </a:p>
                    <a:p>
                      <a:pPr marL="171450" indent="-171450">
                        <a:buFont typeface="Arial" panose="020B0604020202020204" pitchFamily="34" charset="0"/>
                        <a:buChar char="•"/>
                      </a:pPr>
                      <a:r>
                        <a:rPr lang="en-US" sz="1200" dirty="0" smtClean="0"/>
                        <a:t>have a clear main topic supported by key details.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RL3  RI3</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describe characters, settings and major events using key details. (in Kinder identify rather than describe) K-1</a:t>
                      </a:r>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describe the connection between individuals, events, ideas or information.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RL4  RI4</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have new words. K</a:t>
                      </a:r>
                    </a:p>
                    <a:p>
                      <a:pPr marL="171450" indent="-171450">
                        <a:buFont typeface="Arial" panose="020B0604020202020204" pitchFamily="34" charset="0"/>
                        <a:buChar char="•"/>
                      </a:pPr>
                      <a:r>
                        <a:rPr lang="en-US" sz="1200" baseline="0" dirty="0" smtClean="0"/>
                        <a:t>are stories or poems with words and phrases that suggest feelings or appeal to the senses. 1</a:t>
                      </a:r>
                    </a:p>
                    <a:p>
                      <a:pPr marL="171450" indent="-171450">
                        <a:buFont typeface="Arial" panose="020B0604020202020204" pitchFamily="34" charset="0"/>
                        <a:buChar char="•"/>
                      </a:pPr>
                      <a:r>
                        <a:rPr lang="en-US" sz="1200" baseline="0" dirty="0" smtClean="0"/>
                        <a:t>have many domain specific words and phrases.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RL5  RI5</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 common types of texts (storybooks,</a:t>
                      </a:r>
                      <a:r>
                        <a:rPr lang="en-US" sz="1200" baseline="0" dirty="0" smtClean="0"/>
                        <a:t> poems).  K</a:t>
                      </a:r>
                      <a:endParaRPr lang="en-US" sz="1200" dirty="0" smtClean="0"/>
                    </a:p>
                    <a:p>
                      <a:pPr marL="171450" indent="-171450">
                        <a:buFont typeface="Arial" panose="020B0604020202020204" pitchFamily="34" charset="0"/>
                        <a:buChar char="•"/>
                      </a:pPr>
                      <a:r>
                        <a:rPr lang="en-US" sz="1200" dirty="0" smtClean="0"/>
                        <a:t>help students know the difference between books that tell stories and books that give information. 1</a:t>
                      </a:r>
                    </a:p>
                    <a:p>
                      <a:pPr marL="171450" indent="-171450">
                        <a:buFont typeface="Arial" panose="020B0604020202020204" pitchFamily="34" charset="0"/>
                        <a:buChar char="•"/>
                      </a:pPr>
                      <a:r>
                        <a:rPr lang="en-US" sz="1200" dirty="0" smtClean="0"/>
                        <a:t>are simple enough to identify the front and back covers and title page. K</a:t>
                      </a:r>
                    </a:p>
                    <a:p>
                      <a:pPr marL="171450" indent="-171450">
                        <a:buFont typeface="Arial" panose="020B0604020202020204" pitchFamily="34" charset="0"/>
                        <a:buChar char="•"/>
                      </a:pPr>
                      <a:r>
                        <a:rPr lang="en-US" sz="1200" dirty="0" smtClean="0"/>
                        <a:t>use various text features (e.g. headings, tables of contents, glossaries, electronic menus, icons).  1</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RL6  RI6</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have distinct illustrations and words that support the illustrations.  K</a:t>
                      </a:r>
                    </a:p>
                    <a:p>
                      <a:pPr marL="171450" indent="-171450">
                        <a:buFont typeface="Arial" panose="020B0604020202020204" pitchFamily="34" charset="0"/>
                        <a:buChar char="•"/>
                      </a:pPr>
                      <a:r>
                        <a:rPr lang="en-US" sz="1200" baseline="0" dirty="0" smtClean="0"/>
                        <a:t>clearly show which character is telling the story.  1</a:t>
                      </a:r>
                    </a:p>
                    <a:p>
                      <a:pPr marL="171450" indent="-171450">
                        <a:buFont typeface="Arial" panose="020B0604020202020204" pitchFamily="34" charset="0"/>
                        <a:buChar char="•"/>
                      </a:pPr>
                      <a:r>
                        <a:rPr lang="en-US" sz="1200" baseline="0" dirty="0" smtClean="0"/>
                        <a:t>both tell about information with illustrations and with words. (in Kinder students name the author and illustrator roles)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RL7  RI7</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illustrations and details used to describe characters, settings and events. K - 1</a:t>
                      </a:r>
                    </a:p>
                    <a:p>
                      <a:pPr marL="171450" indent="-171450">
                        <a:buFont typeface="Arial" panose="020B0604020202020204" pitchFamily="34" charset="0"/>
                        <a:buChar char="•"/>
                      </a:pPr>
                      <a:r>
                        <a:rPr lang="en-US" sz="1200" dirty="0" smtClean="0"/>
                        <a:t>have key ideas illustrated and described in details with words. (in kinder focus more on person, place, thing or idea being depicted in illustrations)  K - 1</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RI8</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support a students’ understanding of how authors give reasons to support points in a text.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RL9  RI9</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compare and contrast adventures and experiences of characters in stories.  K - 1</a:t>
                      </a:r>
                    </a:p>
                    <a:p>
                      <a:pPr marL="171450" indent="-171450">
                        <a:buFont typeface="Arial" panose="020B0604020202020204" pitchFamily="34" charset="0"/>
                        <a:buChar char="•"/>
                      </a:pPr>
                      <a:r>
                        <a:rPr lang="en-US" sz="1200" dirty="0" smtClean="0"/>
                        <a:t>two</a:t>
                      </a:r>
                      <a:r>
                        <a:rPr lang="en-US" sz="1200" baseline="0" dirty="0" smtClean="0"/>
                        <a:t> </a:t>
                      </a:r>
                      <a:r>
                        <a:rPr lang="en-US" sz="1200" dirty="0" smtClean="0"/>
                        <a:t>or more texts that include similarities and differences about the same topic. K - 1</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RL10  RI10</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allow students to</a:t>
                      </a:r>
                      <a:r>
                        <a:rPr lang="en-US" sz="1200" baseline="0" dirty="0" smtClean="0"/>
                        <a:t> engage in group reading activities with purpose and understanding.  K</a:t>
                      </a:r>
                      <a:endParaRPr lang="en-US" sz="1200" dirty="0" smtClean="0"/>
                    </a:p>
                    <a:p>
                      <a:pPr marL="171450" indent="-171450">
                        <a:buFont typeface="Arial" panose="020B0604020202020204" pitchFamily="34" charset="0"/>
                        <a:buChar char="•"/>
                      </a:pPr>
                      <a:r>
                        <a:rPr lang="en-US" sz="1200" dirty="0" smtClean="0"/>
                        <a:t>are prose and poetry written</a:t>
                      </a:r>
                      <a:r>
                        <a:rPr lang="en-US" sz="1200" baseline="0" dirty="0" smtClean="0"/>
                        <a:t> at the </a:t>
                      </a:r>
                      <a:r>
                        <a:rPr lang="en-US" sz="1200" dirty="0" smtClean="0"/>
                        <a:t> appropriate complexity for grade 1.</a:t>
                      </a:r>
                    </a:p>
                    <a:p>
                      <a:pPr marL="171450" indent="-171450">
                        <a:buFont typeface="Arial" panose="020B0604020202020204" pitchFamily="34" charset="0"/>
                        <a:buChar char="•"/>
                      </a:pPr>
                      <a:r>
                        <a:rPr lang="en-US" sz="1200" dirty="0" smtClean="0"/>
                        <a:t>are informational  written at the appropriate complexity for grade 1.</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3959615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45301544"/>
              </p:ext>
            </p:extLst>
          </p:nvPr>
        </p:nvGraphicFramePr>
        <p:xfrm>
          <a:off x="279691" y="1498325"/>
          <a:ext cx="9509508" cy="11387110"/>
        </p:xfrm>
        <a:graphic>
          <a:graphicData uri="http://schemas.openxmlformats.org/drawingml/2006/table">
            <a:tbl>
              <a:tblPr firstRow="1" bandRow="1">
                <a:tableStyleId>{5940675A-B579-460E-94D1-54222C63F5DA}</a:tableStyleId>
              </a:tblPr>
              <a:tblGrid>
                <a:gridCol w="1762991"/>
                <a:gridCol w="1762991"/>
                <a:gridCol w="2318222"/>
                <a:gridCol w="2144740"/>
                <a:gridCol w="1520563"/>
              </a:tblGrid>
              <a:tr h="1014523">
                <a:tc gridSpan="5">
                  <a:txBody>
                    <a:bodyPr/>
                    <a:lstStyle/>
                    <a:p>
                      <a:pPr algn="ctr"/>
                      <a:r>
                        <a:rPr lang="en-US" sz="2200" b="1" dirty="0" smtClean="0"/>
                        <a:t>Grade 4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establish a situation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3" gridSpan="3">
                  <a:txBody>
                    <a:bodyPr/>
                    <a:lstStyle/>
                    <a:p>
                      <a:r>
                        <a:rPr lang="en-US" sz="1200" b="1" dirty="0" smtClean="0"/>
                        <a:t>Brief Write DOK-3 (student will write organized narratives)</a:t>
                      </a:r>
                    </a:p>
                    <a:p>
                      <a:pPr marL="0" indent="0">
                        <a:buFont typeface="Arial" panose="020B0604020202020204" pitchFamily="34" charset="0"/>
                        <a:buNone/>
                      </a:pPr>
                      <a:r>
                        <a:rPr lang="en-US" sz="1100" dirty="0" smtClean="0"/>
                        <a:t>A student is writing a [story] for [teacher, class, etc.] about _________. Read</a:t>
                      </a:r>
                      <a:r>
                        <a:rPr lang="en-US" sz="1100" baseline="0" dirty="0" smtClean="0"/>
                        <a:t> </a:t>
                      </a:r>
                      <a:r>
                        <a:rPr lang="en-US" sz="1100" dirty="0" smtClean="0"/>
                        <a:t>the draft of the ______ and complete the task that follows. [Insert text.]</a:t>
                      </a:r>
                    </a:p>
                    <a:p>
                      <a:pPr marL="171450" indent="-171450">
                        <a:buFont typeface="Arial" panose="020B0604020202020204" pitchFamily="34" charset="0"/>
                        <a:buChar char="•"/>
                      </a:pPr>
                      <a:r>
                        <a:rPr lang="en-US" sz="1100" dirty="0" smtClean="0"/>
                        <a:t>Write an introduction to the story that explains what is going on at the</a:t>
                      </a:r>
                      <a:r>
                        <a:rPr lang="en-US" sz="1100" baseline="0" dirty="0" smtClean="0"/>
                        <a:t> </a:t>
                      </a:r>
                      <a:r>
                        <a:rPr lang="en-US" sz="1100" dirty="0" smtClean="0"/>
                        <a:t>beginning of the story and/or explains who the characters are.</a:t>
                      </a:r>
                    </a:p>
                    <a:p>
                      <a:pPr marL="171450" indent="-171450">
                        <a:buFont typeface="Arial" panose="020B0604020202020204" pitchFamily="34" charset="0"/>
                        <a:buChar char="•"/>
                      </a:pPr>
                      <a:r>
                        <a:rPr lang="en-US" sz="1100" dirty="0" smtClean="0"/>
                        <a:t>In one to two paragraphs, write an ending for the story that solves the</a:t>
                      </a:r>
                      <a:r>
                        <a:rPr lang="en-US" sz="1100" baseline="0" dirty="0" smtClean="0"/>
                        <a:t> </a:t>
                      </a:r>
                      <a:r>
                        <a:rPr lang="en-US" sz="1100" dirty="0" smtClean="0"/>
                        <a:t>problem {or follows from the events and experiences in the story] using</a:t>
                      </a:r>
                      <a:r>
                        <a:rPr lang="en-US" sz="1100" baseline="0" dirty="0" smtClean="0"/>
                        <a:t> </a:t>
                      </a:r>
                      <a:r>
                        <a:rPr lang="en-US" sz="1100" dirty="0" smtClean="0"/>
                        <a:t>details and description. [Note: when ONLY an ending—resolution to the</a:t>
                      </a:r>
                      <a:r>
                        <a:rPr lang="en-US" sz="1100" baseline="0" dirty="0" smtClean="0"/>
                        <a:t> </a:t>
                      </a:r>
                      <a:r>
                        <a:rPr lang="en-US" sz="1100" dirty="0" smtClean="0"/>
                        <a:t> “problem”--is needed, the item is “organization”]</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16507">
                <a:tc gridSpan="2">
                  <a:txBody>
                    <a:bodyPr/>
                    <a:lstStyle/>
                    <a:p>
                      <a:pPr marL="171450" indent="-171450">
                        <a:buFont typeface="Arial" panose="020B0604020202020204" pitchFamily="34" charset="0"/>
                        <a:buChar char="•"/>
                      </a:pPr>
                      <a:r>
                        <a:rPr lang="en-US" sz="1300" b="1" dirty="0" smtClean="0"/>
                        <a:t>Introduce a narrator or characters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401935">
                <a:tc rowSpan="2" gridSpan="2">
                  <a:txBody>
                    <a:bodyPr/>
                    <a:lstStyle/>
                    <a:p>
                      <a:pPr marL="171450" indent="-171450">
                        <a:buFont typeface="Arial" panose="020B0604020202020204" pitchFamily="34" charset="0"/>
                        <a:buChar char="•"/>
                      </a:pPr>
                      <a:r>
                        <a:rPr lang="en-US" sz="1300" b="1" dirty="0" smtClean="0"/>
                        <a:t>Organize an event sequence that unfolds naturally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2765">
                <a:tc gridSpan="2" vMerge="1">
                  <a:txBody>
                    <a:bodyPr/>
                    <a:lstStyle/>
                    <a:p>
                      <a:endParaRPr lang="en-US"/>
                    </a:p>
                  </a:txBody>
                  <a:tcPr/>
                </a:tc>
                <a:tc hMerge="1" vMerge="1">
                  <a:txBody>
                    <a:bodyPr/>
                    <a:lstStyle/>
                    <a:p>
                      <a:endParaRPr lang="en-US"/>
                    </a:p>
                  </a:txBody>
                  <a:tcPr/>
                </a:tc>
                <a:tc rowSpan="3" gridSpan="3">
                  <a:txBody>
                    <a:bodyPr/>
                    <a:lstStyle/>
                    <a:p>
                      <a:r>
                        <a:rPr lang="en-US" sz="1200" b="1" dirty="0" smtClean="0"/>
                        <a:t>Revise a Brief Text</a:t>
                      </a:r>
                      <a:r>
                        <a:rPr lang="en-US" sz="1200" b="1" baseline="0" dirty="0" smtClean="0"/>
                        <a:t> DOK – 2 (student will revise organized narratives)</a:t>
                      </a:r>
                    </a:p>
                    <a:p>
                      <a:r>
                        <a:rPr lang="en-US" sz="1100" b="0" dirty="0" smtClean="0"/>
                        <a:t>A student is writing a [story] for [teacher, class, etc.] about _________. The</a:t>
                      </a:r>
                      <a:r>
                        <a:rPr lang="en-US" sz="1100" b="0" baseline="0" dirty="0" smtClean="0"/>
                        <a:t> </a:t>
                      </a:r>
                      <a:r>
                        <a:rPr lang="en-US" sz="1100" b="0" dirty="0" smtClean="0"/>
                        <a:t>student wants to revise the draft to _____. Read the draft of the ______ and</a:t>
                      </a:r>
                      <a:r>
                        <a:rPr lang="en-US" sz="1100" b="0" baseline="0" dirty="0" smtClean="0"/>
                        <a:t> </a:t>
                      </a:r>
                      <a:r>
                        <a:rPr lang="en-US" sz="1100" b="0" dirty="0" smtClean="0"/>
                        <a:t>[answer the question/complete the task] that follows. [Insert text.]</a:t>
                      </a:r>
                    </a:p>
                    <a:p>
                      <a:pPr marL="171450" indent="-171450">
                        <a:buFont typeface="Arial" panose="020B0604020202020204" pitchFamily="34" charset="0"/>
                        <a:buChar char="•"/>
                      </a:pPr>
                      <a:r>
                        <a:rPr lang="en-US" sz="1100" dirty="0" smtClean="0"/>
                        <a:t>Choose the best sentence to connect sentences ___ and ___</a:t>
                      </a:r>
                      <a:r>
                        <a:rPr lang="en-US" sz="1100" baseline="0" dirty="0" smtClean="0"/>
                        <a:t> </a:t>
                      </a:r>
                      <a:r>
                        <a:rPr lang="en-US" sz="1100" dirty="0" smtClean="0"/>
                        <a:t>[underlined text].</a:t>
                      </a:r>
                    </a:p>
                    <a:p>
                      <a:pPr marL="171450" indent="-171450">
                        <a:buFont typeface="Arial" panose="020B0604020202020204" pitchFamily="34" charset="0"/>
                        <a:buChar char="•"/>
                      </a:pPr>
                      <a:r>
                        <a:rPr lang="en-US" sz="1100" dirty="0" smtClean="0"/>
                        <a:t>Choose the best beginning sentence to introduce the [setting, characters,</a:t>
                      </a:r>
                      <a:r>
                        <a:rPr lang="en-US" sz="1100" baseline="0" dirty="0" smtClean="0"/>
                        <a:t> </a:t>
                      </a:r>
                      <a:r>
                        <a:rPr lang="en-US" sz="1100" dirty="0" smtClean="0"/>
                        <a:t>problem, etc.].</a:t>
                      </a:r>
                    </a:p>
                    <a:p>
                      <a:pPr marL="0" indent="0">
                        <a:buFont typeface="Arial" panose="020B0604020202020204" pitchFamily="34" charset="0"/>
                        <a:buNone/>
                      </a:pPr>
                      <a:r>
                        <a:rPr lang="en-US" sz="1100" dirty="0" smtClean="0"/>
                        <a:t>A student is writing a [story] for [teacher, class, etc.] about _________. The</a:t>
                      </a:r>
                      <a:r>
                        <a:rPr lang="en-US" sz="1100" baseline="0" dirty="0" smtClean="0"/>
                        <a:t> </a:t>
                      </a:r>
                      <a:r>
                        <a:rPr lang="en-US" sz="1100" dirty="0" smtClean="0"/>
                        <a:t>student wants to revise the draft to _____. Read the draft of the ______ and</a:t>
                      </a:r>
                      <a:r>
                        <a:rPr lang="en-US" sz="1100" baseline="0" dirty="0" smtClean="0"/>
                        <a:t> </a:t>
                      </a:r>
                      <a:r>
                        <a:rPr lang="en-US" sz="1100" dirty="0" smtClean="0"/>
                        <a:t>[answer the question/complete the task] that follows. [Insert text.]</a:t>
                      </a:r>
                    </a:p>
                    <a:p>
                      <a:pPr marL="171450" indent="-171450">
                        <a:buFont typeface="Arial" panose="020B0604020202020204" pitchFamily="34" charset="0"/>
                        <a:buChar char="•"/>
                      </a:pPr>
                      <a:r>
                        <a:rPr lang="en-US" sz="1100" dirty="0" smtClean="0"/>
                        <a:t>Choose the best ending sentence for the ____. Choose the two best sentences to connect sentences ____ and ____</a:t>
                      </a:r>
                      <a:r>
                        <a:rPr lang="en-US" sz="1100" baseline="0" dirty="0" smtClean="0"/>
                        <a:t> </a:t>
                      </a:r>
                      <a:r>
                        <a:rPr lang="en-US" sz="1100" dirty="0" smtClean="0"/>
                        <a:t>[underlined text].</a:t>
                      </a:r>
                    </a:p>
                    <a:p>
                      <a:pPr marL="171450" indent="-171450">
                        <a:buFont typeface="Arial" panose="020B0604020202020204" pitchFamily="34" charset="0"/>
                        <a:buChar char="•"/>
                      </a:pPr>
                      <a:r>
                        <a:rPr lang="en-US" sz="1100" dirty="0" smtClean="0"/>
                        <a:t>Choose the best beginning and ending sentences for the _____.</a:t>
                      </a:r>
                    </a:p>
                    <a:p>
                      <a:pPr marL="171450" indent="-171450">
                        <a:buFont typeface="Arial" panose="020B0604020202020204" pitchFamily="34" charset="0"/>
                        <a:buChar char="•"/>
                      </a:pPr>
                      <a:r>
                        <a:rPr lang="en-US" sz="1100" dirty="0" smtClean="0"/>
                        <a:t>Choose the best two sentences that could be added to introduce the setting, characters, problem, situation, etc…</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2037">
                <a:tc gridSpan="2">
                  <a:txBody>
                    <a:bodyPr/>
                    <a:lstStyle/>
                    <a:p>
                      <a:pPr marL="171450" indent="-171450">
                        <a:buFont typeface="Arial" panose="020B0604020202020204" pitchFamily="34" charset="0"/>
                        <a:buChar char="•"/>
                      </a:pPr>
                      <a:r>
                        <a:rPr lang="en-US" sz="1300" b="1" dirty="0" smtClean="0"/>
                        <a:t>Use Transitional Words and phrases to manage the sequence</a:t>
                      </a:r>
                      <a:r>
                        <a:rPr lang="en-US" sz="1300" b="1" baseline="0" dirty="0" smtClean="0"/>
                        <a:t> of events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511971">
                <a:tc gridSpan="2">
                  <a:txBody>
                    <a:bodyPr/>
                    <a:lstStyle/>
                    <a:p>
                      <a:pPr marL="171450" indent="-171450">
                        <a:buFont typeface="Arial" panose="020B0604020202020204" pitchFamily="34" charset="0"/>
                        <a:buChar char="•"/>
                      </a:pPr>
                      <a:r>
                        <a:rPr lang="en-US" sz="1300" b="1" dirty="0" smtClean="0"/>
                        <a:t>Provide closure that follows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29613">
                <a:tc gridSpan="2">
                  <a:txBody>
                    <a:bodyPr/>
                    <a:lstStyle/>
                    <a:p>
                      <a:pPr marL="171450" indent="-171450">
                        <a:buFont typeface="Arial" panose="020B0604020202020204" pitchFamily="34" charset="0"/>
                        <a:buChar char="•"/>
                      </a:pPr>
                      <a:r>
                        <a:rPr lang="en-US" sz="1300" b="1" dirty="0" smtClean="0"/>
                        <a:t>Dialogue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t>Brief Write DOK-3 (student will write using</a:t>
                      </a:r>
                      <a:r>
                        <a:rPr lang="en-US" sz="1200" b="1" baseline="0" dirty="0" smtClean="0"/>
                        <a:t> narrative techniques)</a:t>
                      </a:r>
                      <a:endParaRPr lang="en-US" sz="1200" b="1" dirty="0" smtClean="0"/>
                    </a:p>
                    <a:p>
                      <a:pPr marL="0" indent="0">
                        <a:buFont typeface="Arial" panose="020B0604020202020204" pitchFamily="34" charset="0"/>
                        <a:buNone/>
                      </a:pPr>
                      <a:r>
                        <a:rPr lang="en-US" sz="1100" dirty="0" smtClean="0"/>
                        <a:t>A student is writing a [story] for [teacher, class, etc.] about _________. Read</a:t>
                      </a:r>
                      <a:r>
                        <a:rPr lang="en-US" sz="1100" baseline="0" dirty="0" smtClean="0"/>
                        <a:t> </a:t>
                      </a:r>
                      <a:r>
                        <a:rPr lang="en-US" sz="1100" dirty="0" smtClean="0"/>
                        <a:t>the draft of the ______ and complete the task that follows. [Insert text.]</a:t>
                      </a:r>
                    </a:p>
                    <a:p>
                      <a:pPr marL="171450" indent="-171450">
                        <a:buFont typeface="Arial" panose="020B0604020202020204" pitchFamily="34" charset="0"/>
                        <a:buChar char="•"/>
                      </a:pPr>
                      <a:r>
                        <a:rPr lang="en-US" sz="1100" dirty="0" smtClean="0"/>
                        <a:t>Continue the story and include meaningful dialogue and description to tell</a:t>
                      </a:r>
                      <a:r>
                        <a:rPr lang="en-US" sz="1100" baseline="0" dirty="0" smtClean="0"/>
                        <a:t> </a:t>
                      </a:r>
                      <a:r>
                        <a:rPr lang="en-US" sz="1100" dirty="0" smtClean="0"/>
                        <a:t>what happens to ___ (or about ____).</a:t>
                      </a:r>
                    </a:p>
                    <a:p>
                      <a:pPr marL="171450" indent="-171450">
                        <a:buFont typeface="Arial" panose="020B0604020202020204" pitchFamily="34" charset="0"/>
                        <a:buChar char="•"/>
                      </a:pPr>
                      <a:r>
                        <a:rPr lang="en-US" sz="1100" dirty="0" smtClean="0"/>
                        <a:t>In one or two paragraphs, continue the story by describing the ____.</a:t>
                      </a:r>
                    </a:p>
                    <a:p>
                      <a:pPr marL="171450" indent="-171450">
                        <a:buFont typeface="Arial" panose="020B0604020202020204" pitchFamily="34" charset="0"/>
                        <a:buChar char="•"/>
                      </a:pPr>
                      <a:r>
                        <a:rPr lang="en-US" sz="1100" dirty="0" smtClean="0"/>
                        <a:t>Write dialogue between character X and Y about____ [or when ____,</a:t>
                      </a:r>
                      <a:r>
                        <a:rPr lang="en-US" sz="1100" baseline="0" dirty="0" smtClean="0"/>
                        <a:t> </a:t>
                      </a:r>
                      <a:r>
                        <a:rPr lang="en-US" sz="1100" dirty="0" smtClean="0"/>
                        <a:t>etc.—can be underlined text].</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30270">
                <a:tc rowSpan="2" gridSpan="2">
                  <a:txBody>
                    <a:bodyPr/>
                    <a:lstStyle/>
                    <a:p>
                      <a:pPr marL="171450" indent="-171450">
                        <a:buFont typeface="Arial" panose="020B0604020202020204" pitchFamily="34" charset="0"/>
                        <a:buChar char="•"/>
                      </a:pPr>
                      <a:r>
                        <a:rPr lang="en-US" sz="1300" b="1" dirty="0" smtClean="0"/>
                        <a:t>Concrete words/phrases and sensory details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76219">
                <a:tc gridSpan="2" vMerge="1">
                  <a:txBody>
                    <a:bodyPr/>
                    <a:lstStyle/>
                    <a:p>
                      <a:endParaRPr lang="en-US"/>
                    </a:p>
                  </a:txBody>
                  <a:tcPr/>
                </a:tc>
                <a:tc hMerge="1" vMerge="1">
                  <a:txBody>
                    <a:bodyPr/>
                    <a:lstStyle/>
                    <a:p>
                      <a:endParaRPr lang="en-US"/>
                    </a:p>
                  </a:txBody>
                  <a:tcPr/>
                </a:tc>
                <a:tc rowSpan="3" gridSpan="3">
                  <a:txBody>
                    <a:bodyPr/>
                    <a:lstStyle/>
                    <a:p>
                      <a:r>
                        <a:rPr lang="en-US" sz="1200" b="1" dirty="0" smtClean="0"/>
                        <a:t>Revise a Brief Text DOK-2 (student will revise narrative techniques)</a:t>
                      </a:r>
                    </a:p>
                    <a:p>
                      <a:r>
                        <a:rPr lang="en-US" sz="1100" b="0" dirty="0" smtClean="0"/>
                        <a:t>A student is writing a [story] for [teacher, class, etc.] about _________. The student wants to revise the draft to _____. Read the draft of the ______ and</a:t>
                      </a:r>
                      <a:r>
                        <a:rPr lang="en-US" sz="1100" b="0" baseline="0" dirty="0" smtClean="0"/>
                        <a:t> </a:t>
                      </a:r>
                      <a:r>
                        <a:rPr lang="en-US" sz="1100" b="0" dirty="0" smtClean="0"/>
                        <a:t>[answer the question/complete the task] that follows. [Insert text.] Note: stem</a:t>
                      </a:r>
                      <a:r>
                        <a:rPr lang="en-US" sz="1100" b="0" baseline="0" dirty="0" smtClean="0"/>
                        <a:t> </a:t>
                      </a:r>
                      <a:r>
                        <a:rPr lang="en-US" sz="1100" b="0" dirty="0" smtClean="0"/>
                        <a:t>must indicate specifically where the information is to be inserted. This can be</a:t>
                      </a:r>
                      <a:r>
                        <a:rPr lang="en-US" sz="1100" b="0" baseline="0" dirty="0" smtClean="0"/>
                        <a:t> </a:t>
                      </a:r>
                      <a:r>
                        <a:rPr lang="en-US" sz="1100" b="0" dirty="0" smtClean="0"/>
                        <a:t>by underlining a section or by indicating, for example, “between paragraph 1</a:t>
                      </a:r>
                      <a:r>
                        <a:rPr lang="en-US" sz="1100" b="0" baseline="0" dirty="0" smtClean="0"/>
                        <a:t> </a:t>
                      </a:r>
                      <a:r>
                        <a:rPr lang="en-US" sz="1100" b="0" dirty="0" smtClean="0"/>
                        <a:t>and 2,” or “at the end of paragraph 3,” etc.]</a:t>
                      </a:r>
                    </a:p>
                    <a:p>
                      <a:pPr marL="171450" indent="-171450">
                        <a:buFont typeface="Arial" panose="020B0604020202020204" pitchFamily="34" charset="0"/>
                        <a:buChar char="•"/>
                      </a:pPr>
                      <a:r>
                        <a:rPr lang="en-US" sz="1100" dirty="0" smtClean="0"/>
                        <a:t>Choose the best sentence to add detail [before/after] underlined text t show or explain who the main character is [or what is going on, or what the</a:t>
                      </a:r>
                      <a:r>
                        <a:rPr lang="en-US" sz="1100" baseline="0" dirty="0" smtClean="0"/>
                        <a:t> </a:t>
                      </a:r>
                      <a:r>
                        <a:rPr lang="en-US" sz="1100" dirty="0" smtClean="0"/>
                        <a:t>conflict is, etc.].</a:t>
                      </a:r>
                    </a:p>
                    <a:p>
                      <a:pPr marL="171450" indent="-171450">
                        <a:buFont typeface="Arial" panose="020B0604020202020204" pitchFamily="34" charset="0"/>
                        <a:buChar char="•"/>
                      </a:pPr>
                      <a:r>
                        <a:rPr lang="en-US" sz="1100" dirty="0" smtClean="0"/>
                        <a:t>Choose the best descriptive phrase to replace ___ [underlined text].</a:t>
                      </a:r>
                    </a:p>
                    <a:p>
                      <a:pPr marL="171450" indent="-171450">
                        <a:buFont typeface="Arial" panose="020B0604020202020204" pitchFamily="34" charset="0"/>
                        <a:buChar char="•"/>
                      </a:pPr>
                      <a:r>
                        <a:rPr lang="en-US" sz="1100" dirty="0" smtClean="0"/>
                        <a:t>The writer wants to add dialogue to the story. Which of the following sentences best replaces ___ [underlined text]? </a:t>
                      </a:r>
                    </a:p>
                    <a:p>
                      <a:pPr marL="0" indent="0">
                        <a:buFont typeface="Arial" panose="020B0604020202020204" pitchFamily="34" charset="0"/>
                        <a:buNone/>
                      </a:pPr>
                      <a:r>
                        <a:rPr lang="en-US" sz="1100" dirty="0" smtClean="0"/>
                        <a:t>A student is writing a [story] for [teacher, class, etc.] about _________. The</a:t>
                      </a:r>
                      <a:r>
                        <a:rPr lang="en-US" sz="1100" baseline="0" dirty="0" smtClean="0"/>
                        <a:t> </a:t>
                      </a:r>
                      <a:r>
                        <a:rPr lang="en-US" sz="1100" dirty="0" smtClean="0"/>
                        <a:t>student wants to revise the draft to _____. Read the draft of the ______ and</a:t>
                      </a:r>
                      <a:r>
                        <a:rPr lang="en-US" sz="1100" baseline="0" dirty="0" smtClean="0"/>
                        <a:t> </a:t>
                      </a:r>
                      <a:r>
                        <a:rPr lang="en-US" sz="1100" dirty="0" smtClean="0"/>
                        <a:t>[answer the question/complete the task] that follows. [Insert text.] Note: stem</a:t>
                      </a:r>
                      <a:r>
                        <a:rPr lang="en-US" sz="1100" baseline="0" dirty="0" smtClean="0"/>
                        <a:t> </a:t>
                      </a:r>
                      <a:r>
                        <a:rPr lang="en-US" sz="1100" dirty="0" smtClean="0"/>
                        <a:t>must indicate specifically where the information is to be inserted. This can be</a:t>
                      </a:r>
                      <a:r>
                        <a:rPr lang="en-US" sz="1100" baseline="0" dirty="0" smtClean="0"/>
                        <a:t> </a:t>
                      </a:r>
                      <a:r>
                        <a:rPr lang="en-US" sz="1100" dirty="0" smtClean="0"/>
                        <a:t>by underlining a section or by indicating, for example, “between paragraph 1</a:t>
                      </a:r>
                      <a:r>
                        <a:rPr lang="en-US" sz="1100" baseline="0" dirty="0" smtClean="0"/>
                        <a:t> </a:t>
                      </a:r>
                      <a:r>
                        <a:rPr lang="en-US" sz="1100" dirty="0" smtClean="0"/>
                        <a:t>and 2,” or “at the end of paragraph 3,” etc.</a:t>
                      </a:r>
                    </a:p>
                    <a:p>
                      <a:pPr marL="171450" indent="-171450">
                        <a:buFont typeface="Arial" panose="020B0604020202020204" pitchFamily="34" charset="0"/>
                        <a:buChar char="•"/>
                      </a:pPr>
                      <a:r>
                        <a:rPr lang="en-US" sz="1100" dirty="0" smtClean="0"/>
                        <a:t>Choose the two best sentences to add detail [before/after] underlined</a:t>
                      </a:r>
                      <a:r>
                        <a:rPr lang="en-US" sz="1100" baseline="0" dirty="0" smtClean="0"/>
                        <a:t> </a:t>
                      </a:r>
                      <a:r>
                        <a:rPr lang="en-US" sz="1100" dirty="0" smtClean="0"/>
                        <a:t>text to show or explain who the main character is.</a:t>
                      </a:r>
                    </a:p>
                    <a:p>
                      <a:pPr marL="171450" indent="-171450">
                        <a:buFont typeface="Arial" panose="020B0604020202020204" pitchFamily="34" charset="0"/>
                        <a:buChar char="•"/>
                      </a:pPr>
                      <a:r>
                        <a:rPr lang="en-US" sz="1100" dirty="0" smtClean="0"/>
                        <a:t>Choose the best descriptive phrases to replace ____ and ____</a:t>
                      </a:r>
                      <a:r>
                        <a:rPr lang="en-US" sz="1100" baseline="0" dirty="0" smtClean="0"/>
                        <a:t> </a:t>
                      </a:r>
                      <a:r>
                        <a:rPr lang="en-US" sz="1100" dirty="0" smtClean="0"/>
                        <a:t>[underlined text].</a:t>
                      </a:r>
                    </a:p>
                    <a:p>
                      <a:pPr marL="171450" indent="-171450">
                        <a:buFont typeface="Arial" panose="020B0604020202020204" pitchFamily="34" charset="0"/>
                        <a:buChar char="•"/>
                      </a:pPr>
                      <a:r>
                        <a:rPr lang="en-US" sz="1100" dirty="0" smtClean="0"/>
                        <a:t>The writer wants to add dialogue to the story. Which of the following</a:t>
                      </a:r>
                    </a:p>
                    <a:p>
                      <a:pPr marL="0" indent="0">
                        <a:buFont typeface="Arial" panose="020B0604020202020204" pitchFamily="34" charset="0"/>
                        <a:buNone/>
                      </a:pPr>
                      <a:r>
                        <a:rPr lang="en-US" sz="1100" dirty="0" smtClean="0"/>
                        <a:t>      sentences best replaces ____ and __ [underlined sentences or</a:t>
                      </a:r>
                      <a:r>
                        <a:rPr lang="en-US" sz="1100" baseline="0" dirty="0" smtClean="0"/>
                        <a:t> </a:t>
                      </a:r>
                      <a:r>
                        <a:rPr lang="en-US" sz="1100" dirty="0" smtClean="0"/>
                        <a:t>sections]?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0580">
                <a:tc gridSpan="2">
                  <a:txBody>
                    <a:bodyPr/>
                    <a:lstStyle/>
                    <a:p>
                      <a:pPr marL="171450" indent="-171450">
                        <a:buFont typeface="Arial" panose="020B0604020202020204" pitchFamily="34" charset="0"/>
                        <a:buChar char="•"/>
                      </a:pPr>
                      <a:r>
                        <a:rPr lang="en-US" sz="1300" b="1" dirty="0" smtClean="0"/>
                        <a:t>Precise language to narrate events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434677">
                <a:tc gridSpan="2">
                  <a:txBody>
                    <a:bodyPr/>
                    <a:lstStyle/>
                    <a:p>
                      <a:pPr marL="171450" indent="-171450">
                        <a:buFont typeface="Arial" panose="020B0604020202020204" pitchFamily="34" charset="0"/>
                        <a:buChar char="•"/>
                      </a:pPr>
                      <a:r>
                        <a:rPr lang="en-US" sz="1300" b="1" dirty="0" smtClean="0"/>
                        <a:t>Identify</a:t>
                      </a:r>
                      <a:r>
                        <a:rPr lang="en-US" sz="1300" b="1" baseline="0" dirty="0" smtClean="0"/>
                        <a:t> details that are inconsistent with the rest of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2" name="Footer Placeholder 1"/>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122177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4167501"/>
              </p:ext>
            </p:extLst>
          </p:nvPr>
        </p:nvGraphicFramePr>
        <p:xfrm>
          <a:off x="489459" y="1611242"/>
          <a:ext cx="8964108" cy="11768969"/>
        </p:xfrm>
        <a:graphic>
          <a:graphicData uri="http://schemas.openxmlformats.org/drawingml/2006/table">
            <a:tbl>
              <a:tblPr firstRow="1" bandRow="1">
                <a:tableStyleId>{5940675A-B579-460E-94D1-54222C63F5DA}</a:tableStyleId>
              </a:tblPr>
              <a:tblGrid>
                <a:gridCol w="1725117"/>
                <a:gridCol w="1725117"/>
                <a:gridCol w="398578"/>
                <a:gridCol w="1869846"/>
                <a:gridCol w="2098666"/>
                <a:gridCol w="1146783"/>
              </a:tblGrid>
              <a:tr h="436213">
                <a:tc gridSpan="6">
                  <a:txBody>
                    <a:bodyPr/>
                    <a:lstStyle/>
                    <a:p>
                      <a:pPr algn="ctr"/>
                      <a:r>
                        <a:rPr lang="en-US" sz="2200" b="1" dirty="0" smtClean="0"/>
                        <a:t>Grade 4</a:t>
                      </a:r>
                      <a:endParaRPr lang="en-US" sz="22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endParaRPr lang="en-US"/>
                    </a:p>
                  </a:txBody>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84735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 precise language and domain-specific vocabulary to inform or explain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gridSpan="3">
                  <a:txBody>
                    <a:bodyPr/>
                    <a:lstStyle/>
                    <a:p>
                      <a:pPr marL="0" indent="0">
                        <a:buFont typeface="Arial" panose="020B0604020202020204" pitchFamily="34" charset="0"/>
                        <a:buNone/>
                      </a:pPr>
                      <a:r>
                        <a:rPr lang="en-US" sz="1100" dirty="0" smtClean="0"/>
                        <a:t>A student is writing a [varied forms, e.g., story, book report, school</a:t>
                      </a:r>
                      <a:r>
                        <a:rPr lang="en-US" sz="1100" baseline="0" dirty="0" smtClean="0"/>
                        <a:t> </a:t>
                      </a:r>
                      <a:r>
                        <a:rPr lang="en-US" sz="1100" dirty="0" smtClean="0"/>
                        <a:t>newsletter, formal letter, opinion paper, etc.] for her [teacher, principal,</a:t>
                      </a:r>
                      <a:r>
                        <a:rPr lang="en-US" sz="1100" baseline="0" dirty="0" smtClean="0"/>
                        <a:t> </a:t>
                      </a:r>
                      <a:r>
                        <a:rPr lang="en-US" sz="1100" dirty="0" smtClean="0"/>
                        <a:t>school, etc.] about ____. Read the draft of the _____ and [answer the</a:t>
                      </a:r>
                      <a:r>
                        <a:rPr lang="en-US" sz="1100" baseline="0" dirty="0" smtClean="0"/>
                        <a:t> </a:t>
                      </a:r>
                      <a:r>
                        <a:rPr lang="en-US" sz="1100" dirty="0" smtClean="0"/>
                        <a:t>question/complete the task] that follows.</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[word/words/phrase]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Which more exact word(s)/phrase best replace(s) the underline</a:t>
                      </a:r>
                      <a:r>
                        <a:rPr lang="en-US" sz="1100" baseline="0" dirty="0" smtClean="0"/>
                        <a:t> </a:t>
                      </a:r>
                      <a:r>
                        <a:rPr lang="en-US" sz="1100" dirty="0" smtClean="0"/>
                        <a:t> word(s)/phrase?</a:t>
                      </a:r>
                    </a:p>
                    <a:p>
                      <a:pPr marL="171450" indent="-171450">
                        <a:buFont typeface="Arial" panose="020B0604020202020204" pitchFamily="34" charset="0"/>
                        <a:buChar char="•"/>
                      </a:pPr>
                      <a:r>
                        <a:rPr lang="en-US" sz="1100" dirty="0" smtClean="0"/>
                        <a:t>Choose the best word(s)/phrase to replace ____ [underlined text] to</a:t>
                      </a:r>
                      <a:r>
                        <a:rPr lang="en-US" sz="1100" baseline="0" dirty="0" smtClean="0"/>
                        <a:t> </a:t>
                      </a:r>
                      <a:r>
                        <a:rPr lang="en-US" sz="1100" dirty="0" smtClean="0"/>
                        <a:t>make the writer’s meaning more clear.</a:t>
                      </a:r>
                    </a:p>
                    <a:p>
                      <a:pPr marL="171450" indent="-171450">
                        <a:buFont typeface="Arial" panose="020B0604020202020204" pitchFamily="34" charset="0"/>
                        <a:buChar char="•"/>
                      </a:pPr>
                      <a:r>
                        <a:rPr lang="en-US" sz="1100" dirty="0" smtClean="0"/>
                        <a:t>Which of the following is a more exact way to say what the writer means</a:t>
                      </a:r>
                      <a:r>
                        <a:rPr lang="en-US" sz="1100" baseline="0" dirty="0" smtClean="0"/>
                        <a:t> </a:t>
                      </a:r>
                      <a:r>
                        <a:rPr lang="en-US" sz="1100" dirty="0" smtClean="0"/>
                        <a:t>in the underlined word(s)/phrase?</a:t>
                      </a:r>
                    </a:p>
                    <a:p>
                      <a:pPr marL="171450" indent="-171450">
                        <a:buFont typeface="Arial" panose="020B0604020202020204" pitchFamily="34" charset="0"/>
                        <a:buChar char="•"/>
                      </a:pPr>
                      <a:r>
                        <a:rPr lang="en-US" sz="1100" dirty="0" smtClean="0"/>
                        <a:t>Which of the following descriptive words/phrase would best replace</a:t>
                      </a:r>
                    </a:p>
                    <a:p>
                      <a:pPr marL="0" indent="0">
                        <a:buFont typeface="Arial" panose="020B0604020202020204" pitchFamily="34" charset="0"/>
                        <a:buNone/>
                      </a:pPr>
                      <a:r>
                        <a:rPr lang="en-US" sz="1100" dirty="0" smtClean="0"/>
                        <a:t>      _____ [underlined inappropriate or vague sensory detail]?</a:t>
                      </a:r>
                    </a:p>
                    <a:p>
                      <a:pPr marL="171450" indent="-171450">
                        <a:buFont typeface="Arial" panose="020B0604020202020204" pitchFamily="34" charset="0"/>
                        <a:buChar char="•"/>
                      </a:pPr>
                      <a:r>
                        <a:rPr lang="en-US" sz="1100" dirty="0" smtClean="0"/>
                        <a:t>The student wants to make sure that his words will convince his</a:t>
                      </a:r>
                      <a:r>
                        <a:rPr lang="en-US" sz="1100" baseline="0" dirty="0" smtClean="0"/>
                        <a:t> </a:t>
                      </a:r>
                      <a:r>
                        <a:rPr lang="en-US" sz="1100" dirty="0" smtClean="0"/>
                        <a:t>audience about _____. Choose word(s) (or phrases) that would replace</a:t>
                      </a:r>
                      <a:r>
                        <a:rPr lang="en-US" sz="1100" baseline="0" dirty="0" smtClean="0"/>
                        <a:t> </a:t>
                      </a:r>
                      <a:r>
                        <a:rPr lang="en-US" sz="1100" dirty="0" smtClean="0"/>
                        <a:t>the underlined words (phrases). The writer wants to replace the   underlined [word(s)/phrase] to make his</a:t>
                      </a:r>
                      <a:r>
                        <a:rPr lang="en-US" sz="1100" baseline="0" dirty="0" smtClean="0"/>
                        <a:t> </a:t>
                      </a:r>
                      <a:r>
                        <a:rPr lang="en-US" sz="1100" dirty="0" smtClean="0"/>
                        <a:t>meaning more clear (or exact). Which two [words/phrases]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Choose two more exact words (or phrases) that the student could use in</a:t>
                      </a:r>
                      <a:r>
                        <a:rPr lang="en-US" sz="1100" baseline="0" dirty="0" smtClean="0"/>
                        <a:t> </a:t>
                      </a:r>
                      <a:r>
                        <a:rPr lang="en-US" sz="1100" dirty="0" smtClean="0"/>
                        <a:t>place of the underlined word.</a:t>
                      </a:r>
                    </a:p>
                    <a:p>
                      <a:pPr marL="171450" indent="-171450">
                        <a:buFont typeface="Arial" panose="020B0604020202020204" pitchFamily="34" charset="0"/>
                        <a:buChar char="•"/>
                      </a:pPr>
                      <a:r>
                        <a:rPr lang="en-US" sz="1100" dirty="0" smtClean="0"/>
                        <a:t>Choose two more exact ways to say what the writer means in the</a:t>
                      </a:r>
                      <a:r>
                        <a:rPr lang="en-US" sz="1100" baseline="0" dirty="0" smtClean="0"/>
                        <a:t> </a:t>
                      </a:r>
                      <a:r>
                        <a:rPr lang="en-US" sz="1100" dirty="0" smtClean="0"/>
                        <a:t>underlined word(s)/phrase?</a:t>
                      </a:r>
                    </a:p>
                    <a:p>
                      <a:pPr marL="171450" indent="-171450">
                        <a:buFont typeface="Arial" panose="020B0604020202020204" pitchFamily="34" charset="0"/>
                        <a:buChar char="•"/>
                      </a:pPr>
                      <a:r>
                        <a:rPr lang="en-US" sz="1100" dirty="0" smtClean="0"/>
                        <a:t>Choose two of the following descriptions to replace _____ [underlined</a:t>
                      </a:r>
                    </a:p>
                    <a:p>
                      <a:pPr marL="0" indent="0">
                        <a:buFont typeface="Arial" panose="020B0604020202020204" pitchFamily="34" charset="0"/>
                        <a:buNone/>
                      </a:pPr>
                      <a:r>
                        <a:rPr lang="en-US" sz="1100" dirty="0" smtClean="0"/>
                        <a:t>      inappropriate or vague sensory detail].</a:t>
                      </a:r>
                    </a:p>
                    <a:p>
                      <a:pPr marL="171450" indent="-171450">
                        <a:buFont typeface="Arial" panose="020B0604020202020204" pitchFamily="34" charset="0"/>
                        <a:buChar char="•"/>
                      </a:pPr>
                      <a:r>
                        <a:rPr lang="en-US" sz="1100" dirty="0" smtClean="0"/>
                        <a:t>The student wants to make sure that his words convince his audience</a:t>
                      </a:r>
                      <a:r>
                        <a:rPr lang="en-US" sz="1100" baseline="0" dirty="0" smtClean="0"/>
                        <a:t> </a:t>
                      </a:r>
                      <a:r>
                        <a:rPr lang="en-US" sz="1100" dirty="0" smtClean="0"/>
                        <a:t>about _____. Choose two words (or phrases) that would replace the     two</a:t>
                      </a:r>
                      <a:r>
                        <a:rPr lang="en-US" sz="1100" baseline="0" dirty="0" smtClean="0"/>
                        <a:t> </a:t>
                      </a:r>
                      <a:r>
                        <a:rPr lang="en-US" sz="1100" dirty="0" smtClean="0"/>
                        <a:t>underlined words (phrases).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00584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 concrete words/phrases and sensory details to convey experiences and events precisely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5554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Choose words and phrases to convey ideas precisely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822837">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Use grade appropriate words/phrases signaling precise actions, emotions, state of being basic to the topic.</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To Grade Skill</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gridSpan="3">
                  <a:txBody>
                    <a:bodyPr/>
                    <a:lstStyle/>
                    <a:p>
                      <a:pPr marL="171450" indent="-171450">
                        <a:buFont typeface="Arial" panose="020B0604020202020204" pitchFamily="34" charset="0"/>
                        <a:buChar char="•"/>
                      </a:pPr>
                      <a:r>
                        <a:rPr lang="en-US" sz="1100" dirty="0" smtClean="0"/>
                        <a:t>Choose the sentence (or paragraph) with the correct capitalization.</a:t>
                      </a:r>
                    </a:p>
                    <a:p>
                      <a:pPr marL="171450" indent="-171450">
                        <a:buFont typeface="Arial" panose="020B0604020202020204" pitchFamily="34" charset="0"/>
                        <a:buChar char="•"/>
                      </a:pPr>
                      <a:r>
                        <a:rPr lang="en-US" sz="1100" dirty="0" smtClean="0"/>
                        <a:t>Read the sentences and the question that follows. [Insert two or three</a:t>
                      </a:r>
                    </a:p>
                    <a:p>
                      <a:pPr marL="171450" indent="0"/>
                      <a:r>
                        <a:rPr lang="en-US" sz="1100" dirty="0" smtClean="0"/>
                        <a:t>sentences with one sentence underlined ]</a:t>
                      </a:r>
                    </a:p>
                    <a:p>
                      <a:pPr marL="171450" indent="-171450">
                        <a:buFont typeface="Arial" panose="020B0604020202020204" pitchFamily="34" charset="0"/>
                        <a:buChar char="•"/>
                      </a:pPr>
                      <a:r>
                        <a:rPr lang="en-US" sz="1100" dirty="0" smtClean="0"/>
                        <a:t>What is the correct way to change the underlined errors in [grammar</a:t>
                      </a:r>
                    </a:p>
                    <a:p>
                      <a:r>
                        <a:rPr lang="en-US" sz="1100" dirty="0" smtClean="0"/>
                        <a:t>      usage/capitalization/punctuation/spelling]?</a:t>
                      </a:r>
                    </a:p>
                    <a:p>
                      <a:pPr marL="171450" indent="-171450">
                        <a:buFont typeface="Arial" panose="020B0604020202020204" pitchFamily="34" charset="0"/>
                        <a:buChar char="•"/>
                      </a:pPr>
                      <a:r>
                        <a:rPr lang="en-US" sz="1100" dirty="0" smtClean="0"/>
                        <a:t>Choose the sentence that is punctuated correctly.</a:t>
                      </a:r>
                    </a:p>
                    <a:p>
                      <a:pPr marL="171450" indent="-171450">
                        <a:buFont typeface="Arial" panose="020B0604020202020204" pitchFamily="34" charset="0"/>
                        <a:buChar char="•"/>
                      </a:pPr>
                      <a:r>
                        <a:rPr lang="en-US" sz="1100" dirty="0" smtClean="0"/>
                        <a:t>A student is writing a story for class. Read the sentences from</a:t>
                      </a:r>
                      <a:r>
                        <a:rPr lang="en-US" sz="1100" baseline="0" dirty="0" smtClean="0"/>
                        <a:t> </a:t>
                      </a:r>
                      <a:r>
                        <a:rPr lang="en-US" sz="1100" dirty="0" smtClean="0"/>
                        <a:t>her story and the question that follows. [Insert text.] Which</a:t>
                      </a:r>
                      <a:r>
                        <a:rPr lang="en-US" sz="1100" baseline="0" dirty="0" smtClean="0"/>
                        <a:t> </a:t>
                      </a:r>
                      <a:r>
                        <a:rPr lang="en-US" sz="1100" dirty="0" smtClean="0"/>
                        <a:t>change should be made to one of the underlined words to</a:t>
                      </a:r>
                      <a:r>
                        <a:rPr lang="en-US" sz="1100" baseline="0" dirty="0" smtClean="0"/>
                        <a:t> </a:t>
                      </a:r>
                      <a:r>
                        <a:rPr lang="en-US" sz="1100" dirty="0" smtClean="0"/>
                        <a:t>correct a grammar usage mistake in the sentences?</a:t>
                      </a:r>
                    </a:p>
                    <a:p>
                      <a:pPr marL="171450" indent="-171450">
                        <a:buFont typeface="Arial" panose="020B0604020202020204" pitchFamily="34" charset="0"/>
                        <a:buChar char="•"/>
                      </a:pPr>
                      <a:r>
                        <a:rPr lang="en-US" sz="1100" dirty="0" smtClean="0"/>
                        <a:t>Choose the sentence that contains a spelling error.</a:t>
                      </a:r>
                    </a:p>
                    <a:p>
                      <a:pPr marL="171450" indent="-171450">
                        <a:buFont typeface="Arial" panose="020B0604020202020204" pitchFamily="34" charset="0"/>
                        <a:buChar char="•"/>
                      </a:pPr>
                      <a:r>
                        <a:rPr lang="en-US" sz="1100" dirty="0" smtClean="0"/>
                        <a:t>Read the following sentence that includes [one or two] mistakes in [grammar</a:t>
                      </a:r>
                      <a:r>
                        <a:rPr lang="en-US" sz="1100" baseline="0" dirty="0" smtClean="0"/>
                        <a:t> </a:t>
                      </a:r>
                      <a:r>
                        <a:rPr lang="en-US" sz="1100" dirty="0" smtClean="0"/>
                        <a:t>usage/capitalization/punctuation/spelling ].Then,</a:t>
                      </a:r>
                      <a:r>
                        <a:rPr lang="en-US" sz="1100" baseline="0" dirty="0" smtClean="0"/>
                        <a:t> </a:t>
                      </a:r>
                      <a:r>
                        <a:rPr lang="en-US" sz="1100" dirty="0" smtClean="0"/>
                        <a:t>read the question that follows. [Insert sentence here.] Which sentence</a:t>
                      </a:r>
                      <a:r>
                        <a:rPr lang="en-US" sz="1100" baseline="0" dirty="0" smtClean="0"/>
                        <a:t> </a:t>
                      </a:r>
                      <a:r>
                        <a:rPr lang="en-US" sz="1100" dirty="0" smtClean="0"/>
                        <a:t>corrects (all) the mistake(s)? </a:t>
                      </a:r>
                    </a:p>
                    <a:p>
                      <a:pPr marL="171450" indent="-171450">
                        <a:buFont typeface="Arial" panose="020B0604020202020204" pitchFamily="34" charset="0"/>
                        <a:buChar char="•"/>
                      </a:pPr>
                      <a:r>
                        <a:rPr lang="en-US" sz="1100" dirty="0" smtClean="0"/>
                        <a:t>Read the following sentences and the directions that follow. [Insert sentence]</a:t>
                      </a:r>
                      <a:r>
                        <a:rPr lang="en-US" sz="1100" baseline="0" dirty="0" smtClean="0"/>
                        <a:t> </a:t>
                      </a:r>
                      <a:r>
                        <a:rPr lang="en-US" sz="1100" dirty="0" smtClean="0"/>
                        <a:t>Choose the sentence that does not have errors in [grammar usage/ (grade</a:t>
                      </a:r>
                      <a:r>
                        <a:rPr lang="en-US" sz="1100" baseline="0" dirty="0" smtClean="0"/>
                        <a:t> </a:t>
                      </a:r>
                      <a:r>
                        <a:rPr lang="en-US" sz="1100" dirty="0" smtClean="0"/>
                        <a:t>appropriate) spelling/capitalization/ or punctuation/spelling].</a:t>
                      </a:r>
                    </a:p>
                    <a:p>
                      <a:pPr marL="171450" indent="-171450">
                        <a:buFont typeface="Arial" panose="020B0604020202020204" pitchFamily="34" charset="0"/>
                        <a:buChar char="•"/>
                      </a:pPr>
                      <a:r>
                        <a:rPr lang="en-US" sz="1100" dirty="0" smtClean="0"/>
                        <a:t>Choose two sentences that are punctuated correctly [e.g., commas after</a:t>
                      </a:r>
                      <a:r>
                        <a:rPr lang="en-US" sz="1100" baseline="0" dirty="0" smtClean="0"/>
                        <a:t> </a:t>
                      </a:r>
                      <a:r>
                        <a:rPr lang="en-US" sz="1100" dirty="0" smtClean="0"/>
                        <a:t>introductory elements OR to indicate indirect address OR</a:t>
                      </a:r>
                      <a:r>
                        <a:rPr lang="en-US" sz="1100" baseline="0" dirty="0" smtClean="0"/>
                        <a:t> </a:t>
                      </a:r>
                      <a:r>
                        <a:rPr lang="en-US" sz="1100" dirty="0" smtClean="0"/>
                        <a:t>italics/underlining/quotation marks for titles]. </a:t>
                      </a:r>
                    </a:p>
                    <a:p>
                      <a:pPr marL="171450" indent="-171450">
                        <a:buFont typeface="Arial" panose="020B0604020202020204" pitchFamily="34" charset="0"/>
                        <a:buChar char="•"/>
                      </a:pPr>
                      <a:r>
                        <a:rPr lang="en-US" sz="1100" dirty="0" smtClean="0"/>
                        <a:t>Choose two sentences with correct use of capitalization.</a:t>
                      </a:r>
                    </a:p>
                    <a:p>
                      <a:pPr marL="171450" indent="-171450">
                        <a:buFont typeface="Arial" panose="020B0604020202020204" pitchFamily="34" charset="0"/>
                        <a:buChar char="•"/>
                      </a:pPr>
                      <a:r>
                        <a:rPr lang="en-US" sz="1100" dirty="0" smtClean="0"/>
                        <a:t>Choose two sentences that are correctly punctuated. [Choices can contain</a:t>
                      </a:r>
                      <a:r>
                        <a:rPr lang="en-US" sz="1100" baseline="0" dirty="0" smtClean="0"/>
                        <a:t> </a:t>
                      </a:r>
                      <a:r>
                        <a:rPr lang="en-US" sz="1100" dirty="0" smtClean="0"/>
                        <a:t>grade-appropriate ”sentences”: one a fragment, one a fused sentence or a</a:t>
                      </a:r>
                      <a:r>
                        <a:rPr lang="en-US" sz="1100" baseline="0" dirty="0" smtClean="0"/>
                        <a:t> </a:t>
                      </a:r>
                      <a:r>
                        <a:rPr lang="en-US" sz="1100" dirty="0" smtClean="0"/>
                        <a:t>comma splice, and two properly punctuated—one with a comma and a</a:t>
                      </a:r>
                      <a:r>
                        <a:rPr lang="en-US" sz="1100" baseline="0" dirty="0" smtClean="0"/>
                        <a:t> </a:t>
                      </a:r>
                      <a:r>
                        <a:rPr lang="en-US" sz="1100" dirty="0" smtClean="0"/>
                        <a:t>conjunction and one with period and a capital letter.]</a:t>
                      </a:r>
                    </a:p>
                    <a:p>
                      <a:pPr marL="171450" indent="-171450">
                        <a:buFont typeface="Arial" panose="020B0604020202020204" pitchFamily="34" charset="0"/>
                        <a:buChar char="•"/>
                      </a:pPr>
                      <a:r>
                        <a:rPr lang="en-US" sz="1100" dirty="0" smtClean="0"/>
                        <a:t>Read the sentences and the question that follows. [Insert two or three</a:t>
                      </a:r>
                    </a:p>
                    <a:p>
                      <a:pPr marL="171450" indent="0"/>
                      <a:r>
                        <a:rPr lang="en-US" sz="1100" dirty="0" smtClean="0"/>
                        <a:t>sentences with one sentence underlined and containing an error in grammar</a:t>
                      </a:r>
                      <a:r>
                        <a:rPr lang="en-US" sz="1100" baseline="0" dirty="0" smtClean="0"/>
                        <a:t> </a:t>
                      </a:r>
                      <a:r>
                        <a:rPr lang="en-US" sz="1100" dirty="0" smtClean="0"/>
                        <a:t>usage, capitalization, punctuation, or spelling.] What is the correct way to</a:t>
                      </a:r>
                      <a:r>
                        <a:rPr lang="en-US" sz="1100" baseline="0" dirty="0" smtClean="0"/>
                        <a:t> </a:t>
                      </a:r>
                      <a:r>
                        <a:rPr lang="en-US" sz="1100" dirty="0" smtClean="0"/>
                        <a:t>change the underlined error in [grammar</a:t>
                      </a:r>
                      <a:r>
                        <a:rPr lang="en-US" sz="1100" baseline="0" dirty="0" smtClean="0"/>
                        <a:t> </a:t>
                      </a:r>
                      <a:r>
                        <a:rPr lang="en-US" sz="1100" dirty="0" smtClean="0"/>
                        <a:t>usage/capitalization/punctuation/spelling]?</a:t>
                      </a:r>
                    </a:p>
                    <a:p>
                      <a:pPr marL="171450" indent="-171450">
                        <a:buFont typeface="Arial" panose="020B0604020202020204" pitchFamily="34" charset="0"/>
                        <a:buChar char="•"/>
                      </a:pPr>
                      <a:r>
                        <a:rPr lang="en-US" sz="1100" dirty="0" smtClean="0"/>
                        <a:t>Edit the underlined sentence by selecting the sentence that uses the correct</a:t>
                      </a:r>
                      <a:r>
                        <a:rPr lang="en-US" sz="1100" baseline="0" dirty="0" smtClean="0"/>
                        <a:t> </a:t>
                      </a:r>
                      <a:r>
                        <a:rPr lang="en-US" sz="1100" dirty="0" smtClean="0"/>
                        <a:t>verb tenses.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hMerge="1">
                  <a:txBody>
                    <a:bodyPr/>
                    <a:lstStyle/>
                    <a:p>
                      <a:endParaRPr lang="en-US"/>
                    </a:p>
                  </a:txBody>
                  <a:tcPr/>
                </a:tc>
                <a:tc rowSpan="15" hMerge="1">
                  <a:txBody>
                    <a:bodyPr/>
                    <a:lstStyle/>
                    <a:p>
                      <a:endParaRPr lang="en-US"/>
                    </a:p>
                  </a:txBody>
                  <a:tcPr/>
                </a:tc>
              </a:tr>
              <a:tr h="30196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Relative pronouns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14325">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Relative adjectives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14325">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Progressive verb tenses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26898">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Modal auxiliaries to convey various conditions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2806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Order adjectives within a sentence according to conventional patterns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0333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Recognize inappropriate sentence fragments, run-on sentences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0333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Frequently confused words (to/too/two; there/their) </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capitalization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0333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Commas and quotation marks to mark direct speech and quotations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0333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Comma before a coordinating conjunction in a compound sentence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51617">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Assessed in all Grades /Must be Appropriately for Grade 4</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Spelling grade-appropriate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Subject-verb agreement (grade appropriate)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Pronoun-antecedent agreement (grade app)</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
        <p:nvSpPr>
          <p:cNvPr id="2" name="Footer Placeholder 1"/>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802399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513052"/>
              </p:ext>
            </p:extLst>
          </p:nvPr>
        </p:nvGraphicFramePr>
        <p:xfrm>
          <a:off x="335631" y="1286885"/>
          <a:ext cx="9489168" cy="9060203"/>
        </p:xfrm>
        <a:graphic>
          <a:graphicData uri="http://schemas.openxmlformats.org/drawingml/2006/table">
            <a:tbl>
              <a:tblPr firstRow="1" bandRow="1">
                <a:tableStyleId>{5940675A-B579-460E-94D1-54222C63F5DA}</a:tableStyleId>
              </a:tblPr>
              <a:tblGrid>
                <a:gridCol w="981070"/>
                <a:gridCol w="759039"/>
                <a:gridCol w="1695115"/>
                <a:gridCol w="1695115"/>
                <a:gridCol w="2179414"/>
                <a:gridCol w="2179414"/>
              </a:tblGrid>
              <a:tr h="671154">
                <a:tc gridSpan="6">
                  <a:txBody>
                    <a:bodyPr/>
                    <a:lstStyle/>
                    <a:p>
                      <a:pPr algn="ctr"/>
                      <a:r>
                        <a:rPr lang="en-US" sz="2000" b="1" dirty="0" smtClean="0">
                          <a:latin typeface="AbcBulletin" panose="00000400000000000000" pitchFamily="2" charset="0"/>
                        </a:rPr>
                        <a:t>Grade Five</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6">
                  <a:txBody>
                    <a:bodyPr/>
                    <a:lstStyle/>
                    <a:p>
                      <a:pPr algn="ctr"/>
                      <a:r>
                        <a:rPr lang="en-US" sz="1500" b="1" dirty="0" smtClean="0"/>
                        <a:t>Grade 5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0228">
                <a:tc rowSpan="2" gridSpan="2">
                  <a:txBody>
                    <a:bodyPr/>
                    <a:lstStyle/>
                    <a:p>
                      <a:pPr marL="171450" indent="-171450" algn="l">
                        <a:buFont typeface="Arial" panose="020B0604020202020204" pitchFamily="34" charset="0"/>
                        <a:buChar char="•"/>
                      </a:pPr>
                      <a:r>
                        <a:rPr lang="en-US" sz="1500" b="1" dirty="0" smtClean="0"/>
                        <a:t>Multiple</a:t>
                      </a:r>
                      <a:r>
                        <a:rPr lang="en-US" sz="1500" b="1" baseline="0" dirty="0" smtClean="0"/>
                        <a:t> Accounts</a:t>
                      </a:r>
                    </a:p>
                    <a:p>
                      <a:pPr marL="171450" indent="-171450" algn="l">
                        <a:buFont typeface="Arial" panose="020B0604020202020204" pitchFamily="34" charset="0"/>
                        <a:buChar char="•"/>
                      </a:pPr>
                      <a:r>
                        <a:rPr lang="en-US" sz="1500" b="1" baseline="0" dirty="0" smtClean="0"/>
                        <a:t>Narrator-Speaker’s Point of View</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dirty="0" smtClean="0"/>
                        <a:t>Historical</a:t>
                      </a:r>
                    </a:p>
                    <a:p>
                      <a:pPr marL="171450" indent="-171450" algn="l">
                        <a:buFont typeface="Arial" panose="020B0604020202020204" pitchFamily="34" charset="0"/>
                        <a:buChar char="•"/>
                      </a:pPr>
                      <a:r>
                        <a:rPr lang="en-US" sz="1500" b="1" dirty="0" smtClean="0"/>
                        <a:t>Scientific</a:t>
                      </a:r>
                    </a:p>
                    <a:p>
                      <a:pPr marL="171450" indent="-171450" algn="l">
                        <a:buFont typeface="Arial" panose="020B0604020202020204" pitchFamily="34" charset="0"/>
                        <a:buChar char="•"/>
                      </a:pPr>
                      <a:r>
                        <a:rPr lang="en-US" sz="1500" b="1" dirty="0" smtClean="0"/>
                        <a:t>Technical(with graphs, charts, etc…)</a:t>
                      </a:r>
                    </a:p>
                    <a:p>
                      <a:pPr marL="171450" indent="-171450" algn="l">
                        <a:buFont typeface="Arial" panose="020B0604020202020204" pitchFamily="34" charset="0"/>
                        <a:buChar char="•"/>
                      </a:pPr>
                      <a:r>
                        <a:rPr lang="en-US" sz="1500" b="1" dirty="0" smtClean="0"/>
                        <a:t>Prints</a:t>
                      </a:r>
                      <a:r>
                        <a:rPr lang="en-US" sz="1500" b="1" baseline="0" dirty="0" smtClean="0"/>
                        <a:t> </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indent="-171450" algn="l">
                        <a:buFont typeface="Arial" panose="020B0604020202020204" pitchFamily="34" charset="0"/>
                        <a:buChar char="•"/>
                      </a:pPr>
                      <a:r>
                        <a:rPr lang="en-US" sz="1500" b="1" dirty="0" smtClean="0"/>
                        <a:t>Digital Sources</a:t>
                      </a:r>
                    </a:p>
                    <a:p>
                      <a:pPr marL="171450" indent="-171450" algn="l">
                        <a:buFont typeface="Arial" panose="020B0604020202020204" pitchFamily="34" charset="0"/>
                        <a:buChar char="•"/>
                      </a:pPr>
                      <a:r>
                        <a:rPr lang="en-US" sz="1500" b="1" dirty="0" smtClean="0"/>
                        <a:t>Social Studies</a:t>
                      </a:r>
                    </a:p>
                    <a:p>
                      <a:pPr marL="171450" indent="-171450" algn="l">
                        <a:buFont typeface="Arial" panose="020B0604020202020204" pitchFamily="34" charset="0"/>
                        <a:buChar char="•"/>
                      </a:pPr>
                      <a:r>
                        <a:rPr lang="en-US" sz="1500" b="1" dirty="0" smtClean="0"/>
                        <a:t>The Arts</a:t>
                      </a:r>
                    </a:p>
                    <a:p>
                      <a:pPr marL="171450" indent="-171450" algn="l">
                        <a:buFont typeface="Arial" panose="020B0604020202020204" pitchFamily="34" charset="0"/>
                        <a:buChar char="•"/>
                      </a:pPr>
                      <a:r>
                        <a:rPr lang="en-US" sz="1500" b="1" dirty="0" smtClean="0"/>
                        <a:t>Procedural</a:t>
                      </a:r>
                    </a:p>
                    <a:p>
                      <a:pPr marL="171450" indent="-171450" algn="l">
                        <a:buFont typeface="Arial" panose="020B0604020202020204" pitchFamily="34" charset="0"/>
                        <a:buChar char="•"/>
                      </a:pPr>
                      <a:endParaRPr lang="en-US" sz="15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(free verse, limerick, narrative)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Graphic Novels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Legends </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Multimedia 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Folktales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Mysteries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Adventures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4">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6">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6">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RL1  RI1</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both</a:t>
                      </a:r>
                      <a:r>
                        <a:rPr lang="en-US" sz="1200" baseline="0" dirty="0" smtClean="0"/>
                        <a:t> explicit and inferred information.</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RL2  RI</a:t>
                      </a:r>
                      <a:r>
                        <a:rPr lang="en-US" sz="1300" b="1" baseline="0" dirty="0" smtClean="0"/>
                        <a:t>2</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stories, dramas, or poems with characters responding to challenges.</a:t>
                      </a:r>
                    </a:p>
                    <a:p>
                      <a:pPr marL="171450" indent="-171450">
                        <a:buFont typeface="Arial" panose="020B0604020202020204" pitchFamily="34" charset="0"/>
                        <a:buChar char="•"/>
                      </a:pPr>
                      <a:r>
                        <a:rPr lang="en-US" sz="1200" dirty="0" smtClean="0"/>
                        <a:t>have two or more main ideas.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RL3  RI3</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stories</a:t>
                      </a:r>
                      <a:r>
                        <a:rPr lang="en-US" sz="1200" baseline="0" dirty="0" smtClean="0"/>
                        <a:t> or dramas that c</a:t>
                      </a:r>
                      <a:r>
                        <a:rPr lang="en-US" sz="1200" dirty="0" smtClean="0"/>
                        <a:t>ompare</a:t>
                      </a:r>
                      <a:r>
                        <a:rPr lang="en-US" sz="1200" baseline="0" dirty="0" smtClean="0"/>
                        <a:t> or contrast two or more characters, setting or events.</a:t>
                      </a:r>
                    </a:p>
                    <a:p>
                      <a:pPr marL="171450" indent="-171450">
                        <a:buFont typeface="Arial" panose="020B0604020202020204" pitchFamily="34" charset="0"/>
                        <a:buChar char="•"/>
                      </a:pPr>
                      <a:r>
                        <a:rPr lang="en-US" sz="1200" baseline="0" dirty="0" smtClean="0"/>
                        <a:t>historical, scientific or technical texts with obvious relationship or interactions between individuals, events, ideas or concepts.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RL4  RI4</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baseline="0" dirty="0" smtClean="0"/>
                        <a:t>with figurative language such as metaphors and similes.</a:t>
                      </a:r>
                    </a:p>
                    <a:p>
                      <a:pPr marL="171450" indent="-171450">
                        <a:buFont typeface="Arial" panose="020B0604020202020204" pitchFamily="34" charset="0"/>
                        <a:buChar char="•"/>
                      </a:pPr>
                      <a:r>
                        <a:rPr lang="en-US" sz="1200" baseline="0" dirty="0" smtClean="0"/>
                        <a:t>with rich general academic and domain specific words/phrases about a topic or subject</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RL5  RI5</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specific chapters, scenes or stanzas students can identify to examine the overall structure of stories, dramas or poems.</a:t>
                      </a:r>
                    </a:p>
                    <a:p>
                      <a:pPr marL="171450" indent="-171450">
                        <a:buFont typeface="Arial" panose="020B0604020202020204" pitchFamily="34" charset="0"/>
                        <a:buChar char="•"/>
                      </a:pPr>
                      <a:r>
                        <a:rPr lang="en-US" sz="1200" dirty="0" smtClean="0"/>
                        <a:t>include two or more texts with different yet specific structures that can be compared and contrasted.</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RL6  RI6</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an obvious narrator or speaker’s point of view.</a:t>
                      </a:r>
                    </a:p>
                    <a:p>
                      <a:pPr marL="171450" indent="-171450">
                        <a:buFont typeface="Arial" panose="020B0604020202020204" pitchFamily="34" charset="0"/>
                        <a:buChar char="•"/>
                      </a:pPr>
                      <a:r>
                        <a:rPr lang="en-US" sz="1200" dirty="0" smtClean="0"/>
                        <a:t>Include multiple accounts of the same event or topic.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RL7  RI7</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include</a:t>
                      </a:r>
                      <a:r>
                        <a:rPr lang="en-US" sz="1200" baseline="0" dirty="0" smtClean="0"/>
                        <a:t> g</a:t>
                      </a:r>
                      <a:r>
                        <a:rPr lang="en-US" sz="1200" dirty="0" smtClean="0"/>
                        <a:t>raphic novels, multimedia presentations of fiction, folktales, myths and poems with visual and multimedia elements.</a:t>
                      </a:r>
                    </a:p>
                    <a:p>
                      <a:pPr marL="171450" indent="-171450">
                        <a:buFont typeface="Arial" panose="020B0604020202020204" pitchFamily="34" charset="0"/>
                        <a:buChar char="•"/>
                      </a:pPr>
                      <a:r>
                        <a:rPr lang="en-US" sz="1200" dirty="0" smtClean="0"/>
                        <a:t>use multiple print or digital sources.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RI8</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particular points supported</a:t>
                      </a:r>
                      <a:r>
                        <a:rPr lang="en-US" sz="1200" baseline="0" dirty="0" smtClean="0"/>
                        <a:t> both by reasons and evidence.</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RL9  RI9</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include</a:t>
                      </a:r>
                      <a:r>
                        <a:rPr lang="en-US" sz="1200" baseline="0" dirty="0" smtClean="0"/>
                        <a:t> m</a:t>
                      </a:r>
                      <a:r>
                        <a:rPr lang="en-US" sz="1200" dirty="0" smtClean="0"/>
                        <a:t>ysteries, adventure stories, and other</a:t>
                      </a:r>
                      <a:r>
                        <a:rPr lang="en-US" sz="1200" baseline="0" dirty="0" smtClean="0"/>
                        <a:t> genres (used to compare and contrast on how each approach a topic/theme).</a:t>
                      </a:r>
                    </a:p>
                    <a:p>
                      <a:pPr marL="171450" indent="-171450">
                        <a:buFont typeface="Arial" panose="020B0604020202020204" pitchFamily="34" charset="0"/>
                        <a:buChar char="•"/>
                      </a:pPr>
                      <a:r>
                        <a:rPr lang="en-US" sz="1200" dirty="0" smtClean="0"/>
                        <a:t>Include several texts about the same topic.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RL10  RI10</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in the</a:t>
                      </a:r>
                      <a:r>
                        <a:rPr lang="en-US" sz="1200" dirty="0" smtClean="0">
                          <a:solidFill>
                            <a:schemeClr val="tx1"/>
                          </a:solidFill>
                        </a:rPr>
                        <a:t> 4-5  </a:t>
                      </a:r>
                      <a:r>
                        <a:rPr lang="en-US" sz="1200" dirty="0" smtClean="0"/>
                        <a:t>text complexity band of stories, dramas and poetry.</a:t>
                      </a:r>
                    </a:p>
                    <a:p>
                      <a:pPr marL="171450" indent="-171450">
                        <a:buFont typeface="Arial" panose="020B0604020202020204" pitchFamily="34" charset="0"/>
                        <a:buChar char="•"/>
                      </a:pPr>
                      <a:r>
                        <a:rPr lang="en-US" sz="1200" dirty="0" smtClean="0"/>
                        <a:t>are in </a:t>
                      </a:r>
                      <a:r>
                        <a:rPr lang="en-US" sz="1200" dirty="0" smtClean="0">
                          <a:solidFill>
                            <a:schemeClr val="tx1"/>
                          </a:solidFill>
                        </a:rPr>
                        <a:t>the 4-5</a:t>
                      </a:r>
                      <a:r>
                        <a:rPr lang="en-US" sz="1200" baseline="0" dirty="0" smtClean="0">
                          <a:solidFill>
                            <a:schemeClr val="tx1"/>
                          </a:solidFill>
                        </a:rPr>
                        <a:t> </a:t>
                      </a:r>
                      <a:r>
                        <a:rPr lang="en-US" sz="1200" dirty="0" smtClean="0">
                          <a:solidFill>
                            <a:schemeClr val="tx1"/>
                          </a:solidFill>
                        </a:rPr>
                        <a:t> </a:t>
                      </a:r>
                      <a:r>
                        <a:rPr lang="en-US" sz="1200" dirty="0" smtClean="0"/>
                        <a:t>text complexity band of history, social studies, science and technical texts.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1888946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6703975"/>
              </p:ext>
            </p:extLst>
          </p:nvPr>
        </p:nvGraphicFramePr>
        <p:xfrm>
          <a:off x="115546" y="1199451"/>
          <a:ext cx="9821291" cy="11603601"/>
        </p:xfrm>
        <a:graphic>
          <a:graphicData uri="http://schemas.openxmlformats.org/drawingml/2006/table">
            <a:tbl>
              <a:tblPr firstRow="1" bandRow="1">
                <a:tableStyleId>{5940675A-B579-460E-94D1-54222C63F5DA}</a:tableStyleId>
              </a:tblPr>
              <a:tblGrid>
                <a:gridCol w="1820793"/>
                <a:gridCol w="1252143"/>
                <a:gridCol w="568650"/>
                <a:gridCol w="2394228"/>
                <a:gridCol w="2215059"/>
                <a:gridCol w="1570418"/>
              </a:tblGrid>
              <a:tr h="436213">
                <a:tc gridSpan="6">
                  <a:txBody>
                    <a:bodyPr/>
                    <a:lstStyle/>
                    <a:p>
                      <a:pPr algn="ctr"/>
                      <a:r>
                        <a:rPr lang="en-US" sz="2200" b="1" dirty="0" smtClean="0"/>
                        <a:t>Grade 5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70465">
                <a:tc gridSpan="2">
                  <a:txBody>
                    <a:bodyPr/>
                    <a:lstStyle/>
                    <a:p>
                      <a:pPr marL="171450" indent="-171450">
                        <a:buFont typeface="Arial" panose="020B0604020202020204" pitchFamily="34" charset="0"/>
                        <a:buChar char="•"/>
                      </a:pPr>
                      <a:r>
                        <a:rPr lang="en-US" sz="1500" b="1" dirty="0" smtClean="0"/>
                        <a:t>State an opinion</a:t>
                      </a:r>
                      <a:r>
                        <a:rPr lang="en-US" sz="1500" b="1" baseline="0" dirty="0" smtClean="0"/>
                        <a:t> about a clearly stated topic.</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opinion text)</a:t>
                      </a:r>
                    </a:p>
                    <a:p>
                      <a:r>
                        <a:rPr lang="en-US" sz="1100" b="0" dirty="0" smtClean="0"/>
                        <a:t>A student is writing a (n) [opinion essay or letter] for [teacher, class, principal,</a:t>
                      </a:r>
                      <a:r>
                        <a:rPr lang="en-US" sz="1100" b="0" baseline="0" dirty="0" smtClean="0"/>
                        <a:t> </a:t>
                      </a:r>
                      <a:r>
                        <a:rPr lang="en-US" sz="1100" b="0" dirty="0" smtClean="0"/>
                        <a:t>etc.] about _________. Read the draft of the ______ and complete the task that</a:t>
                      </a:r>
                      <a:r>
                        <a:rPr lang="en-US" sz="1100" b="0" baseline="0" dirty="0" smtClean="0"/>
                        <a:t> </a:t>
                      </a:r>
                      <a:r>
                        <a:rPr lang="en-US" sz="1100" b="0" dirty="0" smtClean="0"/>
                        <a:t>follows. [Insert text.]</a:t>
                      </a:r>
                    </a:p>
                    <a:p>
                      <a:pPr marL="171450" indent="-171450">
                        <a:buFont typeface="Arial" panose="020B0604020202020204" pitchFamily="34" charset="0"/>
                        <a:buChar char="•"/>
                      </a:pPr>
                      <a:r>
                        <a:rPr lang="en-US" sz="1100" b="0" dirty="0" smtClean="0"/>
                        <a:t>The beginning of the student’s [essay, letter, etc.] does not state</a:t>
                      </a:r>
                      <a:r>
                        <a:rPr lang="en-US" sz="1100" b="0" baseline="0" dirty="0" smtClean="0"/>
                        <a:t> </a:t>
                      </a:r>
                      <a:r>
                        <a:rPr lang="en-US" sz="1100" b="0" dirty="0" smtClean="0"/>
                        <a:t>[his/her] opinion. Write an opening paragraph that clearly states the</a:t>
                      </a:r>
                      <a:r>
                        <a:rPr lang="en-US" sz="1100" b="0" baseline="0" dirty="0" smtClean="0"/>
                        <a:t> </a:t>
                      </a:r>
                      <a:r>
                        <a:rPr lang="en-US" sz="1100" b="0" dirty="0" smtClean="0"/>
                        <a:t>opinion and explains what the topic is about.</a:t>
                      </a:r>
                    </a:p>
                    <a:p>
                      <a:pPr marL="171450" indent="-171450">
                        <a:buFont typeface="Arial" panose="020B0604020202020204" pitchFamily="34" charset="0"/>
                        <a:buChar char="•"/>
                      </a:pPr>
                      <a:r>
                        <a:rPr lang="en-US" sz="1100" b="0" dirty="0" smtClean="0"/>
                        <a:t>Based on information from the student’s draft, write a paragraph that</a:t>
                      </a:r>
                      <a:r>
                        <a:rPr lang="en-US" sz="1100" b="0" baseline="0" dirty="0" smtClean="0"/>
                        <a:t> </a:t>
                      </a:r>
                      <a:r>
                        <a:rPr lang="en-US" sz="1100" b="0" dirty="0" smtClean="0"/>
                        <a:t>concludes the [essay, letter] supporting [an opinion about_____].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26228">
                <a:tc gridSpan="2">
                  <a:txBody>
                    <a:bodyPr/>
                    <a:lstStyle/>
                    <a:p>
                      <a:pPr marL="171450" indent="-171450">
                        <a:buFont typeface="Arial" panose="020B0604020202020204" pitchFamily="34" charset="0"/>
                        <a:buChar char="•"/>
                      </a:pPr>
                      <a:r>
                        <a:rPr lang="en-US" sz="1500" b="1" dirty="0" smtClean="0"/>
                        <a:t>Establish a context.</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05405">
                <a:tc gridSpan="2">
                  <a:txBody>
                    <a:bodyPr/>
                    <a:lstStyle/>
                    <a:p>
                      <a:pPr marL="171450" indent="-171450">
                        <a:buFont typeface="Arial" panose="020B0604020202020204" pitchFamily="34" charset="0"/>
                        <a:buChar char="•"/>
                      </a:pPr>
                      <a:r>
                        <a:rPr lang="en-US" sz="1500" b="1" dirty="0" smtClean="0"/>
                        <a:t>Organize supporting evidence/reasons and elaboration.</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by identifying improved organizational elements)</a:t>
                      </a:r>
                    </a:p>
                    <a:p>
                      <a:r>
                        <a:rPr lang="en-US" sz="1100" b="0" baseline="0" dirty="0" smtClean="0"/>
                        <a:t>A student is writing a(n) [opinion essay or letter] for [teacher, class, principal, etc.] about _________. The student wants to revise the draft to _______. Read the draft of the ______ and complete the task that follows. [Insert</a:t>
                      </a:r>
                    </a:p>
                    <a:p>
                      <a:r>
                        <a:rPr lang="en-US" sz="1100" b="0" baseline="0" dirty="0" smtClean="0"/>
                        <a:t>text.] </a:t>
                      </a:r>
                    </a:p>
                    <a:p>
                      <a:pPr marL="171450" indent="-171450">
                        <a:buFont typeface="Arial" panose="020B0604020202020204" pitchFamily="34" charset="0"/>
                        <a:buChar char="•"/>
                      </a:pPr>
                      <a:r>
                        <a:rPr lang="en-US" sz="1100" b="0" baseline="0" dirty="0" smtClean="0"/>
                        <a:t>Choose the sentence that best states the opinion of the [essay, letter, etc.].</a:t>
                      </a:r>
                    </a:p>
                    <a:p>
                      <a:pPr marL="171450" indent="-171450">
                        <a:buFont typeface="Arial" panose="020B0604020202020204" pitchFamily="34" charset="0"/>
                        <a:buChar char="•"/>
                      </a:pPr>
                      <a:r>
                        <a:rPr lang="en-US" sz="1100" b="0" baseline="0" dirty="0" smtClean="0"/>
                        <a:t>Choose the sentence that is the best conclusion to the student’s [essay, letter, etc.].</a:t>
                      </a:r>
                    </a:p>
                    <a:p>
                      <a:pPr marL="171450" indent="-171450">
                        <a:buFont typeface="Arial" panose="020B0604020202020204" pitchFamily="34" charset="0"/>
                        <a:buChar char="•"/>
                      </a:pPr>
                      <a:r>
                        <a:rPr lang="en-US" sz="1100" b="0" baseline="0" dirty="0" smtClean="0"/>
                        <a:t>Choose the conclusion that is most clearly related to the opinion of the [essay, letter, etc.]</a:t>
                      </a:r>
                    </a:p>
                    <a:p>
                      <a:pPr marL="171450" indent="-171450">
                        <a:buFont typeface="Arial" panose="020B0604020202020204" pitchFamily="34" charset="0"/>
                        <a:buChar char="•"/>
                      </a:pPr>
                      <a:r>
                        <a:rPr lang="en-US" sz="1100" b="0" baseline="0" dirty="0" smtClean="0"/>
                        <a:t>Choose the best word(s) to connect the underlined evidence/reasons [or evidence/reason to the opinion].</a:t>
                      </a:r>
                    </a:p>
                    <a:p>
                      <a:r>
                        <a:rPr lang="en-US" sz="1100" b="0" baseline="0" dirty="0" smtClean="0"/>
                        <a:t>A student is writing a(n) [opinion essay or letter] for [teacher, class, principal, etc.] about _________. The student wants to revise the draft to _______. Read the draft of the ______ and complete the task that follows. [Insert text.]</a:t>
                      </a:r>
                    </a:p>
                    <a:p>
                      <a:pPr marL="171450" indent="-171450">
                        <a:buFont typeface="Arial" panose="020B0604020202020204" pitchFamily="34" charset="0"/>
                        <a:buChar char="•"/>
                      </a:pPr>
                      <a:r>
                        <a:rPr lang="en-US" sz="1100" b="0" baseline="0" dirty="0" smtClean="0"/>
                        <a:t>Choose the two sentences that best introduce the student’s opinion and explain what the topic is about.</a:t>
                      </a:r>
                    </a:p>
                    <a:p>
                      <a:pPr marL="171450" indent="-171450">
                        <a:buFont typeface="Arial" panose="020B0604020202020204" pitchFamily="34" charset="0"/>
                        <a:buChar char="•"/>
                      </a:pPr>
                      <a:r>
                        <a:rPr lang="en-US" sz="1100" b="0" baseline="0" dirty="0" smtClean="0"/>
                        <a:t>Choose the two sentences that best conclude the student’s [letter, opinion, etc.]</a:t>
                      </a:r>
                    </a:p>
                    <a:p>
                      <a:pPr marL="171450" indent="-171450">
                        <a:buFont typeface="Arial" panose="020B0604020202020204" pitchFamily="34" charset="0"/>
                        <a:buChar char="•"/>
                      </a:pPr>
                      <a:r>
                        <a:rPr lang="en-US" sz="1100" b="0" baseline="0" dirty="0" smtClean="0"/>
                        <a:t>Choose the two best words/phrases to connect ____and____ [underlined text-: two reasons, OR reason to opinion, reason to example,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1040346">
                <a:tc gridSpan="2">
                  <a:txBody>
                    <a:bodyPr/>
                    <a:lstStyle/>
                    <a:p>
                      <a:pPr marL="171450" indent="-171450">
                        <a:buFont typeface="Arial" panose="020B0604020202020204" pitchFamily="34" charset="0"/>
                        <a:buChar char="•"/>
                      </a:pPr>
                      <a:r>
                        <a:rPr lang="en-US" sz="1500" b="1" dirty="0" smtClean="0"/>
                        <a:t>Use transition words, phrases and clauses to connect opinions to evidence/reasons</a:t>
                      </a:r>
                      <a:r>
                        <a:rPr lang="en-US" sz="1500" b="1" baseline="0" dirty="0" smtClean="0"/>
                        <a:t> and elaboration.</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05405">
                <a:tc gridSpan="2">
                  <a:txBody>
                    <a:bodyPr/>
                    <a:lstStyle/>
                    <a:p>
                      <a:pPr marL="171450" indent="-171450">
                        <a:buFont typeface="Arial" panose="020B0604020202020204" pitchFamily="34" charset="0"/>
                        <a:buChar char="•"/>
                      </a:pPr>
                      <a:r>
                        <a:rPr lang="en-US" sz="1500" b="1" dirty="0" smtClean="0"/>
                        <a:t>Develop</a:t>
                      </a:r>
                      <a:r>
                        <a:rPr lang="en-US" sz="1500" b="1" baseline="0" dirty="0" smtClean="0"/>
                        <a:t> an appropriate conclusion related to the opinion presented.</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002952">
                <a:tc gridSpan="2">
                  <a:txBody>
                    <a:bodyPr/>
                    <a:lstStyle/>
                    <a:p>
                      <a:pPr marL="171450" indent="-171450">
                        <a:buFont typeface="Arial" panose="020B0604020202020204" pitchFamily="34" charset="0"/>
                        <a:buChar char="•"/>
                      </a:pPr>
                      <a:r>
                        <a:rPr lang="en-US" sz="1500" b="1" dirty="0" smtClean="0"/>
                        <a:t>Develop the opinion with logically ordered supporting evidence/reasons and elaboration (from notes provided)</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opinion text by applying elaboration techniques)</a:t>
                      </a:r>
                    </a:p>
                    <a:p>
                      <a:r>
                        <a:rPr lang="en-US" sz="1100" b="0" dirty="0" smtClean="0"/>
                        <a:t>A student is writing a (n) [opinion essay or letter, etc.] for [teacher, class,</a:t>
                      </a:r>
                      <a:r>
                        <a:rPr lang="en-US" sz="1100" b="0" baseline="0" dirty="0" smtClean="0"/>
                        <a:t> </a:t>
                      </a:r>
                      <a:r>
                        <a:rPr lang="en-US" sz="1100" b="0" dirty="0" smtClean="0"/>
                        <a:t>principal, etc.] about _________. Read the draft of the ______ and complete the</a:t>
                      </a:r>
                      <a:r>
                        <a:rPr lang="en-US" sz="1100" b="0" baseline="0" dirty="0" smtClean="0"/>
                        <a:t> </a:t>
                      </a:r>
                      <a:r>
                        <a:rPr lang="en-US" sz="1100" b="0" dirty="0" smtClean="0"/>
                        <a:t>task that follows. [Insert text.] </a:t>
                      </a:r>
                      <a:r>
                        <a:rPr lang="en-US" sz="1100" b="0" i="1" dirty="0" smtClean="0"/>
                        <a:t>Stimulus will provide, in addition to the student's</a:t>
                      </a:r>
                      <a:r>
                        <a:rPr lang="en-US" sz="1100" b="0" i="1" baseline="0" dirty="0" smtClean="0"/>
                        <a:t> </a:t>
                      </a:r>
                      <a:r>
                        <a:rPr lang="en-US" sz="1100" b="0" i="1" dirty="0" smtClean="0"/>
                        <a:t>draft, some source of information such as student notes, a chart, a bulleted list,</a:t>
                      </a:r>
                      <a:r>
                        <a:rPr lang="en-US" sz="1100" b="0" i="1" baseline="0" dirty="0" smtClean="0"/>
                        <a:t> </a:t>
                      </a:r>
                      <a:r>
                        <a:rPr lang="en-US" sz="1100" b="0" i="1" dirty="0" smtClean="0"/>
                        <a:t>or similar fictitious, but factually accurate, source. For items written to this type</a:t>
                      </a:r>
                      <a:r>
                        <a:rPr lang="en-US" sz="1100" b="0" i="1" baseline="0" dirty="0" smtClean="0"/>
                        <a:t> </a:t>
                      </a:r>
                      <a:r>
                        <a:rPr lang="en-US" sz="1100" b="0" i="1" dirty="0" smtClean="0"/>
                        <a:t>of stimulus, students should either quote directly from the source or paraphrase</a:t>
                      </a:r>
                      <a:r>
                        <a:rPr lang="en-US" sz="1100" b="0" i="1" baseline="0" dirty="0" smtClean="0"/>
                        <a:t> </a:t>
                      </a:r>
                      <a:r>
                        <a:rPr lang="en-US" sz="1100" b="0" i="1" dirty="0" smtClean="0"/>
                        <a:t>by using their own words when referencing the sources.]</a:t>
                      </a:r>
                    </a:p>
                    <a:p>
                      <a:pPr marL="171450" indent="-171450">
                        <a:buFont typeface="Arial" panose="020B0604020202020204" pitchFamily="34" charset="0"/>
                        <a:buChar char="•"/>
                      </a:pPr>
                      <a:r>
                        <a:rPr lang="en-US" sz="1100" b="0" dirty="0" smtClean="0"/>
                        <a:t>Add relevant evidence from [student notes] that would support the</a:t>
                      </a:r>
                      <a:r>
                        <a:rPr lang="en-US" sz="1100" b="0" baseline="0" dirty="0" smtClean="0"/>
                        <a:t> </a:t>
                      </a:r>
                      <a:r>
                        <a:rPr lang="en-US" sz="1100" b="0" dirty="0" smtClean="0"/>
                        <a:t>opinion (or reason) in paragraph ____. </a:t>
                      </a:r>
                      <a:r>
                        <a:rPr lang="en-US" sz="1100" b="0" i="1" dirty="0" smtClean="0"/>
                        <a:t>Note: stem must indicate</a:t>
                      </a:r>
                      <a:r>
                        <a:rPr lang="en-US" sz="1100" b="0" i="1" baseline="0" dirty="0" smtClean="0"/>
                        <a:t> </a:t>
                      </a:r>
                      <a:r>
                        <a:rPr lang="en-US" sz="1100" b="0" i="1" dirty="0" smtClean="0"/>
                        <a:t>specifically where the information is to be inserted. This can be</a:t>
                      </a:r>
                      <a:r>
                        <a:rPr lang="en-US" sz="1100" b="0" i="1" baseline="0" dirty="0" smtClean="0"/>
                        <a:t> </a:t>
                      </a:r>
                      <a:r>
                        <a:rPr lang="en-US" sz="1100" b="0" i="1" dirty="0" smtClean="0"/>
                        <a:t>achieved by underlining a section or by indicating, for example,</a:t>
                      </a:r>
                      <a:r>
                        <a:rPr lang="en-US" sz="1100" b="0" i="1" baseline="0" dirty="0" smtClean="0"/>
                        <a:t> </a:t>
                      </a:r>
                      <a:r>
                        <a:rPr lang="en-US" sz="1100" b="0" i="1" dirty="0" smtClean="0"/>
                        <a:t>“between paragraph 1 and 2,” or “at the end of paragraph 3,” etc</a:t>
                      </a:r>
                      <a:r>
                        <a:rPr lang="en-US" sz="1100" b="0" dirty="0" smtClean="0"/>
                        <a:t>.</a:t>
                      </a:r>
                    </a:p>
                    <a:p>
                      <a:pPr marL="171450" indent="-171450">
                        <a:buFont typeface="Arial" panose="020B0604020202020204" pitchFamily="34" charset="0"/>
                        <a:buChar char="•"/>
                      </a:pPr>
                      <a:r>
                        <a:rPr lang="en-US" sz="1100" b="0" dirty="0" smtClean="0"/>
                        <a:t>Using information from the student’s notes, write [one or two]</a:t>
                      </a:r>
                      <a:r>
                        <a:rPr lang="en-US" sz="1100" b="0" baseline="0" dirty="0" smtClean="0"/>
                        <a:t> </a:t>
                      </a:r>
                      <a:r>
                        <a:rPr lang="en-US" sz="1100" b="0" dirty="0" smtClean="0"/>
                        <a:t>paragraph(s) that give(s) more details about [one of the reasons]</a:t>
                      </a:r>
                      <a:r>
                        <a:rPr lang="en-US" sz="1100" b="0" baseline="0" dirty="0" smtClean="0"/>
                        <a:t> </a:t>
                      </a:r>
                      <a:r>
                        <a:rPr lang="en-US" sz="1100" b="0" dirty="0" smtClean="0"/>
                        <a:t>supporting the writer’s opinion.</a:t>
                      </a:r>
                    </a:p>
                    <a:p>
                      <a:pPr marL="171450" indent="-171450">
                        <a:buFont typeface="Arial" panose="020B0604020202020204" pitchFamily="34" charset="0"/>
                        <a:buChar char="•"/>
                      </a:pPr>
                      <a:r>
                        <a:rPr lang="en-US" sz="1100" b="0" dirty="0" smtClean="0"/>
                        <a:t>Choose the two sentences that best introduce the student’s opinion and</a:t>
                      </a:r>
                      <a:r>
                        <a:rPr lang="en-US" sz="1100" b="0" baseline="0" dirty="0" smtClean="0"/>
                        <a:t> </a:t>
                      </a:r>
                      <a:r>
                        <a:rPr lang="en-US" sz="1100" b="0" dirty="0" smtClean="0"/>
                        <a:t>explain what the topic is about.</a:t>
                      </a:r>
                    </a:p>
                    <a:p>
                      <a:pPr marL="171450" indent="-171450">
                        <a:buFont typeface="Arial" panose="020B0604020202020204" pitchFamily="34" charset="0"/>
                        <a:buChar char="•"/>
                      </a:pPr>
                      <a:r>
                        <a:rPr lang="en-US" sz="1100" b="0" dirty="0" smtClean="0"/>
                        <a:t>Choose the two sentences that best conclude the student’s [letter, opinion,</a:t>
                      </a:r>
                      <a:r>
                        <a:rPr lang="en-US" sz="1100" b="0" baseline="0" dirty="0" smtClean="0"/>
                        <a:t> </a:t>
                      </a:r>
                      <a:r>
                        <a:rPr lang="en-US" sz="1100" b="0" dirty="0" smtClean="0"/>
                        <a:t>etc.]</a:t>
                      </a:r>
                    </a:p>
                    <a:p>
                      <a:pPr marL="171450" indent="-171450">
                        <a:buFont typeface="Arial" panose="020B0604020202020204" pitchFamily="34" charset="0"/>
                        <a:buChar char="•"/>
                      </a:pPr>
                      <a:r>
                        <a:rPr lang="en-US" sz="1100" b="0" dirty="0" smtClean="0"/>
                        <a:t>Choose the two best words/phrases to connect ____and____ [underlined</a:t>
                      </a:r>
                      <a:r>
                        <a:rPr lang="en-US" sz="1100" b="0" baseline="0" dirty="0" smtClean="0"/>
                        <a:t> </a:t>
                      </a:r>
                      <a:r>
                        <a:rPr lang="en-US" sz="1100" b="0" dirty="0" smtClean="0"/>
                        <a:t>text-: two reasons, OR reason to opinion, reason to example,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40748">
                <a:tc rowSpan="2" gridSpan="2">
                  <a:txBody>
                    <a:bodyPr/>
                    <a:lstStyle/>
                    <a:p>
                      <a:pPr marL="171450" indent="-171450">
                        <a:buFont typeface="Arial" panose="020B0604020202020204" pitchFamily="34" charset="0"/>
                        <a:buChar char="•"/>
                      </a:pPr>
                      <a:r>
                        <a:rPr lang="en-US" sz="1500" b="1" dirty="0" smtClean="0"/>
                        <a:t>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042349">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t>Revise a Brief Text DOK-2 (student will revise by identifying</a:t>
                      </a:r>
                      <a:r>
                        <a:rPr lang="en-US" sz="1200" b="1" baseline="0" dirty="0" smtClean="0"/>
                        <a:t> best use of elaboration techniques)</a:t>
                      </a:r>
                    </a:p>
                    <a:p>
                      <a:r>
                        <a:rPr lang="en-US" sz="1100" b="0" dirty="0" smtClean="0"/>
                        <a:t>A student is writing a(n) [opinion essay or letter, etc.] for [teacher, class,</a:t>
                      </a:r>
                      <a:r>
                        <a:rPr lang="en-US" sz="1100" b="0" baseline="0" dirty="0" smtClean="0"/>
                        <a:t> </a:t>
                      </a:r>
                      <a:r>
                        <a:rPr lang="en-US" sz="1100" b="0" dirty="0" smtClean="0"/>
                        <a:t>principal, etc.] about _________. The student wants to revise the draft</a:t>
                      </a:r>
                      <a:r>
                        <a:rPr lang="en-US" sz="1100" b="0" baseline="0" dirty="0" smtClean="0"/>
                        <a:t> </a:t>
                      </a:r>
                      <a:r>
                        <a:rPr lang="en-US" sz="1100" b="0" dirty="0" smtClean="0"/>
                        <a:t>to _______. Read the draft of the ______ and complete the task that</a:t>
                      </a:r>
                      <a:r>
                        <a:rPr lang="en-US" sz="1100" b="0" baseline="0" dirty="0" smtClean="0"/>
                        <a:t> </a:t>
                      </a:r>
                      <a:r>
                        <a:rPr lang="en-US" sz="1100" b="0" dirty="0" smtClean="0"/>
                        <a:t>follows. [Insert text.] </a:t>
                      </a:r>
                      <a:r>
                        <a:rPr lang="en-US" sz="1100" b="0" i="1" dirty="0" smtClean="0"/>
                        <a:t>Stimulus will provide, in addition to the student's</a:t>
                      </a:r>
                      <a:r>
                        <a:rPr lang="en-US" sz="1100" b="0" i="1" baseline="0" dirty="0" smtClean="0"/>
                        <a:t> </a:t>
                      </a:r>
                      <a:r>
                        <a:rPr lang="en-US" sz="1100" b="0" i="1" dirty="0" smtClean="0"/>
                        <a:t>draft, some source of information such as student notes, a chart, a</a:t>
                      </a:r>
                      <a:r>
                        <a:rPr lang="en-US" sz="1100" b="0" i="1" baseline="0" dirty="0" smtClean="0"/>
                        <a:t> </a:t>
                      </a:r>
                      <a:r>
                        <a:rPr lang="en-US" sz="1100" b="0" i="1" dirty="0" smtClean="0"/>
                        <a:t>bulleted list, or similar fictitious, but factually accurate, source</a:t>
                      </a:r>
                      <a:r>
                        <a:rPr lang="en-US" sz="1100" b="0" dirty="0" smtClean="0"/>
                        <a:t>.</a:t>
                      </a:r>
                    </a:p>
                    <a:p>
                      <a:pPr marL="171450" indent="-171450">
                        <a:buFont typeface="Arial" panose="020B0604020202020204" pitchFamily="34" charset="0"/>
                        <a:buChar char="•"/>
                      </a:pPr>
                      <a:r>
                        <a:rPr lang="en-US" sz="1100" b="0" dirty="0" smtClean="0"/>
                        <a:t>Choose the sentence(s) from [student notes, etc.] that add(s) the best</a:t>
                      </a:r>
                      <a:r>
                        <a:rPr lang="en-US" sz="1100" b="0" baseline="0" dirty="0" smtClean="0"/>
                        <a:t> </a:t>
                      </a:r>
                      <a:r>
                        <a:rPr lang="en-US" sz="1100" b="0" dirty="0" smtClean="0"/>
                        <a:t>evidence/reason [before/after] the underlined sentence to support the</a:t>
                      </a:r>
                      <a:r>
                        <a:rPr lang="en-US" sz="1100" b="0" baseline="0" dirty="0" smtClean="0"/>
                        <a:t> </a:t>
                      </a:r>
                      <a:r>
                        <a:rPr lang="en-US" sz="1100" b="0" dirty="0" smtClean="0"/>
                        <a:t>opinion in the student’s ___. </a:t>
                      </a:r>
                      <a:r>
                        <a:rPr lang="en-US" sz="1100" b="0" i="1" dirty="0" smtClean="0"/>
                        <a:t>Note: stem must indicate specifically</a:t>
                      </a:r>
                    </a:p>
                    <a:p>
                      <a:pPr marL="171450" indent="-171450">
                        <a:buFont typeface="Arial" panose="020B0604020202020204" pitchFamily="34" charset="0"/>
                        <a:buChar char="•"/>
                      </a:pPr>
                      <a:r>
                        <a:rPr lang="en-US" sz="1100" b="0" i="1" dirty="0" smtClean="0"/>
                        <a:t>where the information is to be found and/or inserted. This can be</a:t>
                      </a:r>
                      <a:r>
                        <a:rPr lang="en-US" sz="1100" b="0" i="1" baseline="0" dirty="0" smtClean="0"/>
                        <a:t> </a:t>
                      </a:r>
                      <a:r>
                        <a:rPr lang="en-US" sz="1100" b="0" i="1" dirty="0" smtClean="0"/>
                        <a:t>achieved by underlining a section or by indicating, for example,</a:t>
                      </a:r>
                      <a:r>
                        <a:rPr lang="en-US" sz="1100" b="0" i="1" baseline="0" dirty="0" smtClean="0"/>
                        <a:t> </a:t>
                      </a:r>
                      <a:r>
                        <a:rPr lang="en-US" sz="1100" b="0" i="1" dirty="0" smtClean="0"/>
                        <a:t>“between paragraph 1 and 2,” or “at the end of paragraph 3,” etc.</a:t>
                      </a:r>
                    </a:p>
                    <a:p>
                      <a:pPr marL="171450" indent="-171450">
                        <a:buFont typeface="Arial" panose="020B0604020202020204" pitchFamily="34" charset="0"/>
                        <a:buChar char="•"/>
                      </a:pPr>
                      <a:r>
                        <a:rPr lang="en-US" sz="1100" b="0" dirty="0" smtClean="0"/>
                        <a:t>Choose the sentence that is a better way to develop the</a:t>
                      </a:r>
                      <a:r>
                        <a:rPr lang="en-US" sz="1100" b="0" baseline="0" dirty="0" smtClean="0"/>
                        <a:t> </a:t>
                      </a:r>
                      <a:r>
                        <a:rPr lang="en-US" sz="1100" b="0" dirty="0" smtClean="0"/>
                        <a:t>evidence/reason in the underlined sentence (or otherwise designated,</a:t>
                      </a:r>
                      <a:r>
                        <a:rPr lang="en-US" sz="1100" b="0" baseline="0" dirty="0" smtClean="0"/>
                        <a:t> </a:t>
                      </a:r>
                      <a:r>
                        <a:rPr lang="en-US" sz="1100" b="0" dirty="0" smtClean="0"/>
                        <a:t>such as “at the end of paragraph 2”).</a:t>
                      </a:r>
                    </a:p>
                    <a:p>
                      <a:pPr marL="171450" indent="-171450">
                        <a:buFont typeface="Arial" panose="020B0604020202020204" pitchFamily="34" charset="0"/>
                        <a:buChar char="•"/>
                      </a:pPr>
                      <a:r>
                        <a:rPr lang="en-US" sz="1100" b="0" dirty="0" smtClean="0"/>
                        <a:t>Choose two sentences from [student notes, etc.] that add the two best</a:t>
                      </a:r>
                      <a:r>
                        <a:rPr lang="en-US" sz="1100" b="0" baseline="0" dirty="0" smtClean="0"/>
                        <a:t> </a:t>
                      </a:r>
                      <a:r>
                        <a:rPr lang="en-US" sz="1100" b="0" dirty="0" smtClean="0"/>
                        <a:t>reasons/pieces of evidence [before/after] the underlined sentence to</a:t>
                      </a:r>
                      <a:r>
                        <a:rPr lang="en-US" sz="1100" b="0" baseline="0" dirty="0" smtClean="0"/>
                        <a:t> </a:t>
                      </a:r>
                      <a:r>
                        <a:rPr lang="en-US" sz="1100" b="0" dirty="0" smtClean="0"/>
                        <a:t>support the writer’s opinion about ______. </a:t>
                      </a:r>
                      <a:r>
                        <a:rPr lang="en-US" sz="1100" b="0" i="1" dirty="0" smtClean="0"/>
                        <a:t>Note: stem must indicate</a:t>
                      </a:r>
                      <a:r>
                        <a:rPr lang="en-US" sz="1100" b="0" i="1" baseline="0" dirty="0" smtClean="0"/>
                        <a:t> </a:t>
                      </a:r>
                      <a:r>
                        <a:rPr lang="en-US" sz="1100" b="0" i="1" dirty="0" smtClean="0"/>
                        <a:t>specifically where the information is to be found and/or inserted. This can</a:t>
                      </a:r>
                      <a:r>
                        <a:rPr lang="en-US" sz="1100" b="0" i="1" baseline="0" dirty="0" smtClean="0"/>
                        <a:t> </a:t>
                      </a:r>
                      <a:r>
                        <a:rPr lang="en-US" sz="1100" b="0" i="1" dirty="0" smtClean="0"/>
                        <a:t>be achieved by underlining a section or by indicating, for example, “between</a:t>
                      </a:r>
                      <a:r>
                        <a:rPr lang="en-US" sz="1100" b="0" i="1" baseline="0" dirty="0" smtClean="0"/>
                        <a:t> </a:t>
                      </a:r>
                      <a:r>
                        <a:rPr lang="en-US" sz="1100" b="0" i="1" dirty="0" smtClean="0"/>
                        <a:t>paragraph 1 and 2,” or “at the end of paragraph 3,” etc.</a:t>
                      </a:r>
                    </a:p>
                    <a:p>
                      <a:pPr marL="171450" indent="-171450">
                        <a:buFont typeface="Arial" panose="020B0604020202020204" pitchFamily="34" charset="0"/>
                        <a:buChar char="•"/>
                      </a:pPr>
                      <a:r>
                        <a:rPr lang="en-US" sz="1100" b="0" dirty="0" smtClean="0"/>
                        <a:t>Choose the two sentences that better develop how (why) the reasons in the</a:t>
                      </a:r>
                      <a:r>
                        <a:rPr lang="en-US" sz="1100" b="0" baseline="0" dirty="0" smtClean="0"/>
                        <a:t> </a:t>
                      </a:r>
                      <a:r>
                        <a:rPr lang="en-US" sz="1100" b="0" dirty="0" smtClean="0"/>
                        <a:t>underlined sentences support the opinion (or why/how example develops</a:t>
                      </a:r>
                      <a:r>
                        <a:rPr lang="en-US" sz="1100" b="0" baseline="0" dirty="0" smtClean="0"/>
                        <a:t> </a:t>
                      </a:r>
                      <a:r>
                        <a:rPr lang="en-US" sz="1100" b="0" dirty="0" smtClean="0"/>
                        <a:t>the reason, etc.)</a:t>
                      </a:r>
                    </a:p>
                    <a:p>
                      <a:pPr marL="171450" indent="-171450">
                        <a:buFont typeface="Arial" panose="020B0604020202020204" pitchFamily="34" charset="0"/>
                        <a:buChar char="•"/>
                      </a:pPr>
                      <a:r>
                        <a:rPr lang="en-US" sz="1100" b="0" dirty="0" smtClean="0"/>
                        <a:t>The student wants to replace the two underlined sentences with sentences</a:t>
                      </a:r>
                      <a:r>
                        <a:rPr lang="en-US" sz="1100" b="0" baseline="0" dirty="0" smtClean="0"/>
                        <a:t> </a:t>
                      </a:r>
                      <a:r>
                        <a:rPr lang="en-US" sz="1100" b="0" dirty="0" smtClean="0"/>
                        <a:t>(reasons, evidence, etc.) that would be more convincing for the audience].</a:t>
                      </a:r>
                      <a:r>
                        <a:rPr lang="en-US" sz="1100" b="0" baseline="0" dirty="0" smtClean="0"/>
                        <a:t> </a:t>
                      </a:r>
                      <a:r>
                        <a:rPr lang="en-US" sz="1100" b="0" dirty="0" smtClean="0"/>
                        <a:t>Choose the more appropriate sentences.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2263497">
                <a:tc gridSpan="2">
                  <a:txBody>
                    <a:bodyPr/>
                    <a:lstStyle/>
                    <a:p>
                      <a:pPr marL="171450" indent="-171450">
                        <a:buFont typeface="Arial" panose="020B0604020202020204" pitchFamily="34" charset="0"/>
                        <a:buChar char="•"/>
                      </a:pPr>
                      <a:r>
                        <a:rPr lang="en-US" sz="1500" b="1" dirty="0" smtClean="0"/>
                        <a:t>Delete details that do not support the opinion.</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38207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7453038"/>
              </p:ext>
            </p:extLst>
          </p:nvPr>
        </p:nvGraphicFramePr>
        <p:xfrm>
          <a:off x="223755" y="1498325"/>
          <a:ext cx="9726139" cy="12102803"/>
        </p:xfrm>
        <a:graphic>
          <a:graphicData uri="http://schemas.openxmlformats.org/drawingml/2006/table">
            <a:tbl>
              <a:tblPr firstRow="1" bandRow="1">
                <a:tableStyleId>{5940675A-B579-460E-94D1-54222C63F5DA}</a:tableStyleId>
              </a:tblPr>
              <a:tblGrid>
                <a:gridCol w="1783730"/>
                <a:gridCol w="1315249"/>
                <a:gridCol w="468482"/>
                <a:gridCol w="2345495"/>
                <a:gridCol w="2169972"/>
                <a:gridCol w="1643211"/>
              </a:tblGrid>
              <a:tr h="499085">
                <a:tc gridSpan="6">
                  <a:txBody>
                    <a:bodyPr/>
                    <a:lstStyle/>
                    <a:p>
                      <a:pPr algn="ctr"/>
                      <a:r>
                        <a:rPr lang="en-US" sz="2200" b="1" dirty="0" smtClean="0">
                          <a:latin typeface="+mn-lt"/>
                        </a:rPr>
                        <a:t>Grade 5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81641">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Introduce a topic clearly.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latin typeface="+mn-lt"/>
                        </a:rPr>
                        <a:t>Brief Write DOK-3 (student will write organized informational/explanatory text).</a:t>
                      </a:r>
                    </a:p>
                    <a:p>
                      <a:r>
                        <a:rPr lang="en-US" sz="1100" b="0" dirty="0" smtClean="0">
                          <a:latin typeface="+mn-lt"/>
                        </a:rPr>
                        <a:t>A student is writing a [report, letter, or article] for [teacher, principal, class,</a:t>
                      </a:r>
                      <a:r>
                        <a:rPr lang="en-US" sz="1100" b="0" baseline="0" dirty="0" smtClean="0">
                          <a:latin typeface="+mn-lt"/>
                        </a:rPr>
                        <a:t> </a:t>
                      </a:r>
                      <a:r>
                        <a:rPr lang="en-US" sz="1100" b="0" dirty="0" smtClean="0">
                          <a:latin typeface="+mn-lt"/>
                        </a:rPr>
                        <a:t>etc.] about_____. Read the draft of the ______ and complete the task that</a:t>
                      </a:r>
                      <a:r>
                        <a:rPr lang="en-US" sz="1100" b="0" baseline="0" dirty="0" smtClean="0">
                          <a:latin typeface="+mn-lt"/>
                        </a:rPr>
                        <a:t> </a:t>
                      </a:r>
                      <a:r>
                        <a:rPr lang="en-US" sz="1100" b="0" dirty="0" smtClean="0">
                          <a:latin typeface="+mn-lt"/>
                        </a:rPr>
                        <a:t>follows. [Insert text.]</a:t>
                      </a:r>
                    </a:p>
                    <a:p>
                      <a:pPr marL="171450" indent="-171450">
                        <a:buFont typeface="Arial" panose="020B0604020202020204" pitchFamily="34" charset="0"/>
                        <a:buChar char="•"/>
                      </a:pPr>
                      <a:r>
                        <a:rPr lang="en-US" sz="1100" b="0" dirty="0" smtClean="0">
                          <a:latin typeface="+mn-lt"/>
                        </a:rPr>
                        <a:t>In one or two paragraphs, write an introduction that provides a clear</a:t>
                      </a:r>
                      <a:r>
                        <a:rPr lang="en-US" sz="1100" b="0" baseline="0" dirty="0" smtClean="0">
                          <a:latin typeface="+mn-lt"/>
                        </a:rPr>
                        <a:t> </a:t>
                      </a:r>
                      <a:r>
                        <a:rPr lang="en-US" sz="1100" b="0" dirty="0" smtClean="0">
                          <a:latin typeface="+mn-lt"/>
                        </a:rPr>
                        <a:t>focus for the paper.</a:t>
                      </a:r>
                    </a:p>
                    <a:p>
                      <a:pPr marL="171450" indent="-171450">
                        <a:buFont typeface="Arial" panose="020B0604020202020204" pitchFamily="34" charset="0"/>
                        <a:buChar char="•"/>
                      </a:pPr>
                      <a:r>
                        <a:rPr lang="en-US" sz="1100" b="0" dirty="0" smtClean="0">
                          <a:latin typeface="+mn-lt"/>
                        </a:rPr>
                        <a:t>In one or two paragraphs, write a conclusion that is clearly related to the</a:t>
                      </a:r>
                      <a:r>
                        <a:rPr lang="en-US" sz="1100" b="0" baseline="0" dirty="0" smtClean="0">
                          <a:latin typeface="+mn-lt"/>
                        </a:rPr>
                        <a:t> </a:t>
                      </a:r>
                      <a:r>
                        <a:rPr lang="en-US" sz="1100" b="0" dirty="0" smtClean="0">
                          <a:latin typeface="+mn-lt"/>
                        </a:rPr>
                        <a:t>information presented in the paper.</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405806">
                <a:tc gridSpan="2">
                  <a:txBody>
                    <a:bodyPr/>
                    <a:lstStyle/>
                    <a:p>
                      <a:pPr marL="171450" indent="-171450">
                        <a:buFont typeface="Arial" panose="020B0604020202020204" pitchFamily="34" charset="0"/>
                        <a:buChar char="•"/>
                      </a:pPr>
                      <a:r>
                        <a:rPr lang="en-US" sz="1300" b="1" dirty="0" smtClean="0">
                          <a:latin typeface="+mn-lt"/>
                        </a:rPr>
                        <a:t>Make</a:t>
                      </a:r>
                      <a:r>
                        <a:rPr lang="en-US" sz="1300" b="1" baseline="0" dirty="0" smtClean="0">
                          <a:latin typeface="+mn-lt"/>
                        </a:rPr>
                        <a:t> </a:t>
                      </a:r>
                      <a:r>
                        <a:rPr lang="en-US" sz="1300" b="1" dirty="0" smtClean="0">
                          <a:latin typeface="+mn-lt"/>
                        </a:rPr>
                        <a:t> general observations.</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40059">
                <a:tc gridSpan="2">
                  <a:txBody>
                    <a:bodyPr/>
                    <a:lstStyle/>
                    <a:p>
                      <a:pPr marL="171450" indent="-171450">
                        <a:buFont typeface="Arial" panose="020B0604020202020204" pitchFamily="34" charset="0"/>
                        <a:buChar char="•"/>
                      </a:pPr>
                      <a:r>
                        <a:rPr lang="en-US" sz="1300" b="1" dirty="0" smtClean="0">
                          <a:latin typeface="+mn-lt"/>
                        </a:rPr>
                        <a:t>Group related information.</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latin typeface="+mn-lt"/>
                        </a:rPr>
                        <a:t>Revise a Brief Text</a:t>
                      </a:r>
                      <a:r>
                        <a:rPr lang="en-US" sz="1200" b="1" baseline="0" dirty="0" smtClean="0">
                          <a:latin typeface="+mn-lt"/>
                        </a:rPr>
                        <a:t> DOK – 2 (student will revise by identifying improved organizational elements).</a:t>
                      </a:r>
                    </a:p>
                    <a:p>
                      <a:r>
                        <a:rPr lang="en-US" sz="1100" b="0" baseline="0" dirty="0" smtClean="0">
                          <a:latin typeface="+mn-lt"/>
                        </a:rPr>
                        <a:t>A student is writing a [report, letter, or article] for [teacher, principal, class, etc.]about _______.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latin typeface="+mn-lt"/>
                        </a:rPr>
                        <a:t>Choose the sentence(s) that best state(s) the main ideas of [or the clearest focus for] the ________.</a:t>
                      </a:r>
                    </a:p>
                    <a:p>
                      <a:pPr marL="171450" indent="-171450">
                        <a:buFont typeface="Arial" panose="020B0604020202020204" pitchFamily="34" charset="0"/>
                        <a:buChar char="•"/>
                      </a:pPr>
                      <a:r>
                        <a:rPr lang="en-US" sz="1100" b="0" baseline="0" dirty="0" smtClean="0">
                          <a:latin typeface="+mn-lt"/>
                        </a:rPr>
                        <a:t>Choose the concluding sentence(s) that is most clearly related to the information presented in the paper.</a:t>
                      </a:r>
                    </a:p>
                    <a:p>
                      <a:pPr marL="171450" indent="-171450">
                        <a:buFont typeface="Arial" panose="020B0604020202020204" pitchFamily="34" charset="0"/>
                        <a:buChar char="•"/>
                      </a:pPr>
                      <a:r>
                        <a:rPr lang="en-US" sz="1100" b="0" baseline="0" dirty="0" smtClean="0">
                          <a:latin typeface="+mn-lt"/>
                        </a:rPr>
                        <a:t>Choose the paragraph that would be the best introduction for the _____. Choose the best word/words/phrase/clause to connect the underlined sentences.</a:t>
                      </a:r>
                    </a:p>
                    <a:p>
                      <a:r>
                        <a:rPr lang="en-US" sz="1100" b="0" baseline="0" dirty="0" smtClean="0">
                          <a:latin typeface="+mn-lt"/>
                        </a:rPr>
                        <a:t>A student is writing a [report, letter, or article] for [teacher, principal, class, etc.] about ______.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latin typeface="+mn-lt"/>
                        </a:rPr>
                        <a:t>Choose two sentences that best state the main ideas of [or the clearest focus for] the ________.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55507">
                <a:tc gridSpan="2">
                  <a:txBody>
                    <a:bodyPr/>
                    <a:lstStyle/>
                    <a:p>
                      <a:pPr marL="171450" indent="-171450">
                        <a:buFont typeface="Arial" panose="020B0604020202020204" pitchFamily="34" charset="0"/>
                        <a:buChar char="•"/>
                      </a:pPr>
                      <a:r>
                        <a:rPr lang="en-US" sz="1300" b="1" dirty="0" smtClean="0">
                          <a:latin typeface="+mn-lt"/>
                        </a:rPr>
                        <a:t>Use transition words, phrases and clauses to link ideas.</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99947">
                <a:tc gridSpan="2">
                  <a:txBody>
                    <a:bodyPr/>
                    <a:lstStyle/>
                    <a:p>
                      <a:pPr marL="171450" indent="-171450">
                        <a:buFont typeface="Arial" panose="020B0604020202020204" pitchFamily="34" charset="0"/>
                        <a:buChar char="•"/>
                      </a:pPr>
                      <a:r>
                        <a:rPr lang="en-US" sz="1300" b="1" dirty="0" smtClean="0">
                          <a:latin typeface="+mn-lt"/>
                        </a:rPr>
                        <a:t>Include a conclusion related to the information or explanation presented.</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endParaRPr lang="en-US" sz="1500" b="1" dirty="0">
                        <a:latin typeface="+mn-lt"/>
                      </a:endParaRP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924175">
                <a:tc gridSpan="2">
                  <a:txBody>
                    <a:bodyPr/>
                    <a:lstStyle/>
                    <a:p>
                      <a:pPr marL="171450" indent="-171450">
                        <a:buFont typeface="Arial" panose="020B0604020202020204" pitchFamily="34" charset="0"/>
                        <a:buChar char="•"/>
                      </a:pPr>
                      <a:r>
                        <a:rPr lang="en-US" sz="1500" b="1" dirty="0" smtClean="0">
                          <a:latin typeface="+mn-lt"/>
                        </a:rPr>
                        <a:t>Develop and elaborate the focus (main/controlling idea) with facts, definitions, concrete details, quotation or other information/examples.</a:t>
                      </a:r>
                      <a:endParaRPr lang="en-US" sz="15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latin typeface="+mn-lt"/>
                        </a:rPr>
                        <a:t>Brief Write DOK-3 (student will write text</a:t>
                      </a:r>
                      <a:r>
                        <a:rPr lang="en-US" sz="1200" b="1" baseline="0" dirty="0" smtClean="0">
                          <a:latin typeface="+mn-lt"/>
                        </a:rPr>
                        <a:t> </a:t>
                      </a:r>
                      <a:r>
                        <a:rPr lang="en-US" sz="1200" b="1" dirty="0" smtClean="0">
                          <a:latin typeface="+mn-lt"/>
                        </a:rPr>
                        <a:t>by applying elaboration techniques)</a:t>
                      </a:r>
                    </a:p>
                    <a:p>
                      <a:pPr algn="l"/>
                      <a:r>
                        <a:rPr lang="en-US" sz="1100" b="0" i="0" u="none" strike="noStrike" baseline="0" dirty="0" smtClean="0">
                          <a:latin typeface="+mn-lt"/>
                        </a:rPr>
                        <a:t>A student is writing a [report, letter, or article] for [teacher, principal, class, etc.] about _________. Read the draft of the ______ and complete the task that follows. [Insert text.] </a:t>
                      </a:r>
                      <a:r>
                        <a:rPr lang="en-US" sz="1100" b="0" i="1" u="none" strike="noStrike" baseline="0" dirty="0" smtClean="0">
                          <a:latin typeface="+mn-lt"/>
                        </a:rPr>
                        <a:t>Stimulus will provide, in addition to the student's </a:t>
                      </a:r>
                      <a:r>
                        <a:rPr lang="en-US" sz="1100" b="0" i="1" dirty="0" smtClean="0">
                          <a:latin typeface="+mn-lt"/>
                        </a:rPr>
                        <a:t>draft, some source of information such as student notes, a chart, a bulleted</a:t>
                      </a:r>
                      <a:r>
                        <a:rPr lang="en-US" sz="1100" b="0" i="1" baseline="0" dirty="0" smtClean="0">
                          <a:latin typeface="+mn-lt"/>
                        </a:rPr>
                        <a:t> </a:t>
                      </a:r>
                      <a:r>
                        <a:rPr lang="en-US" sz="1100" b="0" i="1" dirty="0" smtClean="0">
                          <a:latin typeface="+mn-lt"/>
                        </a:rPr>
                        <a:t>list, or similar fictitious, but factually accurate, source. For items written to</a:t>
                      </a:r>
                      <a:r>
                        <a:rPr lang="en-US" sz="1100" b="0" i="1" baseline="0" dirty="0" smtClean="0">
                          <a:latin typeface="+mn-lt"/>
                        </a:rPr>
                        <a:t> </a:t>
                      </a:r>
                      <a:r>
                        <a:rPr lang="en-US" sz="1100" b="0" i="1" dirty="0" smtClean="0">
                          <a:latin typeface="+mn-lt"/>
                        </a:rPr>
                        <a:t>this type of stimulus, students should either quote directly from the source</a:t>
                      </a:r>
                      <a:r>
                        <a:rPr lang="en-US" sz="1100" b="0" i="1" baseline="0" dirty="0" smtClean="0">
                          <a:latin typeface="+mn-lt"/>
                        </a:rPr>
                        <a:t> </a:t>
                      </a:r>
                      <a:r>
                        <a:rPr lang="en-US" sz="1100" b="0" i="1" dirty="0" smtClean="0">
                          <a:latin typeface="+mn-lt"/>
                        </a:rPr>
                        <a:t>or paraphrase by using their own words when referencing the sources].</a:t>
                      </a:r>
                    </a:p>
                    <a:p>
                      <a:pPr marL="171450" indent="-171450" algn="l">
                        <a:buFont typeface="Arial" panose="020B0604020202020204" pitchFamily="34" charset="0"/>
                        <a:buChar char="•"/>
                      </a:pPr>
                      <a:r>
                        <a:rPr lang="en-US" sz="1100" b="0" dirty="0" smtClean="0">
                          <a:latin typeface="+mn-lt"/>
                        </a:rPr>
                        <a:t>Write one or two paragraphs that add more [evidence—can specify facts,</a:t>
                      </a:r>
                      <a:r>
                        <a:rPr lang="en-US" sz="1100" b="0" baseline="0" dirty="0" smtClean="0">
                          <a:latin typeface="+mn-lt"/>
                        </a:rPr>
                        <a:t> </a:t>
                      </a:r>
                      <a:r>
                        <a:rPr lang="en-US" sz="1100" b="0" dirty="0" smtClean="0">
                          <a:latin typeface="+mn-lt"/>
                        </a:rPr>
                        <a:t>definitions, concrete details, quotations, or other information/examples</a:t>
                      </a:r>
                      <a:r>
                        <a:rPr lang="en-US" sz="1100" b="0" baseline="0" dirty="0" smtClean="0">
                          <a:latin typeface="+mn-lt"/>
                        </a:rPr>
                        <a:t> </a:t>
                      </a:r>
                      <a:r>
                        <a:rPr lang="en-US" sz="1100" b="0" dirty="0" smtClean="0">
                          <a:latin typeface="+mn-lt"/>
                        </a:rPr>
                        <a:t>as appropriate to the task] to support the main (or controlling) idea of</a:t>
                      </a:r>
                      <a:r>
                        <a:rPr lang="en-US" sz="1100" b="0" baseline="0" dirty="0" smtClean="0">
                          <a:latin typeface="+mn-lt"/>
                        </a:rPr>
                        <a:t> </a:t>
                      </a:r>
                      <a:r>
                        <a:rPr lang="en-US" sz="1100" b="0" dirty="0" smtClean="0">
                          <a:latin typeface="+mn-lt"/>
                        </a:rPr>
                        <a:t>the paper. </a:t>
                      </a:r>
                      <a:r>
                        <a:rPr lang="en-US" sz="1100" b="0" i="1" dirty="0" smtClean="0">
                          <a:latin typeface="+mn-lt"/>
                        </a:rPr>
                        <a:t>Note: stem must indicate specifically where the information</a:t>
                      </a:r>
                      <a:r>
                        <a:rPr lang="en-US" sz="1100" b="0" i="1" baseline="0" dirty="0" smtClean="0">
                          <a:latin typeface="+mn-lt"/>
                        </a:rPr>
                        <a:t> </a:t>
                      </a:r>
                      <a:r>
                        <a:rPr lang="en-US" sz="1100" b="0" i="1" dirty="0" smtClean="0">
                          <a:latin typeface="+mn-lt"/>
                        </a:rPr>
                        <a:t>is to be inserted. This can be by underlining a section or by indicating,</a:t>
                      </a:r>
                      <a:r>
                        <a:rPr lang="en-US" sz="1100" b="0" i="1" baseline="0" dirty="0" smtClean="0">
                          <a:latin typeface="+mn-lt"/>
                        </a:rPr>
                        <a:t> </a:t>
                      </a:r>
                      <a:r>
                        <a:rPr lang="en-US" sz="1100" b="0" i="1" dirty="0" smtClean="0">
                          <a:latin typeface="+mn-lt"/>
                        </a:rPr>
                        <a:t>for example, “between paragraph 1 and</a:t>
                      </a:r>
                      <a:r>
                        <a:rPr lang="en-US" sz="1100" b="0" i="1" baseline="0" dirty="0" smtClean="0">
                          <a:latin typeface="+mn-lt"/>
                        </a:rPr>
                        <a:t> </a:t>
                      </a:r>
                      <a:r>
                        <a:rPr lang="en-US" sz="1100" b="0" i="1" dirty="0" smtClean="0">
                          <a:latin typeface="+mn-lt"/>
                        </a:rPr>
                        <a:t>2,” or “at the end of paragraph</a:t>
                      </a:r>
                      <a:r>
                        <a:rPr lang="en-US" sz="1100" b="0" i="1" baseline="0" dirty="0" smtClean="0">
                          <a:latin typeface="+mn-lt"/>
                        </a:rPr>
                        <a:t> </a:t>
                      </a:r>
                      <a:r>
                        <a:rPr lang="en-US" sz="1100" b="0" i="1" dirty="0" smtClean="0">
                          <a:latin typeface="+mn-lt"/>
                        </a:rPr>
                        <a:t>3,” etc.</a:t>
                      </a:r>
                    </a:p>
                    <a:p>
                      <a:pPr marL="171450" indent="-171450" algn="l">
                        <a:buFont typeface="Arial" panose="020B0604020202020204" pitchFamily="34" charset="0"/>
                        <a:buChar char="•"/>
                      </a:pPr>
                      <a:r>
                        <a:rPr lang="en-US" sz="1100" b="0" dirty="0" smtClean="0">
                          <a:latin typeface="+mn-lt"/>
                        </a:rPr>
                        <a:t>Write one or two paragraphs that further [develops—specify adds more</a:t>
                      </a:r>
                      <a:r>
                        <a:rPr lang="en-US" sz="1100" b="0" baseline="0" dirty="0" smtClean="0">
                          <a:latin typeface="+mn-lt"/>
                        </a:rPr>
                        <a:t> </a:t>
                      </a:r>
                      <a:r>
                        <a:rPr lang="en-US" sz="1100" b="0" dirty="0" smtClean="0">
                          <a:latin typeface="+mn-lt"/>
                        </a:rPr>
                        <a:t>information about OR defines OR gives examples about, as appropriate</a:t>
                      </a:r>
                      <a:r>
                        <a:rPr lang="en-US" sz="1100" b="0" baseline="0" dirty="0" smtClean="0">
                          <a:latin typeface="+mn-lt"/>
                        </a:rPr>
                        <a:t> </a:t>
                      </a:r>
                      <a:r>
                        <a:rPr lang="en-US" sz="1100" b="0" dirty="0" smtClean="0">
                          <a:latin typeface="+mn-lt"/>
                        </a:rPr>
                        <a:t>for the task] the idea(s) in the [second or other] paragraph.</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374782">
                <a:tc rowSpan="2" gridSpan="2">
                  <a:txBody>
                    <a:bodyPr/>
                    <a:lstStyle/>
                    <a:p>
                      <a:pPr marL="171450" indent="-171450">
                        <a:buFont typeface="Arial" panose="020B0604020202020204" pitchFamily="34" charset="0"/>
                        <a:buChar char="•"/>
                      </a:pPr>
                      <a:r>
                        <a:rPr lang="en-US" sz="1500" b="1" dirty="0" smtClean="0">
                          <a:latin typeface="+mn-lt"/>
                        </a:rPr>
                        <a:t>Use precise language and domain specific vocabulary to inform or explain.</a:t>
                      </a:r>
                      <a:endParaRPr lang="en-US" sz="15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789324">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latin typeface="+mn-lt"/>
                        </a:rPr>
                        <a:t>Revise a Brief Text DOK-2 (student will revise by identifying best use of elaboration techniques)</a:t>
                      </a:r>
                    </a:p>
                    <a:p>
                      <a:r>
                        <a:rPr lang="en-US" sz="1100" b="0" dirty="0" smtClean="0">
                          <a:latin typeface="+mn-lt"/>
                        </a:rPr>
                        <a:t>A student is writing a [report, letter, or article] for [teacher, principal, class, etc.]</a:t>
                      </a:r>
                      <a:r>
                        <a:rPr lang="en-US" sz="1100" b="0" baseline="0" dirty="0" smtClean="0">
                          <a:latin typeface="+mn-lt"/>
                        </a:rPr>
                        <a:t> </a:t>
                      </a:r>
                      <a:r>
                        <a:rPr lang="en-US" sz="1100" b="0" dirty="0" smtClean="0">
                          <a:latin typeface="+mn-lt"/>
                        </a:rPr>
                        <a:t>about ______. The student wants to revise the draft to _____. Read the draft</a:t>
                      </a:r>
                      <a:r>
                        <a:rPr lang="en-US" sz="1100" b="0" baseline="0" dirty="0" smtClean="0">
                          <a:latin typeface="+mn-lt"/>
                        </a:rPr>
                        <a:t> </a:t>
                      </a:r>
                      <a:r>
                        <a:rPr lang="en-US" sz="1100" b="0" dirty="0" smtClean="0">
                          <a:latin typeface="+mn-lt"/>
                        </a:rPr>
                        <a:t>of the ______ and complete the task that follows. [Insert text.] </a:t>
                      </a:r>
                      <a:r>
                        <a:rPr lang="en-US" sz="1100" b="0" i="1" dirty="0" smtClean="0">
                          <a:latin typeface="+mn-lt"/>
                        </a:rPr>
                        <a:t>Stimulus will</a:t>
                      </a:r>
                      <a:r>
                        <a:rPr lang="en-US" sz="1100" b="0" i="1" baseline="0" dirty="0" smtClean="0">
                          <a:latin typeface="+mn-lt"/>
                        </a:rPr>
                        <a:t> </a:t>
                      </a:r>
                      <a:r>
                        <a:rPr lang="en-US" sz="1100" b="0" i="1" dirty="0" smtClean="0">
                          <a:latin typeface="+mn-lt"/>
                        </a:rPr>
                        <a:t>provide, in addition to the student's draft, some source of information such as</a:t>
                      </a:r>
                      <a:r>
                        <a:rPr lang="en-US" sz="1100" b="0" i="1" baseline="0" dirty="0" smtClean="0">
                          <a:latin typeface="+mn-lt"/>
                        </a:rPr>
                        <a:t> </a:t>
                      </a:r>
                      <a:r>
                        <a:rPr lang="en-US" sz="1100" b="0" i="1" dirty="0" smtClean="0">
                          <a:latin typeface="+mn-lt"/>
                        </a:rPr>
                        <a:t>student notes, a chart, a bulleted list, or similar fictitious, but factually accurate,</a:t>
                      </a:r>
                      <a:r>
                        <a:rPr lang="en-US" sz="1100" b="0" i="1" baseline="0" dirty="0" smtClean="0">
                          <a:latin typeface="+mn-lt"/>
                        </a:rPr>
                        <a:t> </a:t>
                      </a:r>
                      <a:r>
                        <a:rPr lang="en-US" sz="1100" b="0" i="1" dirty="0" smtClean="0">
                          <a:latin typeface="+mn-lt"/>
                        </a:rPr>
                        <a:t>source. (See first sample stem.)</a:t>
                      </a:r>
                    </a:p>
                    <a:p>
                      <a:pPr marL="171450" indent="-171450">
                        <a:buFont typeface="Arial" panose="020B0604020202020204" pitchFamily="34" charset="0"/>
                        <a:buChar char="•"/>
                      </a:pPr>
                      <a:r>
                        <a:rPr lang="en-US" sz="1100" b="0" dirty="0" smtClean="0">
                          <a:latin typeface="+mn-lt"/>
                        </a:rPr>
                        <a:t>Choose the sentence from ____ that provides the best [evidence</a:t>
                      </a:r>
                      <a:r>
                        <a:rPr lang="en-US" sz="1100" b="0" baseline="0" dirty="0" smtClean="0">
                          <a:latin typeface="+mn-lt"/>
                        </a:rPr>
                        <a:t> </a:t>
                      </a:r>
                      <a:r>
                        <a:rPr lang="en-US" sz="1100" b="0" dirty="0" smtClean="0">
                          <a:latin typeface="+mn-lt"/>
                        </a:rPr>
                        <a:t>specify—examples, concrete details, facts, quotations, and/or examples</a:t>
                      </a:r>
                      <a:r>
                        <a:rPr lang="en-US" sz="1100" b="0" baseline="0" dirty="0" smtClean="0">
                          <a:latin typeface="+mn-lt"/>
                        </a:rPr>
                        <a:t> </a:t>
                      </a:r>
                      <a:r>
                        <a:rPr lang="en-US" sz="1100" b="0" dirty="0" smtClean="0">
                          <a:latin typeface="+mn-lt"/>
                        </a:rPr>
                        <a:t>as appropriate for the task] to support the main ideas (or controlling or</a:t>
                      </a:r>
                      <a:r>
                        <a:rPr lang="en-US" sz="1100" b="0" baseline="0" dirty="0" smtClean="0">
                          <a:latin typeface="+mn-lt"/>
                        </a:rPr>
                        <a:t> </a:t>
                      </a:r>
                      <a:r>
                        <a:rPr lang="en-US" sz="1100" b="0" dirty="0" smtClean="0">
                          <a:latin typeface="+mn-lt"/>
                        </a:rPr>
                        <a:t>focus) in ____. </a:t>
                      </a:r>
                      <a:r>
                        <a:rPr lang="en-US" sz="1100" b="0" i="1" dirty="0" smtClean="0">
                          <a:latin typeface="+mn-lt"/>
                        </a:rPr>
                        <a:t>Note: stem must indicate specifically where the</a:t>
                      </a:r>
                      <a:r>
                        <a:rPr lang="en-US" sz="1100" b="0" i="1" baseline="0" dirty="0" smtClean="0">
                          <a:latin typeface="+mn-lt"/>
                        </a:rPr>
                        <a:t> </a:t>
                      </a:r>
                      <a:r>
                        <a:rPr lang="en-US" sz="1100" b="0" i="1" dirty="0" smtClean="0">
                          <a:latin typeface="+mn-lt"/>
                        </a:rPr>
                        <a:t>information is to be found and/or inserted. This can be by underlining a</a:t>
                      </a:r>
                      <a:r>
                        <a:rPr lang="en-US" sz="1100" b="0" i="1" baseline="0" dirty="0" smtClean="0">
                          <a:latin typeface="+mn-lt"/>
                        </a:rPr>
                        <a:t> </a:t>
                      </a:r>
                      <a:r>
                        <a:rPr lang="en-US" sz="1100" b="0" i="1" dirty="0" smtClean="0">
                          <a:latin typeface="+mn-lt"/>
                        </a:rPr>
                        <a:t>section or by indicating, for example, “between paragraph 1 and 2,” or</a:t>
                      </a:r>
                      <a:r>
                        <a:rPr lang="en-US" sz="1100" b="0" i="1" baseline="0" dirty="0" smtClean="0">
                          <a:latin typeface="+mn-lt"/>
                        </a:rPr>
                        <a:t> </a:t>
                      </a:r>
                      <a:r>
                        <a:rPr lang="en-US" sz="1100" b="0" i="1" dirty="0" smtClean="0">
                          <a:latin typeface="+mn-lt"/>
                        </a:rPr>
                        <a:t>“at the end of paragraph 3,” etc. of the paper</a:t>
                      </a:r>
                      <a:r>
                        <a:rPr lang="en-US" sz="1100" b="0" dirty="0" smtClean="0">
                          <a:latin typeface="+mn-lt"/>
                        </a:rPr>
                        <a:t>.</a:t>
                      </a:r>
                    </a:p>
                    <a:p>
                      <a:pPr marL="171450" indent="-171450">
                        <a:buFont typeface="Arial" panose="020B0604020202020204" pitchFamily="34" charset="0"/>
                        <a:buChar char="•"/>
                      </a:pPr>
                      <a:r>
                        <a:rPr lang="en-US" sz="1100" b="0" dirty="0" smtClean="0">
                          <a:latin typeface="+mn-lt"/>
                        </a:rPr>
                        <a:t>Choose the sentences [paragraph] that show(s) a better way to develop</a:t>
                      </a:r>
                      <a:r>
                        <a:rPr lang="en-US" sz="1100" b="0" baseline="0" dirty="0" smtClean="0">
                          <a:latin typeface="+mn-lt"/>
                        </a:rPr>
                        <a:t> </a:t>
                      </a:r>
                      <a:r>
                        <a:rPr lang="en-US" sz="1100" b="0" dirty="0" smtClean="0">
                          <a:latin typeface="+mn-lt"/>
                        </a:rPr>
                        <a:t>the information in the underlined sentence(s) [paragraph].</a:t>
                      </a:r>
                    </a:p>
                    <a:p>
                      <a:pPr marL="171450" indent="-171450">
                        <a:buFont typeface="Arial" panose="020B0604020202020204" pitchFamily="34" charset="0"/>
                        <a:buChar char="•"/>
                      </a:pPr>
                      <a:r>
                        <a:rPr lang="en-US" sz="1100" b="0" dirty="0" smtClean="0">
                          <a:latin typeface="+mn-lt"/>
                        </a:rPr>
                        <a:t>Choose the sentence(s) that add(s) the most appropriate information</a:t>
                      </a:r>
                      <a:r>
                        <a:rPr lang="en-US" sz="1100" b="0" baseline="0" dirty="0" smtClean="0">
                          <a:latin typeface="+mn-lt"/>
                        </a:rPr>
                        <a:t> </a:t>
                      </a:r>
                      <a:r>
                        <a:rPr lang="en-US" sz="1100" b="0" dirty="0" smtClean="0">
                          <a:latin typeface="+mn-lt"/>
                        </a:rPr>
                        <a:t>[before/after] the underlined sentence to the idea developed in the</a:t>
                      </a:r>
                      <a:r>
                        <a:rPr lang="en-US" sz="1100" b="0" baseline="0" dirty="0" smtClean="0">
                          <a:latin typeface="+mn-lt"/>
                        </a:rPr>
                        <a:t> </a:t>
                      </a:r>
                      <a:r>
                        <a:rPr lang="en-US" sz="1100" b="0" dirty="0" smtClean="0">
                          <a:latin typeface="+mn-lt"/>
                        </a:rPr>
                        <a:t>second [or other] paragraph.</a:t>
                      </a:r>
                    </a:p>
                    <a:p>
                      <a:pPr marL="171450" indent="-171450">
                        <a:buFont typeface="Arial" panose="020B0604020202020204" pitchFamily="34" charset="0"/>
                        <a:buChar char="•"/>
                      </a:pPr>
                      <a:r>
                        <a:rPr lang="en-US" sz="1100" b="0" dirty="0" smtClean="0">
                          <a:latin typeface="+mn-lt"/>
                        </a:rPr>
                        <a:t>Choose the sentences [or paragraph] that does the best job of helping</a:t>
                      </a:r>
                      <a:r>
                        <a:rPr lang="en-US" sz="1100" b="0" baseline="0" dirty="0" smtClean="0">
                          <a:latin typeface="+mn-lt"/>
                        </a:rPr>
                        <a:t> </a:t>
                      </a:r>
                      <a:r>
                        <a:rPr lang="en-US" sz="1100" b="0" dirty="0" smtClean="0">
                          <a:latin typeface="+mn-lt"/>
                        </a:rPr>
                        <a:t>the reader understand the [topic, controlling idea from the draft]</a:t>
                      </a:r>
                      <a:r>
                        <a:rPr lang="en-US" sz="1100" b="0" baseline="0" dirty="0" smtClean="0">
                          <a:latin typeface="+mn-lt"/>
                        </a:rPr>
                        <a:t> </a:t>
                      </a:r>
                      <a:r>
                        <a:rPr lang="en-US" sz="1100" b="0" dirty="0" smtClean="0">
                          <a:latin typeface="+mn-lt"/>
                        </a:rPr>
                        <a:t>underlined [or found] in ___ (e.g. paragraph #1).</a:t>
                      </a:r>
                    </a:p>
                    <a:p>
                      <a:r>
                        <a:rPr lang="en-US" sz="1100" b="0" dirty="0" smtClean="0">
                          <a:latin typeface="+mn-lt"/>
                        </a:rPr>
                        <a:t>A student is writing a [book report, report on a science (or other) project,</a:t>
                      </a:r>
                      <a:r>
                        <a:rPr lang="en-US" sz="1100" b="0" baseline="0" dirty="0" smtClean="0">
                          <a:latin typeface="+mn-lt"/>
                        </a:rPr>
                        <a:t> </a:t>
                      </a:r>
                      <a:r>
                        <a:rPr lang="en-US" sz="1100" b="0" dirty="0" smtClean="0">
                          <a:latin typeface="+mn-lt"/>
                        </a:rPr>
                        <a:t>description of a place, etc.] for [teacher, principal, class, etc.] about _________.</a:t>
                      </a:r>
                      <a:r>
                        <a:rPr lang="en-US" sz="1100" b="0" baseline="0" dirty="0" smtClean="0">
                          <a:latin typeface="+mn-lt"/>
                        </a:rPr>
                        <a:t> </a:t>
                      </a:r>
                      <a:r>
                        <a:rPr lang="en-US" sz="1100" b="0" dirty="0" smtClean="0">
                          <a:latin typeface="+mn-lt"/>
                        </a:rPr>
                        <a:t>The student wants to revise the draft to _____. Read the draft of the ______ and</a:t>
                      </a:r>
                      <a:r>
                        <a:rPr lang="en-US" sz="1100" b="0" baseline="0" dirty="0" smtClean="0">
                          <a:latin typeface="+mn-lt"/>
                        </a:rPr>
                        <a:t> </a:t>
                      </a:r>
                      <a:r>
                        <a:rPr lang="en-US" sz="1100" b="0" dirty="0" smtClean="0">
                          <a:latin typeface="+mn-lt"/>
                        </a:rPr>
                        <a:t>complete the task that follows. [Insert text.] </a:t>
                      </a:r>
                      <a:r>
                        <a:rPr lang="en-US" sz="1100" b="0" i="1" dirty="0" smtClean="0">
                          <a:latin typeface="+mn-lt"/>
                        </a:rPr>
                        <a:t>Stimulus will provide, in addition to</a:t>
                      </a:r>
                      <a:r>
                        <a:rPr lang="en-US" sz="1100" b="0" i="1" baseline="0" dirty="0" smtClean="0">
                          <a:latin typeface="+mn-lt"/>
                        </a:rPr>
                        <a:t> </a:t>
                      </a:r>
                      <a:r>
                        <a:rPr lang="en-US" sz="1100" b="0" i="1" dirty="0" smtClean="0">
                          <a:latin typeface="+mn-lt"/>
                        </a:rPr>
                        <a:t>the student's draft, some source of information such as student notes, a chart, a</a:t>
                      </a:r>
                      <a:r>
                        <a:rPr lang="en-US" sz="1100" b="0" i="1" baseline="0" dirty="0" smtClean="0">
                          <a:latin typeface="+mn-lt"/>
                        </a:rPr>
                        <a:t> </a:t>
                      </a:r>
                      <a:r>
                        <a:rPr lang="en-US" sz="1100" b="0" i="1" dirty="0" smtClean="0">
                          <a:latin typeface="+mn-lt"/>
                        </a:rPr>
                        <a:t>bulleted list, or similar fictitious, but factually accurate, source. (See first two</a:t>
                      </a:r>
                      <a:r>
                        <a:rPr lang="en-US" sz="1100" b="0" i="1" baseline="0" dirty="0" smtClean="0">
                          <a:latin typeface="+mn-lt"/>
                        </a:rPr>
                        <a:t> </a:t>
                      </a:r>
                      <a:r>
                        <a:rPr lang="en-US" sz="1100" b="0" i="1" dirty="0" smtClean="0">
                          <a:latin typeface="+mn-lt"/>
                        </a:rPr>
                        <a:t>sample stems.)</a:t>
                      </a:r>
                    </a:p>
                    <a:p>
                      <a:pPr marL="171450" indent="-171450">
                        <a:buFont typeface="Arial" panose="020B0604020202020204" pitchFamily="34" charset="0"/>
                        <a:buChar char="•"/>
                      </a:pPr>
                      <a:r>
                        <a:rPr lang="en-US" sz="1100" b="0" dirty="0" smtClean="0">
                          <a:latin typeface="+mn-lt"/>
                        </a:rPr>
                        <a:t>Choose two sentences from ____ that provide the [evidence—specify</a:t>
                      </a:r>
                      <a:r>
                        <a:rPr lang="en-US" sz="1100" b="0" baseline="0" dirty="0" smtClean="0">
                          <a:latin typeface="+mn-lt"/>
                        </a:rPr>
                        <a:t> </a:t>
                      </a:r>
                      <a:r>
                        <a:rPr lang="en-US" sz="1100" b="0" dirty="0" smtClean="0">
                          <a:latin typeface="+mn-lt"/>
                        </a:rPr>
                        <a:t>examples, concrete details, facts, quotations, examples, etc. as</a:t>
                      </a:r>
                      <a:r>
                        <a:rPr lang="en-US" sz="1100" b="0" baseline="0" dirty="0" smtClean="0">
                          <a:latin typeface="+mn-lt"/>
                        </a:rPr>
                        <a:t> a</a:t>
                      </a:r>
                      <a:r>
                        <a:rPr lang="en-US" sz="1100" b="0" dirty="0" smtClean="0">
                          <a:latin typeface="+mn-lt"/>
                        </a:rPr>
                        <a:t>ppropriate for the task] to support the main (or controlling) ideas (or</a:t>
                      </a:r>
                      <a:r>
                        <a:rPr lang="en-US" sz="1100" b="0" baseline="0" dirty="0" smtClean="0">
                          <a:latin typeface="+mn-lt"/>
                        </a:rPr>
                        <a:t> </a:t>
                      </a:r>
                      <a:r>
                        <a:rPr lang="en-US" sz="1100" b="0" dirty="0" smtClean="0">
                          <a:latin typeface="+mn-lt"/>
                        </a:rPr>
                        <a:t>focus) of the paper or other) in ____. </a:t>
                      </a:r>
                    </a:p>
                    <a:p>
                      <a:pPr marL="171450" indent="-171450">
                        <a:buFont typeface="Arial" panose="020B0604020202020204" pitchFamily="34" charset="0"/>
                        <a:buChar char="•"/>
                      </a:pPr>
                      <a:r>
                        <a:rPr lang="en-US" sz="1100" b="0" dirty="0" smtClean="0">
                          <a:latin typeface="+mn-lt"/>
                        </a:rPr>
                        <a:t>Choose two sentences from ____ [paragraphs] that are a better way to</a:t>
                      </a:r>
                      <a:r>
                        <a:rPr lang="en-US" sz="1100" b="0" baseline="0" dirty="0" smtClean="0">
                          <a:latin typeface="+mn-lt"/>
                        </a:rPr>
                        <a:t> </a:t>
                      </a:r>
                      <a:r>
                        <a:rPr lang="en-US" sz="1100" b="0" dirty="0" smtClean="0">
                          <a:latin typeface="+mn-lt"/>
                        </a:rPr>
                        <a:t>develop the information in the underlined sentences [or sections].</a:t>
                      </a:r>
                    </a:p>
                    <a:p>
                      <a:pPr marL="171450" indent="-171450">
                        <a:buFont typeface="Arial" panose="020B0604020202020204" pitchFamily="34" charset="0"/>
                        <a:buChar char="•"/>
                      </a:pPr>
                      <a:r>
                        <a:rPr lang="en-US" sz="1100" b="0" dirty="0" smtClean="0">
                          <a:latin typeface="+mn-lt"/>
                        </a:rPr>
                        <a:t>Choose two sentence(s) (using information from student notes) that add</a:t>
                      </a:r>
                      <a:r>
                        <a:rPr lang="en-US" sz="1100" b="0" baseline="0" dirty="0" smtClean="0">
                          <a:latin typeface="+mn-lt"/>
                        </a:rPr>
                        <a:t> </a:t>
                      </a:r>
                      <a:r>
                        <a:rPr lang="en-US" sz="1100" b="0" dirty="0" smtClean="0">
                          <a:latin typeface="+mn-lt"/>
                        </a:rPr>
                        <a:t>the most appropriate information [before/after] the underlined</a:t>
                      </a:r>
                      <a:r>
                        <a:rPr lang="en-US" sz="1100" b="0" baseline="0" dirty="0" smtClean="0">
                          <a:latin typeface="+mn-lt"/>
                        </a:rPr>
                        <a:t> </a:t>
                      </a:r>
                      <a:r>
                        <a:rPr lang="en-US" sz="1100" b="0" dirty="0" smtClean="0">
                          <a:latin typeface="+mn-lt"/>
                        </a:rPr>
                        <a:t>sentence to the idea developed in the second [or other] paragraph.</a:t>
                      </a:r>
                    </a:p>
                    <a:p>
                      <a:pPr marL="171450" indent="-171450">
                        <a:buFont typeface="Arial" panose="020B0604020202020204" pitchFamily="34" charset="0"/>
                        <a:buChar char="•"/>
                      </a:pPr>
                      <a:r>
                        <a:rPr lang="en-US" sz="1100" b="0" dirty="0" smtClean="0">
                          <a:latin typeface="+mn-lt"/>
                        </a:rPr>
                        <a:t>Choose two sentences [or paragraphs] that would help the writer</a:t>
                      </a:r>
                      <a:r>
                        <a:rPr lang="en-US" sz="1100" b="0" baseline="0" dirty="0" smtClean="0">
                          <a:latin typeface="+mn-lt"/>
                        </a:rPr>
                        <a:t> </a:t>
                      </a:r>
                      <a:r>
                        <a:rPr lang="en-US" sz="1100" b="0" dirty="0" smtClean="0">
                          <a:latin typeface="+mn-lt"/>
                        </a:rPr>
                        <a:t>develop [topic or main or controlling idea from the draft].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3362485">
                <a:tc gridSpan="2">
                  <a:txBody>
                    <a:bodyPr/>
                    <a:lstStyle/>
                    <a:p>
                      <a:pPr marL="171450" indent="-171450">
                        <a:buFont typeface="Arial" panose="020B0604020202020204" pitchFamily="34" charset="0"/>
                        <a:buChar char="•"/>
                      </a:pPr>
                      <a:r>
                        <a:rPr lang="en-US" sz="1500" b="1" dirty="0" smtClean="0">
                          <a:latin typeface="+mn-lt"/>
                        </a:rPr>
                        <a:t>Delete details that do not support the main idea.</a:t>
                      </a:r>
                      <a:endParaRPr lang="en-US" sz="15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109108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8044789"/>
              </p:ext>
            </p:extLst>
          </p:nvPr>
        </p:nvGraphicFramePr>
        <p:xfrm>
          <a:off x="279691" y="1498325"/>
          <a:ext cx="9509508" cy="11239512"/>
        </p:xfrm>
        <a:graphic>
          <a:graphicData uri="http://schemas.openxmlformats.org/drawingml/2006/table">
            <a:tbl>
              <a:tblPr firstRow="1" bandRow="1">
                <a:tableStyleId>{5940675A-B579-460E-94D1-54222C63F5DA}</a:tableStyleId>
              </a:tblPr>
              <a:tblGrid>
                <a:gridCol w="1762991"/>
                <a:gridCol w="1557709"/>
                <a:gridCol w="205282"/>
                <a:gridCol w="2318222"/>
                <a:gridCol w="2144740"/>
                <a:gridCol w="1520563"/>
              </a:tblGrid>
              <a:tr h="438062">
                <a:tc gridSpan="6">
                  <a:txBody>
                    <a:bodyPr/>
                    <a:lstStyle/>
                    <a:p>
                      <a:pPr algn="ctr"/>
                      <a:r>
                        <a:rPr lang="en-US" sz="2200" b="1" dirty="0" smtClean="0"/>
                        <a:t>Grade 5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Establish a Situation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Brief Write DOK-3 (student will write organized narratives)</a:t>
                      </a:r>
                    </a:p>
                    <a:p>
                      <a:r>
                        <a:rPr lang="en-US" sz="1100" b="0" dirty="0" smtClean="0"/>
                        <a:t>A student is writing a [narrative] for [teacher, class, etc.] about _________.</a:t>
                      </a:r>
                      <a:r>
                        <a:rPr lang="en-US" sz="1100" b="0" baseline="0" dirty="0" smtClean="0"/>
                        <a:t> </a:t>
                      </a:r>
                      <a:r>
                        <a:rPr lang="en-US" sz="1100" b="0" dirty="0" smtClean="0"/>
                        <a:t>Read the draft of the ______ and complete the task that follows. {Insert</a:t>
                      </a:r>
                      <a:r>
                        <a:rPr lang="en-US" sz="1100" b="0" baseline="0" dirty="0" smtClean="0"/>
                        <a:t> </a:t>
                      </a:r>
                      <a:r>
                        <a:rPr lang="en-US" sz="1100" b="0" dirty="0" smtClean="0"/>
                        <a:t>text.]</a:t>
                      </a:r>
                    </a:p>
                    <a:p>
                      <a:pPr marL="171450" indent="-171450">
                        <a:buFont typeface="Arial" panose="020B0604020202020204" pitchFamily="34" charset="0"/>
                        <a:buChar char="•"/>
                      </a:pPr>
                      <a:r>
                        <a:rPr lang="en-US" sz="1100" b="0" dirty="0" smtClean="0"/>
                        <a:t>Write an introduction to the narrative that explains what is going on at</a:t>
                      </a:r>
                      <a:r>
                        <a:rPr lang="en-US" sz="1100" b="0" baseline="0" dirty="0" smtClean="0"/>
                        <a:t> </a:t>
                      </a:r>
                      <a:r>
                        <a:rPr lang="en-US" sz="1100" b="0" dirty="0" smtClean="0"/>
                        <a:t>the beginning or the narrative and/or explains who the characters are.</a:t>
                      </a:r>
                    </a:p>
                    <a:p>
                      <a:pPr marL="171450" indent="-171450">
                        <a:buFont typeface="Arial" panose="020B0604020202020204" pitchFamily="34" charset="0"/>
                        <a:buChar char="•"/>
                      </a:pPr>
                      <a:r>
                        <a:rPr lang="en-US" sz="1100" b="0" dirty="0" smtClean="0"/>
                        <a:t>In one -to two paragraphs, write an ending for the narrative that solves</a:t>
                      </a:r>
                      <a:r>
                        <a:rPr lang="en-US" sz="1100" b="0" baseline="0" dirty="0" smtClean="0"/>
                        <a:t> </a:t>
                      </a:r>
                      <a:r>
                        <a:rPr lang="en-US" sz="1100" b="0" dirty="0" smtClean="0"/>
                        <a:t>the problem using details and description.</a:t>
                      </a:r>
                    </a:p>
                    <a:p>
                      <a:pPr marL="171450" indent="-171450">
                        <a:buFont typeface="Arial" panose="020B0604020202020204" pitchFamily="34" charset="0"/>
                        <a:buChar char="•"/>
                      </a:pPr>
                      <a:r>
                        <a:rPr lang="en-US" sz="1100" b="0" dirty="0" smtClean="0"/>
                        <a:t>In one or two paragraphs, write an ending for the narrative that follows</a:t>
                      </a:r>
                      <a:r>
                        <a:rPr lang="en-US" sz="1100" b="0" baseline="0" dirty="0" smtClean="0"/>
                        <a:t> </a:t>
                      </a:r>
                      <a:r>
                        <a:rPr lang="en-US" sz="1100" b="0" dirty="0" smtClean="0"/>
                        <a:t>naturally from the events or experiences in the narrative</a:t>
                      </a:r>
                      <a:r>
                        <a:rPr lang="en-US" sz="1100" b="0" i="1" dirty="0" smtClean="0"/>
                        <a:t>. [Note: when</a:t>
                      </a:r>
                      <a:r>
                        <a:rPr lang="en-US" sz="1100" b="0" i="1" baseline="0" dirty="0" smtClean="0"/>
                        <a:t> </a:t>
                      </a:r>
                      <a:r>
                        <a:rPr lang="en-US" sz="1100" b="0" i="1" dirty="0" smtClean="0"/>
                        <a:t>ONLY an ending—resolution to the “problem”—Is needed, the item is</a:t>
                      </a:r>
                      <a:r>
                        <a:rPr lang="en-US" sz="1100" b="0" i="1" baseline="0" dirty="0" smtClean="0"/>
                        <a:t> </a:t>
                      </a:r>
                      <a:r>
                        <a:rPr lang="en-US" sz="1100" b="0" i="1" dirty="0" smtClean="0"/>
                        <a:t>“organization”]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1"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16507">
                <a:tc gridSpan="2">
                  <a:txBody>
                    <a:bodyPr/>
                    <a:lstStyle/>
                    <a:p>
                      <a:pPr marL="171450" indent="-171450">
                        <a:buFont typeface="Arial" panose="020B0604020202020204" pitchFamily="34" charset="0"/>
                        <a:buChar char="•"/>
                      </a:pPr>
                      <a:r>
                        <a:rPr lang="en-US" sz="1300" b="1" dirty="0" smtClean="0"/>
                        <a:t>Introduce</a:t>
                      </a:r>
                      <a:r>
                        <a:rPr lang="en-US" sz="1300" b="1" baseline="0" dirty="0" smtClean="0"/>
                        <a:t> a narrator and character(s)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62984">
                <a:tc rowSpan="2" gridSpan="2">
                  <a:txBody>
                    <a:bodyPr/>
                    <a:lstStyle/>
                    <a:p>
                      <a:pPr marL="171450" indent="-171450">
                        <a:buFont typeface="Arial" panose="020B0604020202020204" pitchFamily="34" charset="0"/>
                        <a:buChar char="•"/>
                      </a:pPr>
                      <a:r>
                        <a:rPr lang="en-US" sz="1300" b="1" dirty="0" smtClean="0"/>
                        <a:t>Organize narrative</a:t>
                      </a:r>
                      <a:r>
                        <a:rPr lang="en-US" sz="1300" b="1" baseline="0" dirty="0" smtClean="0"/>
                        <a:t> with a sequence of events that unfolds naturally.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2765">
                <a:tc gridSpan="2" vMerge="1">
                  <a:txBody>
                    <a:bodyPr/>
                    <a:lstStyle/>
                    <a:p>
                      <a:endParaRPr lang="en-US"/>
                    </a:p>
                  </a:txBody>
                  <a:tcPr/>
                </a:tc>
                <a:tc hMerge="1" v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organized narratives)</a:t>
                      </a:r>
                    </a:p>
                    <a:p>
                      <a:r>
                        <a:rPr lang="en-US" sz="1100" b="0" baseline="0" dirty="0" smtClean="0"/>
                        <a:t>A student is writing a [narrative] for [teacher, class, etc.] about _________. The student wants to revise the draft to _____.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best sentence to connect sentences ____ and ____ [underlined text].</a:t>
                      </a:r>
                    </a:p>
                    <a:p>
                      <a:pPr marL="171450" indent="-171450">
                        <a:buFont typeface="Arial" panose="020B0604020202020204" pitchFamily="34" charset="0"/>
                        <a:buChar char="•"/>
                      </a:pPr>
                      <a:r>
                        <a:rPr lang="en-US" sz="1100" b="0" baseline="0" dirty="0" smtClean="0"/>
                        <a:t>Choose the best beginning sentence to introduce the _____.</a:t>
                      </a:r>
                    </a:p>
                    <a:p>
                      <a:pPr marL="171450" indent="-171450">
                        <a:buFont typeface="Arial" panose="020B0604020202020204" pitchFamily="34" charset="0"/>
                        <a:buChar char="•"/>
                      </a:pPr>
                      <a:r>
                        <a:rPr lang="en-US" sz="1100" b="0" baseline="0" dirty="0" smtClean="0"/>
                        <a:t>Choose the best ending sentence for the ____.</a:t>
                      </a:r>
                    </a:p>
                    <a:p>
                      <a:r>
                        <a:rPr lang="en-US" sz="1100" b="0" baseline="0" dirty="0" smtClean="0"/>
                        <a:t>A student is writing a [narrative] for [teacher, class, etc.] about _________. The student wants to revise the draft to _____.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two best sentences to connect sentences ___ and ___ [underlined sentences/sections ].</a:t>
                      </a:r>
                    </a:p>
                    <a:p>
                      <a:pPr marL="171450" indent="-171450">
                        <a:buFont typeface="Arial" panose="020B0604020202020204" pitchFamily="34" charset="0"/>
                        <a:buChar char="•"/>
                      </a:pPr>
                      <a:r>
                        <a:rPr lang="en-US" sz="1100" b="0" baseline="0" dirty="0" smtClean="0"/>
                        <a:t>Choose the best beginning and ending sentences for the _____.</a:t>
                      </a:r>
                    </a:p>
                    <a:p>
                      <a:pPr marL="171450" indent="-171450">
                        <a:buFont typeface="Arial" panose="020B0604020202020204" pitchFamily="34" charset="0"/>
                        <a:buChar char="•"/>
                      </a:pPr>
                      <a:r>
                        <a:rPr lang="en-US" sz="1100" b="0" baseline="0" dirty="0" smtClean="0"/>
                        <a:t>Choose the best two sentences that could be added to introduce the [setting, characters, problem, situation,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baseline="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2037">
                <a:tc gridSpan="2">
                  <a:txBody>
                    <a:bodyPr/>
                    <a:lstStyle/>
                    <a:p>
                      <a:pPr marL="171450" indent="-171450">
                        <a:buFont typeface="Arial" panose="020B0604020202020204" pitchFamily="34" charset="0"/>
                        <a:buChar char="•"/>
                      </a:pPr>
                      <a:r>
                        <a:rPr lang="en-US" sz="1300" b="1" dirty="0" smtClean="0"/>
                        <a:t>Use transition strategies to convey sequence.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511971">
                <a:tc gridSpan="2">
                  <a:txBody>
                    <a:bodyPr/>
                    <a:lstStyle/>
                    <a:p>
                      <a:pPr marL="171450" indent="-171450">
                        <a:buFont typeface="Arial" panose="020B0604020202020204" pitchFamily="34" charset="0"/>
                        <a:buChar char="•"/>
                      </a:pPr>
                      <a:r>
                        <a:rPr lang="en-US" sz="1300" b="1" dirty="0" smtClean="0"/>
                        <a:t>Provide closure that follows from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29613">
                <a:tc gridSpan="2">
                  <a:txBody>
                    <a:bodyPr/>
                    <a:lstStyle/>
                    <a:p>
                      <a:pPr marL="171450" indent="-171450">
                        <a:buFont typeface="Arial" panose="020B0604020202020204" pitchFamily="34" charset="0"/>
                        <a:buChar char="•"/>
                      </a:pPr>
                      <a:r>
                        <a:rPr lang="en-US" sz="1300" b="1" dirty="0" smtClean="0"/>
                        <a:t>Include dialogue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using</a:t>
                      </a:r>
                      <a:r>
                        <a:rPr lang="en-US" sz="1200" b="1" baseline="0" dirty="0" smtClean="0"/>
                        <a:t> narrative techniques)</a:t>
                      </a:r>
                    </a:p>
                    <a:p>
                      <a:r>
                        <a:rPr lang="en-US" sz="1100" b="0" dirty="0" smtClean="0"/>
                        <a:t>A student is writing a [narrative] for [teacher, class, etc.] about _________.</a:t>
                      </a:r>
                      <a:r>
                        <a:rPr lang="en-US" sz="1100" b="0" baseline="0" dirty="0" smtClean="0"/>
                        <a:t> </a:t>
                      </a:r>
                      <a:r>
                        <a:rPr lang="en-US" sz="1100" b="0" dirty="0" smtClean="0"/>
                        <a:t>Read the draft of the ______ and complete the task that follows. [Insert</a:t>
                      </a:r>
                      <a:r>
                        <a:rPr lang="en-US" sz="1100" b="0" baseline="0" dirty="0" smtClean="0"/>
                        <a:t> </a:t>
                      </a:r>
                      <a:r>
                        <a:rPr lang="en-US" sz="1100" b="0" dirty="0" smtClean="0"/>
                        <a:t>text.] </a:t>
                      </a:r>
                    </a:p>
                    <a:p>
                      <a:pPr marL="171450" indent="-171450">
                        <a:buFont typeface="Arial" panose="020B0604020202020204" pitchFamily="34" charset="0"/>
                        <a:buChar char="•"/>
                      </a:pPr>
                      <a:r>
                        <a:rPr lang="en-US" sz="1100" b="0" dirty="0" smtClean="0"/>
                        <a:t>Continue the narrative and include meaningful dialogue (and/or</a:t>
                      </a:r>
                      <a:r>
                        <a:rPr lang="en-US" sz="1100" b="0" baseline="0" dirty="0" smtClean="0"/>
                        <a:t> </a:t>
                      </a:r>
                      <a:r>
                        <a:rPr lang="en-US" sz="1100" b="0" dirty="0" smtClean="0"/>
                        <a:t>description) to tell what happens to ____ [or about ____].</a:t>
                      </a:r>
                    </a:p>
                    <a:p>
                      <a:pPr marL="171450" indent="-171450">
                        <a:buFont typeface="Arial" panose="020B0604020202020204" pitchFamily="34" charset="0"/>
                        <a:buChar char="•"/>
                      </a:pPr>
                      <a:r>
                        <a:rPr lang="en-US" sz="1100" b="0" dirty="0" smtClean="0"/>
                        <a:t>In one or two paragraphs, continue the narrative by describing the</a:t>
                      </a:r>
                      <a:r>
                        <a:rPr lang="en-US" sz="1100" b="0" baseline="0" dirty="0" smtClean="0"/>
                        <a:t> </a:t>
                      </a:r>
                      <a:r>
                        <a:rPr lang="en-US" sz="1100" b="0" i="1" dirty="0" smtClean="0"/>
                        <a:t>___[*Note: when the item is asking writers to “continue the story” by</a:t>
                      </a:r>
                      <a:r>
                        <a:rPr lang="en-US" sz="1100" b="0" i="1" baseline="0" dirty="0" smtClean="0"/>
                        <a:t> </a:t>
                      </a:r>
                      <a:r>
                        <a:rPr lang="en-US" sz="1100" b="0" i="1" dirty="0" smtClean="0"/>
                        <a:t>developing and concluding the action—Including the “climax” or “solving</a:t>
                      </a:r>
                      <a:r>
                        <a:rPr lang="en-US" sz="1100" b="0" i="1" baseline="0" dirty="0" smtClean="0"/>
                        <a:t> </a:t>
                      </a:r>
                      <a:r>
                        <a:rPr lang="en-US" sz="1100" b="0" i="1" dirty="0" smtClean="0"/>
                        <a:t>the problem”—the item is properly coded “elaboration”].</a:t>
                      </a:r>
                    </a:p>
                    <a:p>
                      <a:pPr marL="171450" indent="-171450">
                        <a:buFont typeface="Arial" panose="020B0604020202020204" pitchFamily="34" charset="0"/>
                        <a:buChar char="•"/>
                      </a:pPr>
                      <a:r>
                        <a:rPr lang="en-US" sz="1100" b="0" dirty="0" smtClean="0"/>
                        <a:t>Write dialogue between characters X and Y about ____ [or when ____</a:t>
                      </a:r>
                      <a:r>
                        <a:rPr lang="en-US" sz="1100" b="0" baseline="0" dirty="0" smtClean="0"/>
                        <a:t> </a:t>
                      </a:r>
                      <a:r>
                        <a:rPr lang="en-US" sz="1100" b="0" dirty="0" smtClean="0"/>
                        <a:t>etc., can be underlined text].</a:t>
                      </a:r>
                    </a:p>
                    <a:p>
                      <a:pPr marL="171450" indent="-171450">
                        <a:buFont typeface="Arial" panose="020B0604020202020204" pitchFamily="34" charset="0"/>
                        <a:buChar char="•"/>
                      </a:pPr>
                      <a:r>
                        <a:rPr lang="en-US" sz="1100" b="0" dirty="0" smtClean="0"/>
                        <a:t>In several paragraphs, finish the story. Use narrative strategies such as</a:t>
                      </a:r>
                      <a:r>
                        <a:rPr lang="en-US" sz="1100" b="0" baseline="0" dirty="0" smtClean="0"/>
                        <a:t> </a:t>
                      </a:r>
                      <a:r>
                        <a:rPr lang="en-US" sz="1100" b="0" dirty="0" smtClean="0"/>
                        <a:t>dialogue and description as you complete the story.</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333715">
                <a:tc rowSpan="2" gridSpan="2">
                  <a:txBody>
                    <a:bodyPr/>
                    <a:lstStyle/>
                    <a:p>
                      <a:pPr marL="171450" indent="-171450">
                        <a:buFont typeface="Arial" panose="020B0604020202020204" pitchFamily="34" charset="0"/>
                        <a:buChar char="•"/>
                      </a:pPr>
                      <a:r>
                        <a:rPr lang="en-US" sz="1300" b="1" dirty="0" smtClean="0"/>
                        <a:t>Include concrete words, phrases and sensory details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76219">
                <a:tc gridSpan="2" vMerge="1">
                  <a:txBody>
                    <a:bodyPr/>
                    <a:lstStyle/>
                    <a:p>
                      <a:endParaRPr lang="en-US"/>
                    </a:p>
                  </a:txBody>
                  <a:tcPr/>
                </a:tc>
                <a:tc hMerge="1" vMerge="1">
                  <a:txBody>
                    <a:bodyPr/>
                    <a:lstStyle/>
                    <a:p>
                      <a:endParaRPr lang="en-US"/>
                    </a:p>
                  </a:txBody>
                  <a:tcPr/>
                </a:tc>
                <a:tc rowSpan="3" gridSpan="4">
                  <a:txBody>
                    <a:bodyPr/>
                    <a:lstStyle/>
                    <a:p>
                      <a:r>
                        <a:rPr lang="en-US" sz="1200" b="1" dirty="0" smtClean="0"/>
                        <a:t>Revise a Brief Text DOK-2 (student will revise narrative techniques)</a:t>
                      </a:r>
                    </a:p>
                    <a:p>
                      <a:r>
                        <a:rPr lang="en-US" sz="1100" b="0" dirty="0" smtClean="0"/>
                        <a:t>A student is writing a [narrative] for [teacher, class, etc.] about_____. The student</a:t>
                      </a:r>
                      <a:r>
                        <a:rPr lang="en-US" sz="1100" b="0" baseline="0" dirty="0" smtClean="0"/>
                        <a:t> </a:t>
                      </a:r>
                      <a:r>
                        <a:rPr lang="en-US" sz="1100" b="0" dirty="0" smtClean="0"/>
                        <a:t>wants to revise the draft to _____. Read the draft of the ______ and [answer the</a:t>
                      </a:r>
                      <a:r>
                        <a:rPr lang="en-US" sz="1100" b="0" baseline="0" dirty="0" smtClean="0"/>
                        <a:t> </a:t>
                      </a:r>
                      <a:r>
                        <a:rPr lang="en-US" sz="1100" b="0" dirty="0" smtClean="0"/>
                        <a:t>question/complete the task] that follows. [Insert text.] </a:t>
                      </a:r>
                      <a:r>
                        <a:rPr lang="en-US" sz="1100" b="0" i="1" dirty="0" smtClean="0"/>
                        <a:t>Note: stem must indicate</a:t>
                      </a:r>
                      <a:r>
                        <a:rPr lang="en-US" sz="1100" b="0" i="1" baseline="0" dirty="0" smtClean="0"/>
                        <a:t> </a:t>
                      </a:r>
                      <a:r>
                        <a:rPr lang="en-US" sz="1100" b="0" i="1" dirty="0" smtClean="0"/>
                        <a:t>specifically where the information is to be inserted. This can be by underlining a</a:t>
                      </a:r>
                      <a:r>
                        <a:rPr lang="en-US" sz="1100" b="0" i="1" baseline="0" dirty="0" smtClean="0"/>
                        <a:t> </a:t>
                      </a:r>
                      <a:r>
                        <a:rPr lang="en-US" sz="1100" b="0" i="1" dirty="0" smtClean="0"/>
                        <a:t>section or by indicating, for example, “between paragraph 1 and 2,” or “at the end</a:t>
                      </a:r>
                      <a:r>
                        <a:rPr lang="en-US" sz="1100" b="0" i="1" baseline="0" dirty="0" smtClean="0"/>
                        <a:t> </a:t>
                      </a:r>
                      <a:r>
                        <a:rPr lang="en-US" sz="1100" b="0" i="1" dirty="0" smtClean="0"/>
                        <a:t>of paragraph 3,” etc</a:t>
                      </a:r>
                      <a:r>
                        <a:rPr lang="en-US" sz="1100" b="0" dirty="0" smtClean="0"/>
                        <a:t>.</a:t>
                      </a:r>
                    </a:p>
                    <a:p>
                      <a:pPr marL="171450" indent="-171450">
                        <a:buFont typeface="Arial" panose="020B0604020202020204" pitchFamily="34" charset="0"/>
                        <a:buChar char="•"/>
                      </a:pPr>
                      <a:r>
                        <a:rPr lang="en-US" sz="1100" b="0" dirty="0" smtClean="0"/>
                        <a:t>Choose the best sentence to add detail [before/after] the underlined</a:t>
                      </a:r>
                      <a:r>
                        <a:rPr lang="en-US" sz="1100" b="0" baseline="0" dirty="0" smtClean="0"/>
                        <a:t> </a:t>
                      </a:r>
                      <a:r>
                        <a:rPr lang="en-US" sz="1100" b="0" dirty="0" smtClean="0"/>
                        <a:t>sentence to show or explain who the main character is.</a:t>
                      </a:r>
                    </a:p>
                    <a:p>
                      <a:pPr marL="171450" indent="-171450">
                        <a:buFont typeface="Arial" panose="020B0604020202020204" pitchFamily="34" charset="0"/>
                        <a:buChar char="•"/>
                      </a:pPr>
                      <a:r>
                        <a:rPr lang="en-US" sz="1100" b="0" dirty="0" smtClean="0"/>
                        <a:t>Choose the best descriptive phrase to replace ____ [underlined text].</a:t>
                      </a:r>
                    </a:p>
                    <a:p>
                      <a:pPr marL="171450" indent="-171450">
                        <a:buFont typeface="Arial" panose="020B0604020202020204" pitchFamily="34" charset="0"/>
                        <a:buChar char="•"/>
                      </a:pPr>
                      <a:r>
                        <a:rPr lang="en-US" sz="1100" b="0" dirty="0" smtClean="0"/>
                        <a:t>The writer wants to add dialogue to the narrative. Which of the following</a:t>
                      </a:r>
                      <a:r>
                        <a:rPr lang="en-US" sz="1100" b="0" baseline="0" dirty="0" smtClean="0"/>
                        <a:t> </a:t>
                      </a:r>
                      <a:r>
                        <a:rPr lang="en-US" sz="1100" b="0" dirty="0" smtClean="0"/>
                        <a:t>sentences best replaces ____ [underlined text]? </a:t>
                      </a:r>
                    </a:p>
                    <a:p>
                      <a:r>
                        <a:rPr lang="en-US" sz="1100" b="0" dirty="0" smtClean="0"/>
                        <a:t>A student is writing a [narrative] for [teacher, class, etc.] about _________. The</a:t>
                      </a:r>
                      <a:r>
                        <a:rPr lang="en-US" sz="1100" b="0" baseline="0" dirty="0" smtClean="0"/>
                        <a:t> </a:t>
                      </a:r>
                      <a:r>
                        <a:rPr lang="en-US" sz="1100" b="0" dirty="0" smtClean="0"/>
                        <a:t>student wants to revise the draft to _____. Read the draft of the ______ and [answer</a:t>
                      </a:r>
                      <a:r>
                        <a:rPr lang="en-US" sz="1100" b="0" baseline="0" dirty="0" smtClean="0"/>
                        <a:t> </a:t>
                      </a:r>
                      <a:r>
                        <a:rPr lang="en-US" sz="1100" b="0" dirty="0" smtClean="0"/>
                        <a:t>the question/complete the task] that follows. [Insert text.].</a:t>
                      </a:r>
                    </a:p>
                    <a:p>
                      <a:pPr marL="171450" indent="-171450">
                        <a:buFont typeface="Arial" panose="020B0604020202020204" pitchFamily="34" charset="0"/>
                        <a:buChar char="•"/>
                      </a:pPr>
                      <a:r>
                        <a:rPr lang="en-US" sz="1100" b="0" dirty="0" smtClean="0"/>
                        <a:t>Choose the best sentences to add detail [before/after] the underlined</a:t>
                      </a:r>
                      <a:r>
                        <a:rPr lang="en-US" sz="1100" b="0" baseline="0" dirty="0" smtClean="0"/>
                        <a:t> </a:t>
                      </a:r>
                      <a:r>
                        <a:rPr lang="en-US" sz="1100" b="0" dirty="0" smtClean="0"/>
                        <a:t>sentence to show or explain who the main character is.</a:t>
                      </a:r>
                    </a:p>
                    <a:p>
                      <a:pPr marL="171450" indent="-171450">
                        <a:buFont typeface="Arial" panose="020B0604020202020204" pitchFamily="34" charset="0"/>
                        <a:buChar char="•"/>
                      </a:pPr>
                      <a:r>
                        <a:rPr lang="en-US" sz="1100" b="0" dirty="0" smtClean="0"/>
                        <a:t>Choose the best descriptive phrases to replace ____ and ____.</a:t>
                      </a:r>
                    </a:p>
                    <a:p>
                      <a:pPr marL="171450" indent="-171450">
                        <a:buFont typeface="Arial" panose="020B0604020202020204" pitchFamily="34" charset="0"/>
                        <a:buChar char="•"/>
                      </a:pPr>
                      <a:r>
                        <a:rPr lang="en-US" sz="1100" b="0" dirty="0" smtClean="0"/>
                        <a:t>The writer wants to add dialogue to the narrative. Which of the following</a:t>
                      </a:r>
                      <a:r>
                        <a:rPr lang="en-US" sz="1100" b="0" baseline="0" dirty="0" smtClean="0"/>
                        <a:t> </a:t>
                      </a:r>
                      <a:r>
                        <a:rPr lang="en-US" sz="1100" b="0" dirty="0" smtClean="0"/>
                        <a:t>sentences best replaces ____ and ____ [underlined sentences or sections of</a:t>
                      </a:r>
                      <a:r>
                        <a:rPr lang="en-US" sz="1100" b="0" baseline="0" dirty="0" smtClean="0"/>
                        <a:t> </a:t>
                      </a:r>
                      <a:r>
                        <a:rPr lang="en-US" sz="1100" b="0" dirty="0" smtClean="0"/>
                        <a:t>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0580">
                <a:tc gridSpan="2">
                  <a:txBody>
                    <a:bodyPr/>
                    <a:lstStyle/>
                    <a:p>
                      <a:pPr marL="171450" indent="-171450">
                        <a:buFont typeface="Arial" panose="020B0604020202020204" pitchFamily="34" charset="0"/>
                        <a:buChar char="•"/>
                      </a:pPr>
                      <a:r>
                        <a:rPr lang="en-US" sz="1300" b="1" dirty="0" smtClean="0"/>
                        <a:t>Use precise language to narrate events.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099047">
                <a:tc gridSpan="2">
                  <a:txBody>
                    <a:bodyPr/>
                    <a:lstStyle/>
                    <a:p>
                      <a:pPr marL="171450" indent="-171450">
                        <a:buFont typeface="Arial" panose="020B0604020202020204" pitchFamily="34" charset="0"/>
                        <a:buChar char="•"/>
                      </a:pPr>
                      <a:r>
                        <a:rPr lang="en-US" sz="1300" b="1" dirty="0" smtClean="0"/>
                        <a:t>Identify details that should be deleted because they are inconsistent with the rest of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393245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1193626"/>
              </p:ext>
            </p:extLst>
          </p:nvPr>
        </p:nvGraphicFramePr>
        <p:xfrm>
          <a:off x="128151" y="1156376"/>
          <a:ext cx="9794283" cy="13181219"/>
        </p:xfrm>
        <a:graphic>
          <a:graphicData uri="http://schemas.openxmlformats.org/drawingml/2006/table">
            <a:tbl>
              <a:tblPr firstRow="1" bandRow="1">
                <a:tableStyleId>{5940675A-B579-460E-94D1-54222C63F5DA}</a:tableStyleId>
              </a:tblPr>
              <a:tblGrid>
                <a:gridCol w="1836187"/>
                <a:gridCol w="1521852"/>
                <a:gridCol w="314336"/>
                <a:gridCol w="2414473"/>
                <a:gridCol w="2233786"/>
                <a:gridCol w="1473650"/>
              </a:tblGrid>
              <a:tr h="436213">
                <a:tc gridSpan="6">
                  <a:txBody>
                    <a:bodyPr/>
                    <a:lstStyle/>
                    <a:p>
                      <a:pPr algn="ctr"/>
                      <a:r>
                        <a:rPr lang="en-US" sz="2200" b="1" dirty="0" smtClean="0"/>
                        <a:t>Grade 5</a:t>
                      </a:r>
                      <a:endParaRPr lang="en-US" sz="22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454273">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Identify and use the best grade-appropriate and domain specific vocabulary words to inform or explain to audience.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rowSpan="3" gridSpan="4">
                  <a:txBody>
                    <a:bodyPr/>
                    <a:lstStyle/>
                    <a:p>
                      <a:pPr marL="0" indent="0">
                        <a:buFont typeface="Arial" panose="020B0604020202020204" pitchFamily="34" charset="0"/>
                        <a:buNone/>
                      </a:pPr>
                      <a:r>
                        <a:rPr lang="en-US" sz="1100" dirty="0" smtClean="0"/>
                        <a:t>A student is writing a [varied forms, e.g., story, book report, school</a:t>
                      </a:r>
                      <a:r>
                        <a:rPr lang="en-US" sz="1100" baseline="0" dirty="0" smtClean="0"/>
                        <a:t> </a:t>
                      </a:r>
                      <a:r>
                        <a:rPr lang="en-US" sz="1100" dirty="0" smtClean="0"/>
                        <a:t>newsletter, formal letter, opinion paper, etc.] for her [teacher, principal,</a:t>
                      </a:r>
                      <a:r>
                        <a:rPr lang="en-US" sz="1100" baseline="0" dirty="0" smtClean="0"/>
                        <a:t> </a:t>
                      </a:r>
                      <a:r>
                        <a:rPr lang="en-US" sz="1100" dirty="0" smtClean="0"/>
                        <a:t>school, etc.] about ____. Read the draft of the _____ and [answer the</a:t>
                      </a:r>
                      <a:r>
                        <a:rPr lang="en-US" sz="1100" baseline="0" dirty="0" smtClean="0"/>
                        <a:t> </a:t>
                      </a:r>
                      <a:r>
                        <a:rPr lang="en-US" sz="1100" dirty="0" smtClean="0"/>
                        <a:t>question/complete the task] that follows.</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[word/words/phrase]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Which more exact word(s)/phrase best replace(s) the underlined</a:t>
                      </a:r>
                      <a:r>
                        <a:rPr lang="en-US" sz="1100" baseline="0" dirty="0" smtClean="0"/>
                        <a:t> </a:t>
                      </a:r>
                      <a:r>
                        <a:rPr lang="en-US" sz="1100" dirty="0" smtClean="0"/>
                        <a:t>word(s)/phrase?</a:t>
                      </a:r>
                    </a:p>
                    <a:p>
                      <a:pPr marL="171450" indent="-171450">
                        <a:buFont typeface="Arial" panose="020B0604020202020204" pitchFamily="34" charset="0"/>
                        <a:buChar char="•"/>
                      </a:pPr>
                      <a:r>
                        <a:rPr lang="en-US" sz="1100" dirty="0" smtClean="0"/>
                        <a:t>Choose the best word(s)/phrase to replace ____ [underlined text] to</a:t>
                      </a:r>
                      <a:r>
                        <a:rPr lang="en-US" sz="1100" baseline="0" dirty="0" smtClean="0"/>
                        <a:t> </a:t>
                      </a:r>
                      <a:r>
                        <a:rPr lang="en-US" sz="1100" dirty="0" smtClean="0"/>
                        <a:t>make the writer’s meaning more clear.</a:t>
                      </a:r>
                    </a:p>
                    <a:p>
                      <a:pPr marL="171450" indent="-171450">
                        <a:buFont typeface="Arial" panose="020B0604020202020204" pitchFamily="34" charset="0"/>
                        <a:buChar char="•"/>
                      </a:pPr>
                      <a:r>
                        <a:rPr lang="en-US" sz="1100" dirty="0" smtClean="0"/>
                        <a:t>Which of the following is a more exact way to say what the writer means</a:t>
                      </a:r>
                      <a:r>
                        <a:rPr lang="en-US" sz="1100" baseline="0" dirty="0" smtClean="0"/>
                        <a:t> </a:t>
                      </a:r>
                      <a:r>
                        <a:rPr lang="en-US" sz="1100" dirty="0" smtClean="0"/>
                        <a:t>in the underlined word(s)/phrase/phrase?</a:t>
                      </a:r>
                    </a:p>
                    <a:p>
                      <a:pPr marL="171450" indent="-171450">
                        <a:buFont typeface="Arial" panose="020B0604020202020204" pitchFamily="34" charset="0"/>
                        <a:buChar char="•"/>
                      </a:pPr>
                      <a:r>
                        <a:rPr lang="en-US" sz="1100" dirty="0" smtClean="0"/>
                        <a:t>Which of the following descriptive words/phrase would best replace</a:t>
                      </a:r>
                      <a:r>
                        <a:rPr lang="en-US" sz="1100" baseline="0" dirty="0" smtClean="0"/>
                        <a:t> </a:t>
                      </a:r>
                      <a:r>
                        <a:rPr lang="en-US" sz="1100" dirty="0" smtClean="0"/>
                        <a:t>_____ [underlined inappropriate or vague sensory detail]?</a:t>
                      </a:r>
                    </a:p>
                    <a:p>
                      <a:pPr marL="0" indent="0">
                        <a:buFont typeface="Arial" panose="020B0604020202020204" pitchFamily="34" charset="0"/>
                        <a:buNone/>
                      </a:pPr>
                      <a:r>
                        <a:rPr lang="en-US" sz="1100" dirty="0" smtClean="0"/>
                        <a:t>The student wants to make sure that his words will convince his</a:t>
                      </a:r>
                      <a:r>
                        <a:rPr lang="en-US" sz="1100" baseline="0" dirty="0" smtClean="0"/>
                        <a:t> </a:t>
                      </a:r>
                      <a:r>
                        <a:rPr lang="en-US" sz="1100" dirty="0" smtClean="0"/>
                        <a:t>audience about _____. </a:t>
                      </a:r>
                    </a:p>
                    <a:p>
                      <a:pPr marL="171450" indent="-171450">
                        <a:buFont typeface="Arial" panose="020B0604020202020204" pitchFamily="34" charset="0"/>
                        <a:buChar char="•"/>
                      </a:pPr>
                      <a:r>
                        <a:rPr lang="en-US" sz="1100" dirty="0" smtClean="0"/>
                        <a:t>Choose word(s) (or phrases) that would replace</a:t>
                      </a:r>
                      <a:r>
                        <a:rPr lang="en-US" sz="1100" baseline="0" dirty="0" smtClean="0"/>
                        <a:t> </a:t>
                      </a:r>
                      <a:r>
                        <a:rPr lang="en-US" sz="1100" dirty="0" smtClean="0"/>
                        <a:t>the underlined words (phrases). </a:t>
                      </a:r>
                    </a:p>
                    <a:p>
                      <a:pPr marL="0" indent="0">
                        <a:buFont typeface="Arial" panose="020B0604020202020204" pitchFamily="34" charset="0"/>
                        <a:buNone/>
                      </a:pPr>
                      <a:r>
                        <a:rPr lang="en-US" sz="1100" dirty="0" smtClean="0"/>
                        <a:t>A student is writing a [varied forms, e.g., story, book report, school</a:t>
                      </a:r>
                      <a:r>
                        <a:rPr lang="en-US" sz="1100" baseline="0" dirty="0" smtClean="0"/>
                        <a:t> </a:t>
                      </a:r>
                      <a:r>
                        <a:rPr lang="en-US" sz="1100" dirty="0" smtClean="0"/>
                        <a:t>newsletter, formal letter, opinion paper, etc.] for her [teacher, principal,</a:t>
                      </a:r>
                      <a:r>
                        <a:rPr lang="en-US" sz="1100" baseline="0" dirty="0" smtClean="0"/>
                        <a:t> s</a:t>
                      </a:r>
                      <a:r>
                        <a:rPr lang="en-US" sz="1100" dirty="0" smtClean="0"/>
                        <a:t>chool, etc.] about ____. Read the draft of the _____ and [answer the</a:t>
                      </a:r>
                      <a:r>
                        <a:rPr lang="en-US" sz="1100" baseline="0" dirty="0" smtClean="0"/>
                        <a:t> </a:t>
                      </a:r>
                      <a:r>
                        <a:rPr lang="en-US" sz="1100" dirty="0" smtClean="0"/>
                        <a:t>question/complete the task] that follows. [Insert text.]</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two [words/phrases]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Choose two more exact words (or phrases) that the student could use in</a:t>
                      </a:r>
                      <a:r>
                        <a:rPr lang="en-US" sz="1100" baseline="0" dirty="0" smtClean="0"/>
                        <a:t> </a:t>
                      </a:r>
                      <a:r>
                        <a:rPr lang="en-US" sz="1100" dirty="0" smtClean="0"/>
                        <a:t>place of the underlined word.</a:t>
                      </a:r>
                    </a:p>
                    <a:p>
                      <a:pPr marL="171450" indent="-171450">
                        <a:buFont typeface="Arial" panose="020B0604020202020204" pitchFamily="34" charset="0"/>
                        <a:buChar char="•"/>
                      </a:pPr>
                      <a:r>
                        <a:rPr lang="en-US" sz="1100" dirty="0" smtClean="0"/>
                        <a:t>Choose two more exact ways to say what the writer means in the</a:t>
                      </a:r>
                      <a:r>
                        <a:rPr lang="en-US" sz="1100" baseline="0" dirty="0" smtClean="0"/>
                        <a:t> </a:t>
                      </a:r>
                      <a:r>
                        <a:rPr lang="en-US" sz="1100" dirty="0" smtClean="0"/>
                        <a:t>underlined word(s)/phrase?</a:t>
                      </a:r>
                    </a:p>
                    <a:p>
                      <a:pPr marL="171450" indent="-171450">
                        <a:buFont typeface="Arial" panose="020B0604020202020204" pitchFamily="34" charset="0"/>
                        <a:buChar char="•"/>
                      </a:pPr>
                      <a:r>
                        <a:rPr lang="en-US" sz="1100" dirty="0" smtClean="0"/>
                        <a:t>Choose two of the following descriptions to replace _____ [underlined</a:t>
                      </a:r>
                      <a:r>
                        <a:rPr lang="en-US" sz="1100" baseline="0" dirty="0" smtClean="0"/>
                        <a:t> </a:t>
                      </a:r>
                      <a:r>
                        <a:rPr lang="en-US" sz="1100" dirty="0" smtClean="0"/>
                        <a:t>inappropriate or vague sensory detail]</a:t>
                      </a:r>
                    </a:p>
                    <a:p>
                      <a:pPr marL="174625" indent="-174625">
                        <a:buFont typeface="Arial" panose="020B0604020202020204" pitchFamily="34" charset="0"/>
                        <a:buNone/>
                      </a:pPr>
                      <a:r>
                        <a:rPr lang="en-US" sz="1100" dirty="0" smtClean="0"/>
                        <a:t>The student wants to make sure that his words convince his audience</a:t>
                      </a:r>
                      <a:r>
                        <a:rPr lang="en-US" sz="1100" baseline="0" dirty="0" smtClean="0"/>
                        <a:t> </a:t>
                      </a:r>
                      <a:r>
                        <a:rPr lang="en-US" sz="1100" dirty="0" smtClean="0"/>
                        <a:t>about _____.     * Choose two words (or phrases) that would replace the two</a:t>
                      </a:r>
                      <a:r>
                        <a:rPr lang="en-US" sz="1100" baseline="0" dirty="0" smtClean="0"/>
                        <a:t> </a:t>
                      </a:r>
                      <a:r>
                        <a:rPr lang="en-US" sz="1100" dirty="0" smtClean="0"/>
                        <a:t>underlined words (phrases).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42917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identify and use the best concrete words and phrases.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41250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I identify and use effective sensory details to convey experiences and events.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 – these are “new –to-grade” conventions)</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01961">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New-To Grade Skills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rowSpan="15" gridSpan="4">
                  <a:txBody>
                    <a:bodyPr/>
                    <a:lstStyle/>
                    <a:p>
                      <a:pPr marL="171450" indent="-171450">
                        <a:buFont typeface="Arial" panose="020B0604020202020204" pitchFamily="34" charset="0"/>
                        <a:buChar char="•"/>
                      </a:pPr>
                      <a:r>
                        <a:rPr lang="en-US" sz="1000" dirty="0" smtClean="0"/>
                        <a:t>Choose the sentence (or paragraph) that is punctuated correctly [e.g.,</a:t>
                      </a:r>
                      <a:r>
                        <a:rPr lang="en-US" sz="1000" baseline="0" dirty="0" smtClean="0"/>
                        <a:t> </a:t>
                      </a:r>
                      <a:r>
                        <a:rPr lang="en-US" sz="1000" dirty="0" smtClean="0"/>
                        <a:t>commas after introductory elements OR to indicate indirect address OR</a:t>
                      </a:r>
                      <a:r>
                        <a:rPr lang="en-US" sz="1000" baseline="0" dirty="0" smtClean="0"/>
                        <a:t> </a:t>
                      </a:r>
                      <a:r>
                        <a:rPr lang="en-US" sz="1000" dirty="0" smtClean="0"/>
                        <a:t>italics/underlining/quotation marks for titles and commas in compound sentences].</a:t>
                      </a:r>
                    </a:p>
                    <a:p>
                      <a:pPr marL="171450" indent="-171450">
                        <a:buFont typeface="Arial" panose="020B0604020202020204" pitchFamily="34" charset="0"/>
                        <a:buChar char="•"/>
                      </a:pPr>
                      <a:r>
                        <a:rPr lang="en-US" sz="1000" dirty="0" smtClean="0"/>
                        <a:t>Choose the sentence (or paragraph) with the correct capitalization.</a:t>
                      </a:r>
                    </a:p>
                    <a:p>
                      <a:pPr marL="171450" indent="-171450">
                        <a:buFont typeface="Arial" panose="020B0604020202020204" pitchFamily="34" charset="0"/>
                        <a:buChar char="•"/>
                      </a:pPr>
                      <a:r>
                        <a:rPr lang="en-US" sz="1000" dirty="0" smtClean="0"/>
                        <a:t>Choose the sentence that is correctly punctuated [grade-appropriate ”sentences”: one a fragment, one fused sentence, one a</a:t>
                      </a:r>
                      <a:r>
                        <a:rPr lang="en-US" sz="1000" baseline="0" dirty="0" smtClean="0"/>
                        <a:t> </a:t>
                      </a:r>
                      <a:r>
                        <a:rPr lang="en-US" sz="1000" dirty="0" smtClean="0"/>
                        <a:t>comma splice, and one properly punctuated].</a:t>
                      </a:r>
                    </a:p>
                    <a:p>
                      <a:pPr marL="0" indent="0">
                        <a:buFont typeface="Arial" panose="020B0604020202020204" pitchFamily="34" charset="0"/>
                        <a:buNone/>
                      </a:pPr>
                      <a:r>
                        <a:rPr lang="en-US" sz="1000" dirty="0" smtClean="0"/>
                        <a:t>Read the sentence(s) and the question that follows. [Insert sentence(s)</a:t>
                      </a:r>
                      <a:r>
                        <a:rPr lang="en-US" sz="1000" baseline="0" dirty="0" smtClean="0"/>
                        <a:t> </a:t>
                      </a:r>
                      <a:r>
                        <a:rPr lang="en-US" sz="1000" dirty="0" smtClean="0"/>
                        <a:t>containing [one or two] error(s) in grammar usage (correlative</a:t>
                      </a:r>
                      <a:r>
                        <a:rPr lang="en-US" sz="1000" baseline="0" dirty="0" smtClean="0"/>
                        <a:t> </a:t>
                      </a:r>
                      <a:r>
                        <a:rPr lang="en-US" sz="1000" dirty="0" smtClean="0"/>
                        <a:t>conjunctions and/or shifts in verb tenses and comparative/superlative</a:t>
                      </a:r>
                      <a:r>
                        <a:rPr lang="en-US" sz="1000" baseline="0" dirty="0" smtClean="0"/>
                        <a:t> </a:t>
                      </a:r>
                      <a:r>
                        <a:rPr lang="en-US" sz="1000" dirty="0" smtClean="0"/>
                        <a:t>adjectives and adverbs and/or conventional placement of adverbs]. </a:t>
                      </a:r>
                    </a:p>
                    <a:p>
                      <a:pPr marL="171450" indent="-171450">
                        <a:buFont typeface="Arial" panose="020B0604020202020204" pitchFamily="34" charset="0"/>
                        <a:buChar char="•"/>
                      </a:pPr>
                      <a:r>
                        <a:rPr lang="en-US" sz="1000" dirty="0" smtClean="0"/>
                        <a:t>Choose</a:t>
                      </a:r>
                      <a:r>
                        <a:rPr lang="en-US" sz="1000" baseline="0" dirty="0" smtClean="0"/>
                        <a:t> </a:t>
                      </a:r>
                      <a:r>
                        <a:rPr lang="en-US" sz="1000" dirty="0" smtClean="0"/>
                        <a:t>the correct way to edit the [one or two] grammar usage errors.</a:t>
                      </a:r>
                    </a:p>
                    <a:p>
                      <a:pPr marL="0" indent="0">
                        <a:buFont typeface="Arial" panose="020B0604020202020204" pitchFamily="34" charset="0"/>
                        <a:buNone/>
                      </a:pPr>
                      <a:r>
                        <a:rPr lang="en-US" sz="1000" dirty="0" smtClean="0"/>
                        <a:t>The sentence below contains [one or two] errors in punctuation [or</a:t>
                      </a:r>
                      <a:r>
                        <a:rPr lang="en-US" sz="1000" baseline="0" dirty="0" smtClean="0"/>
                        <a:t> </a:t>
                      </a:r>
                      <a:r>
                        <a:rPr lang="en-US" sz="1000" dirty="0" smtClean="0"/>
                        <a:t>capitalization or grammar usage]. Read the sentence and the question that</a:t>
                      </a:r>
                      <a:r>
                        <a:rPr lang="en-US" sz="1000" baseline="0" dirty="0" smtClean="0"/>
                        <a:t> </a:t>
                      </a:r>
                      <a:r>
                        <a:rPr lang="en-US" sz="1000" dirty="0" smtClean="0"/>
                        <a:t>follows. [Insert sentence.]</a:t>
                      </a:r>
                    </a:p>
                    <a:p>
                      <a:pPr marL="171450" indent="-171450">
                        <a:buFont typeface="Arial" panose="020B0604020202020204" pitchFamily="34" charset="0"/>
                        <a:buChar char="•"/>
                      </a:pPr>
                      <a:r>
                        <a:rPr lang="en-US" sz="1000" dirty="0" smtClean="0"/>
                        <a:t>Which version of the sentence has been correctly</a:t>
                      </a:r>
                      <a:r>
                        <a:rPr lang="en-US" sz="1000" baseline="0" dirty="0" smtClean="0"/>
                        <a:t> </a:t>
                      </a:r>
                      <a:r>
                        <a:rPr lang="en-US" sz="1000" dirty="0" smtClean="0"/>
                        <a:t>edited for punctuation [or capitalization or grammar usage]?</a:t>
                      </a:r>
                    </a:p>
                    <a:p>
                      <a:pPr marL="0" indent="0">
                        <a:buFont typeface="Arial" panose="020B0604020202020204" pitchFamily="34" charset="0"/>
                        <a:buNone/>
                      </a:pPr>
                      <a:r>
                        <a:rPr lang="en-US" sz="1000" dirty="0" smtClean="0"/>
                        <a:t>A student is writing a story for class. Read the sentences from</a:t>
                      </a:r>
                      <a:r>
                        <a:rPr lang="en-US" sz="1000" baseline="0" dirty="0" smtClean="0"/>
                        <a:t> </a:t>
                      </a:r>
                      <a:r>
                        <a:rPr lang="en-US" sz="1000" dirty="0" smtClean="0"/>
                        <a:t>her story and the question that follows. </a:t>
                      </a:r>
                    </a:p>
                    <a:p>
                      <a:pPr marL="171450" indent="-171450">
                        <a:buFont typeface="Arial" panose="020B0604020202020204" pitchFamily="34" charset="0"/>
                        <a:buChar char="•"/>
                      </a:pPr>
                      <a:r>
                        <a:rPr lang="en-US" sz="1000" dirty="0" smtClean="0"/>
                        <a:t>Which change should</a:t>
                      </a:r>
                      <a:r>
                        <a:rPr lang="en-US" sz="1000" baseline="0" dirty="0" smtClean="0"/>
                        <a:t> </a:t>
                      </a:r>
                      <a:r>
                        <a:rPr lang="en-US" sz="1000" dirty="0" smtClean="0"/>
                        <a:t>be made to the underlined words to correct [one or two]</a:t>
                      </a:r>
                      <a:r>
                        <a:rPr lang="en-US" sz="1000" baseline="0" dirty="0" smtClean="0"/>
                        <a:t> </a:t>
                      </a:r>
                      <a:r>
                        <a:rPr lang="en-US" sz="1000" dirty="0" smtClean="0"/>
                        <a:t>grammar usage mistake(s) [e.g., verb tense] in the sentences?</a:t>
                      </a:r>
                    </a:p>
                    <a:p>
                      <a:pPr marL="171450" indent="-171450">
                        <a:buFont typeface="Arial" panose="020B0604020202020204" pitchFamily="34" charset="0"/>
                        <a:buChar char="•"/>
                      </a:pPr>
                      <a:r>
                        <a:rPr lang="en-US" sz="1000" dirty="0" smtClean="0"/>
                        <a:t>Choose the sentence containing [one or two] spelling error(s) [or frequently</a:t>
                      </a:r>
                      <a:r>
                        <a:rPr lang="en-US" sz="1000" baseline="0" dirty="0" smtClean="0"/>
                        <a:t> </a:t>
                      </a:r>
                      <a:r>
                        <a:rPr lang="en-US" sz="1000" dirty="0" smtClean="0"/>
                        <a:t>confused words].</a:t>
                      </a:r>
                    </a:p>
                    <a:p>
                      <a:pPr marL="0" indent="0">
                        <a:buFont typeface="Arial" panose="020B0604020202020204" pitchFamily="34" charset="0"/>
                        <a:buNone/>
                      </a:pPr>
                      <a:r>
                        <a:rPr lang="en-US" sz="1000" dirty="0" smtClean="0"/>
                        <a:t>Read the following sentence that includes two mistakes in [grammar</a:t>
                      </a:r>
                      <a:r>
                        <a:rPr lang="en-US" sz="1000" baseline="0" dirty="0" smtClean="0"/>
                        <a:t> </a:t>
                      </a:r>
                      <a:r>
                        <a:rPr lang="en-US" sz="1000" dirty="0" smtClean="0"/>
                        <a:t>usage-</a:t>
                      </a:r>
                      <a:r>
                        <a:rPr lang="en-US" sz="1000" baseline="0" dirty="0" smtClean="0"/>
                        <a:t> </a:t>
                      </a:r>
                      <a:r>
                        <a:rPr lang="en-US" sz="1000" dirty="0" smtClean="0"/>
                        <a:t>capitalization-punctuation/and/or spelling]. Then, read the question</a:t>
                      </a:r>
                      <a:r>
                        <a:rPr lang="en-US" sz="1000" baseline="0" dirty="0" smtClean="0"/>
                        <a:t> </a:t>
                      </a:r>
                      <a:r>
                        <a:rPr lang="en-US" sz="1000" dirty="0" smtClean="0"/>
                        <a:t>that follows. [Insert sentence here.] </a:t>
                      </a:r>
                    </a:p>
                    <a:p>
                      <a:pPr marL="171450" indent="-171450">
                        <a:buFont typeface="Arial" panose="020B0604020202020204" pitchFamily="34" charset="0"/>
                        <a:buChar char="•"/>
                      </a:pPr>
                      <a:r>
                        <a:rPr lang="en-US" sz="1000" dirty="0" smtClean="0"/>
                        <a:t>Which sentence corrects all the [specify</a:t>
                      </a:r>
                      <a:r>
                        <a:rPr lang="en-US" sz="1000" baseline="0" dirty="0" smtClean="0"/>
                        <a:t> </a:t>
                      </a:r>
                      <a:r>
                        <a:rPr lang="en-US" sz="1000" dirty="0" smtClean="0"/>
                        <a:t>grade-appropriate grammar</a:t>
                      </a:r>
                      <a:r>
                        <a:rPr lang="en-US" sz="1000" baseline="0" dirty="0" smtClean="0"/>
                        <a:t> </a:t>
                      </a:r>
                      <a:r>
                        <a:rPr lang="en-US" sz="1000" dirty="0" smtClean="0"/>
                        <a:t>usage/capitalization/punctuation/spelling]</a:t>
                      </a:r>
                      <a:r>
                        <a:rPr lang="en-US" sz="1000" baseline="0" dirty="0" smtClean="0"/>
                        <a:t> </a:t>
                      </a:r>
                      <a:r>
                        <a:rPr lang="en-US" sz="1000" dirty="0" smtClean="0"/>
                        <a:t>mistakes?</a:t>
                      </a:r>
                    </a:p>
                    <a:p>
                      <a:pPr marL="0" indent="0">
                        <a:buFont typeface="Arial" panose="020B0604020202020204" pitchFamily="34" charset="0"/>
                        <a:buNone/>
                      </a:pPr>
                      <a:r>
                        <a:rPr lang="en-US" sz="1000" dirty="0" smtClean="0"/>
                        <a:t>Read the following sentences and the directions that follow. [Insert</a:t>
                      </a:r>
                      <a:r>
                        <a:rPr lang="en-US" sz="1000" baseline="0" dirty="0" smtClean="0"/>
                        <a:t> </a:t>
                      </a:r>
                      <a:r>
                        <a:rPr lang="en-US" sz="1000" dirty="0" smtClean="0"/>
                        <a:t>sentence.] Choose the sentence that does not have errors in [grammar</a:t>
                      </a:r>
                      <a:r>
                        <a:rPr lang="en-US" sz="1000" baseline="0" dirty="0" smtClean="0"/>
                        <a:t> </a:t>
                      </a:r>
                      <a:r>
                        <a:rPr lang="en-US" sz="1000" dirty="0" smtClean="0"/>
                        <a:t>usage, spelling, capitalization, and/or punctuation]. </a:t>
                      </a:r>
                    </a:p>
                    <a:p>
                      <a:pPr marL="171450" indent="-171450">
                        <a:buFont typeface="Arial" panose="020B0604020202020204" pitchFamily="34" charset="0"/>
                        <a:buChar char="•"/>
                      </a:pPr>
                      <a:r>
                        <a:rPr lang="en-US" sz="1000" dirty="0" smtClean="0"/>
                        <a:t>Choose two sentences that are punctuated correctly [e.g., commas after</a:t>
                      </a:r>
                      <a:r>
                        <a:rPr lang="en-US" sz="1000" baseline="0" dirty="0" smtClean="0"/>
                        <a:t> </a:t>
                      </a:r>
                      <a:r>
                        <a:rPr lang="en-US" sz="1000" dirty="0" smtClean="0"/>
                        <a:t>introductory elements OR to indicate indirect address OR</a:t>
                      </a:r>
                      <a:r>
                        <a:rPr lang="en-US" sz="1000" baseline="0" dirty="0" smtClean="0"/>
                        <a:t> </a:t>
                      </a:r>
                      <a:r>
                        <a:rPr lang="en-US" sz="1000" dirty="0" smtClean="0"/>
                        <a:t>italics/underlining/quotation marks for titles].</a:t>
                      </a:r>
                    </a:p>
                    <a:p>
                      <a:pPr marL="171450" indent="-171450">
                        <a:buFont typeface="Arial" panose="020B0604020202020204" pitchFamily="34" charset="0"/>
                        <a:buChar char="•"/>
                      </a:pPr>
                      <a:r>
                        <a:rPr lang="en-US" sz="1000" dirty="0" smtClean="0"/>
                        <a:t>Choose two sentences with correct use of capitalization.</a:t>
                      </a:r>
                    </a:p>
                    <a:p>
                      <a:pPr marL="171450" indent="-171450">
                        <a:buFont typeface="Arial" panose="020B0604020202020204" pitchFamily="34" charset="0"/>
                        <a:buChar char="•"/>
                      </a:pPr>
                      <a:r>
                        <a:rPr lang="en-US" sz="1000" dirty="0" smtClean="0"/>
                        <a:t>Choose two sentences that are correctly punctuated [”sentences”: one a fragment, one a fused</a:t>
                      </a:r>
                      <a:r>
                        <a:rPr lang="en-US" sz="1000" baseline="0" dirty="0" smtClean="0"/>
                        <a:t> </a:t>
                      </a:r>
                      <a:r>
                        <a:rPr lang="en-US" sz="1000" dirty="0" smtClean="0"/>
                        <a:t>sentence or a comma splice, and two properly punctuated—one with a</a:t>
                      </a:r>
                      <a:r>
                        <a:rPr lang="en-US" sz="1000" baseline="0" dirty="0" smtClean="0"/>
                        <a:t> </a:t>
                      </a:r>
                      <a:r>
                        <a:rPr lang="en-US" sz="1000" dirty="0" smtClean="0"/>
                        <a:t>comma and a conjunction; one with a period and a capital letter].</a:t>
                      </a:r>
                    </a:p>
                    <a:p>
                      <a:pPr marL="0" indent="0">
                        <a:buFont typeface="Arial" panose="020B0604020202020204" pitchFamily="34" charset="0"/>
                        <a:buNone/>
                      </a:pPr>
                      <a:r>
                        <a:rPr lang="en-US" sz="1000" dirty="0" smtClean="0"/>
                        <a:t>Read the two sentences and the question that follows. [Insert sentences</a:t>
                      </a:r>
                      <a:r>
                        <a:rPr lang="en-US" sz="1000" baseline="0" dirty="0" smtClean="0"/>
                        <a:t> </a:t>
                      </a:r>
                      <a:r>
                        <a:rPr lang="en-US" sz="1000" dirty="0" smtClean="0"/>
                        <a:t>containing [one or two] error(s) in grammar usage (correlative</a:t>
                      </a:r>
                      <a:r>
                        <a:rPr lang="en-US" sz="1000" baseline="0" dirty="0" smtClean="0"/>
                        <a:t> </a:t>
                      </a:r>
                      <a:r>
                        <a:rPr lang="en-US" sz="1000" dirty="0" smtClean="0"/>
                        <a:t>conjunctions, shifts in verb tenses]. </a:t>
                      </a:r>
                    </a:p>
                    <a:p>
                      <a:pPr marL="171450" indent="-171450">
                        <a:buFont typeface="Arial" panose="020B0604020202020204" pitchFamily="34" charset="0"/>
                        <a:buChar char="•"/>
                      </a:pPr>
                      <a:r>
                        <a:rPr lang="en-US" sz="1000" dirty="0" smtClean="0"/>
                        <a:t>Choose two correct ways to edit the [one</a:t>
                      </a:r>
                      <a:r>
                        <a:rPr lang="en-US" sz="1000" baseline="0" dirty="0" smtClean="0"/>
                        <a:t> </a:t>
                      </a:r>
                      <a:r>
                        <a:rPr lang="en-US" sz="1000" dirty="0" smtClean="0"/>
                        <a:t>or two] grammar usage errors.</a:t>
                      </a:r>
                    </a:p>
                    <a:p>
                      <a:pPr marL="0" indent="0">
                        <a:buFont typeface="Arial" panose="020B0604020202020204" pitchFamily="34" charset="0"/>
                        <a:buNone/>
                      </a:pPr>
                      <a:r>
                        <a:rPr lang="en-US" sz="1000" dirty="0" smtClean="0"/>
                        <a:t>The sentence below contains [one or two] errors in punctuation [or</a:t>
                      </a:r>
                      <a:r>
                        <a:rPr lang="en-US" sz="1000" baseline="0" dirty="0" smtClean="0"/>
                        <a:t> </a:t>
                      </a:r>
                      <a:r>
                        <a:rPr lang="en-US" sz="1000" dirty="0" smtClean="0"/>
                        <a:t>capitalization or grammar usage]. Read the sentence and the question that</a:t>
                      </a:r>
                      <a:r>
                        <a:rPr lang="en-US" sz="1000" baseline="0" dirty="0" smtClean="0"/>
                        <a:t> </a:t>
                      </a:r>
                      <a:r>
                        <a:rPr lang="en-US" sz="1000" dirty="0" smtClean="0"/>
                        <a:t>follows. [Insert sentence.]</a:t>
                      </a:r>
                    </a:p>
                    <a:p>
                      <a:pPr marL="171450" indent="-171450">
                        <a:buFont typeface="Arial" panose="020B0604020202020204" pitchFamily="34" charset="0"/>
                        <a:buChar char="•"/>
                      </a:pPr>
                      <a:r>
                        <a:rPr lang="en-US" sz="1000" dirty="0" smtClean="0"/>
                        <a:t>Which two versions of the sentence are</a:t>
                      </a:r>
                      <a:r>
                        <a:rPr lang="en-US" sz="1000" baseline="0" dirty="0" smtClean="0"/>
                        <a:t> </a:t>
                      </a:r>
                      <a:r>
                        <a:rPr lang="en-US" sz="1000" dirty="0" smtClean="0"/>
                        <a:t>correctly edited for punctuation [or capitalization or grammar usage]?</a:t>
                      </a:r>
                    </a:p>
                    <a:p>
                      <a:pPr marL="0" indent="0">
                        <a:buFont typeface="Arial" panose="020B0604020202020204" pitchFamily="34" charset="0"/>
                        <a:buNone/>
                      </a:pPr>
                      <a:r>
                        <a:rPr lang="en-US" sz="1000" dirty="0" smtClean="0"/>
                        <a:t>A student is writing a story for class. Read the sentences from her story and the question that follows. </a:t>
                      </a:r>
                    </a:p>
                    <a:p>
                      <a:pPr marL="171450" indent="-171450">
                        <a:buFont typeface="Arial" panose="020B0604020202020204" pitchFamily="34" charset="0"/>
                        <a:buChar char="•"/>
                      </a:pPr>
                      <a:r>
                        <a:rPr lang="en-US" sz="1000" dirty="0" smtClean="0"/>
                        <a:t>Which two changes</a:t>
                      </a:r>
                      <a:r>
                        <a:rPr lang="en-US" sz="1000" baseline="0" dirty="0" smtClean="0"/>
                        <a:t> </a:t>
                      </a:r>
                      <a:r>
                        <a:rPr lang="en-US" sz="1000" dirty="0" smtClean="0"/>
                        <a:t>should be made to the underlined words to correct [one or two]</a:t>
                      </a:r>
                      <a:r>
                        <a:rPr lang="en-US" sz="1000" baseline="0" dirty="0" smtClean="0"/>
                        <a:t> </a:t>
                      </a:r>
                      <a:r>
                        <a:rPr lang="en-US" sz="1000" dirty="0" smtClean="0"/>
                        <a:t>grammar usage mistake(s) [e.g., verb] in the sentences?</a:t>
                      </a:r>
                    </a:p>
                    <a:p>
                      <a:pPr marL="171450" indent="-171450">
                        <a:buFont typeface="Arial" panose="020B0604020202020204" pitchFamily="34" charset="0"/>
                        <a:buChar char="•"/>
                      </a:pPr>
                      <a:r>
                        <a:rPr lang="en-US" sz="1000" dirty="0" smtClean="0"/>
                        <a:t>Choose two sentences containing [one or two] spelling error(s) [or frequently</a:t>
                      </a:r>
                      <a:r>
                        <a:rPr lang="en-US" sz="1000" baseline="0" dirty="0" smtClean="0"/>
                        <a:t> </a:t>
                      </a:r>
                      <a:r>
                        <a:rPr lang="en-US" sz="1000" dirty="0" smtClean="0"/>
                        <a:t>confused words].</a:t>
                      </a:r>
                    </a:p>
                    <a:p>
                      <a:pPr marL="0" indent="0">
                        <a:buFont typeface="Arial" panose="020B0604020202020204" pitchFamily="34" charset="0"/>
                        <a:buNone/>
                      </a:pPr>
                      <a:r>
                        <a:rPr lang="en-US" sz="1000" dirty="0" smtClean="0"/>
                        <a:t>Read the following sentence that includes [one or two] mistakes in</a:t>
                      </a:r>
                      <a:r>
                        <a:rPr lang="en-US" sz="1000" baseline="0" dirty="0" smtClean="0"/>
                        <a:t> </a:t>
                      </a:r>
                      <a:r>
                        <a:rPr lang="en-US" sz="1000" dirty="0" smtClean="0"/>
                        <a:t>[grammar usage-capitalization-punctuation-and/or spelling]. Then read the</a:t>
                      </a:r>
                      <a:r>
                        <a:rPr lang="en-US" sz="1000" baseline="0" dirty="0" smtClean="0"/>
                        <a:t> </a:t>
                      </a:r>
                      <a:r>
                        <a:rPr lang="en-US" sz="1000" dirty="0" smtClean="0"/>
                        <a:t>question that follows. [Insert sentence here.] </a:t>
                      </a:r>
                    </a:p>
                    <a:p>
                      <a:pPr marL="171450" indent="-171450">
                        <a:buFont typeface="Arial" panose="020B0604020202020204" pitchFamily="34" charset="0"/>
                        <a:buChar char="•"/>
                      </a:pPr>
                      <a:r>
                        <a:rPr lang="en-US" sz="1000" dirty="0" smtClean="0"/>
                        <a:t>Which two sentences correct</a:t>
                      </a:r>
                      <a:r>
                        <a:rPr lang="en-US" sz="1000" baseline="0" dirty="0" smtClean="0"/>
                        <a:t> </a:t>
                      </a:r>
                      <a:r>
                        <a:rPr lang="en-US" sz="1000" dirty="0" smtClean="0"/>
                        <a:t>all the [grammar</a:t>
                      </a:r>
                      <a:r>
                        <a:rPr lang="en-US" sz="1000" baseline="0" dirty="0" smtClean="0"/>
                        <a:t> </a:t>
                      </a:r>
                      <a:r>
                        <a:rPr lang="en-US" sz="1000" dirty="0" smtClean="0"/>
                        <a:t>usage-capitalization-punctuation-spelling] mistakes?</a:t>
                      </a:r>
                    </a:p>
                    <a:p>
                      <a:pPr marL="0" indent="0">
                        <a:buFont typeface="Arial" panose="020B0604020202020204" pitchFamily="34" charset="0"/>
                        <a:buNone/>
                      </a:pPr>
                      <a:r>
                        <a:rPr lang="en-US" sz="1000" dirty="0" smtClean="0"/>
                        <a:t>Read the following sentences and the directions that follow. [Insert</a:t>
                      </a:r>
                      <a:r>
                        <a:rPr lang="en-US" sz="1000" baseline="0" dirty="0" smtClean="0"/>
                        <a:t> </a:t>
                      </a:r>
                      <a:r>
                        <a:rPr lang="en-US" sz="1000" dirty="0" smtClean="0"/>
                        <a:t>sentence.]</a:t>
                      </a:r>
                    </a:p>
                    <a:p>
                      <a:pPr marL="171450" indent="-171450">
                        <a:buFont typeface="Arial" panose="020B0604020202020204" pitchFamily="34" charset="0"/>
                        <a:buChar char="•"/>
                      </a:pPr>
                      <a:r>
                        <a:rPr lang="en-US" sz="1000" dirty="0" smtClean="0"/>
                        <a:t>Choose the two sentences that do not have errors in [grammar</a:t>
                      </a:r>
                      <a:r>
                        <a:rPr lang="en-US" sz="1000" baseline="0" dirty="0" smtClean="0"/>
                        <a:t> </a:t>
                      </a:r>
                      <a:r>
                        <a:rPr lang="en-US" sz="1000" dirty="0" smtClean="0"/>
                        <a:t>usage, spelling, capitalization, and/or punctuation].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hMerge="1">
                  <a:txBody>
                    <a:bodyPr/>
                    <a:lstStyle/>
                    <a:p>
                      <a:endParaRPr lang="en-US"/>
                    </a:p>
                  </a:txBody>
                  <a:tcPr/>
                </a:tc>
                <a:tc rowSpan="15" hMerge="1">
                  <a:txBody>
                    <a:bodyPr/>
                    <a:lstStyle/>
                    <a:p>
                      <a:endParaRPr lang="en-US"/>
                    </a:p>
                  </a:txBody>
                  <a:tcPr/>
                </a:tc>
              </a:tr>
              <a:tr h="301961">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Perfect verb tense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8399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Verb tense to convey various times, sequences, states and conditions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0540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Inappropriate shifts in verb tense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87817">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Correlative conjunctions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3992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Punctuation to separate items in a series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8941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Commas to separate an introductory element from the rest of a sentence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70471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Commas to set off the words yes and no, to set off a tag question and to indicate direct address.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6796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underlining quotation marks, or italics to indicate titles of works.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0333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Spelling grade-appropriate words correctly.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51617">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Assessed in all Grades /Must be Appropriately for Grade 5</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01961">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Subject-verb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6052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Pronoun-antecedent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3142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Inappropriate sentence fragments/run-on sentences.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942620">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Frequently confused words (too/too/two; there/their).</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667416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69430135"/>
              </p:ext>
            </p:extLst>
          </p:nvPr>
        </p:nvGraphicFramePr>
        <p:xfrm>
          <a:off x="335631" y="1286885"/>
          <a:ext cx="9489168" cy="11577425"/>
        </p:xfrm>
        <a:graphic>
          <a:graphicData uri="http://schemas.openxmlformats.org/drawingml/2006/table">
            <a:tbl>
              <a:tblPr firstRow="1" bandRow="1">
                <a:tableStyleId>{5940675A-B579-460E-94D1-54222C63F5DA}</a:tableStyleId>
              </a:tblPr>
              <a:tblGrid>
                <a:gridCol w="981070"/>
                <a:gridCol w="759039"/>
                <a:gridCol w="1695115"/>
                <a:gridCol w="1695115"/>
                <a:gridCol w="2179414"/>
                <a:gridCol w="2179414"/>
              </a:tblGrid>
              <a:tr h="671154">
                <a:tc gridSpan="6">
                  <a:txBody>
                    <a:bodyPr/>
                    <a:lstStyle/>
                    <a:p>
                      <a:pPr algn="ctr"/>
                      <a:r>
                        <a:rPr lang="en-US" sz="2000" b="1" dirty="0" smtClean="0">
                          <a:latin typeface="AbcBulletin" panose="00000400000000000000" pitchFamily="2" charset="0"/>
                        </a:rPr>
                        <a:t>Grade Six</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6">
                  <a:txBody>
                    <a:bodyPr/>
                    <a:lstStyle/>
                    <a:p>
                      <a:pPr algn="ctr"/>
                      <a:r>
                        <a:rPr lang="en-US" sz="1500" b="1" dirty="0" smtClean="0"/>
                        <a:t>Grade 6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9990">
                <a:tc rowSpan="2" gridSpan="2">
                  <a:txBody>
                    <a:bodyPr/>
                    <a:lstStyle/>
                    <a:p>
                      <a:pPr marL="171450" indent="-171450" algn="l">
                        <a:buFont typeface="Arial" panose="020B0604020202020204" pitchFamily="34" charset="0"/>
                        <a:buChar char="•"/>
                      </a:pPr>
                      <a:r>
                        <a:rPr lang="en-US" sz="1500" b="1" dirty="0" smtClean="0"/>
                        <a:t>Claims</a:t>
                      </a:r>
                    </a:p>
                    <a:p>
                      <a:pPr marL="171450" indent="-171450" algn="l">
                        <a:buFont typeface="Arial" panose="020B0604020202020204" pitchFamily="34" charset="0"/>
                        <a:buChar char="•"/>
                      </a:pPr>
                      <a:r>
                        <a:rPr lang="en-US" sz="1500" b="1" dirty="0" smtClean="0"/>
                        <a:t>Counterclaims</a:t>
                      </a:r>
                    </a:p>
                    <a:p>
                      <a:pPr marL="171450" indent="-171450" algn="l">
                        <a:buFont typeface="Arial" panose="020B0604020202020204" pitchFamily="34" charset="0"/>
                        <a:buChar char="•"/>
                      </a:pPr>
                      <a:r>
                        <a:rPr lang="en-US" sz="1500" b="1" dirty="0" smtClean="0"/>
                        <a:t>Point of View</a:t>
                      </a:r>
                    </a:p>
                    <a:p>
                      <a:pPr marL="171450" indent="-171450" algn="l">
                        <a:buFont typeface="Arial" panose="020B0604020202020204" pitchFamily="34" charset="0"/>
                        <a:buChar char="•"/>
                      </a:pPr>
                      <a:r>
                        <a:rPr lang="en-US" sz="1500" b="1" dirty="0" smtClean="0"/>
                        <a:t>Argument</a:t>
                      </a:r>
                    </a:p>
                    <a:p>
                      <a:pPr marL="171450" indent="-171450" algn="l">
                        <a:buFont typeface="Arial" panose="020B0604020202020204" pitchFamily="34" charset="0"/>
                        <a:buChar char="•"/>
                      </a:pPr>
                      <a:r>
                        <a:rPr lang="en-US" sz="1500" b="1" dirty="0" smtClean="0"/>
                        <a:t>Opinion</a:t>
                      </a:r>
                      <a:r>
                        <a:rPr lang="en-US" sz="1500" b="1" baseline="0" dirty="0" smtClean="0"/>
                        <a:t> Pieces</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dirty="0" smtClean="0"/>
                        <a:t>Historical</a:t>
                      </a:r>
                    </a:p>
                    <a:p>
                      <a:pPr marL="171450" indent="-171450" algn="l">
                        <a:buFont typeface="Arial" panose="020B0604020202020204" pitchFamily="34" charset="0"/>
                        <a:buChar char="•"/>
                      </a:pPr>
                      <a:r>
                        <a:rPr lang="en-US" sz="1500" b="1" dirty="0" smtClean="0"/>
                        <a:t>Social Studies</a:t>
                      </a:r>
                    </a:p>
                    <a:p>
                      <a:pPr marL="171450" indent="-171450" algn="l">
                        <a:buFont typeface="Arial" panose="020B0604020202020204" pitchFamily="34" charset="0"/>
                        <a:buChar char="•"/>
                      </a:pPr>
                      <a:r>
                        <a:rPr lang="en-US" sz="1500" b="1" dirty="0" smtClean="0"/>
                        <a:t>Scientific</a:t>
                      </a:r>
                    </a:p>
                    <a:p>
                      <a:pPr marL="171450" indent="-171450" algn="l">
                        <a:buFont typeface="Arial" panose="020B0604020202020204" pitchFamily="34" charset="0"/>
                        <a:buChar char="•"/>
                      </a:pPr>
                      <a:r>
                        <a:rPr lang="en-US" sz="1500" b="1" dirty="0" smtClean="0"/>
                        <a:t>Technical</a:t>
                      </a:r>
                    </a:p>
                    <a:p>
                      <a:pPr marL="171450" indent="-171450" algn="l">
                        <a:buFont typeface="Arial" panose="020B0604020202020204" pitchFamily="34" charset="0"/>
                        <a:buChar char="•"/>
                      </a:pPr>
                      <a:r>
                        <a:rPr lang="en-US" sz="1500" b="1" dirty="0" smtClean="0"/>
                        <a:t>Procedural</a:t>
                      </a:r>
                    </a:p>
                    <a:p>
                      <a:pPr marL="171450" indent="-171450" algn="l">
                        <a:buFont typeface="Arial" panose="020B0604020202020204" pitchFamily="34" charset="0"/>
                        <a:buChar char="•"/>
                      </a:pPr>
                      <a:r>
                        <a:rPr lang="en-US" sz="1500" b="1" dirty="0" smtClean="0"/>
                        <a:t>Multi-Step Procedural</a:t>
                      </a:r>
                    </a:p>
                    <a:p>
                      <a:pPr marL="171450" indent="-171450" algn="l">
                        <a:buFont typeface="Arial" panose="020B0604020202020204" pitchFamily="34" charset="0"/>
                        <a:buChar char="•"/>
                      </a:pPr>
                      <a:r>
                        <a:rPr lang="en-US" sz="1500" b="1" dirty="0" smtClean="0"/>
                        <a:t>Exposition </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indent="-171450" algn="l">
                        <a:buFont typeface="Arial" panose="020B0604020202020204" pitchFamily="34" charset="0"/>
                        <a:buChar char="•"/>
                      </a:pPr>
                      <a:r>
                        <a:rPr lang="en-US" sz="1500" b="1" dirty="0" smtClean="0"/>
                        <a:t>Digital</a:t>
                      </a:r>
                      <a:r>
                        <a:rPr lang="en-US" sz="1500" b="1" baseline="0" dirty="0" smtClean="0"/>
                        <a:t> Texts</a:t>
                      </a:r>
                    </a:p>
                    <a:p>
                      <a:pPr marL="171450" indent="-171450" algn="l">
                        <a:buFont typeface="Arial" panose="020B0604020202020204" pitchFamily="34" charset="0"/>
                        <a:buChar char="•"/>
                      </a:pPr>
                      <a:r>
                        <a:rPr lang="en-US" sz="1500" b="1" baseline="0" dirty="0" smtClean="0"/>
                        <a:t>Personal Essays</a:t>
                      </a:r>
                    </a:p>
                    <a:p>
                      <a:pPr marL="171450" indent="-171450" algn="l">
                        <a:buFont typeface="Arial" panose="020B0604020202020204" pitchFamily="34" charset="0"/>
                        <a:buChar char="•"/>
                      </a:pPr>
                      <a:r>
                        <a:rPr lang="en-US" sz="1500" b="1" baseline="0" dirty="0" smtClean="0"/>
                        <a:t>Speeches</a:t>
                      </a:r>
                    </a:p>
                    <a:p>
                      <a:pPr marL="171450" indent="-171450" algn="l">
                        <a:buFont typeface="Arial" panose="020B0604020202020204" pitchFamily="34" charset="0"/>
                        <a:buChar char="•"/>
                      </a:pPr>
                      <a:r>
                        <a:rPr lang="en-US" sz="1500" b="1" baseline="0" dirty="0" smtClean="0"/>
                        <a:t>Journalism</a:t>
                      </a:r>
                    </a:p>
                    <a:p>
                      <a:pPr marL="171450" indent="-171450" algn="l">
                        <a:buFont typeface="Arial" panose="020B0604020202020204" pitchFamily="34" charset="0"/>
                        <a:buChar char="•"/>
                      </a:pPr>
                      <a:r>
                        <a:rPr lang="en-US" sz="1500" b="1" baseline="0" dirty="0" smtClean="0"/>
                        <a:t>Economic Accounts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Dramas (written/film)</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(narrative, lyrical, free)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Fantasy 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Historical novels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Memoirs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Biographies </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Series of Episodes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Audio Versions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Live Versions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Literary Nonfiction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Autobiographies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Memoirs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Adventure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Mysteries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Novels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02650">
                <a:tc gridSpan="2" vMerge="1">
                  <a:txBody>
                    <a:bodyPr/>
                    <a:lstStyle/>
                    <a:p>
                      <a:endParaRPr lang="en-US"/>
                    </a:p>
                  </a:txBody>
                  <a:tcPr/>
                </a:tc>
                <a:tc hMerge="1" vMerge="1">
                  <a:txBody>
                    <a:bodyPr/>
                    <a:lstStyle/>
                    <a:p>
                      <a:endParaRPr lang="en-US"/>
                    </a:p>
                  </a:txBody>
                  <a:tcPr/>
                </a:tc>
                <a:tc gridSpan="4">
                  <a:txBody>
                    <a:bodyPr/>
                    <a:lstStyle/>
                    <a:p>
                      <a:r>
                        <a:rPr lang="en-US" sz="1000" dirty="0" smtClean="0"/>
                        <a:t>Note:  </a:t>
                      </a:r>
                      <a:r>
                        <a:rPr lang="en-US" sz="1000" b="1" u="sng" dirty="0" smtClean="0"/>
                        <a:t>NON-FICTION</a:t>
                      </a:r>
                      <a:r>
                        <a:rPr lang="en-US" sz="1000" b="1" u="none" baseline="0" dirty="0" smtClean="0"/>
                        <a:t> </a:t>
                      </a:r>
                      <a:r>
                        <a:rPr lang="en-US" sz="1000" u="none" dirty="0" smtClean="0"/>
                        <a:t>(</a:t>
                      </a:r>
                      <a:r>
                        <a:rPr lang="en-US" sz="1000" dirty="0" smtClean="0"/>
                        <a:t>factual text-conveys information about someone, how to do something,  tell about a series of events…)</a:t>
                      </a:r>
                    </a:p>
                    <a:p>
                      <a:r>
                        <a:rPr lang="en-US" sz="1000" dirty="0" smtClean="0"/>
                        <a:t>Biographies/Autobiographies,</a:t>
                      </a:r>
                      <a:r>
                        <a:rPr lang="en-US" sz="1000" baseline="0" dirty="0" smtClean="0"/>
                        <a:t> </a:t>
                      </a:r>
                      <a:r>
                        <a:rPr lang="en-US" sz="1000" dirty="0" smtClean="0"/>
                        <a:t>Procedural text,</a:t>
                      </a:r>
                      <a:r>
                        <a:rPr lang="en-US" sz="1000" baseline="0" dirty="0" smtClean="0"/>
                        <a:t> </a:t>
                      </a:r>
                      <a:r>
                        <a:rPr lang="en-US" sz="1000" dirty="0" smtClean="0"/>
                        <a:t>Histories of an Event,</a:t>
                      </a:r>
                      <a:r>
                        <a:rPr lang="en-US" sz="1000" baseline="0" dirty="0" smtClean="0"/>
                        <a:t> </a:t>
                      </a:r>
                      <a:r>
                        <a:rPr lang="en-US" sz="1000" dirty="0" smtClean="0"/>
                        <a:t>Memoirs,</a:t>
                      </a:r>
                      <a:r>
                        <a:rPr lang="en-US" sz="1000" baseline="0" dirty="0" smtClean="0"/>
                        <a:t> </a:t>
                      </a:r>
                      <a:r>
                        <a:rPr lang="en-US" sz="10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6">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6">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RL1  RI1</a:t>
                      </a:r>
                    </a:p>
                    <a:p>
                      <a:pPr marL="0" indent="0" algn="l">
                        <a:buFont typeface="Arial" panose="020B0604020202020204" pitchFamily="34" charset="0"/>
                        <a:buNone/>
                      </a:pPr>
                      <a:r>
                        <a:rPr lang="en-US" sz="1300" b="1" dirty="0" smtClean="0"/>
                        <a:t>RH  RST</a:t>
                      </a:r>
                      <a:endParaRPr lang="en-US" sz="1300" b="1" dirty="0"/>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both primary and secondary sources.                 </a:t>
                      </a:r>
                    </a:p>
                    <a:p>
                      <a:pPr marL="171450" indent="-171450">
                        <a:buFont typeface="Arial" panose="020B0604020202020204" pitchFamily="34" charset="0"/>
                        <a:buChar char="•"/>
                      </a:pPr>
                      <a:r>
                        <a:rPr lang="en-US" sz="1200" dirty="0" smtClean="0"/>
                        <a:t>are science and technical texts.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RL2  RI</a:t>
                      </a:r>
                      <a:r>
                        <a:rPr lang="en-US" sz="1300" b="1" baseline="0" dirty="0" smtClean="0"/>
                        <a:t>2</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a strong theme or central idea  and/or conclusions with particular supporting details.</a:t>
                      </a:r>
                    </a:p>
                    <a:p>
                      <a:pPr marL="171450" indent="-171450">
                        <a:buFont typeface="Arial" panose="020B0604020202020204" pitchFamily="34" charset="0"/>
                        <a:buChar char="•"/>
                      </a:pPr>
                      <a:r>
                        <a:rPr lang="en-US" sz="1200" dirty="0" smtClean="0"/>
                        <a:t>are both primary and secondary sources with distinct central ideas. </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endParaRPr lang="en-US" sz="1300" b="1" dirty="0" smtClean="0"/>
                    </a:p>
                    <a:p>
                      <a:pPr marL="0" indent="0" algn="l">
                        <a:buFont typeface="Arial" panose="020B0604020202020204" pitchFamily="34" charset="0"/>
                        <a:buNone/>
                      </a:pPr>
                      <a:r>
                        <a:rPr lang="en-US" sz="1300" b="1" dirty="0" smtClean="0"/>
                        <a:t>RL3  RI3</a:t>
                      </a:r>
                    </a:p>
                    <a:p>
                      <a:pPr marL="0" indent="0" algn="l">
                        <a:buFont typeface="Arial" panose="020B0604020202020204" pitchFamily="34" charset="0"/>
                        <a:buNone/>
                      </a:pPr>
                      <a:r>
                        <a:rPr lang="en-US" sz="1300" b="1" dirty="0" smtClean="0"/>
                        <a:t>RH  RST</a:t>
                      </a:r>
                    </a:p>
                    <a:p>
                      <a:pPr marL="0" indent="0" algn="l">
                        <a:buFont typeface="Arial" panose="020B0604020202020204" pitchFamily="34" charset="0"/>
                        <a:buNone/>
                      </a:pPr>
                      <a:endParaRPr lang="en-US" sz="700" b="1" dirty="0"/>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stories or dramas  with unfolding plots in a series of episodes.</a:t>
                      </a:r>
                    </a:p>
                    <a:p>
                      <a:pPr marL="171450" indent="-171450">
                        <a:buFont typeface="Arial" panose="020B0604020202020204" pitchFamily="34" charset="0"/>
                        <a:buChar char="•"/>
                      </a:pPr>
                      <a:r>
                        <a:rPr lang="en-US" sz="1200" dirty="0" smtClean="0"/>
                        <a:t>have individuals, events or ideas are elaborated on in-depth.</a:t>
                      </a:r>
                    </a:p>
                    <a:p>
                      <a:pPr marL="171450" indent="-171450">
                        <a:buFont typeface="Arial" panose="020B0604020202020204" pitchFamily="34" charset="0"/>
                        <a:buChar char="•"/>
                      </a:pPr>
                      <a:r>
                        <a:rPr lang="en-US" sz="1200" dirty="0" smtClean="0"/>
                        <a:t>are history or social studies texts with identifiable key steps of a process.</a:t>
                      </a:r>
                    </a:p>
                    <a:p>
                      <a:pPr marL="171450" indent="-171450">
                        <a:buFont typeface="Arial" panose="020B0604020202020204" pitchFamily="34" charset="0"/>
                        <a:buChar char="•"/>
                      </a:pPr>
                      <a:r>
                        <a:rPr lang="en-US" sz="1200" dirty="0" smtClean="0"/>
                        <a:t>have multi-step procedures (technical, math, tasks).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RL4  RI4</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a:t>
                      </a:r>
                      <a:r>
                        <a:rPr lang="en-US" sz="1200" baseline="0" dirty="0" smtClean="0"/>
                        <a:t> figurative and connotative  and technical word meanings.</a:t>
                      </a:r>
                    </a:p>
                    <a:p>
                      <a:pPr marL="171450" indent="-171450">
                        <a:buFont typeface="Arial" panose="020B0604020202020204" pitchFamily="34" charset="0"/>
                        <a:buChar char="•"/>
                      </a:pPr>
                      <a:r>
                        <a:rPr lang="en-US" sz="1200" baseline="0" dirty="0" smtClean="0"/>
                        <a:t>use specific vocabulary  or symbols/key terms related to history/social studies and scientific or technical  domains.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RL5  RI5</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significantly model</a:t>
                      </a:r>
                      <a:r>
                        <a:rPr lang="en-US" sz="1200" baseline="0" dirty="0" smtClean="0"/>
                        <a:t> how sentences, chapters, scenes or stanzas  help develop theme, setting or plot.</a:t>
                      </a:r>
                    </a:p>
                    <a:p>
                      <a:pPr marL="171450" indent="-171450">
                        <a:buFont typeface="Arial" panose="020B0604020202020204" pitchFamily="34" charset="0"/>
                        <a:buChar char="•"/>
                      </a:pPr>
                      <a:r>
                        <a:rPr lang="en-US" sz="1200" dirty="0" smtClean="0"/>
                        <a:t>significantly model how sentences, paragraphs, chapters or sections contribute to the development of ideas.</a:t>
                      </a:r>
                    </a:p>
                    <a:p>
                      <a:pPr marL="171450" indent="-171450">
                        <a:buFont typeface="Arial" panose="020B0604020202020204" pitchFamily="34" charset="0"/>
                        <a:buChar char="•"/>
                      </a:pPr>
                      <a:r>
                        <a:rPr lang="en-US" sz="1200" dirty="0" smtClean="0"/>
                        <a:t>present information sequentially, comparatively</a:t>
                      </a:r>
                      <a:r>
                        <a:rPr lang="en-US" sz="1200" baseline="0" dirty="0" smtClean="0"/>
                        <a:t>  </a:t>
                      </a:r>
                      <a:r>
                        <a:rPr lang="en-US" sz="1200" dirty="0" smtClean="0"/>
                        <a:t>or</a:t>
                      </a:r>
                      <a:r>
                        <a:rPr lang="en-US" sz="1200" baseline="0" dirty="0" smtClean="0"/>
                        <a:t> is organized to contribute understanding of a topic.</a:t>
                      </a:r>
                      <a:r>
                        <a:rPr lang="en-US" sz="1200" dirty="0" smtClean="0"/>
                        <a:t> </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RL6  RI6</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a decisive author’s point of view/purpose </a:t>
                      </a:r>
                      <a:r>
                        <a:rPr lang="en-US" sz="1200" baseline="0" dirty="0" smtClean="0"/>
                        <a:t> </a:t>
                      </a:r>
                      <a:r>
                        <a:rPr lang="en-US" sz="1200" dirty="0" smtClean="0"/>
                        <a:t>shown by</a:t>
                      </a:r>
                      <a:r>
                        <a:rPr lang="en-US" sz="1200" baseline="0" dirty="0" smtClean="0"/>
                        <a:t> the narrator, characters, (narrative) or conveyed in informational text.</a:t>
                      </a:r>
                    </a:p>
                    <a:p>
                      <a:pPr marL="171450" indent="-171450">
                        <a:buFont typeface="Arial" panose="020B0604020202020204" pitchFamily="34" charset="0"/>
                        <a:buChar char="•"/>
                      </a:pPr>
                      <a:r>
                        <a:rPr lang="en-US" sz="1200" baseline="0" dirty="0" smtClean="0"/>
                        <a:t>uses loaded language, inclusion or avoidance of particular facts, provide explanations, procedural descriptions or discussion.</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RL7  RI7</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a:t>
                      </a:r>
                      <a:r>
                        <a:rPr lang="en-US" sz="1200" baseline="0" dirty="0" smtClean="0"/>
                        <a:t> stories, dramas or poems  as well as an audio, video or live version.</a:t>
                      </a:r>
                    </a:p>
                    <a:p>
                      <a:pPr marL="171450" indent="-171450">
                        <a:buFont typeface="Arial" panose="020B0604020202020204" pitchFamily="34" charset="0"/>
                        <a:buChar char="•"/>
                      </a:pPr>
                      <a:r>
                        <a:rPr lang="en-US" sz="1200" dirty="0" smtClean="0"/>
                        <a:t>present information in media or other formats </a:t>
                      </a:r>
                      <a:r>
                        <a:rPr lang="en-US" sz="1200" baseline="0" dirty="0" smtClean="0"/>
                        <a:t> to build understanding.</a:t>
                      </a:r>
                    </a:p>
                    <a:p>
                      <a:pPr marL="171450" indent="-171450">
                        <a:buFont typeface="Arial" panose="020B0604020202020204" pitchFamily="34" charset="0"/>
                        <a:buChar char="•"/>
                      </a:pPr>
                      <a:r>
                        <a:rPr lang="en-US" sz="1200" baseline="0" dirty="0" smtClean="0"/>
                        <a:t>integrate visual information with print and digital texts and information in words  with a visual version (flowchart, model, etc..).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RI8</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have specific claims supported by reasons and evidence.</a:t>
                      </a:r>
                    </a:p>
                    <a:p>
                      <a:pPr marL="171450" indent="-171450">
                        <a:buFont typeface="Arial" panose="020B0604020202020204" pitchFamily="34" charset="0"/>
                        <a:buChar char="•"/>
                      </a:pPr>
                      <a:r>
                        <a:rPr lang="en-US" sz="1200" dirty="0" smtClean="0"/>
                        <a:t>distinguish among fact, opinion and reasoned judgement</a:t>
                      </a:r>
                      <a:r>
                        <a:rPr lang="en-US" sz="1200" baseline="0" dirty="0" smtClean="0"/>
                        <a:t> ( often based on research or speculation).</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RL9  RI9</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a comparison of  stories, poems, historical novels and</a:t>
                      </a:r>
                      <a:r>
                        <a:rPr lang="en-US" sz="1200" baseline="0" dirty="0" smtClean="0"/>
                        <a:t> fantasy stories  approaching similar themes or topics in different ways.</a:t>
                      </a:r>
                    </a:p>
                    <a:p>
                      <a:pPr marL="171450" indent="-171450">
                        <a:buFont typeface="Arial" panose="020B0604020202020204" pitchFamily="34" charset="0"/>
                        <a:buChar char="•"/>
                      </a:pPr>
                      <a:r>
                        <a:rPr lang="en-US" sz="1200" baseline="0" dirty="0" smtClean="0"/>
                        <a:t>are by two authors presenting the same information such as memoirs or biographies.</a:t>
                      </a:r>
                    </a:p>
                    <a:p>
                      <a:pPr marL="171450" indent="-171450">
                        <a:buFont typeface="Arial" panose="020B0604020202020204" pitchFamily="34" charset="0"/>
                        <a:buChar char="•"/>
                      </a:pPr>
                      <a:r>
                        <a:rPr lang="en-US" sz="1200" baseline="0" dirty="0" smtClean="0"/>
                        <a:t>analyze the relationship between a primary and secondary source on the same topic.</a:t>
                      </a:r>
                    </a:p>
                    <a:p>
                      <a:pPr marL="171450" indent="-171450">
                        <a:buFont typeface="Arial" panose="020B0604020202020204" pitchFamily="34" charset="0"/>
                        <a:buChar char="•"/>
                      </a:pPr>
                      <a:r>
                        <a:rPr lang="en-US" sz="1200" dirty="0" smtClean="0"/>
                        <a:t>compare and contrast information gained from experiments, simulations, etc.… on the same topic.</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RL10  RI10</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171450" indent="-171450">
                        <a:buFont typeface="Arial" panose="020B0604020202020204" pitchFamily="34" charset="0"/>
                        <a:buChar char="•"/>
                      </a:pPr>
                      <a:r>
                        <a:rPr lang="en-US" sz="1200" dirty="0" smtClean="0"/>
                        <a:t>are in the 6-8 text complexity band (including stories, dramas, poems, and literary nonfiction).</a:t>
                      </a:r>
                    </a:p>
                    <a:p>
                      <a:pPr marL="171450" indent="-171450">
                        <a:buFont typeface="Arial" panose="020B0604020202020204" pitchFamily="34" charset="0"/>
                        <a:buChar char="•"/>
                      </a:pPr>
                      <a:r>
                        <a:rPr lang="en-US" sz="1200" dirty="0" smtClean="0"/>
                        <a:t>are in the 6-8 text complexity band of history, social studies, science and technical text.</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1595585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4083029"/>
              </p:ext>
            </p:extLst>
          </p:nvPr>
        </p:nvGraphicFramePr>
        <p:xfrm>
          <a:off x="115546" y="1199451"/>
          <a:ext cx="9800398" cy="13196893"/>
        </p:xfrm>
        <a:graphic>
          <a:graphicData uri="http://schemas.openxmlformats.org/drawingml/2006/table">
            <a:tbl>
              <a:tblPr firstRow="1" bandRow="1">
                <a:tableStyleId>{5940675A-B579-460E-94D1-54222C63F5DA}</a:tableStyleId>
              </a:tblPr>
              <a:tblGrid>
                <a:gridCol w="1866735"/>
                <a:gridCol w="732496"/>
                <a:gridCol w="1134239"/>
                <a:gridCol w="2454640"/>
                <a:gridCol w="2270948"/>
                <a:gridCol w="1341340"/>
              </a:tblGrid>
              <a:tr h="436213">
                <a:tc gridSpan="6">
                  <a:txBody>
                    <a:bodyPr/>
                    <a:lstStyle/>
                    <a:p>
                      <a:pPr algn="ctr"/>
                      <a:r>
                        <a:rPr lang="en-US" sz="2200" b="1" dirty="0" smtClean="0"/>
                        <a:t>Grade 6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indent="-171450">
                        <a:buFont typeface="Arial" panose="020B0604020202020204" pitchFamily="34" charset="0"/>
                        <a:buChar char="•"/>
                      </a:pPr>
                      <a:r>
                        <a:rPr lang="en-US" sz="1300" b="1" dirty="0" smtClean="0"/>
                        <a:t>Establish a clear claim.</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opinion text)</a:t>
                      </a:r>
                    </a:p>
                    <a:p>
                      <a:r>
                        <a:rPr lang="en-US" sz="1100" b="0" dirty="0" smtClean="0"/>
                        <a:t>A student is writing [argumentative essay, letter to the editor] for [teacher,</a:t>
                      </a:r>
                      <a:r>
                        <a:rPr lang="en-US" sz="1100" b="0" baseline="0" dirty="0" smtClean="0"/>
                        <a:t> </a:t>
                      </a:r>
                      <a:r>
                        <a:rPr lang="en-US" sz="1100" b="0" dirty="0" smtClean="0"/>
                        <a:t>class, principal, student newspaper, etc.] about _________. Read the draft</a:t>
                      </a:r>
                      <a:r>
                        <a:rPr lang="en-US" sz="1100" b="0" baseline="0" dirty="0" smtClean="0"/>
                        <a:t> </a:t>
                      </a:r>
                      <a:r>
                        <a:rPr lang="en-US" sz="1100" b="0" dirty="0" smtClean="0"/>
                        <a:t>of the ______ and complete the task that follows. [Insert text.]</a:t>
                      </a:r>
                    </a:p>
                    <a:p>
                      <a:pPr marL="171450" indent="-171450">
                        <a:buFont typeface="Arial" panose="020B0604020202020204" pitchFamily="34" charset="0"/>
                        <a:buChar char="•"/>
                      </a:pPr>
                      <a:r>
                        <a:rPr lang="en-US" sz="1100" b="0" dirty="0" smtClean="0"/>
                        <a:t>Write an introduction to an [essay, editorial, etc.] that establishes and</a:t>
                      </a:r>
                      <a:r>
                        <a:rPr lang="en-US" sz="1100" b="0" baseline="0" dirty="0" smtClean="0"/>
                        <a:t> </a:t>
                      </a:r>
                      <a:r>
                        <a:rPr lang="en-US" sz="1100" b="0" dirty="0" smtClean="0"/>
                        <a:t>introduces a clear claim about _______</a:t>
                      </a:r>
                    </a:p>
                    <a:p>
                      <a:pPr marL="171450" indent="-171450">
                        <a:buFont typeface="Arial" panose="020B0604020202020204" pitchFamily="34" charset="0"/>
                        <a:buChar char="•"/>
                      </a:pPr>
                      <a:r>
                        <a:rPr lang="en-US" sz="1100" b="0" dirty="0" smtClean="0"/>
                        <a:t>This essay is missing a conclusion. Write a conclusion that follows from</a:t>
                      </a:r>
                      <a:r>
                        <a:rPr lang="en-US" sz="1100" b="0" baseline="0" dirty="0" smtClean="0"/>
                        <a:t> </a:t>
                      </a:r>
                      <a:r>
                        <a:rPr lang="en-US" sz="1100" b="0" dirty="0" smtClean="0"/>
                        <a:t>the argument.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04716">
                <a:tc gridSpan="2">
                  <a:txBody>
                    <a:bodyPr/>
                    <a:lstStyle/>
                    <a:p>
                      <a:pPr marL="171450" indent="-171450">
                        <a:buFont typeface="Arial" panose="020B0604020202020204" pitchFamily="34" charset="0"/>
                        <a:buChar char="•"/>
                      </a:pPr>
                      <a:r>
                        <a:rPr lang="en-US" sz="1300" b="1" dirty="0" smtClean="0"/>
                        <a:t>Organize reasons and evidence to support claims, building a logical argument.</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07472">
                <a:tc gridSpan="2">
                  <a:txBody>
                    <a:bodyPr/>
                    <a:lstStyle/>
                    <a:p>
                      <a:pPr marL="171450" indent="-171450">
                        <a:buFont typeface="Arial" panose="020B0604020202020204" pitchFamily="34" charset="0"/>
                        <a:buChar char="•"/>
                      </a:pPr>
                      <a:r>
                        <a:rPr lang="en-US" sz="1300" b="1" dirty="0" smtClean="0"/>
                        <a:t>Provide appropriate transitional strategies for coherence, clarifying relationships between and among claims and</a:t>
                      </a:r>
                      <a:r>
                        <a:rPr lang="en-US" sz="1300" b="1" baseline="0" dirty="0" smtClean="0"/>
                        <a:t> </a:t>
                      </a:r>
                      <a:r>
                        <a:rPr lang="en-US" sz="1300" b="1" dirty="0" smtClean="0"/>
                        <a:t>reasons/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by identifying improved organizational elements)</a:t>
                      </a:r>
                    </a:p>
                    <a:p>
                      <a:r>
                        <a:rPr lang="en-US" sz="1100" b="0" baseline="0" dirty="0" smtClean="0"/>
                        <a:t>A student is writing [argumentative essay, letter to the editor, etc.] for teacher, class, principal, student newspaper, etc.] about _________. The student wants to revise the draft to _______. Read the draft of the ______ and complete the task that follows. [Insert text]</a:t>
                      </a:r>
                    </a:p>
                    <a:p>
                      <a:pPr marL="171450" indent="-171450">
                        <a:buFont typeface="Arial" panose="020B0604020202020204" pitchFamily="34" charset="0"/>
                        <a:buChar char="•"/>
                      </a:pPr>
                      <a:r>
                        <a:rPr lang="en-US" sz="1100" b="0" baseline="0" dirty="0" smtClean="0"/>
                        <a:t>Choose the paragraph that would make the best introduction to establish and introduce the claim [set up the argument, etc.].</a:t>
                      </a:r>
                    </a:p>
                    <a:p>
                      <a:pPr marL="171450" indent="-171450">
                        <a:buFont typeface="Arial" panose="020B0604020202020204" pitchFamily="34" charset="0"/>
                        <a:buChar char="•"/>
                      </a:pPr>
                      <a:r>
                        <a:rPr lang="en-US" sz="1100" b="0" baseline="0" dirty="0" smtClean="0"/>
                        <a:t>Choose the sentences or paragraph that would improve the conclusion for the paragraph (or would make the best conclusion).</a:t>
                      </a:r>
                    </a:p>
                    <a:p>
                      <a:pPr marL="171450" indent="-171450">
                        <a:buFont typeface="Arial" panose="020B0604020202020204" pitchFamily="34" charset="0"/>
                        <a:buChar char="•"/>
                      </a:pPr>
                      <a:r>
                        <a:rPr lang="en-US" sz="1100" b="0" baseline="0" dirty="0" smtClean="0"/>
                        <a:t>Revise the draft of the student’s essay about ___. Choose the paragraph that would best improve the conclusion for the argument.</a:t>
                      </a:r>
                    </a:p>
                    <a:p>
                      <a:pPr marL="171450" indent="-171450">
                        <a:buFont typeface="Arial" panose="020B0604020202020204" pitchFamily="34" charset="0"/>
                        <a:buChar char="•"/>
                      </a:pPr>
                      <a:r>
                        <a:rPr lang="en-US" sz="1100" b="0" baseline="0" dirty="0" smtClean="0"/>
                        <a:t>Choose the transition sentence that would improve the links between the two paragraphs [or links between the two sentences within a paragraph, etc.].</a:t>
                      </a:r>
                    </a:p>
                    <a:p>
                      <a:pPr marL="171450" indent="-171450">
                        <a:buFont typeface="Arial" panose="020B0604020202020204" pitchFamily="34" charset="0"/>
                        <a:buChar char="•"/>
                      </a:pPr>
                      <a:r>
                        <a:rPr lang="en-US" sz="1100" b="0" baseline="0" dirty="0" smtClean="0"/>
                        <a:t>Revise the introduction by choosing the two sentences that would improve the introduction by [setting up the argument, clarifying the claim, etc.]</a:t>
                      </a:r>
                    </a:p>
                    <a:p>
                      <a:pPr marL="171450" indent="-171450">
                        <a:buFont typeface="Arial" panose="020B0604020202020204" pitchFamily="34" charset="0"/>
                        <a:buChar char="•"/>
                      </a:pPr>
                      <a:r>
                        <a:rPr lang="en-US" sz="1100" b="0" baseline="0" dirty="0" smtClean="0"/>
                        <a:t>Revise the student’s draft of an argumentative essay by choosing two sentences that would improve the writer’s conclusion.</a:t>
                      </a:r>
                    </a:p>
                    <a:p>
                      <a:pPr marL="171450" indent="-171450">
                        <a:buFont typeface="Arial" panose="020B0604020202020204" pitchFamily="34" charset="0"/>
                        <a:buChar char="•"/>
                      </a:pPr>
                      <a:r>
                        <a:rPr lang="en-US" sz="1100" b="0" baseline="0" dirty="0" smtClean="0"/>
                        <a:t>Choose two transition sentences that would improve the link between the two paragraphs [or links between the two sentences within a paragraph,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520816">
                <a:tc gridSpan="2">
                  <a:txBody>
                    <a:bodyPr/>
                    <a:lstStyle/>
                    <a:p>
                      <a:pPr marL="171450" indent="-171450">
                        <a:buFont typeface="Arial" panose="020B0604020202020204" pitchFamily="34" charset="0"/>
                        <a:buChar char="•"/>
                      </a:pPr>
                      <a:r>
                        <a:rPr lang="en-US" sz="1300" b="1" dirty="0" smtClean="0"/>
                        <a:t>Use appropriate vocabulary for argument.</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509743">
                <a:tc gridSpan="2">
                  <a:txBody>
                    <a:bodyPr/>
                    <a:lstStyle/>
                    <a:p>
                      <a:pPr marL="171450" indent="-171450">
                        <a:buFont typeface="Arial" panose="020B0604020202020204" pitchFamily="34" charset="0"/>
                        <a:buChar char="•"/>
                      </a:pPr>
                      <a:r>
                        <a:rPr lang="en-US" sz="1300" b="1" dirty="0" smtClean="0"/>
                        <a:t>Provide a conclusion that is appropriate to purpose and audience and follows from the argument(s).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606400">
                <a:tc gridSpan="2">
                  <a:txBody>
                    <a:bodyPr/>
                    <a:lstStyle/>
                    <a:p>
                      <a:pPr marL="171450" indent="-171450">
                        <a:buFont typeface="Arial" panose="020B0604020202020204" pitchFamily="34" charset="0"/>
                        <a:buChar char="•"/>
                      </a:pPr>
                      <a:r>
                        <a:rPr lang="en-US" sz="1500" b="1" dirty="0" smtClean="0"/>
                        <a:t>Reference and/or integrate relevant reasons (from notes provided) to support claims.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opinion text by applying elaboration techniques)</a:t>
                      </a:r>
                    </a:p>
                    <a:p>
                      <a:r>
                        <a:rPr lang="en-US" sz="1100" b="0" dirty="0" smtClean="0"/>
                        <a:t>A student is writing [argumentative essay, letter to the editor] for [teacher,</a:t>
                      </a:r>
                      <a:r>
                        <a:rPr lang="en-US" sz="1100" b="0" baseline="0" dirty="0" smtClean="0"/>
                        <a:t> </a:t>
                      </a:r>
                      <a:r>
                        <a:rPr lang="en-US" sz="1100" b="0" dirty="0" smtClean="0"/>
                        <a:t>class, principal, student newspaper, etc.] about _________. Read the draft</a:t>
                      </a:r>
                      <a:r>
                        <a:rPr lang="en-US" sz="1100" b="0" baseline="0" dirty="0" smtClean="0"/>
                        <a:t> </a:t>
                      </a:r>
                      <a:r>
                        <a:rPr lang="en-US" sz="1100" b="0" dirty="0" smtClean="0"/>
                        <a:t>of the ______ and complete the task that follows. [Insert text.] </a:t>
                      </a:r>
                      <a:r>
                        <a:rPr lang="en-US" sz="1100" b="0" i="1" dirty="0" smtClean="0"/>
                        <a:t>Stimulus will</a:t>
                      </a:r>
                      <a:r>
                        <a:rPr lang="en-US" sz="1100" b="0" i="1" baseline="0" dirty="0" smtClean="0"/>
                        <a:t> </a:t>
                      </a:r>
                      <a:r>
                        <a:rPr lang="en-US" sz="1100" b="0" i="1" dirty="0" smtClean="0"/>
                        <a:t>provide, in addition to the student's draft, some source of information such</a:t>
                      </a:r>
                      <a:r>
                        <a:rPr lang="en-US" sz="1100" b="0" i="1" baseline="0" dirty="0" smtClean="0"/>
                        <a:t> </a:t>
                      </a:r>
                      <a:r>
                        <a:rPr lang="en-US" sz="1100" b="0" i="1" dirty="0" smtClean="0"/>
                        <a:t>as student notes, a chart, a bulleted list, or similar fictitious, but factually</a:t>
                      </a:r>
                      <a:r>
                        <a:rPr lang="en-US" sz="1100" b="0" i="1" baseline="0" dirty="0" smtClean="0"/>
                        <a:t> </a:t>
                      </a:r>
                      <a:r>
                        <a:rPr lang="en-US" sz="1100" b="0" i="1" dirty="0" smtClean="0"/>
                        <a:t>accurate, source. For items written to this type of stimulus, students should</a:t>
                      </a:r>
                      <a:r>
                        <a:rPr lang="en-US" sz="1100" b="0" i="1" baseline="0" dirty="0" smtClean="0"/>
                        <a:t> </a:t>
                      </a:r>
                      <a:r>
                        <a:rPr lang="en-US" sz="1100" b="0" i="1" dirty="0" smtClean="0"/>
                        <a:t>either quote directly from the source or paraphrase by using their own words</a:t>
                      </a:r>
                      <a:r>
                        <a:rPr lang="en-US" sz="1100" b="0" i="1" baseline="0" dirty="0" smtClean="0"/>
                        <a:t> </a:t>
                      </a:r>
                      <a:r>
                        <a:rPr lang="en-US" sz="1100" b="0" i="1" dirty="0" smtClean="0"/>
                        <a:t>when referencing the sources].</a:t>
                      </a:r>
                    </a:p>
                    <a:p>
                      <a:pPr marL="171450" indent="-171450">
                        <a:buFont typeface="Arial" panose="020B0604020202020204" pitchFamily="34" charset="0"/>
                        <a:buChar char="•"/>
                      </a:pPr>
                      <a:r>
                        <a:rPr lang="en-US" sz="1100" b="0" dirty="0" smtClean="0"/>
                        <a:t>Add relevant evidence from [student notes] that would support the</a:t>
                      </a:r>
                      <a:r>
                        <a:rPr lang="en-US" sz="1100" b="0" baseline="0" dirty="0" smtClean="0"/>
                        <a:t> </a:t>
                      </a:r>
                      <a:r>
                        <a:rPr lang="en-US" sz="1100" b="0" dirty="0" smtClean="0"/>
                        <a:t>claim/reason(s) in paragraph ____. ]. Note: stem must indicate</a:t>
                      </a:r>
                      <a:r>
                        <a:rPr lang="en-US" sz="1100" b="0" baseline="0" dirty="0" smtClean="0"/>
                        <a:t> </a:t>
                      </a:r>
                      <a:r>
                        <a:rPr lang="en-US" sz="1100" b="0" dirty="0" smtClean="0"/>
                        <a:t>specifically where the information is to be inserted. This can be</a:t>
                      </a:r>
                      <a:r>
                        <a:rPr lang="en-US" sz="1100" b="0" baseline="0" dirty="0" smtClean="0"/>
                        <a:t> </a:t>
                      </a:r>
                      <a:r>
                        <a:rPr lang="en-US" sz="1100" b="0" dirty="0" smtClean="0"/>
                        <a:t>achieved by underlining a section or by indicating, for example,</a:t>
                      </a:r>
                      <a:r>
                        <a:rPr lang="en-US" sz="1100" b="0" baseline="0" dirty="0" smtClean="0"/>
                        <a:t> </a:t>
                      </a:r>
                      <a:r>
                        <a:rPr lang="en-US" sz="1100" b="0" dirty="0" smtClean="0"/>
                        <a:t>“between paragraph 1 and 2,” or “at the end of paragraph 3,” etc.</a:t>
                      </a:r>
                    </a:p>
                    <a:p>
                      <a:pPr marL="171450" indent="-171450">
                        <a:buFont typeface="Arial" panose="020B0604020202020204" pitchFamily="34" charset="0"/>
                        <a:buChar char="•"/>
                      </a:pPr>
                      <a:r>
                        <a:rPr lang="en-US" sz="1100" b="0" dirty="0" smtClean="0"/>
                        <a:t>A student has written her introductory paragraph in which she</a:t>
                      </a:r>
                      <a:r>
                        <a:rPr lang="en-US" sz="1100" b="0" baseline="0" dirty="0" smtClean="0"/>
                        <a:t> </a:t>
                      </a:r>
                      <a:r>
                        <a:rPr lang="en-US" sz="1100" b="0" dirty="0" smtClean="0"/>
                        <a:t>establishes and introduces a clear claim about ______. Write [one-to three]</a:t>
                      </a:r>
                      <a:r>
                        <a:rPr lang="en-US" sz="1100" b="0" baseline="0" dirty="0" smtClean="0"/>
                        <a:t> p</a:t>
                      </a:r>
                      <a:r>
                        <a:rPr lang="en-US" sz="1100" b="0" dirty="0" smtClean="0"/>
                        <a:t>aragraph(s) that use(s) reasons and evidence from [the student</a:t>
                      </a:r>
                      <a:r>
                        <a:rPr lang="en-US" sz="1100" b="0" baseline="0" dirty="0" smtClean="0"/>
                        <a:t> </a:t>
                      </a:r>
                      <a:r>
                        <a:rPr lang="en-US" sz="1100" b="0" dirty="0" smtClean="0"/>
                        <a:t>notes] to support her claim</a:t>
                      </a:r>
                      <a:r>
                        <a:rPr lang="en-US" sz="1200" b="1" dirty="0" smtClean="0"/>
                        <a: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373709">
                <a:tc rowSpan="2" gridSpan="2">
                  <a:txBody>
                    <a:bodyPr/>
                    <a:lstStyle/>
                    <a:p>
                      <a:pPr marL="171450" indent="-171450">
                        <a:buFont typeface="Arial" panose="020B0604020202020204" pitchFamily="34" charset="0"/>
                        <a:buChar char="•"/>
                      </a:pPr>
                      <a:r>
                        <a:rPr lang="en-US" sz="1500" b="1" dirty="0" smtClean="0"/>
                        <a:t>Reference and/or integrate</a:t>
                      </a:r>
                      <a:r>
                        <a:rPr lang="en-US" sz="1500" b="1" baseline="0" dirty="0" smtClean="0"/>
                        <a:t> </a:t>
                      </a:r>
                      <a:r>
                        <a:rPr lang="en-US" sz="1500" b="1" dirty="0" smtClean="0"/>
                        <a:t>relevant and credible evidence (from notes provided) to support claims</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042349">
                <a:tc gridSpan="2" vMerge="1">
                  <a:txBody>
                    <a:bodyPr/>
                    <a:lstStyle/>
                    <a:p>
                      <a:endParaRPr lang="en-US"/>
                    </a:p>
                  </a:txBody>
                  <a:tcPr/>
                </a:tc>
                <a:tc hMerge="1" vMerge="1">
                  <a:txBody>
                    <a:bodyPr/>
                    <a:lstStyle/>
                    <a:p>
                      <a:endParaRPr lang="en-US"/>
                    </a:p>
                  </a:txBody>
                  <a:tcPr/>
                </a:tc>
                <a:tc rowSpan="3" gridSpan="4">
                  <a:txBody>
                    <a:bodyPr/>
                    <a:lstStyle/>
                    <a:p>
                      <a:r>
                        <a:rPr lang="en-US" sz="1200" b="1" dirty="0" smtClean="0"/>
                        <a:t>Revise a Brief Text DOK-2 (student will revise by identifying</a:t>
                      </a:r>
                      <a:r>
                        <a:rPr lang="en-US" sz="1200" b="1" baseline="0" dirty="0" smtClean="0"/>
                        <a:t> best use of elaboration techniques)</a:t>
                      </a:r>
                    </a:p>
                    <a:p>
                      <a:r>
                        <a:rPr lang="en-US" sz="1100" b="0" baseline="0" dirty="0" smtClean="0"/>
                        <a:t>A student is writing [argumentative essay, letter to the editor] for [teacher, class, principal, student newspaper, etc.] about _________. The student wants to revise the draft to _______. Read the draft of the ______ and complete the task that follows. [Insert text.] </a:t>
                      </a:r>
                      <a:r>
                        <a:rPr lang="en-US" sz="1100" b="0" i="1" baseline="0" dirty="0" smtClean="0"/>
                        <a:t>Stimulus will provide, in addition to the student's draft, some source of information such as student notes, a chart, a bulleted list, or similar fictitious, but factually accurate, source.</a:t>
                      </a:r>
                    </a:p>
                    <a:p>
                      <a:pPr marL="171450" indent="-171450">
                        <a:buFont typeface="Arial" panose="020B0604020202020204" pitchFamily="34" charset="0"/>
                        <a:buChar char="•"/>
                      </a:pPr>
                      <a:r>
                        <a:rPr lang="en-US" sz="1100" b="0" i="0" baseline="0" dirty="0" smtClean="0"/>
                        <a:t>The student wants to add information from the ______ to his draft. </a:t>
                      </a:r>
                      <a:r>
                        <a:rPr lang="en-US" sz="1100" b="0" baseline="0" dirty="0" smtClean="0"/>
                        <a:t>Which of the following sentences best uses the information from the ____ to elaborate ____ before/after] the underlined sentence or to support the idea about _____]? </a:t>
                      </a:r>
                      <a:r>
                        <a:rPr lang="en-US" sz="1100" b="0" i="1" baseline="0" dirty="0" smtClean="0"/>
                        <a:t>Note: stem must indicate specifically where the information is to be found and/or inserted. This can be by underlining a section or by indicating, for example, “between paragraph 1 and 2,” or “at the end of paragraph 3,” etc.</a:t>
                      </a:r>
                    </a:p>
                    <a:p>
                      <a:pPr marL="171450" indent="-171450">
                        <a:buFont typeface="Arial" panose="020B0604020202020204" pitchFamily="34" charset="0"/>
                        <a:buChar char="•"/>
                      </a:pPr>
                      <a:r>
                        <a:rPr lang="en-US" sz="1100" b="0" baseline="0" dirty="0" smtClean="0"/>
                        <a:t>Revise the student’s paragraphs about ___ by choosing the sentence that gives the best evidence to improve support of the student’s underlined (or otherwise designated) claim.</a:t>
                      </a:r>
                    </a:p>
                    <a:p>
                      <a:pPr marL="171450" indent="-171450">
                        <a:buFont typeface="Arial" panose="020B0604020202020204" pitchFamily="34" charset="0"/>
                        <a:buChar char="•"/>
                      </a:pPr>
                      <a:r>
                        <a:rPr lang="en-US" sz="1100" b="0" baseline="0" dirty="0" smtClean="0"/>
                        <a:t>Choose the sentence that gives the best evidence to improve support of the student’s claims underlined (or otherwise designated, such as “at the end of paragraph 3,” etc.)</a:t>
                      </a:r>
                    </a:p>
                    <a:p>
                      <a:pPr marL="171450" indent="-171450">
                        <a:buFont typeface="Arial" panose="020B0604020202020204" pitchFamily="34" charset="0"/>
                        <a:buChar char="•"/>
                      </a:pPr>
                      <a:r>
                        <a:rPr lang="en-US" sz="1100" b="0" baseline="0" dirty="0" smtClean="0"/>
                        <a:t>Choose the sentence that should be deleted because it does not support the claim in the [designated] paragraph (or underlined section, etc.).</a:t>
                      </a:r>
                    </a:p>
                    <a:p>
                      <a:pPr marL="171450" indent="-171450">
                        <a:buFont typeface="Arial" panose="020B0604020202020204" pitchFamily="34" charset="0"/>
                        <a:buChar char="•"/>
                      </a:pPr>
                      <a:r>
                        <a:rPr lang="en-US" sz="1100" b="0" baseline="0" dirty="0" smtClean="0"/>
                        <a:t>Read the underlined text. Choose the sentence(s)/paragraph that would be more appropriate for the author’s argumentative purpose [or for the stated audience].</a:t>
                      </a:r>
                    </a:p>
                    <a:p>
                      <a:pPr marL="171450" indent="-171450">
                        <a:buFont typeface="Arial" panose="020B0604020202020204" pitchFamily="34" charset="0"/>
                        <a:buChar char="•"/>
                      </a:pPr>
                      <a:r>
                        <a:rPr lang="en-US" sz="1100" b="0" baseline="0" dirty="0" smtClean="0"/>
                        <a:t>The student wants to add information from the ______ to his draft. Which of the following two sentences best use the information from the _____ to elaborate ____ [or to add evidence [before/after] the underlined sentence or to support the idea about _____]? </a:t>
                      </a:r>
                    </a:p>
                    <a:p>
                      <a:pPr marL="171450" indent="-171450">
                        <a:buFont typeface="Arial" panose="020B0604020202020204" pitchFamily="34" charset="0"/>
                        <a:buChar char="•"/>
                      </a:pPr>
                      <a:r>
                        <a:rPr lang="en-US" sz="1100" b="0" baseline="0" dirty="0" smtClean="0"/>
                        <a:t>Revise the student’s paragraphs about ___. Choose two sentences that give the best evidence to improve the support the student’s claim.</a:t>
                      </a:r>
                    </a:p>
                    <a:p>
                      <a:pPr marL="171450" indent="-171450">
                        <a:buFont typeface="Arial" panose="020B0604020202020204" pitchFamily="34" charset="0"/>
                        <a:buChar char="•"/>
                      </a:pPr>
                      <a:r>
                        <a:rPr lang="en-US" sz="1100" b="0" baseline="0" dirty="0" smtClean="0"/>
                        <a:t>Revise the student’s paragraph(s) by choosing the two sentences that that would improve the evidence to support the claim [underlined] in this/these paragraph(s).</a:t>
                      </a:r>
                    </a:p>
                    <a:p>
                      <a:pPr marL="171450" indent="-171450">
                        <a:buFont typeface="Arial" panose="020B0604020202020204" pitchFamily="34" charset="0"/>
                        <a:buChar char="•"/>
                      </a:pPr>
                      <a:r>
                        <a:rPr lang="en-US" sz="1100" b="0" baseline="0" dirty="0" smtClean="0"/>
                        <a:t>Choose two sentences that should be deleted because they do not support the claim in the paragraph [underlined or otherwise designated].</a:t>
                      </a:r>
                    </a:p>
                    <a:p>
                      <a:pPr marL="171450" indent="-171450">
                        <a:buFont typeface="Arial" panose="020B0604020202020204" pitchFamily="34" charset="0"/>
                        <a:buChar char="•"/>
                      </a:pPr>
                      <a:r>
                        <a:rPr lang="en-US" sz="1100" b="0" baseline="0" dirty="0" smtClean="0"/>
                        <a:t>Select two sentences that would improve the claim in the two underlined sections/paragraphs.</a:t>
                      </a:r>
                    </a:p>
                    <a:p>
                      <a:pPr marL="171450" indent="-171450">
                        <a:buFont typeface="Arial" panose="020B0604020202020204" pitchFamily="34" charset="0"/>
                        <a:buChar char="•"/>
                      </a:pPr>
                      <a:r>
                        <a:rPr lang="en-US" sz="1100" b="0" baseline="0" dirty="0" smtClean="0"/>
                        <a:t>Read a student’s draft of ___ about [issue]. The student wants to replace the two underlined sentences with sentences that would be more appropriate for the author’s argumentative purpose {or for the stated audience]. Choose the more appropriate sentences.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1740135">
                <a:tc gridSpan="2">
                  <a:txBody>
                    <a:bodyPr/>
                    <a:lstStyle/>
                    <a:p>
                      <a:pPr marL="171450" indent="-171450">
                        <a:buFont typeface="Arial" panose="020B0604020202020204" pitchFamily="34" charset="0"/>
                        <a:buChar char="•"/>
                      </a:pPr>
                      <a:r>
                        <a:rPr lang="en-US" sz="1500" b="1" dirty="0" smtClean="0"/>
                        <a:t>Establish and maintain a formal style and tone (including appropriate sentence variety and complexity) for</a:t>
                      </a:r>
                      <a:r>
                        <a:rPr lang="en-US" sz="1500" b="1" baseline="0" dirty="0" smtClean="0"/>
                        <a:t> </a:t>
                      </a:r>
                      <a:r>
                        <a:rPr lang="en-US" sz="1500" b="1" dirty="0" smtClean="0"/>
                        <a:t>audience/purpose</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369325">
                <a:tc gridSpan="2">
                  <a:txBody>
                    <a:bodyPr/>
                    <a:lstStyle/>
                    <a:p>
                      <a:pPr marL="171450" indent="-171450">
                        <a:buFont typeface="Arial" panose="020B0604020202020204" pitchFamily="34" charset="0"/>
                        <a:buChar char="•"/>
                      </a:pPr>
                      <a:r>
                        <a:rPr lang="en-US" sz="1500" b="1" dirty="0" smtClean="0"/>
                        <a:t>Delete details that do not support the claim.</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608397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90613082"/>
              </p:ext>
            </p:extLst>
          </p:nvPr>
        </p:nvGraphicFramePr>
        <p:xfrm>
          <a:off x="223755" y="1270961"/>
          <a:ext cx="9726139" cy="13092910"/>
        </p:xfrm>
        <a:graphic>
          <a:graphicData uri="http://schemas.openxmlformats.org/drawingml/2006/table">
            <a:tbl>
              <a:tblPr firstRow="1" bandRow="1">
                <a:tableStyleId>{5940675A-B579-460E-94D1-54222C63F5DA}</a:tableStyleId>
              </a:tblPr>
              <a:tblGrid>
                <a:gridCol w="1783730"/>
                <a:gridCol w="1057440"/>
                <a:gridCol w="726290"/>
                <a:gridCol w="2345495"/>
                <a:gridCol w="2169972"/>
                <a:gridCol w="1643211"/>
              </a:tblGrid>
              <a:tr h="499085">
                <a:tc gridSpan="6">
                  <a:txBody>
                    <a:bodyPr/>
                    <a:lstStyle/>
                    <a:p>
                      <a:pPr algn="ctr"/>
                      <a:r>
                        <a:rPr lang="en-US" sz="2200" b="1" dirty="0" smtClean="0">
                          <a:latin typeface="+mn-lt"/>
                        </a:rPr>
                        <a:t>Grade 6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81641">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Introduce and clearly state a focus (thesis)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latin typeface="+mn-lt"/>
                        </a:rPr>
                        <a:t>Brief Write DOK-3 (student will write organized informational/explanatory text.</a:t>
                      </a:r>
                    </a:p>
                    <a:p>
                      <a:r>
                        <a:rPr lang="en-US" sz="1100" b="0" dirty="0" smtClean="0">
                          <a:latin typeface="+mn-lt"/>
                        </a:rPr>
                        <a:t>A student is writing a [report, essay, article, etc.] for [teacher, principal,</a:t>
                      </a:r>
                      <a:r>
                        <a:rPr lang="en-US" sz="1100" b="0" baseline="0" dirty="0" smtClean="0">
                          <a:latin typeface="+mn-lt"/>
                        </a:rPr>
                        <a:t> </a:t>
                      </a:r>
                      <a:r>
                        <a:rPr lang="en-US" sz="1100" b="0" dirty="0" smtClean="0">
                          <a:latin typeface="+mn-lt"/>
                        </a:rPr>
                        <a:t>class, etc.] about _________. Read the draft of the ______ and complete the</a:t>
                      </a:r>
                      <a:r>
                        <a:rPr lang="en-US" sz="1100" b="0" baseline="0" dirty="0" smtClean="0">
                          <a:latin typeface="+mn-lt"/>
                        </a:rPr>
                        <a:t> </a:t>
                      </a:r>
                      <a:r>
                        <a:rPr lang="en-US" sz="1100" b="0" dirty="0" smtClean="0">
                          <a:latin typeface="+mn-lt"/>
                        </a:rPr>
                        <a:t>task that follows. [Insert text.]</a:t>
                      </a:r>
                    </a:p>
                    <a:p>
                      <a:pPr marL="171450" indent="-171450">
                        <a:buFont typeface="Arial" panose="020B0604020202020204" pitchFamily="34" charset="0"/>
                        <a:buChar char="•"/>
                      </a:pPr>
                      <a:r>
                        <a:rPr lang="en-US" sz="1100" b="0" dirty="0" smtClean="0">
                          <a:latin typeface="+mn-lt"/>
                        </a:rPr>
                        <a:t>Write an introduction that provides a clear focus [controlling idea, or</a:t>
                      </a:r>
                      <a:r>
                        <a:rPr lang="en-US" sz="1100" b="0" baseline="0" dirty="0" smtClean="0">
                          <a:latin typeface="+mn-lt"/>
                        </a:rPr>
                        <a:t> </a:t>
                      </a:r>
                      <a:r>
                        <a:rPr lang="en-US" sz="1100" b="0" dirty="0" smtClean="0">
                          <a:latin typeface="+mn-lt"/>
                        </a:rPr>
                        <a:t>thesis] for the text.</a:t>
                      </a:r>
                    </a:p>
                    <a:p>
                      <a:pPr marL="171450" indent="-171450">
                        <a:buFont typeface="Arial" panose="020B0604020202020204" pitchFamily="34" charset="0"/>
                        <a:buChar char="•"/>
                      </a:pPr>
                      <a:r>
                        <a:rPr lang="en-US" sz="1100" b="0" dirty="0" smtClean="0">
                          <a:latin typeface="+mn-lt"/>
                        </a:rPr>
                        <a:t>Write a conclusion for this essay that follows logically from the</a:t>
                      </a:r>
                      <a:r>
                        <a:rPr lang="en-US" sz="1100" b="0" baseline="0" dirty="0" smtClean="0">
                          <a:latin typeface="+mn-lt"/>
                        </a:rPr>
                        <a:t> </a:t>
                      </a:r>
                      <a:r>
                        <a:rPr lang="en-US" sz="1100" b="0" dirty="0" smtClean="0">
                          <a:latin typeface="+mn-lt"/>
                        </a:rPr>
                        <a:t>information in the [stimulus].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405806">
                <a:tc gridSpan="2">
                  <a:txBody>
                    <a:bodyPr/>
                    <a:lstStyle/>
                    <a:p>
                      <a:pPr marL="171450" indent="-171450">
                        <a:buFont typeface="Arial" panose="020B0604020202020204" pitchFamily="34" charset="0"/>
                        <a:buChar char="•"/>
                      </a:pPr>
                      <a:r>
                        <a:rPr lang="en-US" sz="1300" b="1" dirty="0" smtClean="0">
                          <a:latin typeface="+mn-lt"/>
                        </a:rPr>
                        <a:t>Maintain a clear focus.</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07472">
                <a:tc gridSpan="2">
                  <a:txBody>
                    <a:bodyPr/>
                    <a:lstStyle/>
                    <a:p>
                      <a:pPr marL="171450" indent="-171450">
                        <a:buFont typeface="Arial" panose="020B0604020202020204" pitchFamily="34" charset="0"/>
                        <a:buChar char="•"/>
                      </a:pPr>
                      <a:r>
                        <a:rPr lang="en-US" sz="1300" b="1" dirty="0" smtClean="0">
                          <a:latin typeface="+mn-lt"/>
                        </a:rPr>
                        <a:t>Organize ideas/concepts strategically   ( e.g., using definition, classification, comparison/contrast, cause/effect).</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latin typeface="+mn-lt"/>
                        </a:rPr>
                        <a:t>Revise a Brief Text</a:t>
                      </a:r>
                      <a:r>
                        <a:rPr lang="en-US" sz="1200" b="1" baseline="0" dirty="0" smtClean="0">
                          <a:latin typeface="+mn-lt"/>
                        </a:rPr>
                        <a:t> DOK – 2 (student will revise by identifying improved organizational elements.</a:t>
                      </a:r>
                    </a:p>
                    <a:p>
                      <a:r>
                        <a:rPr lang="en-US" sz="1100" b="0" baseline="0" dirty="0" smtClean="0">
                          <a:latin typeface="+mn-lt"/>
                        </a:rPr>
                        <a:t>A student is writing a [report, letter, or article] for [teacher, principal, class, etc.] about _________.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latin typeface="+mn-lt"/>
                        </a:rPr>
                        <a:t>Choose the sentence [or paragraph] that would best introduce the topic [OR the best thesis statement].</a:t>
                      </a:r>
                    </a:p>
                    <a:p>
                      <a:pPr marL="171450" indent="-171450">
                        <a:buFont typeface="Arial" panose="020B0604020202020204" pitchFamily="34" charset="0"/>
                        <a:buChar char="•"/>
                      </a:pPr>
                      <a:r>
                        <a:rPr lang="en-US" sz="1100" b="0" baseline="0" dirty="0" smtClean="0">
                          <a:latin typeface="+mn-lt"/>
                        </a:rPr>
                        <a:t>Choose the sentence [or paragraph] that would best conclude the informational/explanatory text [essay, report, etc.].</a:t>
                      </a:r>
                    </a:p>
                    <a:p>
                      <a:pPr marL="171450" indent="-171450">
                        <a:buFont typeface="Arial" panose="020B0604020202020204" pitchFamily="34" charset="0"/>
                        <a:buChar char="•"/>
                      </a:pPr>
                      <a:r>
                        <a:rPr lang="en-US" sz="1100" b="0" baseline="0" dirty="0" smtClean="0">
                          <a:latin typeface="+mn-lt"/>
                        </a:rPr>
                        <a:t>Choose the transition [which could be a word, phrase, sentence] that best connects the two paragraphs [sections, etc.].</a:t>
                      </a:r>
                    </a:p>
                    <a:p>
                      <a:pPr marL="171450" indent="-171450">
                        <a:buFont typeface="Arial" panose="020B0604020202020204" pitchFamily="34" charset="0"/>
                        <a:buChar char="•"/>
                      </a:pPr>
                      <a:r>
                        <a:rPr lang="en-US" sz="1100" b="0" baseline="0" dirty="0" smtClean="0">
                          <a:latin typeface="+mn-lt"/>
                        </a:rPr>
                        <a:t>One sentence in the paragraph [or section, etc.] is out of order. Revise the text by choosing the sentence that should be moved.</a:t>
                      </a:r>
                    </a:p>
                    <a:p>
                      <a:pPr marL="171450" indent="-171450">
                        <a:buFont typeface="Arial" panose="020B0604020202020204" pitchFamily="34" charset="0"/>
                        <a:buChar char="•"/>
                      </a:pPr>
                      <a:r>
                        <a:rPr lang="en-US" sz="1100" b="0" baseline="0" dirty="0" smtClean="0">
                          <a:latin typeface="+mn-lt"/>
                        </a:rPr>
                        <a:t>Choose the sentence that would make the best conclusion for the paragraph.</a:t>
                      </a:r>
                    </a:p>
                    <a:p>
                      <a:pPr marL="171450" indent="-171450">
                        <a:buFont typeface="Arial" panose="020B0604020202020204" pitchFamily="34" charset="0"/>
                        <a:buChar char="•"/>
                      </a:pPr>
                      <a:r>
                        <a:rPr lang="en-US" sz="1100" b="0" baseline="0" dirty="0" smtClean="0">
                          <a:latin typeface="+mn-lt"/>
                        </a:rPr>
                        <a:t>The underlined topic sentence [or conclusion or other sentence] needs revising. Which sentence is the best choice to replace the underlined sentence?</a:t>
                      </a:r>
                    </a:p>
                    <a:p>
                      <a:pPr marL="171450" indent="-171450">
                        <a:buFont typeface="Arial" panose="020B0604020202020204" pitchFamily="34" charset="0"/>
                        <a:buChar char="•"/>
                      </a:pPr>
                      <a:r>
                        <a:rPr lang="en-US" sz="1100" b="0" baseline="0" dirty="0" smtClean="0">
                          <a:latin typeface="+mn-lt"/>
                        </a:rPr>
                        <a:t>Revise the introduction by choosing the two sentences (or paragraphs) that would improve the introduction of the topic [OR the thesis statement].</a:t>
                      </a:r>
                    </a:p>
                    <a:p>
                      <a:pPr marL="171450" indent="-171450">
                        <a:buFont typeface="Arial" panose="020B0604020202020204" pitchFamily="34" charset="0"/>
                        <a:buChar char="•"/>
                      </a:pPr>
                      <a:r>
                        <a:rPr lang="en-US" sz="1100" b="0" baseline="0" dirty="0" smtClean="0">
                          <a:latin typeface="+mn-lt"/>
                        </a:rPr>
                        <a:t>Revise the conclusion by choosing the two sentences that would improve the end of the informational/explanatory texts [essay, report, etc.].</a:t>
                      </a:r>
                    </a:p>
                    <a:p>
                      <a:pPr marL="171450" indent="-171450">
                        <a:buFont typeface="Arial" panose="020B0604020202020204" pitchFamily="34" charset="0"/>
                        <a:buChar char="•"/>
                      </a:pPr>
                      <a:r>
                        <a:rPr lang="en-US" sz="1100" b="0" baseline="0" dirty="0" smtClean="0">
                          <a:latin typeface="+mn-lt"/>
                        </a:rPr>
                        <a:t>Revise the transitions [words, phrases, sentences] by choosing two words to improve the connections between the two underlined [sentences, paragraphs, or sections].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55507">
                <a:tc gridSpan="2">
                  <a:txBody>
                    <a:bodyPr/>
                    <a:lstStyle/>
                    <a:p>
                      <a:pPr marL="171450" indent="-171450">
                        <a:buFont typeface="Arial" panose="020B0604020202020204" pitchFamily="34" charset="0"/>
                        <a:buChar char="•"/>
                      </a:pPr>
                      <a:r>
                        <a:rPr lang="en-US" sz="1300" b="1" dirty="0" smtClean="0">
                          <a:latin typeface="+mn-lt"/>
                        </a:rPr>
                        <a:t>Provide appropriate transitional strategies for coherence.</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642867">
                <a:tc gridSpan="2">
                  <a:txBody>
                    <a:bodyPr/>
                    <a:lstStyle/>
                    <a:p>
                      <a:pPr marL="171450" indent="-171450">
                        <a:buFont typeface="Arial" panose="020B0604020202020204" pitchFamily="34" charset="0"/>
                        <a:buChar char="•"/>
                      </a:pPr>
                      <a:r>
                        <a:rPr lang="en-US" sz="1300" b="1" dirty="0" smtClean="0">
                          <a:latin typeface="+mn-lt"/>
                        </a:rPr>
                        <a:t>Provide a conclusion that follows from the information or explanation presented.</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endParaRPr lang="en-US" sz="1500" b="1" dirty="0">
                        <a:latin typeface="+mn-lt"/>
                      </a:endParaRP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684586">
                <a:tc gridSpan="2">
                  <a:txBody>
                    <a:bodyPr/>
                    <a:lstStyle/>
                    <a:p>
                      <a:pPr marL="171450" indent="-171450">
                        <a:buFont typeface="Arial" panose="020B0604020202020204" pitchFamily="34" charset="0"/>
                        <a:buChar char="•"/>
                      </a:pPr>
                      <a:r>
                        <a:rPr lang="en-US" sz="1300" b="1" dirty="0" smtClean="0">
                          <a:latin typeface="+mn-lt"/>
                        </a:rPr>
                        <a:t>referencing and /or integrating relevant supporting evidence (e.g., facts, definitions, concrete details, </a:t>
                      </a:r>
                      <a:r>
                        <a:rPr lang="en-US" sz="1300" b="1" baseline="0" dirty="0" smtClean="0">
                          <a:latin typeface="+mn-lt"/>
                        </a:rPr>
                        <a:t> </a:t>
                      </a:r>
                      <a:r>
                        <a:rPr lang="en-US" sz="1300" b="1" dirty="0" smtClean="0">
                          <a:latin typeface="+mn-lt"/>
                        </a:rPr>
                        <a:t>quotations, examples from notes provided) appropriate for the required form (essay, report, etc.)</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100" b="1" dirty="0" smtClean="0">
                          <a:latin typeface="+mn-lt"/>
                        </a:rPr>
                        <a:t>Brief Write DOK-3 (student will write complex, well-developed</a:t>
                      </a:r>
                      <a:r>
                        <a:rPr lang="en-US" sz="1100" b="1" baseline="0" dirty="0" smtClean="0">
                          <a:latin typeface="+mn-lt"/>
                        </a:rPr>
                        <a:t> </a:t>
                      </a:r>
                      <a:r>
                        <a:rPr lang="en-US" sz="1100" b="1" dirty="0" smtClean="0">
                          <a:latin typeface="+mn-lt"/>
                        </a:rPr>
                        <a:t>text</a:t>
                      </a:r>
                      <a:r>
                        <a:rPr lang="en-US" sz="1100" b="1" baseline="0" dirty="0" smtClean="0">
                          <a:latin typeface="+mn-lt"/>
                        </a:rPr>
                        <a:t> </a:t>
                      </a:r>
                      <a:r>
                        <a:rPr lang="en-US" sz="1100" b="1" dirty="0" smtClean="0">
                          <a:latin typeface="+mn-lt"/>
                        </a:rPr>
                        <a:t>by applying elaboration techniques)</a:t>
                      </a:r>
                    </a:p>
                    <a:p>
                      <a:r>
                        <a:rPr lang="en-US" sz="1100" b="0" dirty="0" smtClean="0">
                          <a:latin typeface="+mn-lt"/>
                        </a:rPr>
                        <a:t>A student is writing a [report, letter, or article] for [teacher, principal, class,</a:t>
                      </a:r>
                      <a:r>
                        <a:rPr lang="en-US" sz="1100" b="0" baseline="0" dirty="0" smtClean="0">
                          <a:latin typeface="+mn-lt"/>
                        </a:rPr>
                        <a:t> </a:t>
                      </a:r>
                      <a:r>
                        <a:rPr lang="en-US" sz="1100" b="0" dirty="0" smtClean="0">
                          <a:latin typeface="+mn-lt"/>
                        </a:rPr>
                        <a:t>etc.] about _________. Read the draft of the ______ and complete the task</a:t>
                      </a:r>
                      <a:r>
                        <a:rPr lang="en-US" sz="1100" b="0" baseline="0" dirty="0" smtClean="0">
                          <a:latin typeface="+mn-lt"/>
                        </a:rPr>
                        <a:t> </a:t>
                      </a:r>
                      <a:r>
                        <a:rPr lang="en-US" sz="1100" b="0" dirty="0" smtClean="0">
                          <a:latin typeface="+mn-lt"/>
                        </a:rPr>
                        <a:t>that follows. [Insert text.] </a:t>
                      </a:r>
                      <a:r>
                        <a:rPr lang="en-US" sz="1100" b="0" i="1" dirty="0" smtClean="0">
                          <a:latin typeface="+mn-lt"/>
                        </a:rPr>
                        <a:t>Stimulus will provide, in addition to the student's</a:t>
                      </a:r>
                      <a:r>
                        <a:rPr lang="en-US" sz="1100" b="0" i="1" baseline="0" dirty="0" smtClean="0">
                          <a:latin typeface="+mn-lt"/>
                        </a:rPr>
                        <a:t> </a:t>
                      </a:r>
                      <a:r>
                        <a:rPr lang="en-US" sz="1100" b="0" i="1" dirty="0" smtClean="0">
                          <a:latin typeface="+mn-lt"/>
                        </a:rPr>
                        <a:t>draft, some source of information such as student notes, a chart, a bulleted</a:t>
                      </a:r>
                      <a:r>
                        <a:rPr lang="en-US" sz="1100" b="0" i="1" baseline="0" dirty="0" smtClean="0">
                          <a:latin typeface="+mn-lt"/>
                        </a:rPr>
                        <a:t> </a:t>
                      </a:r>
                      <a:r>
                        <a:rPr lang="en-US" sz="1100" b="0" i="1" dirty="0" smtClean="0">
                          <a:latin typeface="+mn-lt"/>
                        </a:rPr>
                        <a:t>list, or similar fictitious, but factually accurate, source. For items written to</a:t>
                      </a:r>
                      <a:r>
                        <a:rPr lang="en-US" sz="1100" b="0" i="1" baseline="0" dirty="0" smtClean="0">
                          <a:latin typeface="+mn-lt"/>
                        </a:rPr>
                        <a:t> </a:t>
                      </a:r>
                      <a:r>
                        <a:rPr lang="en-US" sz="1100" b="0" i="1" dirty="0" smtClean="0">
                          <a:latin typeface="+mn-lt"/>
                        </a:rPr>
                        <a:t>this type of stimulus, students should either quote directly from the source</a:t>
                      </a:r>
                      <a:r>
                        <a:rPr lang="en-US" sz="1100" b="0" i="1" baseline="0" dirty="0" smtClean="0">
                          <a:latin typeface="+mn-lt"/>
                        </a:rPr>
                        <a:t> </a:t>
                      </a:r>
                      <a:r>
                        <a:rPr lang="en-US" sz="1100" b="0" i="1" dirty="0" smtClean="0">
                          <a:latin typeface="+mn-lt"/>
                        </a:rPr>
                        <a:t>or paraphrase by using their own words when referencing to the sources.]</a:t>
                      </a:r>
                    </a:p>
                    <a:p>
                      <a:pPr marL="171450" indent="-171450">
                        <a:buFont typeface="Arial" panose="020B0604020202020204" pitchFamily="34" charset="0"/>
                        <a:buChar char="•"/>
                      </a:pPr>
                      <a:r>
                        <a:rPr lang="en-US" sz="1100" b="0" dirty="0" smtClean="0">
                          <a:latin typeface="+mn-lt"/>
                        </a:rPr>
                        <a:t>Write one or two paragraphs that provide(s) [the audience] additional</a:t>
                      </a:r>
                      <a:r>
                        <a:rPr lang="en-US" sz="1100" b="0" baseline="0" dirty="0" smtClean="0">
                          <a:latin typeface="+mn-lt"/>
                        </a:rPr>
                        <a:t> </a:t>
                      </a:r>
                      <a:r>
                        <a:rPr lang="en-US" sz="1100" b="0" dirty="0" smtClean="0">
                          <a:latin typeface="+mn-lt"/>
                        </a:rPr>
                        <a:t>information about [the idea/concept/part] underlined or designated,</a:t>
                      </a:r>
                      <a:r>
                        <a:rPr lang="en-US" sz="1100" b="0" baseline="0" dirty="0" smtClean="0">
                          <a:latin typeface="+mn-lt"/>
                        </a:rPr>
                        <a:t> </a:t>
                      </a:r>
                      <a:r>
                        <a:rPr lang="en-US" sz="1100" b="0" dirty="0" smtClean="0">
                          <a:latin typeface="+mn-lt"/>
                        </a:rPr>
                        <a:t>providing evidence [or details, examples, etc.] from the [stimulus]. </a:t>
                      </a:r>
                      <a:r>
                        <a:rPr lang="en-US" sz="1100" b="0" i="1" dirty="0" smtClean="0">
                          <a:latin typeface="+mn-lt"/>
                        </a:rPr>
                        <a:t>Note:</a:t>
                      </a:r>
                      <a:r>
                        <a:rPr lang="en-US" sz="1100" b="0" i="1" baseline="0" dirty="0" smtClean="0">
                          <a:latin typeface="+mn-lt"/>
                        </a:rPr>
                        <a:t> </a:t>
                      </a:r>
                      <a:r>
                        <a:rPr lang="en-US" sz="1100" b="0" i="1" dirty="0" smtClean="0">
                          <a:latin typeface="+mn-lt"/>
                        </a:rPr>
                        <a:t>stem must indicate specifically where the information is to be inserted.</a:t>
                      </a:r>
                      <a:r>
                        <a:rPr lang="en-US" sz="1100" b="0" i="1" baseline="0" dirty="0" smtClean="0">
                          <a:latin typeface="+mn-lt"/>
                        </a:rPr>
                        <a:t> </a:t>
                      </a:r>
                      <a:r>
                        <a:rPr lang="en-US" sz="1100" b="0" i="1" dirty="0" smtClean="0">
                          <a:latin typeface="+mn-lt"/>
                        </a:rPr>
                        <a:t>This can be by underlining a section or by indicating, for example,</a:t>
                      </a:r>
                      <a:r>
                        <a:rPr lang="en-US" sz="1100" b="0" i="1" baseline="0" dirty="0" smtClean="0">
                          <a:latin typeface="+mn-lt"/>
                        </a:rPr>
                        <a:t> </a:t>
                      </a:r>
                      <a:r>
                        <a:rPr lang="en-US" sz="1100" b="0" i="1" dirty="0" smtClean="0">
                          <a:latin typeface="+mn-lt"/>
                        </a:rPr>
                        <a:t>“between paragraph 1 and 2,” or “at the end of paragraph 3,” etc.</a:t>
                      </a:r>
                    </a:p>
                    <a:p>
                      <a:pPr marL="171450" indent="-171450">
                        <a:buFont typeface="Arial" panose="020B0604020202020204" pitchFamily="34" charset="0"/>
                        <a:buChar char="•"/>
                      </a:pPr>
                      <a:r>
                        <a:rPr lang="en-US" sz="1100" b="0" dirty="0" smtClean="0">
                          <a:latin typeface="+mn-lt"/>
                        </a:rPr>
                        <a:t>Write one (to three paragraphs) that provide(s) or elaborate(s) ______</a:t>
                      </a:r>
                      <a:r>
                        <a:rPr lang="en-US" sz="1100" b="0" baseline="0" dirty="0" smtClean="0">
                          <a:latin typeface="+mn-lt"/>
                        </a:rPr>
                        <a:t> </a:t>
                      </a:r>
                      <a:r>
                        <a:rPr lang="en-US" sz="1100" b="0" dirty="0" smtClean="0">
                          <a:latin typeface="+mn-lt"/>
                        </a:rPr>
                        <a:t>[could be “provides the effect” if previous paragraph(s) elaborated the</a:t>
                      </a:r>
                      <a:r>
                        <a:rPr lang="en-US" sz="1100" b="0" baseline="0" dirty="0" smtClean="0">
                          <a:latin typeface="+mn-lt"/>
                        </a:rPr>
                        <a:t> </a:t>
                      </a:r>
                      <a:r>
                        <a:rPr lang="en-US" sz="1100" b="0" dirty="0" smtClean="0">
                          <a:latin typeface="+mn-lt"/>
                        </a:rPr>
                        <a:t>“cause;” could be “provides the contrast” if previous paragraph(s)</a:t>
                      </a:r>
                      <a:r>
                        <a:rPr lang="en-US" sz="1100" b="0" baseline="0" dirty="0" smtClean="0">
                          <a:latin typeface="+mn-lt"/>
                        </a:rPr>
                        <a:t> </a:t>
                      </a:r>
                      <a:r>
                        <a:rPr lang="en-US" sz="1100" b="0" dirty="0" smtClean="0">
                          <a:latin typeface="+mn-lt"/>
                        </a:rPr>
                        <a:t>provided the similarities, or just “more specific evidence”]. Note: stem</a:t>
                      </a:r>
                      <a:r>
                        <a:rPr lang="en-US" sz="1100" b="0" baseline="0" dirty="0" smtClean="0">
                          <a:latin typeface="+mn-lt"/>
                        </a:rPr>
                        <a:t> </a:t>
                      </a:r>
                      <a:r>
                        <a:rPr lang="en-US" sz="1100" b="0" dirty="0" smtClean="0">
                          <a:latin typeface="+mn-lt"/>
                        </a:rPr>
                        <a:t>must indicate exactly where the information is to be added.</a:t>
                      </a:r>
                      <a:r>
                        <a:rPr lang="en-US" sz="1100" b="0" baseline="0" dirty="0" smtClean="0">
                          <a:latin typeface="+mn-lt"/>
                        </a:rPr>
                        <a:t> </a:t>
                      </a:r>
                      <a:r>
                        <a:rPr lang="en-US" sz="1100" b="0" dirty="0" smtClean="0">
                          <a:latin typeface="+mn-lt"/>
                        </a:rPr>
                        <a:t>Add expert quotations from [stimulus] that would better elaborate</a:t>
                      </a:r>
                      <a:r>
                        <a:rPr lang="en-US" sz="1100" b="0" baseline="0" dirty="0" smtClean="0">
                          <a:latin typeface="+mn-lt"/>
                        </a:rPr>
                        <a:t> </a:t>
                      </a:r>
                      <a:r>
                        <a:rPr lang="en-US" sz="1100" b="0" dirty="0" smtClean="0">
                          <a:latin typeface="+mn-lt"/>
                        </a:rPr>
                        <a:t>[paragraph #, or the underlined section, etc.].</a:t>
                      </a:r>
                    </a:p>
                    <a:p>
                      <a:pPr marL="171450" indent="-171450">
                        <a:buFont typeface="Arial" panose="020B0604020202020204" pitchFamily="34" charset="0"/>
                        <a:buChar char="•"/>
                      </a:pPr>
                      <a:r>
                        <a:rPr lang="en-US" sz="1100" b="0" dirty="0" smtClean="0">
                          <a:latin typeface="+mn-lt"/>
                        </a:rPr>
                        <a:t>Using information from the student's notes, write one or two additional</a:t>
                      </a:r>
                      <a:r>
                        <a:rPr lang="en-US" sz="1100" b="0" baseline="0" dirty="0" smtClean="0">
                          <a:latin typeface="+mn-lt"/>
                        </a:rPr>
                        <a:t> </a:t>
                      </a:r>
                      <a:r>
                        <a:rPr lang="en-US" sz="1100" b="0" dirty="0" smtClean="0">
                          <a:latin typeface="+mn-lt"/>
                        </a:rPr>
                        <a:t>paragraphs developing the ideas in the introduction</a:t>
                      </a:r>
                      <a:r>
                        <a:rPr lang="en-US" sz="1200" b="1" dirty="0" smtClean="0">
                          <a:latin typeface="+mn-lt"/>
                        </a:rPr>
                        <a: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285630">
                <a:tc rowSpan="2" gridSpan="2">
                  <a:txBody>
                    <a:bodyPr/>
                    <a:lstStyle/>
                    <a:p>
                      <a:pPr marL="171450" indent="-171450">
                        <a:buFont typeface="Arial" panose="020B0604020202020204" pitchFamily="34" charset="0"/>
                        <a:buChar char="•"/>
                      </a:pPr>
                      <a:r>
                        <a:rPr lang="en-US" sz="1300" b="1" dirty="0" smtClean="0">
                          <a:latin typeface="+mn-lt"/>
                        </a:rPr>
                        <a:t>using precise language and domain specific vocabulary.</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07613">
                <a:tc gridSpan="2" vMerge="1">
                  <a:txBody>
                    <a:bodyPr/>
                    <a:lstStyle/>
                    <a:p>
                      <a:endParaRPr lang="en-US"/>
                    </a:p>
                  </a:txBody>
                  <a:tcPr/>
                </a:tc>
                <a:tc hMerge="1" vMerge="1">
                  <a:txBody>
                    <a:bodyPr/>
                    <a:lstStyle/>
                    <a:p>
                      <a:endParaRPr lang="en-US"/>
                    </a:p>
                  </a:txBody>
                  <a:tcPr/>
                </a:tc>
                <a:tc rowSpan="3" gridSpan="4">
                  <a:txBody>
                    <a:bodyPr/>
                    <a:lstStyle/>
                    <a:p>
                      <a:r>
                        <a:rPr lang="en-US" sz="1100" b="1" dirty="0" smtClean="0">
                          <a:latin typeface="+mn-lt"/>
                        </a:rPr>
                        <a:t>Revise a Brief Text DOK-2 (student will revise by identifying best use of elaboration techniques)</a:t>
                      </a:r>
                    </a:p>
                    <a:p>
                      <a:r>
                        <a:rPr lang="en-US" sz="1100" b="0" dirty="0" smtClean="0">
                          <a:latin typeface="+mn-lt"/>
                        </a:rPr>
                        <a:t>A student is writing a [report, letter, or article] for [teacher, principal, class,</a:t>
                      </a:r>
                      <a:r>
                        <a:rPr lang="en-US" sz="1100" b="0" baseline="0" dirty="0" smtClean="0">
                          <a:latin typeface="+mn-lt"/>
                        </a:rPr>
                        <a:t> </a:t>
                      </a:r>
                      <a:r>
                        <a:rPr lang="en-US" sz="1100" b="0" dirty="0" smtClean="0">
                          <a:latin typeface="+mn-lt"/>
                        </a:rPr>
                        <a:t>etc.] about _________. The student wants to revise the draft to _____. Read</a:t>
                      </a:r>
                      <a:r>
                        <a:rPr lang="en-US" sz="1100" b="0" baseline="0" dirty="0" smtClean="0">
                          <a:latin typeface="+mn-lt"/>
                        </a:rPr>
                        <a:t> </a:t>
                      </a:r>
                      <a:r>
                        <a:rPr lang="en-US" sz="1100" b="0" dirty="0" smtClean="0">
                          <a:latin typeface="+mn-lt"/>
                        </a:rPr>
                        <a:t>the draft of the ______ and complete the task that follows. [Insert text.]</a:t>
                      </a:r>
                      <a:r>
                        <a:rPr lang="en-US" sz="1100" b="0" baseline="0" dirty="0" smtClean="0">
                          <a:latin typeface="+mn-lt"/>
                        </a:rPr>
                        <a:t> </a:t>
                      </a:r>
                      <a:r>
                        <a:rPr lang="en-US" sz="1100" b="0" i="1" dirty="0" smtClean="0">
                          <a:latin typeface="+mn-lt"/>
                        </a:rPr>
                        <a:t>Stimulus will provide, in addition to the student's draft, some source of</a:t>
                      </a:r>
                      <a:r>
                        <a:rPr lang="en-US" sz="1100" b="0" i="1" baseline="0" dirty="0" smtClean="0">
                          <a:latin typeface="+mn-lt"/>
                        </a:rPr>
                        <a:t> </a:t>
                      </a:r>
                      <a:r>
                        <a:rPr lang="en-US" sz="1100" b="0" i="1" dirty="0" smtClean="0">
                          <a:latin typeface="+mn-lt"/>
                        </a:rPr>
                        <a:t>information such as student notes, a chart, a bulleted list, or similar fictitious,</a:t>
                      </a:r>
                      <a:r>
                        <a:rPr lang="en-US" sz="1100" b="0" i="1" baseline="0" dirty="0" smtClean="0">
                          <a:latin typeface="+mn-lt"/>
                        </a:rPr>
                        <a:t> </a:t>
                      </a:r>
                      <a:r>
                        <a:rPr lang="en-US" sz="1100" b="0" i="1" dirty="0" smtClean="0">
                          <a:latin typeface="+mn-lt"/>
                        </a:rPr>
                        <a:t>but factually accurate, source. </a:t>
                      </a:r>
                    </a:p>
                    <a:p>
                      <a:pPr marL="171450" indent="-171450">
                        <a:buFont typeface="Arial" panose="020B0604020202020204" pitchFamily="34" charset="0"/>
                        <a:buChar char="•"/>
                      </a:pPr>
                      <a:r>
                        <a:rPr lang="en-US" sz="1100" b="0" dirty="0" smtClean="0">
                          <a:latin typeface="+mn-lt"/>
                        </a:rPr>
                        <a:t>Choose the sentence from ____ that provides the best evidence to</a:t>
                      </a:r>
                      <a:r>
                        <a:rPr lang="en-US" sz="1100" b="0" baseline="0" dirty="0" smtClean="0">
                          <a:latin typeface="+mn-lt"/>
                        </a:rPr>
                        <a:t> </a:t>
                      </a:r>
                      <a:r>
                        <a:rPr lang="en-US" sz="1100" b="0" dirty="0" smtClean="0">
                          <a:latin typeface="+mn-lt"/>
                        </a:rPr>
                        <a:t>support the controlling idea (or other) underlined in ______. </a:t>
                      </a:r>
                      <a:r>
                        <a:rPr lang="en-US" sz="1100" b="0" i="1" dirty="0" smtClean="0">
                          <a:latin typeface="+mn-lt"/>
                        </a:rPr>
                        <a:t>Note: stem</a:t>
                      </a:r>
                      <a:r>
                        <a:rPr lang="en-US" sz="1100" b="0" i="1" baseline="0" dirty="0" smtClean="0">
                          <a:latin typeface="+mn-lt"/>
                        </a:rPr>
                        <a:t> </a:t>
                      </a:r>
                      <a:r>
                        <a:rPr lang="en-US" sz="1100" b="0" i="1" dirty="0" smtClean="0">
                          <a:latin typeface="+mn-lt"/>
                        </a:rPr>
                        <a:t>must indicate specifically where the information is to be found and/or</a:t>
                      </a:r>
                      <a:r>
                        <a:rPr lang="en-US" sz="1100" b="0" i="1" baseline="0" dirty="0" smtClean="0">
                          <a:latin typeface="+mn-lt"/>
                        </a:rPr>
                        <a:t> </a:t>
                      </a:r>
                      <a:r>
                        <a:rPr lang="en-US" sz="1100" b="0" i="1" dirty="0" smtClean="0">
                          <a:latin typeface="+mn-lt"/>
                        </a:rPr>
                        <a:t>inserted. This can be by underlining a section or by indicating, for</a:t>
                      </a:r>
                      <a:r>
                        <a:rPr lang="en-US" sz="1100" b="0" i="1" baseline="0" dirty="0" smtClean="0">
                          <a:latin typeface="+mn-lt"/>
                        </a:rPr>
                        <a:t> </a:t>
                      </a:r>
                      <a:r>
                        <a:rPr lang="en-US" sz="1100" b="0" i="1" dirty="0" smtClean="0">
                          <a:latin typeface="+mn-lt"/>
                        </a:rPr>
                        <a:t>example, “between paragraph 1 and 2,” or “at the end of paragraph 3,”</a:t>
                      </a:r>
                      <a:r>
                        <a:rPr lang="en-US" sz="1100" b="0" i="1" baseline="0" dirty="0" smtClean="0">
                          <a:latin typeface="+mn-lt"/>
                        </a:rPr>
                        <a:t> </a:t>
                      </a:r>
                      <a:r>
                        <a:rPr lang="en-US" sz="1100" b="0" i="1" dirty="0" smtClean="0">
                          <a:latin typeface="+mn-lt"/>
                        </a:rPr>
                        <a:t>etc.</a:t>
                      </a:r>
                    </a:p>
                    <a:p>
                      <a:pPr marL="171450" indent="-171450">
                        <a:buFont typeface="Arial" panose="020B0604020202020204" pitchFamily="34" charset="0"/>
                        <a:buChar char="•"/>
                      </a:pPr>
                      <a:r>
                        <a:rPr lang="en-US" sz="1100" b="0" dirty="0" smtClean="0">
                          <a:latin typeface="+mn-lt"/>
                        </a:rPr>
                        <a:t>Identify the sentence within the text where more elaboration [evidence,</a:t>
                      </a:r>
                      <a:r>
                        <a:rPr lang="en-US" sz="1100" b="0" baseline="0" dirty="0" smtClean="0">
                          <a:latin typeface="+mn-lt"/>
                        </a:rPr>
                        <a:t> </a:t>
                      </a:r>
                      <a:r>
                        <a:rPr lang="en-US" sz="1100" b="0" dirty="0" smtClean="0">
                          <a:latin typeface="+mn-lt"/>
                        </a:rPr>
                        <a:t>examples, etc.] is needed.</a:t>
                      </a:r>
                    </a:p>
                    <a:p>
                      <a:pPr marL="171450" indent="-171450">
                        <a:buFont typeface="Arial" panose="020B0604020202020204" pitchFamily="34" charset="0"/>
                        <a:buChar char="•"/>
                      </a:pPr>
                      <a:r>
                        <a:rPr lang="en-US" sz="1100" b="0" dirty="0" smtClean="0">
                          <a:latin typeface="+mn-lt"/>
                        </a:rPr>
                        <a:t>Revise the underlined sentence [section] by selecting a sentence</a:t>
                      </a:r>
                      <a:r>
                        <a:rPr lang="en-US" sz="1100" b="0" baseline="0" dirty="0" smtClean="0">
                          <a:latin typeface="+mn-lt"/>
                        </a:rPr>
                        <a:t> </a:t>
                      </a:r>
                      <a:r>
                        <a:rPr lang="en-US" sz="1100" b="0" dirty="0" smtClean="0">
                          <a:latin typeface="+mn-lt"/>
                        </a:rPr>
                        <a:t>[section] that includes more precise language for the</a:t>
                      </a:r>
                      <a:r>
                        <a:rPr lang="en-US" sz="1100" b="0" baseline="0" dirty="0" smtClean="0">
                          <a:latin typeface="+mn-lt"/>
                        </a:rPr>
                        <a:t> </a:t>
                      </a:r>
                      <a:r>
                        <a:rPr lang="en-US" sz="1100" b="0" dirty="0" smtClean="0">
                          <a:latin typeface="+mn-lt"/>
                        </a:rPr>
                        <a:t>audience/purpose.</a:t>
                      </a:r>
                    </a:p>
                    <a:p>
                      <a:pPr marL="171450" indent="-171450">
                        <a:buFont typeface="Arial" panose="020B0604020202020204" pitchFamily="34" charset="0"/>
                        <a:buChar char="•"/>
                      </a:pPr>
                      <a:r>
                        <a:rPr lang="en-US" sz="1100" b="0" dirty="0" smtClean="0">
                          <a:latin typeface="+mn-lt"/>
                        </a:rPr>
                        <a:t>Choose the best way to elaborate/develop paragraph ___ [or section</a:t>
                      </a:r>
                      <a:r>
                        <a:rPr lang="en-US" sz="1100" b="0" baseline="0" dirty="0" smtClean="0">
                          <a:latin typeface="+mn-lt"/>
                        </a:rPr>
                        <a:t> </a:t>
                      </a:r>
                      <a:r>
                        <a:rPr lang="en-US" sz="1100" b="0" dirty="0" smtClean="0">
                          <a:latin typeface="+mn-lt"/>
                        </a:rPr>
                        <a:t>about ___ or underlined section]. Answer choices could include</a:t>
                      </a:r>
                      <a:r>
                        <a:rPr lang="en-US" sz="1100" b="0" baseline="0" dirty="0" smtClean="0">
                          <a:latin typeface="+mn-lt"/>
                        </a:rPr>
                        <a:t> </a:t>
                      </a:r>
                      <a:r>
                        <a:rPr lang="en-US" sz="1100" b="0" dirty="0" smtClean="0">
                          <a:latin typeface="+mn-lt"/>
                        </a:rPr>
                        <a:t>“definition of ___,” “expert quotes from ___,” “possible solutions,” etc.].</a:t>
                      </a:r>
                    </a:p>
                    <a:p>
                      <a:pPr marL="171450" indent="-171450">
                        <a:buFont typeface="Arial" panose="020B0604020202020204" pitchFamily="34" charset="0"/>
                        <a:buChar char="•"/>
                      </a:pPr>
                      <a:r>
                        <a:rPr lang="en-US" sz="1100" b="0" dirty="0" smtClean="0">
                          <a:latin typeface="+mn-lt"/>
                        </a:rPr>
                        <a:t>Choose the sentence that provides the best evidence to support the</a:t>
                      </a:r>
                      <a:r>
                        <a:rPr lang="en-US" sz="1100" b="0" baseline="0" dirty="0" smtClean="0">
                          <a:latin typeface="+mn-lt"/>
                        </a:rPr>
                        <a:t> </a:t>
                      </a:r>
                      <a:r>
                        <a:rPr lang="en-US" sz="1100" b="0" dirty="0" smtClean="0">
                          <a:latin typeface="+mn-lt"/>
                        </a:rPr>
                        <a:t>thesis [controlling idea] underlined [or found] in _____ (e.g., paragraph</a:t>
                      </a:r>
                      <a:r>
                        <a:rPr lang="en-US" sz="1100" b="0" baseline="0" dirty="0" smtClean="0">
                          <a:latin typeface="+mn-lt"/>
                        </a:rPr>
                        <a:t> </a:t>
                      </a:r>
                      <a:r>
                        <a:rPr lang="en-US" sz="1100" b="0" dirty="0" smtClean="0">
                          <a:latin typeface="+mn-lt"/>
                        </a:rPr>
                        <a:t>#1).</a:t>
                      </a:r>
                    </a:p>
                    <a:p>
                      <a:pPr marL="171450" indent="-171450">
                        <a:buFont typeface="Arial" panose="020B0604020202020204" pitchFamily="34" charset="0"/>
                        <a:buChar char="•"/>
                      </a:pPr>
                      <a:r>
                        <a:rPr lang="en-US" sz="1100" b="0" dirty="0" smtClean="0">
                          <a:latin typeface="+mn-lt"/>
                        </a:rPr>
                        <a:t>Choose two sentences from ____ that provide the best evidence to</a:t>
                      </a:r>
                      <a:r>
                        <a:rPr lang="en-US" sz="1100" b="0" baseline="0" dirty="0" smtClean="0">
                          <a:latin typeface="+mn-lt"/>
                        </a:rPr>
                        <a:t> </a:t>
                      </a:r>
                      <a:r>
                        <a:rPr lang="en-US" sz="1100" b="0" dirty="0" smtClean="0">
                          <a:latin typeface="+mn-lt"/>
                        </a:rPr>
                        <a:t>support the controlling idea of the paper.</a:t>
                      </a:r>
                    </a:p>
                    <a:p>
                      <a:pPr marL="171450" indent="-171450">
                        <a:buFont typeface="Arial" panose="020B0604020202020204" pitchFamily="34" charset="0"/>
                        <a:buChar char="•"/>
                      </a:pPr>
                      <a:r>
                        <a:rPr lang="en-US" sz="1100" b="0" dirty="0" smtClean="0">
                          <a:latin typeface="+mn-lt"/>
                        </a:rPr>
                        <a:t>Choose two sentences from ____ that could be added [before/after] the</a:t>
                      </a:r>
                      <a:r>
                        <a:rPr lang="en-US" sz="1100" b="0" baseline="0" dirty="0" smtClean="0">
                          <a:latin typeface="+mn-lt"/>
                        </a:rPr>
                        <a:t> </a:t>
                      </a:r>
                      <a:r>
                        <a:rPr lang="en-US" sz="1100" b="0" dirty="0" smtClean="0">
                          <a:latin typeface="+mn-lt"/>
                        </a:rPr>
                        <a:t>underlined sentence that would add information to the idea developed</a:t>
                      </a:r>
                      <a:r>
                        <a:rPr lang="en-US" sz="1100" b="0" baseline="0" dirty="0" smtClean="0">
                          <a:latin typeface="+mn-lt"/>
                        </a:rPr>
                        <a:t> </a:t>
                      </a:r>
                      <a:r>
                        <a:rPr lang="en-US" sz="1100" b="0" dirty="0" smtClean="0">
                          <a:latin typeface="+mn-lt"/>
                        </a:rPr>
                        <a:t>in the second paragraph, etc.</a:t>
                      </a:r>
                    </a:p>
                    <a:p>
                      <a:pPr marL="171450" indent="-171450">
                        <a:buFont typeface="Arial" panose="020B0604020202020204" pitchFamily="34" charset="0"/>
                        <a:buChar char="•"/>
                      </a:pPr>
                      <a:r>
                        <a:rPr lang="en-US" sz="1100" b="0" dirty="0" smtClean="0">
                          <a:latin typeface="+mn-lt"/>
                        </a:rPr>
                        <a:t> Revise the underlined sentences by selecting two sentences that</a:t>
                      </a:r>
                      <a:r>
                        <a:rPr lang="en-US" sz="1100" b="0" baseline="0" dirty="0" smtClean="0">
                          <a:latin typeface="+mn-lt"/>
                        </a:rPr>
                        <a:t> </a:t>
                      </a:r>
                      <a:r>
                        <a:rPr lang="en-US" sz="1100" b="0" dirty="0" smtClean="0">
                          <a:latin typeface="+mn-lt"/>
                        </a:rPr>
                        <a:t>include more [precise or specific information or examples, etc.].</a:t>
                      </a:r>
                    </a:p>
                    <a:p>
                      <a:pPr marL="171450" indent="-171450">
                        <a:buFont typeface="Arial" panose="020B0604020202020204" pitchFamily="34" charset="0"/>
                        <a:buChar char="•"/>
                      </a:pPr>
                      <a:r>
                        <a:rPr lang="en-US" sz="1100" b="0" dirty="0" smtClean="0">
                          <a:latin typeface="+mn-lt"/>
                        </a:rPr>
                        <a:t>The underlined sentences need revising. Which two sentences are the</a:t>
                      </a:r>
                      <a:r>
                        <a:rPr lang="en-US" sz="1100" b="0" baseline="0" dirty="0" smtClean="0">
                          <a:latin typeface="+mn-lt"/>
                        </a:rPr>
                        <a:t> </a:t>
                      </a:r>
                      <a:r>
                        <a:rPr lang="en-US" sz="1100" b="0" dirty="0" smtClean="0">
                          <a:latin typeface="+mn-lt"/>
                        </a:rPr>
                        <a:t>best choices to replace the underlined sentences?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906094">
                <a:tc gridSpan="2">
                  <a:txBody>
                    <a:bodyPr/>
                    <a:lstStyle/>
                    <a:p>
                      <a:pPr marL="171450" indent="-171450">
                        <a:buFont typeface="Arial" panose="020B0604020202020204" pitchFamily="34" charset="0"/>
                        <a:buChar char="•"/>
                      </a:pPr>
                      <a:r>
                        <a:rPr lang="en-US" sz="1300" b="1" dirty="0" smtClean="0">
                          <a:latin typeface="+mn-lt"/>
                        </a:rPr>
                        <a:t>establishing and maintaining a formal style (including appropriate sentence variety and complexity) for</a:t>
                      </a:r>
                      <a:r>
                        <a:rPr lang="en-US" sz="1300" b="1" baseline="0" dirty="0" smtClean="0">
                          <a:latin typeface="+mn-lt"/>
                        </a:rPr>
                        <a:t> </a:t>
                      </a:r>
                      <a:r>
                        <a:rPr lang="en-US" sz="1300" b="1" dirty="0" smtClean="0">
                          <a:latin typeface="+mn-lt"/>
                        </a:rPr>
                        <a:t>audience-purpose.</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546616">
                <a:tc gridSpan="2">
                  <a:txBody>
                    <a:bodyPr/>
                    <a:lstStyle/>
                    <a:p>
                      <a:pPr marL="171450" indent="-171450">
                        <a:buFont typeface="Arial" panose="020B0604020202020204" pitchFamily="34" charset="0"/>
                        <a:buChar char="•"/>
                      </a:pPr>
                      <a:r>
                        <a:rPr lang="en-US" sz="1300" b="1" dirty="0" smtClean="0">
                          <a:latin typeface="+mn-lt"/>
                        </a:rPr>
                        <a:t>deleting the details that do not support the thesis/controlling idea.</a:t>
                      </a:r>
                      <a:endParaRPr lang="en-US" sz="13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65253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381665"/>
              </p:ext>
            </p:extLst>
          </p:nvPr>
        </p:nvGraphicFramePr>
        <p:xfrm>
          <a:off x="181240" y="1283003"/>
          <a:ext cx="9640052" cy="12513056"/>
        </p:xfrm>
        <a:graphic>
          <a:graphicData uri="http://schemas.openxmlformats.org/drawingml/2006/table">
            <a:tbl>
              <a:tblPr firstRow="1" bandRow="1">
                <a:tableStyleId>{5940675A-B579-460E-94D1-54222C63F5DA}</a:tableStyleId>
              </a:tblPr>
              <a:tblGrid>
                <a:gridCol w="1787192"/>
                <a:gridCol w="782094"/>
                <a:gridCol w="1005098"/>
                <a:gridCol w="2350046"/>
                <a:gridCol w="2174183"/>
                <a:gridCol w="1541438"/>
              </a:tblGrid>
              <a:tr h="436213">
                <a:tc gridSpan="6">
                  <a:txBody>
                    <a:bodyPr/>
                    <a:lstStyle/>
                    <a:p>
                      <a:pPr algn="ctr"/>
                      <a:r>
                        <a:rPr lang="en-US" sz="2200" b="1" dirty="0" smtClean="0"/>
                        <a:t>Grade  1 Task Model Examples for Opinion Writing </a:t>
                      </a:r>
                      <a:r>
                        <a:rPr lang="en-US" sz="2200" b="1" u="sng" dirty="0" smtClean="0"/>
                        <a:t>W.1</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353627">
                <a:tc gridSpan="2">
                  <a:txBody>
                    <a:bodyPr/>
                    <a:lstStyle/>
                    <a:p>
                      <a:pPr marL="171450" indent="-171450">
                        <a:buFont typeface="Arial" panose="020B0604020202020204" pitchFamily="34" charset="0"/>
                        <a:buChar char="•"/>
                      </a:pPr>
                      <a:r>
                        <a:rPr lang="en-US" sz="1500" b="1" dirty="0" smtClean="0">
                          <a:solidFill>
                            <a:schemeClr val="tx1"/>
                          </a:solidFill>
                        </a:rPr>
                        <a:t>Introduce the topic</a:t>
                      </a:r>
                      <a:r>
                        <a:rPr lang="en-US" sz="1500" b="1" baseline="0" dirty="0" smtClean="0">
                          <a:solidFill>
                            <a:schemeClr val="tx1"/>
                          </a:solidFill>
                        </a:rPr>
                        <a:t> or book.</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solidFill>
                            <a:schemeClr val="tx1"/>
                          </a:solidFill>
                        </a:rPr>
                        <a:t>Brief Write DOK-3 (student will write an organized opinion text)</a:t>
                      </a:r>
                    </a:p>
                    <a:p>
                      <a:r>
                        <a:rPr lang="en-US" sz="1200" b="1" dirty="0" smtClean="0">
                          <a:solidFill>
                            <a:schemeClr val="tx1"/>
                          </a:solidFill>
                        </a:rPr>
                        <a:t>Before you begin: </a:t>
                      </a:r>
                      <a:r>
                        <a:rPr lang="en-US" sz="1100" b="0" dirty="0" smtClean="0">
                          <a:solidFill>
                            <a:schemeClr val="tx1"/>
                          </a:solidFill>
                        </a:rPr>
                        <a:t>For this activity you will need to prewrite an opinion paragraph that does not have an introductory or stated opinion.   Leave an underlined blank showing that the paragraph is missing an introductory/stated opinion.</a:t>
                      </a:r>
                    </a:p>
                    <a:p>
                      <a:endParaRPr lang="en-US" sz="400" b="0" dirty="0" smtClean="0">
                        <a:solidFill>
                          <a:schemeClr val="tx1"/>
                        </a:solidFill>
                      </a:endParaRPr>
                    </a:p>
                    <a:p>
                      <a:r>
                        <a:rPr lang="en-US" sz="1100" b="0" dirty="0" smtClean="0">
                          <a:solidFill>
                            <a:schemeClr val="tx1"/>
                          </a:solidFill>
                        </a:rPr>
                        <a:t>Teacher:  “Today we are going to read a few sentence about a boy/girl’s opinion about _____,              An opinion is how someone feels about something [give a few examples].”</a:t>
                      </a:r>
                    </a:p>
                    <a:p>
                      <a:r>
                        <a:rPr lang="en-US" sz="1100" b="0" i="1" dirty="0" smtClean="0">
                          <a:solidFill>
                            <a:schemeClr val="tx1"/>
                          </a:solidFill>
                        </a:rPr>
                        <a:t>Note: Sometime during the year start using the term “draft” for an incomplete written document.</a:t>
                      </a:r>
                    </a:p>
                    <a:p>
                      <a:endParaRPr lang="en-US" sz="400" b="0" dirty="0" smtClean="0">
                        <a:solidFill>
                          <a:schemeClr val="tx1"/>
                        </a:solidFill>
                      </a:endParaRPr>
                    </a:p>
                    <a:p>
                      <a:r>
                        <a:rPr lang="en-US" sz="1100" b="0" dirty="0" smtClean="0">
                          <a:solidFill>
                            <a:schemeClr val="tx1"/>
                          </a:solidFill>
                        </a:rPr>
                        <a:t>Teacher: “What do all of the sentences tell about [students respond]?  How does the boy/girl feel about ____? [students respond].  Let’s write an introductory sentence that states the boy/girl’s opinion about ______ [do together, scaffolding toward independence throughout the year].  Do the same activity for writing a conclusion for a “sense of closure.”  This would be a brief statement such as “This is why ____ feels 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solidFill>
                          <a:schemeClr val="tx1"/>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92919">
                <a:tc gridSpan="2">
                  <a:txBody>
                    <a:bodyPr/>
                    <a:lstStyle/>
                    <a:p>
                      <a:pPr marL="171450" indent="-171450">
                        <a:buFont typeface="Arial" panose="020B0604020202020204" pitchFamily="34" charset="0"/>
                        <a:buChar char="•"/>
                      </a:pPr>
                      <a:r>
                        <a:rPr lang="en-US" sz="1500" b="1" dirty="0" smtClean="0">
                          <a:solidFill>
                            <a:schemeClr val="tx1"/>
                          </a:solidFill>
                        </a:rPr>
                        <a:t>State  an opinion about the topic or book.</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03803">
                <a:tc gridSpan="2">
                  <a:txBody>
                    <a:bodyPr/>
                    <a:lstStyle/>
                    <a:p>
                      <a:pPr marL="171450" indent="-171450">
                        <a:buFont typeface="Arial" panose="020B0604020202020204" pitchFamily="34" charset="0"/>
                        <a:buChar char="•"/>
                      </a:pPr>
                      <a:r>
                        <a:rPr lang="en-US" sz="1500" b="1" dirty="0" smtClean="0">
                          <a:solidFill>
                            <a:schemeClr val="tx1"/>
                          </a:solidFill>
                        </a:rPr>
                        <a:t>Give a reason to</a:t>
                      </a:r>
                      <a:r>
                        <a:rPr lang="en-US" sz="1500" b="1" baseline="0" dirty="0" smtClean="0">
                          <a:solidFill>
                            <a:schemeClr val="tx1"/>
                          </a:solidFill>
                        </a:rPr>
                        <a:t> support the opinion.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solidFill>
                            <a:schemeClr val="tx1"/>
                          </a:solidFill>
                        </a:rPr>
                        <a:t>Revise a Brief Text DOK – 2 (students will revise by identifying improved organizational elements)</a:t>
                      </a:r>
                    </a:p>
                    <a:p>
                      <a:r>
                        <a:rPr lang="en-US" sz="1200" b="1" dirty="0" smtClean="0">
                          <a:solidFill>
                            <a:schemeClr val="tx1"/>
                          </a:solidFill>
                        </a:rPr>
                        <a:t>Before you begin</a:t>
                      </a:r>
                      <a:r>
                        <a:rPr lang="en-US" sz="1100" b="0" dirty="0" smtClean="0">
                          <a:solidFill>
                            <a:schemeClr val="tx1"/>
                          </a:solidFill>
                        </a:rPr>
                        <a:t>: For this activity you will need to prewrite a complete opinion paragraph (introductory/stated opinion, a reasoning sentence and a conclusion). One sentence should be underlined that needs revision (depending on the task). On a separate chart write three sentences that students can read and select as being the best replacement for the underlined sentence.  Do not show students these sentences until after you’ve read the paragraph.</a:t>
                      </a:r>
                    </a:p>
                    <a:p>
                      <a:endParaRPr lang="en-US" sz="400" b="0" dirty="0" smtClean="0">
                        <a:solidFill>
                          <a:schemeClr val="tx1"/>
                        </a:solidFill>
                      </a:endParaRPr>
                    </a:p>
                    <a:p>
                      <a:r>
                        <a:rPr lang="en-US" sz="1100" b="0" dirty="0" smtClean="0">
                          <a:solidFill>
                            <a:schemeClr val="tx1"/>
                          </a:solidFill>
                        </a:rPr>
                        <a:t>Teacher:  “Today we are going to read a paragraph a boy/girl wrote about _____.  Then we are going to revise [make better in some way] the underlined sentence in the paragraph [read the paragraph]. Now let’s reread the underlined sentence [discuss the sentence with students – what do they feel needs revising]?</a:t>
                      </a:r>
                    </a:p>
                    <a:p>
                      <a:endParaRPr lang="en-US" sz="400" b="0" dirty="0" smtClean="0">
                        <a:solidFill>
                          <a:schemeClr val="tx1"/>
                        </a:solidFill>
                      </a:endParaRPr>
                    </a:p>
                    <a:p>
                      <a:r>
                        <a:rPr lang="en-US" sz="1200" b="1" dirty="0" smtClean="0">
                          <a:solidFill>
                            <a:schemeClr val="tx1"/>
                          </a:solidFill>
                        </a:rPr>
                        <a:t>introductory/stated opinion task</a:t>
                      </a:r>
                    </a:p>
                    <a:p>
                      <a:r>
                        <a:rPr lang="en-US" sz="1100" b="0" dirty="0" smtClean="0">
                          <a:solidFill>
                            <a:schemeClr val="tx1"/>
                          </a:solidFill>
                        </a:rPr>
                        <a:t>Teacher: “Does the underlined sentence state an opinion or tell why the boy/girl feels ____ about _____ [discuss]?  Is there a way we can rewrite or revise the sentence to explain better why the boy/girl feels ____ about ____?   We are going to read three different ways to write the sentence.  Then we will choose the best one to replace the underlined sentence [lead class through discussion and choices].”</a:t>
                      </a:r>
                    </a:p>
                    <a:p>
                      <a:r>
                        <a:rPr lang="en-US" sz="1200" b="1" dirty="0" smtClean="0">
                          <a:solidFill>
                            <a:schemeClr val="tx1"/>
                          </a:solidFill>
                        </a:rPr>
                        <a:t>conclusion task</a:t>
                      </a:r>
                    </a:p>
                    <a:p>
                      <a:r>
                        <a:rPr lang="en-US" sz="1100" b="0" dirty="0" smtClean="0">
                          <a:solidFill>
                            <a:schemeClr val="tx1"/>
                          </a:solidFill>
                        </a:rPr>
                        <a:t>Teacher:  “Does the underlined sentence close the paragraph?  Close or closure means the reader knows the writer is done writing [give examples].  Is there a way we can rewrite or revise the sentence so the reader knows the writer is done writing?   We are going to read three different ways to rewrite the sentence.  Then we will choose the best one to replace the underlined sentence [lead class through discussion and choices].”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solidFill>
                          <a:schemeClr val="tx1"/>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2118825">
                <a:tc gridSpan="2">
                  <a:txBody>
                    <a:bodyPr/>
                    <a:lstStyle/>
                    <a:p>
                      <a:pPr marL="171450" indent="-171450">
                        <a:buFont typeface="Arial" panose="020B0604020202020204" pitchFamily="34" charset="0"/>
                        <a:buChar char="•"/>
                      </a:pPr>
                      <a:r>
                        <a:rPr lang="en-US" sz="1500" b="1" dirty="0" smtClean="0">
                          <a:solidFill>
                            <a:schemeClr val="tx1"/>
                          </a:solidFill>
                        </a:rPr>
                        <a:t>Provide a some sense of closure.</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3255502">
                <a:tc rowSpan="2" gridSpan="2">
                  <a:txBody>
                    <a:bodyPr/>
                    <a:lstStyle/>
                    <a:p>
                      <a:pPr marL="171450" indent="-171450">
                        <a:buFont typeface="Arial" panose="020B0604020202020204" pitchFamily="34" charset="0"/>
                        <a:buChar char="•"/>
                      </a:pPr>
                      <a:r>
                        <a:rPr lang="en-US" sz="1500" b="1" dirty="0" smtClean="0">
                          <a:solidFill>
                            <a:schemeClr val="tx1"/>
                          </a:solidFill>
                        </a:rPr>
                        <a:t>Add more reasons to support the opinion.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a:txBody>
                    <a:bodyPr/>
                    <a:lstStyle/>
                    <a:p>
                      <a:r>
                        <a:rPr lang="en-US" sz="1200" b="1" dirty="0" smtClean="0">
                          <a:solidFill>
                            <a:schemeClr val="tx1"/>
                          </a:solidFill>
                        </a:rPr>
                        <a:t>Brief Write DOK-3 (student will revise by identifying improved organizational elements)</a:t>
                      </a:r>
                    </a:p>
                    <a:p>
                      <a:r>
                        <a:rPr lang="en-US" sz="1200" b="1" dirty="0" smtClean="0">
                          <a:solidFill>
                            <a:schemeClr val="tx1"/>
                          </a:solidFill>
                        </a:rPr>
                        <a:t>Before You Begin:  </a:t>
                      </a:r>
                      <a:r>
                        <a:rPr lang="en-US" sz="1100" b="0" dirty="0" smtClean="0">
                          <a:solidFill>
                            <a:schemeClr val="tx1"/>
                          </a:solidFill>
                        </a:rPr>
                        <a:t>For this activity you will need to write a paragraph with a beginning sentence that states an opinion, a brief but not adequate reasoning  sentence – this sentence should be underlined (why the writer feels the way he/she does) and a concluding sentence.  Important: Somewhere near the paragraph post a fictitious chart or list that the boy/girl used to gain more information about the topic!</a:t>
                      </a:r>
                    </a:p>
                    <a:p>
                      <a:endParaRPr lang="en-US" sz="400" b="0" dirty="0" smtClean="0">
                        <a:solidFill>
                          <a:schemeClr val="tx1"/>
                        </a:solidFill>
                      </a:endParaRPr>
                    </a:p>
                    <a:p>
                      <a:r>
                        <a:rPr lang="en-US" sz="1100" b="0" dirty="0" smtClean="0">
                          <a:solidFill>
                            <a:schemeClr val="tx1"/>
                          </a:solidFill>
                        </a:rPr>
                        <a:t>Teacher:  “Today we are going to read a few sentences about ____ [topic] and how a boy/girl feels about _____.   How someone feels about something is called an opinion so we can call all of these sentences together an opinion paragraph,” [read the paragraph together-discuss reason(s) stated in the paragraph about why the boy/girl feels the way he/she does].</a:t>
                      </a:r>
                    </a:p>
                    <a:p>
                      <a:endParaRPr lang="en-US" sz="400" b="0" dirty="0" smtClean="0">
                        <a:solidFill>
                          <a:schemeClr val="tx1"/>
                        </a:solidFill>
                      </a:endParaRPr>
                    </a:p>
                    <a:p>
                      <a:r>
                        <a:rPr lang="en-US" sz="1100" b="0" dirty="0" smtClean="0">
                          <a:solidFill>
                            <a:schemeClr val="tx1"/>
                          </a:solidFill>
                        </a:rPr>
                        <a:t>Teacher:  “The boy/girl learned some things about ____ from this list/chart. When you learn about something from a chart, list or anything it is called a source.  Let’s read the list/chart together to see what the boy/girl learned about ____. [read the list/chart].  Are there other reasons that you see on this list/chart that might explain why the boy/girl felt ____ about ____? [discuss]”</a:t>
                      </a:r>
                    </a:p>
                    <a:p>
                      <a:endParaRPr lang="en-US" sz="400" b="0" dirty="0" smtClean="0">
                        <a:solidFill>
                          <a:schemeClr val="tx1"/>
                        </a:solidFill>
                      </a:endParaRPr>
                    </a:p>
                    <a:p>
                      <a:r>
                        <a:rPr lang="en-US" sz="1100" b="0" dirty="0" smtClean="0">
                          <a:solidFill>
                            <a:schemeClr val="tx1"/>
                          </a:solidFill>
                        </a:rPr>
                        <a:t>Teacher: “Let’s write a one or two sentences that show why the boy/girl might have felt ___ about ____.  We will use ideas from the chart/list to support our reasons [support means the “because..”].</a:t>
                      </a:r>
                    </a:p>
                    <a:p>
                      <a:endParaRPr lang="en-US" sz="400" b="0" dirty="0" smtClean="0">
                        <a:solidFill>
                          <a:schemeClr val="tx1"/>
                        </a:solidFill>
                      </a:endParaRPr>
                    </a:p>
                    <a:p>
                      <a:r>
                        <a:rPr lang="en-US" sz="1100" b="0" i="1" dirty="0" smtClean="0">
                          <a:solidFill>
                            <a:schemeClr val="tx1"/>
                          </a:solidFill>
                        </a:rPr>
                        <a:t>Note:  After writing one or two sentences reread the paragraph, inserting the new sentences.  Discuss how the reasons give more support to the opinion. </a:t>
                      </a:r>
                      <a:endParaRPr lang="en-US" sz="1100" b="0" i="1" baseline="0" dirty="0" smtClean="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000" b="0" baseline="0" dirty="0" smtClean="0">
                        <a:solidFill>
                          <a:schemeClr val="tx1"/>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2282176">
                <a:tc gridSpan="2" vMerge="1">
                  <a:txBody>
                    <a:bodyPr/>
                    <a:lstStyle/>
                    <a:p>
                      <a:endParaRPr lang="en-US"/>
                    </a:p>
                  </a:txBody>
                  <a:tcPr/>
                </a:tc>
                <a:tc hMerge="1" vMerge="1">
                  <a:txBody>
                    <a:bodyPr/>
                    <a:lstStyle/>
                    <a:p>
                      <a:endParaRPr lang="en-US"/>
                    </a:p>
                  </a:txBody>
                  <a:tcPr/>
                </a:tc>
                <a:tc gridSpan="4">
                  <a:txBody>
                    <a:bodyPr/>
                    <a:lstStyle/>
                    <a:p>
                      <a:r>
                        <a:rPr lang="en-US" sz="1200" b="1" dirty="0" smtClean="0">
                          <a:solidFill>
                            <a:schemeClr val="tx1"/>
                          </a:solidFill>
                        </a:rPr>
                        <a:t>Revise a Brief Text DOK-2 (student will revise by identifying best use of elaboration techniques)</a:t>
                      </a:r>
                    </a:p>
                    <a:p>
                      <a:r>
                        <a:rPr lang="en-US" sz="1200" b="1" dirty="0" smtClean="0">
                          <a:solidFill>
                            <a:schemeClr val="tx1"/>
                          </a:solidFill>
                        </a:rPr>
                        <a:t>Before You Begin:</a:t>
                      </a:r>
                      <a:r>
                        <a:rPr lang="en-US" sz="1200" b="0" dirty="0" smtClean="0">
                          <a:solidFill>
                            <a:schemeClr val="tx1"/>
                          </a:solidFill>
                        </a:rPr>
                        <a:t>  </a:t>
                      </a:r>
                      <a:r>
                        <a:rPr lang="en-US" sz="1100" b="0" dirty="0" smtClean="0">
                          <a:solidFill>
                            <a:schemeClr val="tx1"/>
                          </a:solidFill>
                        </a:rPr>
                        <a:t>For this activity you will need to write a paragraph with a beginning sentence that states an opinion, a brief but not adequate reasoning  sentence – this sentence should be underlined (why the writer feels the way he/she does) and a concluding sentence.  Important: Somewhere near the paragraph post a fictitious chart or list that the boy/girl used to gain more information about the topic! On a separate chart write three sentences that students can read and select as being the best replacement for the underlined sentence.  Do not show students these sentences until after you’ve read the paragraph.</a:t>
                      </a:r>
                    </a:p>
                    <a:p>
                      <a:endParaRPr lang="en-US" sz="400" b="0" dirty="0" smtClean="0">
                        <a:solidFill>
                          <a:schemeClr val="tx1"/>
                        </a:solidFill>
                      </a:endParaRPr>
                    </a:p>
                    <a:p>
                      <a:r>
                        <a:rPr lang="en-US" sz="1100" b="0" dirty="0" smtClean="0">
                          <a:solidFill>
                            <a:schemeClr val="tx1"/>
                          </a:solidFill>
                        </a:rPr>
                        <a:t>Teacher:  “Today we are going to read a paragraph a boy/girl wrote about _____.  Then we are going to revise [make better in some way] the underlined sentence in the paragraph.  We want the underlined sentence to give a better reason(s) to tell why the boy/girl felt ___ about ____” </a:t>
                      </a:r>
                    </a:p>
                    <a:p>
                      <a:endParaRPr lang="en-US" sz="400" b="0" dirty="0" smtClean="0">
                        <a:solidFill>
                          <a:schemeClr val="tx1"/>
                        </a:solidFill>
                      </a:endParaRPr>
                    </a:p>
                    <a:p>
                      <a:r>
                        <a:rPr lang="en-US" sz="1100" b="0" dirty="0" smtClean="0">
                          <a:solidFill>
                            <a:schemeClr val="tx1"/>
                          </a:solidFill>
                        </a:rPr>
                        <a:t>Let’s read three different ways to rewrite the underlined sentence.  Then we will choose the best one to replace the underlined sentence [lead class through discussion and choices].”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sz="1000" b="1" dirty="0" smtClean="0">
                        <a:solidFill>
                          <a:schemeClr val="tx1"/>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77003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9375291"/>
              </p:ext>
            </p:extLst>
          </p:nvPr>
        </p:nvGraphicFramePr>
        <p:xfrm>
          <a:off x="279691" y="1498325"/>
          <a:ext cx="9509508" cy="11146278"/>
        </p:xfrm>
        <a:graphic>
          <a:graphicData uri="http://schemas.openxmlformats.org/drawingml/2006/table">
            <a:tbl>
              <a:tblPr firstRow="1" bandRow="1">
                <a:tableStyleId>{5940675A-B579-460E-94D1-54222C63F5DA}</a:tableStyleId>
              </a:tblPr>
              <a:tblGrid>
                <a:gridCol w="1762991"/>
                <a:gridCol w="1557709"/>
                <a:gridCol w="205282"/>
                <a:gridCol w="2318222"/>
                <a:gridCol w="2144740"/>
                <a:gridCol w="1520563"/>
              </a:tblGrid>
              <a:tr h="438062">
                <a:tc gridSpan="6">
                  <a:txBody>
                    <a:bodyPr/>
                    <a:lstStyle/>
                    <a:p>
                      <a:pPr algn="ctr"/>
                      <a:r>
                        <a:rPr lang="en-US" sz="2200" b="1" dirty="0" smtClean="0"/>
                        <a:t>Grade 6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Establish a context and/or setting.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Brief Write DOK-3 (student will write organized narratives)</a:t>
                      </a:r>
                    </a:p>
                    <a:p>
                      <a:r>
                        <a:rPr lang="en-US" sz="1100" b="0" dirty="0" smtClean="0"/>
                        <a:t>A student is writing a [narrative, etc.] for [teacher, class, etc.] about</a:t>
                      </a:r>
                      <a:r>
                        <a:rPr lang="en-US" sz="1100" b="0" baseline="0" dirty="0" smtClean="0"/>
                        <a:t> </a:t>
                      </a:r>
                      <a:r>
                        <a:rPr lang="en-US" sz="1100" b="0" dirty="0" smtClean="0"/>
                        <a:t>_________. Read the draft of the ______ and complete the task that follows.</a:t>
                      </a:r>
                      <a:r>
                        <a:rPr lang="en-US" sz="1100" b="0" baseline="0" dirty="0" smtClean="0"/>
                        <a:t> </a:t>
                      </a:r>
                      <a:r>
                        <a:rPr lang="en-US" sz="1100" b="0" dirty="0" smtClean="0"/>
                        <a:t>{Insert text.]</a:t>
                      </a:r>
                    </a:p>
                    <a:p>
                      <a:pPr marL="171450" indent="-171450">
                        <a:buFont typeface="Arial" panose="020B0604020202020204" pitchFamily="34" charset="0"/>
                        <a:buChar char="•"/>
                      </a:pPr>
                      <a:r>
                        <a:rPr lang="en-US" sz="1100" b="0" dirty="0" smtClean="0"/>
                        <a:t>Write an introduction to the narrative that sets up the action to come</a:t>
                      </a:r>
                      <a:r>
                        <a:rPr lang="en-US" sz="1100" b="0" baseline="0" dirty="0" smtClean="0"/>
                        <a:t> </a:t>
                      </a:r>
                      <a:r>
                        <a:rPr lang="en-US" sz="1100" b="0" dirty="0" smtClean="0"/>
                        <a:t>and/or introduces the characters. </a:t>
                      </a:r>
                    </a:p>
                    <a:p>
                      <a:pPr marL="171450" indent="-171450">
                        <a:buFont typeface="Arial" panose="020B0604020202020204" pitchFamily="34" charset="0"/>
                        <a:buChar char="•"/>
                      </a:pPr>
                      <a:r>
                        <a:rPr lang="en-US" sz="1100" b="0" dirty="0" smtClean="0"/>
                        <a:t>In one-to-three paragraphs write an ending to the narrative that follows</a:t>
                      </a:r>
                      <a:r>
                        <a:rPr lang="en-US" sz="1100" b="0" baseline="0" dirty="0" smtClean="0"/>
                        <a:t> </a:t>
                      </a:r>
                      <a:r>
                        <a:rPr lang="en-US" sz="1100" b="0" dirty="0" smtClean="0"/>
                        <a:t>logically from the events or experiences in the narrative. [</a:t>
                      </a:r>
                      <a:r>
                        <a:rPr lang="en-US" sz="1100" b="0" i="1" dirty="0" smtClean="0"/>
                        <a:t>Note: when</a:t>
                      </a:r>
                      <a:r>
                        <a:rPr lang="en-US" sz="1100" b="0" i="1" baseline="0" dirty="0" smtClean="0"/>
                        <a:t> </a:t>
                      </a:r>
                      <a:r>
                        <a:rPr lang="en-US" sz="1100" b="0" i="1" dirty="0" smtClean="0"/>
                        <a:t>ONLY an ending—resolution to the “problem”—Is needed, the item is</a:t>
                      </a:r>
                      <a:r>
                        <a:rPr lang="en-US" sz="1100" b="0" i="1" baseline="0" dirty="0" smtClean="0"/>
                        <a:t> </a:t>
                      </a:r>
                      <a:r>
                        <a:rPr lang="en-US" sz="1100" b="0" i="1" dirty="0" smtClean="0"/>
                        <a:t>“organization”]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1"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16507">
                <a:tc gridSpan="2">
                  <a:txBody>
                    <a:bodyPr/>
                    <a:lstStyle/>
                    <a:p>
                      <a:pPr marL="171450" indent="-171450">
                        <a:buFont typeface="Arial" panose="020B0604020202020204" pitchFamily="34" charset="0"/>
                        <a:buChar char="•"/>
                      </a:pPr>
                      <a:r>
                        <a:rPr lang="en-US" sz="1300" b="1" dirty="0" smtClean="0"/>
                        <a:t>Introduce a narrator and character(s).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401935">
                <a:tc rowSpan="2" gridSpan="2">
                  <a:txBody>
                    <a:bodyPr/>
                    <a:lstStyle/>
                    <a:p>
                      <a:pPr marL="171450" indent="-171450">
                        <a:buFont typeface="Arial" panose="020B0604020202020204" pitchFamily="34" charset="0"/>
                        <a:buChar char="•"/>
                      </a:pPr>
                      <a:r>
                        <a:rPr lang="en-US" sz="1300" b="1" dirty="0" smtClean="0"/>
                        <a:t>Organize narrative with a logical sequence of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2765">
                <a:tc gridSpan="2" vMerge="1">
                  <a:txBody>
                    <a:bodyPr/>
                    <a:lstStyle/>
                    <a:p>
                      <a:endParaRPr lang="en-US"/>
                    </a:p>
                  </a:txBody>
                  <a:tcPr/>
                </a:tc>
                <a:tc hMerge="1" v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organized narratives)</a:t>
                      </a:r>
                    </a:p>
                    <a:p>
                      <a:r>
                        <a:rPr lang="en-US" sz="1100" b="0" baseline="0" dirty="0" smtClean="0"/>
                        <a:t>A student is writing a [narrative, etc.] for [teacher, class, etc.] about_______. The student wants to revise the draft to _______.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sentence(s) (or paragraph) that would best introduce the[narrator- character- setting- situation, etc.].</a:t>
                      </a:r>
                    </a:p>
                    <a:p>
                      <a:pPr marL="171450" indent="-171450">
                        <a:buFont typeface="Arial" panose="020B0604020202020204" pitchFamily="34" charset="0"/>
                        <a:buChar char="•"/>
                      </a:pPr>
                      <a:r>
                        <a:rPr lang="en-US" sz="1100" b="0" baseline="0" dirty="0" smtClean="0"/>
                        <a:t>Choose the sentence (or paragraph) that would best conclude the narrative.</a:t>
                      </a:r>
                    </a:p>
                    <a:p>
                      <a:pPr marL="171450" indent="-171450">
                        <a:buFont typeface="Arial" panose="020B0604020202020204" pitchFamily="34" charset="0"/>
                        <a:buChar char="•"/>
                      </a:pPr>
                      <a:r>
                        <a:rPr lang="en-US" sz="1100" b="0" baseline="0" dirty="0" smtClean="0"/>
                        <a:t>Choose the transition words or phrases or sentence that best connect(s) the two narrative paragraphs (or specified events, experiences) [underlined text].</a:t>
                      </a:r>
                    </a:p>
                    <a:p>
                      <a:pPr marL="0" indent="0">
                        <a:buFont typeface="Arial" panose="020B0604020202020204" pitchFamily="34" charset="0"/>
                        <a:buNone/>
                      </a:pPr>
                      <a:r>
                        <a:rPr lang="en-US" sz="1100" b="0" baseline="0" dirty="0" smtClean="0"/>
                        <a:t>A student is writing a [narrative, etc.] for [teacher, class, etc.] about _______. The student wants to revise the draft to _______.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two transition words or phrases that best signal transitions[or time changes] between ____ and ____ [underlined text].</a:t>
                      </a:r>
                    </a:p>
                    <a:p>
                      <a:pPr marL="171450" indent="-171450">
                        <a:buFont typeface="Arial" panose="020B0604020202020204" pitchFamily="34" charset="0"/>
                        <a:buChar char="•"/>
                      </a:pPr>
                      <a:r>
                        <a:rPr lang="en-US" sz="1100" b="0" baseline="0" dirty="0" smtClean="0"/>
                        <a:t>Choose the best beginning and ending sentences for the _____.</a:t>
                      </a:r>
                    </a:p>
                    <a:p>
                      <a:pPr marL="171450" indent="-171450">
                        <a:buFont typeface="Arial" panose="020B0604020202020204" pitchFamily="34" charset="0"/>
                        <a:buChar char="•"/>
                      </a:pPr>
                      <a:r>
                        <a:rPr lang="en-US" sz="1100" b="0" baseline="0" dirty="0" smtClean="0"/>
                        <a:t>Choose the best two sentences that could be added to introduce the [setting, characters, problem, situation,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baseline="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2037">
                <a:tc gridSpan="2">
                  <a:txBody>
                    <a:bodyPr/>
                    <a:lstStyle/>
                    <a:p>
                      <a:pPr marL="171450" indent="-171450">
                        <a:buFont typeface="Arial" panose="020B0604020202020204" pitchFamily="34" charset="0"/>
                        <a:buChar char="•"/>
                      </a:pPr>
                      <a:r>
                        <a:rPr lang="en-US" sz="1300" b="1" dirty="0" smtClean="0"/>
                        <a:t>Use transition strategies to convey sequence, establish pacing, and signal time or setting shifts.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015415">
                <a:tc gridSpan="2">
                  <a:txBody>
                    <a:bodyPr/>
                    <a:lstStyle/>
                    <a:p>
                      <a:pPr marL="171450" indent="-171450">
                        <a:buFont typeface="Arial" panose="020B0604020202020204" pitchFamily="34" charset="0"/>
                        <a:buChar char="•"/>
                      </a:pPr>
                      <a:r>
                        <a:rPr lang="en-US" sz="1300" b="1" dirty="0" smtClean="0"/>
                        <a:t>Provide closure that follows logically from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629613">
                <a:tc gridSpan="2">
                  <a:txBody>
                    <a:bodyPr/>
                    <a:lstStyle/>
                    <a:p>
                      <a:pPr marL="171450" indent="-171450">
                        <a:buFont typeface="Arial" panose="020B0604020202020204" pitchFamily="34" charset="0"/>
                        <a:buChar char="•"/>
                      </a:pPr>
                      <a:r>
                        <a:rPr lang="en-US" sz="1300" b="1" dirty="0" smtClean="0"/>
                        <a:t>Include</a:t>
                      </a:r>
                      <a:r>
                        <a:rPr lang="en-US" sz="1300" b="1" baseline="0" dirty="0" smtClean="0"/>
                        <a:t> dialogue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using</a:t>
                      </a:r>
                      <a:r>
                        <a:rPr lang="en-US" sz="1200" b="1" baseline="0" dirty="0" smtClean="0"/>
                        <a:t> narrative techniques)</a:t>
                      </a:r>
                    </a:p>
                    <a:p>
                      <a:r>
                        <a:rPr lang="en-US" sz="1100" b="0" baseline="0" dirty="0" smtClean="0"/>
                        <a:t>A student is writing a [narrative, etc.] for [teacher, class, etc.] about______. Read the draft of the ______ and complete the task that follows. [Insert text.]</a:t>
                      </a:r>
                    </a:p>
                    <a:p>
                      <a:pPr marL="171450" indent="-171450">
                        <a:buFont typeface="Arial" panose="020B0604020202020204" pitchFamily="34" charset="0"/>
                        <a:buChar char="•"/>
                      </a:pPr>
                      <a:r>
                        <a:rPr lang="en-US" sz="1100" b="0" baseline="0" dirty="0" smtClean="0"/>
                        <a:t>Write one-to-three paragraphs that show(s) what happens between [event 1] and [event 2] (or character 1 and character 2, etc.).</a:t>
                      </a:r>
                    </a:p>
                    <a:p>
                      <a:pPr marL="171450" indent="-171450">
                        <a:buFont typeface="Arial" panose="020B0604020202020204" pitchFamily="34" charset="0"/>
                        <a:buChar char="•"/>
                      </a:pPr>
                      <a:r>
                        <a:rPr lang="en-US" sz="1100" b="0" baseline="0" dirty="0" smtClean="0"/>
                        <a:t>Write a paragraph that adds dialogue that might occur when [character X] tells [character Y]_____ (or similar).</a:t>
                      </a:r>
                    </a:p>
                    <a:p>
                      <a:pPr marL="171450" indent="-171450">
                        <a:buFont typeface="Arial" panose="020B0604020202020204" pitchFamily="34" charset="0"/>
                        <a:buChar char="•"/>
                      </a:pPr>
                      <a:r>
                        <a:rPr lang="en-US" sz="1100" b="0" baseline="0" dirty="0" smtClean="0"/>
                        <a:t>Write the scene that might have occurred when _____________ [happened]</a:t>
                      </a:r>
                    </a:p>
                    <a:p>
                      <a:pPr marL="171450" indent="-171450">
                        <a:buFont typeface="Arial" panose="020B0604020202020204" pitchFamily="34" charset="0"/>
                        <a:buChar char="•"/>
                      </a:pPr>
                      <a:r>
                        <a:rPr lang="en-US" sz="1100" b="0" baseline="0" dirty="0" smtClean="0"/>
                        <a:t>Continue the narrative by further developing ___’s character [to show what happens, etc. *Note: when the item is asking writers to “continue the story” by developing and concluding the action—including the “climax” or “solving the problem”—the item is properly coded “elaboration”].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333715">
                <a:tc rowSpan="2" gridSpan="2">
                  <a:txBody>
                    <a:bodyPr/>
                    <a:lstStyle/>
                    <a:p>
                      <a:pPr marL="171450" indent="-171450">
                        <a:buFont typeface="Arial" panose="020B0604020202020204" pitchFamily="34" charset="0"/>
                        <a:buChar char="•"/>
                      </a:pPr>
                      <a:r>
                        <a:rPr lang="en-US" sz="1300" b="1" dirty="0" smtClean="0"/>
                        <a:t>Include descriptive details and sensory language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76219">
                <a:tc gridSpan="2" vMerge="1">
                  <a:txBody>
                    <a:bodyPr/>
                    <a:lstStyle/>
                    <a:p>
                      <a:endParaRPr lang="en-US"/>
                    </a:p>
                  </a:txBody>
                  <a:tcPr/>
                </a:tc>
                <a:tc hMerge="1" vMerge="1">
                  <a:txBody>
                    <a:bodyPr/>
                    <a:lstStyle/>
                    <a:p>
                      <a:endParaRPr lang="en-US"/>
                    </a:p>
                  </a:txBody>
                  <a:tcPr/>
                </a:tc>
                <a:tc rowSpan="3" gridSpan="4">
                  <a:txBody>
                    <a:bodyPr/>
                    <a:lstStyle/>
                    <a:p>
                      <a:r>
                        <a:rPr lang="en-US" sz="1200" b="1" dirty="0" smtClean="0"/>
                        <a:t>Revise a Brief Text DOK-2 (student will revise narrative techniques)</a:t>
                      </a:r>
                    </a:p>
                    <a:p>
                      <a:r>
                        <a:rPr lang="en-US" sz="1100" b="0" dirty="0" smtClean="0"/>
                        <a:t>A student is writing a [narrative, etc.] for [teacher, class, etc.] about</a:t>
                      </a:r>
                      <a:r>
                        <a:rPr lang="en-US" sz="1100" b="0" baseline="0" dirty="0" smtClean="0"/>
                        <a:t> </a:t>
                      </a:r>
                      <a:r>
                        <a:rPr lang="en-US" sz="1100" b="0" dirty="0" smtClean="0"/>
                        <a:t>______. The student wants to revise the draft to _______. Read the</a:t>
                      </a:r>
                      <a:r>
                        <a:rPr lang="en-US" sz="1100" b="0" baseline="0" dirty="0" smtClean="0"/>
                        <a:t> </a:t>
                      </a:r>
                      <a:r>
                        <a:rPr lang="en-US" sz="1100" b="0" dirty="0" smtClean="0"/>
                        <a:t>draft of the ______ and [answer the question/complete the task] that</a:t>
                      </a:r>
                    </a:p>
                    <a:p>
                      <a:r>
                        <a:rPr lang="en-US" sz="1100" b="0" dirty="0" smtClean="0"/>
                        <a:t>follows. [Insert text.] </a:t>
                      </a:r>
                      <a:r>
                        <a:rPr lang="en-US" sz="1100" b="0" i="1" dirty="0" smtClean="0"/>
                        <a:t>Note: stem must indicate specifically where the</a:t>
                      </a:r>
                      <a:r>
                        <a:rPr lang="en-US" sz="1100" b="0" i="1" baseline="0" dirty="0" smtClean="0"/>
                        <a:t> </a:t>
                      </a:r>
                      <a:r>
                        <a:rPr lang="en-US" sz="1100" b="0" i="1" dirty="0" smtClean="0"/>
                        <a:t>information is to be inserted. This can be by underlining a section or by</a:t>
                      </a:r>
                      <a:r>
                        <a:rPr lang="en-US" sz="1100" b="0" i="1" baseline="0" dirty="0" smtClean="0"/>
                        <a:t> </a:t>
                      </a:r>
                      <a:r>
                        <a:rPr lang="en-US" sz="1100" b="0" i="1" dirty="0" smtClean="0"/>
                        <a:t>indicating, for example, “between paragraph 1 and 2,” or “at the end of</a:t>
                      </a:r>
                      <a:r>
                        <a:rPr lang="en-US" sz="1100" b="0" i="1" baseline="0" dirty="0" smtClean="0"/>
                        <a:t> </a:t>
                      </a:r>
                      <a:r>
                        <a:rPr lang="en-US" sz="1100" b="0" i="1" dirty="0" smtClean="0"/>
                        <a:t>paragraph 3,” etc.</a:t>
                      </a:r>
                    </a:p>
                    <a:p>
                      <a:pPr marL="171450" indent="-171450">
                        <a:buFont typeface="Arial" panose="020B0604020202020204" pitchFamily="34" charset="0"/>
                        <a:buChar char="•"/>
                      </a:pPr>
                      <a:r>
                        <a:rPr lang="en-US" sz="1100" b="0" dirty="0" smtClean="0"/>
                        <a:t>Choose the best sentence to add descriptive detail [before/after the</a:t>
                      </a:r>
                      <a:r>
                        <a:rPr lang="en-US" sz="1100" b="0" baseline="0" dirty="0" smtClean="0"/>
                        <a:t> </a:t>
                      </a:r>
                      <a:r>
                        <a:rPr lang="en-US" sz="1100" b="0" dirty="0" smtClean="0"/>
                        <a:t>underlined sentence] to the setting.</a:t>
                      </a:r>
                    </a:p>
                    <a:p>
                      <a:pPr marL="171450" indent="-171450">
                        <a:buFont typeface="Arial" panose="020B0604020202020204" pitchFamily="34" charset="0"/>
                        <a:buChar char="•"/>
                      </a:pPr>
                      <a:r>
                        <a:rPr lang="en-US" sz="1100" b="0" dirty="0" smtClean="0"/>
                        <a:t>Choose the best sentence to help the reader visualize the main</a:t>
                      </a:r>
                      <a:r>
                        <a:rPr lang="en-US" sz="1100" b="0" baseline="0" dirty="0" smtClean="0"/>
                        <a:t> </a:t>
                      </a:r>
                      <a:r>
                        <a:rPr lang="en-US" sz="1100" b="0" dirty="0" smtClean="0"/>
                        <a:t>character [or explain] who the main character is [or what is going on, or</a:t>
                      </a:r>
                      <a:r>
                        <a:rPr lang="en-US" sz="1100" b="0" baseline="0" dirty="0" smtClean="0"/>
                        <a:t> </a:t>
                      </a:r>
                      <a:r>
                        <a:rPr lang="en-US" sz="1100" b="0" dirty="0" smtClean="0"/>
                        <a:t>what the conflict is, etc.].</a:t>
                      </a:r>
                    </a:p>
                    <a:p>
                      <a:pPr marL="171450" indent="-171450">
                        <a:buFont typeface="Arial" panose="020B0604020202020204" pitchFamily="34" charset="0"/>
                        <a:buChar char="•"/>
                      </a:pPr>
                      <a:r>
                        <a:rPr lang="en-US" sz="1100" b="0" dirty="0" smtClean="0"/>
                        <a:t>Choose the best revision of the dialogue between character X and</a:t>
                      </a:r>
                      <a:r>
                        <a:rPr lang="en-US" sz="1100" b="0" baseline="0" dirty="0" smtClean="0"/>
                        <a:t> </a:t>
                      </a:r>
                      <a:r>
                        <a:rPr lang="en-US" sz="1100" b="0" dirty="0" smtClean="0"/>
                        <a:t>character Y [underlined text].</a:t>
                      </a:r>
                    </a:p>
                    <a:p>
                      <a:pPr marL="171450" indent="-171450">
                        <a:buFont typeface="Arial" panose="020B0604020202020204" pitchFamily="34" charset="0"/>
                        <a:buChar char="•"/>
                      </a:pPr>
                      <a:r>
                        <a:rPr lang="en-US" sz="1100" b="0" dirty="0" smtClean="0"/>
                        <a:t>Revise the underlined sentence(s) by choosing the sentence that shows</a:t>
                      </a:r>
                      <a:r>
                        <a:rPr lang="en-US" sz="1100" b="0" baseline="0" dirty="0" smtClean="0"/>
                        <a:t> </a:t>
                      </a:r>
                      <a:r>
                        <a:rPr lang="en-US" sz="1100" b="0" dirty="0" smtClean="0"/>
                        <a:t>the best precise language[more appropriate sensory language, more</a:t>
                      </a:r>
                      <a:r>
                        <a:rPr lang="en-US" sz="1100" b="0" baseline="0" dirty="0" smtClean="0"/>
                        <a:t> </a:t>
                      </a:r>
                      <a:r>
                        <a:rPr lang="en-US" sz="1100" b="0" dirty="0" smtClean="0"/>
                        <a:t>descriptive detail, etc.].</a:t>
                      </a:r>
                    </a:p>
                    <a:p>
                      <a:pPr marL="171450" indent="-171450">
                        <a:buFont typeface="Arial" panose="020B0604020202020204" pitchFamily="34" charset="0"/>
                        <a:buChar char="•"/>
                      </a:pPr>
                      <a:r>
                        <a:rPr lang="en-US" sz="1100" b="0" dirty="0" smtClean="0"/>
                        <a:t>Revise the underlined sentences by choosing the two sentences that</a:t>
                      </a:r>
                      <a:r>
                        <a:rPr lang="en-US" sz="1100" b="0" baseline="0" dirty="0" smtClean="0"/>
                        <a:t> </a:t>
                      </a:r>
                      <a:r>
                        <a:rPr lang="en-US" sz="1100" b="0" dirty="0" smtClean="0"/>
                        <a:t>provide more sensory details [or more precise language] to [underlined</a:t>
                      </a:r>
                      <a:r>
                        <a:rPr lang="en-US" sz="1100" b="0" baseline="0" dirty="0" smtClean="0"/>
                        <a:t> s</a:t>
                      </a:r>
                      <a:r>
                        <a:rPr lang="en-US" sz="1100" b="0" dirty="0" smtClean="0"/>
                        <a:t>ection or paragraph #].</a:t>
                      </a:r>
                    </a:p>
                    <a:p>
                      <a:pPr marL="171450" indent="-171450">
                        <a:buFont typeface="Arial" panose="020B0604020202020204" pitchFamily="34" charset="0"/>
                        <a:buChar char="•"/>
                      </a:pPr>
                      <a:r>
                        <a:rPr lang="en-US" sz="1100" b="0" dirty="0" smtClean="0"/>
                        <a:t>Choose the two best sentences to add descriptive detail [before/after]</a:t>
                      </a:r>
                      <a:r>
                        <a:rPr lang="en-US" sz="1100" b="0" baseline="0" dirty="0" smtClean="0"/>
                        <a:t> </a:t>
                      </a:r>
                      <a:r>
                        <a:rPr lang="en-US" sz="1100" b="0" dirty="0" smtClean="0"/>
                        <a:t>the underlined sentence.</a:t>
                      </a:r>
                    </a:p>
                    <a:p>
                      <a:pPr marL="171450" indent="-171450">
                        <a:buFont typeface="Arial" panose="020B0604020202020204" pitchFamily="34" charset="0"/>
                        <a:buChar char="•"/>
                      </a:pPr>
                      <a:r>
                        <a:rPr lang="en-US" sz="1100" b="0" dirty="0" smtClean="0"/>
                        <a:t>Choose the two best sentences to help the reader visualize the main</a:t>
                      </a:r>
                      <a:r>
                        <a:rPr lang="en-US" sz="1100" b="0" baseline="0" dirty="0" smtClean="0"/>
                        <a:t> </a:t>
                      </a:r>
                      <a:r>
                        <a:rPr lang="en-US" sz="1100" b="0" dirty="0" smtClean="0"/>
                        <a:t>character (or setting,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30580">
                <a:tc gridSpan="2">
                  <a:txBody>
                    <a:bodyPr/>
                    <a:lstStyle/>
                    <a:p>
                      <a:pPr marL="171450" indent="-171450">
                        <a:buFont typeface="Arial" panose="020B0604020202020204" pitchFamily="34" charset="0"/>
                        <a:buChar char="•"/>
                      </a:pPr>
                      <a:r>
                        <a:rPr lang="en-US" sz="1300" b="1" dirty="0" smtClean="0"/>
                        <a:t>Use precise language to narrate events.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763418">
                <a:tc gridSpan="2">
                  <a:txBody>
                    <a:bodyPr/>
                    <a:lstStyle/>
                    <a:p>
                      <a:pPr marL="171450" indent="-171450">
                        <a:buFont typeface="Arial" panose="020B0604020202020204" pitchFamily="34" charset="0"/>
                        <a:buChar char="•"/>
                      </a:pPr>
                      <a:r>
                        <a:rPr lang="en-US" sz="1300" b="1" dirty="0" smtClean="0"/>
                        <a:t>identifying details that should be deleted because they are inconsistent with the rest of a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Tree>
    <p:extLst>
      <p:ext uri="{BB962C8B-B14F-4D97-AF65-F5344CB8AC3E}">
        <p14:creationId xmlns:p14="http://schemas.microsoft.com/office/powerpoint/2010/main" val="2236867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83536471"/>
              </p:ext>
            </p:extLst>
          </p:nvPr>
        </p:nvGraphicFramePr>
        <p:xfrm>
          <a:off x="86197" y="2093202"/>
          <a:ext cx="9794283" cy="12056860"/>
        </p:xfrm>
        <a:graphic>
          <a:graphicData uri="http://schemas.openxmlformats.org/drawingml/2006/table">
            <a:tbl>
              <a:tblPr firstRow="1" bandRow="1">
                <a:tableStyleId>{5940675A-B579-460E-94D1-54222C63F5DA}</a:tableStyleId>
              </a:tblPr>
              <a:tblGrid>
                <a:gridCol w="1836187"/>
                <a:gridCol w="1521852"/>
                <a:gridCol w="314336"/>
                <a:gridCol w="2414473"/>
                <a:gridCol w="2233786"/>
                <a:gridCol w="1473650"/>
              </a:tblGrid>
              <a:tr h="436213">
                <a:tc gridSpan="6">
                  <a:txBody>
                    <a:bodyPr/>
                    <a:lstStyle/>
                    <a:p>
                      <a:pPr algn="ctr"/>
                      <a:r>
                        <a:rPr lang="en-US" sz="2200" b="1" dirty="0" smtClean="0"/>
                        <a:t>Grade 6</a:t>
                      </a:r>
                      <a:endParaRPr lang="en-US" sz="22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208161">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the best academic or grade-level or below domain-specific (but not scientific or social studies) construct-relevant word(s)/phrase to convey the precise or intended meaning of a text especially with informational-explanatory writing.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rowSpan="4" gridSpan="4">
                  <a:txBody>
                    <a:bodyPr/>
                    <a:lstStyle/>
                    <a:p>
                      <a:pPr marL="0" indent="0">
                        <a:buFont typeface="Arial" panose="020B0604020202020204" pitchFamily="34" charset="0"/>
                        <a:buNone/>
                      </a:pPr>
                      <a:r>
                        <a:rPr lang="en-US" sz="1100" dirty="0" smtClean="0"/>
                        <a:t>A student is writing a [varied forms, e.g., story, narrative, article, essay,</a:t>
                      </a:r>
                      <a:r>
                        <a:rPr lang="en-US" sz="1100" baseline="0" dirty="0" smtClean="0"/>
                        <a:t> </a:t>
                      </a:r>
                      <a:r>
                        <a:rPr lang="en-US" sz="1100" dirty="0" smtClean="0"/>
                        <a:t>research report, letter to the editor, argumentative paper, etc.] for her</a:t>
                      </a:r>
                      <a:r>
                        <a:rPr lang="en-US" sz="1100" baseline="0" dirty="0" smtClean="0"/>
                        <a:t> </a:t>
                      </a:r>
                      <a:r>
                        <a:rPr lang="en-US" sz="1100" dirty="0" smtClean="0"/>
                        <a:t>[teacher, principal, literary magazine, student newspaper, etc.] about ____.</a:t>
                      </a:r>
                      <a:r>
                        <a:rPr lang="en-US" sz="1100" baseline="0" dirty="0" smtClean="0"/>
                        <a:t> </a:t>
                      </a:r>
                      <a:r>
                        <a:rPr lang="en-US" sz="1100" dirty="0" smtClean="0"/>
                        <a:t>Read the draft of the _____ and [answer the question/complete the task]</a:t>
                      </a:r>
                      <a:r>
                        <a:rPr lang="en-US" sz="1100" baseline="0" dirty="0" smtClean="0"/>
                        <a:t> </a:t>
                      </a:r>
                      <a:r>
                        <a:rPr lang="en-US" sz="1100" dirty="0" smtClean="0"/>
                        <a:t>that follows. [Insert text.]</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[word/words/phrase]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What is/are [a] more concrete or specific word(s)/phrase to replace the</a:t>
                      </a:r>
                      <a:r>
                        <a:rPr lang="en-US" sz="1100" baseline="0" dirty="0" smtClean="0"/>
                        <a:t> </a:t>
                      </a:r>
                      <a:r>
                        <a:rPr lang="en-US" sz="1100" dirty="0" smtClean="0"/>
                        <a:t>underlined word(s)/phrase*?</a:t>
                      </a:r>
                    </a:p>
                    <a:p>
                      <a:pPr marL="171450" indent="-171450">
                        <a:buFont typeface="Arial" panose="020B0604020202020204" pitchFamily="34" charset="0"/>
                        <a:buChar char="•"/>
                      </a:pPr>
                      <a:r>
                        <a:rPr lang="en-US" sz="1100" dirty="0" smtClean="0"/>
                        <a:t>Read the sentence from the paragraph. What would be a more exact</a:t>
                      </a:r>
                      <a:r>
                        <a:rPr lang="en-US" sz="1100" baseline="0" dirty="0" smtClean="0"/>
                        <a:t> </a:t>
                      </a:r>
                      <a:r>
                        <a:rPr lang="en-US" sz="1100" dirty="0" smtClean="0"/>
                        <a:t>word for ____ in this sentence?</a:t>
                      </a:r>
                    </a:p>
                    <a:p>
                      <a:pPr marL="171450" indent="-171450">
                        <a:buFont typeface="Arial" panose="020B0604020202020204" pitchFamily="34" charset="0"/>
                        <a:buChar char="•"/>
                      </a:pPr>
                      <a:r>
                        <a:rPr lang="en-US" sz="1100" dirty="0" smtClean="0"/>
                        <a:t>Read the underlined sentence from the paragraph. To add more</a:t>
                      </a:r>
                      <a:r>
                        <a:rPr lang="en-US" sz="1100" baseline="0" dirty="0" smtClean="0"/>
                        <a:t> </a:t>
                      </a:r>
                      <a:r>
                        <a:rPr lang="en-US" sz="1100" dirty="0" smtClean="0"/>
                        <a:t>description, select the best word(s)/phrase to replace the word(s)/phrase____.</a:t>
                      </a:r>
                    </a:p>
                    <a:p>
                      <a:pPr marL="171450" indent="-171450">
                        <a:buFont typeface="Arial" panose="020B0604020202020204" pitchFamily="34" charset="0"/>
                        <a:buChar char="•"/>
                      </a:pPr>
                      <a:r>
                        <a:rPr lang="en-US" sz="1100" dirty="0" smtClean="0"/>
                        <a:t>The author of the letter wants to replace the underlined word(s)/phrase*. Which replacement best fits the author's intended</a:t>
                      </a:r>
                      <a:r>
                        <a:rPr lang="en-US" sz="1100" baseline="0" dirty="0" smtClean="0"/>
                        <a:t> </a:t>
                      </a:r>
                      <a:r>
                        <a:rPr lang="en-US" sz="1100" dirty="0" smtClean="0"/>
                        <a:t>audience?</a:t>
                      </a:r>
                    </a:p>
                    <a:p>
                      <a:pPr marL="171450" indent="-171450">
                        <a:buFont typeface="Arial" panose="020B0604020202020204" pitchFamily="34" charset="0"/>
                        <a:buChar char="•"/>
                      </a:pPr>
                      <a:r>
                        <a:rPr lang="en-US" sz="1100" dirty="0" smtClean="0"/>
                        <a:t>The student wants to make sure that his word choices are appropriate</a:t>
                      </a:r>
                      <a:r>
                        <a:rPr lang="en-US" sz="1100" baseline="0" dirty="0" smtClean="0"/>
                        <a:t> </a:t>
                      </a:r>
                      <a:r>
                        <a:rPr lang="en-US" sz="1100" dirty="0" smtClean="0"/>
                        <a:t>to inform (or to convince) his audience about _____. Choose the best</a:t>
                      </a:r>
                      <a:r>
                        <a:rPr lang="en-US" sz="1100" baseline="0" dirty="0" smtClean="0"/>
                        <a:t> </a:t>
                      </a:r>
                      <a:r>
                        <a:rPr lang="en-US" sz="1100" dirty="0" smtClean="0"/>
                        <a:t>word (or phrase) to replace the underlined word (or phrase).</a:t>
                      </a:r>
                    </a:p>
                    <a:p>
                      <a:pPr marL="171450" indent="-171450">
                        <a:buFont typeface="Arial" panose="020B0604020202020204" pitchFamily="34" charset="0"/>
                        <a:buChar char="•"/>
                      </a:pPr>
                      <a:r>
                        <a:rPr lang="en-US" sz="1100" dirty="0" smtClean="0"/>
                        <a:t>For each underlined words (or phrase), choose the words (or phrase)</a:t>
                      </a:r>
                      <a:r>
                        <a:rPr lang="en-US" sz="1100" baseline="0" dirty="0" smtClean="0"/>
                        <a:t> </a:t>
                      </a:r>
                      <a:r>
                        <a:rPr lang="en-US" sz="1100" dirty="0" smtClean="0"/>
                        <a:t>that gives readers the best picture of the [story, narrative, etc.].</a:t>
                      </a:r>
                    </a:p>
                    <a:p>
                      <a:pPr marL="171450" indent="-171450">
                        <a:buFont typeface="Arial" panose="020B0604020202020204" pitchFamily="34" charset="0"/>
                        <a:buChar char="•"/>
                      </a:pPr>
                      <a:r>
                        <a:rPr lang="en-US" sz="1100" dirty="0" smtClean="0"/>
                        <a:t>Choose the best way to revise the underlined phrase</a:t>
                      </a:r>
                      <a:r>
                        <a:rPr lang="en-US" sz="1100" baseline="0" dirty="0" smtClean="0"/>
                        <a:t> </a:t>
                      </a:r>
                      <a:r>
                        <a:rPr lang="en-US" sz="1100" dirty="0" smtClean="0"/>
                        <a:t>so that the essay</a:t>
                      </a:r>
                      <a:r>
                        <a:rPr lang="en-US" sz="1100" baseline="0" dirty="0" smtClean="0"/>
                        <a:t> has </a:t>
                      </a:r>
                      <a:r>
                        <a:rPr lang="en-US" sz="1100" dirty="0" smtClean="0"/>
                        <a:t>a consistent style or voice.</a:t>
                      </a:r>
                    </a:p>
                    <a:p>
                      <a:pPr marL="171450" indent="-171450">
                        <a:buFont typeface="Arial" panose="020B0604020202020204" pitchFamily="34" charset="0"/>
                        <a:buChar char="•"/>
                      </a:pPr>
                      <a:r>
                        <a:rPr lang="en-US" sz="1100" dirty="0" smtClean="0"/>
                        <a:t>The writer wants to replace the underlined [word(s)/phrase] to make his</a:t>
                      </a:r>
                      <a:r>
                        <a:rPr lang="en-US" sz="1100" baseline="0" dirty="0" smtClean="0"/>
                        <a:t> </a:t>
                      </a:r>
                      <a:r>
                        <a:rPr lang="en-US" sz="1100" dirty="0" smtClean="0"/>
                        <a:t>meaning more clear (or exact). Which two [words/phrases] would make</a:t>
                      </a:r>
                      <a:r>
                        <a:rPr lang="en-US" sz="1100" baseline="0" dirty="0" smtClean="0"/>
                        <a:t> </a:t>
                      </a:r>
                      <a:r>
                        <a:rPr lang="en-US" sz="1100" dirty="0" smtClean="0"/>
                        <a:t>his word choice better?</a:t>
                      </a:r>
                    </a:p>
                    <a:p>
                      <a:pPr marL="171450" indent="-171450">
                        <a:buFont typeface="Arial" panose="020B0604020202020204" pitchFamily="34" charset="0"/>
                        <a:buChar char="•"/>
                      </a:pPr>
                      <a:r>
                        <a:rPr lang="en-US" sz="1100" dirty="0" smtClean="0"/>
                        <a:t>Choose two more exact words that the student could use in place of the</a:t>
                      </a:r>
                      <a:r>
                        <a:rPr lang="en-US" sz="1100" baseline="0" dirty="0" smtClean="0"/>
                        <a:t> </a:t>
                      </a:r>
                      <a:r>
                        <a:rPr lang="en-US" sz="1100" dirty="0" smtClean="0"/>
                        <a:t>underlined word.</a:t>
                      </a:r>
                    </a:p>
                    <a:p>
                      <a:pPr marL="171450" indent="-171450">
                        <a:buFont typeface="Arial" panose="020B0604020202020204" pitchFamily="34" charset="0"/>
                        <a:buChar char="•"/>
                      </a:pPr>
                      <a:r>
                        <a:rPr lang="en-US" sz="1100" dirty="0" smtClean="0"/>
                        <a:t>Read the sentence from the paragraph. Choose two words that would</a:t>
                      </a:r>
                      <a:r>
                        <a:rPr lang="en-US" sz="1100" baseline="0" dirty="0" smtClean="0"/>
                        <a:t> </a:t>
                      </a:r>
                      <a:r>
                        <a:rPr lang="en-US" sz="1100" dirty="0" smtClean="0"/>
                        <a:t>be more specific (or more precise or more concrete) to replace ____</a:t>
                      </a:r>
                      <a:r>
                        <a:rPr lang="en-US" sz="1100" baseline="0" dirty="0" smtClean="0"/>
                        <a:t> </a:t>
                      </a:r>
                      <a:r>
                        <a:rPr lang="en-US" sz="1100" dirty="0" smtClean="0"/>
                        <a:t>and ____in the paragraph?</a:t>
                      </a:r>
                    </a:p>
                    <a:p>
                      <a:pPr marL="171450" indent="-171450">
                        <a:buFont typeface="Arial" panose="020B0604020202020204" pitchFamily="34" charset="0"/>
                        <a:buChar char="•"/>
                      </a:pPr>
                      <a:r>
                        <a:rPr lang="en-US" sz="1100" dirty="0" smtClean="0"/>
                        <a:t>The student wants to make sure that his word choices are appropriate</a:t>
                      </a:r>
                      <a:r>
                        <a:rPr lang="en-US" sz="1100" baseline="0" dirty="0" smtClean="0"/>
                        <a:t> </a:t>
                      </a:r>
                      <a:r>
                        <a:rPr lang="en-US" sz="1100" dirty="0" smtClean="0"/>
                        <a:t>to inform (or to convince) his audience about _____. Choose the best</a:t>
                      </a:r>
                      <a:r>
                        <a:rPr lang="en-US" sz="1100" baseline="0" dirty="0" smtClean="0"/>
                        <a:t> </a:t>
                      </a:r>
                      <a:r>
                        <a:rPr lang="en-US" sz="1100" dirty="0" smtClean="0"/>
                        <a:t>two words (or phrase) to replace the underlined words .</a:t>
                      </a:r>
                    </a:p>
                    <a:p>
                      <a:pPr marL="171450" indent="-171450">
                        <a:buFont typeface="Arial" panose="020B0604020202020204" pitchFamily="34" charset="0"/>
                        <a:buChar char="•"/>
                      </a:pPr>
                      <a:r>
                        <a:rPr lang="en-US" sz="1100" dirty="0" smtClean="0"/>
                        <a:t>To add more description, select the best words/phrases to replace the</a:t>
                      </a:r>
                      <a:r>
                        <a:rPr lang="en-US" sz="1100" baseline="0" dirty="0" smtClean="0"/>
                        <a:t> </a:t>
                      </a:r>
                      <a:r>
                        <a:rPr lang="en-US" sz="1100" dirty="0" smtClean="0"/>
                        <a:t>words* ____ and ____.</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78030">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Identify and use the best concrete or sensory word(s)/phrase to convey experiences or events in narrative writing.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6345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Identify and use the best word(s)/phrase to convey ideas in a text precisely.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37849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identify and use the best general academic or domain specific word(s)/phrase to use in a text to convey precisely actions, emotions, or states of being that are basic to a particular topic and specific to a writing purpose.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68398">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To Grade 6</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rowSpan="17" gridSpan="4">
                  <a:txBody>
                    <a:bodyPr/>
                    <a:lstStyle/>
                    <a:p>
                      <a:pPr marL="171450" indent="-171450" algn="l">
                        <a:buFont typeface="Arial" panose="020B0604020202020204" pitchFamily="34" charset="0"/>
                        <a:buChar char="•"/>
                      </a:pPr>
                      <a:r>
                        <a:rPr lang="en-US" sz="1000" dirty="0" smtClean="0"/>
                        <a:t>Choose the sentence (or paragraph) that is punctuated correctly [e.g.,</a:t>
                      </a:r>
                      <a:r>
                        <a:rPr lang="en-US" sz="1000" baseline="0" dirty="0" smtClean="0"/>
                        <a:t> </a:t>
                      </a:r>
                      <a:r>
                        <a:rPr lang="en-US" sz="1000" dirty="0" smtClean="0"/>
                        <a:t>dash, parenthesis, commas in [non]restrictive elements, or items in a</a:t>
                      </a:r>
                      <a:r>
                        <a:rPr lang="en-US" sz="1000" baseline="0" dirty="0" smtClean="0"/>
                        <a:t> </a:t>
                      </a:r>
                      <a:r>
                        <a:rPr lang="en-US" sz="1000" dirty="0" smtClean="0"/>
                        <a:t>series].</a:t>
                      </a:r>
                    </a:p>
                    <a:p>
                      <a:pPr marL="171450" indent="-171450" algn="l">
                        <a:buFont typeface="Arial" panose="020B0604020202020204" pitchFamily="34" charset="0"/>
                        <a:buChar char="•"/>
                      </a:pPr>
                      <a:r>
                        <a:rPr lang="en-US" sz="1000" dirty="0" smtClean="0"/>
                        <a:t>Choose the sentence that is correctly punctuated [sentences that do not have necessary commas for nonrestrictive</a:t>
                      </a:r>
                      <a:r>
                        <a:rPr lang="en-US" sz="1000" baseline="0" dirty="0" smtClean="0"/>
                        <a:t> </a:t>
                      </a:r>
                      <a:r>
                        <a:rPr lang="en-US" sz="1000" dirty="0" smtClean="0"/>
                        <a:t>clauses (new-to-grade), sentences that are fragments</a:t>
                      </a:r>
                      <a:r>
                        <a:rPr lang="en-US" sz="1000" baseline="0" dirty="0" smtClean="0"/>
                        <a:t> </a:t>
                      </a:r>
                      <a:r>
                        <a:rPr lang="en-US" sz="1000" dirty="0" smtClean="0"/>
                        <a:t>or run on as well as correct answer].</a:t>
                      </a:r>
                    </a:p>
                    <a:p>
                      <a:pPr marL="171450" indent="-171450" algn="l">
                        <a:buFont typeface="Arial" panose="020B0604020202020204" pitchFamily="34" charset="0"/>
                        <a:buChar char="•"/>
                      </a:pPr>
                      <a:r>
                        <a:rPr lang="en-US" sz="1000" dirty="0" smtClean="0"/>
                        <a:t>Read the sentence(s) and the question that follows. [Insert sentence(s)</a:t>
                      </a:r>
                      <a:r>
                        <a:rPr lang="en-US" sz="1000" baseline="0" dirty="0" smtClean="0"/>
                        <a:t> </a:t>
                      </a:r>
                      <a:r>
                        <a:rPr lang="en-US" sz="1000" dirty="0" smtClean="0"/>
                        <a:t>containing [up to three with at least one new-to-grade] error(s) in grammar</a:t>
                      </a:r>
                      <a:r>
                        <a:rPr lang="en-US" sz="1000" baseline="0" dirty="0" smtClean="0"/>
                        <a:t> </a:t>
                      </a:r>
                      <a:r>
                        <a:rPr lang="en-US" sz="1000" dirty="0" smtClean="0"/>
                        <a:t>usage</a:t>
                      </a:r>
                      <a:r>
                        <a:rPr lang="en-US" sz="1000" baseline="0" dirty="0" smtClean="0"/>
                        <a:t> (e.g., e</a:t>
                      </a:r>
                      <a:r>
                        <a:rPr lang="en-US" sz="1000" dirty="0" smtClean="0"/>
                        <a:t>rror(s) in pronoun case and</a:t>
                      </a:r>
                      <a:r>
                        <a:rPr lang="en-US" sz="1000" baseline="0" dirty="0" smtClean="0"/>
                        <a:t> </a:t>
                      </a:r>
                      <a:r>
                        <a:rPr lang="en-US" sz="1000" dirty="0" smtClean="0"/>
                        <a:t>error(s) with intensive/reflexive pronouns (both new-to-grade skills)].</a:t>
                      </a:r>
                      <a:r>
                        <a:rPr lang="en-US" sz="1000" baseline="0" dirty="0" smtClean="0"/>
                        <a:t> </a:t>
                      </a:r>
                    </a:p>
                    <a:p>
                      <a:pPr marL="171450" indent="-171450" algn="l">
                        <a:buFont typeface="Arial" panose="020B0604020202020204" pitchFamily="34" charset="0"/>
                        <a:buChar char="•"/>
                      </a:pPr>
                      <a:r>
                        <a:rPr lang="en-US" sz="1000" dirty="0" smtClean="0"/>
                        <a:t>Choose the correct way to edit the [one or two or three] grammar usage</a:t>
                      </a:r>
                      <a:r>
                        <a:rPr lang="en-US" sz="1000" baseline="0" dirty="0" smtClean="0"/>
                        <a:t> </a:t>
                      </a:r>
                      <a:r>
                        <a:rPr lang="en-US" sz="1000" dirty="0" smtClean="0"/>
                        <a:t>error(s).</a:t>
                      </a:r>
                    </a:p>
                    <a:p>
                      <a:pPr marL="171450" indent="-171450" algn="l">
                        <a:buFont typeface="Arial" panose="020B0604020202020204" pitchFamily="34" charset="0"/>
                        <a:buChar char="•"/>
                      </a:pPr>
                      <a:r>
                        <a:rPr lang="en-US" sz="1000" dirty="0" smtClean="0"/>
                        <a:t>The sentence below contains [one-to-three] errors in punctuation [or</a:t>
                      </a:r>
                      <a:r>
                        <a:rPr lang="en-US" sz="1000" baseline="0" dirty="0" smtClean="0"/>
                        <a:t> </a:t>
                      </a:r>
                      <a:r>
                        <a:rPr lang="en-US" sz="1000" dirty="0" smtClean="0"/>
                        <a:t>grammar usage, etc.]. Read the sentence and the question that follows.</a:t>
                      </a:r>
                      <a:r>
                        <a:rPr lang="en-US" sz="1000" baseline="0" dirty="0" smtClean="0"/>
                        <a:t> </a:t>
                      </a:r>
                      <a:r>
                        <a:rPr lang="en-US" sz="1000" dirty="0" smtClean="0"/>
                        <a:t>[Insert sentence.] Which version of the sentence has been correctly edited for</a:t>
                      </a:r>
                      <a:r>
                        <a:rPr lang="en-US" sz="1000" baseline="0" dirty="0" smtClean="0"/>
                        <a:t> </a:t>
                      </a:r>
                      <a:r>
                        <a:rPr lang="en-US" sz="1000" dirty="0" smtClean="0"/>
                        <a:t>punctuation [or grammar usage, etc.]?</a:t>
                      </a:r>
                    </a:p>
                    <a:p>
                      <a:pPr marL="171450" indent="-171450" algn="l">
                        <a:buFont typeface="Arial" panose="020B0604020202020204" pitchFamily="34" charset="0"/>
                        <a:buChar char="•"/>
                      </a:pPr>
                      <a:r>
                        <a:rPr lang="en-US" sz="1000" dirty="0" smtClean="0"/>
                        <a:t>A student is writing a story for class. Read the sentences from</a:t>
                      </a:r>
                      <a:r>
                        <a:rPr lang="en-US" sz="1000" baseline="0" dirty="0" smtClean="0"/>
                        <a:t> </a:t>
                      </a:r>
                      <a:r>
                        <a:rPr lang="en-US" sz="1000" dirty="0" smtClean="0"/>
                        <a:t>her story and the question that follows. Which change should</a:t>
                      </a:r>
                      <a:r>
                        <a:rPr lang="en-US" sz="1000" baseline="0" dirty="0" smtClean="0"/>
                        <a:t> </a:t>
                      </a:r>
                      <a:r>
                        <a:rPr lang="en-US" sz="1000" dirty="0" smtClean="0"/>
                        <a:t>be made to the underlined words to correct [one or two or</a:t>
                      </a:r>
                      <a:r>
                        <a:rPr lang="en-US" sz="1000" baseline="0" dirty="0" smtClean="0"/>
                        <a:t> </a:t>
                      </a:r>
                      <a:r>
                        <a:rPr lang="en-US" sz="1000" dirty="0" smtClean="0"/>
                        <a:t>three] grammar usage mistake(s) [e.g., intensive</a:t>
                      </a:r>
                      <a:r>
                        <a:rPr lang="en-US" sz="1000" baseline="0" dirty="0" smtClean="0"/>
                        <a:t> </a:t>
                      </a:r>
                      <a:r>
                        <a:rPr lang="en-US" sz="1000" dirty="0" smtClean="0"/>
                        <a:t>pronouns,</a:t>
                      </a:r>
                      <a:r>
                        <a:rPr lang="en-US" sz="1000" baseline="0" dirty="0" smtClean="0"/>
                        <a:t> </a:t>
                      </a:r>
                      <a:r>
                        <a:rPr lang="en-US" sz="1000" dirty="0" smtClean="0"/>
                        <a:t>inappropriate</a:t>
                      </a:r>
                      <a:r>
                        <a:rPr lang="en-US" sz="1000" baseline="0" dirty="0" smtClean="0"/>
                        <a:t> </a:t>
                      </a:r>
                      <a:r>
                        <a:rPr lang="en-US" sz="1000" dirty="0" smtClean="0"/>
                        <a:t>shifts in verb tense and pronoun number/case] in the</a:t>
                      </a:r>
                      <a:r>
                        <a:rPr lang="en-US" sz="1000" baseline="0" dirty="0" smtClean="0"/>
                        <a:t> </a:t>
                      </a:r>
                      <a:r>
                        <a:rPr lang="en-US" sz="1000" dirty="0" smtClean="0"/>
                        <a:t>sentences?</a:t>
                      </a:r>
                    </a:p>
                    <a:p>
                      <a:pPr marL="171450" indent="-171450" algn="l">
                        <a:buFont typeface="Arial" panose="020B0604020202020204" pitchFamily="34" charset="0"/>
                        <a:buChar char="•"/>
                      </a:pPr>
                      <a:r>
                        <a:rPr lang="en-US" sz="1000" dirty="0" smtClean="0"/>
                        <a:t>[Give short intro.] Choose the sentence containing [one or two or three]</a:t>
                      </a:r>
                      <a:r>
                        <a:rPr lang="en-US" sz="1000" baseline="0" dirty="0" smtClean="0"/>
                        <a:t> </a:t>
                      </a:r>
                      <a:r>
                        <a:rPr lang="en-US" sz="1000" dirty="0" smtClean="0"/>
                        <a:t>spelling error(s) [e.g., grade-appropriate frequently confused words].</a:t>
                      </a:r>
                    </a:p>
                    <a:p>
                      <a:pPr marL="171450" indent="-171450" algn="l">
                        <a:buFont typeface="Arial" panose="020B0604020202020204" pitchFamily="34" charset="0"/>
                        <a:buChar char="•"/>
                      </a:pPr>
                      <a:r>
                        <a:rPr lang="en-US" sz="1000" dirty="0" smtClean="0"/>
                        <a:t>Read the following sentence that includes [name number of errors]</a:t>
                      </a:r>
                      <a:r>
                        <a:rPr lang="en-US" sz="1000" baseline="0" dirty="0" smtClean="0"/>
                        <a:t> </a:t>
                      </a:r>
                      <a:r>
                        <a:rPr lang="en-US" sz="1000" dirty="0" smtClean="0"/>
                        <a:t>mistakes in [grammar usage/punctuation/and/or spelling]. Then, read the</a:t>
                      </a:r>
                      <a:r>
                        <a:rPr lang="en-US" sz="1000" baseline="0" dirty="0" smtClean="0"/>
                        <a:t> </a:t>
                      </a:r>
                      <a:r>
                        <a:rPr lang="en-US" sz="1000" dirty="0" smtClean="0"/>
                        <a:t>question that follows. [Insert sentence here.] Which sentence corrects all</a:t>
                      </a:r>
                      <a:r>
                        <a:rPr lang="en-US" sz="1000" baseline="0" dirty="0" smtClean="0"/>
                        <a:t> </a:t>
                      </a:r>
                      <a:r>
                        <a:rPr lang="en-US" sz="1000" dirty="0" smtClean="0"/>
                        <a:t>the </a:t>
                      </a:r>
                      <a:r>
                        <a:rPr lang="en-US" sz="1000" baseline="0" dirty="0" smtClean="0"/>
                        <a:t> </a:t>
                      </a:r>
                      <a:r>
                        <a:rPr lang="en-US" sz="1000" dirty="0" smtClean="0"/>
                        <a:t>mistakes?</a:t>
                      </a:r>
                    </a:p>
                    <a:p>
                      <a:pPr marL="171450" indent="-171450" algn="l">
                        <a:buFont typeface="Arial" panose="020B0604020202020204" pitchFamily="34" charset="0"/>
                        <a:buChar char="•"/>
                      </a:pPr>
                      <a:r>
                        <a:rPr lang="en-US" sz="1000" dirty="0" smtClean="0"/>
                        <a:t>Read the following sentences and the directions that follow. [Insert</a:t>
                      </a:r>
                      <a:r>
                        <a:rPr lang="en-US" sz="1000" baseline="0" dirty="0" smtClean="0"/>
                        <a:t> </a:t>
                      </a:r>
                      <a:r>
                        <a:rPr lang="en-US" sz="1000" dirty="0" smtClean="0"/>
                        <a:t>sentence.] Choose the sentence that does not have errors in [grammar</a:t>
                      </a:r>
                      <a:r>
                        <a:rPr lang="en-US" sz="1000" baseline="0" dirty="0" smtClean="0"/>
                        <a:t> </a:t>
                      </a:r>
                      <a:r>
                        <a:rPr lang="en-US" sz="1000" dirty="0" smtClean="0"/>
                        <a:t>usage, grade-appropriate spelling, and/or punctuation].</a:t>
                      </a:r>
                    </a:p>
                    <a:p>
                      <a:pPr marL="171450" indent="-171450" algn="l">
                        <a:buFont typeface="Arial" panose="020B0604020202020204" pitchFamily="34" charset="0"/>
                        <a:buChar char="•"/>
                      </a:pPr>
                      <a:r>
                        <a:rPr lang="en-US" sz="1000" dirty="0" smtClean="0"/>
                        <a:t>Which is the right way to correct [one or two or three] underlined errors in</a:t>
                      </a:r>
                      <a:r>
                        <a:rPr lang="en-US" sz="1000" baseline="0" dirty="0" smtClean="0"/>
                        <a:t> </a:t>
                      </a:r>
                      <a:r>
                        <a:rPr lang="en-US" sz="1000" dirty="0" smtClean="0"/>
                        <a:t>[new-to-grade grammar usage/punctuation/and/or spelling]? Choose the two sentences that are punctuated correctly [e.g., dash,</a:t>
                      </a:r>
                    </a:p>
                    <a:p>
                      <a:pPr marL="0" indent="0" algn="l">
                        <a:buFont typeface="Arial" panose="020B0604020202020204" pitchFamily="34" charset="0"/>
                        <a:buNone/>
                      </a:pPr>
                      <a:r>
                        <a:rPr lang="en-US" sz="1000" dirty="0" smtClean="0"/>
                        <a:t>      parenthesis, commas in [non]restrictive elements, or items in a series]</a:t>
                      </a:r>
                    </a:p>
                    <a:p>
                      <a:pPr marL="171450" indent="-171450" algn="l">
                        <a:buFont typeface="Arial" panose="020B0604020202020204" pitchFamily="34" charset="0"/>
                        <a:buChar char="•"/>
                      </a:pPr>
                      <a:r>
                        <a:rPr lang="en-US" sz="1000" dirty="0" smtClean="0"/>
                        <a:t>Choose two sentences that are correctly punctuated [sentences that are missing commas for non-restrictive clauses</a:t>
                      </a:r>
                      <a:r>
                        <a:rPr lang="en-US" sz="1000" baseline="0" dirty="0" smtClean="0"/>
                        <a:t> </a:t>
                      </a:r>
                      <a:r>
                        <a:rPr lang="en-US" sz="1000" dirty="0" smtClean="0"/>
                        <a:t>(new-to-grade), along with sentences that are fragments or run on, as well as two correct answers].</a:t>
                      </a:r>
                    </a:p>
                    <a:p>
                      <a:pPr marL="171450" indent="-171450" algn="l">
                        <a:buFont typeface="Arial" panose="020B0604020202020204" pitchFamily="34" charset="0"/>
                        <a:buChar char="•"/>
                      </a:pPr>
                      <a:r>
                        <a:rPr lang="en-US" sz="1000" dirty="0" smtClean="0"/>
                        <a:t>Read the sentences and the question that follows. [Insert two or three</a:t>
                      </a:r>
                      <a:r>
                        <a:rPr lang="en-US" sz="1000" baseline="0" dirty="0" smtClean="0"/>
                        <a:t> </a:t>
                      </a:r>
                      <a:r>
                        <a:rPr lang="en-US" sz="1000" dirty="0" smtClean="0"/>
                        <a:t>sentences with one sentence underlined and containing two errors in</a:t>
                      </a:r>
                      <a:r>
                        <a:rPr lang="en-US" sz="1000" baseline="0" dirty="0" smtClean="0"/>
                        <a:t> </a:t>
                      </a:r>
                      <a:r>
                        <a:rPr lang="en-US" sz="1000" dirty="0" smtClean="0"/>
                        <a:t>grammar usage. For example: error in pronoun case (new-to-grade) and</a:t>
                      </a:r>
                      <a:r>
                        <a:rPr lang="en-US" sz="1000" baseline="0" dirty="0" smtClean="0"/>
                        <a:t> </a:t>
                      </a:r>
                      <a:r>
                        <a:rPr lang="en-US" sz="1000" dirty="0" smtClean="0"/>
                        <a:t>possibly verb agreement error (language progression chart)]. Choose the</a:t>
                      </a:r>
                      <a:r>
                        <a:rPr lang="en-US" sz="1000" baseline="0" dirty="0" smtClean="0"/>
                        <a:t> </a:t>
                      </a:r>
                      <a:r>
                        <a:rPr lang="en-US" sz="1000" dirty="0" smtClean="0"/>
                        <a:t>correct way to edit the two underlined sentences [or two ways to correct one</a:t>
                      </a:r>
                      <a:r>
                        <a:rPr lang="en-US" sz="1000" baseline="0" dirty="0" smtClean="0"/>
                        <a:t> </a:t>
                      </a:r>
                      <a:r>
                        <a:rPr lang="en-US" sz="1000" dirty="0" smtClean="0"/>
                        <a:t>underlined sentence].</a:t>
                      </a:r>
                    </a:p>
                    <a:p>
                      <a:pPr marL="171450" indent="-171450" algn="l">
                        <a:buFont typeface="Arial" panose="020B0604020202020204" pitchFamily="34" charset="0"/>
                        <a:buChar char="•"/>
                      </a:pPr>
                      <a:r>
                        <a:rPr lang="en-US" sz="1000" dirty="0" smtClean="0"/>
                        <a:t>A student is writing a story for class. Read the sentences from</a:t>
                      </a:r>
                      <a:r>
                        <a:rPr lang="en-US" sz="1000" baseline="0" dirty="0" smtClean="0"/>
                        <a:t> </a:t>
                      </a:r>
                      <a:r>
                        <a:rPr lang="en-US" sz="1000" dirty="0" smtClean="0"/>
                        <a:t>the story and the question that follows. Which change should be</a:t>
                      </a:r>
                      <a:r>
                        <a:rPr lang="en-US" sz="1000" baseline="0" dirty="0" smtClean="0"/>
                        <a:t> </a:t>
                      </a:r>
                      <a:r>
                        <a:rPr lang="en-US" sz="1000" dirty="0" smtClean="0"/>
                        <a:t>made to the two underlined words to correct [one or two or</a:t>
                      </a:r>
                      <a:r>
                        <a:rPr lang="en-US" sz="1000" baseline="0" dirty="0" smtClean="0"/>
                        <a:t> </a:t>
                      </a:r>
                      <a:r>
                        <a:rPr lang="en-US" sz="1000" dirty="0" smtClean="0"/>
                        <a:t>three] grammar usage errors [e.g., error with intensive pronouns</a:t>
                      </a:r>
                      <a:r>
                        <a:rPr lang="en-US" sz="1000" baseline="0" dirty="0" smtClean="0"/>
                        <a:t> </a:t>
                      </a:r>
                      <a:r>
                        <a:rPr lang="en-US" sz="1000" dirty="0" smtClean="0"/>
                        <a:t>and inappropriate shifts in verb tense OR inappropriate shift in</a:t>
                      </a:r>
                      <a:r>
                        <a:rPr lang="en-US" sz="1000" baseline="0" dirty="0" smtClean="0"/>
                        <a:t> </a:t>
                      </a:r>
                      <a:r>
                        <a:rPr lang="en-US" sz="1000" dirty="0" smtClean="0"/>
                        <a:t>pronoun number/case]? OR what are two ways to correct the error(s) in the underlined sentence?</a:t>
                      </a:r>
                    </a:p>
                    <a:p>
                      <a:pPr marL="171450" indent="-171450" algn="l">
                        <a:buFont typeface="Arial" panose="020B0604020202020204" pitchFamily="34" charset="0"/>
                        <a:buChar char="•"/>
                      </a:pPr>
                      <a:r>
                        <a:rPr lang="en-US" sz="1000" dirty="0" smtClean="0"/>
                        <a:t>Choose the two sentences containing spelling errors [e.g., grade-appropriate</a:t>
                      </a:r>
                      <a:r>
                        <a:rPr lang="en-US" sz="1000" baseline="0" dirty="0" smtClean="0"/>
                        <a:t> </a:t>
                      </a:r>
                      <a:r>
                        <a:rPr lang="en-US" sz="1000" dirty="0" smtClean="0"/>
                        <a:t>frequently confused words].</a:t>
                      </a:r>
                    </a:p>
                    <a:p>
                      <a:pPr marL="171450" indent="-171450" algn="l">
                        <a:buFont typeface="Arial" panose="020B0604020202020204" pitchFamily="34" charset="0"/>
                        <a:buChar char="•"/>
                      </a:pPr>
                      <a:r>
                        <a:rPr lang="en-US" sz="1000" dirty="0" smtClean="0"/>
                        <a:t>Read the following sentence that includes [name number of errors; no more</a:t>
                      </a:r>
                      <a:r>
                        <a:rPr lang="en-US" sz="1000" baseline="0" dirty="0" smtClean="0"/>
                        <a:t> </a:t>
                      </a:r>
                      <a:r>
                        <a:rPr lang="en-US" sz="1000" dirty="0" smtClean="0"/>
                        <a:t>than three] mistakes in [name type of error: grammar usage, punctuation,</a:t>
                      </a:r>
                      <a:r>
                        <a:rPr lang="en-US" sz="1000" baseline="0" dirty="0" smtClean="0"/>
                        <a:t> </a:t>
                      </a:r>
                      <a:r>
                        <a:rPr lang="en-US" sz="1000" dirty="0" smtClean="0"/>
                        <a:t>and/or spelling]. Then, read the question that follows. [Insert sentence here.]</a:t>
                      </a:r>
                      <a:r>
                        <a:rPr lang="en-US" sz="1000" baseline="0" dirty="0" smtClean="0"/>
                        <a:t> </a:t>
                      </a:r>
                      <a:r>
                        <a:rPr lang="en-US" sz="1000" dirty="0" smtClean="0"/>
                        <a:t>Which sentence corrects the [one or two or three] [specify grammar usage/</a:t>
                      </a:r>
                      <a:r>
                        <a:rPr lang="en-US" sz="1000" baseline="0" dirty="0" smtClean="0"/>
                        <a:t> </a:t>
                      </a:r>
                      <a:r>
                        <a:rPr lang="en-US" sz="1000" dirty="0" smtClean="0"/>
                        <a:t>punctuation/spelling] errors?</a:t>
                      </a:r>
                    </a:p>
                    <a:p>
                      <a:pPr marL="171450" indent="-171450" algn="l">
                        <a:buFont typeface="Arial" panose="020B0604020202020204" pitchFamily="34" charset="0"/>
                        <a:buChar char="•"/>
                      </a:pPr>
                      <a:r>
                        <a:rPr lang="en-US" sz="1000" dirty="0" smtClean="0"/>
                        <a:t>Which is the right way to correct underlined errors? OR what are two ways to</a:t>
                      </a:r>
                      <a:r>
                        <a:rPr lang="en-US" sz="1000" baseline="0" dirty="0" smtClean="0"/>
                        <a:t> </a:t>
                      </a:r>
                      <a:r>
                        <a:rPr lang="en-US" sz="1000" dirty="0" smtClean="0"/>
                        <a:t>correct the underlined error?</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7"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7" hMerge="1">
                  <a:txBody>
                    <a:bodyPr/>
                    <a:lstStyle/>
                    <a:p>
                      <a:endParaRPr lang="en-US"/>
                    </a:p>
                  </a:txBody>
                  <a:tcPr/>
                </a:tc>
                <a:tc rowSpan="17" h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Subjective pronouns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Objective pronouns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Possessive pronouns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6977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Inappropriate shifts in pronoun number and person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6977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Vague or ambiguous or unclear pronoun references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6977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Commas to set off nonrestrictive or parenthetical elements.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6977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Parentheses to set off  nonrestrictive or parenthetical elements.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6977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Dashes to set off nonrestrictive or parenthetical elements.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5437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Correct spelling of words are at or up to two grade below grade levels, including frequently misspelled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51617">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Assessed in all Grades – Must be Appropriately for Grade 6</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Subject-noun verb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Pronoun-antecedent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1451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Inappropriate sentence fragments/run-ons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Frequently confused words (to/too/two)</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pPr algn="l"/>
                      <a:endParaRPr lang="en-US" sz="95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Inappropriate shifts in verb tense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pPr algn="l"/>
                      <a:endParaRPr lang="en-US" sz="95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8408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Punctuation to separate items in series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pPr algn="l"/>
                      <a:endParaRPr lang="en-US" sz="95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74881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81117189"/>
              </p:ext>
            </p:extLst>
          </p:nvPr>
        </p:nvGraphicFramePr>
        <p:xfrm>
          <a:off x="335631" y="1286885"/>
          <a:ext cx="9489168" cy="12164776"/>
        </p:xfrm>
        <a:graphic>
          <a:graphicData uri="http://schemas.openxmlformats.org/drawingml/2006/table">
            <a:tbl>
              <a:tblPr firstRow="1" bandRow="1">
                <a:tableStyleId>{5940675A-B579-460E-94D1-54222C63F5DA}</a:tableStyleId>
              </a:tblPr>
              <a:tblGrid>
                <a:gridCol w="981070"/>
                <a:gridCol w="684945"/>
                <a:gridCol w="1989515"/>
                <a:gridCol w="1474808"/>
                <a:gridCol w="2179414"/>
                <a:gridCol w="2179414"/>
              </a:tblGrid>
              <a:tr h="671154">
                <a:tc gridSpan="6">
                  <a:txBody>
                    <a:bodyPr/>
                    <a:lstStyle/>
                    <a:p>
                      <a:pPr algn="ctr"/>
                      <a:r>
                        <a:rPr lang="en-US" sz="2000" b="1" dirty="0" smtClean="0">
                          <a:latin typeface="AbcBulletin" panose="00000400000000000000" pitchFamily="2" charset="0"/>
                        </a:rPr>
                        <a:t>Grade Seven</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6">
                  <a:txBody>
                    <a:bodyPr/>
                    <a:lstStyle/>
                    <a:p>
                      <a:pPr algn="ctr"/>
                      <a:r>
                        <a:rPr lang="en-US" sz="1500" b="1" dirty="0" smtClean="0"/>
                        <a:t>Grade 7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5050">
                <a:tc rowSpan="2" gridSpan="2">
                  <a:txBody>
                    <a:bodyPr/>
                    <a:lstStyle/>
                    <a:p>
                      <a:pPr marL="171450" indent="-171450" algn="l">
                        <a:buFont typeface="Arial" panose="020B0604020202020204" pitchFamily="34" charset="0"/>
                        <a:buChar char="•"/>
                      </a:pPr>
                      <a:r>
                        <a:rPr lang="en-US" sz="1500" b="1" dirty="0" smtClean="0"/>
                        <a:t>Contrasting Points of View</a:t>
                      </a:r>
                    </a:p>
                    <a:p>
                      <a:pPr marL="171450" indent="-171450" algn="l">
                        <a:buFont typeface="Arial" panose="020B0604020202020204" pitchFamily="34" charset="0"/>
                        <a:buChar char="•"/>
                      </a:pPr>
                      <a:r>
                        <a:rPr lang="en-US" sz="1500" b="1" dirty="0" smtClean="0"/>
                        <a:t>Claims</a:t>
                      </a:r>
                    </a:p>
                    <a:p>
                      <a:pPr marL="171450" indent="-171450" algn="l">
                        <a:buFont typeface="Arial" panose="020B0604020202020204" pitchFamily="34" charset="0"/>
                        <a:buChar char="•"/>
                      </a:pPr>
                      <a:r>
                        <a:rPr lang="en-US" sz="1500" b="1" dirty="0" smtClean="0"/>
                        <a:t>Arguments</a:t>
                      </a:r>
                    </a:p>
                    <a:p>
                      <a:pPr marL="171450" indent="-171450" algn="l">
                        <a:buFont typeface="Arial" panose="020B0604020202020204" pitchFamily="34" charset="0"/>
                        <a:buChar char="•"/>
                      </a:pPr>
                      <a:r>
                        <a:rPr lang="en-US" sz="1500" b="1" dirty="0" smtClean="0"/>
                        <a:t>Counterclaims</a:t>
                      </a:r>
                    </a:p>
                    <a:p>
                      <a:pPr marL="171450" indent="-171450" algn="l">
                        <a:buFont typeface="Arial" panose="020B0604020202020204" pitchFamily="34" charset="0"/>
                        <a:buChar char="•"/>
                      </a:pPr>
                      <a:r>
                        <a:rPr lang="en-US" sz="1500" b="1" dirty="0" smtClean="0"/>
                        <a:t>Point of View</a:t>
                      </a:r>
                    </a:p>
                    <a:p>
                      <a:pPr marL="171450" indent="-171450" algn="l">
                        <a:buFont typeface="Arial" panose="020B0604020202020204" pitchFamily="34" charset="0"/>
                        <a:buChar char="•"/>
                      </a:pPr>
                      <a:r>
                        <a:rPr lang="en-US" sz="1500" b="1" dirty="0" smtClean="0"/>
                        <a:t>Opinion Pieces</a:t>
                      </a:r>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dirty="0" smtClean="0"/>
                        <a:t>Technical</a:t>
                      </a:r>
                    </a:p>
                    <a:p>
                      <a:pPr marL="171450" indent="-171450" algn="l">
                        <a:buFont typeface="Arial" panose="020B0604020202020204" pitchFamily="34" charset="0"/>
                        <a:buChar char="•"/>
                      </a:pPr>
                      <a:r>
                        <a:rPr lang="en-US" sz="1500" b="1" dirty="0" smtClean="0"/>
                        <a:t>Speeches</a:t>
                      </a:r>
                    </a:p>
                    <a:p>
                      <a:pPr marL="171450" indent="-171450" algn="l">
                        <a:buFont typeface="Arial" panose="020B0604020202020204" pitchFamily="34" charset="0"/>
                        <a:buChar char="•"/>
                      </a:pPr>
                      <a:r>
                        <a:rPr lang="en-US" sz="1500" b="1" dirty="0" smtClean="0"/>
                        <a:t>Historical Accounts</a:t>
                      </a:r>
                    </a:p>
                    <a:p>
                      <a:pPr marL="171450" indent="-171450" algn="l">
                        <a:buFont typeface="Arial" panose="020B0604020202020204" pitchFamily="34" charset="0"/>
                        <a:buChar char="•"/>
                      </a:pPr>
                      <a:r>
                        <a:rPr lang="en-US" sz="1500" b="1" dirty="0" smtClean="0"/>
                        <a:t>Literary Non-Fiction</a:t>
                      </a:r>
                    </a:p>
                    <a:p>
                      <a:pPr marL="171450" indent="-171450" algn="l">
                        <a:buFont typeface="Arial" panose="020B0604020202020204" pitchFamily="34" charset="0"/>
                        <a:buChar char="•"/>
                      </a:pPr>
                      <a:r>
                        <a:rPr lang="en-US" sz="1500" b="1" dirty="0" smtClean="0"/>
                        <a:t>Exposition </a:t>
                      </a:r>
                    </a:p>
                    <a:p>
                      <a:pPr marL="171450" indent="-171450" algn="l">
                        <a:buFont typeface="Arial" panose="020B0604020202020204" pitchFamily="34" charset="0"/>
                        <a:buChar char="•"/>
                      </a:pPr>
                      <a:r>
                        <a:rPr lang="en-US" sz="1500" b="1" dirty="0" smtClean="0"/>
                        <a:t>Journalism</a:t>
                      </a:r>
                    </a:p>
                    <a:p>
                      <a:pPr marL="171450" indent="-171450" algn="l">
                        <a:buFont typeface="Arial" panose="020B0604020202020204" pitchFamily="34" charset="0"/>
                        <a:buChar char="•"/>
                      </a:pPr>
                      <a:r>
                        <a:rPr lang="en-US" sz="1500" b="1" dirty="0" smtClean="0"/>
                        <a:t>The Arts</a:t>
                      </a:r>
                    </a:p>
                    <a:p>
                      <a:pPr marL="171450" indent="-171450" algn="l">
                        <a:buFont typeface="Arial" panose="020B0604020202020204" pitchFamily="34" charset="0"/>
                        <a:buChar char="•"/>
                      </a:pPr>
                      <a:r>
                        <a:rPr lang="en-US" sz="1500" b="1" dirty="0" smtClean="0"/>
                        <a:t>Speeches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indent="-171450" algn="l">
                        <a:buFont typeface="Arial" panose="020B0604020202020204" pitchFamily="34" charset="0"/>
                        <a:buChar char="•"/>
                      </a:pPr>
                      <a:r>
                        <a:rPr lang="en-US" sz="1500" b="1" dirty="0" smtClean="0"/>
                        <a:t>Science</a:t>
                      </a:r>
                    </a:p>
                    <a:p>
                      <a:pPr marL="171450" indent="-171450" algn="l">
                        <a:buFont typeface="Arial" panose="020B0604020202020204" pitchFamily="34" charset="0"/>
                        <a:buChar char="•"/>
                      </a:pPr>
                      <a:r>
                        <a:rPr lang="en-US" sz="1500" b="1" dirty="0" smtClean="0"/>
                        <a:t>History</a:t>
                      </a:r>
                    </a:p>
                    <a:p>
                      <a:pPr marL="171450" indent="-171450" algn="l">
                        <a:buFont typeface="Arial" panose="020B0604020202020204" pitchFamily="34" charset="0"/>
                        <a:buChar char="•"/>
                      </a:pPr>
                      <a:r>
                        <a:rPr lang="en-US" sz="1500" b="1" dirty="0" smtClean="0"/>
                        <a:t>Social-Studies</a:t>
                      </a:r>
                    </a:p>
                    <a:p>
                      <a:pPr marL="171450" indent="-171450" algn="l">
                        <a:buFont typeface="Arial" panose="020B0604020202020204" pitchFamily="34" charset="0"/>
                        <a:buChar char="•"/>
                      </a:pPr>
                      <a:r>
                        <a:rPr lang="en-US" sz="1500" b="1" dirty="0" smtClean="0"/>
                        <a:t>Procedural</a:t>
                      </a:r>
                    </a:p>
                    <a:p>
                      <a:pPr marL="171450" indent="-171450" algn="l">
                        <a:buFont typeface="Arial" panose="020B0604020202020204" pitchFamily="34" charset="0"/>
                        <a:buChar char="•"/>
                      </a:pPr>
                      <a:r>
                        <a:rPr lang="en-US" sz="1500" b="1" dirty="0" smtClean="0"/>
                        <a:t>Economic Accounts</a:t>
                      </a:r>
                    </a:p>
                    <a:p>
                      <a:pPr marL="171450" indent="-171450" algn="l">
                        <a:buFont typeface="Arial" panose="020B0604020202020204" pitchFamily="34" charset="0"/>
                        <a:buChar char="•"/>
                      </a:pPr>
                      <a:r>
                        <a:rPr lang="en-US" sz="1500" b="1" dirty="0" smtClean="0"/>
                        <a:t>Personal Essays</a:t>
                      </a:r>
                      <a:endParaRPr lang="en-US" sz="15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(narrative, free, lyrical)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Audio Versions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Personal Essays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Biographies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Auto-Biographies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Science Fiction</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Multimedia Versions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Stage Versions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 of Historical Accounts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Fictional Portrayals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Memoirs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Mysteries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 and Legends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Novels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4">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6">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6">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  RI1</a:t>
                      </a:r>
                    </a:p>
                    <a:p>
                      <a:pPr marL="0" indent="0" algn="l">
                        <a:buFont typeface="Arial" panose="020B0604020202020204" pitchFamily="34" charset="0"/>
                        <a:buNone/>
                      </a:pPr>
                      <a:r>
                        <a:rPr lang="en-US" sz="1300" b="1" dirty="0" smtClean="0"/>
                        <a:t>RH  RST</a:t>
                      </a:r>
                      <a:endParaRPr lang="en-US" sz="1300" b="1" dirty="0"/>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have explicit evidence as well as inferential.</a:t>
                      </a:r>
                    </a:p>
                    <a:p>
                      <a:pPr marL="285750" indent="-285750">
                        <a:buFont typeface="Arial" panose="020B0604020202020204" pitchFamily="34" charset="0"/>
                        <a:buChar char="•"/>
                      </a:pPr>
                      <a:r>
                        <a:rPr lang="en-US" sz="1200" dirty="0" smtClean="0">
                          <a:solidFill>
                            <a:schemeClr val="tx1"/>
                          </a:solidFill>
                        </a:rPr>
                        <a:t>have both primary and secondary sources.</a:t>
                      </a:r>
                    </a:p>
                    <a:p>
                      <a:pPr marL="285750" indent="-285750">
                        <a:buFont typeface="Arial" panose="020B0604020202020204" pitchFamily="34" charset="0"/>
                        <a:buChar char="•"/>
                      </a:pPr>
                      <a:r>
                        <a:rPr lang="en-US" sz="1200" dirty="0" smtClean="0">
                          <a:solidFill>
                            <a:schemeClr val="tx1"/>
                          </a:solidFill>
                        </a:rPr>
                        <a:t>include science and technical texts.</a:t>
                      </a:r>
                      <a:endParaRPr lang="en-US" sz="1200" dirty="0">
                        <a:solidFill>
                          <a:schemeClr val="tx1"/>
                        </a:solidFill>
                      </a:endParaRP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RL2  RI</a:t>
                      </a:r>
                      <a:r>
                        <a:rPr lang="en-US" sz="1300" b="1" baseline="0" dirty="0" smtClean="0"/>
                        <a:t>2</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have obvious themes or central ideas developed over the course of the text.</a:t>
                      </a:r>
                    </a:p>
                    <a:p>
                      <a:pPr marL="285750" indent="-285750">
                        <a:buFont typeface="Arial" panose="020B0604020202020204" pitchFamily="34" charset="0"/>
                        <a:buChar char="•"/>
                      </a:pPr>
                      <a:r>
                        <a:rPr lang="en-US" sz="1200" dirty="0" smtClean="0"/>
                        <a:t>have two or more central ideas developed over the course of the text.</a:t>
                      </a:r>
                    </a:p>
                    <a:p>
                      <a:pPr marL="285750" indent="-285750">
                        <a:buFont typeface="Arial" panose="020B0604020202020204" pitchFamily="34" charset="0"/>
                        <a:buChar char="•"/>
                      </a:pPr>
                      <a:r>
                        <a:rPr lang="en-US" sz="1200" dirty="0" smtClean="0"/>
                        <a:t>are both primary and secondary</a:t>
                      </a:r>
                      <a:r>
                        <a:rPr lang="en-US" sz="1200" baseline="0" dirty="0" smtClean="0"/>
                        <a:t> sources with obvious and distinct central ideas.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RL3  RI3</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a:t>
                      </a:r>
                      <a:r>
                        <a:rPr lang="en-US" sz="1200" baseline="0" dirty="0" smtClean="0"/>
                        <a:t> </a:t>
                      </a:r>
                      <a:r>
                        <a:rPr lang="en-US" sz="1200" dirty="0" smtClean="0"/>
                        <a:t>stories or dramas with interacting elements.</a:t>
                      </a:r>
                    </a:p>
                    <a:p>
                      <a:pPr marL="285750" indent="-285750">
                        <a:buFont typeface="Arial" panose="020B0604020202020204" pitchFamily="34" charset="0"/>
                        <a:buChar char="•"/>
                      </a:pPr>
                      <a:r>
                        <a:rPr lang="en-US" sz="1200" dirty="0" smtClean="0"/>
                        <a:t>have</a:t>
                      </a:r>
                      <a:r>
                        <a:rPr lang="en-US" sz="1200" baseline="0" dirty="0" smtClean="0"/>
                        <a:t> i</a:t>
                      </a:r>
                      <a:r>
                        <a:rPr lang="en-US" sz="1200" dirty="0" smtClean="0"/>
                        <a:t>deas or individuals influencing event outcomes.</a:t>
                      </a:r>
                    </a:p>
                    <a:p>
                      <a:pPr marL="285750" indent="-285750">
                        <a:buFont typeface="Arial" panose="020B0604020202020204" pitchFamily="34" charset="0"/>
                        <a:buChar char="•"/>
                      </a:pPr>
                      <a:r>
                        <a:rPr lang="en-US" sz="1200" dirty="0" smtClean="0"/>
                        <a:t>are history or social studies text with identifiable key steps of a process.</a:t>
                      </a:r>
                    </a:p>
                    <a:p>
                      <a:pPr marL="285750" indent="-285750">
                        <a:buFont typeface="Arial" panose="020B0604020202020204" pitchFamily="34" charset="0"/>
                        <a:buChar char="•"/>
                      </a:pPr>
                      <a:r>
                        <a:rPr lang="en-US" sz="1200" dirty="0" smtClean="0"/>
                        <a:t>have multi-step procedures (technical, math, tasks).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RL4  RI4</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 stories,</a:t>
                      </a:r>
                      <a:r>
                        <a:rPr lang="en-US" sz="1200" baseline="0" dirty="0" smtClean="0"/>
                        <a:t> dramas or poems with</a:t>
                      </a:r>
                      <a:r>
                        <a:rPr lang="en-US" sz="1200" dirty="0" smtClean="0"/>
                        <a:t> figurative and connotative meanings, rhymes or other repetitions</a:t>
                      </a:r>
                      <a:r>
                        <a:rPr lang="en-US" sz="1200" baseline="0" dirty="0" smtClean="0"/>
                        <a:t> of sounds (alliteration).</a:t>
                      </a:r>
                    </a:p>
                    <a:p>
                      <a:pPr marL="285750" indent="-285750">
                        <a:buFont typeface="Arial" panose="020B0604020202020204" pitchFamily="34" charset="0"/>
                        <a:buChar char="•"/>
                      </a:pPr>
                      <a:r>
                        <a:rPr lang="en-US" sz="1200" baseline="0" dirty="0" smtClean="0"/>
                        <a:t>are informational texts with impactful figurative, connotative and technical meanings.</a:t>
                      </a:r>
                    </a:p>
                    <a:p>
                      <a:pPr marL="285750" indent="-285750">
                        <a:buFont typeface="Arial" panose="020B0604020202020204" pitchFamily="34" charset="0"/>
                        <a:buChar char="•"/>
                      </a:pPr>
                      <a:r>
                        <a:rPr lang="en-US" sz="1200" dirty="0" smtClean="0"/>
                        <a:t>use specific vocabulary  or symbols/key terms related to history/social studies and scientific or technical  domains.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RL5  RI5</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 dramas or poems with obvious</a:t>
                      </a:r>
                      <a:r>
                        <a:rPr lang="en-US" sz="1200" baseline="0" dirty="0" smtClean="0"/>
                        <a:t> structures (soliloquy, sonnet, etc…).</a:t>
                      </a:r>
                    </a:p>
                    <a:p>
                      <a:pPr marL="285750" indent="-285750">
                        <a:buFont typeface="Arial" panose="020B0604020202020204" pitchFamily="34" charset="0"/>
                        <a:buChar char="•"/>
                      </a:pPr>
                      <a:r>
                        <a:rPr lang="en-US" sz="1200" baseline="0" dirty="0" smtClean="0"/>
                        <a:t>have sections organized specifically to contribute to the development of ideas.</a:t>
                      </a:r>
                    </a:p>
                    <a:p>
                      <a:pPr marL="285750" indent="-285750">
                        <a:buFont typeface="Arial" panose="020B0604020202020204" pitchFamily="34" charset="0"/>
                        <a:buChar char="•"/>
                      </a:pPr>
                      <a:r>
                        <a:rPr lang="en-US" sz="1200" baseline="0" dirty="0" smtClean="0"/>
                        <a:t>present information sequentially, comparatively or is organized to contribute understanding of a topic. </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RL6  RI6</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have contrasting view points of characters or narrators.</a:t>
                      </a:r>
                    </a:p>
                    <a:p>
                      <a:pPr marL="285750" indent="-285750">
                        <a:buFont typeface="Arial" panose="020B0604020202020204" pitchFamily="34" charset="0"/>
                        <a:buChar char="•"/>
                      </a:pPr>
                      <a:r>
                        <a:rPr lang="en-US" sz="1200" dirty="0" smtClean="0"/>
                        <a:t>have an</a:t>
                      </a:r>
                      <a:r>
                        <a:rPr lang="en-US" sz="1200" baseline="0" dirty="0" smtClean="0"/>
                        <a:t> obvious author’s viewpoint about a topic or subject specifically stating how it is different than the position of others.</a:t>
                      </a:r>
                    </a:p>
                    <a:p>
                      <a:pPr marL="285750" indent="-285750">
                        <a:buFont typeface="Arial" panose="020B0604020202020204" pitchFamily="34" charset="0"/>
                        <a:buChar char="•"/>
                      </a:pPr>
                      <a:r>
                        <a:rPr lang="en-US" sz="1200" dirty="0" smtClean="0"/>
                        <a:t>uses loaded language, inclusion or avoidance of particular facts, provide explanations, procedural descriptions or discussion.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RL7  RI7</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 stories, dramas or poems presented both as texts and/or</a:t>
                      </a:r>
                      <a:r>
                        <a:rPr lang="en-US" sz="1200" baseline="0" dirty="0" smtClean="0"/>
                        <a:t> audio, filmed staged or multimedia versions.</a:t>
                      </a:r>
                    </a:p>
                    <a:p>
                      <a:pPr marL="285750" indent="-285750">
                        <a:buFont typeface="Arial" panose="020B0604020202020204" pitchFamily="34" charset="0"/>
                        <a:buChar char="•"/>
                      </a:pPr>
                      <a:r>
                        <a:rPr lang="en-US" sz="1200" dirty="0" smtClean="0"/>
                        <a:t>are</a:t>
                      </a:r>
                      <a:r>
                        <a:rPr lang="en-US" sz="1200" baseline="0" dirty="0" smtClean="0"/>
                        <a:t> texts and/or comparable </a:t>
                      </a:r>
                      <a:r>
                        <a:rPr lang="en-US" sz="1200" dirty="0" smtClean="0"/>
                        <a:t>audio, video or multimedia versions of a subject.</a:t>
                      </a:r>
                    </a:p>
                    <a:p>
                      <a:pPr marL="285750" indent="-285750">
                        <a:buFont typeface="Arial" panose="020B0604020202020204" pitchFamily="34" charset="0"/>
                        <a:buChar char="•"/>
                      </a:pPr>
                      <a:r>
                        <a:rPr lang="en-US" sz="1200" dirty="0" smtClean="0"/>
                        <a:t>integrate visual information with print and digital texts and information in words  with a visual version (flowchart, model, etc..).</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RI8</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 specific arguments or claims with reasons and evidence.</a:t>
                      </a:r>
                    </a:p>
                    <a:p>
                      <a:pPr marL="285750" indent="-285750">
                        <a:buFont typeface="Arial" panose="020B0604020202020204" pitchFamily="34" charset="0"/>
                        <a:buChar char="•"/>
                      </a:pPr>
                      <a:r>
                        <a:rPr lang="en-US" sz="1200" dirty="0" smtClean="0"/>
                        <a:t>distinguish among fact, opinion and reasoned judgment ( often based on research or speculation).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RL9  RI9</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5750" indent="-285750">
                        <a:buFont typeface="Arial" panose="020B0604020202020204" pitchFamily="34" charset="0"/>
                        <a:buChar char="•"/>
                      </a:pPr>
                      <a:r>
                        <a:rPr lang="en-US" sz="1200" dirty="0" smtClean="0"/>
                        <a:t>are fictional portrayals of times,</a:t>
                      </a:r>
                      <a:r>
                        <a:rPr lang="en-US" sz="1200" baseline="0" dirty="0" smtClean="0"/>
                        <a:t> places or characters that can be compared with a historical account of the same period.</a:t>
                      </a:r>
                    </a:p>
                    <a:p>
                      <a:pPr marL="285750" indent="-285750">
                        <a:buFont typeface="Arial" panose="020B0604020202020204" pitchFamily="34" charset="0"/>
                        <a:buChar char="•"/>
                      </a:pPr>
                      <a:r>
                        <a:rPr lang="en-US" sz="1200" baseline="0" dirty="0" smtClean="0"/>
                        <a:t>are written by two or more authors about the same topic.</a:t>
                      </a:r>
                    </a:p>
                    <a:p>
                      <a:pPr marL="285750" indent="-285750">
                        <a:buFont typeface="Arial" panose="020B0604020202020204" pitchFamily="34" charset="0"/>
                        <a:buChar char="•"/>
                      </a:pPr>
                      <a:r>
                        <a:rPr lang="en-US" sz="1200" dirty="0" smtClean="0"/>
                        <a:t>analyze the relationship between a primary and secondary source on the same topic.</a:t>
                      </a:r>
                    </a:p>
                    <a:p>
                      <a:pPr marL="285750" indent="-285750">
                        <a:buFont typeface="Arial" panose="020B0604020202020204" pitchFamily="34" charset="0"/>
                        <a:buChar char="•"/>
                      </a:pPr>
                      <a:r>
                        <a:rPr lang="en-US" sz="1200" dirty="0" smtClean="0"/>
                        <a:t>compare and contrast information gained from experiments, simulations, etc.… on the same topic.</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RL10  RI10</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5">
                  <a:txBody>
                    <a:bodyPr/>
                    <a:lstStyle/>
                    <a:p>
                      <a:pPr marL="280988" indent="-280988">
                        <a:buFont typeface="Arial" panose="020B0604020202020204" pitchFamily="34" charset="0"/>
                        <a:buChar char="•"/>
                      </a:pPr>
                      <a:r>
                        <a:rPr lang="en-US" sz="1200" dirty="0" smtClean="0"/>
                        <a:t>are in the 6-8 text complexity band (including literature, stories dramas and poems).</a:t>
                      </a:r>
                    </a:p>
                    <a:p>
                      <a:pPr marL="280988" indent="-280988">
                        <a:buFont typeface="Arial" panose="020B0604020202020204" pitchFamily="34" charset="0"/>
                        <a:buChar char="•"/>
                      </a:pPr>
                      <a:r>
                        <a:rPr lang="en-US" sz="1200" dirty="0" smtClean="0"/>
                        <a:t>are in the 6-8 text complexity band of</a:t>
                      </a:r>
                      <a:r>
                        <a:rPr lang="en-US" sz="1200" baseline="0" dirty="0" smtClean="0"/>
                        <a:t> </a:t>
                      </a:r>
                      <a:r>
                        <a:rPr lang="en-US" sz="1200" dirty="0" smtClean="0"/>
                        <a:t>literary nonfiction.</a:t>
                      </a:r>
                    </a:p>
                    <a:p>
                      <a:pPr marL="280988" indent="-280988">
                        <a:buFont typeface="Arial" panose="020B0604020202020204" pitchFamily="34" charset="0"/>
                        <a:buChar char="•"/>
                      </a:pPr>
                      <a:r>
                        <a:rPr lang="en-US" sz="1200" dirty="0" smtClean="0"/>
                        <a:t>are in the 6-8 text complexity band of</a:t>
                      </a:r>
                      <a:r>
                        <a:rPr lang="en-US" sz="1200" baseline="0" dirty="0" smtClean="0"/>
                        <a:t> </a:t>
                      </a:r>
                      <a:r>
                        <a:rPr lang="en-US" sz="1200" dirty="0" smtClean="0"/>
                        <a:t>history, social studies, science and technical texts.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1726643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648319"/>
              </p:ext>
            </p:extLst>
          </p:nvPr>
        </p:nvGraphicFramePr>
        <p:xfrm>
          <a:off x="115546" y="1153751"/>
          <a:ext cx="9942854" cy="13381489"/>
        </p:xfrm>
        <a:graphic>
          <a:graphicData uri="http://schemas.openxmlformats.org/drawingml/2006/table">
            <a:tbl>
              <a:tblPr firstRow="1" bandRow="1">
                <a:tableStyleId>{5940675A-B579-460E-94D1-54222C63F5DA}</a:tableStyleId>
              </a:tblPr>
              <a:tblGrid>
                <a:gridCol w="1893869"/>
                <a:gridCol w="407119"/>
                <a:gridCol w="1486750"/>
                <a:gridCol w="2490320"/>
                <a:gridCol w="2303959"/>
                <a:gridCol w="1360837"/>
              </a:tblGrid>
              <a:tr h="402650">
                <a:tc gridSpan="6">
                  <a:txBody>
                    <a:bodyPr/>
                    <a:lstStyle/>
                    <a:p>
                      <a:pPr algn="ctr"/>
                      <a:r>
                        <a:rPr lang="en-US" sz="2000" b="1" dirty="0" smtClean="0"/>
                        <a:t>Grade 7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indent="-171450">
                        <a:buFont typeface="Arial" panose="020B0604020202020204" pitchFamily="34" charset="0"/>
                        <a:buChar char="•"/>
                      </a:pPr>
                      <a:r>
                        <a:rPr lang="en-US" sz="1100" b="1" dirty="0" smtClean="0"/>
                        <a:t>Establishing a clear claim.</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pPr marL="171450" indent="-171450">
                        <a:buFont typeface="Arial" panose="020B0604020202020204" pitchFamily="34" charset="0"/>
                        <a:buChar char="•"/>
                      </a:pPr>
                      <a:r>
                        <a:rPr lang="en-US" sz="1100" b="0" dirty="0" smtClean="0"/>
                        <a:t>Brief Write DOK-3 (student will write organized opinion text)</a:t>
                      </a:r>
                    </a:p>
                    <a:p>
                      <a:pPr marL="171450" indent="-171450">
                        <a:buFont typeface="Arial" panose="020B0604020202020204" pitchFamily="34" charset="0"/>
                        <a:buChar char="•"/>
                      </a:pPr>
                      <a:r>
                        <a:rPr lang="en-US" sz="1100" b="0" dirty="0" smtClean="0"/>
                        <a:t>A student is writing [argumentative essay, letter to the editor] for [teacher, class, principal, student newspaper, etc.] about _____. Read the draft of the ___ and complete the task that follows. [Insert text.]</a:t>
                      </a:r>
                    </a:p>
                    <a:p>
                      <a:pPr marL="171450" indent="-171450">
                        <a:buFont typeface="Arial" panose="020B0604020202020204" pitchFamily="34" charset="0"/>
                        <a:buChar char="•"/>
                      </a:pPr>
                      <a:r>
                        <a:rPr lang="en-US" sz="1100" b="0" dirty="0" smtClean="0"/>
                        <a:t>Write an introduction to an [essay, editorial, etc.] that establishes and introduces a clear claim about _______.</a:t>
                      </a:r>
                    </a:p>
                    <a:p>
                      <a:pPr marL="171450" indent="-171450">
                        <a:buFont typeface="Arial" panose="020B0604020202020204" pitchFamily="34" charset="0"/>
                        <a:buChar char="•"/>
                      </a:pPr>
                      <a:r>
                        <a:rPr lang="en-US" sz="1100" b="0" dirty="0" smtClean="0"/>
                        <a:t>This essay is missing a conclusion. Write a conclusion that follows from and supports the argument.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04028">
                <a:tc gridSpan="2">
                  <a:txBody>
                    <a:bodyPr/>
                    <a:lstStyle/>
                    <a:p>
                      <a:pPr marL="171450" indent="-171450">
                        <a:buFont typeface="Arial" panose="020B0604020202020204" pitchFamily="34" charset="0"/>
                        <a:buChar char="•"/>
                      </a:pPr>
                      <a:r>
                        <a:rPr lang="en-US" sz="1100" b="1" dirty="0" smtClean="0"/>
                        <a:t>Organize reasons - evidence to support claims, building a logical argument.</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37246">
                <a:tc gridSpan="2">
                  <a:txBody>
                    <a:bodyPr/>
                    <a:lstStyle/>
                    <a:p>
                      <a:pPr marL="171450" indent="-171450">
                        <a:buFont typeface="Arial" panose="020B0604020202020204" pitchFamily="34" charset="0"/>
                        <a:buChar char="•"/>
                      </a:pPr>
                      <a:r>
                        <a:rPr lang="en-US" sz="1100" b="1" dirty="0" smtClean="0"/>
                        <a:t>Provide appropriate transitional strategies for coherence, clarifying relationships between and among claims and</a:t>
                      </a:r>
                      <a:r>
                        <a:rPr lang="en-US" sz="1100" b="1" baseline="0" dirty="0" smtClean="0"/>
                        <a:t> </a:t>
                      </a:r>
                      <a:r>
                        <a:rPr lang="en-US" sz="1100" b="1" dirty="0" smtClean="0"/>
                        <a:t>reasons.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by identifying improved organizational elements)</a:t>
                      </a:r>
                    </a:p>
                    <a:p>
                      <a:r>
                        <a:rPr lang="en-US" sz="1100" b="0" baseline="0" dirty="0" smtClean="0"/>
                        <a:t>A student is writing [argumentative essay, letter to the editor] for [teacher, class, principal, student newspaper, etc.] about ___. The student wants to revise the draft to ___. Read the draft of the ___ and complete the task that follows. </a:t>
                      </a:r>
                    </a:p>
                    <a:p>
                      <a:pPr marL="171450" indent="-171450">
                        <a:buFont typeface="Arial" panose="020B0604020202020204" pitchFamily="34" charset="0"/>
                        <a:buChar char="•"/>
                      </a:pPr>
                      <a:r>
                        <a:rPr lang="en-US" sz="1100" b="0" baseline="0" dirty="0" smtClean="0"/>
                        <a:t>Choose the paragraph that would make the best introduction to establish and introduce the claim (and/or counterclaim) [set up the argument, etc.]</a:t>
                      </a:r>
                    </a:p>
                    <a:p>
                      <a:pPr marL="171450" indent="-171450">
                        <a:buFont typeface="Arial" panose="020B0604020202020204" pitchFamily="34" charset="0"/>
                        <a:buChar char="•"/>
                      </a:pPr>
                      <a:r>
                        <a:rPr lang="en-US" sz="1100" b="0" baseline="0" dirty="0" smtClean="0"/>
                        <a:t>Revise the student’s paragraphs on ___. Choose the sentences or paragraph that would improve the conclusion .</a:t>
                      </a:r>
                    </a:p>
                    <a:p>
                      <a:pPr marL="171450" indent="-171450">
                        <a:buFont typeface="Arial" panose="020B0604020202020204" pitchFamily="34" charset="0"/>
                        <a:buChar char="•"/>
                      </a:pPr>
                      <a:r>
                        <a:rPr lang="en-US" sz="1100" b="0" baseline="0" dirty="0" smtClean="0"/>
                        <a:t>Revise the draft of the student’s essay about ___. Choose the paragraph that would best improve the conclusion .</a:t>
                      </a:r>
                    </a:p>
                    <a:p>
                      <a:pPr marL="171450" indent="-171450">
                        <a:buFont typeface="Arial" panose="020B0604020202020204" pitchFamily="34" charset="0"/>
                        <a:buChar char="•"/>
                      </a:pPr>
                      <a:r>
                        <a:rPr lang="en-US" sz="1100" b="0" baseline="0" dirty="0" smtClean="0"/>
                        <a:t>Choose the transition sentence that would improve the links between the two paragraphs (or links between the two sentences within a paragraph, etc.). A student is writing [argumentative essay, letter to the editor, etc.] for</a:t>
                      </a:r>
                    </a:p>
                    <a:p>
                      <a:r>
                        <a:rPr lang="en-US" sz="1100" b="0" baseline="0" dirty="0" smtClean="0"/>
                        <a:t>      [teacher, class, principal, student newspaper, etc.] about ________. </a:t>
                      </a:r>
                    </a:p>
                    <a:p>
                      <a:r>
                        <a:rPr lang="en-US" sz="1100" b="0" baseline="0" dirty="0" smtClean="0"/>
                        <a:t>The student wants to revise the draft to ____. Read the draft of the ____ and complete the task that follows. </a:t>
                      </a:r>
                    </a:p>
                    <a:p>
                      <a:pPr marL="171450" indent="-171450">
                        <a:buFont typeface="Arial" panose="020B0604020202020204" pitchFamily="34" charset="0"/>
                        <a:buChar char="•"/>
                      </a:pPr>
                      <a:r>
                        <a:rPr lang="en-US" sz="1100" b="0" baseline="0" dirty="0" smtClean="0"/>
                        <a:t>Revise the introduction by choosing the two sentences that would improve the introduction by [setting up the argument, clarifying the claim, acknowledging opposing point of view, etc.]</a:t>
                      </a:r>
                    </a:p>
                    <a:p>
                      <a:pPr marL="171450" indent="-171450">
                        <a:buFont typeface="Arial" panose="020B0604020202020204" pitchFamily="34" charset="0"/>
                        <a:buChar char="•"/>
                      </a:pPr>
                      <a:r>
                        <a:rPr lang="en-US" sz="1100" b="0" baseline="0" dirty="0" smtClean="0"/>
                        <a:t>Revise the student’s draft of an argumentative essay, choose two sentences that will improve the writer’s conclusion.</a:t>
                      </a:r>
                    </a:p>
                    <a:p>
                      <a:pPr marL="171450" indent="-171450">
                        <a:buFont typeface="Arial" panose="020B0604020202020204" pitchFamily="34" charset="0"/>
                        <a:buChar char="•"/>
                      </a:pPr>
                      <a:r>
                        <a:rPr lang="en-US" sz="1100" b="0" baseline="0" dirty="0" smtClean="0"/>
                        <a:t>Choose two transition sentences that would improve the link between the two paragraphs (or links between the two sentences, within a paragraph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896066">
                <a:tc gridSpan="2">
                  <a:txBody>
                    <a:bodyPr/>
                    <a:lstStyle/>
                    <a:p>
                      <a:pPr marL="171450" indent="-171450">
                        <a:buFont typeface="Arial" panose="020B0604020202020204" pitchFamily="34" charset="0"/>
                        <a:buChar char="•"/>
                      </a:pPr>
                      <a:r>
                        <a:rPr lang="en-US" sz="1100" b="1" dirty="0" smtClean="0"/>
                        <a:t>Use appropriate vocabulary for argument.</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69090">
                <a:tc gridSpan="2">
                  <a:txBody>
                    <a:bodyPr/>
                    <a:lstStyle/>
                    <a:p>
                      <a:pPr marL="171450" indent="-171450">
                        <a:buFont typeface="Arial" panose="020B0604020202020204" pitchFamily="34" charset="0"/>
                        <a:buChar char="•"/>
                      </a:pPr>
                      <a:r>
                        <a:rPr lang="en-US" sz="1100" b="1" dirty="0" smtClean="0"/>
                        <a:t>Provide a conclusion that is appropriate to purpose and audience and follows from and supports the argument(s).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280991">
                <a:tc gridSpan="2">
                  <a:txBody>
                    <a:bodyPr/>
                    <a:lstStyle/>
                    <a:p>
                      <a:pPr marL="171450" indent="-171450">
                        <a:buFont typeface="Arial" panose="020B0604020202020204" pitchFamily="34" charset="0"/>
                        <a:buChar char="•"/>
                      </a:pPr>
                      <a:r>
                        <a:rPr lang="en-US" sz="1100" b="1" dirty="0" smtClean="0"/>
                        <a:t>Reference and/or integrating relevant reasons (from notes provided) to support claims.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opinion text by applying elaboration techniques)</a:t>
                      </a:r>
                    </a:p>
                    <a:p>
                      <a:r>
                        <a:rPr lang="en-US" sz="1100" b="0" dirty="0" smtClean="0"/>
                        <a:t>A student is writing [argumentative essay, letter to the editor] for [teacher,</a:t>
                      </a:r>
                      <a:r>
                        <a:rPr lang="en-US" sz="1100" b="0" baseline="0" dirty="0" smtClean="0"/>
                        <a:t> </a:t>
                      </a:r>
                      <a:r>
                        <a:rPr lang="en-US" sz="1100" b="0" dirty="0" smtClean="0"/>
                        <a:t>class, principal, student newspaper, etc.] about ______. Read the draft</a:t>
                      </a:r>
                      <a:r>
                        <a:rPr lang="en-US" sz="1100" b="0" baseline="0" dirty="0" smtClean="0"/>
                        <a:t> </a:t>
                      </a:r>
                      <a:r>
                        <a:rPr lang="en-US" sz="1100" b="0" dirty="0" smtClean="0"/>
                        <a:t>of the ______ and complete the task that follows. [Insert text.] </a:t>
                      </a:r>
                      <a:r>
                        <a:rPr lang="en-US" sz="1100" b="0" i="1" dirty="0" smtClean="0"/>
                        <a:t>Stimulus will</a:t>
                      </a:r>
                      <a:r>
                        <a:rPr lang="en-US" sz="1100" b="0" i="1" baseline="0" dirty="0" smtClean="0"/>
                        <a:t> </a:t>
                      </a:r>
                      <a:r>
                        <a:rPr lang="en-US" sz="1100" b="0" i="1" dirty="0" smtClean="0"/>
                        <a:t>provide, in addition to the student's draft, some source of information such</a:t>
                      </a:r>
                      <a:r>
                        <a:rPr lang="en-US" sz="1100" b="0" i="1" baseline="0" dirty="0" smtClean="0"/>
                        <a:t> </a:t>
                      </a:r>
                      <a:r>
                        <a:rPr lang="en-US" sz="1100" b="0" i="1" dirty="0" smtClean="0"/>
                        <a:t>as student notes, a chart, a bulleted list, or similar fictitious, but factually</a:t>
                      </a:r>
                      <a:r>
                        <a:rPr lang="en-US" sz="1100" b="0" i="1" baseline="0" dirty="0" smtClean="0"/>
                        <a:t> </a:t>
                      </a:r>
                      <a:r>
                        <a:rPr lang="en-US" sz="1100" b="0" i="1" dirty="0" smtClean="0"/>
                        <a:t>accurate, source. For items written to this type of stimulus, students should</a:t>
                      </a:r>
                      <a:r>
                        <a:rPr lang="en-US" sz="1100" b="0" i="1" baseline="0" dirty="0" smtClean="0"/>
                        <a:t> </a:t>
                      </a:r>
                      <a:r>
                        <a:rPr lang="en-US" sz="1100" b="0" i="1" dirty="0" smtClean="0"/>
                        <a:t>either quote directly from the source or paraphrase by using their own words</a:t>
                      </a:r>
                      <a:r>
                        <a:rPr lang="en-US" sz="1100" b="0" i="1" baseline="0" dirty="0" smtClean="0"/>
                        <a:t> </a:t>
                      </a:r>
                      <a:r>
                        <a:rPr lang="en-US" sz="1100" b="0" i="1" dirty="0" smtClean="0"/>
                        <a:t>when referencing the sources.</a:t>
                      </a:r>
                    </a:p>
                    <a:p>
                      <a:pPr marL="171450" indent="-171450">
                        <a:buFont typeface="Arial" panose="020B0604020202020204" pitchFamily="34" charset="0"/>
                        <a:buChar char="•"/>
                      </a:pPr>
                      <a:r>
                        <a:rPr lang="en-US" sz="1100" b="0" dirty="0" smtClean="0"/>
                        <a:t>Add relevant evidence from [student notes] that would support the</a:t>
                      </a:r>
                      <a:r>
                        <a:rPr lang="en-US" sz="1100" b="0" baseline="0" dirty="0" smtClean="0"/>
                        <a:t> </a:t>
                      </a:r>
                      <a:r>
                        <a:rPr lang="en-US" sz="1100" b="0" dirty="0" smtClean="0"/>
                        <a:t>[claim/reason(s)] in paragraph ____.</a:t>
                      </a:r>
                      <a:r>
                        <a:rPr lang="en-US" sz="1100" b="0" baseline="0" dirty="0" smtClean="0"/>
                        <a:t> </a:t>
                      </a:r>
                      <a:r>
                        <a:rPr lang="en-US" sz="1100" b="0" i="1" dirty="0" smtClean="0"/>
                        <a:t>Note: stem must indicate</a:t>
                      </a:r>
                      <a:r>
                        <a:rPr lang="en-US" sz="1100" b="0" i="1" baseline="0" dirty="0" smtClean="0"/>
                        <a:t> </a:t>
                      </a:r>
                      <a:r>
                        <a:rPr lang="en-US" sz="1100" b="0" i="1" dirty="0" smtClean="0"/>
                        <a:t>specifically where the information is to be inserted. This can be</a:t>
                      </a:r>
                      <a:r>
                        <a:rPr lang="en-US" sz="1100" b="0" i="1" baseline="0" dirty="0" smtClean="0"/>
                        <a:t> </a:t>
                      </a:r>
                      <a:r>
                        <a:rPr lang="en-US" sz="1100" b="0" i="1" dirty="0" smtClean="0"/>
                        <a:t>achieved by underlining a section or by indicating for example, “between</a:t>
                      </a:r>
                      <a:r>
                        <a:rPr lang="en-US" sz="1100" b="0" i="1" baseline="0" dirty="0" smtClean="0"/>
                        <a:t> </a:t>
                      </a:r>
                      <a:r>
                        <a:rPr lang="en-US" sz="1100" b="0" i="1" dirty="0" smtClean="0"/>
                        <a:t>paragraph 1 and 2” or “at the end of paragraph 3," etc.</a:t>
                      </a:r>
                    </a:p>
                    <a:p>
                      <a:pPr marL="171450" indent="-171450">
                        <a:buFont typeface="Arial" panose="020B0604020202020204" pitchFamily="34" charset="0"/>
                        <a:buChar char="•"/>
                      </a:pPr>
                      <a:r>
                        <a:rPr lang="en-US" sz="1100" b="0" dirty="0" smtClean="0"/>
                        <a:t>A student has written her introductory paragraph in which she</a:t>
                      </a:r>
                      <a:r>
                        <a:rPr lang="en-US" sz="1100" b="0" baseline="0" dirty="0" smtClean="0"/>
                        <a:t> </a:t>
                      </a:r>
                      <a:r>
                        <a:rPr lang="en-US" sz="1100" b="0" dirty="0" smtClean="0"/>
                        <a:t>establishes and introduces a clear claim about ______. Write [one-to three]</a:t>
                      </a:r>
                      <a:r>
                        <a:rPr lang="en-US" sz="1100" b="0" baseline="0" dirty="0" smtClean="0"/>
                        <a:t> </a:t>
                      </a:r>
                      <a:r>
                        <a:rPr lang="en-US" sz="1100" b="0" dirty="0" smtClean="0"/>
                        <a:t>paragraph(s) that use(s) reasons and evidence from [the student</a:t>
                      </a:r>
                      <a:r>
                        <a:rPr lang="en-US" sz="1100" b="0" baseline="0" dirty="0" smtClean="0"/>
                        <a:t> </a:t>
                      </a:r>
                      <a:r>
                        <a:rPr lang="en-US" sz="1100" b="0" dirty="0" smtClean="0"/>
                        <a:t>notes} to support her claim (and/or addresses the counterclaim).</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50152">
                <a:tc rowSpan="2" gridSpan="2">
                  <a:txBody>
                    <a:bodyPr/>
                    <a:lstStyle/>
                    <a:p>
                      <a:pPr marL="171450" indent="-171450">
                        <a:buFont typeface="Arial" panose="020B0604020202020204" pitchFamily="34" charset="0"/>
                        <a:buChar char="•"/>
                      </a:pPr>
                      <a:r>
                        <a:rPr lang="en-US" sz="1100" b="1" dirty="0" smtClean="0"/>
                        <a:t>Reference and/or integrating relevant and credible evidence (from notes provided) to support claims.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31394">
                <a:tc gridSpan="2" vMerge="1">
                  <a:txBody>
                    <a:bodyPr/>
                    <a:lstStyle/>
                    <a:p>
                      <a:endParaRPr lang="en-US"/>
                    </a:p>
                  </a:txBody>
                  <a:tcPr/>
                </a:tc>
                <a:tc hMerge="1" vMerge="1">
                  <a:txBody>
                    <a:bodyPr/>
                    <a:lstStyle/>
                    <a:p>
                      <a:endParaRPr lang="en-US"/>
                    </a:p>
                  </a:txBody>
                  <a:tcPr/>
                </a:tc>
                <a:tc rowSpan="4" gridSpan="4">
                  <a:txBody>
                    <a:bodyPr/>
                    <a:lstStyle/>
                    <a:p>
                      <a:r>
                        <a:rPr lang="en-US" sz="1200" b="1" dirty="0" smtClean="0"/>
                        <a:t>Revise a Brief Text DOK-2 (student will revise by identifying</a:t>
                      </a:r>
                      <a:r>
                        <a:rPr lang="en-US" sz="1200" b="1" baseline="0" dirty="0" smtClean="0"/>
                        <a:t> best use of elaboration techniques)</a:t>
                      </a:r>
                    </a:p>
                    <a:p>
                      <a:r>
                        <a:rPr lang="en-US" sz="1100" b="0" baseline="0" dirty="0" smtClean="0"/>
                        <a:t>A student is writing [argumentative essay, letter to the editor] for [teacher, class, principal, student newspaper, etc.] about _____. The student wants to revise the draft to ____. Read the draft of the ____ and complete the task that follows. [Insert text.] </a:t>
                      </a:r>
                      <a:r>
                        <a:rPr lang="en-US" sz="1100" b="0" i="1" baseline="0" dirty="0" smtClean="0"/>
                        <a:t>Stimulus will provide, in addition to the student's draft, some source of information such as student notes, a</a:t>
                      </a:r>
                    </a:p>
                    <a:p>
                      <a:r>
                        <a:rPr lang="en-US" sz="1100" b="0" i="1" baseline="0" dirty="0" smtClean="0"/>
                        <a:t>chart, a bulleted list, or similar fictitious, but factually accurate, source.</a:t>
                      </a:r>
                    </a:p>
                    <a:p>
                      <a:r>
                        <a:rPr lang="en-US" sz="1100" b="0" baseline="0" dirty="0" smtClean="0"/>
                        <a:t>The student wants to add information from the ______ to his draft [before/after] the underlined sentence. Which of the following sentences best uses the evidence from the _____ to support ____ [or to acknowledge the counterclaim]? _____]? </a:t>
                      </a:r>
                      <a:r>
                        <a:rPr lang="en-US" sz="1100" b="0" i="1" baseline="0" dirty="0" smtClean="0"/>
                        <a:t>Note: stem must indicate specifically where the information is to be found and/or inserted. This can be by underlining a section or by indicating, for example, “between paragraph 1 and 2,” or “at the end of paragraph 3,” etc</a:t>
                      </a:r>
                      <a:r>
                        <a:rPr lang="en-US" sz="1100" b="0" baseline="0" dirty="0" smtClean="0"/>
                        <a:t>.</a:t>
                      </a:r>
                    </a:p>
                    <a:p>
                      <a:pPr marL="171450" indent="-171450">
                        <a:buFont typeface="Arial" panose="020B0604020202020204" pitchFamily="34" charset="0"/>
                        <a:buChar char="•"/>
                      </a:pPr>
                      <a:r>
                        <a:rPr lang="en-US" sz="1100" b="0" baseline="0" dirty="0" smtClean="0"/>
                        <a:t>Revise the student’s paragraphs about _______by choosing the sentence that gives the best evidence to improve support of the student’s underlined (or otherwise designated) claim.</a:t>
                      </a:r>
                    </a:p>
                    <a:p>
                      <a:pPr marL="171450" indent="-171450">
                        <a:buFont typeface="Arial" panose="020B0604020202020204" pitchFamily="34" charset="0"/>
                        <a:buChar char="•"/>
                      </a:pPr>
                      <a:r>
                        <a:rPr lang="en-US" sz="1100" b="0" baseline="0" dirty="0" smtClean="0"/>
                        <a:t>Choose the sentence that gives the best evidence to improve support of the student’s claims (or counterclaims) underlined (or otherwise designated, such as “at the end of paragraph 3,” etc.)</a:t>
                      </a:r>
                    </a:p>
                    <a:p>
                      <a:pPr marL="171450" indent="-171450">
                        <a:buFont typeface="Arial" panose="020B0604020202020204" pitchFamily="34" charset="0"/>
                        <a:buChar char="•"/>
                      </a:pPr>
                      <a:r>
                        <a:rPr lang="en-US" sz="1100" b="0" baseline="0" dirty="0" smtClean="0"/>
                        <a:t>Choose the sentence that should be deleted because it does not support the claim in the [designated] paragraph (or underlined section, etc.).</a:t>
                      </a:r>
                    </a:p>
                    <a:p>
                      <a:pPr marL="171450" indent="-171450">
                        <a:buFont typeface="Arial" panose="020B0604020202020204" pitchFamily="34" charset="0"/>
                        <a:buChar char="•"/>
                      </a:pPr>
                      <a:r>
                        <a:rPr lang="en-US" sz="1100" b="0" baseline="0" dirty="0" smtClean="0"/>
                        <a:t>Read the underlined text. Choose the sentence(s)/paragraph that would be more appropriate for the author’s argumentative purpose [or for the stated audience].</a:t>
                      </a:r>
                    </a:p>
                    <a:p>
                      <a:pPr marL="171450" indent="-171450">
                        <a:buFont typeface="Arial" panose="020B0604020202020204" pitchFamily="34" charset="0"/>
                        <a:buChar char="•"/>
                      </a:pPr>
                      <a:r>
                        <a:rPr lang="en-US" sz="1100" b="0" baseline="0" dirty="0" smtClean="0"/>
                        <a:t>Select the sentence (paragraph) that would best acknowledge the opposing viewpoint and not weaken the argument. </a:t>
                      </a:r>
                    </a:p>
                    <a:p>
                      <a:pPr marL="0" indent="0">
                        <a:buFont typeface="Arial" panose="020B0604020202020204" pitchFamily="34" charset="0"/>
                        <a:buNone/>
                      </a:pPr>
                      <a:r>
                        <a:rPr lang="en-US" sz="1100" b="0" baseline="0" dirty="0" smtClean="0"/>
                        <a:t>A student is writing [argumentative essay, letter to the editor] for [teacher, class, principal, student newspaper, etc.] about ____. The student wants to revise the draft to _______. Read the draft of the ______ and complete the task that follows. [Insert text.] </a:t>
                      </a:r>
                      <a:r>
                        <a:rPr lang="en-US" sz="1100" b="0" i="1" baseline="0" dirty="0" smtClean="0"/>
                        <a:t>Stimulus will provide, in addition to the student's draft, some source of information such as student notes, a</a:t>
                      </a:r>
                    </a:p>
                    <a:p>
                      <a:r>
                        <a:rPr lang="en-US" sz="1100" b="0" i="1" baseline="0" dirty="0" smtClean="0"/>
                        <a:t>chart, a bulleted list, or similar fictitious, but factually accurate, source.</a:t>
                      </a:r>
                    </a:p>
                    <a:p>
                      <a:pPr marL="171450" indent="-171450">
                        <a:buFont typeface="Arial" panose="020B0604020202020204" pitchFamily="34" charset="0"/>
                        <a:buChar char="•"/>
                      </a:pPr>
                      <a:r>
                        <a:rPr lang="en-US" sz="1100" b="0" baseline="0" dirty="0" smtClean="0"/>
                        <a:t>The student wants to add information from the _____ to his draft [before/after] the underlined sentence. Which of the following two sentences best uses the evidence from the ____ to support ___ [or to acknowledge the counterclaim]?.</a:t>
                      </a:r>
                    </a:p>
                    <a:p>
                      <a:pPr marL="171450" indent="-171450">
                        <a:buFont typeface="Arial" panose="020B0604020202020204" pitchFamily="34" charset="0"/>
                        <a:buChar char="•"/>
                      </a:pPr>
                      <a:r>
                        <a:rPr lang="en-US" sz="1100" b="0" baseline="0" dirty="0" smtClean="0"/>
                        <a:t>Revise the student’s paragraphs about ___. Choose the two sentences that give the best evidence to support the claim.</a:t>
                      </a:r>
                    </a:p>
                    <a:p>
                      <a:pPr marL="171450" indent="-171450">
                        <a:buFont typeface="Arial" panose="020B0604020202020204" pitchFamily="34" charset="0"/>
                        <a:buChar char="•"/>
                      </a:pPr>
                      <a:r>
                        <a:rPr lang="en-US" sz="1100" b="0" baseline="0" dirty="0" smtClean="0"/>
                        <a:t>Revise the student’s paragraphs by choosing the two sentences that that would improve the evidence to support the claim (or counterclaim) underlined in this/these paragraph(s).</a:t>
                      </a:r>
                    </a:p>
                    <a:p>
                      <a:pPr marL="171450" indent="-171450">
                        <a:buFont typeface="Arial" panose="020B0604020202020204" pitchFamily="34" charset="0"/>
                        <a:buChar char="•"/>
                      </a:pPr>
                      <a:r>
                        <a:rPr lang="en-US" sz="1100" b="0" baseline="0" dirty="0" smtClean="0"/>
                        <a:t>Choose two sentences that should be deleted that do not support the claim in the paragraph underlined.</a:t>
                      </a:r>
                    </a:p>
                    <a:p>
                      <a:pPr marL="171450" indent="-171450">
                        <a:buFont typeface="Arial" panose="020B0604020202020204" pitchFamily="34" charset="0"/>
                        <a:buChar char="•"/>
                      </a:pPr>
                      <a:r>
                        <a:rPr lang="en-US" sz="1100" b="0" baseline="0" dirty="0" smtClean="0"/>
                        <a:t>Select two sentences that would improve or clarify the claim in the two underlined sections/paragraphs.</a:t>
                      </a:r>
                    </a:p>
                    <a:p>
                      <a:pPr marL="171450" indent="-171450">
                        <a:buFont typeface="Arial" panose="020B0604020202020204" pitchFamily="34" charset="0"/>
                        <a:buChar char="•"/>
                      </a:pPr>
                      <a:r>
                        <a:rPr lang="en-US" sz="1100" b="0" baseline="0" dirty="0" smtClean="0"/>
                        <a:t>Read a student’s draft of a letter to the principal about [issue]. The student wants to replace the two underlined sentences with sentences that would be more appropriate for the author’s argumentative purpose (or for the stated audience). Choose the more appropriate sentences.</a:t>
                      </a:r>
                    </a:p>
                    <a:p>
                      <a:pPr marL="171450" indent="-171450">
                        <a:buFont typeface="Arial" panose="020B0604020202020204" pitchFamily="34" charset="0"/>
                        <a:buChar char="•"/>
                      </a:pPr>
                      <a:r>
                        <a:rPr lang="en-US" sz="1100" b="0" baseline="0" dirty="0" smtClean="0"/>
                        <a:t>Select two sentences that would best acknowledge the opposing viewpoint without weakening the writer's argument.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endParaRPr lang="en-US"/>
                    </a:p>
                  </a:txBody>
                  <a:tcPr/>
                </a:tc>
                <a:tc rowSpan="4" hMerge="1">
                  <a:txBody>
                    <a:bodyPr/>
                    <a:lstStyle/>
                    <a:p>
                      <a:endParaRPr lang="en-US"/>
                    </a:p>
                  </a:txBody>
                  <a:tcPr/>
                </a:tc>
              </a:tr>
              <a:tr h="1268020">
                <a:tc gridSpan="2">
                  <a:txBody>
                    <a:bodyPr/>
                    <a:lstStyle/>
                    <a:p>
                      <a:pPr marL="171450" indent="-171450">
                        <a:buFont typeface="Arial" panose="020B0604020202020204" pitchFamily="34" charset="0"/>
                        <a:buChar char="•"/>
                      </a:pPr>
                      <a:r>
                        <a:rPr lang="en-US" sz="1100" b="1" dirty="0" smtClean="0"/>
                        <a:t>Acknowledge</a:t>
                      </a:r>
                      <a:r>
                        <a:rPr lang="en-US" sz="1100" b="1" baseline="0" dirty="0" smtClean="0"/>
                        <a:t> </a:t>
                      </a:r>
                      <a:r>
                        <a:rPr lang="en-US" sz="1100" b="1" dirty="0" smtClean="0"/>
                        <a:t>alternate or opposing viewpoints.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49706">
                <a:tc gridSpan="2">
                  <a:txBody>
                    <a:bodyPr/>
                    <a:lstStyle/>
                    <a:p>
                      <a:pPr marL="171450" indent="-171450">
                        <a:buFont typeface="Arial" panose="020B0604020202020204" pitchFamily="34" charset="0"/>
                        <a:buChar char="•"/>
                      </a:pPr>
                      <a:r>
                        <a:rPr lang="en-US" sz="1100" b="1" dirty="0" smtClean="0"/>
                        <a:t>Establish and maintaining a formal style and tone (including appropriate sentence variety and complexity) for</a:t>
                      </a:r>
                      <a:r>
                        <a:rPr lang="en-US" sz="1100" b="1" baseline="0" dirty="0" smtClean="0"/>
                        <a:t> </a:t>
                      </a:r>
                      <a:r>
                        <a:rPr lang="en-US" sz="1100" b="1" dirty="0" smtClean="0"/>
                        <a:t>audience-</a:t>
                      </a:r>
                      <a:r>
                        <a:rPr lang="en-US" sz="1100" b="1" baseline="0" dirty="0" smtClean="0"/>
                        <a:t> </a:t>
                      </a:r>
                      <a:r>
                        <a:rPr lang="en-US" sz="1100" b="1" dirty="0" smtClean="0"/>
                        <a:t>purpose).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906133">
                <a:tc gridSpan="2">
                  <a:txBody>
                    <a:bodyPr/>
                    <a:lstStyle/>
                    <a:p>
                      <a:pPr marL="171450" indent="-171450">
                        <a:buFont typeface="Arial" panose="020B0604020202020204" pitchFamily="34" charset="0"/>
                        <a:buChar char="•"/>
                      </a:pPr>
                      <a:r>
                        <a:rPr lang="en-US" sz="1100" b="1" dirty="0" smtClean="0"/>
                        <a:t>Delete details that do not support the claim.</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814096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8063945"/>
              </p:ext>
            </p:extLst>
          </p:nvPr>
        </p:nvGraphicFramePr>
        <p:xfrm>
          <a:off x="111878" y="1270960"/>
          <a:ext cx="9838016" cy="13220420"/>
        </p:xfrm>
        <a:graphic>
          <a:graphicData uri="http://schemas.openxmlformats.org/drawingml/2006/table">
            <a:tbl>
              <a:tblPr firstRow="1" bandRow="1">
                <a:tableStyleId>{5940675A-B579-460E-94D1-54222C63F5DA}</a:tableStyleId>
              </a:tblPr>
              <a:tblGrid>
                <a:gridCol w="1804248"/>
                <a:gridCol w="840645"/>
                <a:gridCol w="963604"/>
                <a:gridCol w="2372474"/>
                <a:gridCol w="2194933"/>
                <a:gridCol w="1662112"/>
              </a:tblGrid>
              <a:tr h="402650">
                <a:tc gridSpan="6">
                  <a:txBody>
                    <a:bodyPr/>
                    <a:lstStyle/>
                    <a:p>
                      <a:pPr algn="ctr"/>
                      <a:r>
                        <a:rPr lang="en-US" sz="2000" b="1" dirty="0" smtClean="0">
                          <a:latin typeface="+mn-lt"/>
                        </a:rPr>
                        <a:t>Grade 7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3552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1165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srgbClr val="202020"/>
                          </a:solidFill>
                          <a:effectLst/>
                          <a:uLnTx/>
                          <a:uFillTx/>
                          <a:latin typeface="+mn-lt"/>
                          <a:ea typeface="+mn-ea"/>
                          <a:cs typeface="+mn-cs"/>
                        </a:rPr>
                        <a:t>Introduce and clearly state a focus (thesis).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latin typeface="+mn-lt"/>
                        </a:rPr>
                        <a:t>Brief Write DOK-3 (student will write organized informational/explanatory text).</a:t>
                      </a:r>
                    </a:p>
                    <a:p>
                      <a:r>
                        <a:rPr lang="en-US" sz="1000" b="0" dirty="0" smtClean="0">
                          <a:latin typeface="+mn-lt"/>
                        </a:rPr>
                        <a:t>A student is writing a [research paper, report on a science (or other) project,</a:t>
                      </a:r>
                      <a:r>
                        <a:rPr lang="en-US" sz="1000" b="0" baseline="0" dirty="0" smtClean="0">
                          <a:latin typeface="+mn-lt"/>
                        </a:rPr>
                        <a:t> </a:t>
                      </a:r>
                      <a:r>
                        <a:rPr lang="en-US" sz="1000" b="0" dirty="0" smtClean="0">
                          <a:latin typeface="+mn-lt"/>
                        </a:rPr>
                        <a:t>instructions for setting up a web site (or any other process), news or nonfiction</a:t>
                      </a:r>
                      <a:r>
                        <a:rPr lang="en-US" sz="1000" b="0" baseline="0" dirty="0" smtClean="0">
                          <a:latin typeface="+mn-lt"/>
                        </a:rPr>
                        <a:t> </a:t>
                      </a:r>
                      <a:r>
                        <a:rPr lang="en-US" sz="1000" b="0" dirty="0" smtClean="0">
                          <a:latin typeface="+mn-lt"/>
                        </a:rPr>
                        <a:t>feature article, blog post (or other online article)] for [teacher, class,</a:t>
                      </a:r>
                      <a:r>
                        <a:rPr lang="en-US" sz="1000" b="0" baseline="0" dirty="0" smtClean="0">
                          <a:latin typeface="+mn-lt"/>
                        </a:rPr>
                        <a:t> </a:t>
                      </a:r>
                      <a:r>
                        <a:rPr lang="en-US" sz="1000" b="0" dirty="0" smtClean="0">
                          <a:latin typeface="+mn-lt"/>
                        </a:rPr>
                        <a:t>school newspaper, school yearbook, web site, etc.] about ____. Read</a:t>
                      </a:r>
                      <a:r>
                        <a:rPr lang="en-US" sz="1000" b="0" baseline="0" dirty="0" smtClean="0">
                          <a:latin typeface="+mn-lt"/>
                        </a:rPr>
                        <a:t> </a:t>
                      </a:r>
                      <a:r>
                        <a:rPr lang="en-US" sz="1000" b="0" dirty="0" smtClean="0">
                          <a:latin typeface="+mn-lt"/>
                        </a:rPr>
                        <a:t>the draft of the ____ and complete the task that follows. </a:t>
                      </a:r>
                    </a:p>
                    <a:p>
                      <a:pPr marL="171450" indent="-171450">
                        <a:buFont typeface="Arial" panose="020B0604020202020204" pitchFamily="34" charset="0"/>
                        <a:buChar char="•"/>
                      </a:pPr>
                      <a:r>
                        <a:rPr lang="en-US" sz="1000" b="0" dirty="0" smtClean="0">
                          <a:latin typeface="+mn-lt"/>
                        </a:rPr>
                        <a:t>Write a one-to-two-paragraph introduction that provides a clear focus controlling idea or thesi</a:t>
                      </a:r>
                      <a:r>
                        <a:rPr lang="en-US" sz="1000" b="0" baseline="0" dirty="0" smtClean="0">
                          <a:latin typeface="+mn-lt"/>
                        </a:rPr>
                        <a:t>s </a:t>
                      </a:r>
                      <a:r>
                        <a:rPr lang="en-US" sz="1000" b="0" dirty="0" smtClean="0">
                          <a:latin typeface="+mn-lt"/>
                        </a:rPr>
                        <a:t>for the text and sets up or explains the</a:t>
                      </a:r>
                      <a:r>
                        <a:rPr lang="en-US" sz="1000" b="0" baseline="0" dirty="0" smtClean="0">
                          <a:latin typeface="+mn-lt"/>
                        </a:rPr>
                        <a:t> </a:t>
                      </a:r>
                      <a:r>
                        <a:rPr lang="en-US" sz="1000" b="0" dirty="0" smtClean="0">
                          <a:latin typeface="+mn-lt"/>
                        </a:rPr>
                        <a:t>context for what is to follow.</a:t>
                      </a:r>
                    </a:p>
                    <a:p>
                      <a:pPr marL="171450" indent="-171450">
                        <a:buFont typeface="Arial" panose="020B0604020202020204" pitchFamily="34" charset="0"/>
                        <a:buChar char="•"/>
                      </a:pPr>
                      <a:r>
                        <a:rPr lang="en-US" sz="1000" b="0" dirty="0" smtClean="0">
                          <a:latin typeface="+mn-lt"/>
                        </a:rPr>
                        <a:t>The student needs a conclusion for the ______. Write a one-to-two paragraph</a:t>
                      </a:r>
                      <a:r>
                        <a:rPr lang="en-US" sz="1000" b="0" baseline="0" dirty="0" smtClean="0">
                          <a:latin typeface="+mn-lt"/>
                        </a:rPr>
                        <a:t> </a:t>
                      </a:r>
                      <a:r>
                        <a:rPr lang="en-US" sz="1000" b="0" dirty="0" smtClean="0">
                          <a:latin typeface="+mn-lt"/>
                        </a:rPr>
                        <a:t>conclusion for this essay that follows logically from and</a:t>
                      </a:r>
                      <a:r>
                        <a:rPr lang="en-US" sz="1000" b="0" baseline="0" dirty="0" smtClean="0">
                          <a:latin typeface="+mn-lt"/>
                        </a:rPr>
                        <a:t> </a:t>
                      </a:r>
                      <a:r>
                        <a:rPr lang="en-US" sz="1000" b="0" dirty="0" smtClean="0">
                          <a:latin typeface="+mn-lt"/>
                        </a:rPr>
                        <a:t>supports the information in the [stimulus].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630761">
                <a:tc gridSpan="2">
                  <a:txBody>
                    <a:bodyPr/>
                    <a:lstStyle/>
                    <a:p>
                      <a:pPr marL="171450" indent="-171450">
                        <a:buFont typeface="Arial" panose="020B0604020202020204" pitchFamily="34" charset="0"/>
                        <a:buChar char="•"/>
                      </a:pPr>
                      <a:r>
                        <a:rPr lang="en-US" sz="1100" b="1" dirty="0" smtClean="0">
                          <a:latin typeface="+mn-lt"/>
                        </a:rPr>
                        <a:t>Preview what is to follow.</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33270">
                <a:tc gridSpan="2">
                  <a:txBody>
                    <a:bodyPr/>
                    <a:lstStyle/>
                    <a:p>
                      <a:pPr marL="171450" indent="-171450">
                        <a:buFont typeface="Arial" panose="020B0604020202020204" pitchFamily="34" charset="0"/>
                        <a:buChar char="•"/>
                      </a:pPr>
                      <a:r>
                        <a:rPr lang="en-US" sz="1100" b="1" dirty="0" smtClean="0">
                          <a:latin typeface="+mn-lt"/>
                        </a:rPr>
                        <a:t>Maintain a clear focus.</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4" gridSpan="4">
                  <a:txBody>
                    <a:bodyPr/>
                    <a:lstStyle/>
                    <a:p>
                      <a:r>
                        <a:rPr lang="en-US" sz="1200" b="1" baseline="0" dirty="0" smtClean="0">
                          <a:latin typeface="+mn-lt"/>
                        </a:rPr>
                        <a:t>Revise a Brief Text DOK – 2 (student will revise by identifying improved organizational elements).</a:t>
                      </a:r>
                    </a:p>
                    <a:p>
                      <a:r>
                        <a:rPr lang="en-US" sz="1000" b="0" baseline="0" dirty="0" smtClean="0">
                          <a:latin typeface="+mn-lt"/>
                        </a:rPr>
                        <a:t>A student is writing a [research paper, report on a science (or other) project, instructions for setting up a web site (or other) project, news or non-fiction feature article, blog post (or other online article)] for [teacher, class, school newspaper, school yearbook, web site, etc.] about ____. The student wants to revise the draft to ____. Read the draft of the ____ and complete the task that follows.</a:t>
                      </a:r>
                    </a:p>
                    <a:p>
                      <a:pPr marL="171450" indent="-171450">
                        <a:buFont typeface="Arial" panose="020B0604020202020204" pitchFamily="34" charset="0"/>
                        <a:buChar char="•"/>
                      </a:pPr>
                      <a:r>
                        <a:rPr lang="en-US" sz="1000" b="0" baseline="0" dirty="0" smtClean="0">
                          <a:latin typeface="+mn-lt"/>
                        </a:rPr>
                        <a:t>Choose the sentence (or paragraph) that would best introduce the topic [OR the best thesis statement].</a:t>
                      </a:r>
                    </a:p>
                    <a:p>
                      <a:pPr marL="171450" indent="-171450">
                        <a:buFont typeface="Arial" panose="020B0604020202020204" pitchFamily="34" charset="0"/>
                        <a:buChar char="•"/>
                      </a:pPr>
                      <a:r>
                        <a:rPr lang="en-US" sz="1000" b="0" baseline="0" dirty="0" smtClean="0">
                          <a:latin typeface="+mn-lt"/>
                        </a:rPr>
                        <a:t>Choose the sentence [or paragraph] that would best conclude the informational/explanatory text .</a:t>
                      </a:r>
                    </a:p>
                    <a:p>
                      <a:pPr marL="171450" indent="-171450">
                        <a:buFont typeface="Arial" panose="020B0604020202020204" pitchFamily="34" charset="0"/>
                        <a:buChar char="•"/>
                      </a:pPr>
                      <a:r>
                        <a:rPr lang="en-US" sz="1000" b="0" baseline="0" dirty="0" smtClean="0">
                          <a:latin typeface="+mn-lt"/>
                        </a:rPr>
                        <a:t>The underlined topic sentence [or conclusion] needs revising. Which sentence is the best choice to replace the underlined sentence?</a:t>
                      </a:r>
                    </a:p>
                    <a:p>
                      <a:pPr marL="171450" indent="-171450">
                        <a:buFont typeface="Arial" panose="020B0604020202020204" pitchFamily="34" charset="0"/>
                        <a:buChar char="•"/>
                      </a:pPr>
                      <a:r>
                        <a:rPr lang="en-US" sz="1000" b="0" baseline="0" dirty="0" smtClean="0">
                          <a:latin typeface="+mn-lt"/>
                        </a:rPr>
                        <a:t>Choose the transition strategy [which could be a word, phrase, or sentence] that best connects the two paragraphs [sections, etc.]. </a:t>
                      </a:r>
                    </a:p>
                    <a:p>
                      <a:pPr marL="171450" indent="-171450">
                        <a:buFont typeface="Arial" panose="020B0604020202020204" pitchFamily="34" charset="0"/>
                        <a:buChar char="•"/>
                      </a:pPr>
                      <a:r>
                        <a:rPr lang="en-US" sz="1000" b="0" baseline="0" dirty="0" smtClean="0">
                          <a:latin typeface="+mn-lt"/>
                        </a:rPr>
                        <a:t>A student is writing a [research paper, report on a science (or other) project, instructions for setting up a web site (or other) project, news or non-fiction feature article, blog post (or other online article)] for [teacher, class, school newspaper, school yearbook, web site, etc.] about ___. The student wants to revise the draft to ____. Read the draft of the _____ and complete the task that follows. </a:t>
                      </a:r>
                    </a:p>
                    <a:p>
                      <a:pPr marL="171450" indent="-171450">
                        <a:buFont typeface="Arial" panose="020B0604020202020204" pitchFamily="34" charset="0"/>
                        <a:buChar char="•"/>
                      </a:pPr>
                      <a:r>
                        <a:rPr lang="en-US" sz="1000" b="0" baseline="0" dirty="0" smtClean="0">
                          <a:latin typeface="+mn-lt"/>
                        </a:rPr>
                        <a:t>Revise the introduction by choosing two sentences (or paragraphs) that would best (or most) improve the introduction of the topic</a:t>
                      </a:r>
                    </a:p>
                    <a:p>
                      <a:pPr marL="171450" indent="-171450">
                        <a:buFont typeface="Arial" panose="020B0604020202020204" pitchFamily="34" charset="0"/>
                        <a:buChar char="•"/>
                      </a:pPr>
                      <a:r>
                        <a:rPr lang="en-US" sz="1000" b="0" baseline="0" dirty="0" smtClean="0">
                          <a:latin typeface="+mn-lt"/>
                        </a:rPr>
                        <a:t>Revise the conclusion by choosing the two sentences that would best (or most) improve the end of the ____.</a:t>
                      </a:r>
                    </a:p>
                    <a:p>
                      <a:pPr marL="171450" indent="-171450">
                        <a:buFont typeface="Arial" panose="020B0604020202020204" pitchFamily="34" charset="0"/>
                        <a:buChar char="•"/>
                      </a:pPr>
                      <a:r>
                        <a:rPr lang="en-US" sz="1000" b="0" baseline="0" dirty="0" smtClean="0">
                          <a:latin typeface="+mn-lt"/>
                        </a:rPr>
                        <a:t>Revise the transitions by choosing two [words/phrases/sentences] that would clarify the connections between the two underlined sentences, paragraphs, or sections [or clarify the relationship between the two underlined sentences (or paragraphs or sections)]. [See evidence statements for appropriate organizational structures.]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4"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71842">
                <a:tc gridSpan="2">
                  <a:txBody>
                    <a:bodyPr/>
                    <a:lstStyle/>
                    <a:p>
                      <a:pPr marL="171450" indent="-171450">
                        <a:buFont typeface="Arial" panose="020B0604020202020204" pitchFamily="34" charset="0"/>
                        <a:buChar char="•"/>
                      </a:pPr>
                      <a:r>
                        <a:rPr lang="en-US" sz="1100" b="1" dirty="0" smtClean="0">
                          <a:latin typeface="+mn-lt"/>
                        </a:rPr>
                        <a:t>Organize ideas/concepts strategically (e.g., using definition, classification, comparison/contrast,</a:t>
                      </a:r>
                      <a:r>
                        <a:rPr lang="en-US" sz="1100" b="1" baseline="0" dirty="0" smtClean="0">
                          <a:latin typeface="+mn-lt"/>
                        </a:rPr>
                        <a:t> </a:t>
                      </a:r>
                      <a:r>
                        <a:rPr lang="en-US" sz="1100" b="1" dirty="0" smtClean="0">
                          <a:latin typeface="+mn-lt"/>
                        </a:rPr>
                        <a:t>cause/effect to structure writing).</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04028">
                <a:tc gridSpan="2">
                  <a:txBody>
                    <a:bodyPr/>
                    <a:lstStyle/>
                    <a:p>
                      <a:pPr marL="171450" indent="-171450">
                        <a:buFont typeface="Arial" panose="020B0604020202020204" pitchFamily="34" charset="0"/>
                        <a:buChar char="•"/>
                      </a:pPr>
                      <a:r>
                        <a:rPr lang="en-US" sz="1100" b="1" dirty="0" smtClean="0">
                          <a:latin typeface="+mn-lt"/>
                        </a:rPr>
                        <a:t>Provide appropriate transitional strategies for coherence and to clarify relationships.</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841540">
                <a:tc gridSpan="2">
                  <a:txBody>
                    <a:bodyPr/>
                    <a:lstStyle/>
                    <a:p>
                      <a:pPr marL="171450" indent="-171450">
                        <a:buFont typeface="Arial" panose="020B0604020202020204" pitchFamily="34" charset="0"/>
                        <a:buChar char="•"/>
                      </a:pPr>
                      <a:r>
                        <a:rPr lang="en-US" sz="1100" b="1" dirty="0" smtClean="0">
                          <a:latin typeface="+mn-lt"/>
                        </a:rPr>
                        <a:t>Provide  a conclusion that follows from and supports the information or explanation presented.</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endParaRPr lang="en-US" sz="1500" b="1" dirty="0">
                        <a:latin typeface="+mn-lt"/>
                      </a:endParaRP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701713">
                <a:tc gridSpan="2">
                  <a:txBody>
                    <a:bodyPr/>
                    <a:lstStyle/>
                    <a:p>
                      <a:pPr marL="171450" indent="-171450">
                        <a:buFont typeface="Arial" panose="020B0604020202020204" pitchFamily="34" charset="0"/>
                        <a:buChar char="•"/>
                      </a:pPr>
                      <a:r>
                        <a:rPr lang="en-US" sz="1100" b="1" dirty="0" smtClean="0"/>
                        <a:t>referencing and /or integrating relevant supporting evidence (e.g., facts, definitions, concrete details,</a:t>
                      </a:r>
                    </a:p>
                    <a:p>
                      <a:pPr marL="173038" indent="0">
                        <a:buFont typeface="Arial" panose="020B0604020202020204" pitchFamily="34" charset="0"/>
                        <a:buNone/>
                      </a:pPr>
                      <a:r>
                        <a:rPr lang="en-US" sz="1100" b="1" dirty="0" smtClean="0"/>
                        <a:t>quotations, examples from notes provided) appropriate for the required form (essay, report, etc.)</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gridSpan="4">
                  <a:txBody>
                    <a:bodyPr/>
                    <a:lstStyle/>
                    <a:p>
                      <a:r>
                        <a:rPr lang="en-US" sz="1200" b="1" dirty="0" smtClean="0">
                          <a:latin typeface="+mn-lt"/>
                        </a:rPr>
                        <a:t>Brief Write DOK-3 (student will write complex, well-developed</a:t>
                      </a:r>
                      <a:r>
                        <a:rPr lang="en-US" sz="1200" b="1" baseline="0" dirty="0" smtClean="0">
                          <a:latin typeface="+mn-lt"/>
                        </a:rPr>
                        <a:t> </a:t>
                      </a:r>
                      <a:r>
                        <a:rPr lang="en-US" sz="1200" b="1" dirty="0" smtClean="0">
                          <a:latin typeface="+mn-lt"/>
                        </a:rPr>
                        <a:t>text</a:t>
                      </a:r>
                      <a:r>
                        <a:rPr lang="en-US" sz="1200" b="1" baseline="0" dirty="0" smtClean="0">
                          <a:latin typeface="+mn-lt"/>
                        </a:rPr>
                        <a:t> </a:t>
                      </a:r>
                      <a:r>
                        <a:rPr lang="en-US" sz="1200" b="1" dirty="0" smtClean="0">
                          <a:latin typeface="+mn-lt"/>
                        </a:rPr>
                        <a:t>by applying elaboration techniques)</a:t>
                      </a:r>
                    </a:p>
                    <a:p>
                      <a:r>
                        <a:rPr lang="en-US" sz="1000" b="0" dirty="0" smtClean="0">
                          <a:latin typeface="+mn-lt"/>
                        </a:rPr>
                        <a:t>A student is writing a [research paper, report on a science (or other) project,</a:t>
                      </a:r>
                      <a:r>
                        <a:rPr lang="en-US" sz="1000" b="0" baseline="0" dirty="0" smtClean="0">
                          <a:latin typeface="+mn-lt"/>
                        </a:rPr>
                        <a:t>  </a:t>
                      </a:r>
                      <a:r>
                        <a:rPr lang="en-US" sz="1000" b="0" dirty="0" smtClean="0">
                          <a:latin typeface="+mn-lt"/>
                        </a:rPr>
                        <a:t>instructions for setting up a web site (or any other process), news or nonfiction</a:t>
                      </a:r>
                      <a:r>
                        <a:rPr lang="en-US" sz="1000" b="0" baseline="0" dirty="0" smtClean="0">
                          <a:latin typeface="+mn-lt"/>
                        </a:rPr>
                        <a:t> </a:t>
                      </a:r>
                      <a:r>
                        <a:rPr lang="en-US" sz="1000" b="0" dirty="0" smtClean="0">
                          <a:latin typeface="+mn-lt"/>
                        </a:rPr>
                        <a:t>feature article, blog post (or other online article)] for [teacher, class,</a:t>
                      </a:r>
                      <a:r>
                        <a:rPr lang="en-US" sz="1000" b="0" baseline="0" dirty="0" smtClean="0">
                          <a:latin typeface="+mn-lt"/>
                        </a:rPr>
                        <a:t> </a:t>
                      </a:r>
                      <a:r>
                        <a:rPr lang="en-US" sz="1000" b="0" dirty="0" smtClean="0">
                          <a:latin typeface="+mn-lt"/>
                        </a:rPr>
                        <a:t>school newspaper, school yearbook, web site, etc.] about _________. Read</a:t>
                      </a:r>
                      <a:r>
                        <a:rPr lang="en-US" sz="1000" b="0" baseline="0" dirty="0" smtClean="0">
                          <a:latin typeface="+mn-lt"/>
                        </a:rPr>
                        <a:t> </a:t>
                      </a:r>
                      <a:r>
                        <a:rPr lang="en-US" sz="1000" b="0" dirty="0" smtClean="0">
                          <a:latin typeface="+mn-lt"/>
                        </a:rPr>
                        <a:t>the draft of the ______ and complete the task that follows. [Insert text.]</a:t>
                      </a:r>
                      <a:r>
                        <a:rPr lang="en-US" sz="1000" b="0" baseline="0" dirty="0" smtClean="0">
                          <a:latin typeface="+mn-lt"/>
                        </a:rPr>
                        <a:t> </a:t>
                      </a:r>
                      <a:r>
                        <a:rPr lang="en-US" sz="1000" b="0" i="1" dirty="0" smtClean="0">
                          <a:latin typeface="+mn-lt"/>
                        </a:rPr>
                        <a:t>Stimulus will provide, in addition to the student's draft, some source of</a:t>
                      </a:r>
                      <a:r>
                        <a:rPr lang="en-US" sz="1000" b="0" i="1" baseline="0" dirty="0" smtClean="0">
                          <a:latin typeface="+mn-lt"/>
                        </a:rPr>
                        <a:t> </a:t>
                      </a:r>
                      <a:r>
                        <a:rPr lang="en-US" sz="1000" b="0" i="1" dirty="0" smtClean="0">
                          <a:latin typeface="+mn-lt"/>
                        </a:rPr>
                        <a:t>information such as student notes, a chart, a bulleted list, or similar</a:t>
                      </a:r>
                      <a:r>
                        <a:rPr lang="en-US" sz="1000" b="0" i="1" baseline="0" dirty="0" smtClean="0">
                          <a:latin typeface="+mn-lt"/>
                        </a:rPr>
                        <a:t> </a:t>
                      </a:r>
                      <a:r>
                        <a:rPr lang="en-US" sz="1000" b="0" i="1" dirty="0" smtClean="0">
                          <a:latin typeface="+mn-lt"/>
                        </a:rPr>
                        <a:t>fictitious, but factually accurate, source. For items written to this type of</a:t>
                      </a:r>
                      <a:r>
                        <a:rPr lang="en-US" sz="1000" b="0" i="1" baseline="0" dirty="0" smtClean="0">
                          <a:latin typeface="+mn-lt"/>
                        </a:rPr>
                        <a:t> </a:t>
                      </a:r>
                      <a:r>
                        <a:rPr lang="en-US" sz="1000" b="0" i="1" dirty="0" smtClean="0">
                          <a:latin typeface="+mn-lt"/>
                        </a:rPr>
                        <a:t>stimulus, students should either quote directly from the source or</a:t>
                      </a:r>
                      <a:r>
                        <a:rPr lang="en-US" sz="1000" b="0" i="1" baseline="0" dirty="0" smtClean="0">
                          <a:latin typeface="+mn-lt"/>
                        </a:rPr>
                        <a:t> </a:t>
                      </a:r>
                      <a:r>
                        <a:rPr lang="en-US" sz="1000" b="0" i="1" dirty="0" smtClean="0">
                          <a:latin typeface="+mn-lt"/>
                        </a:rPr>
                        <a:t>paraphrase by using their own words when referencing the sources.</a:t>
                      </a:r>
                    </a:p>
                    <a:p>
                      <a:pPr marL="171450" indent="-171450">
                        <a:buFont typeface="Arial" panose="020B0604020202020204" pitchFamily="34" charset="0"/>
                        <a:buChar char="•"/>
                      </a:pPr>
                      <a:r>
                        <a:rPr lang="en-US" sz="1000" b="0" dirty="0" smtClean="0">
                          <a:latin typeface="+mn-lt"/>
                        </a:rPr>
                        <a:t>Using information from the student’s notes, write one or two paragraphs</a:t>
                      </a:r>
                      <a:r>
                        <a:rPr lang="en-US" sz="1000" b="0" baseline="0" dirty="0" smtClean="0">
                          <a:latin typeface="+mn-lt"/>
                        </a:rPr>
                        <a:t> </a:t>
                      </a:r>
                      <a:r>
                        <a:rPr lang="en-US" sz="1000" b="0" dirty="0" smtClean="0">
                          <a:latin typeface="+mn-lt"/>
                        </a:rPr>
                        <a:t>that provide(s) [the audience] additional information about the [the</a:t>
                      </a:r>
                      <a:r>
                        <a:rPr lang="en-US" sz="1000" b="0" baseline="0" dirty="0" smtClean="0">
                          <a:latin typeface="+mn-lt"/>
                        </a:rPr>
                        <a:t> </a:t>
                      </a:r>
                      <a:r>
                        <a:rPr lang="en-US" sz="1000" b="0" dirty="0" smtClean="0">
                          <a:latin typeface="+mn-lt"/>
                        </a:rPr>
                        <a:t>idea/concept/part] underlined or designated, providing evidence [or</a:t>
                      </a:r>
                      <a:r>
                        <a:rPr lang="en-US" sz="1000" b="0" baseline="0" dirty="0" smtClean="0">
                          <a:latin typeface="+mn-lt"/>
                        </a:rPr>
                        <a:t> </a:t>
                      </a:r>
                      <a:r>
                        <a:rPr lang="en-US" sz="1000" b="0" dirty="0" smtClean="0">
                          <a:latin typeface="+mn-lt"/>
                        </a:rPr>
                        <a:t>details, examples, etc.] from the [stimulus]. </a:t>
                      </a:r>
                      <a:r>
                        <a:rPr lang="en-US" sz="1000" b="0" i="1" dirty="0" smtClean="0">
                          <a:latin typeface="+mn-lt"/>
                        </a:rPr>
                        <a:t>Note: stem must indicate</a:t>
                      </a:r>
                      <a:r>
                        <a:rPr lang="en-US" sz="1000" b="0" i="1" baseline="0" dirty="0" smtClean="0">
                          <a:latin typeface="+mn-lt"/>
                        </a:rPr>
                        <a:t> </a:t>
                      </a:r>
                      <a:r>
                        <a:rPr lang="en-US" sz="1000" b="0" i="1" dirty="0" smtClean="0">
                          <a:latin typeface="+mn-lt"/>
                        </a:rPr>
                        <a:t>specifically where the information is to be inserted. This can be by</a:t>
                      </a:r>
                      <a:r>
                        <a:rPr lang="en-US" sz="1000" b="0" i="1" baseline="0" dirty="0" smtClean="0">
                          <a:latin typeface="+mn-lt"/>
                        </a:rPr>
                        <a:t> </a:t>
                      </a:r>
                      <a:r>
                        <a:rPr lang="en-US" sz="1000" b="0" i="1" dirty="0" smtClean="0">
                          <a:latin typeface="+mn-lt"/>
                        </a:rPr>
                        <a:t>underlining a section or by indicating, for example, “between paragraph</a:t>
                      </a:r>
                      <a:r>
                        <a:rPr lang="en-US" sz="1000" b="0" i="1" baseline="0" dirty="0" smtClean="0">
                          <a:latin typeface="+mn-lt"/>
                        </a:rPr>
                        <a:t> </a:t>
                      </a:r>
                      <a:r>
                        <a:rPr lang="en-US" sz="1000" b="0" i="1" dirty="0" smtClean="0">
                          <a:latin typeface="+mn-lt"/>
                        </a:rPr>
                        <a:t>1 and 2,” or “at the end of paragraph 3,” etc</a:t>
                      </a:r>
                      <a:r>
                        <a:rPr lang="en-US" sz="1000" b="0" dirty="0" smtClean="0">
                          <a:latin typeface="+mn-lt"/>
                        </a:rPr>
                        <a:t>.</a:t>
                      </a:r>
                    </a:p>
                    <a:p>
                      <a:pPr marL="171450" indent="-171450">
                        <a:buFont typeface="Arial" panose="020B0604020202020204" pitchFamily="34" charset="0"/>
                        <a:buChar char="•"/>
                      </a:pPr>
                      <a:r>
                        <a:rPr lang="en-US" sz="1000" b="0" dirty="0" smtClean="0">
                          <a:latin typeface="+mn-lt"/>
                        </a:rPr>
                        <a:t>Using information from the student notes, write one -to three</a:t>
                      </a:r>
                      <a:r>
                        <a:rPr lang="en-US" sz="1000" b="0" baseline="0" dirty="0" smtClean="0">
                          <a:latin typeface="+mn-lt"/>
                        </a:rPr>
                        <a:t> </a:t>
                      </a:r>
                      <a:r>
                        <a:rPr lang="en-US" sz="1000" b="0" dirty="0" smtClean="0">
                          <a:latin typeface="+mn-lt"/>
                        </a:rPr>
                        <a:t>paragraphs that provide(s) or elaborate(s) ______. [Could be provides</a:t>
                      </a:r>
                      <a:r>
                        <a:rPr lang="en-US" sz="1000" b="0" baseline="0" dirty="0" smtClean="0">
                          <a:latin typeface="+mn-lt"/>
                        </a:rPr>
                        <a:t> </a:t>
                      </a:r>
                      <a:r>
                        <a:rPr lang="en-US" sz="1000" b="0" dirty="0" smtClean="0">
                          <a:latin typeface="+mn-lt"/>
                        </a:rPr>
                        <a:t>the “effect” if previous paragraph(s) elaborated the “cause;” could be</a:t>
                      </a:r>
                      <a:r>
                        <a:rPr lang="en-US" sz="1000" b="0" baseline="0" dirty="0" smtClean="0">
                          <a:latin typeface="+mn-lt"/>
                        </a:rPr>
                        <a:t> </a:t>
                      </a:r>
                      <a:r>
                        <a:rPr lang="en-US" sz="1000" b="0" dirty="0" smtClean="0">
                          <a:latin typeface="+mn-lt"/>
                        </a:rPr>
                        <a:t>provides the “contrast” if previous paragraph(s) provided the</a:t>
                      </a:r>
                      <a:r>
                        <a:rPr lang="en-US" sz="1000" b="0" baseline="0" dirty="0" smtClean="0">
                          <a:latin typeface="+mn-lt"/>
                        </a:rPr>
                        <a:t> </a:t>
                      </a:r>
                      <a:r>
                        <a:rPr lang="en-US" sz="1000" b="0" dirty="0" smtClean="0">
                          <a:latin typeface="+mn-lt"/>
                        </a:rPr>
                        <a:t>similarities, or just “more specific evidence”] </a:t>
                      </a:r>
                      <a:r>
                        <a:rPr lang="en-US" sz="1000" b="0" i="1" dirty="0" smtClean="0">
                          <a:latin typeface="+mn-lt"/>
                        </a:rPr>
                        <a:t>Note: stem must indicate</a:t>
                      </a:r>
                      <a:r>
                        <a:rPr lang="en-US" sz="1000" b="0" i="1" baseline="0" dirty="0" smtClean="0">
                          <a:latin typeface="+mn-lt"/>
                        </a:rPr>
                        <a:t> </a:t>
                      </a:r>
                      <a:r>
                        <a:rPr lang="en-US" sz="1000" b="0" i="1" dirty="0" smtClean="0">
                          <a:latin typeface="+mn-lt"/>
                        </a:rPr>
                        <a:t>exactly where the information is to be added. [See evidence statements</a:t>
                      </a:r>
                      <a:r>
                        <a:rPr lang="en-US" sz="1000" b="0" i="1" baseline="0" dirty="0" smtClean="0">
                          <a:latin typeface="+mn-lt"/>
                        </a:rPr>
                        <a:t> </a:t>
                      </a:r>
                      <a:r>
                        <a:rPr lang="en-US" sz="1000" b="0" i="1" dirty="0" smtClean="0">
                          <a:latin typeface="+mn-lt"/>
                        </a:rPr>
                        <a:t>for appropriate elaboration techniques.]</a:t>
                      </a:r>
                    </a:p>
                    <a:p>
                      <a:pPr marL="171450" indent="-171450">
                        <a:buFont typeface="Arial" panose="020B0604020202020204" pitchFamily="34" charset="0"/>
                        <a:buChar char="•"/>
                      </a:pPr>
                      <a:r>
                        <a:rPr lang="en-US" sz="1000" b="0" dirty="0" smtClean="0">
                          <a:latin typeface="+mn-lt"/>
                        </a:rPr>
                        <a:t>Using information from the student's notes, write one/two paragraphs</a:t>
                      </a:r>
                      <a:r>
                        <a:rPr lang="en-US" sz="1000" b="0" baseline="0" dirty="0" smtClean="0">
                          <a:latin typeface="+mn-lt"/>
                        </a:rPr>
                        <a:t> </a:t>
                      </a:r>
                      <a:r>
                        <a:rPr lang="en-US" sz="1000" b="0" dirty="0" smtClean="0">
                          <a:latin typeface="+mn-lt"/>
                        </a:rPr>
                        <a:t>developing the idea in the last sentence of the introduction.</a:t>
                      </a:r>
                    </a:p>
                    <a:p>
                      <a:pPr marL="171450" indent="-171450">
                        <a:buFont typeface="Arial" panose="020B0604020202020204" pitchFamily="34" charset="0"/>
                        <a:buChar char="•"/>
                      </a:pPr>
                      <a:r>
                        <a:rPr lang="en-US" sz="1000" b="0" dirty="0" smtClean="0">
                          <a:latin typeface="+mn-lt"/>
                        </a:rPr>
                        <a:t>Using the student’s notes, write one or two paragraphs continuing the</a:t>
                      </a:r>
                      <a:r>
                        <a:rPr lang="en-US" sz="1000" b="0" baseline="0" dirty="0" smtClean="0">
                          <a:latin typeface="+mn-lt"/>
                        </a:rPr>
                        <a:t> </a:t>
                      </a:r>
                      <a:r>
                        <a:rPr lang="en-US" sz="1000" b="0" dirty="0" smtClean="0">
                          <a:latin typeface="+mn-lt"/>
                        </a:rPr>
                        <a:t>student's [article].</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332338">
                <a:tc gridSpan="2">
                  <a:txBody>
                    <a:bodyPr/>
                    <a:lstStyle/>
                    <a:p>
                      <a:pPr marL="171450" indent="-171450">
                        <a:buFont typeface="Arial" panose="020B0604020202020204" pitchFamily="34" charset="0"/>
                        <a:buChar char="•"/>
                      </a:pPr>
                      <a:r>
                        <a:rPr lang="en-US" sz="1100" b="1" dirty="0" smtClean="0"/>
                        <a:t>using precise language and domain-specific vocabulary</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latin typeface="+mn-lt"/>
                        </a:rPr>
                        <a:t>Revise a Brief Text DOK-2 (student will revise by identifying best use of elaboration techniques)</a:t>
                      </a:r>
                    </a:p>
                    <a:p>
                      <a:r>
                        <a:rPr lang="en-US" sz="1000" b="0" dirty="0" smtClean="0">
                          <a:latin typeface="+mn-lt"/>
                        </a:rPr>
                        <a:t>A student is writing a [research paper, report on a science (or other) project,</a:t>
                      </a:r>
                      <a:r>
                        <a:rPr lang="en-US" sz="1000" b="0" baseline="0" dirty="0" smtClean="0">
                          <a:latin typeface="+mn-lt"/>
                        </a:rPr>
                        <a:t> </a:t>
                      </a:r>
                      <a:r>
                        <a:rPr lang="en-US" sz="1000" b="0" dirty="0" smtClean="0">
                          <a:latin typeface="+mn-lt"/>
                        </a:rPr>
                        <a:t>instructions for setting up a web site (or other) project, news or non-fiction</a:t>
                      </a:r>
                      <a:r>
                        <a:rPr lang="en-US" sz="1000" b="0" baseline="0" dirty="0" smtClean="0">
                          <a:latin typeface="+mn-lt"/>
                        </a:rPr>
                        <a:t> </a:t>
                      </a:r>
                      <a:r>
                        <a:rPr lang="en-US" sz="1000" b="0" dirty="0" smtClean="0">
                          <a:latin typeface="+mn-lt"/>
                        </a:rPr>
                        <a:t>feature article, blog post (or other online article)] for [teacher, class, school</a:t>
                      </a:r>
                      <a:r>
                        <a:rPr lang="en-US" sz="1000" b="0" baseline="0" dirty="0" smtClean="0">
                          <a:latin typeface="+mn-lt"/>
                        </a:rPr>
                        <a:t> </a:t>
                      </a:r>
                      <a:r>
                        <a:rPr lang="en-US" sz="1000" b="0" dirty="0" smtClean="0">
                          <a:latin typeface="+mn-lt"/>
                        </a:rPr>
                        <a:t>newspaper, school yearbook, web site, etc.] about _________. The student</a:t>
                      </a:r>
                      <a:r>
                        <a:rPr lang="en-US" sz="1000" b="0" baseline="0" dirty="0" smtClean="0">
                          <a:latin typeface="+mn-lt"/>
                        </a:rPr>
                        <a:t> </a:t>
                      </a:r>
                      <a:r>
                        <a:rPr lang="en-US" sz="1000" b="0" dirty="0" smtClean="0">
                          <a:latin typeface="+mn-lt"/>
                        </a:rPr>
                        <a:t>wants to revise the draft to _____. Read the draft of the ______ and</a:t>
                      </a:r>
                      <a:r>
                        <a:rPr lang="en-US" sz="1000" b="0" baseline="0" dirty="0" smtClean="0">
                          <a:latin typeface="+mn-lt"/>
                        </a:rPr>
                        <a:t> </a:t>
                      </a:r>
                      <a:r>
                        <a:rPr lang="en-US" sz="1000" b="0" dirty="0" smtClean="0">
                          <a:latin typeface="+mn-lt"/>
                        </a:rPr>
                        <a:t>complete the task that follows. </a:t>
                      </a:r>
                      <a:r>
                        <a:rPr lang="en-US" sz="1000" b="0" i="1" dirty="0" smtClean="0">
                          <a:latin typeface="+mn-lt"/>
                        </a:rPr>
                        <a:t>[Insert text.] Stimulus will provide, in addition</a:t>
                      </a:r>
                      <a:r>
                        <a:rPr lang="en-US" sz="1000" b="0" i="1" baseline="0" dirty="0" smtClean="0">
                          <a:latin typeface="+mn-lt"/>
                        </a:rPr>
                        <a:t> </a:t>
                      </a:r>
                      <a:r>
                        <a:rPr lang="en-US" sz="1000" b="0" i="1" dirty="0" smtClean="0">
                          <a:latin typeface="+mn-lt"/>
                        </a:rPr>
                        <a:t>to the student's draft, some source of information such as student notes, a</a:t>
                      </a:r>
                      <a:r>
                        <a:rPr lang="en-US" sz="1000" b="0" i="1" baseline="0" dirty="0" smtClean="0">
                          <a:latin typeface="+mn-lt"/>
                        </a:rPr>
                        <a:t> </a:t>
                      </a:r>
                      <a:r>
                        <a:rPr lang="en-US" sz="1000" b="0" i="1" dirty="0" smtClean="0">
                          <a:latin typeface="+mn-lt"/>
                        </a:rPr>
                        <a:t>chart, a bulleted list, or similar fictitious, but factually accurate, source. (See</a:t>
                      </a:r>
                      <a:r>
                        <a:rPr lang="en-US" sz="1000" b="0" i="1" baseline="0" dirty="0" smtClean="0">
                          <a:latin typeface="+mn-lt"/>
                        </a:rPr>
                        <a:t> </a:t>
                      </a:r>
                      <a:r>
                        <a:rPr lang="en-US" sz="1000" b="0" i="1" dirty="0" smtClean="0">
                          <a:latin typeface="+mn-lt"/>
                        </a:rPr>
                        <a:t>first sample stem.)</a:t>
                      </a:r>
                    </a:p>
                    <a:p>
                      <a:pPr marL="171450" indent="-171450">
                        <a:buFont typeface="Arial" panose="020B0604020202020204" pitchFamily="34" charset="0"/>
                        <a:buChar char="•"/>
                      </a:pPr>
                      <a:r>
                        <a:rPr lang="en-US" sz="1000" b="0" dirty="0" smtClean="0">
                          <a:latin typeface="+mn-lt"/>
                        </a:rPr>
                        <a:t>Choose the sentence from ____ that provides the best evidence (facts,</a:t>
                      </a:r>
                      <a:r>
                        <a:rPr lang="en-US" sz="1000" b="0" baseline="0" dirty="0" smtClean="0">
                          <a:latin typeface="+mn-lt"/>
                        </a:rPr>
                        <a:t> </a:t>
                      </a:r>
                      <a:r>
                        <a:rPr lang="en-US" sz="1000" b="0" dirty="0" smtClean="0">
                          <a:latin typeface="+mn-lt"/>
                        </a:rPr>
                        <a:t>quotations, examples, etc. from student notes) to support the</a:t>
                      </a:r>
                      <a:r>
                        <a:rPr lang="en-US" sz="1000" b="0" baseline="0" dirty="0" smtClean="0">
                          <a:latin typeface="+mn-lt"/>
                        </a:rPr>
                        <a:t> </a:t>
                      </a:r>
                      <a:r>
                        <a:rPr lang="en-US" sz="1000" b="0" dirty="0" smtClean="0">
                          <a:latin typeface="+mn-lt"/>
                        </a:rPr>
                        <a:t>controlling idea (or thesis) in ____. </a:t>
                      </a:r>
                      <a:r>
                        <a:rPr lang="en-US" sz="1000" b="0" i="1" dirty="0" smtClean="0">
                          <a:latin typeface="+mn-lt"/>
                        </a:rPr>
                        <a:t>Note: stem must indicate specifically</a:t>
                      </a:r>
                      <a:r>
                        <a:rPr lang="en-US" sz="1000" b="0" i="1" baseline="0" dirty="0" smtClean="0">
                          <a:latin typeface="+mn-lt"/>
                        </a:rPr>
                        <a:t> </a:t>
                      </a:r>
                      <a:r>
                        <a:rPr lang="en-US" sz="1000" b="0" i="1" dirty="0" smtClean="0">
                          <a:latin typeface="+mn-lt"/>
                        </a:rPr>
                        <a:t>where the information is to be found and/or inserted. This can be by</a:t>
                      </a:r>
                      <a:r>
                        <a:rPr lang="en-US" sz="1000" b="0" i="1" baseline="0" dirty="0" smtClean="0">
                          <a:latin typeface="+mn-lt"/>
                        </a:rPr>
                        <a:t> </a:t>
                      </a:r>
                      <a:r>
                        <a:rPr lang="en-US" sz="1000" b="0" i="1" dirty="0" smtClean="0">
                          <a:latin typeface="+mn-lt"/>
                        </a:rPr>
                        <a:t>underlining a section or by indicating, for example, “between paragraph</a:t>
                      </a:r>
                      <a:r>
                        <a:rPr lang="en-US" sz="1000" b="0" i="1" baseline="0" dirty="0" smtClean="0">
                          <a:latin typeface="+mn-lt"/>
                        </a:rPr>
                        <a:t> </a:t>
                      </a:r>
                      <a:r>
                        <a:rPr lang="en-US" sz="1000" b="0" i="1" dirty="0" smtClean="0">
                          <a:latin typeface="+mn-lt"/>
                        </a:rPr>
                        <a:t>1 and 2,” or “at the end of paragraph 3,” etc.</a:t>
                      </a:r>
                    </a:p>
                    <a:p>
                      <a:pPr marL="171450" indent="-171450">
                        <a:buFont typeface="Arial" panose="020B0604020202020204" pitchFamily="34" charset="0"/>
                        <a:buChar char="•"/>
                      </a:pPr>
                      <a:r>
                        <a:rPr lang="en-US" sz="1000" b="0" dirty="0" smtClean="0">
                          <a:latin typeface="+mn-lt"/>
                        </a:rPr>
                        <a:t>Revise the underlined sentence [section] by selecting a sentence</a:t>
                      </a:r>
                      <a:r>
                        <a:rPr lang="en-US" sz="1000" b="0" baseline="0" dirty="0" smtClean="0">
                          <a:latin typeface="+mn-lt"/>
                        </a:rPr>
                        <a:t> </a:t>
                      </a:r>
                      <a:r>
                        <a:rPr lang="en-US" sz="1000" b="0" dirty="0" smtClean="0">
                          <a:latin typeface="+mn-lt"/>
                        </a:rPr>
                        <a:t>[section] that includes more precise language for the</a:t>
                      </a:r>
                      <a:r>
                        <a:rPr lang="en-US" sz="1000" b="0" baseline="0" dirty="0" smtClean="0">
                          <a:latin typeface="+mn-lt"/>
                        </a:rPr>
                        <a:t> a</a:t>
                      </a:r>
                      <a:r>
                        <a:rPr lang="en-US" sz="1000" b="0" dirty="0" smtClean="0">
                          <a:latin typeface="+mn-lt"/>
                        </a:rPr>
                        <a:t>udience/purpose. [This needs to be an entirely different sentence, not</a:t>
                      </a:r>
                      <a:r>
                        <a:rPr lang="en-US" sz="1000" b="0" baseline="0" dirty="0" smtClean="0">
                          <a:latin typeface="+mn-lt"/>
                        </a:rPr>
                        <a:t> </a:t>
                      </a:r>
                      <a:r>
                        <a:rPr lang="en-US" sz="1000" b="0" dirty="0" smtClean="0">
                          <a:latin typeface="+mn-lt"/>
                        </a:rPr>
                        <a:t>just dressed up words/phrases.]</a:t>
                      </a:r>
                    </a:p>
                    <a:p>
                      <a:pPr marL="171450" indent="-171450">
                        <a:buFont typeface="Arial" panose="020B0604020202020204" pitchFamily="34" charset="0"/>
                        <a:buChar char="•"/>
                      </a:pPr>
                      <a:r>
                        <a:rPr lang="en-US" sz="1000" b="0" dirty="0" smtClean="0">
                          <a:latin typeface="+mn-lt"/>
                        </a:rPr>
                        <a:t>Choose the sentence providing the best evidence to support the</a:t>
                      </a:r>
                      <a:r>
                        <a:rPr lang="en-US" sz="1000" b="0" baseline="0" dirty="0" smtClean="0">
                          <a:latin typeface="+mn-lt"/>
                        </a:rPr>
                        <a:t> </a:t>
                      </a:r>
                      <a:r>
                        <a:rPr lang="en-US" sz="1000" b="0" dirty="0" smtClean="0">
                          <a:latin typeface="+mn-lt"/>
                        </a:rPr>
                        <a:t>thesis underlined [or found] in ___ (e.g., paragraph</a:t>
                      </a:r>
                      <a:r>
                        <a:rPr lang="en-US" sz="1000" b="0" baseline="0" dirty="0" smtClean="0">
                          <a:latin typeface="+mn-lt"/>
                        </a:rPr>
                        <a:t> </a:t>
                      </a:r>
                      <a:r>
                        <a:rPr lang="en-US" sz="1000" b="0" dirty="0" smtClean="0">
                          <a:latin typeface="+mn-lt"/>
                        </a:rPr>
                        <a:t>#1).</a:t>
                      </a:r>
                    </a:p>
                    <a:p>
                      <a:pPr marL="171450" indent="-171450">
                        <a:buFont typeface="Arial" panose="020B0604020202020204" pitchFamily="34" charset="0"/>
                        <a:buChar char="•"/>
                      </a:pPr>
                      <a:r>
                        <a:rPr lang="en-US" sz="1000" b="0" dirty="0" smtClean="0">
                          <a:latin typeface="+mn-lt"/>
                        </a:rPr>
                        <a:t>Which of the following sentences could be added to paragraph [#] [or</a:t>
                      </a:r>
                      <a:r>
                        <a:rPr lang="en-US" sz="1000" b="0" baseline="0" dirty="0" smtClean="0">
                          <a:latin typeface="+mn-lt"/>
                        </a:rPr>
                        <a:t> </a:t>
                      </a:r>
                      <a:r>
                        <a:rPr lang="en-US" sz="1000" b="0" dirty="0" smtClean="0">
                          <a:latin typeface="+mn-lt"/>
                        </a:rPr>
                        <a:t>section] [before/after] the underlined sentence and still maintain the</a:t>
                      </a:r>
                      <a:r>
                        <a:rPr lang="en-US" sz="1000" b="0" baseline="0" dirty="0" smtClean="0">
                          <a:latin typeface="+mn-lt"/>
                        </a:rPr>
                        <a:t> </a:t>
                      </a:r>
                      <a:r>
                        <a:rPr lang="en-US" sz="1000" b="0" dirty="0" smtClean="0">
                          <a:latin typeface="+mn-lt"/>
                        </a:rPr>
                        <a:t>formal style of the ______?</a:t>
                      </a:r>
                    </a:p>
                    <a:p>
                      <a:pPr marL="171450" indent="-171450">
                        <a:buFont typeface="Arial" panose="020B0604020202020204" pitchFamily="34" charset="0"/>
                        <a:buChar char="•"/>
                      </a:pPr>
                      <a:r>
                        <a:rPr lang="en-US" sz="1000" b="0" dirty="0" smtClean="0">
                          <a:latin typeface="+mn-lt"/>
                        </a:rPr>
                        <a:t>Which of the following quotations [examples, definitions, facts, etc.]</a:t>
                      </a:r>
                      <a:r>
                        <a:rPr lang="en-US" sz="1000" b="0" baseline="0" dirty="0" smtClean="0">
                          <a:latin typeface="+mn-lt"/>
                        </a:rPr>
                        <a:t> </a:t>
                      </a:r>
                      <a:r>
                        <a:rPr lang="en-US" sz="1000" b="0" dirty="0" smtClean="0">
                          <a:latin typeface="+mn-lt"/>
                        </a:rPr>
                        <a:t>would best support the writer’s thesis? </a:t>
                      </a:r>
                      <a:r>
                        <a:rPr lang="en-US" sz="1000" b="0" i="1" dirty="0" smtClean="0">
                          <a:latin typeface="+mn-lt"/>
                        </a:rPr>
                        <a:t>[Choices can be factually</a:t>
                      </a:r>
                      <a:r>
                        <a:rPr lang="en-US" sz="1000" b="0" i="1" baseline="0" dirty="0" smtClean="0">
                          <a:latin typeface="+mn-lt"/>
                        </a:rPr>
                        <a:t> </a:t>
                      </a:r>
                      <a:r>
                        <a:rPr lang="en-US" sz="1000" b="0" i="1" dirty="0" smtClean="0">
                          <a:latin typeface="+mn-lt"/>
                        </a:rPr>
                        <a:t>accurate quotations from fictitious experts, examples, facts, etc. See evidence statements for appropriate elaboration techniques.] </a:t>
                      </a:r>
                    </a:p>
                    <a:p>
                      <a:r>
                        <a:rPr lang="en-US" sz="1000" b="0" dirty="0" smtClean="0">
                          <a:latin typeface="+mn-lt"/>
                        </a:rPr>
                        <a:t>A student is writing a [research paper, report on a science (or other) project,</a:t>
                      </a:r>
                      <a:r>
                        <a:rPr lang="en-US" sz="1000" b="0" baseline="0" dirty="0" smtClean="0">
                          <a:latin typeface="+mn-lt"/>
                        </a:rPr>
                        <a:t> </a:t>
                      </a:r>
                      <a:r>
                        <a:rPr lang="en-US" sz="1000" b="0" dirty="0" smtClean="0">
                          <a:latin typeface="+mn-lt"/>
                        </a:rPr>
                        <a:t>instructions for setting up a web site (or other) project, news or non-fiction</a:t>
                      </a:r>
                      <a:r>
                        <a:rPr lang="en-US" sz="1000" b="0" baseline="0" dirty="0" smtClean="0">
                          <a:latin typeface="+mn-lt"/>
                        </a:rPr>
                        <a:t> </a:t>
                      </a:r>
                      <a:r>
                        <a:rPr lang="en-US" sz="1000" b="0" dirty="0" smtClean="0">
                          <a:latin typeface="+mn-lt"/>
                        </a:rPr>
                        <a:t>feature article, blog post (or other online article)] for [teacher, class, school</a:t>
                      </a:r>
                      <a:r>
                        <a:rPr lang="en-US" sz="1000" b="0" baseline="0" dirty="0" smtClean="0">
                          <a:latin typeface="+mn-lt"/>
                        </a:rPr>
                        <a:t> </a:t>
                      </a:r>
                      <a:r>
                        <a:rPr lang="en-US" sz="1000" b="0" dirty="0" smtClean="0">
                          <a:latin typeface="+mn-lt"/>
                        </a:rPr>
                        <a:t>newspaper, school yearbook, web site, etc.] about ___. The student</a:t>
                      </a:r>
                      <a:r>
                        <a:rPr lang="en-US" sz="1000" b="0" baseline="0" dirty="0" smtClean="0">
                          <a:latin typeface="+mn-lt"/>
                        </a:rPr>
                        <a:t> </a:t>
                      </a:r>
                      <a:r>
                        <a:rPr lang="en-US" sz="1000" b="0" dirty="0" smtClean="0">
                          <a:latin typeface="+mn-lt"/>
                        </a:rPr>
                        <a:t>wants to revise the draft to ____. Read the draft of the ___ and</a:t>
                      </a:r>
                      <a:r>
                        <a:rPr lang="en-US" sz="1000" b="0" baseline="0" dirty="0" smtClean="0">
                          <a:latin typeface="+mn-lt"/>
                        </a:rPr>
                        <a:t> </a:t>
                      </a:r>
                      <a:r>
                        <a:rPr lang="en-US" sz="1000" b="0" dirty="0" smtClean="0">
                          <a:latin typeface="+mn-lt"/>
                        </a:rPr>
                        <a:t>complete the task that follows</a:t>
                      </a:r>
                      <a:r>
                        <a:rPr lang="en-US" sz="1000" b="0" i="1" dirty="0" smtClean="0">
                          <a:latin typeface="+mn-lt"/>
                        </a:rPr>
                        <a:t>. [Insert text.] Stimulus will provide, in addition</a:t>
                      </a:r>
                      <a:r>
                        <a:rPr lang="en-US" sz="1000" b="0" i="1" baseline="0" dirty="0" smtClean="0">
                          <a:latin typeface="+mn-lt"/>
                        </a:rPr>
                        <a:t> </a:t>
                      </a:r>
                      <a:r>
                        <a:rPr lang="en-US" sz="1000" b="0" i="1" dirty="0" smtClean="0">
                          <a:latin typeface="+mn-lt"/>
                        </a:rPr>
                        <a:t>to the student's draft, some source of information such as student notes, a</a:t>
                      </a:r>
                      <a:r>
                        <a:rPr lang="en-US" sz="1000" b="0" i="1" baseline="0" dirty="0" smtClean="0">
                          <a:latin typeface="+mn-lt"/>
                        </a:rPr>
                        <a:t> </a:t>
                      </a:r>
                      <a:r>
                        <a:rPr lang="en-US" sz="1000" b="0" i="1" dirty="0" smtClean="0">
                          <a:latin typeface="+mn-lt"/>
                        </a:rPr>
                        <a:t>chart, a bulleted list, or similar fictitious, but factually accurate, source. (See</a:t>
                      </a:r>
                      <a:r>
                        <a:rPr lang="en-US" sz="1000" b="0" i="1" baseline="0" dirty="0" smtClean="0">
                          <a:latin typeface="+mn-lt"/>
                        </a:rPr>
                        <a:t> </a:t>
                      </a:r>
                      <a:r>
                        <a:rPr lang="en-US" sz="1000" b="0" i="1" dirty="0" smtClean="0">
                          <a:latin typeface="+mn-lt"/>
                        </a:rPr>
                        <a:t>first two sample stems.)</a:t>
                      </a:r>
                    </a:p>
                    <a:p>
                      <a:pPr marL="171450" indent="-171450">
                        <a:buFont typeface="Arial" panose="020B0604020202020204" pitchFamily="34" charset="0"/>
                        <a:buChar char="•"/>
                      </a:pPr>
                      <a:r>
                        <a:rPr lang="en-US" sz="1000" b="0" dirty="0" smtClean="0">
                          <a:latin typeface="+mn-lt"/>
                        </a:rPr>
                        <a:t>Choose two sentences from ____ that provide the best evidence to</a:t>
                      </a:r>
                      <a:r>
                        <a:rPr lang="en-US" sz="1000" b="0" baseline="0" dirty="0" smtClean="0">
                          <a:latin typeface="+mn-lt"/>
                        </a:rPr>
                        <a:t> </a:t>
                      </a:r>
                      <a:r>
                        <a:rPr lang="en-US" sz="1000" b="0" dirty="0" smtClean="0">
                          <a:latin typeface="+mn-lt"/>
                        </a:rPr>
                        <a:t>support the main idea of the paper. </a:t>
                      </a:r>
                    </a:p>
                    <a:p>
                      <a:pPr marL="171450" indent="-171450">
                        <a:buFont typeface="Arial" panose="020B0604020202020204" pitchFamily="34" charset="0"/>
                        <a:buChar char="•"/>
                      </a:pPr>
                      <a:r>
                        <a:rPr lang="en-US" sz="1000" b="0" dirty="0" smtClean="0">
                          <a:latin typeface="+mn-lt"/>
                        </a:rPr>
                        <a:t>Choose two sentences from ____that could be added [before/after] the</a:t>
                      </a:r>
                      <a:r>
                        <a:rPr lang="en-US" sz="1000" b="0" baseline="0" dirty="0" smtClean="0">
                          <a:latin typeface="+mn-lt"/>
                        </a:rPr>
                        <a:t> </a:t>
                      </a:r>
                      <a:r>
                        <a:rPr lang="en-US" sz="1000" b="0" dirty="0" smtClean="0">
                          <a:latin typeface="+mn-lt"/>
                        </a:rPr>
                        <a:t>underlined sentence, to support the idea developed in the second</a:t>
                      </a:r>
                      <a:r>
                        <a:rPr lang="en-US" sz="1000" b="0" baseline="0" dirty="0" smtClean="0">
                          <a:latin typeface="+mn-lt"/>
                        </a:rPr>
                        <a:t> </a:t>
                      </a:r>
                      <a:r>
                        <a:rPr lang="en-US" sz="1000" b="0" dirty="0" smtClean="0">
                          <a:latin typeface="+mn-lt"/>
                        </a:rPr>
                        <a:t>paragraph.</a:t>
                      </a:r>
                    </a:p>
                    <a:p>
                      <a:pPr marL="171450" indent="-171450">
                        <a:buFont typeface="Arial" panose="020B0604020202020204" pitchFamily="34" charset="0"/>
                        <a:buChar char="•"/>
                      </a:pPr>
                      <a:r>
                        <a:rPr lang="en-US" sz="1000" b="0" dirty="0" smtClean="0">
                          <a:latin typeface="+mn-lt"/>
                        </a:rPr>
                        <a:t>Choose the two sentences [details/examples, etc.] that would</a:t>
                      </a:r>
                      <a:r>
                        <a:rPr lang="en-US" sz="1000" b="0" baseline="0" dirty="0" smtClean="0">
                          <a:latin typeface="+mn-lt"/>
                        </a:rPr>
                        <a:t> </a:t>
                      </a:r>
                      <a:r>
                        <a:rPr lang="en-US" sz="1000" b="0" dirty="0" smtClean="0">
                          <a:latin typeface="+mn-lt"/>
                        </a:rPr>
                        <a:t>provide the best evidence to support the thesis [controlling idea].</a:t>
                      </a:r>
                    </a:p>
                    <a:p>
                      <a:pPr marL="171450" indent="-171450">
                        <a:buFont typeface="Arial" panose="020B0604020202020204" pitchFamily="34" charset="0"/>
                        <a:buChar char="•"/>
                      </a:pPr>
                      <a:r>
                        <a:rPr lang="en-US" sz="1000" b="0" dirty="0" smtClean="0">
                          <a:latin typeface="+mn-lt"/>
                        </a:rPr>
                        <a:t>Revise the underlined sentences by selecting two sentences that</a:t>
                      </a:r>
                      <a:r>
                        <a:rPr lang="en-US" sz="1000" b="0" baseline="0" dirty="0" smtClean="0">
                          <a:latin typeface="+mn-lt"/>
                        </a:rPr>
                        <a:t> </a:t>
                      </a:r>
                      <a:r>
                        <a:rPr lang="en-US" sz="1000" b="0" dirty="0" smtClean="0">
                          <a:latin typeface="+mn-lt"/>
                        </a:rPr>
                        <a:t>include more [precise or specific information or examples, etc.]. </a:t>
                      </a:r>
                      <a:r>
                        <a:rPr lang="en-US" sz="1000" b="0" i="1" dirty="0" smtClean="0">
                          <a:latin typeface="+mn-lt"/>
                        </a:rPr>
                        <a:t>[Must</a:t>
                      </a:r>
                      <a:r>
                        <a:rPr lang="en-US" sz="1000" b="0" i="1" baseline="0" dirty="0" smtClean="0">
                          <a:latin typeface="+mn-lt"/>
                        </a:rPr>
                        <a:t> </a:t>
                      </a:r>
                      <a:r>
                        <a:rPr lang="en-US" sz="1000" b="0" i="1" dirty="0" smtClean="0">
                          <a:latin typeface="+mn-lt"/>
                        </a:rPr>
                        <a:t>be total sentence revision with topic-specific language, not just more</a:t>
                      </a:r>
                      <a:r>
                        <a:rPr lang="en-US" sz="1000" b="0" i="1" baseline="0" dirty="0" smtClean="0">
                          <a:latin typeface="+mn-lt"/>
                        </a:rPr>
                        <a:t> </a:t>
                      </a:r>
                      <a:r>
                        <a:rPr lang="en-US" sz="1000" b="0" i="1" dirty="0" smtClean="0">
                          <a:latin typeface="+mn-lt"/>
                        </a:rPr>
                        <a:t>precise phrases.]</a:t>
                      </a:r>
                    </a:p>
                    <a:p>
                      <a:pPr marL="171450" indent="-171450">
                        <a:buFont typeface="Arial" panose="020B0604020202020204" pitchFamily="34" charset="0"/>
                        <a:buChar char="•"/>
                      </a:pPr>
                      <a:r>
                        <a:rPr lang="en-US" sz="1000" b="0" dirty="0" smtClean="0">
                          <a:latin typeface="+mn-lt"/>
                        </a:rPr>
                        <a:t>The underlined sentences need revising to provide [more concrete</a:t>
                      </a:r>
                      <a:r>
                        <a:rPr lang="en-US" sz="1000" b="0" baseline="0" dirty="0" smtClean="0">
                          <a:latin typeface="+mn-lt"/>
                        </a:rPr>
                        <a:t> </a:t>
                      </a:r>
                      <a:r>
                        <a:rPr lang="en-US" sz="1000" b="0" dirty="0" smtClean="0">
                          <a:latin typeface="+mn-lt"/>
                        </a:rPr>
                        <a:t>details, facts, definitions, etc.]. [See evidence statements for</a:t>
                      </a:r>
                      <a:r>
                        <a:rPr lang="en-US" sz="1000" b="0" baseline="0" dirty="0" smtClean="0">
                          <a:latin typeface="+mn-lt"/>
                        </a:rPr>
                        <a:t> </a:t>
                      </a:r>
                      <a:r>
                        <a:rPr lang="en-US" sz="1000" b="0" dirty="0" smtClean="0">
                          <a:latin typeface="+mn-lt"/>
                        </a:rPr>
                        <a:t>appropriate elaboration strategies.] Which two sentences are the best</a:t>
                      </a:r>
                      <a:r>
                        <a:rPr lang="en-US" sz="1000" b="0" baseline="0" dirty="0" smtClean="0">
                          <a:latin typeface="+mn-lt"/>
                        </a:rPr>
                        <a:t> </a:t>
                      </a:r>
                      <a:r>
                        <a:rPr lang="en-US" sz="1000" b="0" dirty="0" smtClean="0">
                          <a:latin typeface="+mn-lt"/>
                        </a:rPr>
                        <a:t>choices to replace the underlined sentences?</a:t>
                      </a:r>
                    </a:p>
                    <a:p>
                      <a:pPr marL="171450" indent="-171450">
                        <a:buFont typeface="Arial" panose="020B0604020202020204" pitchFamily="34" charset="0"/>
                        <a:buChar char="•"/>
                      </a:pPr>
                      <a:r>
                        <a:rPr lang="en-US" sz="1000" b="0" dirty="0" smtClean="0">
                          <a:latin typeface="+mn-lt"/>
                        </a:rPr>
                        <a:t>Choose two sentences [paragraphs] that most effectively elaborate the information in the underlined sentences (or sections).</a:t>
                      </a:r>
                    </a:p>
                    <a:p>
                      <a:pPr marL="171450" indent="-171450">
                        <a:buFont typeface="Arial" panose="020B0604020202020204" pitchFamily="34" charset="0"/>
                        <a:buChar char="•"/>
                      </a:pPr>
                      <a:r>
                        <a:rPr lang="en-US" sz="1000" b="0" dirty="0" smtClean="0">
                          <a:latin typeface="+mn-lt"/>
                        </a:rPr>
                        <a:t>Choose two sentences [or paragraphs] that provide the best elaboration</a:t>
                      </a:r>
                      <a:r>
                        <a:rPr lang="en-US" sz="1000" b="0" baseline="0" dirty="0" smtClean="0">
                          <a:latin typeface="+mn-lt"/>
                        </a:rPr>
                        <a:t> </a:t>
                      </a:r>
                      <a:r>
                        <a:rPr lang="en-US" sz="1000" b="0" dirty="0" smtClean="0">
                          <a:latin typeface="+mn-lt"/>
                        </a:rPr>
                        <a:t>for the [topic/idea from draft]. Choose the two ___ [examples, definitions, facts, etc.] that would</a:t>
                      </a:r>
                      <a:r>
                        <a:rPr lang="en-US" sz="1000" b="0" baseline="0" dirty="0" smtClean="0">
                          <a:latin typeface="+mn-lt"/>
                        </a:rPr>
                        <a:t> </a:t>
                      </a:r>
                      <a:r>
                        <a:rPr lang="en-US" sz="1000" b="0" dirty="0" smtClean="0">
                          <a:latin typeface="+mn-lt"/>
                        </a:rPr>
                        <a:t>best support the writer’s thesis. </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322709">
                <a:tc gridSpan="2">
                  <a:txBody>
                    <a:bodyPr/>
                    <a:lstStyle/>
                    <a:p>
                      <a:pPr marL="171450" indent="-171450">
                        <a:buFont typeface="Arial" panose="020B0604020202020204" pitchFamily="34" charset="0"/>
                        <a:buChar char="•"/>
                      </a:pPr>
                      <a:r>
                        <a:rPr lang="en-US" sz="1100" b="1" dirty="0" smtClean="0"/>
                        <a:t>establishing and maintaining a formal style (including appropriate sentence variety and complexity) for</a:t>
                      </a:r>
                    </a:p>
                    <a:p>
                      <a:pPr marL="0" indent="0">
                        <a:buFont typeface="Arial" panose="020B0604020202020204" pitchFamily="34" charset="0"/>
                        <a:buNone/>
                      </a:pPr>
                      <a:r>
                        <a:rPr lang="en-US" sz="1100" b="1" dirty="0" smtClean="0"/>
                        <a:t>      audience/purpose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312165">
                <a:tc gridSpan="2">
                  <a:txBody>
                    <a:bodyPr/>
                    <a:lstStyle/>
                    <a:p>
                      <a:pPr marL="171450" indent="-171450">
                        <a:buFont typeface="Arial" panose="020B0604020202020204" pitchFamily="34" charset="0"/>
                        <a:buChar char="•"/>
                      </a:pPr>
                      <a:r>
                        <a:rPr lang="en-US" sz="1100" b="1" dirty="0" smtClean="0">
                          <a:latin typeface="+mn-lt"/>
                        </a:rPr>
                        <a:t>deleting the details that do not support the thesis/controlling idea</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415071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3281746"/>
              </p:ext>
            </p:extLst>
          </p:nvPr>
        </p:nvGraphicFramePr>
        <p:xfrm>
          <a:off x="279691" y="1498325"/>
          <a:ext cx="9509508" cy="11742957"/>
        </p:xfrm>
        <a:graphic>
          <a:graphicData uri="http://schemas.openxmlformats.org/drawingml/2006/table">
            <a:tbl>
              <a:tblPr firstRow="1" bandRow="1">
                <a:tableStyleId>{5940675A-B579-460E-94D1-54222C63F5DA}</a:tableStyleId>
              </a:tblPr>
              <a:tblGrid>
                <a:gridCol w="1762991"/>
                <a:gridCol w="1557709"/>
                <a:gridCol w="205282"/>
                <a:gridCol w="2318222"/>
                <a:gridCol w="2144740"/>
                <a:gridCol w="1520563"/>
              </a:tblGrid>
              <a:tr h="438062">
                <a:tc gridSpan="6">
                  <a:txBody>
                    <a:bodyPr/>
                    <a:lstStyle/>
                    <a:p>
                      <a:pPr algn="ctr"/>
                      <a:r>
                        <a:rPr lang="en-US" sz="2200" b="1" dirty="0" smtClean="0"/>
                        <a:t>Grade 7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1602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srgbClr val="202020"/>
                          </a:solidFill>
                          <a:effectLst/>
                          <a:uLnTx/>
                          <a:uFillTx/>
                          <a:latin typeface="+mn-lt"/>
                          <a:ea typeface="+mn-ea"/>
                          <a:cs typeface="+mn-cs"/>
                        </a:rPr>
                        <a:t>establishing a context and/or setting and/or point of view</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narratives)</a:t>
                      </a:r>
                    </a:p>
                    <a:p>
                      <a:r>
                        <a:rPr lang="en-US" sz="1100" b="0" dirty="0" smtClean="0"/>
                        <a:t>A student is writing a [narrative, etc.] for [teacher, class, literary magazine,</a:t>
                      </a:r>
                      <a:r>
                        <a:rPr lang="en-US" sz="1100" b="0" baseline="0" dirty="0" smtClean="0"/>
                        <a:t> </a:t>
                      </a:r>
                      <a:r>
                        <a:rPr lang="en-US" sz="1100" b="0" dirty="0" smtClean="0"/>
                        <a:t>etc.] about _________. Read the draft of the ______ and complete the task</a:t>
                      </a:r>
                      <a:r>
                        <a:rPr lang="en-US" sz="1100" b="0" baseline="0" dirty="0" smtClean="0"/>
                        <a:t> </a:t>
                      </a:r>
                      <a:r>
                        <a:rPr lang="en-US" sz="1100" b="0" dirty="0" smtClean="0"/>
                        <a:t>that follows. [Insert text]</a:t>
                      </a:r>
                    </a:p>
                    <a:p>
                      <a:pPr marL="171450" indent="-171450">
                        <a:buFont typeface="Arial" panose="020B0604020202020204" pitchFamily="34" charset="0"/>
                        <a:buChar char="•"/>
                      </a:pPr>
                      <a:r>
                        <a:rPr lang="en-US" sz="1100" b="0" dirty="0" smtClean="0"/>
                        <a:t>Write an introduction to the narrative that sets up the action to come</a:t>
                      </a:r>
                      <a:r>
                        <a:rPr lang="en-US" sz="1100" b="0" baseline="0" dirty="0" smtClean="0"/>
                        <a:t> </a:t>
                      </a:r>
                      <a:r>
                        <a:rPr lang="en-US" sz="1100" b="0" dirty="0" smtClean="0"/>
                        <a:t>and/or introduces the characters.</a:t>
                      </a:r>
                    </a:p>
                    <a:p>
                      <a:pPr marL="171450" indent="-171450">
                        <a:buFont typeface="Arial" panose="020B0604020202020204" pitchFamily="34" charset="0"/>
                        <a:buChar char="•"/>
                      </a:pPr>
                      <a:r>
                        <a:rPr lang="en-US" sz="1100" b="0" dirty="0" smtClean="0"/>
                        <a:t>Write an ending to the narrative that follows logically from the events or</a:t>
                      </a:r>
                      <a:r>
                        <a:rPr lang="en-US" sz="1100" b="0" baseline="0" dirty="0" smtClean="0"/>
                        <a:t> </a:t>
                      </a:r>
                      <a:r>
                        <a:rPr lang="en-US" sz="1100" b="0" dirty="0" smtClean="0"/>
                        <a:t>experiences in the narrative. [Note: when ONLY an ending —resolution</a:t>
                      </a:r>
                      <a:r>
                        <a:rPr lang="en-US" sz="1100" b="0" baseline="0" dirty="0" smtClean="0"/>
                        <a:t> </a:t>
                      </a:r>
                      <a:r>
                        <a:rPr lang="en-US" sz="1100" b="0" dirty="0" smtClean="0"/>
                        <a:t>to the “problem” – is needed, the item is “organization”]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1"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76047">
                <a:tc gridSpan="2">
                  <a:txBody>
                    <a:bodyPr/>
                    <a:lstStyle/>
                    <a:p>
                      <a:pPr marL="171450" indent="-171450">
                        <a:buFont typeface="Arial" panose="020B0604020202020204" pitchFamily="34" charset="0"/>
                        <a:buChar char="•"/>
                      </a:pPr>
                      <a:r>
                        <a:rPr lang="en-US" sz="1300" b="1" dirty="0" smtClean="0"/>
                        <a:t>introducing a narrator and character(s)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524700">
                <a:tc gridSpan="2">
                  <a:txBody>
                    <a:bodyPr/>
                    <a:lstStyle/>
                    <a:p>
                      <a:pPr marL="171450" indent="-171450">
                        <a:buFont typeface="Arial" panose="020B0604020202020204" pitchFamily="34" charset="0"/>
                        <a:buChar char="•"/>
                      </a:pPr>
                      <a:r>
                        <a:rPr lang="en-US" sz="1300" b="1" dirty="0" smtClean="0"/>
                        <a:t>organizing narrative with a logical sequence of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organized narratives)</a:t>
                      </a:r>
                    </a:p>
                    <a:p>
                      <a:r>
                        <a:rPr lang="en-US" sz="1100" b="0" baseline="0" dirty="0" smtClean="0"/>
                        <a:t>A student is writing a [narrative, etc.] for [teacher, class, etc.] about_____. The student wants to revise the draft to 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sentence(s) (or paragraph) that would best introduce the [narrator-character-setting-situation, etc.].</a:t>
                      </a:r>
                    </a:p>
                    <a:p>
                      <a:pPr marL="171450" indent="-171450">
                        <a:buFont typeface="Arial" panose="020B0604020202020204" pitchFamily="34" charset="0"/>
                        <a:buChar char="•"/>
                      </a:pPr>
                      <a:r>
                        <a:rPr lang="en-US" sz="1100" b="0" baseline="0" dirty="0" smtClean="0"/>
                        <a:t>Choose the sentence (or paragraph) that would best conclude the narrative.</a:t>
                      </a:r>
                    </a:p>
                    <a:p>
                      <a:pPr marL="171450" indent="-171450">
                        <a:buFont typeface="Arial" panose="020B0604020202020204" pitchFamily="34" charset="0"/>
                        <a:buChar char="•"/>
                      </a:pPr>
                      <a:r>
                        <a:rPr lang="en-US" sz="1100" b="0" baseline="0" dirty="0" smtClean="0"/>
                        <a:t>Choose the transition words or phrases that best connect the two narrative paragraphs (or specified events, experiences).</a:t>
                      </a:r>
                    </a:p>
                    <a:p>
                      <a:pPr marL="171450" indent="-171450">
                        <a:buFont typeface="Arial" panose="020B0604020202020204" pitchFamily="34" charset="0"/>
                        <a:buChar char="•"/>
                      </a:pPr>
                      <a:r>
                        <a:rPr lang="en-US" sz="1100" b="0" baseline="0" dirty="0" smtClean="0"/>
                        <a:t>A student is writing a [narrative, etc.] for [teacher, class, literary magazine, etc.] about _________. The student wants to revise the draft to _______. Read the draft of the ______ and [answer the question/complete the task] that follows. [Insert text.]</a:t>
                      </a:r>
                    </a:p>
                    <a:p>
                      <a:pPr marL="171450" indent="-171450">
                        <a:buFont typeface="Arial" panose="020B0604020202020204" pitchFamily="34" charset="0"/>
                        <a:buChar char="•"/>
                      </a:pPr>
                      <a:r>
                        <a:rPr lang="en-US" sz="1100" b="0" baseline="0" dirty="0" smtClean="0"/>
                        <a:t>Choose the two transition words or phrases that best signal transitions [or time changes] between ____ and ____ [underlined text].</a:t>
                      </a:r>
                    </a:p>
                    <a:p>
                      <a:pPr marL="171450" indent="-171450">
                        <a:buFont typeface="Arial" panose="020B0604020202020204" pitchFamily="34" charset="0"/>
                        <a:buChar char="•"/>
                      </a:pPr>
                      <a:r>
                        <a:rPr lang="en-US" sz="1100" b="0" baseline="0" dirty="0" smtClean="0"/>
                        <a:t>Choose the best beginning and ending sentences for the _____.</a:t>
                      </a:r>
                    </a:p>
                    <a:p>
                      <a:pPr marL="171450" indent="-171450">
                        <a:buFont typeface="Arial" panose="020B0604020202020204" pitchFamily="34" charset="0"/>
                        <a:buChar char="•"/>
                      </a:pPr>
                      <a:r>
                        <a:rPr lang="en-US" sz="1100" b="0" baseline="0" dirty="0" smtClean="0"/>
                        <a:t>Choose the best two sentences that could be added to introduce the [setting, characters, problem, situation,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832037">
                <a:tc gridSpan="2">
                  <a:txBody>
                    <a:bodyPr/>
                    <a:lstStyle/>
                    <a:p>
                      <a:pPr marL="171450" indent="-171450">
                        <a:buFont typeface="Arial" panose="020B0604020202020204" pitchFamily="34" charset="0"/>
                        <a:buChar char="•"/>
                      </a:pPr>
                      <a:r>
                        <a:rPr lang="en-US" sz="1300" b="1" dirty="0" smtClean="0"/>
                        <a:t>using transition strategies to convey sequence, establish pacing, signal time or setting shifts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613480">
                <a:tc gridSpan="2">
                  <a:txBody>
                    <a:bodyPr/>
                    <a:lstStyle/>
                    <a:p>
                      <a:pPr marL="171450" indent="-171450">
                        <a:buFont typeface="Arial" panose="020B0604020202020204" pitchFamily="34" charset="0"/>
                        <a:buChar char="•"/>
                      </a:pPr>
                      <a:r>
                        <a:rPr lang="en-US" sz="1300" b="1" dirty="0" smtClean="0"/>
                        <a:t>providing closure that follows logically from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825545">
                <a:tc gridSpan="2">
                  <a:txBody>
                    <a:bodyPr/>
                    <a:lstStyle/>
                    <a:p>
                      <a:pPr marL="171450" indent="-171450">
                        <a:buFont typeface="Arial" panose="020B0604020202020204" pitchFamily="34" charset="0"/>
                        <a:buChar char="•"/>
                      </a:pPr>
                      <a:r>
                        <a:rPr lang="en-US" sz="1300" b="1" dirty="0" smtClean="0"/>
                        <a:t>including dialogue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using</a:t>
                      </a:r>
                      <a:r>
                        <a:rPr lang="en-US" sz="1200" b="1" baseline="0" dirty="0" smtClean="0"/>
                        <a:t> narrative techniques)</a:t>
                      </a:r>
                    </a:p>
                    <a:p>
                      <a:pPr marL="171450" indent="-171450">
                        <a:buFont typeface="Arial" panose="020B0604020202020204" pitchFamily="34" charset="0"/>
                        <a:buChar char="•"/>
                      </a:pPr>
                      <a:r>
                        <a:rPr lang="en-US" sz="1100" b="0" baseline="0" dirty="0" smtClean="0"/>
                        <a:t>A student is writing a [narrative, etc.] for [teacher, class, literary magazine, etc.] about ____. Read the draft of the ____ and complete the task that follows. [Insert text] In one or two paragraphs, finish ____’s narrative.</a:t>
                      </a:r>
                    </a:p>
                    <a:p>
                      <a:pPr marL="171450" indent="-171450">
                        <a:buFont typeface="Arial" panose="020B0604020202020204" pitchFamily="34" charset="0"/>
                        <a:buChar char="•"/>
                      </a:pPr>
                      <a:r>
                        <a:rPr lang="en-US" sz="1100" b="0" baseline="0" dirty="0" smtClean="0"/>
                        <a:t>Write one-to-three paragraphs that shows what happened between [event 1] and [event 2] (or characters, etc.).</a:t>
                      </a:r>
                    </a:p>
                    <a:p>
                      <a:pPr marL="171450" indent="-171450">
                        <a:buFont typeface="Arial" panose="020B0604020202020204" pitchFamily="34" charset="0"/>
                        <a:buChar char="•"/>
                      </a:pPr>
                      <a:r>
                        <a:rPr lang="en-US" sz="1100" b="0" baseline="0" dirty="0" smtClean="0"/>
                        <a:t>Write a paragraph that adds dialogue that might occur when [character X] tells [character Y] _____.</a:t>
                      </a:r>
                    </a:p>
                    <a:p>
                      <a:pPr marL="171450" indent="-171450">
                        <a:buFont typeface="Arial" panose="020B0604020202020204" pitchFamily="34" charset="0"/>
                        <a:buChar char="•"/>
                      </a:pPr>
                      <a:r>
                        <a:rPr lang="en-US" sz="1100" b="0" baseline="0" dirty="0" smtClean="0"/>
                        <a:t>Add one or two paragraphs of description to replace the underlined text to help readers picture the scene (or events, or characters).</a:t>
                      </a:r>
                    </a:p>
                    <a:p>
                      <a:pPr marL="171450" indent="-171450">
                        <a:buFont typeface="Arial" panose="020B0604020202020204" pitchFamily="34" charset="0"/>
                        <a:buChar char="•"/>
                      </a:pPr>
                      <a:r>
                        <a:rPr lang="en-US" sz="1100" b="0" baseline="0" dirty="0" smtClean="0"/>
                        <a:t>Write the scene that might have occurred when_____ [happened].</a:t>
                      </a:r>
                    </a:p>
                    <a:p>
                      <a:pPr marL="171450" indent="-171450">
                        <a:buFont typeface="Arial" panose="020B0604020202020204" pitchFamily="34" charset="0"/>
                        <a:buChar char="•"/>
                      </a:pPr>
                      <a:r>
                        <a:rPr lang="en-US" sz="1100" b="0" baseline="0" dirty="0" smtClean="0"/>
                        <a:t>Continue the narrative by further developing ___’s character. [to show what happens, etc.] .[*Note: when the item is asking writers to “continue the story” by developing and concluding the action—including the “climax” or “solving the problem”—the item is properly coded “elaboration”]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473412">
                <a:tc rowSpan="2" gridSpan="2">
                  <a:txBody>
                    <a:bodyPr/>
                    <a:lstStyle/>
                    <a:p>
                      <a:pPr marL="171450" indent="-171450">
                        <a:buFont typeface="Arial" panose="020B0604020202020204" pitchFamily="34" charset="0"/>
                        <a:buChar char="•"/>
                      </a:pPr>
                      <a:r>
                        <a:rPr lang="en-US" sz="1300" b="1" dirty="0" smtClean="0"/>
                        <a:t>including descriptive details and sensory language to convey events/experiences precisely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92265">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t>Revise a Brief Text DOK-2 (student will revise narrative techniques)</a:t>
                      </a:r>
                    </a:p>
                    <a:p>
                      <a:r>
                        <a:rPr lang="en-US" sz="1100" b="0" dirty="0" smtClean="0"/>
                        <a:t>A student is writing a [narrative, etc.] for [teacher, class, etc.] about</a:t>
                      </a:r>
                      <a:r>
                        <a:rPr lang="en-US" sz="1100" b="0" baseline="0" dirty="0" smtClean="0"/>
                        <a:t> </a:t>
                      </a:r>
                      <a:r>
                        <a:rPr lang="en-US" sz="1100" b="0" dirty="0" smtClean="0"/>
                        <a:t>____. The student wants to revise the draft to ______. Read the draft</a:t>
                      </a:r>
                      <a:r>
                        <a:rPr lang="en-US" sz="1100" b="0" baseline="0" dirty="0" smtClean="0"/>
                        <a:t> </a:t>
                      </a:r>
                      <a:r>
                        <a:rPr lang="en-US" sz="1100" b="0" dirty="0" smtClean="0"/>
                        <a:t>of the _____ and [answer the question/complete the task] that follows.</a:t>
                      </a:r>
                      <a:r>
                        <a:rPr lang="en-US" sz="1100" b="0" baseline="0" dirty="0" smtClean="0"/>
                        <a:t> </a:t>
                      </a:r>
                      <a:r>
                        <a:rPr lang="en-US" sz="1100" b="0" dirty="0" smtClean="0"/>
                        <a:t>[Insert text] </a:t>
                      </a:r>
                      <a:r>
                        <a:rPr lang="en-US" sz="1100" b="0" i="1" dirty="0" smtClean="0"/>
                        <a:t>Note: stem must indicate specifically where the information is to</a:t>
                      </a:r>
                      <a:r>
                        <a:rPr lang="en-US" sz="1100" b="0" i="1" baseline="0" dirty="0" smtClean="0"/>
                        <a:t> </a:t>
                      </a:r>
                      <a:r>
                        <a:rPr lang="en-US" sz="1100" b="0" i="1" dirty="0" smtClean="0"/>
                        <a:t>be inserted. This can be by underlining a section or by indicating, for</a:t>
                      </a:r>
                      <a:r>
                        <a:rPr lang="en-US" sz="1100" b="0" i="1" baseline="0" dirty="0" smtClean="0"/>
                        <a:t> </a:t>
                      </a:r>
                      <a:r>
                        <a:rPr lang="en-US" sz="1100" b="0" i="1" dirty="0" smtClean="0"/>
                        <a:t>example, “between paragraph 1 and 2,” or “at the end of paragraph 3,” etc.</a:t>
                      </a:r>
                    </a:p>
                    <a:p>
                      <a:pPr marL="171450" indent="-171450">
                        <a:buFont typeface="Arial" panose="020B0604020202020204" pitchFamily="34" charset="0"/>
                        <a:buChar char="•"/>
                      </a:pPr>
                      <a:r>
                        <a:rPr lang="en-US" sz="1100" b="0" dirty="0" smtClean="0"/>
                        <a:t>Revise the underlined sentence (s) by choosing a sentence that shows</a:t>
                      </a:r>
                      <a:r>
                        <a:rPr lang="en-US" sz="1100" b="0" baseline="0" dirty="0" smtClean="0"/>
                        <a:t> </a:t>
                      </a:r>
                      <a:r>
                        <a:rPr lang="en-US" sz="1100" b="0" dirty="0" smtClean="0"/>
                        <a:t>the best precise language [more appropriate sensory language, etc.].</a:t>
                      </a:r>
                    </a:p>
                    <a:p>
                      <a:pPr marL="171450" indent="-171450">
                        <a:buFont typeface="Arial" panose="020B0604020202020204" pitchFamily="34" charset="0"/>
                        <a:buChar char="•"/>
                      </a:pPr>
                      <a:r>
                        <a:rPr lang="en-US" sz="1100" b="0" dirty="0" smtClean="0"/>
                        <a:t>Choose the best sentence to add descriptive detail [before/after] the</a:t>
                      </a:r>
                      <a:r>
                        <a:rPr lang="en-US" sz="1100" b="0" baseline="0" dirty="0" smtClean="0"/>
                        <a:t> </a:t>
                      </a:r>
                      <a:r>
                        <a:rPr lang="en-US" sz="1100" b="0" dirty="0" smtClean="0"/>
                        <a:t>underlined sentence to the setting.</a:t>
                      </a:r>
                    </a:p>
                    <a:p>
                      <a:pPr marL="171450" indent="-171450">
                        <a:buFont typeface="Arial" panose="020B0604020202020204" pitchFamily="34" charset="0"/>
                        <a:buChar char="•"/>
                      </a:pPr>
                      <a:r>
                        <a:rPr lang="en-US" sz="1100" b="0" dirty="0" smtClean="0"/>
                        <a:t>Choose the best sentence to help the reader visualize the main</a:t>
                      </a:r>
                      <a:r>
                        <a:rPr lang="en-US" sz="1100" b="0" baseline="0" dirty="0" smtClean="0"/>
                        <a:t> </a:t>
                      </a:r>
                      <a:r>
                        <a:rPr lang="en-US" sz="1100" b="0" dirty="0" smtClean="0"/>
                        <a:t>character [or explain who the main character is or what is going on, or</a:t>
                      </a:r>
                      <a:r>
                        <a:rPr lang="en-US" sz="1100" b="0" baseline="0" dirty="0" smtClean="0"/>
                        <a:t> </a:t>
                      </a:r>
                      <a:r>
                        <a:rPr lang="en-US" sz="1100" b="0" dirty="0" smtClean="0"/>
                        <a:t>what the conflict is, etc.].</a:t>
                      </a:r>
                    </a:p>
                    <a:p>
                      <a:pPr marL="171450" indent="-171450">
                        <a:buFont typeface="Arial" panose="020B0604020202020204" pitchFamily="34" charset="0"/>
                        <a:buChar char="•"/>
                      </a:pPr>
                      <a:r>
                        <a:rPr lang="en-US" sz="1100" b="0" dirty="0" smtClean="0"/>
                        <a:t>Choose the best revision of the dialogue between character X and</a:t>
                      </a:r>
                      <a:r>
                        <a:rPr lang="en-US" sz="1100" b="0" baseline="0" dirty="0" smtClean="0"/>
                        <a:t> </a:t>
                      </a:r>
                      <a:r>
                        <a:rPr lang="en-US" sz="1100" b="0" dirty="0" smtClean="0"/>
                        <a:t>character Y. A student is writing a [narrative, etc.] for [teacher, class, literary magazine,</a:t>
                      </a:r>
                      <a:r>
                        <a:rPr lang="en-US" sz="1100" b="0" baseline="0" dirty="0" smtClean="0"/>
                        <a:t> </a:t>
                      </a:r>
                      <a:r>
                        <a:rPr lang="en-US" sz="1100" b="0" dirty="0" smtClean="0"/>
                        <a:t>etc.] about _________. </a:t>
                      </a:r>
                    </a:p>
                    <a:p>
                      <a:pPr marL="0" indent="0">
                        <a:buFont typeface="Arial" panose="020B0604020202020204" pitchFamily="34" charset="0"/>
                        <a:buNone/>
                      </a:pPr>
                      <a:r>
                        <a:rPr lang="en-US" sz="1100" b="0" dirty="0" smtClean="0"/>
                        <a:t>The student wants to revise the draft to _______.</a:t>
                      </a:r>
                      <a:r>
                        <a:rPr lang="en-US" sz="1100" b="0" baseline="0" dirty="0" smtClean="0"/>
                        <a:t> </a:t>
                      </a:r>
                      <a:r>
                        <a:rPr lang="en-US" sz="1100" b="0" dirty="0" smtClean="0"/>
                        <a:t>Read the draft of the ______ and [answer the question/complete the task]</a:t>
                      </a:r>
                      <a:r>
                        <a:rPr lang="en-US" sz="1100" b="0" baseline="0" dirty="0" smtClean="0"/>
                        <a:t> </a:t>
                      </a:r>
                      <a:r>
                        <a:rPr lang="en-US" sz="1100" b="0" dirty="0" smtClean="0"/>
                        <a:t>that follows. [Insert text].</a:t>
                      </a:r>
                    </a:p>
                    <a:p>
                      <a:pPr marL="171450" indent="-171450">
                        <a:buFont typeface="Arial" panose="020B0604020202020204" pitchFamily="34" charset="0"/>
                        <a:buChar char="•"/>
                      </a:pPr>
                      <a:r>
                        <a:rPr lang="en-US" sz="1100" b="0" dirty="0" smtClean="0"/>
                        <a:t>Revise the underlined sentences by choosing the two sentences that</a:t>
                      </a:r>
                      <a:r>
                        <a:rPr lang="en-US" sz="1100" b="0" baseline="0" dirty="0" smtClean="0"/>
                        <a:t> </a:t>
                      </a:r>
                      <a:r>
                        <a:rPr lang="en-US" sz="1100" b="0" dirty="0" smtClean="0"/>
                        <a:t>provide more sensory details [or more precise language] to [underlined</a:t>
                      </a:r>
                      <a:r>
                        <a:rPr lang="en-US" sz="1100" b="0" baseline="0" dirty="0" smtClean="0"/>
                        <a:t> </a:t>
                      </a:r>
                      <a:r>
                        <a:rPr lang="en-US" sz="1100" b="0" dirty="0" smtClean="0"/>
                        <a:t>section or paragraph #].</a:t>
                      </a:r>
                    </a:p>
                    <a:p>
                      <a:pPr marL="171450" indent="-171450">
                        <a:buFont typeface="Arial" panose="020B0604020202020204" pitchFamily="34" charset="0"/>
                        <a:buChar char="•"/>
                      </a:pPr>
                      <a:r>
                        <a:rPr lang="en-US" sz="1100" b="0" dirty="0" smtClean="0"/>
                        <a:t>Choose the two best sentences to add descriptive detail [before/after]</a:t>
                      </a:r>
                      <a:r>
                        <a:rPr lang="en-US" sz="1100" b="0" baseline="0" dirty="0" smtClean="0"/>
                        <a:t> </a:t>
                      </a:r>
                      <a:r>
                        <a:rPr lang="en-US" sz="1100" b="0" dirty="0" smtClean="0"/>
                        <a:t>the underlined sentence.</a:t>
                      </a:r>
                    </a:p>
                    <a:p>
                      <a:pPr marL="171450" indent="-171450">
                        <a:buFont typeface="Arial" panose="020B0604020202020204" pitchFamily="34" charset="0"/>
                        <a:buChar char="•"/>
                      </a:pPr>
                      <a:r>
                        <a:rPr lang="en-US" sz="1100" b="0" dirty="0" smtClean="0"/>
                        <a:t>Choose the two best sentences to help the reader visualize the main</a:t>
                      </a:r>
                      <a:r>
                        <a:rPr lang="en-US" sz="1100" b="0" baseline="0" dirty="0" smtClean="0"/>
                        <a:t> </a:t>
                      </a:r>
                      <a:r>
                        <a:rPr lang="en-US" sz="1100" b="0" dirty="0" smtClean="0"/>
                        <a:t>character (or setting,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2781396">
                <a:tc gridSpan="2">
                  <a:txBody>
                    <a:bodyPr/>
                    <a:lstStyle/>
                    <a:p>
                      <a:pPr marL="171450" indent="-171450">
                        <a:buFont typeface="Arial" panose="020B0604020202020204" pitchFamily="34" charset="0"/>
                        <a:buChar char="•"/>
                      </a:pPr>
                      <a:r>
                        <a:rPr lang="en-US" sz="1300" b="1" dirty="0" smtClean="0"/>
                        <a:t>identifying details that should be deleted because they are inconsistent with the rest of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221087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48285869"/>
              </p:ext>
            </p:extLst>
          </p:nvPr>
        </p:nvGraphicFramePr>
        <p:xfrm>
          <a:off x="86197" y="496864"/>
          <a:ext cx="9794283" cy="13726617"/>
        </p:xfrm>
        <a:graphic>
          <a:graphicData uri="http://schemas.openxmlformats.org/drawingml/2006/table">
            <a:tbl>
              <a:tblPr firstRow="1" bandRow="1">
                <a:tableStyleId>{5940675A-B579-460E-94D1-54222C63F5DA}</a:tableStyleId>
              </a:tblPr>
              <a:tblGrid>
                <a:gridCol w="1836187"/>
                <a:gridCol w="1051452"/>
                <a:gridCol w="784736"/>
                <a:gridCol w="2414473"/>
                <a:gridCol w="2233786"/>
                <a:gridCol w="1473650"/>
              </a:tblGrid>
              <a:tr h="436213">
                <a:tc gridSpan="6">
                  <a:txBody>
                    <a:bodyPr/>
                    <a:lstStyle/>
                    <a:p>
                      <a:pPr algn="ctr"/>
                      <a:r>
                        <a:rPr lang="en-US" sz="2200" b="1" dirty="0" smtClean="0"/>
                        <a:t>Grade 7</a:t>
                      </a:r>
                      <a:endParaRPr lang="en-US" sz="22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275287">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academic or grade-level or below domain-specific (but not scientific or social studies) construct-relevant word(s)/phrase to convey the precise or intended meaning of a text especially with informational-explanatory writing.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rowSpan="5" gridSpan="4">
                  <a:txBody>
                    <a:bodyPr/>
                    <a:lstStyle/>
                    <a:p>
                      <a:pPr marL="0" indent="0">
                        <a:buFont typeface="Arial" panose="020B0604020202020204" pitchFamily="34" charset="0"/>
                        <a:buNone/>
                      </a:pPr>
                      <a:r>
                        <a:rPr lang="en-US" sz="1100" dirty="0" smtClean="0"/>
                        <a:t>A student is writing a [varied forms, e.g., narrative, article, essay, research</a:t>
                      </a:r>
                      <a:r>
                        <a:rPr lang="en-US" sz="1100" baseline="0" dirty="0" smtClean="0"/>
                        <a:t> </a:t>
                      </a:r>
                      <a:r>
                        <a:rPr lang="en-US" sz="1100" dirty="0" smtClean="0"/>
                        <a:t>report, letter to the editor, argumentative paper, etc.] for her [teacher,</a:t>
                      </a:r>
                      <a:r>
                        <a:rPr lang="en-US" sz="1100" baseline="0" dirty="0" smtClean="0"/>
                        <a:t> </a:t>
                      </a:r>
                      <a:r>
                        <a:rPr lang="en-US" sz="1100" dirty="0" smtClean="0"/>
                        <a:t>principal, literary magazine, student newspaper, etc.] about ____. Read the</a:t>
                      </a:r>
                      <a:r>
                        <a:rPr lang="en-US" sz="1100" baseline="0" dirty="0" smtClean="0"/>
                        <a:t> </a:t>
                      </a:r>
                      <a:r>
                        <a:rPr lang="en-US" sz="1100" dirty="0" smtClean="0"/>
                        <a:t>draft of the ____ and [answer the question/complete the task] that follows.</a:t>
                      </a:r>
                      <a:r>
                        <a:rPr lang="en-US" sz="1100" baseline="0" dirty="0" smtClean="0"/>
                        <a:t> </a:t>
                      </a:r>
                      <a:r>
                        <a:rPr lang="en-US" sz="1100" dirty="0" smtClean="0"/>
                        <a:t>[Insert text.]</a:t>
                      </a:r>
                    </a:p>
                    <a:p>
                      <a:pPr marL="171450" indent="-171450">
                        <a:buFont typeface="Arial" panose="020B0604020202020204" pitchFamily="34" charset="0"/>
                        <a:buChar char="•"/>
                      </a:pPr>
                      <a:r>
                        <a:rPr lang="en-US" sz="1100" dirty="0" smtClean="0"/>
                        <a:t>Which more precise word(s)/phrase* best replace[s] the underlined</a:t>
                      </a:r>
                      <a:r>
                        <a:rPr lang="en-US" sz="1100" baseline="0" dirty="0" smtClean="0"/>
                        <a:t> </a:t>
                      </a:r>
                      <a:r>
                        <a:rPr lang="en-US" sz="1100" dirty="0" smtClean="0"/>
                        <a:t>word(s)/phrase?</a:t>
                      </a:r>
                    </a:p>
                    <a:p>
                      <a:pPr marL="171450" indent="-171450">
                        <a:buFont typeface="Arial" panose="020B0604020202020204" pitchFamily="34" charset="0"/>
                        <a:buChar char="•"/>
                      </a:pPr>
                      <a:r>
                        <a:rPr lang="en-US" sz="1100" dirty="0" smtClean="0"/>
                        <a:t>What is/are [a] more concrete or specific word(s)/phrase* to replace the underlined word(s)/phrase?</a:t>
                      </a:r>
                    </a:p>
                    <a:p>
                      <a:pPr marL="171450" indent="-171450">
                        <a:buFont typeface="Arial" panose="020B0604020202020204" pitchFamily="34" charset="0"/>
                        <a:buChar char="•"/>
                      </a:pPr>
                      <a:r>
                        <a:rPr lang="en-US" sz="1100" dirty="0" smtClean="0"/>
                        <a:t>What is a more concise word (or phrase)* to replace the underlined</a:t>
                      </a:r>
                      <a:r>
                        <a:rPr lang="en-US" sz="1100" baseline="0" dirty="0" smtClean="0"/>
                        <a:t> </a:t>
                      </a:r>
                      <a:r>
                        <a:rPr lang="en-US" sz="1100" dirty="0" smtClean="0"/>
                        <a:t>word (or phrase)?</a:t>
                      </a:r>
                    </a:p>
                    <a:p>
                      <a:pPr marL="0" indent="0">
                        <a:buFont typeface="Arial" panose="020B0604020202020204" pitchFamily="34" charset="0"/>
                        <a:buNone/>
                      </a:pPr>
                      <a:r>
                        <a:rPr lang="en-US" sz="1100" i="1" dirty="0" smtClean="0"/>
                        <a:t>      [Include in the text a grade-appropriate word used redundantly and</a:t>
                      </a:r>
                      <a:r>
                        <a:rPr lang="en-US" sz="1100" i="1" baseline="0" dirty="0" smtClean="0"/>
                        <a:t> </a:t>
                      </a:r>
                      <a:r>
                        <a:rPr lang="en-US" sz="1100" i="1" dirty="0" smtClean="0"/>
                        <a:t>underlined.] </a:t>
                      </a:r>
                    </a:p>
                    <a:p>
                      <a:pPr marL="171450" indent="-171450">
                        <a:buFont typeface="Arial" panose="020B0604020202020204" pitchFamily="34" charset="0"/>
                        <a:buChar char="•"/>
                      </a:pPr>
                      <a:r>
                        <a:rPr lang="en-US" sz="1100" dirty="0" smtClean="0"/>
                        <a:t>The student has used a word too many times. Choose the best word(s)/phrase* to replace the underlined word in the paragraph.</a:t>
                      </a:r>
                    </a:p>
                    <a:p>
                      <a:pPr marL="171450" indent="-171450">
                        <a:buFont typeface="Arial" panose="020B0604020202020204" pitchFamily="34" charset="0"/>
                        <a:buChar char="•"/>
                      </a:pPr>
                      <a:r>
                        <a:rPr lang="en-US" sz="1100" dirty="0" smtClean="0"/>
                        <a:t>The student would like to revise the underlined phrase to make it more</a:t>
                      </a:r>
                      <a:r>
                        <a:rPr lang="en-US" sz="1100" baseline="0" dirty="0" smtClean="0"/>
                        <a:t> </a:t>
                      </a:r>
                      <a:r>
                        <a:rPr lang="en-US" sz="1100" dirty="0" smtClean="0"/>
                        <a:t>descriptive. Which phrase</a:t>
                      </a:r>
                      <a:r>
                        <a:rPr lang="en-US" sz="1100" baseline="0" dirty="0" smtClean="0"/>
                        <a:t> </a:t>
                      </a:r>
                      <a:r>
                        <a:rPr lang="en-US" sz="1100" dirty="0" smtClean="0"/>
                        <a:t>best replaces the underlined phrase?</a:t>
                      </a:r>
                    </a:p>
                    <a:p>
                      <a:pPr marL="171450" indent="-171450">
                        <a:buFont typeface="Arial" panose="020B0604020202020204" pitchFamily="34" charset="0"/>
                        <a:buChar char="•"/>
                      </a:pPr>
                      <a:r>
                        <a:rPr lang="en-US" sz="1100" dirty="0" smtClean="0"/>
                        <a:t>Read the sentence from the paragraph. To add more description, select</a:t>
                      </a:r>
                      <a:r>
                        <a:rPr lang="en-US" sz="1100" baseline="0" dirty="0" smtClean="0"/>
                        <a:t> </a:t>
                      </a:r>
                      <a:r>
                        <a:rPr lang="en-US" sz="1100" dirty="0" smtClean="0"/>
                        <a:t>the best word</a:t>
                      </a:r>
                      <a:r>
                        <a:rPr lang="en-US" sz="1100" baseline="0" dirty="0" smtClean="0"/>
                        <a:t> </a:t>
                      </a:r>
                      <a:r>
                        <a:rPr lang="en-US" sz="1100" dirty="0" smtClean="0"/>
                        <a:t>to replace the word ____.</a:t>
                      </a:r>
                    </a:p>
                    <a:p>
                      <a:pPr marL="171450" indent="-171450">
                        <a:buFont typeface="Arial" panose="020B0604020202020204" pitchFamily="34" charset="0"/>
                        <a:buChar char="•"/>
                      </a:pPr>
                      <a:r>
                        <a:rPr lang="en-US" sz="1100" dirty="0" smtClean="0"/>
                        <a:t>The author of the letter wants to replace the word(s)/phrase. Which</a:t>
                      </a:r>
                      <a:r>
                        <a:rPr lang="en-US" sz="1100" baseline="0" dirty="0" smtClean="0"/>
                        <a:t> </a:t>
                      </a:r>
                      <a:r>
                        <a:rPr lang="en-US" sz="1100" dirty="0" smtClean="0"/>
                        <a:t>replacement most likely fits the author's intended purpose and</a:t>
                      </a:r>
                      <a:r>
                        <a:rPr lang="en-US" sz="1100" baseline="0" dirty="0" smtClean="0"/>
                        <a:t> </a:t>
                      </a:r>
                      <a:r>
                        <a:rPr lang="en-US" sz="1100" dirty="0" smtClean="0"/>
                        <a:t>audience?</a:t>
                      </a:r>
                    </a:p>
                    <a:p>
                      <a:pPr marL="171450" indent="-171450">
                        <a:buFont typeface="Arial" panose="020B0604020202020204" pitchFamily="34" charset="0"/>
                        <a:buChar char="•"/>
                      </a:pPr>
                      <a:r>
                        <a:rPr lang="en-US" sz="1100" dirty="0" smtClean="0"/>
                        <a:t>The student wants to make sure that his word choices are appropriate</a:t>
                      </a:r>
                      <a:r>
                        <a:rPr lang="en-US" sz="1100" baseline="0" dirty="0" smtClean="0"/>
                        <a:t> </a:t>
                      </a:r>
                      <a:r>
                        <a:rPr lang="en-US" sz="1100" dirty="0" smtClean="0"/>
                        <a:t>to inform (or to convince) his audience about _____. Choose the best</a:t>
                      </a:r>
                      <a:r>
                        <a:rPr lang="en-US" sz="1100" baseline="0" dirty="0" smtClean="0"/>
                        <a:t> </a:t>
                      </a:r>
                      <a:r>
                        <a:rPr lang="en-US" sz="1100" dirty="0" smtClean="0"/>
                        <a:t>word (or phrase) to replace the underlined word (or phrase)</a:t>
                      </a:r>
                    </a:p>
                    <a:p>
                      <a:pPr marL="171450" indent="-171450">
                        <a:buFont typeface="Arial" panose="020B0604020202020204" pitchFamily="34" charset="0"/>
                        <a:buChar char="•"/>
                      </a:pPr>
                      <a:r>
                        <a:rPr lang="en-US" sz="1100" dirty="0" smtClean="0"/>
                        <a:t>Choose the best way to revise the underlined phrase so that the essay</a:t>
                      </a:r>
                      <a:r>
                        <a:rPr lang="en-US" sz="1100" baseline="0" dirty="0" smtClean="0"/>
                        <a:t> </a:t>
                      </a:r>
                      <a:r>
                        <a:rPr lang="en-US" sz="1100" dirty="0" smtClean="0"/>
                        <a:t>maintains a consistent tone. </a:t>
                      </a:r>
                    </a:p>
                    <a:p>
                      <a:pPr marL="171450" indent="-171450">
                        <a:buFont typeface="Arial" panose="020B0604020202020204" pitchFamily="34" charset="0"/>
                        <a:buChar char="•"/>
                      </a:pPr>
                      <a:r>
                        <a:rPr lang="en-US" sz="1100" dirty="0" smtClean="0"/>
                        <a:t>What are two more concise [or concrete] words (or phrases)</a:t>
                      </a:r>
                      <a:r>
                        <a:rPr lang="en-US" sz="1100" baseline="0" dirty="0" smtClean="0"/>
                        <a:t> </a:t>
                      </a:r>
                      <a:r>
                        <a:rPr lang="en-US" sz="1100" dirty="0" smtClean="0"/>
                        <a:t> to replace</a:t>
                      </a:r>
                      <a:r>
                        <a:rPr lang="en-US" sz="1100" baseline="0" dirty="0" smtClean="0"/>
                        <a:t> </a:t>
                      </a:r>
                      <a:r>
                        <a:rPr lang="en-US" sz="1100" dirty="0" smtClean="0"/>
                        <a:t>the underlined words (or phrase)</a:t>
                      </a:r>
                    </a:p>
                    <a:p>
                      <a:pPr marL="0" indent="0">
                        <a:buFont typeface="Arial" panose="020B0604020202020204" pitchFamily="34" charset="0"/>
                        <a:buNone/>
                      </a:pPr>
                      <a:r>
                        <a:rPr lang="en-US" sz="1100" baseline="0" dirty="0" smtClean="0"/>
                        <a:t>       </a:t>
                      </a:r>
                      <a:r>
                        <a:rPr lang="en-US" sz="1100" dirty="0" smtClean="0"/>
                        <a:t>[</a:t>
                      </a:r>
                      <a:r>
                        <a:rPr lang="en-US" sz="1100" i="1" dirty="0" smtClean="0"/>
                        <a:t>Include in the text a grade-appropriate word used redundantly and</a:t>
                      </a:r>
                      <a:r>
                        <a:rPr lang="en-US" sz="1100" i="1" baseline="0" dirty="0" smtClean="0"/>
                        <a:t> </a:t>
                      </a:r>
                      <a:r>
                        <a:rPr lang="en-US" sz="1100" i="1" dirty="0" smtClean="0"/>
                        <a:t>underlined.] </a:t>
                      </a:r>
                    </a:p>
                    <a:p>
                      <a:pPr marL="171450" indent="-171450">
                        <a:buFont typeface="Arial" panose="020B0604020202020204" pitchFamily="34" charset="0"/>
                        <a:buChar char="•"/>
                      </a:pPr>
                      <a:r>
                        <a:rPr lang="en-US" sz="1100" dirty="0" smtClean="0"/>
                        <a:t>The student has used a word too many times. Choose two</a:t>
                      </a:r>
                      <a:r>
                        <a:rPr lang="en-US" sz="1100" baseline="0" dirty="0" smtClean="0"/>
                        <a:t> </a:t>
                      </a:r>
                      <a:r>
                        <a:rPr lang="en-US" sz="1100" dirty="0" smtClean="0"/>
                        <a:t>words/phrases</a:t>
                      </a:r>
                      <a:r>
                        <a:rPr lang="en-US" sz="1100" baseline="0" dirty="0" smtClean="0"/>
                        <a:t> </a:t>
                      </a:r>
                      <a:r>
                        <a:rPr lang="en-US" sz="1100" dirty="0" smtClean="0"/>
                        <a:t> to replace the underlined words/phrases in the</a:t>
                      </a:r>
                      <a:r>
                        <a:rPr lang="en-US" sz="1100" baseline="0" dirty="0" smtClean="0"/>
                        <a:t> </a:t>
                      </a:r>
                      <a:r>
                        <a:rPr lang="en-US" sz="1100" dirty="0" smtClean="0"/>
                        <a:t>paragraph phrase.</a:t>
                      </a:r>
                    </a:p>
                    <a:p>
                      <a:pPr marL="171450" indent="-171450">
                        <a:buFont typeface="Arial" panose="020B0604020202020204" pitchFamily="34" charset="0"/>
                        <a:buChar char="•"/>
                      </a:pPr>
                      <a:r>
                        <a:rPr lang="en-US" sz="1100" dirty="0" smtClean="0"/>
                        <a:t>The student would like to revise the underlined phrase to make it more descriptive. Which two phrases should</a:t>
                      </a:r>
                      <a:r>
                        <a:rPr lang="en-US" sz="1100" baseline="0" dirty="0" smtClean="0"/>
                        <a:t> </a:t>
                      </a:r>
                      <a:r>
                        <a:rPr lang="en-US" sz="1100" dirty="0" smtClean="0"/>
                        <a:t>replace the underlined phrase?</a:t>
                      </a:r>
                    </a:p>
                    <a:p>
                      <a:pPr marL="171450" indent="-171450">
                        <a:buFont typeface="Arial" panose="020B0604020202020204" pitchFamily="34" charset="0"/>
                        <a:buChar char="•"/>
                      </a:pPr>
                      <a:r>
                        <a:rPr lang="en-US" sz="1100" dirty="0" smtClean="0"/>
                        <a:t>The author of the letter wants to replace the underlined</a:t>
                      </a:r>
                      <a:r>
                        <a:rPr lang="en-US" sz="1100" baseline="0" dirty="0" smtClean="0"/>
                        <a:t> </a:t>
                      </a:r>
                      <a:r>
                        <a:rPr lang="en-US" sz="1100" dirty="0" smtClean="0"/>
                        <a:t>words/phrases. Which two replacements of the underlined words most</a:t>
                      </a:r>
                      <a:r>
                        <a:rPr lang="en-US" sz="1100" baseline="0" dirty="0" smtClean="0"/>
                        <a:t> </a:t>
                      </a:r>
                      <a:r>
                        <a:rPr lang="en-US" sz="1100" dirty="0" smtClean="0"/>
                        <a:t>likely fit the author's intended purpose and audience?</a:t>
                      </a:r>
                    </a:p>
                    <a:p>
                      <a:pPr marL="171450" indent="-171450">
                        <a:buFont typeface="Arial" panose="020B0604020202020204" pitchFamily="34" charset="0"/>
                        <a:buChar char="•"/>
                      </a:pPr>
                      <a:r>
                        <a:rPr lang="en-US" sz="1100" dirty="0" smtClean="0"/>
                        <a:t>The student wants to make sure that his word choices are appropriate</a:t>
                      </a:r>
                      <a:r>
                        <a:rPr lang="en-US" sz="1100" baseline="0" dirty="0" smtClean="0"/>
                        <a:t> </a:t>
                      </a:r>
                      <a:r>
                        <a:rPr lang="en-US" sz="1100" dirty="0" smtClean="0"/>
                        <a:t>to inform (or to convince) his audience about _____. Choose the best</a:t>
                      </a:r>
                      <a:r>
                        <a:rPr lang="en-US" sz="1100" baseline="0" dirty="0" smtClean="0"/>
                        <a:t> </a:t>
                      </a:r>
                      <a:r>
                        <a:rPr lang="en-US" sz="1100" dirty="0" smtClean="0"/>
                        <a:t>words (or phrases)</a:t>
                      </a:r>
                      <a:r>
                        <a:rPr lang="en-US" sz="1100" baseline="0" dirty="0" smtClean="0"/>
                        <a:t> </a:t>
                      </a:r>
                      <a:r>
                        <a:rPr lang="en-US" sz="1100" dirty="0" smtClean="0"/>
                        <a:t>to replace the underlined words (or phrases).</a:t>
                      </a:r>
                    </a:p>
                    <a:p>
                      <a:pPr marL="171450" indent="-171450">
                        <a:buFont typeface="Arial" panose="020B0604020202020204" pitchFamily="34" charset="0"/>
                        <a:buChar char="•"/>
                      </a:pPr>
                      <a:r>
                        <a:rPr lang="en-US" sz="1100" dirty="0" smtClean="0"/>
                        <a:t>The [underlined text of the] paragraph contains language that is not</a:t>
                      </a:r>
                      <a:r>
                        <a:rPr lang="en-US" sz="1100" baseline="0" dirty="0" smtClean="0"/>
                        <a:t> </a:t>
                      </a:r>
                      <a:r>
                        <a:rPr lang="en-US" sz="1100" dirty="0" smtClean="0"/>
                        <a:t>appropriate to the task or the audience. Select the best replacement for each of the underlined words.</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5"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99898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concrete or sensory word or words to convey experiences or events in a text precisely in narrative writing.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0402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word or words to precisely convey events, experiences or ideas in a text.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0747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student will identify and use the best general academic or domain-specific word or words to use in a text to convey precisely, emotions, or states of being that are basic to a particular topic and specific to a writing purpose.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81440">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student will identify and use precise and concise general academic or domain-specific word(s)/phrases to avoid repetition or wordiness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68398">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To Grade 7</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rowSpan="15" gridSpan="4">
                  <a:txBody>
                    <a:bodyPr/>
                    <a:lstStyle/>
                    <a:p>
                      <a:pPr marL="171450" indent="-171450">
                        <a:buFont typeface="Arial" panose="020B0604020202020204" pitchFamily="34" charset="0"/>
                        <a:buChar char="•"/>
                      </a:pPr>
                      <a:r>
                        <a:rPr lang="en-US" sz="1100" dirty="0" smtClean="0"/>
                        <a:t>Choose the sentence (or paragraph) that is punctuated correctly [e.g.,</a:t>
                      </a:r>
                      <a:r>
                        <a:rPr lang="en-US" sz="1100" baseline="0" dirty="0" smtClean="0"/>
                        <a:t> </a:t>
                      </a:r>
                      <a:r>
                        <a:rPr lang="en-US" sz="1100" dirty="0" smtClean="0"/>
                        <a:t>commas separating coordinating adjectives].</a:t>
                      </a:r>
                    </a:p>
                    <a:p>
                      <a:pPr marL="171450" indent="-171450">
                        <a:buFont typeface="Arial" panose="020B0604020202020204" pitchFamily="34" charset="0"/>
                        <a:buChar char="•"/>
                      </a:pPr>
                      <a:r>
                        <a:rPr lang="en-US" sz="1100" dirty="0" smtClean="0"/>
                        <a:t>Choose the sentence that is correctly punctuated [e.g., choices can contain</a:t>
                      </a:r>
                      <a:r>
                        <a:rPr lang="en-US" sz="1100" baseline="0" dirty="0" smtClean="0"/>
                        <a:t> </a:t>
                      </a:r>
                      <a:r>
                        <a:rPr lang="en-US" sz="1100" dirty="0" smtClean="0"/>
                        <a:t>one version that is a fragment, one that is a fused sentence, one that is a</a:t>
                      </a:r>
                      <a:r>
                        <a:rPr lang="en-US" sz="1100" baseline="0" dirty="0" smtClean="0"/>
                        <a:t> </a:t>
                      </a:r>
                      <a:r>
                        <a:rPr lang="en-US" sz="1100" dirty="0" smtClean="0"/>
                        <a:t>comma splice, and one that is properly punctuated].</a:t>
                      </a:r>
                    </a:p>
                    <a:p>
                      <a:pPr marL="171450" indent="-171450">
                        <a:buFont typeface="Arial" panose="020B0604020202020204" pitchFamily="34" charset="0"/>
                        <a:buChar char="•"/>
                      </a:pPr>
                      <a:r>
                        <a:rPr lang="en-US" sz="1100" dirty="0" smtClean="0"/>
                        <a:t>Read the sentence(s) and the question that follows. [</a:t>
                      </a:r>
                      <a:r>
                        <a:rPr lang="en-US" sz="1100" i="1" dirty="0" smtClean="0"/>
                        <a:t>Insert sentence(s)</a:t>
                      </a:r>
                      <a:r>
                        <a:rPr lang="en-US" sz="1100" i="1" baseline="0" dirty="0" smtClean="0"/>
                        <a:t> </a:t>
                      </a:r>
                      <a:r>
                        <a:rPr lang="en-US" sz="1100" i="1" dirty="0" smtClean="0"/>
                        <a:t>containing [up to three] error(s) in grammar usage (e.g., misplaced or</a:t>
                      </a:r>
                      <a:r>
                        <a:rPr lang="en-US" sz="1100" i="1" baseline="0" dirty="0" smtClean="0"/>
                        <a:t> </a:t>
                      </a:r>
                      <a:r>
                        <a:rPr lang="en-US" sz="1100" i="1" dirty="0" smtClean="0"/>
                        <a:t>dangling modifiers and pronoun or verb agreement error and/or error in</a:t>
                      </a:r>
                      <a:r>
                        <a:rPr lang="en-US" sz="1100" i="1" baseline="0" dirty="0" smtClean="0"/>
                        <a:t> </a:t>
                      </a:r>
                      <a:r>
                        <a:rPr lang="en-US" sz="1100" i="1" dirty="0" smtClean="0"/>
                        <a:t>pronoun case/number)]. </a:t>
                      </a:r>
                      <a:r>
                        <a:rPr lang="en-US" sz="1100" dirty="0" smtClean="0"/>
                        <a:t>Choose the correct way to edit the [one or two or</a:t>
                      </a:r>
                      <a:r>
                        <a:rPr lang="en-US" sz="1100" baseline="0" dirty="0" smtClean="0"/>
                        <a:t> </a:t>
                      </a:r>
                      <a:r>
                        <a:rPr lang="en-US" sz="1100" dirty="0" smtClean="0"/>
                        <a:t>three] grammar usage errors.</a:t>
                      </a:r>
                    </a:p>
                    <a:p>
                      <a:pPr marL="171450" indent="-171450">
                        <a:buFont typeface="Arial" panose="020B0604020202020204" pitchFamily="34" charset="0"/>
                        <a:buChar char="•"/>
                      </a:pPr>
                      <a:r>
                        <a:rPr lang="en-US" sz="1100" dirty="0" smtClean="0"/>
                        <a:t>The sentence below contains [one or two or three] errors in punctuation [or</a:t>
                      </a:r>
                      <a:r>
                        <a:rPr lang="en-US" sz="1100" baseline="0" dirty="0" smtClean="0"/>
                        <a:t> </a:t>
                      </a:r>
                      <a:r>
                        <a:rPr lang="en-US" sz="1100" dirty="0" smtClean="0"/>
                        <a:t>grammar usage]. Read the sentence and the question that follows. [Insert</a:t>
                      </a:r>
                      <a:r>
                        <a:rPr lang="en-US" sz="1100" baseline="0" dirty="0" smtClean="0"/>
                        <a:t> </a:t>
                      </a:r>
                      <a:r>
                        <a:rPr lang="en-US" sz="1100" dirty="0" smtClean="0"/>
                        <a:t>sentence.] Which version of the sentence has been correctly edited for</a:t>
                      </a:r>
                      <a:r>
                        <a:rPr lang="en-US" sz="1100" baseline="0" dirty="0" smtClean="0"/>
                        <a:t> </a:t>
                      </a:r>
                      <a:r>
                        <a:rPr lang="en-US" sz="1100" dirty="0" smtClean="0"/>
                        <a:t>punctuation [or grammar usage]?</a:t>
                      </a:r>
                    </a:p>
                    <a:p>
                      <a:pPr marL="171450" indent="-171450">
                        <a:buFont typeface="Arial" panose="020B0604020202020204" pitchFamily="34" charset="0"/>
                        <a:buChar char="•"/>
                      </a:pPr>
                      <a:r>
                        <a:rPr lang="en-US" sz="1100" dirty="0" smtClean="0"/>
                        <a:t>A student is writing a story for class. Read the sentences from</a:t>
                      </a:r>
                      <a:r>
                        <a:rPr lang="en-US" sz="1100" baseline="0" dirty="0" smtClean="0"/>
                        <a:t> </a:t>
                      </a:r>
                      <a:r>
                        <a:rPr lang="en-US" sz="1100" dirty="0" smtClean="0"/>
                        <a:t>her story and the question that follows. Which edits should be</a:t>
                      </a:r>
                      <a:r>
                        <a:rPr lang="en-US" sz="1100" baseline="0" dirty="0" smtClean="0"/>
                        <a:t> </a:t>
                      </a:r>
                      <a:r>
                        <a:rPr lang="en-US" sz="1100" dirty="0" smtClean="0"/>
                        <a:t>made to the underlined words to correct [one or two or three] grammar usage mistake(s) [e.g., dangling/misplaced modifiers</a:t>
                      </a:r>
                      <a:r>
                        <a:rPr lang="en-US" sz="1100" baseline="0" dirty="0" smtClean="0"/>
                        <a:t> </a:t>
                      </a:r>
                      <a:r>
                        <a:rPr lang="en-US" sz="1100" dirty="0" smtClean="0"/>
                        <a:t>and error with intensive pronouns OR inappropriate shifts in</a:t>
                      </a:r>
                      <a:r>
                        <a:rPr lang="en-US" sz="1100" baseline="0" dirty="0" smtClean="0"/>
                        <a:t> </a:t>
                      </a:r>
                      <a:r>
                        <a:rPr lang="en-US" sz="1100" dirty="0" smtClean="0"/>
                        <a:t>verb tense OR pronoun number/case] in the sentences?</a:t>
                      </a:r>
                    </a:p>
                    <a:p>
                      <a:pPr marL="171450" indent="-171450">
                        <a:buFont typeface="Arial" panose="020B0604020202020204" pitchFamily="34" charset="0"/>
                        <a:buChar char="•"/>
                      </a:pPr>
                      <a:r>
                        <a:rPr lang="en-US" sz="1100" dirty="0" smtClean="0"/>
                        <a:t>[Give short intro.] Choose the sentence containing [one or two or three]</a:t>
                      </a:r>
                      <a:r>
                        <a:rPr lang="en-US" sz="1100" baseline="0" dirty="0" smtClean="0"/>
                        <a:t> </a:t>
                      </a:r>
                      <a:r>
                        <a:rPr lang="en-US" sz="1100" dirty="0" smtClean="0"/>
                        <a:t>spelling error(s) [e.g., grade level and/or frequently confused words].</a:t>
                      </a:r>
                    </a:p>
                    <a:p>
                      <a:pPr marL="171450" indent="-171450">
                        <a:buFont typeface="Arial" panose="020B0604020202020204" pitchFamily="34" charset="0"/>
                        <a:buChar char="•"/>
                      </a:pPr>
                      <a:r>
                        <a:rPr lang="en-US" sz="1100" dirty="0" smtClean="0"/>
                        <a:t>Read the following sentence that includes [name number of errors]</a:t>
                      </a:r>
                      <a:r>
                        <a:rPr lang="en-US" sz="1100" baseline="0" dirty="0" smtClean="0"/>
                        <a:t> </a:t>
                      </a:r>
                      <a:r>
                        <a:rPr lang="en-US" sz="1100" dirty="0" smtClean="0"/>
                        <a:t>mistakes in [grammar usage/ punctuation/and/or spelling]. Then, read the</a:t>
                      </a:r>
                      <a:r>
                        <a:rPr lang="en-US" sz="1100" baseline="0" dirty="0" smtClean="0"/>
                        <a:t> </a:t>
                      </a:r>
                      <a:r>
                        <a:rPr lang="en-US" sz="1100" dirty="0" smtClean="0"/>
                        <a:t>question that follows. [Insert sentence here.] Which sentence corrects all</a:t>
                      </a:r>
                      <a:r>
                        <a:rPr lang="en-US" sz="1100" baseline="0" dirty="0" smtClean="0"/>
                        <a:t> </a:t>
                      </a:r>
                      <a:r>
                        <a:rPr lang="en-US" sz="1100" dirty="0" smtClean="0"/>
                        <a:t>the [specify grade-appropriate grammar usage/ punctuation/spelling]</a:t>
                      </a:r>
                      <a:r>
                        <a:rPr lang="en-US" sz="1100" baseline="0" dirty="0" smtClean="0"/>
                        <a:t> </a:t>
                      </a:r>
                      <a:r>
                        <a:rPr lang="en-US" sz="1100" dirty="0" smtClean="0"/>
                        <a:t>mistakes?</a:t>
                      </a:r>
                    </a:p>
                    <a:p>
                      <a:pPr marL="171450" indent="-171450">
                        <a:buFont typeface="Arial" panose="020B0604020202020204" pitchFamily="34" charset="0"/>
                        <a:buChar char="•"/>
                      </a:pPr>
                      <a:r>
                        <a:rPr lang="en-US" sz="1100" dirty="0" smtClean="0"/>
                        <a:t>Read the following sentences and the directions that follow. [Insert</a:t>
                      </a:r>
                      <a:r>
                        <a:rPr lang="en-US" sz="1100" baseline="0" dirty="0" smtClean="0"/>
                        <a:t> </a:t>
                      </a:r>
                      <a:r>
                        <a:rPr lang="en-US" sz="1100" dirty="0" smtClean="0"/>
                        <a:t>sentence.] Choose the sentence that does not have errors in [grammar</a:t>
                      </a:r>
                      <a:r>
                        <a:rPr lang="en-US" sz="1100" baseline="0" dirty="0" smtClean="0"/>
                        <a:t> </a:t>
                      </a:r>
                      <a:r>
                        <a:rPr lang="en-US" sz="1100" dirty="0" smtClean="0"/>
                        <a:t>usage, spelling, and/or punctuation].</a:t>
                      </a:r>
                    </a:p>
                    <a:p>
                      <a:pPr marL="171450" indent="-171450">
                        <a:buFont typeface="Arial" panose="020B0604020202020204" pitchFamily="34" charset="0"/>
                        <a:buChar char="•"/>
                      </a:pPr>
                      <a:r>
                        <a:rPr lang="en-US" sz="1100" dirty="0" smtClean="0"/>
                        <a:t>Which is the right way to correct [one or two or three] underlined errors in</a:t>
                      </a:r>
                      <a:r>
                        <a:rPr lang="en-US" sz="1100" baseline="0" dirty="0" smtClean="0"/>
                        <a:t> </a:t>
                      </a:r>
                      <a:r>
                        <a:rPr lang="en-US" sz="1100" dirty="0" smtClean="0"/>
                        <a:t>grammar usage {and/or punctuation)? Choose two sentences (or paragraphs) that are punctuated correctly [e.g.,</a:t>
                      </a:r>
                      <a:r>
                        <a:rPr lang="en-US" sz="1100" baseline="0" dirty="0" smtClean="0"/>
                        <a:t> </a:t>
                      </a:r>
                      <a:r>
                        <a:rPr lang="en-US" sz="1100" dirty="0" smtClean="0"/>
                        <a:t>commas separating coordinate adjectives].</a:t>
                      </a:r>
                    </a:p>
                    <a:p>
                      <a:pPr marL="171450" indent="-171450">
                        <a:buFont typeface="Arial" panose="020B0604020202020204" pitchFamily="34" charset="0"/>
                        <a:buChar char="•"/>
                      </a:pPr>
                      <a:r>
                        <a:rPr lang="en-US" sz="1100" dirty="0" smtClean="0"/>
                        <a:t>Choose two sentences that are correctly punctuated [e.g., choices can</a:t>
                      </a:r>
                      <a:r>
                        <a:rPr lang="en-US" sz="1100" baseline="0" dirty="0" smtClean="0"/>
                        <a:t> </a:t>
                      </a:r>
                      <a:r>
                        <a:rPr lang="en-US" sz="1100" dirty="0" smtClean="0"/>
                        <a:t>contain one version that is a fragment, one that is a fused sentence or a</a:t>
                      </a:r>
                      <a:r>
                        <a:rPr lang="en-US" sz="1100" baseline="0" dirty="0" smtClean="0"/>
                        <a:t> </a:t>
                      </a:r>
                      <a:r>
                        <a:rPr lang="en-US" sz="1100" dirty="0" smtClean="0"/>
                        <a:t>comma splice, and two that are properly punctuated (one with period/capital</a:t>
                      </a:r>
                      <a:r>
                        <a:rPr lang="en-US" sz="1100" baseline="0" dirty="0" smtClean="0"/>
                        <a:t> </a:t>
                      </a:r>
                      <a:r>
                        <a:rPr lang="en-US" sz="1100" dirty="0" smtClean="0"/>
                        <a:t>and one with comma/coordinating conjunction].</a:t>
                      </a:r>
                    </a:p>
                    <a:p>
                      <a:pPr marL="171450" indent="-171450">
                        <a:buFont typeface="Arial" panose="020B0604020202020204" pitchFamily="34" charset="0"/>
                        <a:buChar char="•"/>
                      </a:pPr>
                      <a:r>
                        <a:rPr lang="en-US" sz="1100" dirty="0" smtClean="0"/>
                        <a:t>Read the sentence(s) and the question that follows. [Insert sentence(s)</a:t>
                      </a:r>
                      <a:r>
                        <a:rPr lang="en-US" sz="1100" baseline="0" dirty="0" smtClean="0"/>
                        <a:t> </a:t>
                      </a:r>
                      <a:r>
                        <a:rPr lang="en-US" sz="1100" dirty="0" smtClean="0"/>
                        <a:t>containing [up to three] error(s) in grammar usage (e.g., misplaced or</a:t>
                      </a:r>
                      <a:r>
                        <a:rPr lang="en-US" sz="1100" baseline="0" dirty="0" smtClean="0"/>
                        <a:t> </a:t>
                      </a:r>
                      <a:r>
                        <a:rPr lang="en-US" sz="1100" dirty="0" smtClean="0"/>
                        <a:t>dangling modifiers &amp; pronoun or verb agreement error and/or error in</a:t>
                      </a:r>
                      <a:r>
                        <a:rPr lang="en-US" sz="1100" baseline="0" dirty="0" smtClean="0"/>
                        <a:t> </a:t>
                      </a:r>
                      <a:r>
                        <a:rPr lang="en-US" sz="1100" dirty="0" smtClean="0"/>
                        <a:t>pronoun case/number)]. Choose the correct way to edit the [one or two or</a:t>
                      </a:r>
                      <a:r>
                        <a:rPr lang="en-US" sz="1100" baseline="0" dirty="0" smtClean="0"/>
                        <a:t> </a:t>
                      </a:r>
                      <a:r>
                        <a:rPr lang="en-US" sz="1100" dirty="0" smtClean="0"/>
                        <a:t>three] grammar usage errors.</a:t>
                      </a:r>
                    </a:p>
                    <a:p>
                      <a:pPr marL="171450" indent="-171450">
                        <a:buFont typeface="Arial" panose="020B0604020202020204" pitchFamily="34" charset="0"/>
                        <a:buChar char="•"/>
                      </a:pPr>
                      <a:r>
                        <a:rPr lang="en-US" sz="1100" dirty="0" smtClean="0"/>
                        <a:t>The sentence below contains [one-three] errors in punctuation [or</a:t>
                      </a:r>
                      <a:r>
                        <a:rPr lang="en-US" sz="1100" baseline="0" dirty="0" smtClean="0"/>
                        <a:t> </a:t>
                      </a:r>
                      <a:r>
                        <a:rPr lang="en-US" sz="1100" dirty="0" smtClean="0"/>
                        <a:t>capitalization or grammar usage]. Read the sentence and the question that</a:t>
                      </a:r>
                      <a:r>
                        <a:rPr lang="en-US" sz="1100" baseline="0" dirty="0" smtClean="0"/>
                        <a:t> </a:t>
                      </a:r>
                      <a:r>
                        <a:rPr lang="en-US" sz="1100" dirty="0" smtClean="0"/>
                        <a:t>follows. [Insert sentence.] Which two versions of the sentence have been</a:t>
                      </a:r>
                      <a:r>
                        <a:rPr lang="en-US" sz="1100" baseline="0" dirty="0" smtClean="0"/>
                        <a:t> </a:t>
                      </a:r>
                      <a:r>
                        <a:rPr lang="en-US" sz="1100" dirty="0" smtClean="0"/>
                        <a:t>correctly edited for punctuation [or grammar usage]?</a:t>
                      </a:r>
                    </a:p>
                    <a:p>
                      <a:pPr marL="171450" indent="-171450">
                        <a:buFont typeface="Arial" panose="020B0604020202020204" pitchFamily="34" charset="0"/>
                        <a:buChar char="•"/>
                      </a:pPr>
                      <a:r>
                        <a:rPr lang="en-US" sz="1100" dirty="0" smtClean="0"/>
                        <a:t>A student is writing an argumentative essay for class. Read the</a:t>
                      </a:r>
                      <a:r>
                        <a:rPr lang="en-US" sz="1100" baseline="0" dirty="0" smtClean="0"/>
                        <a:t> </a:t>
                      </a:r>
                      <a:r>
                        <a:rPr lang="en-US" sz="1100" dirty="0" smtClean="0"/>
                        <a:t>sentences from her essay and the question that follows. Which</a:t>
                      </a:r>
                      <a:r>
                        <a:rPr lang="en-US" sz="1100" baseline="0" dirty="0" smtClean="0"/>
                        <a:t> </a:t>
                      </a:r>
                      <a:r>
                        <a:rPr lang="en-US" sz="1100" dirty="0" smtClean="0"/>
                        <a:t>two edits would correct the ____ grammar usage errors in the underlined phrase [e.g.,</a:t>
                      </a:r>
                      <a:r>
                        <a:rPr lang="en-US" sz="1100" baseline="0" dirty="0" smtClean="0"/>
                        <a:t> </a:t>
                      </a:r>
                      <a:r>
                        <a:rPr lang="en-US" sz="1100" dirty="0" smtClean="0"/>
                        <a:t>dangling/misplaced modifiers and error</a:t>
                      </a:r>
                      <a:r>
                        <a:rPr lang="en-US" sz="1100" baseline="0" dirty="0" smtClean="0"/>
                        <a:t> </a:t>
                      </a:r>
                      <a:r>
                        <a:rPr lang="en-US" sz="1100" dirty="0" smtClean="0"/>
                        <a:t>with intensive pronouns OR inappropriate shifts in verb tense</a:t>
                      </a:r>
                      <a:r>
                        <a:rPr lang="en-US" sz="1100" baseline="0" dirty="0" smtClean="0"/>
                        <a:t> </a:t>
                      </a:r>
                      <a:r>
                        <a:rPr lang="en-US" sz="1100" dirty="0" smtClean="0"/>
                        <a:t>OR pronoun number/case] in the sentences?</a:t>
                      </a:r>
                    </a:p>
                    <a:p>
                      <a:pPr marL="171450" indent="-171450">
                        <a:buFont typeface="Arial" panose="020B0604020202020204" pitchFamily="34" charset="0"/>
                        <a:buChar char="•"/>
                      </a:pPr>
                      <a:r>
                        <a:rPr lang="en-US" sz="1100" dirty="0" smtClean="0"/>
                        <a:t>Read the following sentence that includes [name number of errors] mistakes</a:t>
                      </a:r>
                      <a:r>
                        <a:rPr lang="en-US" sz="1100" baseline="0" dirty="0" smtClean="0"/>
                        <a:t> </a:t>
                      </a:r>
                      <a:r>
                        <a:rPr lang="en-US" sz="1100" dirty="0" smtClean="0"/>
                        <a:t>in [grammar usage/punctuation/and/or spelling]. Then, read the question</a:t>
                      </a:r>
                      <a:r>
                        <a:rPr lang="en-US" sz="1100" baseline="0" dirty="0" smtClean="0"/>
                        <a:t> </a:t>
                      </a:r>
                      <a:r>
                        <a:rPr lang="en-US" sz="1100" dirty="0" smtClean="0"/>
                        <a:t>that follows. [Insert sentence here.] Which two sentences correct all the</a:t>
                      </a:r>
                      <a:r>
                        <a:rPr lang="en-US" sz="1100" baseline="0" dirty="0" smtClean="0"/>
                        <a:t> </a:t>
                      </a:r>
                      <a:r>
                        <a:rPr lang="en-US" sz="1100" dirty="0" smtClean="0"/>
                        <a:t>[specify grade-appropriate grammar usage/punctuation/spelling] mistakes?</a:t>
                      </a:r>
                    </a:p>
                    <a:p>
                      <a:pPr marL="171450" indent="-171450">
                        <a:buFont typeface="Arial" panose="020B0604020202020204" pitchFamily="34" charset="0"/>
                        <a:buChar char="•"/>
                      </a:pPr>
                      <a:r>
                        <a:rPr lang="en-US" sz="1100" dirty="0" smtClean="0"/>
                        <a:t>Read the following sentences and the directions that follow. [Insert</a:t>
                      </a:r>
                      <a:r>
                        <a:rPr lang="en-US" sz="1100" baseline="0" dirty="0" smtClean="0"/>
                        <a:t> </a:t>
                      </a:r>
                      <a:r>
                        <a:rPr lang="en-US" sz="1100" dirty="0" smtClean="0"/>
                        <a:t>sentence.] Choose two sentences that do not have errors in [grammar usage,</a:t>
                      </a:r>
                      <a:r>
                        <a:rPr lang="en-US" sz="1100" baseline="0" dirty="0" smtClean="0"/>
                        <a:t> </a:t>
                      </a:r>
                      <a:r>
                        <a:rPr lang="en-US" sz="1100" dirty="0" smtClean="0"/>
                        <a:t>spelling, and/or punctuation].</a:t>
                      </a:r>
                      <a:endParaRPr lang="en-US" sz="11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5" hMerge="1">
                  <a:txBody>
                    <a:bodyPr/>
                    <a:lstStyle/>
                    <a:p>
                      <a:endParaRPr lang="en-US"/>
                    </a:p>
                  </a:txBody>
                  <a:tcPr/>
                </a:tc>
                <a:tc rowSpan="15" hMerge="1">
                  <a:txBody>
                    <a:bodyPr/>
                    <a:lstStyle/>
                    <a:p>
                      <a:endParaRPr lang="en-US"/>
                    </a:p>
                  </a:txBody>
                  <a:tcPr/>
                </a:tc>
              </a:tr>
              <a:tr h="26839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Misplaced modifiers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6839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Dangling modifiers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6839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Commas separating coordinate adjectives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0402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spelling of words that are at or up to</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two grades below grade level, including</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frequently misspelled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51617">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Assessed in all Grades – (Appropriate for Grade 7)</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7812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subject-verb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80380">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pronoun-antecedent agreement.</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05597">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prstClr val="black"/>
                          </a:solidFill>
                          <a:effectLst/>
                          <a:uLnTx/>
                          <a:uFillTx/>
                          <a:latin typeface="+mn-lt"/>
                          <a:ea typeface="+mn-ea"/>
                          <a:cs typeface="+mn-cs"/>
                        </a:rPr>
                        <a:t>inappropriate sentence fragments, run-on sentences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1814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frequently confused words (to/too/two; there/their).vague or ambiguous or unclear pronoun references.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48514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inappropriate shifts in verb tense.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02778">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punctuation to separate items in a series.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27069">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inappropriate shifts in pronoun number and person.</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890956">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vague or ambiguous or unclear pronoun references.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831383">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punctuation to set off nonrestrictive/parenthetical elements.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844679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3295944"/>
              </p:ext>
            </p:extLst>
          </p:nvPr>
        </p:nvGraphicFramePr>
        <p:xfrm>
          <a:off x="335632" y="1286885"/>
          <a:ext cx="9532803" cy="12433280"/>
        </p:xfrm>
        <a:graphic>
          <a:graphicData uri="http://schemas.openxmlformats.org/drawingml/2006/table">
            <a:tbl>
              <a:tblPr firstRow="1" bandRow="1">
                <a:tableStyleId>{5940675A-B579-460E-94D1-54222C63F5DA}</a:tableStyleId>
              </a:tblPr>
              <a:tblGrid>
                <a:gridCol w="981070"/>
                <a:gridCol w="684945"/>
                <a:gridCol w="128553"/>
                <a:gridCol w="1904597"/>
                <a:gridCol w="1474808"/>
                <a:gridCol w="2179414"/>
                <a:gridCol w="2179414"/>
              </a:tblGrid>
              <a:tr h="671154">
                <a:tc gridSpan="7">
                  <a:txBody>
                    <a:bodyPr/>
                    <a:lstStyle/>
                    <a:p>
                      <a:pPr algn="ctr"/>
                      <a:r>
                        <a:rPr lang="en-US" sz="2000" b="1" dirty="0" smtClean="0">
                          <a:latin typeface="AbcBulletin" panose="00000400000000000000" pitchFamily="2" charset="0"/>
                        </a:rPr>
                        <a:t>Grade Eight</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3">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7">
                  <a:txBody>
                    <a:bodyPr/>
                    <a:lstStyle/>
                    <a:p>
                      <a:pPr algn="ctr"/>
                      <a:r>
                        <a:rPr lang="en-US" sz="1500" b="1" dirty="0" smtClean="0"/>
                        <a:t>Grade 8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9990">
                <a:tc rowSpan="2" gridSpan="3">
                  <a:txBody>
                    <a:bodyPr/>
                    <a:lstStyle/>
                    <a:p>
                      <a:pPr marL="171450" indent="-171450" algn="l">
                        <a:buFont typeface="Arial" panose="020B0604020202020204" pitchFamily="34" charset="0"/>
                        <a:buChar char="•"/>
                      </a:pPr>
                      <a:r>
                        <a:rPr lang="en-US" sz="1500" b="1" dirty="0" smtClean="0"/>
                        <a:t>Author’s Point of View/Purpose</a:t>
                      </a:r>
                    </a:p>
                    <a:p>
                      <a:pPr marL="171450" indent="-171450" algn="l">
                        <a:buFont typeface="Arial" panose="020B0604020202020204" pitchFamily="34" charset="0"/>
                        <a:buChar char="•"/>
                      </a:pPr>
                      <a:r>
                        <a:rPr lang="en-US" sz="1500" b="1" dirty="0" smtClean="0"/>
                        <a:t>Claims</a:t>
                      </a:r>
                    </a:p>
                    <a:p>
                      <a:pPr marL="171450" indent="-171450" algn="l">
                        <a:buFont typeface="Arial" panose="020B0604020202020204" pitchFamily="34" charset="0"/>
                        <a:buChar char="•"/>
                      </a:pPr>
                      <a:r>
                        <a:rPr lang="en-US" sz="1500" b="1" dirty="0" smtClean="0"/>
                        <a:t>Arguments</a:t>
                      </a:r>
                    </a:p>
                    <a:p>
                      <a:pPr marL="171450" indent="-171450" algn="l">
                        <a:buFont typeface="Arial" panose="020B0604020202020204" pitchFamily="34" charset="0"/>
                        <a:buChar char="•"/>
                      </a:pPr>
                      <a:r>
                        <a:rPr lang="en-US" sz="1500" b="1" dirty="0" smtClean="0"/>
                        <a:t>Counterclaims</a:t>
                      </a:r>
                    </a:p>
                    <a:p>
                      <a:pPr marL="171450" indent="-171450" algn="l">
                        <a:buFont typeface="Arial" panose="020B0604020202020204" pitchFamily="34" charset="0"/>
                        <a:buChar char="•"/>
                      </a:pPr>
                      <a:r>
                        <a:rPr lang="en-US" sz="1500" b="1" dirty="0" smtClean="0"/>
                        <a:t>Point of View</a:t>
                      </a:r>
                    </a:p>
                    <a:p>
                      <a:pPr marL="171450" indent="-171450" algn="l">
                        <a:buFont typeface="Arial" panose="020B0604020202020204" pitchFamily="34" charset="0"/>
                        <a:buChar char="•"/>
                      </a:pPr>
                      <a:r>
                        <a:rPr lang="en-US" sz="1500" b="1" dirty="0" smtClean="0"/>
                        <a:t>Opinion Pieces</a:t>
                      </a:r>
                    </a:p>
                  </a:txBody>
                  <a:tcPr marL="100584" marR="100584" marT="50292" marB="50292">
                    <a:solidFill>
                      <a:schemeClr val="accent4">
                        <a:lumMod val="40000"/>
                        <a:lumOff val="60000"/>
                      </a:schemeClr>
                    </a:solidFill>
                  </a:tcPr>
                </a:tc>
                <a:tc rowSpan="2" hMerge="1">
                  <a:txBody>
                    <a:bodyPr/>
                    <a:lstStyle/>
                    <a:p>
                      <a:endParaRPr lang="en-US"/>
                    </a:p>
                  </a:txBody>
                  <a:tcPr/>
                </a:tc>
                <a:tc rowSpan="2" hMerge="1">
                  <a:txBody>
                    <a:bodyPr/>
                    <a:lstStyle/>
                    <a:p>
                      <a:pPr marL="171450" indent="-171450" algn="l">
                        <a:buFont typeface="Arial" panose="020B0604020202020204" pitchFamily="34" charset="0"/>
                        <a:buChar char="•"/>
                      </a:pPr>
                      <a:endParaRPr lang="en-US" sz="1400" b="1" dirty="0"/>
                    </a:p>
                  </a:txBody>
                  <a:tcPr marL="91345" marR="91345" marT="45672" marB="45672">
                    <a:lnR w="12700" cap="flat" cmpd="sng" algn="ctr">
                      <a:noFill/>
                      <a:prstDash val="solid"/>
                      <a:round/>
                      <a:headEnd type="none" w="med" len="med"/>
                      <a:tailEnd type="none" w="med" len="med"/>
                    </a:lnR>
                    <a:solidFill>
                      <a:schemeClr val="accent4">
                        <a:lumMod val="40000"/>
                        <a:lumOff val="60000"/>
                      </a:schemeClr>
                    </a:solidFill>
                  </a:tcPr>
                </a:tc>
                <a:tc>
                  <a:txBody>
                    <a:bodyPr/>
                    <a:lstStyle/>
                    <a:p>
                      <a:pPr marL="285750" indent="-285750">
                        <a:buFont typeface="Arial" panose="020B0604020202020204" pitchFamily="34" charset="0"/>
                        <a:buChar char="•"/>
                      </a:pPr>
                      <a:r>
                        <a:rPr lang="en-US" sz="1500" b="1" dirty="0" smtClean="0"/>
                        <a:t>Science</a:t>
                      </a:r>
                    </a:p>
                    <a:p>
                      <a:pPr marL="285750" indent="-285750">
                        <a:buFont typeface="Arial" panose="020B0604020202020204" pitchFamily="34" charset="0"/>
                        <a:buChar char="•"/>
                      </a:pPr>
                      <a:r>
                        <a:rPr lang="en-US" sz="1500" b="1" dirty="0" smtClean="0"/>
                        <a:t>Technical</a:t>
                      </a:r>
                    </a:p>
                    <a:p>
                      <a:pPr marL="285750" indent="-285750">
                        <a:buFont typeface="Arial" panose="020B0604020202020204" pitchFamily="34" charset="0"/>
                        <a:buChar char="•"/>
                      </a:pPr>
                      <a:r>
                        <a:rPr lang="en-US" sz="1500" b="1" dirty="0" smtClean="0"/>
                        <a:t>History</a:t>
                      </a:r>
                    </a:p>
                    <a:p>
                      <a:pPr marL="285750" indent="-285750">
                        <a:buFont typeface="Arial" panose="020B0604020202020204" pitchFamily="34" charset="0"/>
                        <a:buChar char="•"/>
                      </a:pPr>
                      <a:r>
                        <a:rPr lang="en-US" sz="1500" b="1" dirty="0" smtClean="0"/>
                        <a:t>Social studies</a:t>
                      </a:r>
                    </a:p>
                    <a:p>
                      <a:pPr marL="285750" indent="-285750">
                        <a:buFont typeface="Arial" panose="020B0604020202020204" pitchFamily="34" charset="0"/>
                        <a:buChar char="•"/>
                      </a:pPr>
                      <a:r>
                        <a:rPr lang="en-US" sz="1500" b="1" dirty="0" smtClean="0"/>
                        <a:t>Procedural </a:t>
                      </a:r>
                    </a:p>
                    <a:p>
                      <a:pPr marL="285750" indent="-285750">
                        <a:buFont typeface="Arial" panose="020B0604020202020204" pitchFamily="34" charset="0"/>
                        <a:buChar char="•"/>
                      </a:pPr>
                      <a:r>
                        <a:rPr lang="en-US" sz="1500" b="1" dirty="0" smtClean="0"/>
                        <a:t>Exposition </a:t>
                      </a:r>
                    </a:p>
                    <a:p>
                      <a:pPr marL="285750" indent="-285750">
                        <a:buFont typeface="Arial" panose="020B0604020202020204" pitchFamily="34" charset="0"/>
                        <a:buChar char="•"/>
                      </a:pPr>
                      <a:r>
                        <a:rPr lang="en-US" sz="1500" b="1" dirty="0" smtClean="0"/>
                        <a:t>The Arts</a:t>
                      </a:r>
                    </a:p>
                    <a:p>
                      <a:pPr marL="285750" indent="-285750">
                        <a:buFont typeface="Arial" panose="020B0604020202020204" pitchFamily="34" charset="0"/>
                        <a:buChar char="•"/>
                      </a:pPr>
                      <a:r>
                        <a:rPr lang="en-US" sz="1500" b="1" dirty="0" smtClean="0"/>
                        <a:t>Personal Essays</a:t>
                      </a:r>
                      <a:endParaRPr lang="en-US" sz="1500" b="1" dirty="0"/>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indent="-171450" algn="l">
                        <a:buFont typeface="Arial" panose="020B0604020202020204" pitchFamily="34" charset="0"/>
                        <a:buChar char="•"/>
                      </a:pPr>
                      <a:r>
                        <a:rPr lang="en-US" sz="1500" b="1" dirty="0" smtClean="0"/>
                        <a:t>Print</a:t>
                      </a:r>
                    </a:p>
                    <a:p>
                      <a:pPr marL="171450" indent="-171450" algn="l">
                        <a:buFont typeface="Arial" panose="020B0604020202020204" pitchFamily="34" charset="0"/>
                        <a:buChar char="•"/>
                      </a:pPr>
                      <a:r>
                        <a:rPr lang="en-US" sz="1500" b="1" dirty="0" smtClean="0"/>
                        <a:t>Digital</a:t>
                      </a:r>
                    </a:p>
                    <a:p>
                      <a:pPr marL="171450" indent="-171450" algn="l">
                        <a:buFont typeface="Arial" panose="020B0604020202020204" pitchFamily="34" charset="0"/>
                        <a:buChar char="•"/>
                      </a:pPr>
                      <a:r>
                        <a:rPr lang="en-US" sz="1500" b="1" dirty="0" smtClean="0"/>
                        <a:t>Visual</a:t>
                      </a:r>
                    </a:p>
                    <a:p>
                      <a:pPr marL="171450" indent="-171450" algn="l">
                        <a:buFont typeface="Arial" panose="020B0604020202020204" pitchFamily="34" charset="0"/>
                        <a:buChar char="•"/>
                      </a:pPr>
                      <a:r>
                        <a:rPr lang="en-US" sz="1500" b="1" dirty="0" smtClean="0"/>
                        <a:t>Economic Accounts</a:t>
                      </a:r>
                    </a:p>
                    <a:p>
                      <a:pPr marL="171450" indent="-171450" algn="l">
                        <a:buFont typeface="Arial" panose="020B0604020202020204" pitchFamily="34" charset="0"/>
                        <a:buChar char="•"/>
                      </a:pPr>
                      <a:r>
                        <a:rPr lang="en-US" sz="1500" b="1" dirty="0" smtClean="0"/>
                        <a:t>Journalism</a:t>
                      </a:r>
                    </a:p>
                    <a:p>
                      <a:pPr marL="171450" indent="-171450" algn="l">
                        <a:buFont typeface="Arial" panose="020B0604020202020204" pitchFamily="34" charset="0"/>
                        <a:buChar char="•"/>
                      </a:pPr>
                      <a:r>
                        <a:rPr lang="en-US" sz="1500" b="1" dirty="0" smtClean="0"/>
                        <a:t>Speeches</a:t>
                      </a:r>
                      <a:endParaRPr lang="en-US" sz="15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Dramas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Live Productions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Scripts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Films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Novels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Science 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Realistic 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Biographies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Auto-Biographies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Modern Fiction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Traditional 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Religious Works (such as the Bible).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 (free, lyrical, narrative)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Myths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Memoirs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3" vMerge="1">
                  <a:txBody>
                    <a:bodyPr/>
                    <a:lstStyle/>
                    <a:p>
                      <a:endParaRPr lang="en-US"/>
                    </a:p>
                  </a:txBody>
                  <a:tcPr/>
                </a:tc>
                <a:tc hMerge="1" vMerge="1">
                  <a:txBody>
                    <a:bodyPr/>
                    <a:lstStyle/>
                    <a:p>
                      <a:endParaRPr lang="en-US"/>
                    </a:p>
                  </a:txBody>
                  <a:tcPr/>
                </a:tc>
                <a:tc hMerge="1" vMerge="1">
                  <a:txBody>
                    <a:bodyPr/>
                    <a:lstStyle/>
                    <a:p>
                      <a:endParaRPr lang="en-US" sz="1100" dirty="0" smtClean="0"/>
                    </a:p>
                  </a:txBody>
                  <a:tcPr marL="91345" marR="91345" marT="45672" marB="45672">
                    <a:solidFill>
                      <a:schemeClr val="accent4">
                        <a:lumMod val="40000"/>
                        <a:lumOff val="60000"/>
                      </a:schemeClr>
                    </a:solidFill>
                  </a:tcPr>
                </a:tc>
                <a:tc gridSpan="4">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7">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7">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  RI1</a:t>
                      </a:r>
                    </a:p>
                    <a:p>
                      <a:pPr marL="0" indent="0" algn="l">
                        <a:buFont typeface="Arial" panose="020B0604020202020204" pitchFamily="34" charset="0"/>
                        <a:buNone/>
                      </a:pPr>
                      <a:r>
                        <a:rPr lang="en-US" sz="1300" b="1" dirty="0" smtClean="0"/>
                        <a:t>RH  RST</a:t>
                      </a:r>
                      <a:endParaRPr lang="en-US" sz="1300" b="1" dirty="0"/>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solidFill>
                            <a:schemeClr val="tx1"/>
                          </a:solidFill>
                        </a:rPr>
                        <a:t>have</a:t>
                      </a:r>
                      <a:r>
                        <a:rPr lang="en-US" sz="1200" baseline="0" dirty="0" smtClean="0">
                          <a:solidFill>
                            <a:schemeClr val="tx1"/>
                          </a:solidFill>
                        </a:rPr>
                        <a:t> adequate evidence  as well as inferences.</a:t>
                      </a:r>
                    </a:p>
                    <a:p>
                      <a:pPr marL="285750" indent="-285750">
                        <a:buFont typeface="Arial" panose="020B0604020202020204" pitchFamily="34" charset="0"/>
                        <a:buChar char="•"/>
                      </a:pPr>
                      <a:r>
                        <a:rPr lang="en-US" sz="1200" dirty="0" smtClean="0">
                          <a:solidFill>
                            <a:schemeClr val="tx1"/>
                          </a:solidFill>
                        </a:rPr>
                        <a:t>have both primary and secondary sources.</a:t>
                      </a:r>
                    </a:p>
                    <a:p>
                      <a:pPr marL="285750" indent="-285750">
                        <a:buFont typeface="Arial" panose="020B0604020202020204" pitchFamily="34" charset="0"/>
                        <a:buChar char="•"/>
                      </a:pPr>
                      <a:r>
                        <a:rPr lang="en-US" sz="1200" dirty="0" smtClean="0">
                          <a:solidFill>
                            <a:schemeClr val="tx1"/>
                          </a:solidFill>
                        </a:rPr>
                        <a:t>include science and technical texts.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RL2  RI</a:t>
                      </a:r>
                      <a:r>
                        <a:rPr lang="en-US" sz="1300" b="1" baseline="0" dirty="0" smtClean="0"/>
                        <a:t>2</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an obvious theme</a:t>
                      </a:r>
                      <a:r>
                        <a:rPr lang="en-US" sz="1200" baseline="0" dirty="0" smtClean="0"/>
                        <a:t> or central idea developed over the course of the text.</a:t>
                      </a:r>
                    </a:p>
                    <a:p>
                      <a:pPr marL="285750" indent="-285750">
                        <a:buFont typeface="Arial" panose="020B0604020202020204" pitchFamily="34" charset="0"/>
                        <a:buChar char="•"/>
                      </a:pPr>
                      <a:r>
                        <a:rPr lang="en-US" sz="1200" dirty="0" smtClean="0"/>
                        <a:t>are both primary and secondary sources with obvious and distinct central ideas.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RL3  RI3</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are</a:t>
                      </a:r>
                      <a:r>
                        <a:rPr lang="en-US" sz="1200" baseline="0" dirty="0" smtClean="0"/>
                        <a:t> stories or dramas with considerable character dialogue.</a:t>
                      </a:r>
                    </a:p>
                    <a:p>
                      <a:pPr marL="285750" indent="-285750">
                        <a:buFont typeface="Arial" panose="020B0604020202020204" pitchFamily="34" charset="0"/>
                        <a:buChar char="•"/>
                      </a:pPr>
                      <a:r>
                        <a:rPr lang="en-US" sz="1200" baseline="0" dirty="0" smtClean="0"/>
                        <a:t>have comparisons, analogies or categories between individuals, ideas or events.</a:t>
                      </a:r>
                    </a:p>
                    <a:p>
                      <a:pPr marL="285750" indent="-285750">
                        <a:buFont typeface="Arial" panose="020B0604020202020204" pitchFamily="34" charset="0"/>
                        <a:buChar char="•"/>
                      </a:pPr>
                      <a:r>
                        <a:rPr lang="en-US" sz="1200" dirty="0" smtClean="0"/>
                        <a:t>are history or social studies text with identifiable key steps of a process.</a:t>
                      </a:r>
                    </a:p>
                    <a:p>
                      <a:pPr marL="285750" indent="-285750">
                        <a:buFont typeface="Arial" panose="020B0604020202020204" pitchFamily="34" charset="0"/>
                        <a:buChar char="•"/>
                      </a:pPr>
                      <a:r>
                        <a:rPr lang="en-US" sz="1200" dirty="0" smtClean="0"/>
                        <a:t>have multi-step procedures (technical, math, tasks).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RL4  RI4</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figurative ,connotative</a:t>
                      </a:r>
                      <a:r>
                        <a:rPr lang="en-US" sz="1200" baseline="0" dirty="0" smtClean="0"/>
                        <a:t> and technical </a:t>
                      </a:r>
                      <a:r>
                        <a:rPr lang="en-US" sz="1200" dirty="0" smtClean="0"/>
                        <a:t>meanings and word choices (meaning and tone) as well as  texts with analogies or allusions to other texts.</a:t>
                      </a:r>
                    </a:p>
                    <a:p>
                      <a:pPr marL="285750" indent="-285750">
                        <a:buFont typeface="Arial" panose="020B0604020202020204" pitchFamily="34" charset="0"/>
                        <a:buChar char="•"/>
                      </a:pPr>
                      <a:r>
                        <a:rPr lang="en-US" sz="1200" dirty="0" smtClean="0"/>
                        <a:t>use specific vocabulary  or symbols/key terms related to history/social studies and scientific or technical  domains.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RL5  RI5</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baseline="0" dirty="0" smtClean="0"/>
                        <a:t>include two or more texts with differing structures.</a:t>
                      </a:r>
                    </a:p>
                    <a:p>
                      <a:pPr marL="285750" indent="-285750">
                        <a:buFont typeface="Arial" panose="020B0604020202020204" pitchFamily="34" charset="0"/>
                        <a:buChar char="•"/>
                      </a:pPr>
                      <a:r>
                        <a:rPr lang="en-US" sz="1200" baseline="0" dirty="0" smtClean="0"/>
                        <a:t>obvious and specific paragraph structures. are dramas or poems with obvious structures (soliloquy, sonnet, etc…).</a:t>
                      </a:r>
                    </a:p>
                    <a:p>
                      <a:pPr marL="285750" indent="-285750">
                        <a:buFont typeface="Arial" panose="020B0604020202020204" pitchFamily="34" charset="0"/>
                        <a:buChar char="•"/>
                      </a:pPr>
                      <a:r>
                        <a:rPr lang="en-US" sz="1200" baseline="0" dirty="0" smtClean="0"/>
                        <a:t>present information sequentially, comparatively, casually  or is organized to contribute understanding of a topic. </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RL6  RI6</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differing</a:t>
                      </a:r>
                      <a:r>
                        <a:rPr lang="en-US" sz="1200" baseline="0" dirty="0" smtClean="0"/>
                        <a:t> points of view (of characters, audiences or readers) create suspense or humor (e.g., use of dramatic irony).</a:t>
                      </a:r>
                    </a:p>
                    <a:p>
                      <a:pPr marL="285750" indent="-285750">
                        <a:buFont typeface="Arial" panose="020B0604020202020204" pitchFamily="34" charset="0"/>
                        <a:buChar char="•"/>
                      </a:pPr>
                      <a:r>
                        <a:rPr lang="en-US" sz="1200" baseline="0" dirty="0" smtClean="0"/>
                        <a:t>have a strong author’s point of view or purpose as opposed to conflicting evidence or viewpoints.</a:t>
                      </a:r>
                    </a:p>
                    <a:p>
                      <a:pPr marL="285750" indent="-285750">
                        <a:buFont typeface="Arial" panose="020B0604020202020204" pitchFamily="34" charset="0"/>
                        <a:buChar char="•"/>
                      </a:pPr>
                      <a:r>
                        <a:rPr lang="en-US" sz="1200" dirty="0" smtClean="0"/>
                        <a:t>uses loaded language, inclusion or avoidance of particular facts, provide explanations, procedural descriptions or discussion.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RL7  RI7</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are</a:t>
                      </a:r>
                      <a:r>
                        <a:rPr lang="en-US" sz="1200" baseline="0" dirty="0" smtClean="0"/>
                        <a:t> films, or live productions of a story or drama.</a:t>
                      </a:r>
                    </a:p>
                    <a:p>
                      <a:pPr marL="285750" indent="-285750">
                        <a:buFont typeface="Arial" panose="020B0604020202020204" pitchFamily="34" charset="0"/>
                        <a:buChar char="•"/>
                      </a:pPr>
                      <a:r>
                        <a:rPr lang="en-US" sz="1200" baseline="0" dirty="0" smtClean="0"/>
                        <a:t>include print or digital text, video or multimedia  presentations of a topic or idea.</a:t>
                      </a:r>
                      <a:endParaRPr lang="en-US" sz="1200" dirty="0" smtClean="0"/>
                    </a:p>
                    <a:p>
                      <a:pPr marL="285750" indent="-285750">
                        <a:buFont typeface="Arial" panose="020B0604020202020204" pitchFamily="34" charset="0"/>
                        <a:buChar char="•"/>
                      </a:pPr>
                      <a:r>
                        <a:rPr lang="en-US" sz="1200" dirty="0" smtClean="0"/>
                        <a:t>integrate visual information with print and digital texts and information in words  with a visual version (flowchart, model, etc..).</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3339">
                <a:tc>
                  <a:txBody>
                    <a:bodyPr/>
                    <a:lstStyle/>
                    <a:p>
                      <a:pPr marL="0" indent="0" algn="l">
                        <a:buFont typeface="Arial" panose="020B0604020202020204" pitchFamily="34" charset="0"/>
                        <a:buNone/>
                      </a:pPr>
                      <a:r>
                        <a:rPr lang="en-US" sz="1300" b="1" dirty="0" smtClean="0"/>
                        <a:t>RI8</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present as claims or arguments with reasons and evidence.</a:t>
                      </a:r>
                    </a:p>
                    <a:p>
                      <a:pPr marL="285750" indent="-285750">
                        <a:buFont typeface="Arial" panose="020B0604020202020204" pitchFamily="34" charset="0"/>
                        <a:buChar char="•"/>
                      </a:pPr>
                      <a:r>
                        <a:rPr lang="en-US" sz="1200" dirty="0" smtClean="0"/>
                        <a:t>distinguish among fact, opinion and reasoned judgment ( often based on research or speculation).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3565">
                <a:tc>
                  <a:txBody>
                    <a:bodyPr/>
                    <a:lstStyle/>
                    <a:p>
                      <a:pPr marL="0" indent="0" algn="l">
                        <a:buFont typeface="Arial" panose="020B0604020202020204" pitchFamily="34" charset="0"/>
                        <a:buNone/>
                      </a:pPr>
                      <a:r>
                        <a:rPr lang="en-US" sz="1300" b="1" dirty="0" smtClean="0"/>
                        <a:t>RL9  RI9</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include modern works of fiction, myths, traditional stories or religious works such as the Bible that draw</a:t>
                      </a:r>
                      <a:r>
                        <a:rPr lang="en-US" sz="1200" baseline="0" dirty="0" smtClean="0"/>
                        <a:t> on specific themes, patterns of events or character types.</a:t>
                      </a:r>
                    </a:p>
                    <a:p>
                      <a:pPr marL="285750" indent="-285750">
                        <a:buFont typeface="Arial" panose="020B0604020202020204" pitchFamily="34" charset="0"/>
                        <a:buChar char="•"/>
                      </a:pPr>
                      <a:r>
                        <a:rPr lang="en-US" sz="1200" baseline="0" dirty="0" smtClean="0"/>
                        <a:t>Include two or more texts with conflicting information on the same topic. are fictional portrayals of times, places or characters that can be compared with a historical account of the same period.</a:t>
                      </a:r>
                    </a:p>
                    <a:p>
                      <a:pPr marL="285750" indent="-285750">
                        <a:buFont typeface="Arial" panose="020B0604020202020204" pitchFamily="34" charset="0"/>
                        <a:buChar char="•"/>
                      </a:pPr>
                      <a:r>
                        <a:rPr lang="en-US" sz="1200" baseline="0" dirty="0" smtClean="0"/>
                        <a:t>compare and contrast information gained from experiments, simulations, etc.… on the same topic.</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RL10  RI10</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0988" indent="-280988">
                        <a:buFont typeface="Arial" panose="020B0604020202020204" pitchFamily="34" charset="0"/>
                        <a:buChar char="•"/>
                      </a:pPr>
                      <a:r>
                        <a:rPr lang="en-US" sz="1200" dirty="0" smtClean="0"/>
                        <a:t>are in the 6-8 text complexity band (including literature, stories dramas and poems).</a:t>
                      </a:r>
                    </a:p>
                    <a:p>
                      <a:pPr marL="280988" indent="-280988">
                        <a:buFont typeface="Arial" panose="020B0604020202020204" pitchFamily="34" charset="0"/>
                        <a:buChar char="•"/>
                      </a:pPr>
                      <a:r>
                        <a:rPr lang="en-US" sz="1200" dirty="0" smtClean="0"/>
                        <a:t>are in the 6-8 text complexity band of literary nonfiction.</a:t>
                      </a:r>
                    </a:p>
                    <a:p>
                      <a:pPr marL="280988" indent="-280988">
                        <a:buFont typeface="Arial" panose="020B0604020202020204" pitchFamily="34" charset="0"/>
                        <a:buChar char="•"/>
                      </a:pPr>
                      <a:r>
                        <a:rPr lang="en-US" sz="1200" dirty="0" smtClean="0"/>
                        <a:t>are in the 6-8 text complexity band of history, social studies, science and technical texts.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687529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9415268"/>
              </p:ext>
            </p:extLst>
          </p:nvPr>
        </p:nvGraphicFramePr>
        <p:xfrm>
          <a:off x="115546" y="1361816"/>
          <a:ext cx="9942854" cy="12563400"/>
        </p:xfrm>
        <a:graphic>
          <a:graphicData uri="http://schemas.openxmlformats.org/drawingml/2006/table">
            <a:tbl>
              <a:tblPr firstRow="1" bandRow="1">
                <a:tableStyleId>{5940675A-B579-460E-94D1-54222C63F5DA}</a:tableStyleId>
              </a:tblPr>
              <a:tblGrid>
                <a:gridCol w="1893869"/>
                <a:gridCol w="407119"/>
                <a:gridCol w="1486750"/>
                <a:gridCol w="2490320"/>
                <a:gridCol w="2303959"/>
                <a:gridCol w="1360837"/>
              </a:tblGrid>
              <a:tr h="402650">
                <a:tc gridSpan="6">
                  <a:txBody>
                    <a:bodyPr/>
                    <a:lstStyle/>
                    <a:p>
                      <a:pPr algn="ctr"/>
                      <a:r>
                        <a:rPr lang="en-US" sz="2000" b="1" dirty="0" smtClean="0"/>
                        <a:t>Grade 8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596540">
                <a:tc gridSpan="2">
                  <a:txBody>
                    <a:bodyPr/>
                    <a:lstStyle/>
                    <a:p>
                      <a:pPr marL="171450" indent="-171450">
                        <a:buFont typeface="Arial" panose="020B0604020202020204" pitchFamily="34" charset="0"/>
                        <a:buChar char="•"/>
                      </a:pPr>
                      <a:r>
                        <a:rPr lang="en-US" sz="1100" b="1" dirty="0" smtClean="0"/>
                        <a:t>Establish a clear claim.</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pPr marL="0" indent="0">
                        <a:buFont typeface="Arial" panose="020B0604020202020204" pitchFamily="34" charset="0"/>
                        <a:buNone/>
                      </a:pPr>
                      <a:r>
                        <a:rPr lang="en-US" sz="1200" b="1" dirty="0" smtClean="0"/>
                        <a:t>Brief Write DOK-3 (student will write organized opinion text)</a:t>
                      </a:r>
                    </a:p>
                    <a:p>
                      <a:pPr marL="0" indent="0">
                        <a:buFont typeface="Arial" panose="020B0604020202020204" pitchFamily="34" charset="0"/>
                        <a:buNone/>
                      </a:pPr>
                      <a:r>
                        <a:rPr lang="en-US" sz="1100" b="0" dirty="0" smtClean="0"/>
                        <a:t>A student is writing [argumentative essay, editorial] for [teacher, class, student</a:t>
                      </a:r>
                      <a:r>
                        <a:rPr lang="en-US" sz="1100" b="0" baseline="0" dirty="0" smtClean="0"/>
                        <a:t> </a:t>
                      </a:r>
                      <a:r>
                        <a:rPr lang="en-US" sz="1100" b="0" dirty="0" smtClean="0"/>
                        <a:t>newspaper, etc.] about _____. Read the draft of the____ and complete</a:t>
                      </a:r>
                      <a:r>
                        <a:rPr lang="en-US" sz="1100" b="0" baseline="0" dirty="0" smtClean="0"/>
                        <a:t> </a:t>
                      </a:r>
                      <a:r>
                        <a:rPr lang="en-US" sz="1100" b="0" dirty="0" smtClean="0"/>
                        <a:t>the task that follows. [Insert text.]</a:t>
                      </a:r>
                    </a:p>
                    <a:p>
                      <a:pPr marL="171450" indent="-171450">
                        <a:buFont typeface="Arial" panose="020B0604020202020204" pitchFamily="34" charset="0"/>
                        <a:buChar char="•"/>
                      </a:pPr>
                      <a:r>
                        <a:rPr lang="en-US" sz="1100" b="0" dirty="0" smtClean="0"/>
                        <a:t>Write an introduction to an [essay, editorial, etc.] that establishes and</a:t>
                      </a:r>
                      <a:r>
                        <a:rPr lang="en-US" sz="1100" b="0" baseline="0" dirty="0" smtClean="0"/>
                        <a:t> </a:t>
                      </a:r>
                      <a:r>
                        <a:rPr lang="en-US" sz="1100" b="0" dirty="0" smtClean="0"/>
                        <a:t>introduces a clear claim (and acknowledges a counterclaim) about</a:t>
                      </a:r>
                      <a:r>
                        <a:rPr lang="en-US" sz="1100" b="0" baseline="0" dirty="0" smtClean="0"/>
                        <a:t> </a:t>
                      </a:r>
                      <a:r>
                        <a:rPr lang="en-US" sz="1100" b="0" dirty="0" smtClean="0"/>
                        <a:t>_____.</a:t>
                      </a:r>
                    </a:p>
                    <a:p>
                      <a:pPr marL="171450" indent="-171450">
                        <a:buFont typeface="Arial" panose="020B0604020202020204" pitchFamily="34" charset="0"/>
                        <a:buChar char="•"/>
                      </a:pPr>
                      <a:r>
                        <a:rPr lang="en-US" sz="1100" b="0" dirty="0" smtClean="0"/>
                        <a:t>This essay is missing a conclusion. Write a conclusion that follows from and supports the argument.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27714">
                <a:tc rowSpan="2" gridSpan="2">
                  <a:txBody>
                    <a:bodyPr/>
                    <a:lstStyle/>
                    <a:p>
                      <a:pPr marL="171450" indent="-171450">
                        <a:buFont typeface="Arial" panose="020B0604020202020204" pitchFamily="34" charset="0"/>
                        <a:buChar char="•"/>
                      </a:pPr>
                      <a:r>
                        <a:rPr lang="en-US" sz="1100" b="1" dirty="0" smtClean="0"/>
                        <a:t>Organize reasons and evidence to support claims, so as to build a logical argument.</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428758">
                <a:tc gridSpan="2" vMerge="1">
                  <a:txBody>
                    <a:bodyPr/>
                    <a:lstStyle/>
                    <a:p>
                      <a:endParaRPr lang="en-US"/>
                    </a:p>
                  </a:txBody>
                  <a:tcPr/>
                </a:tc>
                <a:tc hMerge="1" vMerge="1">
                  <a:txBody>
                    <a:bodyPr/>
                    <a:lstStyle/>
                    <a:p>
                      <a:endParaRPr lang="en-US"/>
                    </a:p>
                  </a:txBody>
                  <a:tcPr/>
                </a:tc>
                <a:tc rowSpan="3" gridSpan="4">
                  <a:txBody>
                    <a:bodyPr/>
                    <a:lstStyle/>
                    <a:p>
                      <a:r>
                        <a:rPr lang="en-US" sz="1200" b="1" baseline="0" dirty="0" smtClean="0"/>
                        <a:t>Revise a Brief Text DOK – 2  (student will revise by identifying improved organizational elements)</a:t>
                      </a:r>
                    </a:p>
                    <a:p>
                      <a:r>
                        <a:rPr lang="en-US" sz="1100" b="0" baseline="0" dirty="0" smtClean="0"/>
                        <a:t>A student is writing [argumentative essay, editorial] for [teacher, class, student newspaper, etc.] about _________. The student wants to revise the draft to ______. Read the draft of the ______ and complete the task that follows. {Insert text.] Choose the paragraph that would make the best introduction to establish and introduce the claim [and acknowledges the counterclaim, and/or set up argument, etc.].</a:t>
                      </a:r>
                    </a:p>
                    <a:p>
                      <a:pPr marL="171450" indent="-171450">
                        <a:buFont typeface="Arial" panose="020B0604020202020204" pitchFamily="34" charset="0"/>
                        <a:buChar char="•"/>
                      </a:pPr>
                      <a:r>
                        <a:rPr lang="en-US" sz="1100" b="0" baseline="0" dirty="0" smtClean="0"/>
                        <a:t>Choose the sentences or paragraph that would best (or most) improve the conclusion for the paragraph (or make the best conclusion).</a:t>
                      </a:r>
                    </a:p>
                    <a:p>
                      <a:pPr marL="171450" indent="-171450">
                        <a:buFont typeface="Arial" panose="020B0604020202020204" pitchFamily="34" charset="0"/>
                        <a:buChar char="•"/>
                      </a:pPr>
                      <a:r>
                        <a:rPr lang="en-US" sz="1100" b="0" baseline="0" dirty="0" smtClean="0"/>
                        <a:t>Revise the draft of the essay about ___. Choose the paragraph that would best improve the conclusion for the argument.</a:t>
                      </a:r>
                    </a:p>
                    <a:p>
                      <a:pPr marL="171450" indent="-171450">
                        <a:buFont typeface="Arial" panose="020B0604020202020204" pitchFamily="34" charset="0"/>
                        <a:buChar char="•"/>
                      </a:pPr>
                      <a:r>
                        <a:rPr lang="en-US" sz="1100" b="0" baseline="0" dirty="0" smtClean="0"/>
                        <a:t>Choose the transition sentence that would most (or best) improve the links between the two paragraphs (or links between the two sentences within a paragraph, etc.). </a:t>
                      </a:r>
                    </a:p>
                    <a:p>
                      <a:pPr marL="0" indent="0">
                        <a:buFont typeface="Arial" panose="020B0604020202020204" pitchFamily="34" charset="0"/>
                        <a:buNone/>
                      </a:pPr>
                      <a:r>
                        <a:rPr lang="en-US" sz="1100" b="0" baseline="0" dirty="0" smtClean="0"/>
                        <a:t>A student is writing [argumentative essay, editorial] for [teacher, class, student newspaper, etc.] about ____. The student wants to revise the draft to ____. Read the draft of the____ and   complete the task that follows. {Insert text.]</a:t>
                      </a:r>
                    </a:p>
                    <a:p>
                      <a:pPr marL="171450" indent="-171450">
                        <a:buFont typeface="Arial" panose="020B0604020202020204" pitchFamily="34" charset="0"/>
                        <a:buChar char="•"/>
                      </a:pPr>
                      <a:r>
                        <a:rPr lang="en-US" sz="1100" b="0" baseline="0" dirty="0" smtClean="0"/>
                        <a:t>Revise the introduction by choosing the two sentences that would improve the introduction by [setting up the argument, clarifying the claim, etc.]</a:t>
                      </a:r>
                    </a:p>
                    <a:p>
                      <a:pPr marL="171450" indent="-171450">
                        <a:buFont typeface="Arial" panose="020B0604020202020204" pitchFamily="34" charset="0"/>
                        <a:buChar char="•"/>
                      </a:pPr>
                      <a:r>
                        <a:rPr lang="en-US" sz="1100" b="0" baseline="0" dirty="0" smtClean="0"/>
                        <a:t>Revise the student’s draft of an argumentative essay by choosing two sentences that would improve the writer’s conclusion.</a:t>
                      </a:r>
                    </a:p>
                    <a:p>
                      <a:pPr marL="171450" indent="-171450">
                        <a:buFont typeface="Arial" panose="020B0604020202020204" pitchFamily="34" charset="0"/>
                        <a:buChar char="•"/>
                      </a:pPr>
                      <a:r>
                        <a:rPr lang="en-US" sz="1100" b="0" baseline="0" dirty="0" smtClean="0"/>
                        <a:t>Choose two transition sentences that would improve the link between the two paragraphs (or links between the two sentences within a paragraph,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1346115">
                <a:tc gridSpan="2">
                  <a:txBody>
                    <a:bodyPr/>
                    <a:lstStyle/>
                    <a:p>
                      <a:pPr marL="171450" indent="-171450">
                        <a:buFont typeface="Arial" panose="020B0604020202020204" pitchFamily="34" charset="0"/>
                        <a:buChar char="•"/>
                      </a:pPr>
                      <a:r>
                        <a:rPr lang="en-US" sz="1100" b="1" dirty="0" smtClean="0"/>
                        <a:t>provide appropriate transitional strategies for coherence, clarifying relationships between and among claims,</a:t>
                      </a:r>
                      <a:r>
                        <a:rPr lang="en-US" sz="1100" b="1" baseline="0" dirty="0" smtClean="0"/>
                        <a:t> </a:t>
                      </a:r>
                      <a:r>
                        <a:rPr lang="en-US" sz="1100" b="1" dirty="0" smtClean="0"/>
                        <a:t>counterclaims, reasons, and evidence.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sz="1000" b="0" baseline="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1195344">
                <a:tc gridSpan="2">
                  <a:txBody>
                    <a:bodyPr/>
                    <a:lstStyle/>
                    <a:p>
                      <a:pPr marL="171450" marR="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Provide a conclusion that is appropriate to purpose and audience and follows from and supports the argument(s).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306618">
                <a:tc gridSpan="2">
                  <a:txBody>
                    <a:bodyPr/>
                    <a:lstStyle/>
                    <a:p>
                      <a:pPr marL="171450" indent="-171450">
                        <a:buFont typeface="Arial" panose="020B0604020202020204" pitchFamily="34" charset="0"/>
                        <a:buChar char="•"/>
                      </a:pPr>
                      <a:r>
                        <a:rPr lang="en-US" sz="1200" b="1" dirty="0" smtClean="0"/>
                        <a:t>Reference or integrate relevant reasons to support claims (from notes provided).</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opinion text by applying elaboration techniques)</a:t>
                      </a:r>
                    </a:p>
                    <a:p>
                      <a:r>
                        <a:rPr lang="en-US" sz="1100" b="0" dirty="0" smtClean="0"/>
                        <a:t>A student is writing [argumentative essay, editorial] for [teacher, class, student</a:t>
                      </a:r>
                      <a:r>
                        <a:rPr lang="en-US" sz="1100" b="0" baseline="0" dirty="0" smtClean="0"/>
                        <a:t> </a:t>
                      </a:r>
                      <a:r>
                        <a:rPr lang="en-US" sz="1100" b="0" dirty="0" smtClean="0"/>
                        <a:t>newspaper, etc.] about ____. Read the draft of the ___ and complete</a:t>
                      </a:r>
                      <a:r>
                        <a:rPr lang="en-US" sz="1100" b="0" baseline="0" dirty="0" smtClean="0"/>
                        <a:t> </a:t>
                      </a:r>
                      <a:r>
                        <a:rPr lang="en-US" sz="1100" b="0" dirty="0" smtClean="0"/>
                        <a:t>the task that follows. [Insert text.] </a:t>
                      </a:r>
                      <a:r>
                        <a:rPr lang="en-US" sz="1100" b="0" i="1" dirty="0" smtClean="0"/>
                        <a:t>Stimulus will provide, in addition to the</a:t>
                      </a:r>
                      <a:r>
                        <a:rPr lang="en-US" sz="1100" b="0" i="1" baseline="0" dirty="0" smtClean="0"/>
                        <a:t> </a:t>
                      </a:r>
                      <a:r>
                        <a:rPr lang="en-US" sz="1100" b="0" i="1" dirty="0" smtClean="0"/>
                        <a:t>student's draft, some source of information such as student notes, a chart, a</a:t>
                      </a:r>
                      <a:r>
                        <a:rPr lang="en-US" sz="1100" b="0" i="1" baseline="0" dirty="0" smtClean="0"/>
                        <a:t> </a:t>
                      </a:r>
                      <a:r>
                        <a:rPr lang="en-US" sz="1100" b="0" i="1" dirty="0" smtClean="0"/>
                        <a:t>bulleted list, or similar fictitious, but factually accurate, source. For items</a:t>
                      </a:r>
                    </a:p>
                    <a:p>
                      <a:r>
                        <a:rPr lang="en-US" sz="1100" b="0" i="1" dirty="0" smtClean="0"/>
                        <a:t>written to this type of stimulus, students should either quote directly from the</a:t>
                      </a:r>
                      <a:r>
                        <a:rPr lang="en-US" sz="1100" b="0" i="1" baseline="0" dirty="0" smtClean="0"/>
                        <a:t> </a:t>
                      </a:r>
                      <a:r>
                        <a:rPr lang="en-US" sz="1100" b="0" i="1" dirty="0" smtClean="0"/>
                        <a:t>source or paraphrase by using their own words when referencing the sources.</a:t>
                      </a:r>
                    </a:p>
                    <a:p>
                      <a:pPr marL="171450" indent="-171450">
                        <a:buFont typeface="Arial" panose="020B0604020202020204" pitchFamily="34" charset="0"/>
                        <a:buChar char="•"/>
                      </a:pPr>
                      <a:r>
                        <a:rPr lang="en-US" sz="1100" b="0" dirty="0" smtClean="0"/>
                        <a:t>Add 1 (or 2) paragraphs of relevant evidence from [student notes] that</a:t>
                      </a:r>
                      <a:r>
                        <a:rPr lang="en-US" sz="1100" b="0" baseline="0" dirty="0" smtClean="0"/>
                        <a:t> </a:t>
                      </a:r>
                      <a:r>
                        <a:rPr lang="en-US" sz="1100" b="0" dirty="0" smtClean="0"/>
                        <a:t>would support the claim/reason(s) in paragraph (or otherwise designated</a:t>
                      </a:r>
                      <a:r>
                        <a:rPr lang="en-US" sz="1100" b="0" baseline="0" dirty="0" smtClean="0"/>
                        <a:t> </a:t>
                      </a:r>
                      <a:r>
                        <a:rPr lang="en-US" sz="1100" b="0" dirty="0" smtClean="0"/>
                        <a:t>section) ____. Note: </a:t>
                      </a:r>
                      <a:r>
                        <a:rPr lang="en-US" sz="1100" b="0" i="1" dirty="0" smtClean="0"/>
                        <a:t>stem must indicate specifically where the information</a:t>
                      </a:r>
                      <a:r>
                        <a:rPr lang="en-US" sz="1100" b="0" i="1" baseline="0" dirty="0" smtClean="0"/>
                        <a:t> </a:t>
                      </a:r>
                      <a:r>
                        <a:rPr lang="en-US" sz="1100" b="0" i="1" dirty="0" smtClean="0"/>
                        <a:t>is to be inserted. This can be by underlining a section or by indicating, for</a:t>
                      </a:r>
                      <a:r>
                        <a:rPr lang="en-US" sz="1100" b="0" i="1" baseline="0" dirty="0" smtClean="0"/>
                        <a:t> </a:t>
                      </a:r>
                      <a:r>
                        <a:rPr lang="en-US" sz="1100" b="0" i="1" dirty="0" smtClean="0"/>
                        <a:t>example, “between paragraph 1 and 2,” or “at the end of paragraph 3,”</a:t>
                      </a:r>
                      <a:r>
                        <a:rPr lang="en-US" sz="1100" b="0" i="1" baseline="0" dirty="0" smtClean="0"/>
                        <a:t> </a:t>
                      </a:r>
                      <a:r>
                        <a:rPr lang="en-US" sz="1100" b="0" i="1" dirty="0" smtClean="0"/>
                        <a:t>etc.</a:t>
                      </a:r>
                    </a:p>
                    <a:p>
                      <a:pPr marL="171450" indent="-171450">
                        <a:buFont typeface="Arial" panose="020B0604020202020204" pitchFamily="34" charset="0"/>
                        <a:buChar char="•"/>
                      </a:pPr>
                      <a:r>
                        <a:rPr lang="en-US" sz="1100" b="0" dirty="0" smtClean="0"/>
                        <a:t>A student has written her introductory paragraph in which she establishes</a:t>
                      </a:r>
                      <a:r>
                        <a:rPr lang="en-US" sz="1100" b="0" baseline="0" dirty="0" smtClean="0"/>
                        <a:t> </a:t>
                      </a:r>
                      <a:r>
                        <a:rPr lang="en-US" sz="1100" b="0" dirty="0" smtClean="0"/>
                        <a:t>and introduces a clear claim about ______. Write [one-to- two paragraph(s)</a:t>
                      </a:r>
                      <a:r>
                        <a:rPr lang="en-US" sz="1100" b="0" baseline="0" dirty="0" smtClean="0"/>
                        <a:t> </a:t>
                      </a:r>
                      <a:r>
                        <a:rPr lang="en-US" sz="1100" b="0" dirty="0" smtClean="0"/>
                        <a:t>that use(s) reasons and evidence from [the student notes} to support her</a:t>
                      </a:r>
                      <a:r>
                        <a:rPr lang="en-US" sz="1100" b="0" baseline="0" dirty="0" smtClean="0"/>
                        <a:t> </a:t>
                      </a:r>
                      <a:r>
                        <a:rPr lang="en-US" sz="1100" b="0" dirty="0" smtClean="0"/>
                        <a:t>claim.</a:t>
                      </a:r>
                    </a:p>
                    <a:p>
                      <a:pPr marL="171450" indent="-171450">
                        <a:buFont typeface="Arial" panose="020B0604020202020204" pitchFamily="34" charset="0"/>
                        <a:buChar char="•"/>
                      </a:pPr>
                      <a:r>
                        <a:rPr lang="en-US" sz="1100" b="0" dirty="0" smtClean="0"/>
                        <a:t>Use information from the student’s notes to add one or two paragraphs</a:t>
                      </a:r>
                      <a:r>
                        <a:rPr lang="en-US" sz="1100" b="0" baseline="0" dirty="0" smtClean="0"/>
                        <a:t> </a:t>
                      </a:r>
                      <a:r>
                        <a:rPr lang="en-US" sz="1100" b="0" dirty="0" smtClean="0"/>
                        <a:t>that acknowledge the opposing or alternate viewpoint</a:t>
                      </a:r>
                      <a:r>
                        <a:rPr lang="en-US" sz="1200" b="1" dirty="0" smtClean="0"/>
                        <a: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41306">
                <a:tc rowSpan="2" gridSpan="2">
                  <a:txBody>
                    <a:bodyPr/>
                    <a:lstStyle/>
                    <a:p>
                      <a:pPr marL="171450" indent="-171450">
                        <a:buFont typeface="Arial" panose="020B0604020202020204" pitchFamily="34" charset="0"/>
                        <a:buChar char="•"/>
                      </a:pPr>
                      <a:r>
                        <a:rPr lang="en-US" sz="1200" b="1" dirty="0" smtClean="0"/>
                        <a:t>Reference and/or integrate</a:t>
                      </a:r>
                      <a:r>
                        <a:rPr lang="en-US" sz="1200" b="1" baseline="0" dirty="0" smtClean="0"/>
                        <a:t> </a:t>
                      </a:r>
                      <a:r>
                        <a:rPr lang="en-US" sz="1200" b="1" dirty="0" smtClean="0"/>
                        <a:t>relevant and credible evidence (from notes provided) to support claims.</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86429">
                <a:tc gridSpan="2" vMerge="1">
                  <a:txBody>
                    <a:bodyPr/>
                    <a:lstStyle/>
                    <a:p>
                      <a:endParaRPr lang="en-US"/>
                    </a:p>
                  </a:txBody>
                  <a:tcPr/>
                </a:tc>
                <a:tc hMerge="1" vMerge="1">
                  <a:txBody>
                    <a:bodyPr/>
                    <a:lstStyle/>
                    <a:p>
                      <a:endParaRPr lang="en-US"/>
                    </a:p>
                  </a:txBody>
                  <a:tcPr/>
                </a:tc>
                <a:tc rowSpan="4" gridSpan="4">
                  <a:txBody>
                    <a:bodyPr/>
                    <a:lstStyle/>
                    <a:p>
                      <a:r>
                        <a:rPr lang="en-US" sz="1200" b="1" dirty="0" smtClean="0"/>
                        <a:t>Revise a Brief Text DOK-2 (student will revise by identifying</a:t>
                      </a:r>
                      <a:r>
                        <a:rPr lang="en-US" sz="1200" b="1" baseline="0" dirty="0" smtClean="0"/>
                        <a:t> best use of elaboration techniques)</a:t>
                      </a:r>
                    </a:p>
                    <a:p>
                      <a:r>
                        <a:rPr lang="en-US" sz="1100" b="0" baseline="0" dirty="0" smtClean="0"/>
                        <a:t>A student is writing [argumentative essay, editorial] for [teacher, class, student newspaper, etc.] about _____. The student wants to revise the draft to _____. Read the draft of the _____ and complete the task that follows. </a:t>
                      </a:r>
                      <a:r>
                        <a:rPr lang="en-US" sz="1100" b="0" i="1" baseline="0" dirty="0" smtClean="0"/>
                        <a:t>[Insert text.] Stimulus will provide, in addition to the student's draft, some source of information such as student notes, a chart, a bulleted list, or similar fictitious, but factually accurate, source.</a:t>
                      </a:r>
                    </a:p>
                    <a:p>
                      <a:pPr marL="171450" indent="-171450">
                        <a:buFont typeface="Arial" panose="020B0604020202020204" pitchFamily="34" charset="0"/>
                        <a:buChar char="•"/>
                      </a:pPr>
                      <a:r>
                        <a:rPr lang="en-US" sz="1100" b="0" baseline="0" dirty="0" smtClean="0"/>
                        <a:t>The student wants to add information from the ______ to his draft [before/after] the underlined sentence. Which of the following sentences best uses the evidence from the _____ to support ____ [or acknowledge alternate/opposing viewpoints </a:t>
                      </a:r>
                    </a:p>
                    <a:p>
                      <a:pPr marL="171450" indent="-171450">
                        <a:buFont typeface="Arial" panose="020B0604020202020204" pitchFamily="34" charset="0"/>
                        <a:buChar char="•"/>
                      </a:pPr>
                      <a:r>
                        <a:rPr lang="en-US" sz="1100" b="0" baseline="0" dirty="0" smtClean="0"/>
                        <a:t>Revise the student’s paragraphs about ________ by choosing the sentence that gives the best evidence to improve or clarify support of the student’s claim.</a:t>
                      </a:r>
                    </a:p>
                    <a:p>
                      <a:pPr marL="171450" indent="-171450">
                        <a:buFont typeface="Arial" panose="020B0604020202020204" pitchFamily="34" charset="0"/>
                        <a:buChar char="•"/>
                      </a:pPr>
                      <a:r>
                        <a:rPr lang="en-US" sz="1100" b="0" baseline="0" dirty="0" smtClean="0"/>
                        <a:t>Choose the sentence that gives the best evidence to improve support of the student’s reasons underlined (or otherwise designated, such as “at the end of paragraph 3,” etc.)</a:t>
                      </a:r>
                    </a:p>
                    <a:p>
                      <a:pPr marL="171450" indent="-171450">
                        <a:buFont typeface="Arial" panose="020B0604020202020204" pitchFamily="34" charset="0"/>
                        <a:buChar char="•"/>
                      </a:pPr>
                      <a:r>
                        <a:rPr lang="en-US" sz="1100" b="0" baseline="0" dirty="0" smtClean="0"/>
                        <a:t>Choose the sentence that should be deleted because it does not support the claim in the [designated] paragraph (or underlined section, etc.).</a:t>
                      </a:r>
                    </a:p>
                    <a:p>
                      <a:pPr marL="171450" indent="-171450">
                        <a:buFont typeface="Arial" panose="020B0604020202020204" pitchFamily="34" charset="0"/>
                        <a:buChar char="•"/>
                      </a:pPr>
                      <a:r>
                        <a:rPr lang="en-US" sz="1100" b="0" baseline="0" dirty="0" smtClean="0"/>
                        <a:t>Read the underlined text. Choose the sentence(s)/paragraph that would be most appropriate for the author’s argumentative purpose (or for the stated audience).</a:t>
                      </a:r>
                    </a:p>
                    <a:p>
                      <a:pPr marL="171450" indent="-171450">
                        <a:buFont typeface="Arial" panose="020B0604020202020204" pitchFamily="34" charset="0"/>
                        <a:buChar char="•"/>
                      </a:pPr>
                      <a:r>
                        <a:rPr lang="en-US" sz="1100" b="0" baseline="0" dirty="0" smtClean="0"/>
                        <a:t>Select the (paragraph) that would best acknowledge the opposing viewpoint without weakening the writer's argument. </a:t>
                      </a:r>
                    </a:p>
                    <a:p>
                      <a:r>
                        <a:rPr lang="en-US" sz="1100" b="0" baseline="0" dirty="0" smtClean="0"/>
                        <a:t>A student is writing [argumentative essay, editorial] for [teacher, class, student newspaper, etc.] about _______. The student wants to revise the draft to _____. Read the draft of the ____ and complete the task that follows. [Insert text.].</a:t>
                      </a:r>
                    </a:p>
                    <a:p>
                      <a:pPr marL="171450" indent="-171450">
                        <a:buFont typeface="Arial" panose="020B0604020202020204" pitchFamily="34" charset="0"/>
                        <a:buChar char="•"/>
                      </a:pPr>
                      <a:r>
                        <a:rPr lang="en-US" sz="1100" b="0" baseline="0" dirty="0" smtClean="0"/>
                        <a:t>The student wants to add information from the _____ to his draft [before/after] the underlined sentence. Which of the two sentences best uses the evidence from the ____ to support ___ [or acknowledge alternate/opposing viewpoints about _____]? </a:t>
                      </a:r>
                    </a:p>
                    <a:p>
                      <a:pPr marL="171450" indent="-171450">
                        <a:buFont typeface="Arial" panose="020B0604020202020204" pitchFamily="34" charset="0"/>
                        <a:buChar char="•"/>
                      </a:pPr>
                      <a:r>
                        <a:rPr lang="en-US" sz="1100" b="0" baseline="0" dirty="0" smtClean="0"/>
                        <a:t>Revise the student’s paragraphs about ___. Choose the two sentences that give the best evidence to improve, clarify, or support the student’s claim.</a:t>
                      </a:r>
                    </a:p>
                    <a:p>
                      <a:pPr marL="171450" indent="-171450">
                        <a:buFont typeface="Arial" panose="020B0604020202020204" pitchFamily="34" charset="0"/>
                        <a:buChar char="•"/>
                      </a:pPr>
                      <a:r>
                        <a:rPr lang="en-US" sz="1100" b="0" baseline="0" dirty="0" smtClean="0"/>
                        <a:t>Choose the two sentences that would improve or clarify the claim in the two underlined sections/paragraphs.</a:t>
                      </a:r>
                    </a:p>
                    <a:p>
                      <a:r>
                        <a:rPr lang="en-US" sz="1100" b="0" baseline="0" dirty="0" smtClean="0"/>
                        <a:t>Read a student’s draft of a letter to the principal about [issue]. The student wants to replace the two underlined sentences with sentences that would be more appropriate for the author’s argumentative purpose (or for the stated audience). Choose the more appropriate sentences.</a:t>
                      </a:r>
                    </a:p>
                    <a:p>
                      <a:pPr marL="171450" indent="-171450">
                        <a:buFont typeface="Arial" panose="020B0604020202020204" pitchFamily="34" charset="0"/>
                        <a:buChar char="•"/>
                      </a:pPr>
                      <a:r>
                        <a:rPr lang="en-US" sz="1100" b="0" baseline="0" dirty="0" smtClean="0"/>
                        <a:t>Select the two sentences that would best acknowledge the opposing viewpoint without weakening the writer's argument.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1695044">
                <a:tc gridSpan="2">
                  <a:txBody>
                    <a:bodyPr/>
                    <a:lstStyle/>
                    <a:p>
                      <a:pPr marL="171450" indent="-171450">
                        <a:buFont typeface="Arial" panose="020B0604020202020204" pitchFamily="34" charset="0"/>
                        <a:buChar char="•"/>
                      </a:pPr>
                      <a:r>
                        <a:rPr lang="en-US" sz="1200" b="1" dirty="0" smtClean="0"/>
                        <a:t>Acknowledge alternate or opposing claims.</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08161">
                <a:tc gridSpan="2">
                  <a:txBody>
                    <a:bodyPr/>
                    <a:lstStyle/>
                    <a:p>
                      <a:pPr marL="171450" indent="-171450">
                        <a:buFont typeface="Arial" panose="020B0604020202020204" pitchFamily="34" charset="0"/>
                        <a:buChar char="•"/>
                      </a:pPr>
                      <a:r>
                        <a:rPr lang="en-US" sz="1200" b="1" dirty="0" smtClean="0"/>
                        <a:t>Establish and maintain a formal style and tone (including appropriate sentence variety and complexity) for</a:t>
                      </a:r>
                      <a:r>
                        <a:rPr lang="en-US" sz="1200" b="1" baseline="0" dirty="0" smtClean="0"/>
                        <a:t> </a:t>
                      </a:r>
                      <a:r>
                        <a:rPr lang="en-US" sz="1200" b="1" dirty="0" smtClean="0"/>
                        <a:t>audience-</a:t>
                      </a:r>
                      <a:r>
                        <a:rPr lang="en-US" sz="1200" b="1" baseline="0" dirty="0" smtClean="0"/>
                        <a:t> </a:t>
                      </a:r>
                      <a:r>
                        <a:rPr lang="en-US" sz="1200" b="1" dirty="0" smtClean="0"/>
                        <a:t>purpose.</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158730">
                <a:tc gridSpan="2">
                  <a:txBody>
                    <a:bodyPr/>
                    <a:lstStyle/>
                    <a:p>
                      <a:pPr marL="171450" indent="-171450">
                        <a:buFont typeface="Arial" panose="020B0604020202020204" pitchFamily="34" charset="0"/>
                        <a:buChar char="•"/>
                      </a:pPr>
                      <a:r>
                        <a:rPr lang="en-US" sz="1200" b="1" dirty="0" smtClean="0"/>
                        <a:t>Delete details that do not support the claim.</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447852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60350925"/>
              </p:ext>
            </p:extLst>
          </p:nvPr>
        </p:nvGraphicFramePr>
        <p:xfrm>
          <a:off x="-48605" y="1099280"/>
          <a:ext cx="10079073" cy="13219997"/>
        </p:xfrm>
        <a:graphic>
          <a:graphicData uri="http://schemas.openxmlformats.org/drawingml/2006/table">
            <a:tbl>
              <a:tblPr firstRow="1" bandRow="1">
                <a:tableStyleId>{5940675A-B579-460E-94D1-54222C63F5DA}</a:tableStyleId>
              </a:tblPr>
              <a:tblGrid>
                <a:gridCol w="1844666"/>
                <a:gridCol w="606629"/>
                <a:gridCol w="1258710"/>
                <a:gridCol w="2425621"/>
                <a:gridCol w="2244102"/>
                <a:gridCol w="1699345"/>
              </a:tblGrid>
              <a:tr h="369087">
                <a:tc gridSpan="6">
                  <a:txBody>
                    <a:bodyPr/>
                    <a:lstStyle/>
                    <a:p>
                      <a:pPr algn="ctr"/>
                      <a:r>
                        <a:rPr lang="en-US" sz="1800" b="1" dirty="0" smtClean="0">
                          <a:latin typeface="+mn-lt"/>
                        </a:rPr>
                        <a:t>Grade 8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3552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1165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srgbClr val="202020"/>
                          </a:solidFill>
                          <a:effectLst/>
                          <a:uLnTx/>
                          <a:uFillTx/>
                          <a:latin typeface="+mn-lt"/>
                          <a:ea typeface="+mn-ea"/>
                          <a:cs typeface="+mn-cs"/>
                        </a:rPr>
                        <a:t>Introduce and clearly state a focus (thesis).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r>
                        <a:rPr lang="en-US" sz="1200" b="1" dirty="0" smtClean="0">
                          <a:latin typeface="+mn-lt"/>
                        </a:rPr>
                        <a:t>Brief Write DOK-3 (student will write organized informational/explanatory text.</a:t>
                      </a:r>
                    </a:p>
                    <a:p>
                      <a:r>
                        <a:rPr lang="en-US" sz="1100" b="0" dirty="0" smtClean="0">
                          <a:latin typeface="+mn-lt"/>
                        </a:rPr>
                        <a:t>A student is writing a [research paper, project proposal, report on a science</a:t>
                      </a:r>
                      <a:r>
                        <a:rPr lang="en-US" sz="1100" b="0" baseline="0" dirty="0" smtClean="0">
                          <a:latin typeface="+mn-lt"/>
                        </a:rPr>
                        <a:t> </a:t>
                      </a:r>
                      <a:r>
                        <a:rPr lang="en-US" sz="1100" b="0" dirty="0" smtClean="0">
                          <a:latin typeface="+mn-lt"/>
                        </a:rPr>
                        <a:t>project, instructions for setting up a web site (or any other process), news or</a:t>
                      </a:r>
                      <a:r>
                        <a:rPr lang="en-US" sz="1100" b="0" baseline="0" dirty="0" smtClean="0">
                          <a:latin typeface="+mn-lt"/>
                        </a:rPr>
                        <a:t> </a:t>
                      </a:r>
                      <a:r>
                        <a:rPr lang="en-US" sz="1100" b="0" dirty="0" smtClean="0">
                          <a:latin typeface="+mn-lt"/>
                        </a:rPr>
                        <a:t>non-fiction feature article, blog post ]</a:t>
                      </a:r>
                      <a:r>
                        <a:rPr lang="en-US" sz="1100" b="0" baseline="0" dirty="0" smtClean="0">
                          <a:latin typeface="+mn-lt"/>
                        </a:rPr>
                        <a:t> </a:t>
                      </a:r>
                      <a:r>
                        <a:rPr lang="en-US" sz="1100" b="0" dirty="0" smtClean="0">
                          <a:latin typeface="+mn-lt"/>
                        </a:rPr>
                        <a:t>for [teacher,</a:t>
                      </a:r>
                      <a:r>
                        <a:rPr lang="en-US" sz="1100" b="0" baseline="0" dirty="0" smtClean="0">
                          <a:latin typeface="+mn-lt"/>
                        </a:rPr>
                        <a:t> </a:t>
                      </a:r>
                      <a:r>
                        <a:rPr lang="en-US" sz="1100" b="0" dirty="0" smtClean="0">
                          <a:latin typeface="+mn-lt"/>
                        </a:rPr>
                        <a:t>class, school paper, yearbook, web site, etc.] about _____. Read the draft of the ___ and complete the task that follows. </a:t>
                      </a:r>
                    </a:p>
                    <a:p>
                      <a:pPr marL="171450" indent="-171450">
                        <a:buFont typeface="Arial" panose="020B0604020202020204" pitchFamily="34" charset="0"/>
                        <a:buChar char="•"/>
                      </a:pPr>
                      <a:r>
                        <a:rPr lang="en-US" sz="1100" b="0" dirty="0" smtClean="0">
                          <a:latin typeface="+mn-lt"/>
                        </a:rPr>
                        <a:t>In one or two paragraphs, write an introduction that both provides a</a:t>
                      </a:r>
                      <a:r>
                        <a:rPr lang="en-US" sz="1100" b="0" baseline="0" dirty="0" smtClean="0">
                          <a:latin typeface="+mn-lt"/>
                        </a:rPr>
                        <a:t> </a:t>
                      </a:r>
                      <a:r>
                        <a:rPr lang="en-US" sz="1100" b="0" dirty="0" smtClean="0">
                          <a:latin typeface="+mn-lt"/>
                        </a:rPr>
                        <a:t>clear focus (controlling idea, or thesis) for the text and sets up or</a:t>
                      </a:r>
                      <a:r>
                        <a:rPr lang="en-US" sz="1100" b="0" baseline="0" dirty="0" smtClean="0">
                          <a:latin typeface="+mn-lt"/>
                        </a:rPr>
                        <a:t> </a:t>
                      </a:r>
                      <a:r>
                        <a:rPr lang="en-US" sz="1100" b="0" dirty="0" smtClean="0">
                          <a:latin typeface="+mn-lt"/>
                        </a:rPr>
                        <a:t>explains the context for what is to follow.</a:t>
                      </a:r>
                    </a:p>
                    <a:p>
                      <a:pPr marL="171450" indent="-171450">
                        <a:buFont typeface="Arial" panose="020B0604020202020204" pitchFamily="34" charset="0"/>
                        <a:buChar char="•"/>
                      </a:pPr>
                      <a:r>
                        <a:rPr lang="en-US" sz="1100" b="0" dirty="0" smtClean="0">
                          <a:latin typeface="+mn-lt"/>
                        </a:rPr>
                        <a:t>The student needs a conclusion for the ______. Write a one-to-two paragraph</a:t>
                      </a:r>
                      <a:r>
                        <a:rPr lang="en-US" sz="1100" b="0" baseline="0" dirty="0" smtClean="0">
                          <a:latin typeface="+mn-lt"/>
                        </a:rPr>
                        <a:t> </a:t>
                      </a:r>
                      <a:r>
                        <a:rPr lang="en-US" sz="1100" b="0" dirty="0" smtClean="0">
                          <a:latin typeface="+mn-lt"/>
                        </a:rPr>
                        <a:t>conclusion for this essay that follows logically from and</a:t>
                      </a:r>
                      <a:r>
                        <a:rPr lang="en-US" sz="1100" b="0" baseline="0" dirty="0" smtClean="0">
                          <a:latin typeface="+mn-lt"/>
                        </a:rPr>
                        <a:t> </a:t>
                      </a:r>
                      <a:r>
                        <a:rPr lang="en-US" sz="1100" b="0" dirty="0" smtClean="0">
                          <a:latin typeface="+mn-lt"/>
                        </a:rPr>
                        <a:t>supports the information in the [stimulus].</a:t>
                      </a:r>
                    </a:p>
                    <a:p>
                      <a:pPr marL="171450" indent="-171450">
                        <a:buFont typeface="Arial" panose="020B0604020202020204" pitchFamily="34" charset="0"/>
                        <a:buChar char="•"/>
                      </a:pPr>
                      <a:r>
                        <a:rPr lang="en-US" sz="1100" b="0" dirty="0" smtClean="0">
                          <a:latin typeface="+mn-lt"/>
                        </a:rPr>
                        <a:t>Using the information in the student's first three paragraphs, write a</a:t>
                      </a:r>
                      <a:r>
                        <a:rPr lang="en-US" sz="1100" b="0" baseline="0" dirty="0" smtClean="0">
                          <a:latin typeface="+mn-lt"/>
                        </a:rPr>
                        <a:t> </a:t>
                      </a:r>
                      <a:r>
                        <a:rPr lang="en-US" sz="1100" b="0" dirty="0" smtClean="0">
                          <a:latin typeface="+mn-lt"/>
                        </a:rPr>
                        <a:t>one-to-two paragraph conclusion.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916046">
                <a:tc gridSpan="2">
                  <a:txBody>
                    <a:bodyPr/>
                    <a:lstStyle/>
                    <a:p>
                      <a:pPr marL="171450" indent="-171450">
                        <a:buFont typeface="Arial" panose="020B0604020202020204" pitchFamily="34" charset="0"/>
                        <a:buChar char="•"/>
                      </a:pPr>
                      <a:r>
                        <a:rPr lang="en-US" sz="1100" b="1" dirty="0" smtClean="0">
                          <a:latin typeface="+mn-lt"/>
                        </a:rPr>
                        <a:t>Preview what is to follow.</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71842">
                <a:tc gridSpan="2">
                  <a:txBody>
                    <a:bodyPr/>
                    <a:lstStyle/>
                    <a:p>
                      <a:pPr marL="171450" indent="-171450">
                        <a:buFont typeface="Arial" panose="020B0604020202020204" pitchFamily="34" charset="0"/>
                        <a:buChar char="•"/>
                      </a:pPr>
                      <a:r>
                        <a:rPr lang="en-US" sz="1100" b="1" dirty="0" smtClean="0">
                          <a:latin typeface="+mn-lt"/>
                        </a:rPr>
                        <a:t>Maintain a clear focus (Note: details that are out of order are organization – 1b: details that do not belong are</a:t>
                      </a:r>
                      <a:r>
                        <a:rPr lang="en-US" sz="1100" b="1" baseline="0" dirty="0" smtClean="0">
                          <a:latin typeface="+mn-lt"/>
                        </a:rPr>
                        <a:t> </a:t>
                      </a:r>
                      <a:r>
                        <a:rPr lang="en-US" sz="1100" b="1" dirty="0" smtClean="0">
                          <a:latin typeface="+mn-lt"/>
                        </a:rPr>
                        <a:t>elaboration – 2d).</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gridSpan="4">
                  <a:txBody>
                    <a:bodyPr/>
                    <a:lstStyle/>
                    <a:p>
                      <a:r>
                        <a:rPr lang="en-US" sz="1200" b="1" baseline="0" dirty="0" smtClean="0">
                          <a:latin typeface="+mn-lt"/>
                        </a:rPr>
                        <a:t>Revise a Brief Text DOK – 2 (student will revise by identifying improved organizational elements.</a:t>
                      </a:r>
                    </a:p>
                    <a:p>
                      <a:r>
                        <a:rPr lang="en-US" sz="1100" b="0" baseline="0" dirty="0" smtClean="0">
                          <a:latin typeface="+mn-lt"/>
                        </a:rPr>
                        <a:t>A student is writing a _____for [teacher, class, school paper, yearbook, web site, etc.] about ____. The student wants to revise the draft to____. Read the draft of the ______ and complete the task that follows. [Insert text.].</a:t>
                      </a:r>
                    </a:p>
                    <a:p>
                      <a:pPr marL="171450" indent="-171450">
                        <a:buFont typeface="Arial" panose="020B0604020202020204" pitchFamily="34" charset="0"/>
                        <a:buChar char="•"/>
                      </a:pPr>
                      <a:r>
                        <a:rPr lang="en-US" sz="1100" b="0" baseline="0" dirty="0" smtClean="0">
                          <a:latin typeface="+mn-lt"/>
                        </a:rPr>
                        <a:t>Choose the sentence [or paragraph] that would best introduce the topic (OR the best thesis statement).</a:t>
                      </a:r>
                    </a:p>
                    <a:p>
                      <a:pPr marL="171450" indent="-171450">
                        <a:buFont typeface="Arial" panose="020B0604020202020204" pitchFamily="34" charset="0"/>
                        <a:buChar char="•"/>
                      </a:pPr>
                      <a:r>
                        <a:rPr lang="en-US" sz="1100" b="0" baseline="0" dirty="0" smtClean="0">
                          <a:latin typeface="+mn-lt"/>
                        </a:rPr>
                        <a:t>Choose the sentences that should be added to set up or explain the context for what is to follow in the ____.</a:t>
                      </a:r>
                    </a:p>
                    <a:p>
                      <a:pPr marL="171450" indent="-171450">
                        <a:buFont typeface="Arial" panose="020B0604020202020204" pitchFamily="34" charset="0"/>
                        <a:buChar char="•"/>
                      </a:pPr>
                      <a:r>
                        <a:rPr lang="en-US" sz="1100" b="0" baseline="0" dirty="0" smtClean="0">
                          <a:latin typeface="+mn-lt"/>
                        </a:rPr>
                        <a:t>Choose the sentence [or paragraph] that would best conclude the informational/explanatory text [essay, report, etc.].</a:t>
                      </a:r>
                    </a:p>
                    <a:p>
                      <a:pPr marL="171450" indent="-171450">
                        <a:buFont typeface="Arial" panose="020B0604020202020204" pitchFamily="34" charset="0"/>
                        <a:buChar char="•"/>
                      </a:pPr>
                      <a:r>
                        <a:rPr lang="en-US" sz="1100" b="0" baseline="0" dirty="0" smtClean="0">
                          <a:latin typeface="+mn-lt"/>
                        </a:rPr>
                        <a:t>The underlined topic sentence [or conclusion] needs revising. Which sentence best replaces  the underlined sentence?</a:t>
                      </a:r>
                    </a:p>
                    <a:p>
                      <a:pPr marL="171450" indent="-171450">
                        <a:buFont typeface="Arial" panose="020B0604020202020204" pitchFamily="34" charset="0"/>
                        <a:buChar char="•"/>
                      </a:pPr>
                      <a:r>
                        <a:rPr lang="en-US" sz="1100" b="0" baseline="0" dirty="0" smtClean="0">
                          <a:latin typeface="+mn-lt"/>
                        </a:rPr>
                        <a:t>Choose the transition strategy [word, phrase, sentence] that best connects the two paragraphs [sections, etc.]. </a:t>
                      </a:r>
                    </a:p>
                    <a:p>
                      <a:r>
                        <a:rPr lang="en-US" sz="1100" b="0" baseline="0" dirty="0" smtClean="0">
                          <a:latin typeface="+mn-lt"/>
                        </a:rPr>
                        <a:t>A student is writing a [research paper, project proposal, report (or other) project, how to set up a web site (or any process), news/non-fiction article, blog post (or online article)] for [______audience] about ___. The student wants to revise the draft to _____. Read the draft of the ______ and complete the task that follows. [Insert text.].</a:t>
                      </a:r>
                    </a:p>
                    <a:p>
                      <a:pPr marL="171450" indent="-171450">
                        <a:buFont typeface="Arial" panose="020B0604020202020204" pitchFamily="34" charset="0"/>
                        <a:buChar char="•"/>
                      </a:pPr>
                      <a:r>
                        <a:rPr lang="en-US" sz="1100" b="0" baseline="0" dirty="0" smtClean="0">
                          <a:latin typeface="+mn-lt"/>
                        </a:rPr>
                        <a:t>Revise the introduction by choosing two sentences (or paragraphs) that improve the introduction of the topic.</a:t>
                      </a:r>
                    </a:p>
                    <a:p>
                      <a:pPr marL="171450" indent="-171450">
                        <a:buFont typeface="Arial" panose="020B0604020202020204" pitchFamily="34" charset="0"/>
                        <a:buChar char="•"/>
                      </a:pPr>
                      <a:r>
                        <a:rPr lang="en-US" sz="1100" b="0" baseline="0" dirty="0" smtClean="0">
                          <a:latin typeface="+mn-lt"/>
                        </a:rPr>
                        <a:t>Revise the conclusion by choosing the two sentences that would improve the end of ____.</a:t>
                      </a:r>
                    </a:p>
                    <a:p>
                      <a:pPr marL="171450" indent="-171450">
                        <a:buFont typeface="Arial" panose="020B0604020202020204" pitchFamily="34" charset="0"/>
                        <a:buChar char="•"/>
                      </a:pPr>
                      <a:r>
                        <a:rPr lang="en-US" sz="1100" b="0" baseline="0" dirty="0" smtClean="0">
                          <a:latin typeface="+mn-lt"/>
                        </a:rPr>
                        <a:t>The student wants to revise the paragraph for a better conclusion to meet the needs of the audience. Choose the sentence that would make the best conclusion.</a:t>
                      </a:r>
                    </a:p>
                    <a:p>
                      <a:pPr marL="171450" indent="-171450">
                        <a:buFont typeface="Arial" panose="020B0604020202020204" pitchFamily="34" charset="0"/>
                        <a:buChar char="•"/>
                      </a:pPr>
                      <a:r>
                        <a:rPr lang="en-US" sz="1100" b="0" baseline="0" dirty="0" smtClean="0">
                          <a:latin typeface="+mn-lt"/>
                        </a:rPr>
                        <a:t>Revise the transition strategies by choosing two [words/phrases/sentences] that would clarify the connections between the two underlined [(sentences, paragraphs, or sections) or clarify the relationship between the two underlined (sentences paragraphs or sections). See evidence statements for appropriate organizational structures].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5"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39657">
                <a:tc gridSpan="2">
                  <a:txBody>
                    <a:bodyPr/>
                    <a:lstStyle/>
                    <a:p>
                      <a:pPr marL="171450" indent="-171450">
                        <a:buFont typeface="Arial" panose="020B0604020202020204" pitchFamily="34" charset="0"/>
                        <a:buChar char="•"/>
                      </a:pPr>
                      <a:r>
                        <a:rPr lang="en-US" sz="1100" b="1" dirty="0" smtClean="0">
                          <a:latin typeface="+mn-lt"/>
                        </a:rPr>
                        <a:t>Organize ideas/concepts strategically - into broader categories (definition, classification,</a:t>
                      </a:r>
                      <a:r>
                        <a:rPr lang="en-US" sz="1100" b="1" baseline="0" dirty="0" smtClean="0">
                          <a:latin typeface="+mn-lt"/>
                        </a:rPr>
                        <a:t> </a:t>
                      </a:r>
                      <a:r>
                        <a:rPr lang="en-US" sz="1100" b="1" dirty="0" smtClean="0">
                          <a:latin typeface="+mn-lt"/>
                        </a:rPr>
                        <a:t>comparison- contrast, cause/effect. </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436213">
                <a:tc gridSpan="2">
                  <a:txBody>
                    <a:bodyPr/>
                    <a:lstStyle/>
                    <a:p>
                      <a:pPr marL="171450" indent="-171450">
                        <a:buFont typeface="Arial" panose="020B0604020202020204" pitchFamily="34" charset="0"/>
                        <a:buChar char="•"/>
                      </a:pPr>
                      <a:r>
                        <a:rPr lang="en-US" sz="1100" b="1" dirty="0" smtClean="0">
                          <a:latin typeface="+mn-lt"/>
                        </a:rPr>
                        <a:t>Provide appropriate transitional strategies for coherence.</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36213">
                <a:tc gridSpan="2">
                  <a:txBody>
                    <a:bodyPr/>
                    <a:lstStyle/>
                    <a:p>
                      <a:pPr marL="171450" indent="-171450">
                        <a:buFont typeface="Arial" panose="020B0604020202020204" pitchFamily="34" charset="0"/>
                        <a:buChar char="•"/>
                      </a:pPr>
                      <a:r>
                        <a:rPr lang="en-US" sz="1100" b="1" dirty="0" smtClean="0">
                          <a:latin typeface="+mn-lt"/>
                        </a:rPr>
                        <a:t>Maintain a consistent and appropriate tone.</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604028">
                <a:tc gridSpan="2">
                  <a:txBody>
                    <a:bodyPr/>
                    <a:lstStyle/>
                    <a:p>
                      <a:pPr marL="171450" indent="-171450">
                        <a:buFont typeface="Arial" panose="020B0604020202020204" pitchFamily="34" charset="0"/>
                        <a:buChar char="•"/>
                      </a:pPr>
                      <a:r>
                        <a:rPr lang="en-US" sz="1100" b="1" dirty="0" smtClean="0">
                          <a:latin typeface="+mn-lt"/>
                        </a:rPr>
                        <a:t>Provide a conclusion that follows from and supports the information or explanation presented.</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endParaRPr lang="en-US" sz="1500" b="1" dirty="0">
                        <a:latin typeface="+mn-lt"/>
                      </a:endParaRP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298957">
                <a:tc gridSpan="2">
                  <a:txBody>
                    <a:bodyPr/>
                    <a:lstStyle/>
                    <a:p>
                      <a:pPr marL="171450" indent="-171450">
                        <a:buFont typeface="Arial" panose="020B0604020202020204" pitchFamily="34" charset="0"/>
                        <a:buChar char="•"/>
                      </a:pPr>
                      <a:r>
                        <a:rPr lang="en-US" sz="1100" b="1" dirty="0" smtClean="0"/>
                        <a:t>Reference and/or Integrate relevant supporting evidence (e.g., facts, definitions, concrete details, quotations,</a:t>
                      </a:r>
                      <a:r>
                        <a:rPr lang="en-US" sz="1100" b="1" baseline="0" dirty="0" smtClean="0"/>
                        <a:t> </a:t>
                      </a:r>
                      <a:r>
                        <a:rPr lang="en-US" sz="1100" b="1" dirty="0" smtClean="0"/>
                        <a:t>examples from notes provided) appropriate for the required form (essay, report, etc.).</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r>
                        <a:rPr lang="en-US" sz="1200" b="1" dirty="0" smtClean="0">
                          <a:latin typeface="+mn-lt"/>
                        </a:rPr>
                        <a:t>Brief Write DOK-3 (student will write complex, well-developed</a:t>
                      </a:r>
                      <a:r>
                        <a:rPr lang="en-US" sz="1200" b="1" baseline="0" dirty="0" smtClean="0">
                          <a:latin typeface="+mn-lt"/>
                        </a:rPr>
                        <a:t> </a:t>
                      </a:r>
                      <a:r>
                        <a:rPr lang="en-US" sz="1200" b="1" dirty="0" smtClean="0">
                          <a:latin typeface="+mn-lt"/>
                        </a:rPr>
                        <a:t>text</a:t>
                      </a:r>
                      <a:r>
                        <a:rPr lang="en-US" sz="1200" b="1" baseline="0" dirty="0" smtClean="0">
                          <a:latin typeface="+mn-lt"/>
                        </a:rPr>
                        <a:t> </a:t>
                      </a:r>
                      <a:r>
                        <a:rPr lang="en-US" sz="1200" b="1" dirty="0" smtClean="0">
                          <a:latin typeface="+mn-lt"/>
                        </a:rPr>
                        <a:t>by applying elaboration techniques)</a:t>
                      </a:r>
                    </a:p>
                    <a:p>
                      <a:r>
                        <a:rPr lang="en-US" sz="1100" b="0" dirty="0" smtClean="0">
                          <a:latin typeface="+mn-lt"/>
                        </a:rPr>
                        <a:t>A student is writing a [research paper, proposal, report (or other) project, (or any process), news/non-fiction </a:t>
                      </a:r>
                      <a:r>
                        <a:rPr lang="en-US" sz="1100" b="0" baseline="0" dirty="0" smtClean="0">
                          <a:latin typeface="+mn-lt"/>
                        </a:rPr>
                        <a:t> </a:t>
                      </a:r>
                      <a:r>
                        <a:rPr lang="en-US" sz="1100" b="0" dirty="0" smtClean="0">
                          <a:latin typeface="+mn-lt"/>
                        </a:rPr>
                        <a:t>article, blog post (or online</a:t>
                      </a:r>
                      <a:r>
                        <a:rPr lang="en-US" sz="1100" b="0" baseline="0" dirty="0" smtClean="0">
                          <a:latin typeface="+mn-lt"/>
                        </a:rPr>
                        <a:t> </a:t>
                      </a:r>
                      <a:r>
                        <a:rPr lang="en-US" sz="1100" b="0" dirty="0" smtClean="0">
                          <a:latin typeface="+mn-lt"/>
                        </a:rPr>
                        <a:t>article)] for [audience] about _____. Read the draft of the _____ and complete the task</a:t>
                      </a:r>
                    </a:p>
                    <a:p>
                      <a:r>
                        <a:rPr lang="en-US" sz="1100" b="0" dirty="0" smtClean="0">
                          <a:latin typeface="+mn-lt"/>
                        </a:rPr>
                        <a:t>that follows. [Insert text.] </a:t>
                      </a:r>
                      <a:r>
                        <a:rPr lang="en-US" sz="1100" b="0" i="1" dirty="0" smtClean="0">
                          <a:latin typeface="+mn-lt"/>
                        </a:rPr>
                        <a:t>Stimulus will provide, in addition to the student's</a:t>
                      </a:r>
                      <a:r>
                        <a:rPr lang="en-US" sz="1100" b="0" i="1" baseline="0" dirty="0" smtClean="0">
                          <a:latin typeface="+mn-lt"/>
                        </a:rPr>
                        <a:t> </a:t>
                      </a:r>
                      <a:r>
                        <a:rPr lang="en-US" sz="1100" b="0" i="1" dirty="0" smtClean="0">
                          <a:latin typeface="+mn-lt"/>
                        </a:rPr>
                        <a:t>draft, some source of information such as</a:t>
                      </a:r>
                    </a:p>
                    <a:p>
                      <a:r>
                        <a:rPr lang="en-US" sz="1100" b="0" i="1" dirty="0" smtClean="0">
                          <a:latin typeface="+mn-lt"/>
                        </a:rPr>
                        <a:t>student notes, a chart, a bulleted</a:t>
                      </a:r>
                      <a:r>
                        <a:rPr lang="en-US" sz="1100" b="0" i="1" baseline="0" dirty="0" smtClean="0">
                          <a:latin typeface="+mn-lt"/>
                        </a:rPr>
                        <a:t> </a:t>
                      </a:r>
                      <a:r>
                        <a:rPr lang="en-US" sz="1100" b="0" i="1" dirty="0" smtClean="0">
                          <a:latin typeface="+mn-lt"/>
                        </a:rPr>
                        <a:t>list, or similar fictitious, but factually accurate, source.</a:t>
                      </a:r>
                      <a:r>
                        <a:rPr lang="en-US" sz="1100" b="0" i="1" baseline="0" dirty="0" smtClean="0">
                          <a:latin typeface="+mn-lt"/>
                        </a:rPr>
                        <a:t> </a:t>
                      </a:r>
                      <a:r>
                        <a:rPr lang="en-US" sz="1100" b="0" i="1" dirty="0" smtClean="0">
                          <a:latin typeface="+mn-lt"/>
                        </a:rPr>
                        <a:t> Students should either quote directly from the source</a:t>
                      </a:r>
                      <a:r>
                        <a:rPr lang="en-US" sz="1100" b="0" i="1" baseline="0" dirty="0" smtClean="0">
                          <a:latin typeface="+mn-lt"/>
                        </a:rPr>
                        <a:t> </a:t>
                      </a:r>
                      <a:r>
                        <a:rPr lang="en-US" sz="1100" b="0" i="1" dirty="0" smtClean="0">
                          <a:latin typeface="+mn-lt"/>
                        </a:rPr>
                        <a:t>or paraphrase by using their own words when referencing the sources.</a:t>
                      </a:r>
                    </a:p>
                    <a:p>
                      <a:pPr marL="171450" indent="-171450">
                        <a:buFont typeface="Arial" panose="020B0604020202020204" pitchFamily="34" charset="0"/>
                        <a:buChar char="•"/>
                      </a:pPr>
                      <a:r>
                        <a:rPr lang="en-US" sz="1100" b="0" dirty="0" smtClean="0">
                          <a:latin typeface="+mn-lt"/>
                        </a:rPr>
                        <a:t>Write one or two paragraph(s) that provide(s) [the audience] more</a:t>
                      </a:r>
                      <a:r>
                        <a:rPr lang="en-US" sz="1100" b="0" baseline="0" dirty="0" smtClean="0">
                          <a:latin typeface="+mn-lt"/>
                        </a:rPr>
                        <a:t> </a:t>
                      </a:r>
                      <a:r>
                        <a:rPr lang="en-US" sz="1100" b="0" dirty="0" smtClean="0">
                          <a:latin typeface="+mn-lt"/>
                        </a:rPr>
                        <a:t>information about [the idea/concept/part], [underlined or designated,],</a:t>
                      </a:r>
                      <a:r>
                        <a:rPr lang="en-US" sz="1100" b="0" baseline="0" dirty="0" smtClean="0">
                          <a:latin typeface="+mn-lt"/>
                        </a:rPr>
                        <a:t> </a:t>
                      </a:r>
                      <a:r>
                        <a:rPr lang="en-US" sz="1100" b="0" dirty="0" smtClean="0">
                          <a:latin typeface="+mn-lt"/>
                        </a:rPr>
                        <a:t>providing evidence [or quotations, facts, details, examples, etc.] from</a:t>
                      </a:r>
                      <a:r>
                        <a:rPr lang="en-US" sz="1100" b="0" baseline="0" dirty="0" smtClean="0">
                          <a:latin typeface="+mn-lt"/>
                        </a:rPr>
                        <a:t> </a:t>
                      </a:r>
                      <a:r>
                        <a:rPr lang="en-US" sz="1100" b="0" dirty="0" smtClean="0">
                          <a:latin typeface="+mn-lt"/>
                        </a:rPr>
                        <a:t>the [stimulus]. </a:t>
                      </a:r>
                      <a:r>
                        <a:rPr lang="en-US" sz="1100" b="0" i="1" dirty="0" smtClean="0">
                          <a:latin typeface="+mn-lt"/>
                        </a:rPr>
                        <a:t>Note: stem must indicate specifically where the</a:t>
                      </a:r>
                      <a:r>
                        <a:rPr lang="en-US" sz="1100" b="0" i="1" baseline="0" dirty="0" smtClean="0">
                          <a:latin typeface="+mn-lt"/>
                        </a:rPr>
                        <a:t> </a:t>
                      </a:r>
                      <a:r>
                        <a:rPr lang="en-US" sz="1100" b="0" i="1" dirty="0" smtClean="0">
                          <a:latin typeface="+mn-lt"/>
                        </a:rPr>
                        <a:t>information is to be inserted. This can be done by  underlining a section or by</a:t>
                      </a:r>
                      <a:r>
                        <a:rPr lang="en-US" sz="1100" b="0" i="1" baseline="0" dirty="0" smtClean="0">
                          <a:latin typeface="+mn-lt"/>
                        </a:rPr>
                        <a:t> </a:t>
                      </a:r>
                      <a:r>
                        <a:rPr lang="en-US" sz="1100" b="0" i="1" dirty="0" smtClean="0">
                          <a:latin typeface="+mn-lt"/>
                        </a:rPr>
                        <a:t>indicating, for example, “between paragraph 1 and 2,” or “at the end of</a:t>
                      </a:r>
                      <a:r>
                        <a:rPr lang="en-US" sz="1100" b="0" i="1" baseline="0" dirty="0" smtClean="0">
                          <a:latin typeface="+mn-lt"/>
                        </a:rPr>
                        <a:t> </a:t>
                      </a:r>
                      <a:r>
                        <a:rPr lang="en-US" sz="1100" b="0" i="1" dirty="0" smtClean="0">
                          <a:latin typeface="+mn-lt"/>
                        </a:rPr>
                        <a:t>paragraph 3,” etc.</a:t>
                      </a:r>
                    </a:p>
                    <a:p>
                      <a:pPr marL="171450" indent="-171450">
                        <a:buFont typeface="Arial" panose="020B0604020202020204" pitchFamily="34" charset="0"/>
                        <a:buChar char="•"/>
                      </a:pPr>
                      <a:r>
                        <a:rPr lang="en-US" sz="1100" b="0" dirty="0" smtClean="0">
                          <a:latin typeface="+mn-lt"/>
                        </a:rPr>
                        <a:t>Write two-to-three paragraphs that provide or elaborate______ [could be</a:t>
                      </a:r>
                      <a:r>
                        <a:rPr lang="en-US" sz="1100" b="0" baseline="0" dirty="0" smtClean="0">
                          <a:latin typeface="+mn-lt"/>
                        </a:rPr>
                        <a:t> </a:t>
                      </a:r>
                      <a:r>
                        <a:rPr lang="en-US" sz="1100" b="0" dirty="0" smtClean="0">
                          <a:latin typeface="+mn-lt"/>
                        </a:rPr>
                        <a:t>“provides the effect” if previous paragraph(s) elaborated the “cause;”</a:t>
                      </a:r>
                      <a:r>
                        <a:rPr lang="en-US" sz="1100" b="0" baseline="0" dirty="0" smtClean="0">
                          <a:latin typeface="+mn-lt"/>
                        </a:rPr>
                        <a:t> </a:t>
                      </a:r>
                      <a:r>
                        <a:rPr lang="en-US" sz="1100" b="0" dirty="0" smtClean="0">
                          <a:latin typeface="+mn-lt"/>
                        </a:rPr>
                        <a:t>could be “provides the contrast” if previous paragraph(s) provided the</a:t>
                      </a:r>
                      <a:r>
                        <a:rPr lang="en-US" sz="1100" b="0" baseline="0" dirty="0" smtClean="0">
                          <a:latin typeface="+mn-lt"/>
                        </a:rPr>
                        <a:t> </a:t>
                      </a:r>
                      <a:r>
                        <a:rPr lang="en-US" sz="1100" b="0" dirty="0" smtClean="0">
                          <a:latin typeface="+mn-lt"/>
                        </a:rPr>
                        <a:t>similarities, or just “more specific evidence”]. Note: stem must indicate</a:t>
                      </a:r>
                      <a:r>
                        <a:rPr lang="en-US" sz="1100" b="0" baseline="0" dirty="0" smtClean="0">
                          <a:latin typeface="+mn-lt"/>
                        </a:rPr>
                        <a:t> </a:t>
                      </a:r>
                      <a:r>
                        <a:rPr lang="en-US" sz="1100" b="0" dirty="0" smtClean="0">
                          <a:latin typeface="+mn-lt"/>
                        </a:rPr>
                        <a:t>exactly where the information is to be added.</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042264">
                <a:tc gridSpan="2">
                  <a:txBody>
                    <a:bodyPr/>
                    <a:lstStyle/>
                    <a:p>
                      <a:pPr marL="171450" indent="-171450">
                        <a:buFont typeface="Arial" panose="020B0604020202020204" pitchFamily="34" charset="0"/>
                        <a:buChar char="•"/>
                      </a:pPr>
                      <a:r>
                        <a:rPr lang="en-US" sz="1100" b="1" dirty="0" smtClean="0"/>
                        <a:t>Use  precise language and domain specific vocabulary.</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gridSpan="4">
                  <a:txBody>
                    <a:bodyPr/>
                    <a:lstStyle/>
                    <a:p>
                      <a:r>
                        <a:rPr lang="en-US" sz="1200" b="1" dirty="0" smtClean="0">
                          <a:latin typeface="+mn-lt"/>
                        </a:rPr>
                        <a:t>Revise a Brief Text DOK-2 (student will revise by identifying best use of elaboration techniques)</a:t>
                      </a:r>
                    </a:p>
                    <a:p>
                      <a:r>
                        <a:rPr lang="en-US" sz="1100" b="0" dirty="0" smtClean="0">
                          <a:latin typeface="+mn-lt"/>
                        </a:rPr>
                        <a:t>A student is writing a __________for [audience] about ____. The student wants to revise the draft to____. Read</a:t>
                      </a:r>
                      <a:r>
                        <a:rPr lang="en-US" sz="1100" b="0" baseline="0" dirty="0" smtClean="0">
                          <a:latin typeface="+mn-lt"/>
                        </a:rPr>
                        <a:t> </a:t>
                      </a:r>
                      <a:r>
                        <a:rPr lang="en-US" sz="1100" b="0" dirty="0" smtClean="0">
                          <a:latin typeface="+mn-lt"/>
                        </a:rPr>
                        <a:t>the draft of the ____ and complete the task .[Insert text.]</a:t>
                      </a:r>
                      <a:r>
                        <a:rPr lang="en-US" sz="1100" b="0" baseline="0" dirty="0" smtClean="0">
                          <a:latin typeface="+mn-lt"/>
                        </a:rPr>
                        <a:t> </a:t>
                      </a:r>
                      <a:r>
                        <a:rPr lang="en-US" sz="1100" b="0" i="1" dirty="0" smtClean="0">
                          <a:latin typeface="+mn-lt"/>
                        </a:rPr>
                        <a:t>Stimulus will provide, in addition to the student's draft, some source of</a:t>
                      </a:r>
                      <a:r>
                        <a:rPr lang="en-US" sz="1100" b="0" i="1" baseline="0" dirty="0" smtClean="0">
                          <a:latin typeface="+mn-lt"/>
                        </a:rPr>
                        <a:t> </a:t>
                      </a:r>
                      <a:r>
                        <a:rPr lang="en-US" sz="1100" b="0" i="1" dirty="0" smtClean="0">
                          <a:latin typeface="+mn-lt"/>
                        </a:rPr>
                        <a:t>information such as student notes, a chart, a bulleted list, or similar</a:t>
                      </a:r>
                      <a:r>
                        <a:rPr lang="en-US" sz="1100" b="0" i="1" baseline="0" dirty="0" smtClean="0">
                          <a:latin typeface="+mn-lt"/>
                        </a:rPr>
                        <a:t> </a:t>
                      </a:r>
                      <a:r>
                        <a:rPr lang="en-US" sz="1100" b="0" i="1" dirty="0" smtClean="0">
                          <a:latin typeface="+mn-lt"/>
                        </a:rPr>
                        <a:t>fictitious, but factually accurate, source. (See first sample stem.)</a:t>
                      </a:r>
                    </a:p>
                    <a:p>
                      <a:r>
                        <a:rPr lang="en-US" sz="1100" b="0" dirty="0" smtClean="0">
                          <a:latin typeface="+mn-lt"/>
                        </a:rPr>
                        <a:t>Choose the sentence from ____ that provides the best evidence to</a:t>
                      </a:r>
                      <a:r>
                        <a:rPr lang="en-US" sz="1100" b="0" baseline="0" dirty="0" smtClean="0">
                          <a:latin typeface="+mn-lt"/>
                        </a:rPr>
                        <a:t> </a:t>
                      </a:r>
                      <a:r>
                        <a:rPr lang="en-US" sz="1100" b="0" dirty="0" smtClean="0">
                          <a:latin typeface="+mn-lt"/>
                        </a:rPr>
                        <a:t>support the main idea (or other) underlined in ____. </a:t>
                      </a:r>
                      <a:r>
                        <a:rPr lang="en-US" sz="1100" b="0" i="1" dirty="0" smtClean="0">
                          <a:latin typeface="+mn-lt"/>
                        </a:rPr>
                        <a:t>Note: stem must indicate specifically where the information is to be found and/or</a:t>
                      </a:r>
                      <a:r>
                        <a:rPr lang="en-US" sz="1100" b="0" i="1" baseline="0" dirty="0" smtClean="0">
                          <a:latin typeface="+mn-lt"/>
                        </a:rPr>
                        <a:t> </a:t>
                      </a:r>
                      <a:r>
                        <a:rPr lang="en-US" sz="1100" b="0" i="1" dirty="0" smtClean="0">
                          <a:latin typeface="+mn-lt"/>
                        </a:rPr>
                        <a:t>inserted. This can be by underlining a section or by indicating, for</a:t>
                      </a:r>
                      <a:r>
                        <a:rPr lang="en-US" sz="1100" b="0" i="1" baseline="0" dirty="0" smtClean="0">
                          <a:latin typeface="+mn-lt"/>
                        </a:rPr>
                        <a:t> </a:t>
                      </a:r>
                      <a:r>
                        <a:rPr lang="en-US" sz="1100" b="0" i="1" dirty="0" smtClean="0">
                          <a:latin typeface="+mn-lt"/>
                        </a:rPr>
                        <a:t>example, “between paragraph 1 and 2,” or “at the end of paragraph 3,”</a:t>
                      </a:r>
                      <a:r>
                        <a:rPr lang="en-US" sz="1100" b="0" i="1" baseline="0" dirty="0" smtClean="0">
                          <a:latin typeface="+mn-lt"/>
                        </a:rPr>
                        <a:t> </a:t>
                      </a:r>
                      <a:r>
                        <a:rPr lang="en-US" sz="1100" b="0" i="1" dirty="0" smtClean="0">
                          <a:latin typeface="+mn-lt"/>
                        </a:rPr>
                        <a:t>etc.</a:t>
                      </a:r>
                    </a:p>
                    <a:p>
                      <a:pPr marL="171450" indent="-171450">
                        <a:buFont typeface="Arial" panose="020B0604020202020204" pitchFamily="34" charset="0"/>
                        <a:buChar char="•"/>
                      </a:pPr>
                      <a:r>
                        <a:rPr lang="en-US" sz="1100" b="0" dirty="0" smtClean="0">
                          <a:latin typeface="+mn-lt"/>
                        </a:rPr>
                        <a:t>Revise the underlined sentence (section) by selecting a sentence</a:t>
                      </a:r>
                      <a:r>
                        <a:rPr lang="en-US" sz="1100" b="0" baseline="0" dirty="0" smtClean="0">
                          <a:latin typeface="+mn-lt"/>
                        </a:rPr>
                        <a:t> </a:t>
                      </a:r>
                      <a:r>
                        <a:rPr lang="en-US" sz="1100" b="0" dirty="0" smtClean="0">
                          <a:latin typeface="+mn-lt"/>
                        </a:rPr>
                        <a:t>(section) that includes more precise language for the audience/</a:t>
                      </a:r>
                      <a:r>
                        <a:rPr lang="en-US" sz="1100" b="0" baseline="0" dirty="0" smtClean="0">
                          <a:latin typeface="+mn-lt"/>
                        </a:rPr>
                        <a:t> </a:t>
                      </a:r>
                      <a:r>
                        <a:rPr lang="en-US" sz="1100" b="0" dirty="0" smtClean="0">
                          <a:latin typeface="+mn-lt"/>
                        </a:rPr>
                        <a:t>purpose. [Note: This needs to be an entirely different sentence/section,</a:t>
                      </a:r>
                      <a:r>
                        <a:rPr lang="en-US" sz="1100" b="0" baseline="0" dirty="0" smtClean="0">
                          <a:latin typeface="+mn-lt"/>
                        </a:rPr>
                        <a:t> </a:t>
                      </a:r>
                      <a:r>
                        <a:rPr lang="en-US" sz="1100" b="0" dirty="0" smtClean="0">
                          <a:latin typeface="+mn-lt"/>
                        </a:rPr>
                        <a:t>not just dressed up words/phrases.]</a:t>
                      </a:r>
                    </a:p>
                    <a:p>
                      <a:pPr marL="171450" indent="-171450">
                        <a:buFont typeface="Arial" panose="020B0604020202020204" pitchFamily="34" charset="0"/>
                        <a:buChar char="•"/>
                      </a:pPr>
                      <a:r>
                        <a:rPr lang="en-US" sz="1100" b="0" dirty="0" smtClean="0">
                          <a:latin typeface="+mn-lt"/>
                        </a:rPr>
                        <a:t>Choose the sentence that provides the best [details] to support the thesis (</a:t>
                      </a:r>
                      <a:r>
                        <a:rPr lang="en-US" sz="1100" b="0" baseline="0" dirty="0" smtClean="0">
                          <a:latin typeface="+mn-lt"/>
                        </a:rPr>
                        <a:t> </a:t>
                      </a:r>
                      <a:r>
                        <a:rPr lang="en-US" sz="1100" b="0" dirty="0" smtClean="0">
                          <a:latin typeface="+mn-lt"/>
                        </a:rPr>
                        <a:t>underlined [found] in _____ (e.g., paragraphs #1). </a:t>
                      </a:r>
                    </a:p>
                    <a:p>
                      <a:pPr marL="171450" indent="-171450">
                        <a:buFont typeface="Arial" panose="020B0604020202020204" pitchFamily="34" charset="0"/>
                        <a:buChar char="•"/>
                      </a:pPr>
                      <a:r>
                        <a:rPr lang="en-US" sz="1100" b="0" dirty="0" smtClean="0">
                          <a:latin typeface="+mn-lt"/>
                        </a:rPr>
                        <a:t>Which of the following sentences could be added [before/after] the</a:t>
                      </a:r>
                      <a:r>
                        <a:rPr lang="en-US" sz="1100" b="0" baseline="0" dirty="0" smtClean="0">
                          <a:latin typeface="+mn-lt"/>
                        </a:rPr>
                        <a:t> </a:t>
                      </a:r>
                      <a:r>
                        <a:rPr lang="en-US" sz="1100" b="0" dirty="0" smtClean="0">
                          <a:latin typeface="+mn-lt"/>
                        </a:rPr>
                        <a:t>underlined sentence to paragraph [#] [or section] and still maintain the</a:t>
                      </a:r>
                      <a:r>
                        <a:rPr lang="en-US" sz="1100" b="0" baseline="0" dirty="0" smtClean="0">
                          <a:latin typeface="+mn-lt"/>
                        </a:rPr>
                        <a:t> </a:t>
                      </a:r>
                      <a:r>
                        <a:rPr lang="en-US" sz="1100" b="0" dirty="0" smtClean="0">
                          <a:latin typeface="+mn-lt"/>
                        </a:rPr>
                        <a:t>formal style of the ______?</a:t>
                      </a:r>
                    </a:p>
                    <a:p>
                      <a:pPr marL="171450" indent="-171450">
                        <a:buFont typeface="Arial" panose="020B0604020202020204" pitchFamily="34" charset="0"/>
                        <a:buChar char="•"/>
                      </a:pPr>
                      <a:r>
                        <a:rPr lang="en-US" sz="1100" b="0" dirty="0" smtClean="0">
                          <a:latin typeface="+mn-lt"/>
                        </a:rPr>
                        <a:t>Which of the following quotations (examples, definitions, facts, etc.) would best</a:t>
                      </a:r>
                      <a:r>
                        <a:rPr lang="en-US" sz="1100" b="0" baseline="0" dirty="0" smtClean="0">
                          <a:latin typeface="+mn-lt"/>
                        </a:rPr>
                        <a:t> </a:t>
                      </a:r>
                      <a:r>
                        <a:rPr lang="en-US" sz="1100" b="0" dirty="0" smtClean="0">
                          <a:latin typeface="+mn-lt"/>
                        </a:rPr>
                        <a:t>support the writer’s thesis? </a:t>
                      </a:r>
                    </a:p>
                    <a:p>
                      <a:pPr marL="171450" indent="-171450">
                        <a:buFont typeface="Arial" panose="020B0604020202020204" pitchFamily="34" charset="0"/>
                        <a:buChar char="•"/>
                      </a:pPr>
                      <a:r>
                        <a:rPr lang="en-US" sz="1100" b="0" dirty="0" smtClean="0">
                          <a:latin typeface="+mn-lt"/>
                        </a:rPr>
                        <a:t>A student is writing a _____ for [audience]</a:t>
                      </a:r>
                      <a:r>
                        <a:rPr lang="en-US" sz="1100" b="0" baseline="0" dirty="0" smtClean="0">
                          <a:latin typeface="+mn-lt"/>
                        </a:rPr>
                        <a:t> </a:t>
                      </a:r>
                      <a:r>
                        <a:rPr lang="en-US" sz="1100" b="0" dirty="0" smtClean="0">
                          <a:latin typeface="+mn-lt"/>
                        </a:rPr>
                        <a:t>about ____. The student wants to revise the draft to____. Read</a:t>
                      </a:r>
                      <a:r>
                        <a:rPr lang="en-US" sz="1100" b="0" baseline="0" dirty="0" smtClean="0">
                          <a:latin typeface="+mn-lt"/>
                        </a:rPr>
                        <a:t> </a:t>
                      </a:r>
                      <a:r>
                        <a:rPr lang="en-US" sz="1100" b="0" dirty="0" smtClean="0">
                          <a:latin typeface="+mn-lt"/>
                        </a:rPr>
                        <a:t>the draft of the ___ and complete the task that follows. [Insert text.]</a:t>
                      </a:r>
                      <a:r>
                        <a:rPr lang="en-US" sz="1100" b="0" baseline="0" dirty="0" smtClean="0">
                          <a:latin typeface="+mn-lt"/>
                        </a:rPr>
                        <a:t> </a:t>
                      </a:r>
                    </a:p>
                    <a:p>
                      <a:pPr marL="171450" indent="-171450">
                        <a:buFont typeface="Arial" panose="020B0604020202020204" pitchFamily="34" charset="0"/>
                        <a:buChar char="•"/>
                      </a:pPr>
                      <a:r>
                        <a:rPr lang="en-US" sz="1100" b="0" dirty="0" smtClean="0">
                          <a:latin typeface="+mn-lt"/>
                        </a:rPr>
                        <a:t>Choose two sentences from ____ that provide the best evidence to</a:t>
                      </a:r>
                      <a:r>
                        <a:rPr lang="en-US" sz="1100" b="0" baseline="0" dirty="0" smtClean="0">
                          <a:latin typeface="+mn-lt"/>
                        </a:rPr>
                        <a:t> </a:t>
                      </a:r>
                      <a:r>
                        <a:rPr lang="en-US" sz="1100" b="0" dirty="0" smtClean="0">
                          <a:latin typeface="+mn-lt"/>
                        </a:rPr>
                        <a:t>support the main idea of the paper.</a:t>
                      </a:r>
                    </a:p>
                    <a:p>
                      <a:pPr marL="171450" indent="-171450">
                        <a:buFont typeface="Arial" panose="020B0604020202020204" pitchFamily="34" charset="0"/>
                        <a:buChar char="•"/>
                      </a:pPr>
                      <a:r>
                        <a:rPr lang="en-US" sz="1100" b="0" dirty="0" smtClean="0">
                          <a:latin typeface="+mn-lt"/>
                        </a:rPr>
                        <a:t>Choose two sentences from ____, to add [before/after] the underlined sentence that would add information to the idea developed in the</a:t>
                      </a:r>
                      <a:r>
                        <a:rPr lang="en-US" sz="1100" b="0" baseline="0" dirty="0" smtClean="0">
                          <a:latin typeface="+mn-lt"/>
                        </a:rPr>
                        <a:t> </a:t>
                      </a:r>
                      <a:r>
                        <a:rPr lang="en-US" sz="1100" b="0" dirty="0" smtClean="0">
                          <a:latin typeface="+mn-lt"/>
                        </a:rPr>
                        <a:t>second paragraph.</a:t>
                      </a:r>
                    </a:p>
                    <a:p>
                      <a:pPr marL="171450" indent="-171450">
                        <a:buFont typeface="Arial" panose="020B0604020202020204" pitchFamily="34" charset="0"/>
                        <a:buChar char="•"/>
                      </a:pPr>
                      <a:r>
                        <a:rPr lang="en-US" sz="1100" b="0" dirty="0" smtClean="0">
                          <a:latin typeface="+mn-lt"/>
                        </a:rPr>
                        <a:t>Choose the two sentences that would</a:t>
                      </a:r>
                      <a:r>
                        <a:rPr lang="en-US" sz="1100" b="0" baseline="0" dirty="0" smtClean="0">
                          <a:latin typeface="+mn-lt"/>
                        </a:rPr>
                        <a:t> </a:t>
                      </a:r>
                      <a:r>
                        <a:rPr lang="en-US" sz="1100" b="0" dirty="0" smtClean="0">
                          <a:latin typeface="+mn-lt"/>
                        </a:rPr>
                        <a:t>provide the best evidence to support the thesis (controlling idea).</a:t>
                      </a:r>
                    </a:p>
                    <a:p>
                      <a:pPr marL="171450" indent="-171450">
                        <a:buFont typeface="Arial" panose="020B0604020202020204" pitchFamily="34" charset="0"/>
                        <a:buChar char="•"/>
                      </a:pPr>
                      <a:r>
                        <a:rPr lang="en-US" sz="1100" b="0" dirty="0" smtClean="0">
                          <a:latin typeface="+mn-lt"/>
                        </a:rPr>
                        <a:t>Revise the underlined sentences by selecting two sentences that</a:t>
                      </a:r>
                      <a:r>
                        <a:rPr lang="en-US" sz="1100" b="0" baseline="0" dirty="0" smtClean="0">
                          <a:latin typeface="+mn-lt"/>
                        </a:rPr>
                        <a:t> </a:t>
                      </a:r>
                      <a:r>
                        <a:rPr lang="en-US" sz="1100" b="0" dirty="0" smtClean="0">
                          <a:latin typeface="+mn-lt"/>
                        </a:rPr>
                        <a:t>include more [precise specific information or examples, etc. Must be</a:t>
                      </a:r>
                      <a:r>
                        <a:rPr lang="en-US" sz="1100" b="0" baseline="0" dirty="0" smtClean="0">
                          <a:latin typeface="+mn-lt"/>
                        </a:rPr>
                        <a:t> </a:t>
                      </a:r>
                      <a:r>
                        <a:rPr lang="en-US" sz="1100" b="0" dirty="0" smtClean="0">
                          <a:latin typeface="+mn-lt"/>
                        </a:rPr>
                        <a:t>total sentence revision with topic-specific language, not just more</a:t>
                      </a:r>
                      <a:r>
                        <a:rPr lang="en-US" sz="1100" b="0" baseline="0" dirty="0" smtClean="0">
                          <a:latin typeface="+mn-lt"/>
                        </a:rPr>
                        <a:t> </a:t>
                      </a:r>
                      <a:r>
                        <a:rPr lang="en-US" sz="1100" b="0" dirty="0" smtClean="0">
                          <a:latin typeface="+mn-lt"/>
                        </a:rPr>
                        <a:t>precise phrases.]</a:t>
                      </a:r>
                    </a:p>
                    <a:p>
                      <a:pPr marL="171450" indent="-171450">
                        <a:buFont typeface="Arial" panose="020B0604020202020204" pitchFamily="34" charset="0"/>
                        <a:buChar char="•"/>
                      </a:pPr>
                      <a:r>
                        <a:rPr lang="en-US" sz="1100" b="0" dirty="0" smtClean="0">
                          <a:latin typeface="+mn-lt"/>
                        </a:rPr>
                        <a:t>The underlined sentences need revising to provide [more concrete</a:t>
                      </a:r>
                      <a:r>
                        <a:rPr lang="en-US" sz="1100" b="0" baseline="0" dirty="0" smtClean="0">
                          <a:latin typeface="+mn-lt"/>
                        </a:rPr>
                        <a:t> </a:t>
                      </a:r>
                      <a:r>
                        <a:rPr lang="en-US" sz="1100" b="0" dirty="0" smtClean="0">
                          <a:latin typeface="+mn-lt"/>
                        </a:rPr>
                        <a:t>details]. Which two sentences are the best choices to replace the</a:t>
                      </a:r>
                      <a:r>
                        <a:rPr lang="en-US" sz="1100" b="0" baseline="0" dirty="0" smtClean="0">
                          <a:latin typeface="+mn-lt"/>
                        </a:rPr>
                        <a:t> </a:t>
                      </a:r>
                      <a:r>
                        <a:rPr lang="en-US" sz="1100" b="0" dirty="0" smtClean="0">
                          <a:latin typeface="+mn-lt"/>
                        </a:rPr>
                        <a:t>underlined sentences? </a:t>
                      </a:r>
                    </a:p>
                    <a:p>
                      <a:pPr marL="171450" indent="-171450">
                        <a:buFont typeface="Arial" panose="020B0604020202020204" pitchFamily="34" charset="0"/>
                        <a:buChar char="•"/>
                      </a:pPr>
                      <a:r>
                        <a:rPr lang="en-US" sz="1100" b="0" dirty="0" smtClean="0">
                          <a:latin typeface="+mn-lt"/>
                        </a:rPr>
                        <a:t>Choose two sentences [paragraphs] that are a better way to elaborate</a:t>
                      </a:r>
                      <a:r>
                        <a:rPr lang="en-US" sz="1100" b="0" baseline="0" dirty="0" smtClean="0">
                          <a:latin typeface="+mn-lt"/>
                        </a:rPr>
                        <a:t> </a:t>
                      </a:r>
                      <a:r>
                        <a:rPr lang="en-US" sz="1100" b="0" dirty="0" smtClean="0">
                          <a:latin typeface="+mn-lt"/>
                        </a:rPr>
                        <a:t>the information in the underlined sentences .</a:t>
                      </a:r>
                    </a:p>
                    <a:p>
                      <a:pPr marL="171450" indent="-171450">
                        <a:buFont typeface="Arial" panose="020B0604020202020204" pitchFamily="34" charset="0"/>
                        <a:buChar char="•"/>
                      </a:pPr>
                      <a:r>
                        <a:rPr lang="en-US" sz="1100" b="0" dirty="0" smtClean="0">
                          <a:latin typeface="+mn-lt"/>
                        </a:rPr>
                        <a:t>Choose two sentences [or paragraphs] that would help the writer</a:t>
                      </a:r>
                      <a:r>
                        <a:rPr lang="en-US" sz="1100" b="0" baseline="0" dirty="0" smtClean="0">
                          <a:latin typeface="+mn-lt"/>
                        </a:rPr>
                        <a:t> </a:t>
                      </a:r>
                      <a:r>
                        <a:rPr lang="en-US" sz="1100" b="0" dirty="0" smtClean="0">
                          <a:latin typeface="+mn-lt"/>
                        </a:rPr>
                        <a:t>elaborate [topic or idea from the draft].</a:t>
                      </a:r>
                    </a:p>
                    <a:p>
                      <a:pPr marL="171450" indent="-171450">
                        <a:buFont typeface="Arial" panose="020B0604020202020204" pitchFamily="34" charset="0"/>
                        <a:buChar char="•"/>
                      </a:pPr>
                      <a:r>
                        <a:rPr lang="en-US" sz="1100" b="0" dirty="0" smtClean="0">
                          <a:latin typeface="+mn-lt"/>
                        </a:rPr>
                        <a:t>Choose the two (quotations, examples) that would best</a:t>
                      </a:r>
                      <a:r>
                        <a:rPr lang="en-US" sz="1100" b="0" baseline="0" dirty="0" smtClean="0">
                          <a:latin typeface="+mn-lt"/>
                        </a:rPr>
                        <a:t> </a:t>
                      </a:r>
                      <a:r>
                        <a:rPr lang="en-US" sz="1100" b="0" dirty="0" smtClean="0">
                          <a:latin typeface="+mn-lt"/>
                        </a:rPr>
                        <a:t>support the writer’s thesis. </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335669">
                <a:tc gridSpan="2">
                  <a:txBody>
                    <a:bodyPr/>
                    <a:lstStyle/>
                    <a:p>
                      <a:pPr marL="171450" indent="-171450">
                        <a:buFont typeface="Arial" panose="020B0604020202020204" pitchFamily="34" charset="0"/>
                        <a:buChar char="•"/>
                      </a:pPr>
                      <a:r>
                        <a:rPr lang="en-US" sz="1100" b="1" dirty="0" smtClean="0"/>
                        <a:t>Establish and maintain a formal style (including appropriate sentence variety and complexity) for</a:t>
                      </a:r>
                      <a:r>
                        <a:rPr lang="en-US" sz="1100" b="1" baseline="0" dirty="0" smtClean="0"/>
                        <a:t> </a:t>
                      </a:r>
                      <a:r>
                        <a:rPr lang="en-US" sz="1100" b="1" dirty="0" smtClean="0"/>
                        <a:t>audience/purpose.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102616">
                <a:tc gridSpan="2">
                  <a:txBody>
                    <a:bodyPr/>
                    <a:lstStyle/>
                    <a:p>
                      <a:pPr marL="171450" indent="-171450">
                        <a:buFont typeface="Arial" panose="020B0604020202020204" pitchFamily="34" charset="0"/>
                        <a:buChar char="•"/>
                      </a:pPr>
                      <a:r>
                        <a:rPr lang="en-US" sz="1100" b="1" dirty="0" smtClean="0">
                          <a:latin typeface="+mn-lt"/>
                        </a:rPr>
                        <a:t>Delete details that do not support the thesis/controlling idea.</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82329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91644472"/>
              </p:ext>
            </p:extLst>
          </p:nvPr>
        </p:nvGraphicFramePr>
        <p:xfrm>
          <a:off x="175115" y="1482036"/>
          <a:ext cx="9696775" cy="12647308"/>
        </p:xfrm>
        <a:graphic>
          <a:graphicData uri="http://schemas.openxmlformats.org/drawingml/2006/table">
            <a:tbl>
              <a:tblPr firstRow="1" bandRow="1">
                <a:tableStyleId>{5940675A-B579-460E-94D1-54222C63F5DA}</a:tableStyleId>
              </a:tblPr>
              <a:tblGrid>
                <a:gridCol w="1843253"/>
                <a:gridCol w="639844"/>
                <a:gridCol w="1203409"/>
                <a:gridCol w="2423764"/>
                <a:gridCol w="2242384"/>
                <a:gridCol w="1344121"/>
              </a:tblGrid>
              <a:tr h="436213">
                <a:tc gridSpan="6">
                  <a:txBody>
                    <a:bodyPr/>
                    <a:lstStyle/>
                    <a:p>
                      <a:pPr algn="ctr">
                        <a:lnSpc>
                          <a:spcPct val="100000"/>
                        </a:lnSpc>
                      </a:pPr>
                      <a:r>
                        <a:rPr lang="en-US" sz="2200" b="1" dirty="0" smtClean="0">
                          <a:latin typeface="+mn-lt"/>
                        </a:rPr>
                        <a:t>Grade  1 Task Model Examples for Informational Writing </a:t>
                      </a:r>
                      <a:r>
                        <a:rPr lang="en-US" sz="2200" b="1" u="sng" dirty="0" smtClean="0">
                          <a:latin typeface="+mn-lt"/>
                        </a:rPr>
                        <a:t>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845374">
                <a:tc gridSpan="2">
                  <a:txBody>
                    <a:bodyPr/>
                    <a:lstStyle/>
                    <a:p>
                      <a:pPr marL="285750" indent="-285750">
                        <a:lnSpc>
                          <a:spcPct val="100000"/>
                        </a:lnSpc>
                        <a:buFont typeface="Arial" panose="020B0604020202020204" pitchFamily="34" charset="0"/>
                        <a:buChar char="•"/>
                      </a:pPr>
                      <a:r>
                        <a:rPr lang="en-US" sz="1500" b="1" dirty="0" smtClean="0">
                          <a:solidFill>
                            <a:schemeClr val="tx1"/>
                          </a:solidFill>
                          <a:latin typeface="+mn-lt"/>
                        </a:rPr>
                        <a:t>Name a topic.</a:t>
                      </a:r>
                      <a:endParaRPr lang="en-US" sz="1500" b="1" baseline="0" dirty="0" smtClean="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pPr>
                        <a:lnSpc>
                          <a:spcPct val="100000"/>
                        </a:lnSpc>
                      </a:pPr>
                      <a:r>
                        <a:rPr lang="en-US" sz="1200" b="1" dirty="0" smtClean="0">
                          <a:solidFill>
                            <a:schemeClr val="tx1"/>
                          </a:solidFill>
                          <a:latin typeface="+mn-lt"/>
                        </a:rPr>
                        <a:t>Brief Write DOK-3 (student will write an organized opinion text)</a:t>
                      </a:r>
                    </a:p>
                    <a:p>
                      <a:pPr>
                        <a:lnSpc>
                          <a:spcPct val="100000"/>
                        </a:lnSpc>
                      </a:pPr>
                      <a:r>
                        <a:rPr lang="en-US" sz="1200" b="1" dirty="0" smtClean="0">
                          <a:solidFill>
                            <a:schemeClr val="tx1"/>
                          </a:solidFill>
                          <a:latin typeface="+mn-lt"/>
                        </a:rPr>
                        <a:t>Before you begin</a:t>
                      </a:r>
                      <a:r>
                        <a:rPr lang="en-US" sz="1100" b="0" dirty="0" smtClean="0">
                          <a:solidFill>
                            <a:schemeClr val="tx1"/>
                          </a:solidFill>
                          <a:latin typeface="+mn-lt"/>
                        </a:rPr>
                        <a:t>: For this activity you will need to prewrite an informational paragraph that does not have an introduction that names the topic. Leave an underlined blank showing that the paragraph is missing an introduction that names the topic.</a:t>
                      </a:r>
                    </a:p>
                    <a:p>
                      <a:pPr>
                        <a:lnSpc>
                          <a:spcPct val="100000"/>
                        </a:lnSpc>
                      </a:pPr>
                      <a:endParaRPr lang="en-US" sz="400" b="0" dirty="0" smtClean="0">
                        <a:solidFill>
                          <a:schemeClr val="tx1"/>
                        </a:solidFill>
                        <a:latin typeface="+mn-lt"/>
                      </a:endParaRPr>
                    </a:p>
                    <a:p>
                      <a:pPr>
                        <a:lnSpc>
                          <a:spcPct val="100000"/>
                        </a:lnSpc>
                      </a:pPr>
                      <a:r>
                        <a:rPr lang="en-US" sz="1100" b="0" dirty="0" smtClean="0">
                          <a:solidFill>
                            <a:schemeClr val="tx1"/>
                          </a:solidFill>
                          <a:latin typeface="+mn-lt"/>
                        </a:rPr>
                        <a:t>Teacher:  “Today we are going to read an informational paragraph a boy/girl wrote about _____ (topic). An informational paragraph tells the reader about something.  This informational paragraph tells the reader about ____ (topic).” Note: Sometime during the year start using the term “draft” for an incomplete written document.</a:t>
                      </a:r>
                    </a:p>
                    <a:p>
                      <a:pPr>
                        <a:lnSpc>
                          <a:spcPct val="100000"/>
                        </a:lnSpc>
                      </a:pPr>
                      <a:endParaRPr lang="en-US" sz="400" b="0" dirty="0" smtClean="0">
                        <a:solidFill>
                          <a:schemeClr val="tx1"/>
                        </a:solidFill>
                        <a:latin typeface="+mn-lt"/>
                      </a:endParaRPr>
                    </a:p>
                    <a:p>
                      <a:pPr>
                        <a:lnSpc>
                          <a:spcPct val="100000"/>
                        </a:lnSpc>
                      </a:pPr>
                      <a:r>
                        <a:rPr lang="en-US" sz="1100" b="0" dirty="0" smtClean="0">
                          <a:solidFill>
                            <a:schemeClr val="tx1"/>
                          </a:solidFill>
                          <a:latin typeface="+mn-lt"/>
                        </a:rPr>
                        <a:t>Teacher: “What do all of the sentences tell about? [Lead discussion]. Because all of the sentences in this paragraph tell about ____ we can begin the paragraph with an introduction that names the topic ____ [write a beginning sentence that names the topic – scaffold toward independence throughout the year].</a:t>
                      </a:r>
                    </a:p>
                    <a:p>
                      <a:pPr>
                        <a:lnSpc>
                          <a:spcPct val="100000"/>
                        </a:lnSpc>
                      </a:pPr>
                      <a:endParaRPr lang="en-US" sz="400" b="0" dirty="0" smtClean="0">
                        <a:solidFill>
                          <a:schemeClr val="tx1"/>
                        </a:solidFill>
                        <a:latin typeface="+mn-lt"/>
                      </a:endParaRPr>
                    </a:p>
                    <a:p>
                      <a:pPr>
                        <a:lnSpc>
                          <a:spcPct val="100000"/>
                        </a:lnSpc>
                      </a:pPr>
                      <a:r>
                        <a:rPr lang="en-US" sz="1100" b="0" dirty="0" smtClean="0">
                          <a:solidFill>
                            <a:schemeClr val="tx1"/>
                          </a:solidFill>
                          <a:latin typeface="+mn-lt"/>
                        </a:rPr>
                        <a:t>Do this same activity for writing a conclusion for a “sense of closure.”  This would be a brief statement such as “These are some things about ____.” </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503928">
                <a:tc rowSpan="2" gridSpan="2">
                  <a:txBody>
                    <a:bodyPr/>
                    <a:lstStyle/>
                    <a:p>
                      <a:pPr marL="285750" indent="-285750">
                        <a:lnSpc>
                          <a:spcPct val="100000"/>
                        </a:lnSpc>
                        <a:buFont typeface="Arial" panose="020B0604020202020204" pitchFamily="34" charset="0"/>
                        <a:buChar char="•"/>
                      </a:pPr>
                      <a:r>
                        <a:rPr lang="en-US" sz="1500" b="1" dirty="0" smtClean="0">
                          <a:solidFill>
                            <a:schemeClr val="tx1"/>
                          </a:solidFill>
                          <a:latin typeface="+mn-lt"/>
                        </a:rPr>
                        <a:t>Supply</a:t>
                      </a:r>
                      <a:r>
                        <a:rPr lang="en-US" sz="1500" b="1" baseline="0" dirty="0" smtClean="0">
                          <a:solidFill>
                            <a:schemeClr val="tx1"/>
                          </a:solidFill>
                          <a:latin typeface="+mn-lt"/>
                        </a:rPr>
                        <a:t> some facts about the topic.</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11350">
                <a:tc gridSpan="2" vMerge="1">
                  <a:txBody>
                    <a:bodyPr/>
                    <a:lstStyle/>
                    <a:p>
                      <a:endParaRPr lang="en-US"/>
                    </a:p>
                  </a:txBody>
                  <a:tcPr/>
                </a:tc>
                <a:tc hMerge="1" vMerge="1">
                  <a:txBody>
                    <a:bodyPr/>
                    <a:lstStyle/>
                    <a:p>
                      <a:endParaRPr lang="en-US"/>
                    </a:p>
                  </a:txBody>
                  <a:tcPr/>
                </a:tc>
                <a:tc rowSpan="2" gridSpan="4">
                  <a:txBody>
                    <a:bodyPr/>
                    <a:lstStyle/>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Revise a Brief Text DOK – 2 (students will revise by identifying improved organizational elements)</a:t>
                      </a:r>
                      <a:endParaRPr lang="en-US" sz="1200" dirty="0" smtClean="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200" b="1" kern="1200" dirty="0" smtClean="0">
                          <a:solidFill>
                            <a:srgbClr val="000000"/>
                          </a:solidFill>
                          <a:effectLst/>
                          <a:latin typeface="+mn-lt"/>
                          <a:ea typeface="+mn-ea"/>
                          <a:cs typeface="+mn-cs"/>
                        </a:rPr>
                        <a:t>Before you begin</a:t>
                      </a:r>
                      <a:r>
                        <a:rPr lang="en-US" sz="1100" kern="1200" dirty="0" smtClean="0">
                          <a:solidFill>
                            <a:srgbClr val="000000"/>
                          </a:solidFill>
                          <a:effectLst/>
                          <a:latin typeface="+mn-lt"/>
                          <a:ea typeface="+mn-ea"/>
                          <a:cs typeface="+mn-cs"/>
                        </a:rPr>
                        <a:t>: For this activity you will need to prewrite a complete informational paragraph (introduction names the topic, </a:t>
                      </a:r>
                      <a:r>
                        <a:rPr lang="en-US" sz="1100" b="1" kern="1200" dirty="0" smtClean="0">
                          <a:solidFill>
                            <a:srgbClr val="000000"/>
                          </a:solidFill>
                          <a:effectLst/>
                          <a:latin typeface="+mn-lt"/>
                          <a:ea typeface="+mn-ea"/>
                          <a:cs typeface="+mn-cs"/>
                        </a:rPr>
                        <a:t>1-2 fact sentences</a:t>
                      </a:r>
                      <a:r>
                        <a:rPr lang="en-US" sz="1100" kern="1200" dirty="0" smtClean="0">
                          <a:solidFill>
                            <a:srgbClr val="000000"/>
                          </a:solidFill>
                          <a:effectLst/>
                          <a:latin typeface="+mn-lt"/>
                          <a:ea typeface="+mn-ea"/>
                          <a:cs typeface="+mn-cs"/>
                        </a:rPr>
                        <a:t> about the topic and a conclusion). One sentence should be underlined that needs revision (depending on the task). On a separate chart write three sentences that students can read and select as being the best replacement for the underlined sentence.  Do not show students these sentences until after you’ve read the paragraph.</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“Today we are going to read a paragraph (or a draft of a paragraph) a boy/girl wrote about _____</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 (topic). Then we are going to revise [make better in some way] the underlined sentence in the paragraph [read the paragraph]. Now let’s reread the underlined sentence [discuss the sentence with students – what do they feel needs revising]?</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b="1" kern="1200" dirty="0" smtClean="0">
                          <a:solidFill>
                            <a:srgbClr val="000000"/>
                          </a:solidFill>
                          <a:effectLst/>
                          <a:latin typeface="+mn-lt"/>
                          <a:ea typeface="+mn-ea"/>
                          <a:cs typeface="+mn-cs"/>
                        </a:rPr>
                        <a:t>Introduction that names the topic</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“Does the underlined sentence name the topic the boy/girl is writing about [discuss]?  Is there a way we can rewrite or revise the sentence to introduce the topic?   We are going to read three different ways to write the sentence.  Then we will choose the best one to replace the underlined sentence [lead class through discussion and choices].”</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b="1" kern="1200" dirty="0" smtClean="0">
                          <a:solidFill>
                            <a:srgbClr val="000000"/>
                          </a:solidFill>
                          <a:effectLst/>
                          <a:latin typeface="+mn-lt"/>
                          <a:ea typeface="+mn-ea"/>
                          <a:cs typeface="+mn-cs"/>
                        </a:rPr>
                        <a:t>Conclusion has a sense of closure</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“Does the underlined sentence close the paragraph?  Close or closure means the reader knows the writer is done writing [give examples].  Is there a way we can rewrite or revise the sentence so the reader knows the writer is done writing?   We are going to read three different ways to rewrite the sentence.  Then we will choose the best one to replace the underlined sentence [lead class through discussion and choices].”</a:t>
                      </a:r>
                      <a:endParaRPr lang="en-US" sz="1100" dirty="0">
                        <a:effectLst/>
                        <a:latin typeface="+mn-lt"/>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877715">
                <a:tc gridSpan="2">
                  <a:txBody>
                    <a:bodyPr/>
                    <a:lstStyle/>
                    <a:p>
                      <a:pPr marL="285750" indent="-285750">
                        <a:lnSpc>
                          <a:spcPct val="100000"/>
                        </a:lnSpc>
                        <a:buFont typeface="Arial" panose="020B0604020202020204" pitchFamily="34" charset="0"/>
                        <a:buChar char="•"/>
                      </a:pPr>
                      <a:r>
                        <a:rPr lang="en-US" sz="1500" b="1" dirty="0" smtClean="0">
                          <a:solidFill>
                            <a:schemeClr val="tx1"/>
                          </a:solidFill>
                          <a:latin typeface="+mn-lt"/>
                        </a:rPr>
                        <a:t>Provide a sense of closure.</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6">
                  <a:txBody>
                    <a:bodyPr/>
                    <a:lstStyle/>
                    <a:p>
                      <a:pPr marL="0" indent="0" algn="ctr">
                        <a:lnSpc>
                          <a:spcPct val="100000"/>
                        </a:lnSpc>
                        <a:buFont typeface="Arial" panose="020B0604020202020204" pitchFamily="34" charset="0"/>
                        <a:buNone/>
                      </a:pPr>
                      <a:r>
                        <a:rPr lang="en-US" sz="1500" b="1" dirty="0" smtClean="0">
                          <a:latin typeface="+mn-lt"/>
                        </a:rPr>
                        <a:t>Writing Elaboration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852746">
                <a:tc rowSpan="2" gridSpan="2">
                  <a:txBody>
                    <a:bodyPr/>
                    <a:lstStyle/>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0" indent="0">
                        <a:lnSpc>
                          <a:spcPct val="100000"/>
                        </a:lnSpc>
                        <a:buFont typeface="Arial" panose="020B0604020202020204" pitchFamily="34" charset="0"/>
                        <a:buNone/>
                      </a:pPr>
                      <a:endParaRPr lang="en-US" sz="1500" b="1" dirty="0" smtClean="0">
                        <a:solidFill>
                          <a:schemeClr val="tx1"/>
                        </a:solidFill>
                        <a:latin typeface="+mn-lt"/>
                      </a:endParaRPr>
                    </a:p>
                    <a:p>
                      <a:pPr marL="285750" indent="-285750">
                        <a:lnSpc>
                          <a:spcPct val="100000"/>
                        </a:lnSpc>
                        <a:buFont typeface="Arial" panose="020B0604020202020204" pitchFamily="34" charset="0"/>
                        <a:buChar char="•"/>
                      </a:pPr>
                      <a:r>
                        <a:rPr lang="en-US" sz="1500" b="1" dirty="0" smtClean="0">
                          <a:solidFill>
                            <a:schemeClr val="tx1"/>
                          </a:solidFill>
                          <a:latin typeface="+mn-lt"/>
                        </a:rPr>
                        <a:t>Develop the topic with supporting details.</a:t>
                      </a:r>
                      <a:endParaRPr lang="en-US" sz="1500" b="1" dirty="0">
                        <a:solidFill>
                          <a:schemeClr val="tx1"/>
                        </a:solidFill>
                        <a:latin typeface="+mn-lt"/>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hMerge="1">
                  <a:txBody>
                    <a:bodyPr/>
                    <a:lstStyle/>
                    <a:p>
                      <a:endParaRPr lang="en-US"/>
                    </a:p>
                  </a:txBody>
                  <a:tcPr/>
                </a:tc>
                <a:tc gridSpan="4">
                  <a:txBody>
                    <a:bodyPr/>
                    <a:lstStyle/>
                    <a:p>
                      <a:pPr marL="0" marR="0">
                        <a:lnSpc>
                          <a:spcPct val="100000"/>
                        </a:lnSpc>
                        <a:spcBef>
                          <a:spcPts val="0"/>
                        </a:spcBef>
                        <a:spcAft>
                          <a:spcPts val="0"/>
                        </a:spcAft>
                      </a:pPr>
                      <a:r>
                        <a:rPr lang="en-US" sz="1200" b="1" kern="1200" dirty="0" smtClean="0">
                          <a:solidFill>
                            <a:srgbClr val="000000"/>
                          </a:solidFill>
                          <a:effectLst/>
                          <a:latin typeface="+mn-lt"/>
                          <a:ea typeface="+mn-ea"/>
                          <a:cs typeface="+mn-cs"/>
                        </a:rPr>
                        <a:t>Brief Write DOK-3 (student will write informational/explanatory text by applying elaboration techniques)</a:t>
                      </a:r>
                    </a:p>
                    <a:p>
                      <a:pPr marL="0" marR="0">
                        <a:lnSpc>
                          <a:spcPct val="100000"/>
                        </a:lnSpc>
                        <a:spcBef>
                          <a:spcPts val="0"/>
                        </a:spcBef>
                        <a:spcAft>
                          <a:spcPts val="0"/>
                        </a:spcAft>
                      </a:pPr>
                      <a:r>
                        <a:rPr lang="en-US" sz="1200" b="1" kern="1200" dirty="0" smtClean="0">
                          <a:solidFill>
                            <a:srgbClr val="000000"/>
                          </a:solidFill>
                          <a:effectLst/>
                          <a:latin typeface="+mn-lt"/>
                          <a:ea typeface="+mn-ea"/>
                          <a:cs typeface="+mn-cs"/>
                        </a:rPr>
                        <a:t>Before You Begin</a:t>
                      </a:r>
                      <a:r>
                        <a:rPr lang="en-US" sz="1100" b="1" kern="1200" dirty="0" smtClean="0">
                          <a:solidFill>
                            <a:srgbClr val="000000"/>
                          </a:solidFill>
                          <a:effectLst/>
                          <a:latin typeface="+mn-lt"/>
                          <a:ea typeface="+mn-ea"/>
                          <a:cs typeface="+mn-cs"/>
                        </a:rPr>
                        <a:t>:  </a:t>
                      </a:r>
                      <a:r>
                        <a:rPr lang="en-US" sz="1100" kern="1200" dirty="0" smtClean="0">
                          <a:solidFill>
                            <a:srgbClr val="000000"/>
                          </a:solidFill>
                          <a:effectLst/>
                          <a:latin typeface="+mn-lt"/>
                          <a:ea typeface="+mn-ea"/>
                          <a:cs typeface="+mn-cs"/>
                        </a:rPr>
                        <a:t>For this activity you will need to write an informational paragraph with a beginning sentence that names the topic, a blank where a sentence or two should go giving more details about the topic, and a concluding sentence.  Important: Somewhere near the paragraph post a fictitious chart or list that the boy/girl used to gain more information about the topic!</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400" dirty="0" smtClean="0">
                          <a:effectLst/>
                          <a:latin typeface="+mn-lt"/>
                          <a:ea typeface="Times New Roman" panose="02020603050405020304" pitchFamily="18" charset="0"/>
                          <a:cs typeface="Times New Roman" panose="02020603050405020304" pitchFamily="18" charset="0"/>
                        </a:rPr>
                        <a:t> </a:t>
                      </a: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“Today we are going to read a draft of a paragraph a boy/girl started writing about a topic. The draft only has a beginning and an ending sentence about a topic. [Lead a discussion asking students if they know what the topic is and what is missing].</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400" dirty="0" smtClean="0">
                          <a:effectLst/>
                          <a:latin typeface="+mn-lt"/>
                          <a:ea typeface="Times New Roman" panose="02020603050405020304" pitchFamily="18" charset="0"/>
                          <a:cs typeface="Times New Roman" panose="02020603050405020304" pitchFamily="18" charset="0"/>
                        </a:rPr>
                        <a:t> </a:t>
                      </a: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“The boy/girl learned some things about the topic from this list/chart. When you learn about something from a chart, list or anything it is called a source.  Let’s read the list/chart together to see what information the boy/girl learned about the topic. [Read the list/chart].  </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400" kern="1200" dirty="0" smtClean="0">
                          <a:solidFill>
                            <a:srgbClr val="000000"/>
                          </a:solidFill>
                          <a:effectLst/>
                          <a:latin typeface="+mn-lt"/>
                          <a:ea typeface="+mn-ea"/>
                          <a:cs typeface="+mn-cs"/>
                        </a:rPr>
                        <a:t> </a:t>
                      </a: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“Let’s write a one or two sentences that show other information the boy/girl learned about the topic.   We will use ideas from the chart/list to provide more details [explain that details means more facts].</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i="1" kern="1200" dirty="0" smtClean="0">
                          <a:solidFill>
                            <a:srgbClr val="000000"/>
                          </a:solidFill>
                          <a:effectLst/>
                          <a:latin typeface="+mn-lt"/>
                          <a:ea typeface="+mn-ea"/>
                          <a:cs typeface="+mn-cs"/>
                        </a:rPr>
                        <a:t>Note:  After writing one or two sentences reread the paragraph, inserting the new sentences.  Discuss how the additional sentences make the paragraph better or more informative. </a:t>
                      </a:r>
                      <a:endParaRPr lang="en-US" sz="1100" dirty="0">
                        <a:effectLst/>
                        <a:latin typeface="+mn-lt"/>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2449990">
                <a:tc gridSpan="2" vMerge="1">
                  <a:txBody>
                    <a:bodyPr/>
                    <a:lstStyle/>
                    <a:p>
                      <a:endParaRPr lang="en-US"/>
                    </a:p>
                  </a:txBody>
                  <a:tcPr/>
                </a:tc>
                <a:tc hMerge="1" vMerge="1">
                  <a:txBody>
                    <a:bodyPr/>
                    <a:lstStyle/>
                    <a:p>
                      <a:endParaRPr lang="en-US"/>
                    </a:p>
                  </a:txBody>
                  <a:tcPr/>
                </a:tc>
                <a:tc gridSpan="4">
                  <a:txBody>
                    <a:bodyPr/>
                    <a:lstStyle/>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Revise a Brief Text DOK-2 (student will revise by identifying best use of elaboration techniques)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Before You Begin:</a:t>
                      </a:r>
                      <a:r>
                        <a:rPr lang="en-US" sz="1200" kern="1200" dirty="0" smtClean="0">
                          <a:solidFill>
                            <a:srgbClr val="000000"/>
                          </a:solidFill>
                          <a:effectLst/>
                          <a:latin typeface="Calibri" panose="020F0502020204030204" pitchFamily="34" charset="0"/>
                          <a:ea typeface="+mn-ea"/>
                          <a:cs typeface="+mn-cs"/>
                        </a:rPr>
                        <a:t>  </a:t>
                      </a:r>
                      <a:r>
                        <a:rPr lang="en-US" sz="1100" kern="1200" dirty="0" smtClean="0">
                          <a:solidFill>
                            <a:srgbClr val="000000"/>
                          </a:solidFill>
                          <a:effectLst/>
                          <a:latin typeface="Calibri" panose="020F0502020204030204" pitchFamily="34" charset="0"/>
                          <a:ea typeface="+mn-ea"/>
                          <a:cs typeface="+mn-cs"/>
                        </a:rPr>
                        <a:t>For this activity you will need to write an informational paragraph with a beginning sentence that names the topic, one or two sentences that are inadequate for providing details about the topic (they should be underlined) and a concluding sentence.  Important: Somewhere near the paragraph post a fictitious chart or list that the boy/girl used to gain more information about the topic! On a separate chart write three sentences (twice if you are doing two sentences for revision) that students can read and select as being the best replacement for the underlined sentence(s).  Do not show students these sentences until after you’ve read the paragraph.</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“Today we are going to read a paragraph a boy/girl wrote about _____.  Then we are going to revise [make better in some way] the underlined sentence(s) in the paragraph.  We want the underlined sentence(s) to add more facts about _____</a:t>
                      </a:r>
                      <a:r>
                        <a:rPr lang="en-US" sz="1100" kern="1200" baseline="0" dirty="0" smtClean="0">
                          <a:solidFill>
                            <a:srgbClr val="000000"/>
                          </a:solidFill>
                          <a:effectLst/>
                          <a:latin typeface="Calibri" panose="020F0502020204030204" pitchFamily="34" charset="0"/>
                          <a:ea typeface="+mn-ea"/>
                          <a:cs typeface="+mn-cs"/>
                        </a:rPr>
                        <a:t> [read the paragraph].</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Let’s read three different ways to rewrite the underlined sentence.  Then we will choose the best one to replace the underlined sentence.  Remember we are looking for the best ways to add more facts about ____ [lead class through discussion and choices].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64580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7349576"/>
              </p:ext>
            </p:extLst>
          </p:nvPr>
        </p:nvGraphicFramePr>
        <p:xfrm>
          <a:off x="121713" y="1398746"/>
          <a:ext cx="9847596" cy="12917660"/>
        </p:xfrm>
        <a:graphic>
          <a:graphicData uri="http://schemas.openxmlformats.org/drawingml/2006/table">
            <a:tbl>
              <a:tblPr firstRow="1" bandRow="1">
                <a:tableStyleId>{5940675A-B579-460E-94D1-54222C63F5DA}</a:tableStyleId>
              </a:tblPr>
              <a:tblGrid>
                <a:gridCol w="1825671"/>
                <a:gridCol w="1613090"/>
                <a:gridCol w="212581"/>
                <a:gridCol w="2400640"/>
                <a:gridCol w="2220992"/>
                <a:gridCol w="1574623"/>
              </a:tblGrid>
              <a:tr h="438062">
                <a:tc gridSpan="6">
                  <a:txBody>
                    <a:bodyPr/>
                    <a:lstStyle/>
                    <a:p>
                      <a:pPr algn="ctr"/>
                      <a:r>
                        <a:rPr lang="en-US" sz="2200" b="1" dirty="0" smtClean="0"/>
                        <a:t>Grade 8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10810">
                <a:tc gridSpan="2">
                  <a:txBody>
                    <a:bodyPr/>
                    <a:lstStyle/>
                    <a:p>
                      <a:pPr marL="171450" indent="-171450">
                        <a:buFont typeface="Arial" panose="020B0604020202020204" pitchFamily="34" charset="0"/>
                        <a:buChar char="•"/>
                      </a:pPr>
                      <a:r>
                        <a:rPr lang="en-US" sz="1300" b="1" dirty="0" smtClean="0"/>
                        <a:t>establishing a context and/or setting and/or point of view</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narratives)</a:t>
                      </a:r>
                    </a:p>
                    <a:p>
                      <a:r>
                        <a:rPr lang="en-US" sz="1100" b="0" dirty="0" smtClean="0"/>
                        <a:t>A student is writing a narrative (or specific form: autobiography/memoir,</a:t>
                      </a:r>
                      <a:r>
                        <a:rPr lang="en-US" sz="1100" b="0" baseline="0" dirty="0" smtClean="0"/>
                        <a:t> </a:t>
                      </a:r>
                      <a:r>
                        <a:rPr lang="en-US" sz="1100" b="0" dirty="0" smtClean="0"/>
                        <a:t>mystery, realistic fiction, fantasy, etc.) for [teacher, literary magazine, class</a:t>
                      </a:r>
                      <a:r>
                        <a:rPr lang="en-US" sz="1100" b="0" baseline="0" dirty="0" smtClean="0"/>
                        <a:t> </a:t>
                      </a:r>
                      <a:r>
                        <a:rPr lang="en-US" sz="1100" b="0" dirty="0" smtClean="0"/>
                        <a:t>anthology, online publisher, etc.]. Read the draft of the ____ and complete</a:t>
                      </a:r>
                      <a:r>
                        <a:rPr lang="en-US" sz="1100" b="0" baseline="0" dirty="0" smtClean="0"/>
                        <a:t> </a:t>
                      </a:r>
                      <a:r>
                        <a:rPr lang="en-US" sz="1100" b="0" dirty="0" smtClean="0"/>
                        <a:t>the task that follows. [Insert text]</a:t>
                      </a:r>
                    </a:p>
                    <a:p>
                      <a:pPr marL="171450" indent="-171450">
                        <a:buFont typeface="Arial" panose="020B0604020202020204" pitchFamily="34" charset="0"/>
                        <a:buChar char="•"/>
                      </a:pPr>
                      <a:r>
                        <a:rPr lang="en-US" sz="1100" b="0" dirty="0" smtClean="0"/>
                        <a:t>Write an introduction to the narrative that establishes setting and/or point</a:t>
                      </a:r>
                      <a:r>
                        <a:rPr lang="en-US" sz="1100" b="0" baseline="0" dirty="0" smtClean="0"/>
                        <a:t> </a:t>
                      </a:r>
                      <a:r>
                        <a:rPr lang="en-US" sz="1100" b="0" dirty="0" smtClean="0"/>
                        <a:t>of view, sets up the action to come, and/or introduces the narrator and/or</a:t>
                      </a:r>
                      <a:r>
                        <a:rPr lang="en-US" sz="1100" b="0" baseline="0" dirty="0" smtClean="0"/>
                        <a:t> </a:t>
                      </a:r>
                      <a:r>
                        <a:rPr lang="en-US" sz="1100" b="0" dirty="0" smtClean="0"/>
                        <a:t>other characters.</a:t>
                      </a:r>
                    </a:p>
                    <a:p>
                      <a:pPr marL="171450" indent="-171450">
                        <a:buFont typeface="Arial" panose="020B0604020202020204" pitchFamily="34" charset="0"/>
                        <a:buChar char="•"/>
                      </a:pPr>
                      <a:r>
                        <a:rPr lang="en-US" sz="1100" b="0" dirty="0" smtClean="0"/>
                        <a:t>Write an ending to the narrative that follows logically from the events or</a:t>
                      </a:r>
                      <a:r>
                        <a:rPr lang="en-US" sz="1100" b="0" baseline="0" dirty="0" smtClean="0"/>
                        <a:t> </a:t>
                      </a:r>
                      <a:r>
                        <a:rPr lang="en-US" sz="1100" b="0" dirty="0" smtClean="0"/>
                        <a:t>experiences in the narrative. [Note: when ONLY an ending—resolution to</a:t>
                      </a:r>
                      <a:r>
                        <a:rPr lang="en-US" sz="1100" b="0" baseline="0" dirty="0" smtClean="0"/>
                        <a:t> </a:t>
                      </a:r>
                      <a:r>
                        <a:rPr lang="en-US" sz="1100" b="0" dirty="0" smtClean="0"/>
                        <a:t>the “problem”—is needed, the item is “organization”]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1"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49073">
                <a:tc gridSpan="2">
                  <a:txBody>
                    <a:bodyPr/>
                    <a:lstStyle/>
                    <a:p>
                      <a:pPr marL="171450" indent="-171450">
                        <a:buFont typeface="Arial" panose="020B0604020202020204" pitchFamily="34" charset="0"/>
                        <a:buChar char="•"/>
                      </a:pPr>
                      <a:r>
                        <a:rPr lang="en-US" sz="1300" b="1" dirty="0" smtClean="0"/>
                        <a:t>introducing a narrator and character(s)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11470">
                <a:tc gridSpan="2">
                  <a:txBody>
                    <a:bodyPr/>
                    <a:lstStyle/>
                    <a:p>
                      <a:pPr marL="171450" indent="-171450">
                        <a:buFont typeface="Arial" panose="020B0604020202020204" pitchFamily="34" charset="0"/>
                        <a:buChar char="•"/>
                      </a:pPr>
                      <a:r>
                        <a:rPr lang="en-US" sz="1300" b="1" dirty="0" smtClean="0"/>
                        <a:t>organizing narrative with a logical sequence of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organized narratives)</a:t>
                      </a:r>
                    </a:p>
                    <a:p>
                      <a:r>
                        <a:rPr lang="en-US" sz="1100" b="0" baseline="0" dirty="0" smtClean="0"/>
                        <a:t>A student is writing a narrative (or specific form: memoir, mystery, realistic fiction, fantasy, etc.) for [teacher, literary magazine, class anthology, online publisher, etc.]. The student wants to revise the draft to ____. Read the draft of the ___ and complete the task that follows. [Insert text]. </a:t>
                      </a:r>
                    </a:p>
                    <a:p>
                      <a:pPr marL="171450" indent="-171450">
                        <a:buFont typeface="Arial" panose="020B0604020202020204" pitchFamily="34" charset="0"/>
                        <a:buChar char="•"/>
                      </a:pPr>
                      <a:r>
                        <a:rPr lang="en-US" sz="1100" b="0" baseline="0" dirty="0" smtClean="0"/>
                        <a:t>Choose the sentence(s) (or paragraph) that best introduces the [narrator/character/setting/conflict].</a:t>
                      </a:r>
                    </a:p>
                    <a:p>
                      <a:pPr marL="171450" indent="-171450">
                        <a:buFont typeface="Arial" panose="020B0604020202020204" pitchFamily="34" charset="0"/>
                        <a:buChar char="•"/>
                      </a:pPr>
                      <a:r>
                        <a:rPr lang="en-US" sz="1100" b="0" baseline="0" dirty="0" smtClean="0"/>
                        <a:t>Choose the sentence (or paragraph) that would best introduce the narrative by providing a clear description of the setting [narrator/characters/situation, etc.]. </a:t>
                      </a:r>
                    </a:p>
                    <a:p>
                      <a:pPr marL="171450" indent="-171450">
                        <a:buFont typeface="Arial" panose="020B0604020202020204" pitchFamily="34" charset="0"/>
                        <a:buChar char="•"/>
                      </a:pPr>
                      <a:r>
                        <a:rPr lang="en-US" sz="1100" b="0" baseline="0" dirty="0" smtClean="0"/>
                        <a:t>Choose the sentence (or paragraph) that would best conclude the narrative by providing a clear resolution to the conflict. [Note: when ONLY an ending—resolution to the “problem”—is needed, the item is “organization”.]</a:t>
                      </a:r>
                    </a:p>
                    <a:p>
                      <a:pPr marL="171450" indent="-171450">
                        <a:buFont typeface="Arial" panose="020B0604020202020204" pitchFamily="34" charset="0"/>
                        <a:buChar char="•"/>
                      </a:pPr>
                      <a:r>
                        <a:rPr lang="en-US" sz="1100" b="0" baseline="0" dirty="0" smtClean="0"/>
                        <a:t>Choose the transition words or phrases that best connect the two narrative paragraphs/sections (or specified events, experiences) by showing time shifts, changing points of view, etc. [underlined text]. </a:t>
                      </a:r>
                    </a:p>
                    <a:p>
                      <a:pPr marL="171450" indent="-171450">
                        <a:buFont typeface="Arial" panose="020B0604020202020204" pitchFamily="34" charset="0"/>
                        <a:buChar char="•"/>
                      </a:pPr>
                      <a:r>
                        <a:rPr lang="en-US" sz="1100" b="0" baseline="0" dirty="0" smtClean="0"/>
                        <a:t>Choose the two transition words or phrases best connect ng the 2 narrative paragraphs/sections (or specified events, experiences) by showing time shifts, changing points of view, etc.]). [underlined text]</a:t>
                      </a:r>
                    </a:p>
                    <a:p>
                      <a:pPr marL="171450" indent="-171450">
                        <a:buFont typeface="Arial" panose="020B0604020202020204" pitchFamily="34" charset="0"/>
                        <a:buChar char="•"/>
                      </a:pPr>
                      <a:r>
                        <a:rPr lang="en-US" sz="1100" b="0" baseline="0" dirty="0" smtClean="0"/>
                        <a:t>Choose two sentences (or paragraphs) that would best introduce and conclude the narrative</a:t>
                      </a:r>
                    </a:p>
                    <a:p>
                      <a:pPr marL="171450" indent="-171450">
                        <a:buFont typeface="Arial" panose="020B0604020202020204" pitchFamily="34" charset="0"/>
                        <a:buChar char="•"/>
                      </a:pPr>
                      <a:r>
                        <a:rPr lang="en-US" sz="1100" b="0" baseline="0" dirty="0" smtClean="0"/>
                        <a:t>Choose the best beginning and ending sentences for the _____.</a:t>
                      </a:r>
                    </a:p>
                    <a:p>
                      <a:pPr marL="171450" indent="-171450">
                        <a:buFont typeface="Arial" panose="020B0604020202020204" pitchFamily="34" charset="0"/>
                        <a:buChar char="•"/>
                      </a:pPr>
                      <a:r>
                        <a:rPr lang="en-US" sz="1100" b="0" baseline="0" dirty="0" smtClean="0"/>
                        <a:t>Choose the best two sentences to introduce the [setting, characters, problem, situation,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16623">
                <a:tc gridSpan="2">
                  <a:txBody>
                    <a:bodyPr/>
                    <a:lstStyle/>
                    <a:p>
                      <a:pPr marL="171450" indent="-171450">
                        <a:buFont typeface="Arial" panose="020B0604020202020204" pitchFamily="34" charset="0"/>
                        <a:buChar char="•"/>
                      </a:pPr>
                      <a:r>
                        <a:rPr lang="en-US" sz="1300" b="1" dirty="0" smtClean="0"/>
                        <a:t>using transition strategies to convey sequence, establish pacing, signal time or setting shifts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42124">
                <a:tc gridSpan="2">
                  <a:txBody>
                    <a:bodyPr/>
                    <a:lstStyle/>
                    <a:p>
                      <a:pPr marL="171450" indent="-171450">
                        <a:buFont typeface="Arial" panose="020B0604020202020204" pitchFamily="34" charset="0"/>
                        <a:buChar char="•"/>
                      </a:pPr>
                      <a:r>
                        <a:rPr lang="en-US" sz="1300" b="1" dirty="0" smtClean="0"/>
                        <a:t>providing closure that follows logically from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825545">
                <a:tc gridSpan="2">
                  <a:txBody>
                    <a:bodyPr/>
                    <a:lstStyle/>
                    <a:p>
                      <a:pPr marL="285750" indent="-285750">
                        <a:buFont typeface="Arial" panose="020B0604020202020204" pitchFamily="34" charset="0"/>
                        <a:buChar char="•"/>
                      </a:pPr>
                      <a:r>
                        <a:rPr lang="en-US" sz="1300" b="1" dirty="0" smtClean="0"/>
                        <a:t>including dialogue to convey events/experiences precisely</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using</a:t>
                      </a:r>
                      <a:r>
                        <a:rPr lang="en-US" sz="1200" b="1" baseline="0" dirty="0" smtClean="0"/>
                        <a:t> narrative techniques)</a:t>
                      </a:r>
                    </a:p>
                    <a:p>
                      <a:r>
                        <a:rPr lang="en-US" sz="1100" b="0" baseline="0" dirty="0" smtClean="0"/>
                        <a:t>A student is writing a narrative (or specific form: autobiography/memoir, mystery, realistic fiction, fantasy, etc.) for [teacher, literary magazine, class anthology, online publisher, etc.]. Read the draft of the ____ and complete the task that follows. [Insert text].</a:t>
                      </a:r>
                    </a:p>
                    <a:p>
                      <a:pPr marL="171450" indent="-171450">
                        <a:buFont typeface="Arial" panose="020B0604020202020204" pitchFamily="34" charset="0"/>
                        <a:buChar char="•"/>
                      </a:pPr>
                      <a:r>
                        <a:rPr lang="en-US" sz="1100" b="0" baseline="0" dirty="0" smtClean="0"/>
                        <a:t>In one or two paragraphs, finish ____’s narrative or write what happens next.</a:t>
                      </a:r>
                    </a:p>
                    <a:p>
                      <a:pPr marL="171450" indent="-171450">
                        <a:buFont typeface="Arial" panose="020B0604020202020204" pitchFamily="34" charset="0"/>
                        <a:buChar char="•"/>
                      </a:pPr>
                      <a:r>
                        <a:rPr lang="en-US" sz="1100" b="0" baseline="0" dirty="0" smtClean="0"/>
                        <a:t>Write one-to-three paragraphs that show what happened between [events 1-2] (or character 1-2].</a:t>
                      </a:r>
                    </a:p>
                    <a:p>
                      <a:pPr marL="171450" indent="-171450">
                        <a:buFont typeface="Arial" panose="020B0604020202020204" pitchFamily="34" charset="0"/>
                        <a:buChar char="•"/>
                      </a:pPr>
                      <a:r>
                        <a:rPr lang="en-US" sz="1100" b="0" baseline="0" dirty="0" smtClean="0"/>
                        <a:t>Write two-to-three paragraphs that would add dialogue to [the part about ___ or when _____ happens]</a:t>
                      </a:r>
                    </a:p>
                    <a:p>
                      <a:pPr marL="171450" indent="-171450">
                        <a:buFont typeface="Arial" panose="020B0604020202020204" pitchFamily="34" charset="0"/>
                        <a:buChar char="•"/>
                      </a:pPr>
                      <a:r>
                        <a:rPr lang="en-US" sz="1100" b="0" baseline="0" dirty="0" smtClean="0"/>
                        <a:t>Write one-to-three paragraphs that describe [some aspect of the setting or situation],</a:t>
                      </a:r>
                    </a:p>
                    <a:p>
                      <a:pPr marL="171450" indent="-171450">
                        <a:buFont typeface="Arial" panose="020B0604020202020204" pitchFamily="34" charset="0"/>
                        <a:buChar char="•"/>
                      </a:pPr>
                      <a:r>
                        <a:rPr lang="en-US" sz="1100" b="0" baseline="0" dirty="0" smtClean="0"/>
                        <a:t>Add one or two paragraphs of description to replace the underlined text to help readers picture the scene (or events, or characters).</a:t>
                      </a:r>
                    </a:p>
                    <a:p>
                      <a:pPr marL="171450" indent="-171450">
                        <a:buFont typeface="Arial" panose="020B0604020202020204" pitchFamily="34" charset="0"/>
                        <a:buChar char="•"/>
                      </a:pPr>
                      <a:r>
                        <a:rPr lang="en-US" sz="1100" b="0" baseline="0" dirty="0" smtClean="0"/>
                        <a:t>Write 1-3 paragraphs that help readers better understand the central conflict of the narrative.</a:t>
                      </a:r>
                    </a:p>
                    <a:p>
                      <a:pPr marL="171450" indent="-171450">
                        <a:buFont typeface="Arial" panose="020B0604020202020204" pitchFamily="34" charset="0"/>
                        <a:buChar char="•"/>
                      </a:pPr>
                      <a:r>
                        <a:rPr lang="en-US" sz="1100" b="0" baseline="0" dirty="0" smtClean="0"/>
                        <a:t>Write the scene that might have occurred when ___________ [happened].</a:t>
                      </a:r>
                    </a:p>
                    <a:p>
                      <a:pPr marL="171450" indent="-171450">
                        <a:buFont typeface="Arial" panose="020B0604020202020204" pitchFamily="34" charset="0"/>
                        <a:buChar char="•"/>
                      </a:pPr>
                      <a:r>
                        <a:rPr lang="en-US" sz="1100" b="0" baseline="0" dirty="0" smtClean="0"/>
                        <a:t>Continue the narrative by further developing ___’s character [to show what happens, etc.] </a:t>
                      </a:r>
                      <a:r>
                        <a:rPr lang="en-US" sz="1100" b="0" i="1" baseline="0" dirty="0" smtClean="0"/>
                        <a:t>.[*Note: when the item is asking writers to “continue the story” by developing and concluding the action—including the “climax” or “solving the problem”—the item is properly coded “elaboration”].</a:t>
                      </a:r>
                    </a:p>
                    <a:p>
                      <a:pPr marL="171450" indent="-171450">
                        <a:buFont typeface="Arial" panose="020B0604020202020204" pitchFamily="34" charset="0"/>
                        <a:buChar char="•"/>
                      </a:pPr>
                      <a:r>
                        <a:rPr lang="en-US" sz="1100" b="0" baseline="0" dirty="0" smtClean="0"/>
                        <a:t>The student’s draft opening begins to describe [conflict]. Write one-to three paragraphs describing how [protagonist resolves conflict/conflict is resolved].</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2144671">
                <a:tc rowSpan="2" gridSpan="2">
                  <a:txBody>
                    <a:bodyPr/>
                    <a:lstStyle/>
                    <a:p>
                      <a:pPr marL="285750" indent="-285750">
                        <a:buFont typeface="Arial" panose="020B0604020202020204" pitchFamily="34" charset="0"/>
                        <a:buChar char="•"/>
                      </a:pPr>
                      <a:r>
                        <a:rPr lang="en-US" sz="1300" b="1" dirty="0" smtClean="0"/>
                        <a:t>including descriptive details and sensory language to convey events/experiences</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692265">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t>Revise a Brief Text DOK-2 (student will revise narrative techniques)</a:t>
                      </a:r>
                    </a:p>
                    <a:p>
                      <a:r>
                        <a:rPr lang="en-US" sz="1100" b="0" dirty="0" smtClean="0"/>
                        <a:t>A student is writing a narrative (or specific form: autobiography/memoir,</a:t>
                      </a:r>
                      <a:r>
                        <a:rPr lang="en-US" sz="1100" b="0" baseline="0" dirty="0" smtClean="0"/>
                        <a:t> </a:t>
                      </a:r>
                      <a:r>
                        <a:rPr lang="en-US" sz="1100" b="0" dirty="0" smtClean="0"/>
                        <a:t>memoir, mystery, realistic</a:t>
                      </a:r>
                      <a:r>
                        <a:rPr lang="en-US" sz="1100" b="0" baseline="0" dirty="0" smtClean="0"/>
                        <a:t> </a:t>
                      </a:r>
                      <a:r>
                        <a:rPr lang="en-US" sz="1100" b="0" dirty="0" smtClean="0"/>
                        <a:t>fiction, fantasy, etc.) for [teacher, literary magazine,</a:t>
                      </a:r>
                      <a:r>
                        <a:rPr lang="en-US" sz="1100" b="0" baseline="0" dirty="0" smtClean="0"/>
                        <a:t> </a:t>
                      </a:r>
                      <a:r>
                        <a:rPr lang="en-US" sz="1100" b="0" dirty="0" smtClean="0"/>
                        <a:t>class anthology, online publisher, etc.]. The student wants to revise the draft to</a:t>
                      </a:r>
                      <a:r>
                        <a:rPr lang="en-US" sz="1100" b="0" baseline="0" dirty="0" smtClean="0"/>
                        <a:t> </a:t>
                      </a:r>
                      <a:r>
                        <a:rPr lang="en-US" sz="1100" b="0" dirty="0" smtClean="0"/>
                        <a:t>_____. Read the draft of the ______ and complete the task that follows.</a:t>
                      </a:r>
                    </a:p>
                    <a:p>
                      <a:r>
                        <a:rPr lang="en-US" sz="1100" b="0" dirty="0" smtClean="0"/>
                        <a:t>[Insert text] </a:t>
                      </a:r>
                      <a:r>
                        <a:rPr lang="en-US" sz="1100" b="0" i="1" dirty="0" smtClean="0"/>
                        <a:t>Note: stem must indicate specifically where the information is to</a:t>
                      </a:r>
                      <a:r>
                        <a:rPr lang="en-US" sz="1100" b="0" i="1" baseline="0" dirty="0" smtClean="0"/>
                        <a:t> </a:t>
                      </a:r>
                      <a:r>
                        <a:rPr lang="en-US" sz="1100" b="0" i="1" dirty="0" smtClean="0"/>
                        <a:t>be inserted. This can be done by underlining a section or by indicating, for example,</a:t>
                      </a:r>
                      <a:r>
                        <a:rPr lang="en-US" sz="1100" b="0" i="1" baseline="0" dirty="0" smtClean="0"/>
                        <a:t> </a:t>
                      </a:r>
                      <a:r>
                        <a:rPr lang="en-US" sz="1100" b="0" i="1" dirty="0" smtClean="0"/>
                        <a:t>“between paragraph 1 and 2,” or “at the end of paragraph 3,” etc.</a:t>
                      </a:r>
                      <a:r>
                        <a:rPr lang="en-US" sz="1100" b="0" i="1" baseline="0" dirty="0" smtClean="0"/>
                        <a:t> </a:t>
                      </a:r>
                      <a:r>
                        <a:rPr lang="en-US" sz="1100" b="0" i="1" dirty="0" smtClean="0"/>
                        <a:t> Choose the</a:t>
                      </a:r>
                      <a:r>
                        <a:rPr lang="en-US" sz="1100" b="0" i="1" baseline="0" dirty="0" smtClean="0"/>
                        <a:t> </a:t>
                      </a:r>
                      <a:r>
                        <a:rPr lang="en-US" sz="1100" b="0" i="1" dirty="0" smtClean="0"/>
                        <a:t>sentence within the text where more elaboration is needed</a:t>
                      </a:r>
                      <a:r>
                        <a:rPr lang="en-US" sz="1100" b="0" dirty="0" smtClean="0"/>
                        <a:t>.</a:t>
                      </a:r>
                    </a:p>
                    <a:p>
                      <a:r>
                        <a:rPr lang="en-US" sz="1100" b="0" dirty="0" smtClean="0"/>
                        <a:t>Revise the underlined sentence (s) by choosing a sentence that shows the</a:t>
                      </a:r>
                      <a:r>
                        <a:rPr lang="en-US" sz="1100" b="0" baseline="0" dirty="0" smtClean="0"/>
                        <a:t> </a:t>
                      </a:r>
                      <a:r>
                        <a:rPr lang="en-US" sz="1100" b="0" dirty="0" smtClean="0"/>
                        <a:t>best precise language [more appropriate sensory language, etc.].</a:t>
                      </a:r>
                    </a:p>
                    <a:p>
                      <a:pPr marL="171450" indent="-171450">
                        <a:buFont typeface="Arial" panose="020B0604020202020204" pitchFamily="34" charset="0"/>
                        <a:buChar char="•"/>
                      </a:pPr>
                      <a:r>
                        <a:rPr lang="en-US" sz="1100" b="0" dirty="0" smtClean="0"/>
                        <a:t>Choose the best sentence to add descriptive detail [before/after] the</a:t>
                      </a:r>
                      <a:r>
                        <a:rPr lang="en-US" sz="1100" b="0" baseline="0" dirty="0" smtClean="0"/>
                        <a:t> </a:t>
                      </a:r>
                      <a:r>
                        <a:rPr lang="en-US" sz="1100" b="0" dirty="0" smtClean="0"/>
                        <a:t>underlined sentence to the setting.</a:t>
                      </a:r>
                    </a:p>
                    <a:p>
                      <a:pPr marL="171450" indent="-171450">
                        <a:buFont typeface="Arial" panose="020B0604020202020204" pitchFamily="34" charset="0"/>
                        <a:buChar char="•"/>
                      </a:pPr>
                      <a:r>
                        <a:rPr lang="en-US" sz="1100" b="0" dirty="0" smtClean="0"/>
                        <a:t>Choose the best sentence to help the reader visualize the main character</a:t>
                      </a:r>
                      <a:r>
                        <a:rPr lang="en-US" sz="1100" b="0" baseline="0" dirty="0" smtClean="0"/>
                        <a:t> </a:t>
                      </a:r>
                      <a:r>
                        <a:rPr lang="en-US" sz="1100" b="0" dirty="0" smtClean="0"/>
                        <a:t>[or explain] who the main character is [or what is going on, or what the</a:t>
                      </a:r>
                      <a:r>
                        <a:rPr lang="en-US" sz="1100" b="0" baseline="0" dirty="0" smtClean="0"/>
                        <a:t> </a:t>
                      </a:r>
                      <a:r>
                        <a:rPr lang="en-US" sz="1100" b="0" dirty="0" smtClean="0"/>
                        <a:t>conflict is, etc.].</a:t>
                      </a:r>
                    </a:p>
                    <a:p>
                      <a:pPr marL="171450" indent="-171450">
                        <a:buFont typeface="Arial" panose="020B0604020202020204" pitchFamily="34" charset="0"/>
                        <a:buChar char="•"/>
                      </a:pPr>
                      <a:r>
                        <a:rPr lang="en-US" sz="1100" b="0" dirty="0" smtClean="0"/>
                        <a:t>Choose the best sentence to help the reader better understand the central</a:t>
                      </a:r>
                      <a:r>
                        <a:rPr lang="en-US" sz="1100" b="0" baseline="0" dirty="0" smtClean="0"/>
                        <a:t> </a:t>
                      </a:r>
                      <a:r>
                        <a:rPr lang="en-US" sz="1100" b="0" dirty="0" smtClean="0"/>
                        <a:t>conflict of the narrative.</a:t>
                      </a:r>
                    </a:p>
                    <a:p>
                      <a:pPr marL="171450" indent="-171450">
                        <a:buFont typeface="Arial" panose="020B0604020202020204" pitchFamily="34" charset="0"/>
                        <a:buChar char="•"/>
                      </a:pPr>
                      <a:r>
                        <a:rPr lang="en-US" sz="1100" b="0" dirty="0" smtClean="0"/>
                        <a:t>Choose the best revision of the dialogue between character X and</a:t>
                      </a:r>
                      <a:r>
                        <a:rPr lang="en-US" sz="1100" b="0" baseline="0" dirty="0" smtClean="0"/>
                        <a:t> </a:t>
                      </a:r>
                      <a:r>
                        <a:rPr lang="en-US" sz="1100" b="0" dirty="0" smtClean="0"/>
                        <a:t>character Y.</a:t>
                      </a:r>
                    </a:p>
                    <a:p>
                      <a:pPr marL="171450" indent="-171450">
                        <a:buFont typeface="Arial" panose="020B0604020202020204" pitchFamily="34" charset="0"/>
                        <a:buChar char="•"/>
                      </a:pPr>
                      <a:r>
                        <a:rPr lang="en-US" sz="1100" b="0" dirty="0" smtClean="0"/>
                        <a:t>Choose the revision that best improves the underlined text by adding</a:t>
                      </a:r>
                      <a:r>
                        <a:rPr lang="en-US" sz="1100" b="0" baseline="0" dirty="0" smtClean="0"/>
                        <a:t> </a:t>
                      </a:r>
                      <a:r>
                        <a:rPr lang="en-US" sz="1100" b="0" dirty="0" smtClean="0"/>
                        <a:t>dialogue. </a:t>
                      </a:r>
                    </a:p>
                    <a:p>
                      <a:r>
                        <a:rPr lang="en-US" sz="1100" b="0" dirty="0" smtClean="0"/>
                        <a:t>A student is writing a narrative (or specific form: autobiography/memoir,</a:t>
                      </a:r>
                      <a:r>
                        <a:rPr lang="en-US" sz="1100" b="0" baseline="0" dirty="0" smtClean="0"/>
                        <a:t> </a:t>
                      </a:r>
                      <a:r>
                        <a:rPr lang="en-US" sz="1100" b="0" dirty="0" smtClean="0"/>
                        <a:t>mystery, realistic fiction, fantasy, etc.) for [teacher, literary magazine, class</a:t>
                      </a:r>
                      <a:r>
                        <a:rPr lang="en-US" sz="1100" b="0" baseline="0" dirty="0" smtClean="0"/>
                        <a:t> </a:t>
                      </a:r>
                      <a:r>
                        <a:rPr lang="en-US" sz="1100" b="0" dirty="0" smtClean="0"/>
                        <a:t>anthology, online publisher, etc.]. </a:t>
                      </a:r>
                      <a:r>
                        <a:rPr lang="en-US" sz="1100" b="0" baseline="0" dirty="0" smtClean="0"/>
                        <a:t> </a:t>
                      </a:r>
                      <a:r>
                        <a:rPr lang="en-US" sz="1100" b="0" dirty="0" smtClean="0"/>
                        <a:t>The student wants to revise the draft to</a:t>
                      </a:r>
                      <a:r>
                        <a:rPr lang="en-US" sz="1100" b="0" baseline="0" dirty="0" smtClean="0"/>
                        <a:t> </a:t>
                      </a:r>
                      <a:r>
                        <a:rPr lang="en-US" sz="1100" b="0" dirty="0" smtClean="0"/>
                        <a:t>______. Read the draft of the _____ and complete the task that follows.</a:t>
                      </a:r>
                      <a:r>
                        <a:rPr lang="en-US" sz="1100" b="0" baseline="0" dirty="0" smtClean="0"/>
                        <a:t> </a:t>
                      </a:r>
                      <a:r>
                        <a:rPr lang="en-US" sz="1100" b="0" dirty="0" smtClean="0"/>
                        <a:t>[Insert text]. </a:t>
                      </a:r>
                    </a:p>
                    <a:p>
                      <a:pPr marL="171450" indent="-171450">
                        <a:buFont typeface="Arial" panose="020B0604020202020204" pitchFamily="34" charset="0"/>
                        <a:buChar char="•"/>
                      </a:pPr>
                      <a:r>
                        <a:rPr lang="en-US" sz="1100" b="0" dirty="0" smtClean="0"/>
                        <a:t>Choose two sentences [sections] within the text where more elaboration is</a:t>
                      </a:r>
                      <a:r>
                        <a:rPr lang="en-US" sz="1100" b="0" baseline="0" dirty="0" smtClean="0"/>
                        <a:t> </a:t>
                      </a:r>
                      <a:r>
                        <a:rPr lang="en-US" sz="1100" b="0" dirty="0" smtClean="0"/>
                        <a:t>needed.</a:t>
                      </a:r>
                    </a:p>
                    <a:p>
                      <a:pPr marL="171450" indent="-171450">
                        <a:buFont typeface="Arial" panose="020B0604020202020204" pitchFamily="34" charset="0"/>
                        <a:buChar char="•"/>
                      </a:pPr>
                      <a:r>
                        <a:rPr lang="en-US" sz="1100" b="0" dirty="0" smtClean="0"/>
                        <a:t>Choose the two best sentences to add descriptive detail [before/after] the</a:t>
                      </a:r>
                      <a:r>
                        <a:rPr lang="en-US" sz="1100" b="0" baseline="0" dirty="0" smtClean="0"/>
                        <a:t> </a:t>
                      </a:r>
                      <a:r>
                        <a:rPr lang="en-US" sz="1100" b="0" dirty="0" smtClean="0"/>
                        <a:t>underlined sentence.</a:t>
                      </a:r>
                    </a:p>
                    <a:p>
                      <a:pPr marL="171450" indent="-171450">
                        <a:buFont typeface="Arial" panose="020B0604020202020204" pitchFamily="34" charset="0"/>
                        <a:buChar char="•"/>
                      </a:pPr>
                      <a:r>
                        <a:rPr lang="en-US" sz="1100" b="0" dirty="0" smtClean="0"/>
                        <a:t>Choose the two best sentences to help the reader visualize the main</a:t>
                      </a:r>
                      <a:r>
                        <a:rPr lang="en-US" sz="1100" b="0" baseline="0" dirty="0" smtClean="0"/>
                        <a:t> </a:t>
                      </a:r>
                      <a:r>
                        <a:rPr lang="en-US" sz="1100" b="0" dirty="0" smtClean="0"/>
                        <a:t>character (or setting, etc.).</a:t>
                      </a:r>
                    </a:p>
                    <a:p>
                      <a:pPr marL="171450" indent="-171450">
                        <a:buFont typeface="Arial" panose="020B0604020202020204" pitchFamily="34" charset="0"/>
                        <a:buChar char="•"/>
                      </a:pPr>
                      <a:r>
                        <a:rPr lang="en-US" sz="1100" b="0" dirty="0" smtClean="0"/>
                        <a:t>Choose the two best sentences to help the reader better understand the</a:t>
                      </a:r>
                      <a:r>
                        <a:rPr lang="en-US" sz="1100" b="0" baseline="0" dirty="0" smtClean="0"/>
                        <a:t> </a:t>
                      </a:r>
                      <a:r>
                        <a:rPr lang="en-US" sz="1100" b="0" dirty="0" smtClean="0"/>
                        <a:t>central conflict of the narrative.</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3117026">
                <a:tc gridSpan="2">
                  <a:txBody>
                    <a:bodyPr/>
                    <a:lstStyle/>
                    <a:p>
                      <a:pPr marL="171450" indent="-171450">
                        <a:buFont typeface="Arial" panose="020B0604020202020204" pitchFamily="34" charset="0"/>
                        <a:buChar char="•"/>
                      </a:pPr>
                      <a:r>
                        <a:rPr lang="en-US" sz="1300" b="1" dirty="0" smtClean="0"/>
                        <a:t>identifying details that should be deleted because they are inconsistent with the rest of the narrative*</a:t>
                      </a:r>
                      <a:endParaRPr lang="en-US" sz="13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bl>
          </a:graphicData>
        </a:graphic>
      </p:graphicFrame>
    </p:spTree>
    <p:extLst>
      <p:ext uri="{BB962C8B-B14F-4D97-AF65-F5344CB8AC3E}">
        <p14:creationId xmlns:p14="http://schemas.microsoft.com/office/powerpoint/2010/main" val="872936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25563"/>
              </p:ext>
            </p:extLst>
          </p:nvPr>
        </p:nvGraphicFramePr>
        <p:xfrm>
          <a:off x="86197" y="1154930"/>
          <a:ext cx="9794283" cy="13239320"/>
        </p:xfrm>
        <a:graphic>
          <a:graphicData uri="http://schemas.openxmlformats.org/drawingml/2006/table">
            <a:tbl>
              <a:tblPr firstRow="1" bandRow="1">
                <a:tableStyleId>{5940675A-B579-460E-94D1-54222C63F5DA}</a:tableStyleId>
              </a:tblPr>
              <a:tblGrid>
                <a:gridCol w="1836187"/>
                <a:gridCol w="1051452"/>
                <a:gridCol w="567637"/>
                <a:gridCol w="217099"/>
                <a:gridCol w="2414473"/>
                <a:gridCol w="1002486"/>
                <a:gridCol w="1231299"/>
                <a:gridCol w="1473650"/>
              </a:tblGrid>
              <a:tr h="436213">
                <a:tc gridSpan="8">
                  <a:txBody>
                    <a:bodyPr/>
                    <a:lstStyle/>
                    <a:p>
                      <a:pPr algn="ctr"/>
                      <a:r>
                        <a:rPr lang="en-US" sz="2200" b="1" dirty="0" smtClean="0"/>
                        <a:t>Grade 8</a:t>
                      </a:r>
                      <a:endParaRPr lang="en-US" sz="22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8">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275287">
                <a:tc gridSpan="2">
                  <a:txBody>
                    <a:bodyPr/>
                    <a:lstStyle/>
                    <a:p>
                      <a:pPr marL="171450" indent="-171450">
                        <a:buFont typeface="Arial" panose="020B0604020202020204" pitchFamily="34" charset="0"/>
                        <a:buChar char="•"/>
                      </a:pPr>
                      <a:r>
                        <a:rPr lang="en-US" sz="1100" b="1" dirty="0" smtClean="0"/>
                        <a:t>The student will identify and use the best academic or grade-level or below domain-specific (but not scientific</a:t>
                      </a:r>
                    </a:p>
                    <a:p>
                      <a:pPr marL="174625" indent="0">
                        <a:buFont typeface="Arial" panose="020B0604020202020204" pitchFamily="34" charset="0"/>
                        <a:buNone/>
                      </a:pPr>
                      <a:r>
                        <a:rPr lang="en-US" sz="1100" b="1" dirty="0" smtClean="0"/>
                        <a:t> or social studies construct-relevant word(s)/phrases) to convey the precise or intended meaning of a text</a:t>
                      </a:r>
                      <a:r>
                        <a:rPr lang="en-US" sz="1100" b="1" baseline="0" dirty="0" smtClean="0"/>
                        <a:t> </a:t>
                      </a:r>
                      <a:r>
                        <a:rPr lang="en-US" sz="1100" b="1" dirty="0" smtClean="0"/>
                        <a:t>especially with informational-explanatory writing.</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rowSpan="5" gridSpan="6">
                  <a:txBody>
                    <a:bodyPr/>
                    <a:lstStyle/>
                    <a:p>
                      <a:pPr marL="0" indent="0">
                        <a:buFont typeface="Arial" panose="020B0604020202020204" pitchFamily="34" charset="0"/>
                        <a:buNone/>
                      </a:pPr>
                      <a:r>
                        <a:rPr lang="en-US" sz="1000" dirty="0" smtClean="0"/>
                        <a:t>A student is writing a [varied forms, e.g., narrative, article, essay, research</a:t>
                      </a:r>
                      <a:r>
                        <a:rPr lang="en-US" sz="1000" baseline="0" dirty="0" smtClean="0"/>
                        <a:t> </a:t>
                      </a:r>
                      <a:r>
                        <a:rPr lang="en-US" sz="1000" dirty="0" smtClean="0"/>
                        <a:t>report, project proposal, editorial, etc.] for her [teacher, principal, school</a:t>
                      </a:r>
                      <a:r>
                        <a:rPr lang="en-US" sz="1000" baseline="0" dirty="0" smtClean="0"/>
                        <a:t> </a:t>
                      </a:r>
                      <a:r>
                        <a:rPr lang="en-US" sz="1000" dirty="0" smtClean="0"/>
                        <a:t>board, literary magazine, student newspaper, etc.] about ____. Read the</a:t>
                      </a:r>
                      <a:r>
                        <a:rPr lang="en-US" sz="1000" baseline="0" dirty="0" smtClean="0"/>
                        <a:t> </a:t>
                      </a:r>
                      <a:r>
                        <a:rPr lang="en-US" sz="1000" dirty="0" smtClean="0"/>
                        <a:t>draft of the _____ and [answer the question/complete the task] that follows.</a:t>
                      </a:r>
                      <a:r>
                        <a:rPr lang="en-US" sz="1000" baseline="0" dirty="0" smtClean="0"/>
                        <a:t> </a:t>
                      </a:r>
                      <a:r>
                        <a:rPr lang="en-US" sz="1000" dirty="0" smtClean="0"/>
                        <a:t>[Insert text.]</a:t>
                      </a:r>
                    </a:p>
                    <a:p>
                      <a:pPr marL="171450" indent="-171450">
                        <a:buFont typeface="Arial" panose="020B0604020202020204" pitchFamily="34" charset="0"/>
                        <a:buChar char="•"/>
                      </a:pPr>
                      <a:r>
                        <a:rPr lang="en-US" sz="1000" dirty="0" smtClean="0"/>
                        <a:t>Which more precise [or concrete] word(s)/phrase best replace[s] the</a:t>
                      </a:r>
                      <a:r>
                        <a:rPr lang="en-US" sz="1000" baseline="0" dirty="0" smtClean="0"/>
                        <a:t> </a:t>
                      </a:r>
                      <a:r>
                        <a:rPr lang="en-US" sz="1000" dirty="0" smtClean="0"/>
                        <a:t>underlined word(s)/phrase?</a:t>
                      </a:r>
                    </a:p>
                    <a:p>
                      <a:pPr marL="171450" indent="-171450">
                        <a:buFont typeface="Arial" panose="020B0604020202020204" pitchFamily="34" charset="0"/>
                        <a:buChar char="•"/>
                      </a:pPr>
                      <a:r>
                        <a:rPr lang="en-US" sz="1000" dirty="0" smtClean="0"/>
                        <a:t>What is/are [a] more concrete or specific word(s)/phrase to replace</a:t>
                      </a:r>
                      <a:r>
                        <a:rPr lang="en-US" sz="1000" baseline="0" dirty="0" smtClean="0"/>
                        <a:t> </a:t>
                      </a:r>
                      <a:r>
                        <a:rPr lang="en-US" sz="1000" dirty="0" smtClean="0"/>
                        <a:t>the underlined word(s)/phrase?</a:t>
                      </a:r>
                    </a:p>
                    <a:p>
                      <a:pPr marL="171450" indent="-171450">
                        <a:buFont typeface="Arial" panose="020B0604020202020204" pitchFamily="34" charset="0"/>
                        <a:buChar char="•"/>
                      </a:pPr>
                      <a:r>
                        <a:rPr lang="en-US" sz="1000" dirty="0" smtClean="0"/>
                        <a:t>What is/are [a] more concise word(s) (or phrase) to replace the</a:t>
                      </a:r>
                      <a:r>
                        <a:rPr lang="en-US" sz="1000" baseline="0" dirty="0" smtClean="0"/>
                        <a:t> </a:t>
                      </a:r>
                      <a:r>
                        <a:rPr lang="en-US" sz="1000" dirty="0" smtClean="0"/>
                        <a:t>underlined word(s) (or phrase)?[Include in the text a grade-appropriate word used redundantly and</a:t>
                      </a:r>
                      <a:r>
                        <a:rPr lang="en-US" sz="1000" baseline="0" dirty="0" smtClean="0"/>
                        <a:t> </a:t>
                      </a:r>
                      <a:r>
                        <a:rPr lang="en-US" sz="1000" dirty="0" smtClean="0"/>
                        <a:t>underlined.] </a:t>
                      </a:r>
                    </a:p>
                    <a:p>
                      <a:pPr marL="171450" indent="-171450">
                        <a:buFont typeface="Arial" panose="020B0604020202020204" pitchFamily="34" charset="0"/>
                        <a:buChar char="•"/>
                      </a:pPr>
                      <a:r>
                        <a:rPr lang="en-US" sz="1000" dirty="0" smtClean="0"/>
                        <a:t>The student has used a word too many times.</a:t>
                      </a:r>
                      <a:r>
                        <a:rPr lang="en-US" sz="1000" baseline="0" dirty="0" smtClean="0"/>
                        <a:t> </a:t>
                      </a:r>
                      <a:r>
                        <a:rPr lang="en-US" sz="1000" dirty="0" smtClean="0"/>
                        <a:t>Choose the best word(s) to replace the underlined word in the paragraph.</a:t>
                      </a:r>
                    </a:p>
                    <a:p>
                      <a:pPr marL="171450" indent="-171450">
                        <a:buFont typeface="Arial" panose="020B0604020202020204" pitchFamily="34" charset="0"/>
                        <a:buChar char="•"/>
                      </a:pPr>
                      <a:r>
                        <a:rPr lang="en-US" sz="1000" dirty="0" smtClean="0"/>
                        <a:t>To add more description, select the best word(s)/phrase to replace the</a:t>
                      </a:r>
                      <a:r>
                        <a:rPr lang="en-US" sz="1000" baseline="0" dirty="0" smtClean="0"/>
                        <a:t> </a:t>
                      </a:r>
                      <a:r>
                        <a:rPr lang="en-US" sz="1000" dirty="0" smtClean="0"/>
                        <a:t>underlined word(s)/phrase ____ [choices could include metaphor,</a:t>
                      </a:r>
                      <a:r>
                        <a:rPr lang="en-US" sz="1000" baseline="0" dirty="0" smtClean="0"/>
                        <a:t> </a:t>
                      </a:r>
                      <a:r>
                        <a:rPr lang="en-US" sz="1000" dirty="0" smtClean="0"/>
                        <a:t>simile, analogy and/or other descriptive detail].</a:t>
                      </a:r>
                    </a:p>
                    <a:p>
                      <a:pPr marL="171450" indent="-171450">
                        <a:buFont typeface="Arial" panose="020B0604020202020204" pitchFamily="34" charset="0"/>
                        <a:buChar char="•"/>
                      </a:pPr>
                      <a:r>
                        <a:rPr lang="en-US" sz="1000" dirty="0" smtClean="0"/>
                        <a:t>The student wants to give a more vivid picture of the setting, Select the best word(s)-phrase to replace the</a:t>
                      </a:r>
                      <a:r>
                        <a:rPr lang="en-US" sz="1000" baseline="0" dirty="0" smtClean="0"/>
                        <a:t> </a:t>
                      </a:r>
                      <a:r>
                        <a:rPr lang="en-US" sz="1000" dirty="0" smtClean="0"/>
                        <a:t>underlined word(s)/phrase ____.</a:t>
                      </a:r>
                    </a:p>
                    <a:p>
                      <a:pPr marL="171450" indent="-171450">
                        <a:buFont typeface="Arial" panose="020B0604020202020204" pitchFamily="34" charset="0"/>
                        <a:buChar char="•"/>
                      </a:pPr>
                      <a:r>
                        <a:rPr lang="en-US" sz="1000" dirty="0" smtClean="0"/>
                        <a:t>What is a more concise word (or phrase) to replace the underlined word</a:t>
                      </a:r>
                      <a:r>
                        <a:rPr lang="en-US" sz="1000" baseline="0" dirty="0" smtClean="0"/>
                        <a:t> </a:t>
                      </a:r>
                      <a:r>
                        <a:rPr lang="en-US" sz="1000" dirty="0" smtClean="0"/>
                        <a:t>(or phrase)?</a:t>
                      </a:r>
                    </a:p>
                    <a:p>
                      <a:pPr marL="171450" indent="-171450">
                        <a:buFont typeface="Arial" panose="020B0604020202020204" pitchFamily="34" charset="0"/>
                        <a:buChar char="•"/>
                      </a:pPr>
                      <a:r>
                        <a:rPr lang="en-US" sz="1000" dirty="0" smtClean="0"/>
                        <a:t>The author wants to replace the word(s).</a:t>
                      </a:r>
                      <a:r>
                        <a:rPr lang="en-US" sz="1000" baseline="0" dirty="0" smtClean="0"/>
                        <a:t> </a:t>
                      </a:r>
                      <a:r>
                        <a:rPr lang="en-US" sz="1000" dirty="0" smtClean="0"/>
                        <a:t>Which</a:t>
                      </a:r>
                      <a:r>
                        <a:rPr lang="en-US" sz="1000" baseline="0" dirty="0" smtClean="0"/>
                        <a:t> </a:t>
                      </a:r>
                      <a:r>
                        <a:rPr lang="en-US" sz="1000" dirty="0" smtClean="0"/>
                        <a:t>words most likely fits the author's intended purpose and</a:t>
                      </a:r>
                      <a:r>
                        <a:rPr lang="en-US" sz="1000" baseline="0" dirty="0" smtClean="0"/>
                        <a:t> </a:t>
                      </a:r>
                      <a:r>
                        <a:rPr lang="en-US" sz="1000" dirty="0" smtClean="0"/>
                        <a:t>audience?</a:t>
                      </a:r>
                    </a:p>
                    <a:p>
                      <a:pPr marL="171450" indent="-171450">
                        <a:buFont typeface="Arial" panose="020B0604020202020204" pitchFamily="34" charset="0"/>
                        <a:buChar char="•"/>
                      </a:pPr>
                      <a:r>
                        <a:rPr lang="en-US" sz="1000" dirty="0" smtClean="0"/>
                        <a:t>The student wants to make sure that his word choices are appropriate</a:t>
                      </a:r>
                      <a:r>
                        <a:rPr lang="en-US" sz="1000" baseline="0" dirty="0" smtClean="0"/>
                        <a:t> </a:t>
                      </a:r>
                      <a:r>
                        <a:rPr lang="en-US" sz="1000" dirty="0" smtClean="0"/>
                        <a:t>to inform (or convince) his audience about ____.</a:t>
                      </a:r>
                      <a:r>
                        <a:rPr lang="en-US" sz="1000" baseline="0" dirty="0" smtClean="0"/>
                        <a:t> </a:t>
                      </a:r>
                      <a:r>
                        <a:rPr lang="en-US" sz="1000" dirty="0" smtClean="0"/>
                        <a:t>Choose the best</a:t>
                      </a:r>
                      <a:r>
                        <a:rPr lang="en-US" sz="1000" baseline="0" dirty="0" smtClean="0"/>
                        <a:t> </a:t>
                      </a:r>
                      <a:r>
                        <a:rPr lang="en-US" sz="1000" dirty="0" smtClean="0"/>
                        <a:t>word (or phrase) to replace the underlined word (or phrase).</a:t>
                      </a:r>
                    </a:p>
                    <a:p>
                      <a:pPr marL="171450" indent="-171450">
                        <a:buFont typeface="Arial" panose="020B0604020202020204" pitchFamily="34" charset="0"/>
                        <a:buChar char="•"/>
                      </a:pPr>
                      <a:r>
                        <a:rPr lang="en-US" sz="1000" dirty="0" smtClean="0"/>
                        <a:t>What are more concrete or specific words/phrases* to replace the two underlined</a:t>
                      </a:r>
                      <a:r>
                        <a:rPr lang="en-US" sz="1000" baseline="0" dirty="0" smtClean="0"/>
                        <a:t> </a:t>
                      </a:r>
                      <a:r>
                        <a:rPr lang="en-US" sz="1000" dirty="0" smtClean="0"/>
                        <a:t>word(s)/phrases?</a:t>
                      </a:r>
                    </a:p>
                    <a:p>
                      <a:pPr marL="171450" indent="-171450">
                        <a:buFont typeface="Arial" panose="020B0604020202020204" pitchFamily="34" charset="0"/>
                        <a:buChar char="•"/>
                      </a:pPr>
                      <a:r>
                        <a:rPr lang="en-US" sz="1000" dirty="0" smtClean="0"/>
                        <a:t>What are two more concise words (or phrases)* to replace the underlined word</a:t>
                      </a:r>
                      <a:r>
                        <a:rPr lang="en-US" sz="1000" baseline="0" dirty="0" smtClean="0"/>
                        <a:t> </a:t>
                      </a:r>
                      <a:r>
                        <a:rPr lang="en-US" sz="1000" dirty="0" smtClean="0"/>
                        <a:t>(or phrase)?</a:t>
                      </a:r>
                    </a:p>
                    <a:p>
                      <a:pPr marL="171450" indent="-171450">
                        <a:buFont typeface="Arial" panose="020B0604020202020204" pitchFamily="34" charset="0"/>
                        <a:buChar char="•"/>
                      </a:pPr>
                      <a:r>
                        <a:rPr lang="en-US" sz="1000" dirty="0" smtClean="0"/>
                        <a:t>The student has used a word too many times. Choose two words/phrases to</a:t>
                      </a:r>
                      <a:r>
                        <a:rPr lang="en-US" sz="1000" baseline="0" dirty="0" smtClean="0"/>
                        <a:t> </a:t>
                      </a:r>
                      <a:r>
                        <a:rPr lang="en-US" sz="1000" dirty="0" smtClean="0"/>
                        <a:t>replace the underlined words/phrases in the paragraph phrase.</a:t>
                      </a:r>
                    </a:p>
                    <a:p>
                      <a:pPr marL="171450" indent="-171450">
                        <a:buFont typeface="Arial" panose="020B0604020202020204" pitchFamily="34" charset="0"/>
                        <a:buChar char="•"/>
                      </a:pPr>
                      <a:r>
                        <a:rPr lang="en-US" sz="1000" dirty="0" smtClean="0"/>
                        <a:t>To add more description, select the two best words/phrases*to replace the</a:t>
                      </a:r>
                      <a:r>
                        <a:rPr lang="en-US" sz="1000" baseline="0" dirty="0" smtClean="0"/>
                        <a:t> </a:t>
                      </a:r>
                      <a:r>
                        <a:rPr lang="en-US" sz="1000" dirty="0" smtClean="0"/>
                        <a:t>underlined words/phrase ____ [choices could include metaphor, simile, analogy</a:t>
                      </a:r>
                      <a:r>
                        <a:rPr lang="en-US" sz="1000" baseline="0" dirty="0" smtClean="0"/>
                        <a:t> </a:t>
                      </a:r>
                      <a:r>
                        <a:rPr lang="en-US" sz="1000" dirty="0" smtClean="0"/>
                        <a:t>and/or other descriptive detail]. </a:t>
                      </a:r>
                    </a:p>
                    <a:p>
                      <a:pPr marL="171450" indent="-171450">
                        <a:buFont typeface="Arial" panose="020B0604020202020204" pitchFamily="34" charset="0"/>
                        <a:buChar char="•"/>
                      </a:pPr>
                      <a:r>
                        <a:rPr lang="en-US" sz="1000" dirty="0" smtClean="0"/>
                        <a:t>The student wants to give a more vivid picture of the [setting, character, event,</a:t>
                      </a:r>
                      <a:r>
                        <a:rPr lang="en-US" sz="1000" baseline="0" dirty="0" smtClean="0"/>
                        <a:t> </a:t>
                      </a:r>
                      <a:r>
                        <a:rPr lang="en-US" sz="1000" dirty="0" smtClean="0"/>
                        <a:t>experience]. Select the best word(s)/phrase to replace the two underlined</a:t>
                      </a:r>
                      <a:r>
                        <a:rPr lang="en-US" sz="1000" baseline="0" dirty="0" smtClean="0"/>
                        <a:t> </a:t>
                      </a:r>
                      <a:r>
                        <a:rPr lang="en-US" sz="1000" dirty="0" smtClean="0"/>
                        <a:t>words/phrases.</a:t>
                      </a:r>
                    </a:p>
                    <a:p>
                      <a:pPr marL="171450" indent="-171450">
                        <a:buFont typeface="Arial" panose="020B0604020202020204" pitchFamily="34" charset="0"/>
                        <a:buChar char="•"/>
                      </a:pPr>
                      <a:r>
                        <a:rPr lang="en-US" sz="1000" dirty="0" smtClean="0"/>
                        <a:t>The author of the letter wants to replace two [underlined] words/phrases. Which</a:t>
                      </a:r>
                      <a:r>
                        <a:rPr lang="en-US" sz="1000" baseline="0" dirty="0" smtClean="0"/>
                        <a:t> </a:t>
                      </a:r>
                      <a:r>
                        <a:rPr lang="en-US" sz="1000" dirty="0" smtClean="0"/>
                        <a:t>replacements most likely fit the author's intended purpose and audience [or are</a:t>
                      </a:r>
                      <a:r>
                        <a:rPr lang="en-US" sz="1000" baseline="0" dirty="0" smtClean="0"/>
                        <a:t> </a:t>
                      </a:r>
                      <a:r>
                        <a:rPr lang="en-US" sz="1000" dirty="0" smtClean="0"/>
                        <a:t>more appropriate for the task]?</a:t>
                      </a:r>
                    </a:p>
                    <a:p>
                      <a:pPr marL="171450" indent="-171450">
                        <a:buFont typeface="Arial" panose="020B0604020202020204" pitchFamily="34" charset="0"/>
                        <a:buChar char="•"/>
                      </a:pPr>
                      <a:r>
                        <a:rPr lang="en-US" sz="1000" dirty="0" smtClean="0"/>
                        <a:t>The student wants to make sure that his word choices are appropriate to inform</a:t>
                      </a:r>
                      <a:r>
                        <a:rPr lang="en-US" sz="1000" baseline="0" dirty="0" smtClean="0"/>
                        <a:t> </a:t>
                      </a:r>
                      <a:r>
                        <a:rPr lang="en-US" sz="1000" dirty="0" smtClean="0"/>
                        <a:t>(or to convince) his audience about _____. Choose the two best words (or</a:t>
                      </a:r>
                      <a:r>
                        <a:rPr lang="en-US" sz="1000" baseline="0" dirty="0" smtClean="0"/>
                        <a:t> </a:t>
                      </a:r>
                      <a:r>
                        <a:rPr lang="en-US" sz="1000" dirty="0" smtClean="0"/>
                        <a:t>phrases) to replace the underlined words (or phrases)</a:t>
                      </a:r>
                    </a:p>
                    <a:p>
                      <a:pPr marL="171450" indent="-171450">
                        <a:buFont typeface="Arial" panose="020B0604020202020204" pitchFamily="34" charset="0"/>
                        <a:buChar char="•"/>
                      </a:pPr>
                      <a:r>
                        <a:rPr lang="en-US" sz="1000" dirty="0" smtClean="0"/>
                        <a:t>The [underlined text of] paragraph contains language that is not appropriate to</a:t>
                      </a:r>
                      <a:r>
                        <a:rPr lang="en-US" sz="1000" baseline="0" dirty="0" smtClean="0"/>
                        <a:t> t</a:t>
                      </a:r>
                      <a:r>
                        <a:rPr lang="en-US" sz="1000" dirty="0" smtClean="0"/>
                        <a:t>he task or the audience. Select the best replacement for each of the underlined</a:t>
                      </a:r>
                      <a:r>
                        <a:rPr lang="en-US" sz="1000" baseline="0" dirty="0" smtClean="0"/>
                        <a:t> </a:t>
                      </a:r>
                      <a:r>
                        <a:rPr lang="en-US" sz="1000" dirty="0" smtClean="0"/>
                        <a:t>words.</a:t>
                      </a:r>
                      <a:endParaRPr lang="en-US" sz="1000" dirty="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endParaRPr lang="en-US"/>
                    </a:p>
                  </a:txBody>
                  <a:tcPr/>
                </a:tc>
                <a:tc rowSpan="5"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5"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5" hMerge="1">
                  <a:txBody>
                    <a:bodyPr/>
                    <a:lstStyle/>
                    <a:p>
                      <a:endParaRPr lang="en-US"/>
                    </a:p>
                  </a:txBody>
                  <a:tcPr/>
                </a:tc>
                <a:tc rowSpan="5"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11731">
                <a:tc gridSpan="2">
                  <a:txBody>
                    <a:bodyPr/>
                    <a:lstStyle/>
                    <a:p>
                      <a:pPr marL="171450" indent="-171450">
                        <a:buFont typeface="Arial" panose="020B0604020202020204" pitchFamily="34" charset="0"/>
                        <a:buChar char="•"/>
                      </a:pPr>
                      <a:r>
                        <a:rPr lang="en-US" sz="1100" b="1" dirty="0" smtClean="0"/>
                        <a:t>The student will identify and use the best concrete or sensory word or words to convey experiences or events</a:t>
                      </a:r>
                    </a:p>
                    <a:p>
                      <a:pPr marL="0" indent="0">
                        <a:buFont typeface="Arial" panose="020B0604020202020204" pitchFamily="34" charset="0"/>
                        <a:buNone/>
                      </a:pPr>
                      <a:r>
                        <a:rPr lang="en-US" sz="1100" b="1" dirty="0" smtClean="0"/>
                        <a:t>      in a text precisely in narrative writing.</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71842">
                <a:tc gridSpan="2">
                  <a:txBody>
                    <a:bodyPr/>
                    <a:lstStyle/>
                    <a:p>
                      <a:pPr marL="171450" indent="-171450">
                        <a:buFont typeface="Arial" panose="020B0604020202020204" pitchFamily="34" charset="0"/>
                        <a:buChar char="•"/>
                      </a:pPr>
                      <a:r>
                        <a:rPr lang="en-US" sz="1100" b="1" dirty="0" smtClean="0"/>
                        <a:t>The student will identify and use the best word or words to precisely convey events, experiences, or ideas in a</a:t>
                      </a:r>
                      <a:r>
                        <a:rPr lang="en-US" sz="1100" b="1" baseline="0" dirty="0" smtClean="0"/>
                        <a:t> </a:t>
                      </a:r>
                      <a:r>
                        <a:rPr lang="en-US" sz="1100" b="1" dirty="0" smtClean="0"/>
                        <a:t>text and specific to a writing purpose.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39657">
                <a:tc gridSpan="2">
                  <a:txBody>
                    <a:bodyPr/>
                    <a:lstStyle/>
                    <a:p>
                      <a:pPr marL="171450" indent="-171450">
                        <a:buFont typeface="Arial" panose="020B0604020202020204" pitchFamily="34" charset="0"/>
                        <a:buChar char="•"/>
                      </a:pPr>
                      <a:r>
                        <a:rPr lang="en-US" sz="1100" b="1" dirty="0" smtClean="0"/>
                        <a:t>The student will identify and use the best general academic or domain-specific word or words to use in a text to convey precisely actions, emotions, or states of being that are basic to a particular topic.</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084787">
                <a:tc gridSpan="2">
                  <a:txBody>
                    <a:bodyPr/>
                    <a:lstStyle/>
                    <a:p>
                      <a:pPr marL="171450" indent="-171450">
                        <a:buFont typeface="Arial" panose="020B0604020202020204" pitchFamily="34" charset="0"/>
                        <a:buChar char="•"/>
                      </a:pPr>
                      <a:r>
                        <a:rPr lang="en-US" sz="1100" b="1" dirty="0" smtClean="0"/>
                        <a:t>The student will identify and use precise and concise general academic or domain-specific word(s)/phrases to</a:t>
                      </a:r>
                    </a:p>
                    <a:p>
                      <a:pPr marL="0" indent="0">
                        <a:buFont typeface="Arial" panose="020B0604020202020204" pitchFamily="34" charset="0"/>
                        <a:buNone/>
                      </a:pPr>
                      <a:r>
                        <a:rPr lang="en-US" sz="1100" b="1" dirty="0" smtClean="0"/>
                        <a:t>     avoid repetition or wordiness.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8">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To Grade 8</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rowSpan="13" gridSpan="6">
                  <a:txBody>
                    <a:bodyPr/>
                    <a:lstStyle/>
                    <a:p>
                      <a:pPr marL="171450" indent="-171450">
                        <a:buFont typeface="Arial" panose="020B0604020202020204" pitchFamily="34" charset="0"/>
                        <a:buChar char="•"/>
                      </a:pPr>
                      <a:r>
                        <a:rPr lang="en-US" sz="1100" dirty="0" smtClean="0"/>
                        <a:t>Choose the sentence (or paragraph) that is punctuated correctly [e.g.,</a:t>
                      </a:r>
                      <a:r>
                        <a:rPr lang="en-US" sz="1100" baseline="0" dirty="0" smtClean="0"/>
                        <a:t> </a:t>
                      </a:r>
                      <a:r>
                        <a:rPr lang="en-US" sz="1100" dirty="0" smtClean="0"/>
                        <a:t>commas separating coordinate adjectives].</a:t>
                      </a:r>
                    </a:p>
                    <a:p>
                      <a:pPr marL="171450" indent="-171450">
                        <a:buFont typeface="Arial" panose="020B0604020202020204" pitchFamily="34" charset="0"/>
                        <a:buChar char="•"/>
                      </a:pPr>
                      <a:r>
                        <a:rPr lang="en-US" sz="1100" dirty="0" smtClean="0"/>
                        <a:t>Choose the sentence that is correctly punctuated [e.g., choices can</a:t>
                      </a:r>
                      <a:r>
                        <a:rPr lang="en-US" sz="1100" baseline="0" dirty="0" smtClean="0"/>
                        <a:t> </a:t>
                      </a:r>
                      <a:r>
                        <a:rPr lang="en-US" sz="1100" dirty="0" smtClean="0"/>
                        <a:t>contain one version that is a fragment, one that is a fused sentence,</a:t>
                      </a:r>
                      <a:r>
                        <a:rPr lang="en-US" sz="1100" baseline="0" dirty="0" smtClean="0"/>
                        <a:t> </a:t>
                      </a:r>
                      <a:r>
                        <a:rPr lang="en-US" sz="1100" dirty="0" smtClean="0"/>
                        <a:t>one that is a comma splice, and one that is properly punctuated].</a:t>
                      </a:r>
                    </a:p>
                    <a:p>
                      <a:pPr marL="171450" indent="-171450" algn="l">
                        <a:buFont typeface="Arial" panose="020B0604020202020204" pitchFamily="34" charset="0"/>
                        <a:buChar char="•"/>
                      </a:pPr>
                      <a:r>
                        <a:rPr lang="en-US" sz="1100" dirty="0" smtClean="0"/>
                        <a:t>Read the sentence(s) and the question that follows. [Insert sentence(s)</a:t>
                      </a:r>
                      <a:r>
                        <a:rPr lang="en-US" sz="1100" baseline="0" dirty="0" smtClean="0"/>
                        <a:t> </a:t>
                      </a:r>
                      <a:r>
                        <a:rPr lang="en-US" sz="1100" dirty="0" smtClean="0"/>
                        <a:t>containing [up to three] error(s) in grammar usage (e.g., misplaced or</a:t>
                      </a:r>
                      <a:r>
                        <a:rPr lang="en-US" sz="1100" baseline="0" dirty="0" smtClean="0"/>
                        <a:t> </a:t>
                      </a:r>
                      <a:r>
                        <a:rPr lang="en-US" sz="1100" dirty="0" smtClean="0"/>
                        <a:t>dangling modifiers and pronoun or verb agreement error and/or error in</a:t>
                      </a:r>
                      <a:r>
                        <a:rPr lang="en-US" sz="1100" baseline="0" dirty="0" smtClean="0"/>
                        <a:t> </a:t>
                      </a:r>
                      <a:r>
                        <a:rPr lang="en-US" sz="1100" dirty="0" smtClean="0"/>
                        <a:t>pronoun case/number)]. </a:t>
                      </a:r>
                      <a:r>
                        <a:rPr lang="en-US" sz="1100" baseline="0" dirty="0" smtClean="0"/>
                        <a:t> </a:t>
                      </a:r>
                      <a:r>
                        <a:rPr lang="en-US" sz="1100" dirty="0" smtClean="0"/>
                        <a:t>Choose the correct way to edit the [one or two</a:t>
                      </a:r>
                      <a:r>
                        <a:rPr lang="en-US" sz="1100" baseline="0" dirty="0" smtClean="0"/>
                        <a:t> </a:t>
                      </a:r>
                      <a:r>
                        <a:rPr lang="en-US" sz="1100" dirty="0" smtClean="0"/>
                        <a:t>or three] grammar usage errors.</a:t>
                      </a:r>
                    </a:p>
                    <a:p>
                      <a:pPr marL="171450" indent="-171450">
                        <a:buFont typeface="Arial" panose="020B0604020202020204" pitchFamily="34" charset="0"/>
                        <a:buChar char="•"/>
                      </a:pPr>
                      <a:r>
                        <a:rPr lang="en-US" sz="1100" dirty="0" smtClean="0"/>
                        <a:t>The sentence below contains [one or two or three] errors in punctuation</a:t>
                      </a:r>
                      <a:r>
                        <a:rPr lang="en-US" sz="1100" baseline="0" dirty="0" smtClean="0"/>
                        <a:t> </a:t>
                      </a:r>
                      <a:r>
                        <a:rPr lang="en-US" sz="1100" dirty="0" smtClean="0"/>
                        <a:t>[or grammar usage]. </a:t>
                      </a:r>
                      <a:r>
                        <a:rPr lang="en-US" sz="1100" baseline="0" dirty="0" smtClean="0"/>
                        <a:t> </a:t>
                      </a:r>
                      <a:r>
                        <a:rPr lang="en-US" sz="1100" dirty="0" smtClean="0"/>
                        <a:t>Read the sentence and the question that follows. Which version of the sentence has correct</a:t>
                      </a:r>
                      <a:r>
                        <a:rPr lang="en-US" sz="1100" baseline="0" dirty="0" smtClean="0"/>
                        <a:t>  </a:t>
                      </a:r>
                      <a:r>
                        <a:rPr lang="en-US" sz="1100" dirty="0" smtClean="0"/>
                        <a:t>punctuation (or grammar)?</a:t>
                      </a:r>
                    </a:p>
                    <a:p>
                      <a:pPr marL="171450" indent="-171450">
                        <a:buFont typeface="Arial" panose="020B0604020202020204" pitchFamily="34" charset="0"/>
                        <a:buChar char="•"/>
                      </a:pPr>
                      <a:r>
                        <a:rPr lang="en-US" sz="1100" dirty="0" smtClean="0"/>
                        <a:t>A student is writing a story for class. Read the sentences</a:t>
                      </a:r>
                      <a:r>
                        <a:rPr lang="en-US" sz="1100" baseline="0" dirty="0" smtClean="0"/>
                        <a:t> </a:t>
                      </a:r>
                      <a:r>
                        <a:rPr lang="en-US" sz="1100" dirty="0" smtClean="0"/>
                        <a:t>from her story and the question that follows. </a:t>
                      </a:r>
                      <a:r>
                        <a:rPr lang="en-US" sz="1100" baseline="0" dirty="0" smtClean="0"/>
                        <a:t> </a:t>
                      </a:r>
                      <a:r>
                        <a:rPr lang="en-US" sz="1100" dirty="0" smtClean="0"/>
                        <a:t>Which edits</a:t>
                      </a:r>
                      <a:r>
                        <a:rPr lang="en-US" sz="1100" baseline="0" dirty="0" smtClean="0"/>
                        <a:t> </a:t>
                      </a:r>
                      <a:r>
                        <a:rPr lang="en-US" sz="1100" dirty="0" smtClean="0"/>
                        <a:t>should be made to the underlined words to correct [one or</a:t>
                      </a:r>
                      <a:r>
                        <a:rPr lang="en-US" sz="1100" baseline="0" dirty="0" smtClean="0"/>
                        <a:t> </a:t>
                      </a:r>
                      <a:r>
                        <a:rPr lang="en-US" sz="1100" dirty="0" smtClean="0"/>
                        <a:t>two or three] grammar usage mistake(s) [e.g.,</a:t>
                      </a:r>
                      <a:r>
                        <a:rPr lang="en-US" sz="1100" baseline="0" dirty="0" smtClean="0"/>
                        <a:t> </a:t>
                      </a:r>
                      <a:r>
                        <a:rPr lang="en-US" sz="1100" dirty="0" smtClean="0"/>
                        <a:t>dangling/misplaced modifiers and error with intensive</a:t>
                      </a:r>
                      <a:r>
                        <a:rPr lang="en-US" sz="1100" baseline="0" dirty="0" smtClean="0"/>
                        <a:t> </a:t>
                      </a:r>
                      <a:r>
                        <a:rPr lang="en-US" sz="1100" dirty="0" smtClean="0"/>
                        <a:t>pronouns OR inappropriate shifts in verb tense OR</a:t>
                      </a:r>
                      <a:r>
                        <a:rPr lang="en-US" sz="1100" baseline="0" dirty="0" smtClean="0"/>
                        <a:t> </a:t>
                      </a:r>
                      <a:r>
                        <a:rPr lang="en-US" sz="1100" dirty="0" smtClean="0"/>
                        <a:t>pronoun number/case] in the sentences?</a:t>
                      </a:r>
                    </a:p>
                    <a:p>
                      <a:pPr marL="171450" indent="-171450">
                        <a:buFont typeface="Arial" panose="020B0604020202020204" pitchFamily="34" charset="0"/>
                        <a:buChar char="•"/>
                      </a:pPr>
                      <a:r>
                        <a:rPr lang="en-US" sz="1100" dirty="0" smtClean="0"/>
                        <a:t>[Give short intro.] Choose the sentence containing [one or two or three]</a:t>
                      </a:r>
                      <a:r>
                        <a:rPr lang="en-US" sz="1100" baseline="0" dirty="0" smtClean="0"/>
                        <a:t> </a:t>
                      </a:r>
                      <a:r>
                        <a:rPr lang="en-US" sz="1100" dirty="0" smtClean="0"/>
                        <a:t>spelling error(s) [e.g., grade level and/or frequently confused words].</a:t>
                      </a:r>
                    </a:p>
                    <a:p>
                      <a:pPr marL="171450" indent="-171450">
                        <a:buFont typeface="Arial" panose="020B0604020202020204" pitchFamily="34" charset="0"/>
                        <a:buChar char="•"/>
                      </a:pPr>
                      <a:r>
                        <a:rPr lang="en-US" sz="1100" dirty="0" smtClean="0"/>
                        <a:t>Read the following sentence that includes [name number of errors]</a:t>
                      </a:r>
                      <a:r>
                        <a:rPr lang="en-US" sz="1100" baseline="0" dirty="0" smtClean="0"/>
                        <a:t> </a:t>
                      </a:r>
                      <a:r>
                        <a:rPr lang="en-US" sz="1100" dirty="0" smtClean="0"/>
                        <a:t>mistakes in [grammar usage-</a:t>
                      </a:r>
                      <a:r>
                        <a:rPr lang="en-US" sz="1100" baseline="0" dirty="0" smtClean="0"/>
                        <a:t> </a:t>
                      </a:r>
                      <a:r>
                        <a:rPr lang="en-US" sz="1100" dirty="0" smtClean="0"/>
                        <a:t>punctuation-</a:t>
                      </a:r>
                      <a:r>
                        <a:rPr lang="en-US" sz="1100" baseline="0" dirty="0" smtClean="0"/>
                        <a:t> </a:t>
                      </a:r>
                      <a:r>
                        <a:rPr lang="en-US" sz="1100" dirty="0" smtClean="0"/>
                        <a:t>and</a:t>
                      </a:r>
                      <a:r>
                        <a:rPr lang="en-US" sz="1100" baseline="0" dirty="0" smtClean="0"/>
                        <a:t> </a:t>
                      </a:r>
                      <a:r>
                        <a:rPr lang="en-US" sz="1100" dirty="0" smtClean="0"/>
                        <a:t>or spelling]. Then, read</a:t>
                      </a:r>
                      <a:r>
                        <a:rPr lang="en-US" sz="1100" baseline="0" dirty="0" smtClean="0"/>
                        <a:t> </a:t>
                      </a:r>
                      <a:r>
                        <a:rPr lang="en-US" sz="1100" dirty="0" smtClean="0"/>
                        <a:t>the question that follows. Which sentence</a:t>
                      </a:r>
                      <a:r>
                        <a:rPr lang="en-US" sz="1100" baseline="0" dirty="0" smtClean="0"/>
                        <a:t> </a:t>
                      </a:r>
                      <a:r>
                        <a:rPr lang="en-US" sz="1100" dirty="0" smtClean="0"/>
                        <a:t>corrects all the [specify grade-appropriate grammar usage/</a:t>
                      </a:r>
                      <a:r>
                        <a:rPr lang="en-US" sz="1100" baseline="0" dirty="0" smtClean="0"/>
                        <a:t> </a:t>
                      </a:r>
                      <a:r>
                        <a:rPr lang="en-US" sz="1100" dirty="0" smtClean="0"/>
                        <a:t>punctuation/spelling] mistakes?</a:t>
                      </a:r>
                    </a:p>
                    <a:p>
                      <a:pPr marL="171450" indent="-171450">
                        <a:buFont typeface="Arial" panose="020B0604020202020204" pitchFamily="34" charset="0"/>
                        <a:buChar char="•"/>
                      </a:pPr>
                      <a:r>
                        <a:rPr lang="en-US" sz="1100" dirty="0" smtClean="0"/>
                        <a:t>Read the following sentences and the directions that follow. Choose the sentence that does not have errors .</a:t>
                      </a:r>
                      <a:endParaRPr lang="en-US" sz="1100" baseline="0" dirty="0" smtClean="0"/>
                    </a:p>
                    <a:p>
                      <a:pPr marL="171450" indent="-171450">
                        <a:buFont typeface="Arial" panose="020B0604020202020204" pitchFamily="34" charset="0"/>
                        <a:buChar char="•"/>
                      </a:pPr>
                      <a:r>
                        <a:rPr lang="en-US" sz="1100" dirty="0" smtClean="0"/>
                        <a:t>Which is the correct way to edit [one or two or three] underlined errors</a:t>
                      </a:r>
                      <a:r>
                        <a:rPr lang="en-US" sz="1100" baseline="0" dirty="0" smtClean="0"/>
                        <a:t> </a:t>
                      </a:r>
                      <a:r>
                        <a:rPr lang="en-US" sz="1100" dirty="0" smtClean="0"/>
                        <a:t>in grammar usage {and/or punctuation)?</a:t>
                      </a:r>
                    </a:p>
                    <a:p>
                      <a:pPr marL="171450" indent="-171450">
                        <a:buFont typeface="Arial" panose="020B0604020202020204" pitchFamily="34" charset="0"/>
                        <a:buChar char="•"/>
                      </a:pPr>
                      <a:r>
                        <a:rPr lang="en-US" sz="1100" dirty="0" smtClean="0"/>
                        <a:t>Choose two sentences (or paragraphs) that are punctuated correctly.</a:t>
                      </a:r>
                    </a:p>
                    <a:p>
                      <a:pPr marL="171450" indent="-171450">
                        <a:buFont typeface="Arial" panose="020B0604020202020204" pitchFamily="34" charset="0"/>
                        <a:buChar char="•"/>
                      </a:pPr>
                      <a:r>
                        <a:rPr lang="en-US" sz="1100" dirty="0" smtClean="0"/>
                        <a:t>Read the sentence(s) and the question that follows. [Insert sentence(s)</a:t>
                      </a:r>
                      <a:r>
                        <a:rPr lang="en-US" sz="1100" baseline="0" dirty="0" smtClean="0"/>
                        <a:t> </a:t>
                      </a:r>
                      <a:r>
                        <a:rPr lang="en-US" sz="1100" dirty="0" smtClean="0"/>
                        <a:t>containing [up to three] error(s) in grammar usage (e.g., inconsistent</a:t>
                      </a:r>
                      <a:r>
                        <a:rPr lang="en-US" sz="1100" baseline="0" dirty="0" smtClean="0"/>
                        <a:t> </a:t>
                      </a:r>
                      <a:r>
                        <a:rPr lang="en-US" sz="1100" dirty="0" smtClean="0"/>
                        <a:t>use of voice or mood]. </a:t>
                      </a:r>
                      <a:r>
                        <a:rPr lang="en-US" sz="1100" baseline="0" dirty="0" smtClean="0"/>
                        <a:t> </a:t>
                      </a:r>
                      <a:r>
                        <a:rPr lang="en-US" sz="1100" dirty="0" smtClean="0"/>
                        <a:t>Choose the correct way to edit the [one or two or</a:t>
                      </a:r>
                      <a:r>
                        <a:rPr lang="en-US" sz="1100" baseline="0" dirty="0" smtClean="0"/>
                        <a:t> </a:t>
                      </a:r>
                      <a:r>
                        <a:rPr lang="en-US" sz="1100" dirty="0" smtClean="0"/>
                        <a:t>three] grammar usage errors.</a:t>
                      </a:r>
                    </a:p>
                    <a:p>
                      <a:pPr marL="171450" indent="-171450">
                        <a:buFont typeface="Arial" panose="020B0604020202020204" pitchFamily="34" charset="0"/>
                        <a:buChar char="•"/>
                      </a:pPr>
                      <a:r>
                        <a:rPr lang="en-US" sz="1100" dirty="0" smtClean="0"/>
                        <a:t>A student is writing an argumentative essay for class.</a:t>
                      </a:r>
                      <a:r>
                        <a:rPr lang="en-US" sz="1100" baseline="0" dirty="0" smtClean="0"/>
                        <a:t> </a:t>
                      </a:r>
                      <a:r>
                        <a:rPr lang="en-US" sz="1100" dirty="0" smtClean="0"/>
                        <a:t>Read the sentences from her essay and the question that</a:t>
                      </a:r>
                    </a:p>
                    <a:p>
                      <a:pPr marL="171450" indent="-171450">
                        <a:buFont typeface="Arial" panose="020B0604020202020204" pitchFamily="34" charset="0"/>
                        <a:buChar char="•"/>
                      </a:pPr>
                      <a:r>
                        <a:rPr lang="en-US" sz="1100" dirty="0" smtClean="0"/>
                        <a:t>follows. </a:t>
                      </a:r>
                      <a:r>
                        <a:rPr lang="en-US" sz="1100" baseline="0" dirty="0" smtClean="0"/>
                        <a:t> </a:t>
                      </a:r>
                      <a:r>
                        <a:rPr lang="en-US" sz="1100" dirty="0" smtClean="0"/>
                        <a:t>Which two would correct the ____ grammar</a:t>
                      </a:r>
                      <a:r>
                        <a:rPr lang="en-US" sz="1100" baseline="0" dirty="0" smtClean="0"/>
                        <a:t> </a:t>
                      </a:r>
                      <a:r>
                        <a:rPr lang="en-US" sz="1100" dirty="0" smtClean="0"/>
                        <a:t>usage errors in the underlined phrase in the sentences?</a:t>
                      </a:r>
                    </a:p>
                    <a:p>
                      <a:pPr marL="171450" indent="-171450">
                        <a:buFont typeface="Arial" panose="020B0604020202020204" pitchFamily="34" charset="0"/>
                        <a:buChar char="•"/>
                      </a:pPr>
                      <a:r>
                        <a:rPr lang="en-US" sz="1100" dirty="0" smtClean="0"/>
                        <a:t>Read the following sentence that includes [name number of errors]</a:t>
                      </a:r>
                      <a:r>
                        <a:rPr lang="en-US" sz="1100" baseline="0" dirty="0" smtClean="0"/>
                        <a:t> </a:t>
                      </a:r>
                      <a:r>
                        <a:rPr lang="en-US" sz="1100" dirty="0" smtClean="0"/>
                        <a:t>mistakes in [grammar usage/punctuation/and/or spelling]. Then, read</a:t>
                      </a:r>
                      <a:r>
                        <a:rPr lang="en-US" sz="1100" baseline="0" dirty="0" smtClean="0"/>
                        <a:t> </a:t>
                      </a:r>
                      <a:r>
                        <a:rPr lang="en-US" sz="1100" dirty="0" smtClean="0"/>
                        <a:t>the question that follows. [Insert sentence here.] </a:t>
                      </a:r>
                      <a:r>
                        <a:rPr lang="en-US" sz="1100" baseline="0" dirty="0" smtClean="0"/>
                        <a:t> </a:t>
                      </a:r>
                      <a:r>
                        <a:rPr lang="en-US" sz="1100" dirty="0" smtClean="0"/>
                        <a:t>Which two sentences</a:t>
                      </a:r>
                      <a:r>
                        <a:rPr lang="en-US" sz="1100" baseline="0" dirty="0" smtClean="0"/>
                        <a:t> </a:t>
                      </a:r>
                      <a:r>
                        <a:rPr lang="en-US" sz="1100" dirty="0" smtClean="0"/>
                        <a:t>correct all the [specify grade-appropriate grammar usage/</a:t>
                      </a:r>
                      <a:r>
                        <a:rPr lang="en-US" sz="1100" baseline="0" dirty="0" smtClean="0"/>
                        <a:t> </a:t>
                      </a:r>
                      <a:r>
                        <a:rPr lang="en-US" sz="1100" dirty="0" smtClean="0"/>
                        <a:t>punctuation/spelling] mistakes?</a:t>
                      </a:r>
                    </a:p>
                    <a:p>
                      <a:pPr marL="171450" indent="-171450">
                        <a:buFont typeface="Arial" panose="020B0604020202020204" pitchFamily="34" charset="0"/>
                        <a:buChar char="•"/>
                      </a:pPr>
                      <a:r>
                        <a:rPr lang="en-US" sz="1100" dirty="0" smtClean="0"/>
                        <a:t>Read the following sentences and the directions that follow. [Insert</a:t>
                      </a:r>
                      <a:r>
                        <a:rPr lang="en-US" sz="1100" baseline="0" dirty="0" smtClean="0"/>
                        <a:t> </a:t>
                      </a:r>
                      <a:r>
                        <a:rPr lang="en-US" sz="1100" dirty="0" smtClean="0"/>
                        <a:t>sentence.] </a:t>
                      </a:r>
                      <a:r>
                        <a:rPr lang="en-US" sz="1100" baseline="0" dirty="0" smtClean="0"/>
                        <a:t> </a:t>
                      </a:r>
                      <a:r>
                        <a:rPr lang="en-US" sz="1100" dirty="0" smtClean="0"/>
                        <a:t>Choose two sentences that do not have errors in [grammar</a:t>
                      </a:r>
                      <a:r>
                        <a:rPr lang="en-US" sz="1100" baseline="0" dirty="0" smtClean="0"/>
                        <a:t> </a:t>
                      </a:r>
                      <a:r>
                        <a:rPr lang="en-US" sz="1100" dirty="0" smtClean="0"/>
                        <a:t>usage, spelling, and/or punctuation].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3" hMerge="1">
                  <a:txBody>
                    <a:bodyPr/>
                    <a:lstStyle/>
                    <a:p>
                      <a:endParaRPr lang="en-US"/>
                    </a:p>
                  </a:txBody>
                  <a:tcPr/>
                </a:tc>
                <a:tc rowSpan="13"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3" hMerge="1">
                  <a:txBody>
                    <a:bodyPr/>
                    <a:lstStyle/>
                    <a:p>
                      <a:endParaRPr lang="en-US"/>
                    </a:p>
                  </a:txBody>
                  <a:tcPr/>
                </a:tc>
                <a:tc rowSpan="13" hMerge="1">
                  <a:txBody>
                    <a:bodyPr/>
                    <a:lstStyle/>
                    <a:p>
                      <a:endParaRPr lang="en-US"/>
                    </a:p>
                  </a:txBody>
                  <a:tcPr/>
                </a:tc>
                <a:tc rowSpan="13" hMerge="1">
                  <a:txBody>
                    <a:bodyPr/>
                    <a:lstStyle/>
                    <a:p>
                      <a:endParaRPr lang="en-US"/>
                    </a:p>
                  </a:txBody>
                  <a:tcPr/>
                </a:tc>
              </a:tr>
              <a:tr h="394720">
                <a:tc gridSpan="2">
                  <a:txBody>
                    <a:bodyPr/>
                    <a:lstStyle/>
                    <a:p>
                      <a:pPr marL="171450" indent="-171450">
                        <a:buFont typeface="Arial" panose="020B0604020202020204" pitchFamily="34" charset="0"/>
                        <a:buChar char="•"/>
                      </a:pPr>
                      <a:r>
                        <a:rPr lang="en-US" sz="1100" b="1" dirty="0" smtClean="0"/>
                        <a:t>Verbs in the active voice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80937">
                <a:tc gridSpan="2">
                  <a:txBody>
                    <a:bodyPr/>
                    <a:lstStyle/>
                    <a:p>
                      <a:pPr marL="171450" indent="-171450">
                        <a:buFont typeface="Arial" panose="020B0604020202020204" pitchFamily="34" charset="0"/>
                        <a:buChar char="•"/>
                      </a:pPr>
                      <a:r>
                        <a:rPr lang="en-US" sz="1100" b="1" dirty="0" smtClean="0"/>
                        <a:t>Verbs in the passive voice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90303">
                <a:tc gridSpan="2">
                  <a:txBody>
                    <a:bodyPr/>
                    <a:lstStyle/>
                    <a:p>
                      <a:pPr marL="171450" indent="-171450">
                        <a:buFont typeface="Arial" panose="020B0604020202020204" pitchFamily="34" charset="0"/>
                        <a:buChar char="•"/>
                      </a:pPr>
                      <a:r>
                        <a:rPr lang="en-US" sz="1100" b="1" dirty="0" smtClean="0"/>
                        <a:t>Verbs in the indicative mood</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53372">
                <a:tc gridSpan="2">
                  <a:txBody>
                    <a:bodyPr/>
                    <a:lstStyle/>
                    <a:p>
                      <a:pPr marL="171450" indent="-171450">
                        <a:buFont typeface="Arial" panose="020B0604020202020204" pitchFamily="34" charset="0"/>
                        <a:buChar char="•"/>
                      </a:pPr>
                      <a:r>
                        <a:rPr lang="en-US" sz="1100" b="1" dirty="0" smtClean="0"/>
                        <a:t>Verbs in the  interrogative mood</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10493">
                <a:tc gridSpan="2">
                  <a:txBody>
                    <a:bodyPr/>
                    <a:lstStyle/>
                    <a:p>
                      <a:pPr marL="171450" indent="-171450">
                        <a:buFont typeface="Arial" panose="020B0604020202020204" pitchFamily="34" charset="0"/>
                        <a:buChar char="•"/>
                      </a:pPr>
                      <a:r>
                        <a:rPr lang="en-US" sz="1100" b="1" dirty="0" smtClean="0"/>
                        <a:t>Verbs in the conditional mood</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58777">
                <a:tc gridSpan="2">
                  <a:txBody>
                    <a:bodyPr/>
                    <a:lstStyle/>
                    <a:p>
                      <a:pPr marL="171450" indent="-171450">
                        <a:buFont typeface="Arial" panose="020B0604020202020204" pitchFamily="34" charset="0"/>
                        <a:buChar char="•"/>
                      </a:pPr>
                      <a:r>
                        <a:rPr lang="en-US" sz="1100" b="1" dirty="0" smtClean="0"/>
                        <a:t>Verbs in the subjunctive mood</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95249">
                <a:tc gridSpan="2">
                  <a:txBody>
                    <a:bodyPr/>
                    <a:lstStyle/>
                    <a:p>
                      <a:pPr marL="171450" indent="-171450">
                        <a:buFont typeface="Arial" panose="020B0604020202020204" pitchFamily="34" charset="0"/>
                        <a:buChar char="•"/>
                      </a:pPr>
                      <a:r>
                        <a:rPr lang="en-US" sz="1100" b="1" dirty="0" smtClean="0"/>
                        <a:t>Inappropriate shifts in verb voice/mood</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27760">
                <a:tc gridSpan="2">
                  <a:txBody>
                    <a:bodyPr/>
                    <a:lstStyle/>
                    <a:p>
                      <a:pPr marL="171450" indent="-171450">
                        <a:buFont typeface="Arial" panose="020B0604020202020204" pitchFamily="34" charset="0"/>
                        <a:buChar char="•"/>
                      </a:pPr>
                      <a:r>
                        <a:rPr lang="en-US" sz="1100" b="1" dirty="0" smtClean="0"/>
                        <a:t>Use of commas to indicate a pause/break.</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26631">
                <a:tc gridSpan="2">
                  <a:txBody>
                    <a:bodyPr/>
                    <a:lstStyle/>
                    <a:p>
                      <a:pPr marL="171450" indent="-171450">
                        <a:buFont typeface="Arial" panose="020B0604020202020204" pitchFamily="34" charset="0"/>
                        <a:buChar char="•"/>
                      </a:pPr>
                      <a:r>
                        <a:rPr lang="en-US" sz="1100" b="1" dirty="0" smtClean="0"/>
                        <a:t>Use of ellipses to indicate a pause/break</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04356">
                <a:tc gridSpan="2">
                  <a:txBody>
                    <a:bodyPr/>
                    <a:lstStyle/>
                    <a:p>
                      <a:pPr marL="171450" indent="-171450">
                        <a:buFont typeface="Arial" panose="020B0604020202020204" pitchFamily="34" charset="0"/>
                        <a:buChar char="•"/>
                      </a:pPr>
                      <a:r>
                        <a:rPr lang="en-US" sz="1100" b="1" dirty="0" smtClean="0"/>
                        <a:t>Use of dashes  to indicate a pause/break</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80466">
                <a:tc gridSpan="2">
                  <a:txBody>
                    <a:bodyPr/>
                    <a:lstStyle/>
                    <a:p>
                      <a:pPr marL="171450" indent="-171450">
                        <a:buFont typeface="Arial" panose="020B0604020202020204" pitchFamily="34" charset="0"/>
                        <a:buChar char="•"/>
                      </a:pPr>
                      <a:r>
                        <a:rPr lang="en-US" sz="1100" b="1" dirty="0" smtClean="0"/>
                        <a:t>Use of ellipses</a:t>
                      </a:r>
                      <a:r>
                        <a:rPr lang="en-US" sz="1100" b="1" baseline="0" dirty="0" smtClean="0"/>
                        <a:t> to indicate an omission</a:t>
                      </a:r>
                      <a:endParaRPr lang="en-US" sz="1100" b="1" dirty="0" smtClean="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643564">
                <a:tc gridSpan="2">
                  <a:txBody>
                    <a:bodyPr/>
                    <a:lstStyle/>
                    <a:p>
                      <a:pPr marL="171450" indent="-171450">
                        <a:buFont typeface="Arial" panose="020B0604020202020204" pitchFamily="34" charset="0"/>
                        <a:buChar char="•"/>
                      </a:pPr>
                      <a:r>
                        <a:rPr lang="en-US" sz="1100" b="1" dirty="0" smtClean="0"/>
                        <a:t>Spelling of words at/up to two grades below grade, including frequently misspelled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68398">
                <a:tc gridSpan="8">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Assessed in all Grades – (Appropriate for Grade 8)</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indent="0">
                        <a:buFont typeface="Arial" panose="020B0604020202020204" pitchFamily="34" charset="0"/>
                        <a:buNone/>
                      </a:pPr>
                      <a:endParaRPr lang="en-US" sz="100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3">
                  <a:txBody>
                    <a:bodyPr/>
                    <a:lstStyle/>
                    <a:p>
                      <a:r>
                        <a:rPr lang="en-US" sz="1100" b="1" dirty="0" smtClean="0"/>
                        <a:t>dashes to set off</a:t>
                      </a:r>
                      <a:r>
                        <a:rPr lang="en-US" sz="1100" b="1" baseline="0" dirty="0" smtClean="0"/>
                        <a:t> </a:t>
                      </a:r>
                      <a:r>
                        <a:rPr lang="en-US" sz="1100" b="1" dirty="0" smtClean="0"/>
                        <a:t>nonrestrictive/parenthetical elements</a:t>
                      </a:r>
                    </a:p>
                  </a:txBody>
                  <a:tcPr marL="100584" marR="100584" marT="50292" marB="50292"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sz="1000" b="1" dirty="0"/>
                    </a:p>
                  </a:txBody>
                  <a:tcPr marL="91345" marR="91345" marT="45672" marB="45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r>
                        <a:rPr lang="en-US" sz="1100" b="1" dirty="0" smtClean="0"/>
                        <a:t>punctuation to separate items in a</a:t>
                      </a:r>
                      <a:r>
                        <a:rPr lang="en-US" sz="1100" b="1" baseline="0" dirty="0" smtClean="0"/>
                        <a:t> </a:t>
                      </a:r>
                      <a:r>
                        <a:rPr lang="en-US" sz="1100" b="1" dirty="0" smtClean="0"/>
                        <a:t>series</a:t>
                      </a:r>
                      <a:endParaRPr lang="en-US" sz="1100" b="1" dirty="0"/>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2">
                  <a:txBody>
                    <a:bodyPr/>
                    <a:lstStyle/>
                    <a:p>
                      <a:r>
                        <a:rPr lang="en-US" sz="1100" b="1" dirty="0" smtClean="0"/>
                        <a:t>Subject-verb agreement</a:t>
                      </a:r>
                    </a:p>
                  </a:txBody>
                  <a:tcPr marL="100584" marR="100584" marT="50292" marB="5029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268398">
                <a:tc gridSpan="3">
                  <a:txBody>
                    <a:bodyPr/>
                    <a:lstStyle/>
                    <a:p>
                      <a:r>
                        <a:rPr lang="en-US" sz="1100" b="1" dirty="0" smtClean="0"/>
                        <a:t>pronoun-antecedent agreement</a:t>
                      </a:r>
                    </a:p>
                  </a:txBody>
                  <a:tcPr marL="100584" marR="100584" marT="50292" marB="50292"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sz="1000" b="1" dirty="0"/>
                    </a:p>
                  </a:txBody>
                  <a:tcPr marL="91345" marR="91345" marT="45672" marB="45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r>
                        <a:rPr lang="en-US" sz="1100" b="1" dirty="0" smtClean="0"/>
                        <a:t>inappropriate shifts in pronoun number</a:t>
                      </a:r>
                      <a:r>
                        <a:rPr lang="en-US" sz="1100" b="1" baseline="0" dirty="0" smtClean="0"/>
                        <a:t> </a:t>
                      </a:r>
                      <a:r>
                        <a:rPr lang="en-US" sz="1100" b="1" dirty="0" smtClean="0"/>
                        <a:t>and person</a:t>
                      </a:r>
                      <a:endParaRPr lang="en-US" sz="1100" b="1" dirty="0"/>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2">
                  <a:txBody>
                    <a:bodyPr/>
                    <a:lstStyle/>
                    <a:p>
                      <a:r>
                        <a:rPr lang="en-US" sz="1100" b="1" dirty="0" smtClean="0"/>
                        <a:t>misplaced modifiers</a:t>
                      </a:r>
                    </a:p>
                  </a:txBody>
                  <a:tcPr marL="100584" marR="100584" marT="50292" marB="5029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268398">
                <a:tc gridSpan="3">
                  <a:txBody>
                    <a:bodyPr/>
                    <a:lstStyle/>
                    <a:p>
                      <a:r>
                        <a:rPr lang="fr-FR" sz="1100" b="1" dirty="0" smtClean="0"/>
                        <a:t>inappropriate sentence fragments, run-on</a:t>
                      </a:r>
                      <a:r>
                        <a:rPr lang="fr-FR" sz="1100" b="1" baseline="0" dirty="0" smtClean="0"/>
                        <a:t> </a:t>
                      </a:r>
                      <a:r>
                        <a:rPr lang="fr-FR" sz="1100" b="1" dirty="0" smtClean="0"/>
                        <a:t>sentences</a:t>
                      </a:r>
                      <a:endParaRPr lang="en-US" sz="1100" b="1" dirty="0" smtClean="0"/>
                    </a:p>
                  </a:txBody>
                  <a:tcPr marL="100584" marR="100584" marT="50292" marB="50292"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sz="1000" b="1" dirty="0"/>
                    </a:p>
                  </a:txBody>
                  <a:tcPr marL="91345" marR="91345" marT="45672" marB="45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3">
                  <a:txBody>
                    <a:bodyPr/>
                    <a:lstStyle/>
                    <a:p>
                      <a:r>
                        <a:rPr lang="en-US" sz="1100" b="1" dirty="0" smtClean="0"/>
                        <a:t>vague or ambiguous or unclear</a:t>
                      </a:r>
                      <a:r>
                        <a:rPr lang="en-US" sz="1100" b="1" baseline="0" dirty="0" smtClean="0"/>
                        <a:t> </a:t>
                      </a:r>
                      <a:r>
                        <a:rPr lang="en-US" sz="1100" b="1" dirty="0" smtClean="0"/>
                        <a:t>pronoun references</a:t>
                      </a:r>
                      <a:endParaRPr lang="en-US" sz="1100" b="1" dirty="0"/>
                    </a:p>
                  </a:txBody>
                  <a:tcPr marL="100584" marR="100584" marT="50292" marB="502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2">
                  <a:txBody>
                    <a:bodyPr/>
                    <a:lstStyle/>
                    <a:p>
                      <a:r>
                        <a:rPr lang="en-US" sz="1100" b="1" dirty="0" smtClean="0"/>
                        <a:t>dangling modifiers</a:t>
                      </a:r>
                    </a:p>
                  </a:txBody>
                  <a:tcPr marL="100584" marR="100584" marT="50292" marB="5029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268398">
                <a:tc gridSpan="3">
                  <a:txBody>
                    <a:bodyPr/>
                    <a:lstStyle/>
                    <a:p>
                      <a:r>
                        <a:rPr lang="en-US" sz="1100" b="1" dirty="0" smtClean="0"/>
                        <a:t>frequently confused words (to/too/two;</a:t>
                      </a:r>
                      <a:r>
                        <a:rPr lang="en-US" sz="1100" b="1" baseline="0" dirty="0" smtClean="0"/>
                        <a:t> </a:t>
                      </a:r>
                      <a:r>
                        <a:rPr lang="en-US" sz="1100" b="1" dirty="0" smtClean="0"/>
                        <a:t>there/their)</a:t>
                      </a:r>
                    </a:p>
                  </a:txBody>
                  <a:tcPr marL="100584" marR="100584" marT="50292" marB="50292"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sz="1000" b="1" dirty="0"/>
                    </a:p>
                  </a:txBody>
                  <a:tcPr marL="91345" marR="91345" marT="45672" marB="45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gridSpan="5">
                  <a:txBody>
                    <a:bodyPr/>
                    <a:lstStyle/>
                    <a:p>
                      <a:r>
                        <a:rPr lang="en-US" sz="1100" b="1" dirty="0" smtClean="0"/>
                        <a:t>commas to set off</a:t>
                      </a:r>
                      <a:r>
                        <a:rPr lang="en-US" sz="1100" b="1" baseline="0" dirty="0" smtClean="0"/>
                        <a:t> </a:t>
                      </a:r>
                      <a:r>
                        <a:rPr lang="en-US" sz="1100" b="1" dirty="0" smtClean="0"/>
                        <a:t>nonrestrictive/parenthetical elements. </a:t>
                      </a:r>
                      <a:endParaRPr lang="en-US" sz="1100" b="1" dirty="0"/>
                    </a:p>
                  </a:txBody>
                  <a:tcPr marL="100584" marR="100584" marT="50292" marB="5029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sz="1000" b="1" dirty="0" smtClean="0"/>
                    </a:p>
                  </a:txBody>
                  <a:tcPr marL="91345" marR="91345" marT="45672" marB="4567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r h="268398">
                <a:tc gridSpan="3">
                  <a:txBody>
                    <a:bodyPr/>
                    <a:lstStyle/>
                    <a:p>
                      <a:r>
                        <a:rPr lang="en-US" sz="1100" b="1" dirty="0" smtClean="0"/>
                        <a:t>inappropriate shifts in verb tense</a:t>
                      </a:r>
                    </a:p>
                  </a:txBody>
                  <a:tcPr marL="100584" marR="100584" marT="50292" marB="50292"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sz="1000" b="1" dirty="0"/>
                    </a:p>
                  </a:txBody>
                  <a:tcPr marL="91345" marR="91345" marT="45672" marB="456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gridSpan="5">
                  <a:txBody>
                    <a:bodyPr/>
                    <a:lstStyle/>
                    <a:p>
                      <a:r>
                        <a:rPr lang="en-US" sz="1100" b="1" dirty="0" smtClean="0"/>
                        <a:t>parentheses to set off</a:t>
                      </a:r>
                      <a:r>
                        <a:rPr lang="en-US" sz="1100" b="1" baseline="0" dirty="0" smtClean="0"/>
                        <a:t> </a:t>
                      </a:r>
                      <a:r>
                        <a:rPr lang="en-US" sz="1100" b="1" dirty="0" smtClean="0"/>
                        <a:t>nonrestrictive/parenthetical elements</a:t>
                      </a:r>
                      <a:endParaRPr lang="en-US" sz="1100" b="1" dirty="0"/>
                    </a:p>
                  </a:txBody>
                  <a:tcPr marL="100584" marR="100584" marT="50292" marB="5029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sz="1000" b="1" dirty="0" smtClean="0"/>
                    </a:p>
                  </a:txBody>
                  <a:tcPr marL="91345" marR="91345" marT="45672" marB="45672"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683251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7806976"/>
              </p:ext>
            </p:extLst>
          </p:nvPr>
        </p:nvGraphicFramePr>
        <p:xfrm>
          <a:off x="335632" y="1286885"/>
          <a:ext cx="9532803" cy="12970288"/>
        </p:xfrm>
        <a:graphic>
          <a:graphicData uri="http://schemas.openxmlformats.org/drawingml/2006/table">
            <a:tbl>
              <a:tblPr firstRow="1" bandRow="1">
                <a:tableStyleId>{5940675A-B579-460E-94D1-54222C63F5DA}</a:tableStyleId>
              </a:tblPr>
              <a:tblGrid>
                <a:gridCol w="981070"/>
                <a:gridCol w="470810"/>
                <a:gridCol w="1991151"/>
                <a:gridCol w="1730943"/>
                <a:gridCol w="373342"/>
                <a:gridCol w="1806073"/>
                <a:gridCol w="2179414"/>
              </a:tblGrid>
              <a:tr h="671154">
                <a:tc gridSpan="7">
                  <a:txBody>
                    <a:bodyPr/>
                    <a:lstStyle/>
                    <a:p>
                      <a:pPr algn="ctr"/>
                      <a:r>
                        <a:rPr lang="en-US" sz="2000" b="1" dirty="0" smtClean="0">
                          <a:latin typeface="AbcBulletin" panose="00000400000000000000" pitchFamily="2" charset="0"/>
                        </a:rPr>
                        <a:t>Grade Nine-Ten</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3">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hMerge="1">
                  <a:txBody>
                    <a:bodyPr/>
                    <a:lstStyle/>
                    <a:p>
                      <a:endParaRPr lang="en-US"/>
                    </a:p>
                  </a:txBody>
                  <a:tcPr/>
                </a:tc>
              </a:tr>
              <a:tr h="335524">
                <a:tc gridSpan="7">
                  <a:txBody>
                    <a:bodyPr/>
                    <a:lstStyle/>
                    <a:p>
                      <a:pPr algn="ctr"/>
                      <a:r>
                        <a:rPr lang="en-US" sz="1500" b="1" dirty="0" smtClean="0"/>
                        <a:t>Grade 9-10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46546">
                <a:tc rowSpan="2" gridSpan="2">
                  <a:txBody>
                    <a:bodyPr/>
                    <a:lstStyle/>
                    <a:p>
                      <a:pPr marL="171450" indent="-171450" algn="l">
                        <a:buFont typeface="Arial" panose="020B0604020202020204" pitchFamily="34" charset="0"/>
                        <a:buChar char="•"/>
                      </a:pPr>
                      <a:r>
                        <a:rPr lang="en-US" sz="1200" b="1" dirty="0" smtClean="0"/>
                        <a:t>Claims</a:t>
                      </a:r>
                    </a:p>
                    <a:p>
                      <a:pPr marL="171450" indent="-171450" algn="l">
                        <a:buFont typeface="Arial" panose="020B0604020202020204" pitchFamily="34" charset="0"/>
                        <a:buChar char="•"/>
                      </a:pPr>
                      <a:r>
                        <a:rPr lang="en-US" sz="1200" b="1" dirty="0" smtClean="0"/>
                        <a:t>Arguments</a:t>
                      </a:r>
                    </a:p>
                    <a:p>
                      <a:pPr marL="171450" indent="-171450" algn="l">
                        <a:buFont typeface="Arial" panose="020B0604020202020204" pitchFamily="34" charset="0"/>
                        <a:buChar char="•"/>
                      </a:pPr>
                      <a:r>
                        <a:rPr lang="en-US" sz="1200" b="1" dirty="0" smtClean="0"/>
                        <a:t>Counterclaims</a:t>
                      </a:r>
                    </a:p>
                    <a:p>
                      <a:pPr marL="171450" indent="-171450" algn="l">
                        <a:buFont typeface="Arial" panose="020B0604020202020204" pitchFamily="34" charset="0"/>
                        <a:buChar char="•"/>
                      </a:pPr>
                      <a:r>
                        <a:rPr lang="en-US" sz="1200" b="1" dirty="0" smtClean="0"/>
                        <a:t>Point of View</a:t>
                      </a:r>
                    </a:p>
                    <a:p>
                      <a:pPr marL="171450" indent="-171450" algn="l">
                        <a:buFont typeface="Arial" panose="020B0604020202020204" pitchFamily="34" charset="0"/>
                        <a:buChar char="•"/>
                      </a:pPr>
                      <a:r>
                        <a:rPr lang="en-US" sz="1200" b="1" dirty="0" smtClean="0"/>
                        <a:t>Opinion Pieces</a:t>
                      </a:r>
                    </a:p>
                    <a:p>
                      <a:pPr marL="171450" indent="-171450" algn="l">
                        <a:buFont typeface="Arial" panose="020B0604020202020204" pitchFamily="34" charset="0"/>
                        <a:buChar char="•"/>
                      </a:pPr>
                      <a:endParaRPr lang="en-US" sz="1200" b="1" dirty="0" smtClean="0"/>
                    </a:p>
                    <a:p>
                      <a:pPr marL="171450" indent="-171450" algn="l">
                        <a:buFont typeface="Arial" panose="020B0604020202020204" pitchFamily="34" charset="0"/>
                        <a:buChar char="•"/>
                      </a:pPr>
                      <a:endParaRPr lang="en-US" sz="12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285750" indent="-285750">
                        <a:buFont typeface="Arial" panose="020B0604020202020204" pitchFamily="34" charset="0"/>
                        <a:buChar char="•"/>
                      </a:pPr>
                      <a:r>
                        <a:rPr lang="en-US" sz="1200" b="1" dirty="0" smtClean="0"/>
                        <a:t>Print Accounts</a:t>
                      </a:r>
                    </a:p>
                    <a:p>
                      <a:pPr marL="285750" indent="-285750">
                        <a:buFont typeface="Arial" panose="020B0604020202020204" pitchFamily="34" charset="0"/>
                        <a:buChar char="•"/>
                      </a:pPr>
                      <a:r>
                        <a:rPr lang="en-US" sz="1200" b="1" dirty="0" smtClean="0"/>
                        <a:t>Multimedia Accounts</a:t>
                      </a:r>
                    </a:p>
                    <a:p>
                      <a:pPr marL="285750" indent="-285750">
                        <a:buFont typeface="Arial" panose="020B0604020202020204" pitchFamily="34" charset="0"/>
                        <a:buChar char="•"/>
                      </a:pPr>
                      <a:r>
                        <a:rPr lang="en-US" sz="1200" b="1" dirty="0" smtClean="0"/>
                        <a:t>Historical and Literary Significant Documents</a:t>
                      </a:r>
                    </a:p>
                    <a:p>
                      <a:pPr marL="285750" indent="-285750">
                        <a:buFont typeface="Arial" panose="020B0604020202020204" pitchFamily="34" charset="0"/>
                        <a:buChar char="•"/>
                      </a:pPr>
                      <a:r>
                        <a:rPr lang="en-US" sz="1200" b="1" dirty="0" smtClean="0"/>
                        <a:t>Science</a:t>
                      </a:r>
                    </a:p>
                    <a:p>
                      <a:pPr marL="285750" indent="-285750">
                        <a:buFont typeface="Arial" panose="020B0604020202020204" pitchFamily="34" charset="0"/>
                        <a:buChar char="•"/>
                      </a:pPr>
                      <a:r>
                        <a:rPr lang="en-US" sz="1200" b="1" dirty="0" smtClean="0"/>
                        <a:t>Procedural</a:t>
                      </a:r>
                    </a:p>
                    <a:p>
                      <a:pPr marL="285750" indent="-285750">
                        <a:buFont typeface="Arial" panose="020B0604020202020204" pitchFamily="34" charset="0"/>
                        <a:buChar char="•"/>
                      </a:pPr>
                      <a:r>
                        <a:rPr lang="en-US" sz="1200" b="1" dirty="0" smtClean="0"/>
                        <a:t>Economical</a:t>
                      </a:r>
                    </a:p>
                    <a:p>
                      <a:pPr marL="285750" indent="-285750">
                        <a:buFont typeface="Arial" panose="020B0604020202020204" pitchFamily="34" charset="0"/>
                        <a:buChar char="•"/>
                      </a:pPr>
                      <a:r>
                        <a:rPr lang="en-US" sz="1200" b="1" dirty="0" smtClean="0"/>
                        <a:t>Speeches</a:t>
                      </a:r>
                      <a:r>
                        <a:rPr lang="en-US" sz="1200" b="1" baseline="0" dirty="0" smtClean="0"/>
                        <a:t> </a:t>
                      </a:r>
                    </a:p>
                    <a:p>
                      <a:pPr marL="285750" indent="-285750">
                        <a:buFont typeface="Arial" panose="020B0604020202020204" pitchFamily="34" charset="0"/>
                        <a:buChar char="•"/>
                      </a:pPr>
                      <a:r>
                        <a:rPr lang="en-US" sz="1200" b="1" baseline="0" dirty="0" smtClean="0"/>
                        <a:t>Personal Essays</a:t>
                      </a:r>
                      <a:endParaRPr lang="en-US" sz="1200" b="1" dirty="0"/>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gridSpan="2">
                  <a:txBody>
                    <a:bodyPr/>
                    <a:lstStyle/>
                    <a:p>
                      <a:pPr marL="171450" indent="-171450" algn="l">
                        <a:buFont typeface="Arial" panose="020B0604020202020204" pitchFamily="34" charset="0"/>
                        <a:buChar char="•"/>
                      </a:pPr>
                      <a:r>
                        <a:rPr lang="en-US" sz="1200" b="1" dirty="0" smtClean="0"/>
                        <a:t>Speeches</a:t>
                      </a:r>
                    </a:p>
                    <a:p>
                      <a:pPr marL="171450" indent="-171450" algn="l">
                        <a:buFont typeface="Arial" panose="020B0604020202020204" pitchFamily="34" charset="0"/>
                        <a:buChar char="•"/>
                      </a:pPr>
                      <a:r>
                        <a:rPr lang="en-US" sz="1200" b="1" dirty="0" smtClean="0"/>
                        <a:t>Letters</a:t>
                      </a:r>
                    </a:p>
                    <a:p>
                      <a:pPr marL="171450" indent="-171450" algn="l">
                        <a:buFont typeface="Arial" panose="020B0604020202020204" pitchFamily="34" charset="0"/>
                        <a:buChar char="•"/>
                      </a:pPr>
                      <a:r>
                        <a:rPr lang="en-US" sz="1200" b="1" dirty="0" smtClean="0"/>
                        <a:t>Addresses</a:t>
                      </a:r>
                    </a:p>
                    <a:p>
                      <a:pPr marL="171450" indent="-171450" algn="l">
                        <a:buFont typeface="Arial" panose="020B0604020202020204" pitchFamily="34" charset="0"/>
                        <a:buChar char="•"/>
                      </a:pPr>
                      <a:r>
                        <a:rPr lang="en-US" sz="1200" b="1" dirty="0" smtClean="0"/>
                        <a:t>Literary Non-Fiction</a:t>
                      </a:r>
                    </a:p>
                    <a:p>
                      <a:pPr marL="171450" indent="-171450" algn="l">
                        <a:buFont typeface="Arial" panose="020B0604020202020204" pitchFamily="34" charset="0"/>
                        <a:buChar char="•"/>
                      </a:pPr>
                      <a:r>
                        <a:rPr lang="en-US" sz="1200" b="1" dirty="0" smtClean="0"/>
                        <a:t>Technical</a:t>
                      </a:r>
                    </a:p>
                    <a:p>
                      <a:pPr marL="171450" indent="-171450" algn="l">
                        <a:buFont typeface="Arial" panose="020B0604020202020204" pitchFamily="34" charset="0"/>
                        <a:buChar char="•"/>
                      </a:pPr>
                      <a:r>
                        <a:rPr lang="en-US" sz="1200" b="1" dirty="0" smtClean="0"/>
                        <a:t>Social Science</a:t>
                      </a:r>
                    </a:p>
                    <a:p>
                      <a:pPr marL="171450" indent="-171450" algn="l">
                        <a:buFont typeface="Arial" panose="020B0604020202020204" pitchFamily="34" charset="0"/>
                        <a:buChar char="•"/>
                      </a:pPr>
                      <a:r>
                        <a:rPr lang="en-US" sz="1200" b="1" dirty="0" smtClean="0"/>
                        <a:t>Political</a:t>
                      </a:r>
                    </a:p>
                    <a:p>
                      <a:pPr marL="171450" indent="-171450" algn="l">
                        <a:buFont typeface="Arial" panose="020B0604020202020204" pitchFamily="34" charset="0"/>
                        <a:buChar char="•"/>
                      </a:pPr>
                      <a:r>
                        <a:rPr lang="en-US" sz="1200" b="1" dirty="0" smtClean="0"/>
                        <a:t>The Arts</a:t>
                      </a:r>
                    </a:p>
                    <a:p>
                      <a:pPr marL="171450" indent="-171450" algn="l">
                        <a:buFont typeface="Arial" panose="020B0604020202020204" pitchFamily="34" charset="0"/>
                        <a:buChar char="•"/>
                      </a:pPr>
                      <a:r>
                        <a:rPr lang="en-US" sz="1200" b="1" dirty="0" smtClean="0"/>
                        <a:t>Journalism</a:t>
                      </a:r>
                      <a:endParaRPr lang="en-US" sz="12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91345" marR="91345" marT="45672" marB="4567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World Literature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Artistic Mediums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Poetry (sonnets, odes, ballads, epics)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Shakespeare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Dramas (one and multi-play acts)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Graphic Novels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Auto-Biographies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Ovid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The Bible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Novels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Historical Drama</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Genres of Rhetoric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Allegories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Parodies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Satire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Memoirs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Biographies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5">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7">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7">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  RI1</a:t>
                      </a:r>
                    </a:p>
                    <a:p>
                      <a:pPr marL="0" indent="0" algn="l">
                        <a:buFont typeface="Arial" panose="020B0604020202020204" pitchFamily="34" charset="0"/>
                        <a:buNone/>
                      </a:pPr>
                      <a:r>
                        <a:rPr lang="en-US" sz="1300" b="1" dirty="0" smtClean="0"/>
                        <a:t>RH  RST</a:t>
                      </a:r>
                      <a:endParaRPr lang="en-US" sz="1300" b="1" dirty="0"/>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solidFill>
                            <a:schemeClr val="tx1"/>
                          </a:solidFill>
                        </a:rPr>
                        <a:t>have considerable evidence to support an analysis as well as  inferences.</a:t>
                      </a:r>
                    </a:p>
                    <a:p>
                      <a:pPr marL="285750" indent="-285750">
                        <a:buFont typeface="Arial" panose="020B0604020202020204" pitchFamily="34" charset="0"/>
                        <a:buChar char="•"/>
                      </a:pPr>
                      <a:r>
                        <a:rPr lang="en-US" sz="1200" dirty="0" smtClean="0">
                          <a:solidFill>
                            <a:schemeClr val="tx1"/>
                          </a:solidFill>
                        </a:rPr>
                        <a:t>are both primary and secondary sources with dates and origin.</a:t>
                      </a:r>
                    </a:p>
                    <a:p>
                      <a:pPr marL="285750" indent="-285750">
                        <a:buFont typeface="Arial" panose="020B0604020202020204" pitchFamily="34" charset="0"/>
                        <a:buChar char="•"/>
                      </a:pPr>
                      <a:r>
                        <a:rPr lang="en-US" sz="1200" dirty="0" smtClean="0">
                          <a:solidFill>
                            <a:schemeClr val="tx1"/>
                          </a:solidFill>
                        </a:rPr>
                        <a:t>are science and technical texts with precise details of explanations/descriptions of textual evidence.</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RL2  RI</a:t>
                      </a:r>
                      <a:r>
                        <a:rPr lang="en-US" sz="1300" b="1" baseline="0" dirty="0" smtClean="0"/>
                        <a:t>2</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a strong theme or central idea  emerging and refined by specific</a:t>
                      </a:r>
                      <a:r>
                        <a:rPr lang="en-US" sz="1200" baseline="0" dirty="0" smtClean="0"/>
                        <a:t> details.</a:t>
                      </a:r>
                      <a:endParaRPr lang="en-US" sz="1200" dirty="0" smtClean="0"/>
                    </a:p>
                    <a:p>
                      <a:pPr marL="285750" indent="-285750">
                        <a:buFont typeface="Arial" panose="020B0604020202020204" pitchFamily="34" charset="0"/>
                        <a:buChar char="•"/>
                      </a:pPr>
                      <a:r>
                        <a:rPr lang="en-US" sz="1200" dirty="0" smtClean="0"/>
                        <a:t>have an adequate central idea </a:t>
                      </a:r>
                      <a:r>
                        <a:rPr lang="en-US" sz="1200" baseline="0" dirty="0" smtClean="0"/>
                        <a:t> where its development can be traced throughout the text.</a:t>
                      </a:r>
                    </a:p>
                    <a:p>
                      <a:pPr marL="285750" indent="-285750">
                        <a:buFont typeface="Arial" panose="020B0604020202020204" pitchFamily="34" charset="0"/>
                        <a:buChar char="•"/>
                      </a:pPr>
                      <a:r>
                        <a:rPr lang="en-US" sz="1200" baseline="0" dirty="0" smtClean="0"/>
                        <a:t>are both primary and secondary sources with explicit and implicit central ideas.</a:t>
                      </a:r>
                    </a:p>
                    <a:p>
                      <a:pPr marL="285750" indent="-285750">
                        <a:buFont typeface="Arial" panose="020B0604020202020204" pitchFamily="34" charset="0"/>
                        <a:buChar char="•"/>
                      </a:pPr>
                      <a:r>
                        <a:rPr lang="en-US" sz="1200" baseline="0" dirty="0" smtClean="0"/>
                        <a:t>have  complex processes, phenomenon or concepts  with definitive central ideas or conclusions.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RL3  RI3</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complex</a:t>
                      </a:r>
                      <a:r>
                        <a:rPr lang="en-US" sz="1200" baseline="0" dirty="0" smtClean="0"/>
                        <a:t> characters ‘ motivations can  be traced to advancing the plot or developing the theme.</a:t>
                      </a:r>
                      <a:endParaRPr lang="en-US" sz="1200" dirty="0" smtClean="0"/>
                    </a:p>
                    <a:p>
                      <a:pPr marL="285750" indent="-285750">
                        <a:buFont typeface="Arial" panose="020B0604020202020204" pitchFamily="34" charset="0"/>
                        <a:buChar char="•"/>
                      </a:pPr>
                      <a:r>
                        <a:rPr lang="en-US" sz="1200" dirty="0" smtClean="0"/>
                        <a:t>have</a:t>
                      </a:r>
                      <a:r>
                        <a:rPr lang="en-US" sz="1200" baseline="0" dirty="0" smtClean="0"/>
                        <a:t> a complex analysis  or series of ideas or events.</a:t>
                      </a:r>
                    </a:p>
                    <a:p>
                      <a:pPr marL="285750" indent="-285750">
                        <a:buFont typeface="Arial" panose="020B0604020202020204" pitchFamily="34" charset="0"/>
                        <a:buChar char="•"/>
                      </a:pPr>
                      <a:r>
                        <a:rPr lang="en-US" sz="1200" baseline="0" dirty="0" smtClean="0"/>
                        <a:t>have  a complex series of events.</a:t>
                      </a:r>
                    </a:p>
                    <a:p>
                      <a:pPr marL="285750" indent="-285750">
                        <a:buFont typeface="Arial" panose="020B0604020202020204" pitchFamily="34" charset="0"/>
                        <a:buChar char="•"/>
                      </a:pPr>
                      <a:r>
                        <a:rPr lang="en-US" sz="1200" baseline="0" dirty="0" smtClean="0"/>
                        <a:t>have  multi-procedural  complex experiments, technical tasks, or taking measurements.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RL4  RI4</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figurative and connotative meanings impacting</a:t>
                      </a:r>
                      <a:r>
                        <a:rPr lang="en-US" sz="1200" baseline="0" dirty="0" smtClean="0"/>
                        <a:t> meaning and tone (in time, place, formal or informal).</a:t>
                      </a:r>
                      <a:endParaRPr lang="en-US" sz="1200" dirty="0" smtClean="0"/>
                    </a:p>
                    <a:p>
                      <a:pPr marL="285750" indent="-285750">
                        <a:buFont typeface="Arial" panose="020B0604020202020204" pitchFamily="34" charset="0"/>
                        <a:buChar char="•"/>
                      </a:pPr>
                      <a:r>
                        <a:rPr lang="en-US" sz="1200" dirty="0" smtClean="0"/>
                        <a:t>have  figurative, connotative and technical meanings  that make a cumulative impact.</a:t>
                      </a:r>
                    </a:p>
                    <a:p>
                      <a:pPr marL="285750" indent="-285750">
                        <a:buFont typeface="Arial" panose="020B0604020202020204" pitchFamily="34" charset="0"/>
                        <a:buChar char="•"/>
                      </a:pPr>
                      <a:r>
                        <a:rPr lang="en-US" sz="1200" dirty="0" smtClean="0"/>
                        <a:t>include</a:t>
                      </a:r>
                      <a:r>
                        <a:rPr lang="en-US" sz="1200" baseline="0" dirty="0" smtClean="0"/>
                        <a:t> political, social or economic aspects of history and/or social sciences.</a:t>
                      </a:r>
                    </a:p>
                    <a:p>
                      <a:pPr marL="285750" indent="-285750">
                        <a:buFont typeface="Arial" panose="020B0604020202020204" pitchFamily="34" charset="0"/>
                        <a:buChar char="•"/>
                      </a:pPr>
                      <a:r>
                        <a:rPr lang="en-US" sz="1200" baseline="0" dirty="0" smtClean="0"/>
                        <a:t>are scientific or technical texts with symbols, key terms and domain-specific words/phrases.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RL5  RI5</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baseline="0" dirty="0" smtClean="0"/>
                        <a:t>order events with parallel plots, manipulates time (pacing, and flashbacks ) and create the effects of mystery/tension /surprise.</a:t>
                      </a:r>
                    </a:p>
                    <a:p>
                      <a:pPr marL="285750" indent="-285750">
                        <a:buFont typeface="Arial" panose="020B0604020202020204" pitchFamily="34" charset="0"/>
                        <a:buChar char="•"/>
                      </a:pPr>
                      <a:r>
                        <a:rPr lang="en-US" sz="1200" baseline="0" dirty="0" smtClean="0"/>
                        <a:t>have sentences, paragraph, sections or chapters that develop and refine an author’s ideas or claims.</a:t>
                      </a:r>
                    </a:p>
                    <a:p>
                      <a:pPr marL="285750" indent="-285750">
                        <a:buFont typeface="Arial" panose="020B0604020202020204" pitchFamily="34" charset="0"/>
                        <a:buChar char="•"/>
                      </a:pPr>
                      <a:r>
                        <a:rPr lang="en-US" sz="1200" baseline="0" dirty="0" smtClean="0"/>
                        <a:t>have various structures advancing key points, explanation or analysis.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RL6  RI6</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171450" indent="-171450">
                        <a:buFont typeface="Arial" panose="020B0604020202020204" pitchFamily="34" charset="0"/>
                        <a:buChar char="•"/>
                      </a:pPr>
                      <a:r>
                        <a:rPr lang="en-US" sz="1200" baseline="0" dirty="0" smtClean="0"/>
                        <a:t>   are</a:t>
                      </a:r>
                      <a:r>
                        <a:rPr lang="en-US" sz="1200" dirty="0" smtClean="0"/>
                        <a:t> world literature with different cultural points of view</a:t>
                      </a:r>
                      <a:r>
                        <a:rPr lang="en-US" sz="1200" baseline="0" dirty="0" smtClean="0"/>
                        <a:t> or experiences.</a:t>
                      </a:r>
                    </a:p>
                    <a:p>
                      <a:pPr marL="171450" indent="-171450">
                        <a:buFont typeface="Arial" panose="020B0604020202020204" pitchFamily="34" charset="0"/>
                        <a:buChar char="•"/>
                      </a:pPr>
                      <a:r>
                        <a:rPr lang="en-US" sz="1200" baseline="0" dirty="0" smtClean="0"/>
                        <a:t>   use rhetoric to advance an author’s point of view or purpose.</a:t>
                      </a:r>
                    </a:p>
                    <a:p>
                      <a:pPr marL="171450" indent="-171450">
                        <a:buFont typeface="Arial" panose="020B0604020202020204" pitchFamily="34" charset="0"/>
                        <a:buChar char="•"/>
                      </a:pPr>
                      <a:r>
                        <a:rPr lang="en-US" sz="1200" baseline="0" dirty="0" smtClean="0"/>
                        <a:t>   include two or more authors’ view on similar topics.</a:t>
                      </a:r>
                    </a:p>
                    <a:p>
                      <a:pPr marL="171450" indent="-171450">
                        <a:buFont typeface="Arial" panose="020B0604020202020204" pitchFamily="34" charset="0"/>
                        <a:buChar char="•"/>
                      </a:pPr>
                      <a:r>
                        <a:rPr lang="en-US" sz="1200" baseline="0" dirty="0" smtClean="0"/>
                        <a:t>   include explanations, procedures or experiments.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968">
                <a:tc>
                  <a:txBody>
                    <a:bodyPr/>
                    <a:lstStyle/>
                    <a:p>
                      <a:pPr marL="0" indent="0" algn="l">
                        <a:buFont typeface="Arial" panose="020B0604020202020204" pitchFamily="34" charset="0"/>
                        <a:buNone/>
                      </a:pPr>
                      <a:r>
                        <a:rPr lang="en-US" sz="1300" b="1" dirty="0" smtClean="0"/>
                        <a:t>RL7  RI7</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are subjects or key scenes represented in two different artistic mediums.</a:t>
                      </a:r>
                    </a:p>
                    <a:p>
                      <a:pPr marL="285750" indent="-285750">
                        <a:buFont typeface="Arial" panose="020B0604020202020204" pitchFamily="34" charset="0"/>
                        <a:buChar char="•"/>
                      </a:pPr>
                      <a:r>
                        <a:rPr lang="en-US" sz="1200" dirty="0" smtClean="0"/>
                        <a:t>have accounts</a:t>
                      </a:r>
                      <a:r>
                        <a:rPr lang="en-US" sz="1200" baseline="0" dirty="0" smtClean="0"/>
                        <a:t> of a subject told  in </a:t>
                      </a:r>
                      <a:r>
                        <a:rPr lang="en-US" sz="1200" dirty="0" smtClean="0"/>
                        <a:t>different mediums (print and multimedia) .</a:t>
                      </a:r>
                    </a:p>
                    <a:p>
                      <a:pPr marL="285750" indent="-285750">
                        <a:buFont typeface="Arial" panose="020B0604020202020204" pitchFamily="34" charset="0"/>
                        <a:buChar char="•"/>
                      </a:pPr>
                      <a:r>
                        <a:rPr lang="en-US" sz="1200" dirty="0" smtClean="0"/>
                        <a:t>have quantitative information (charts, research data)</a:t>
                      </a:r>
                      <a:r>
                        <a:rPr lang="en-US" sz="1200" baseline="0" dirty="0" smtClean="0"/>
                        <a:t> and qualitative information in print or digital text.</a:t>
                      </a:r>
                    </a:p>
                    <a:p>
                      <a:pPr marL="285750" indent="-285750">
                        <a:buFont typeface="Arial" panose="020B0604020202020204" pitchFamily="34" charset="0"/>
                        <a:buChar char="•"/>
                      </a:pPr>
                      <a:r>
                        <a:rPr lang="en-US" sz="1200" baseline="0" dirty="0" smtClean="0"/>
                        <a:t>have quantitative or technical words (no tables or charts) or visual and mathematical information (no equations).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RI8</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have arguments and specific claims with reasons and evidence that are valid and not valid.</a:t>
                      </a:r>
                    </a:p>
                    <a:p>
                      <a:pPr marL="285750" indent="-285750">
                        <a:buFont typeface="Arial" panose="020B0604020202020204" pitchFamily="34" charset="0"/>
                        <a:buChar char="•"/>
                      </a:pPr>
                      <a:r>
                        <a:rPr lang="en-US" sz="1200" dirty="0" smtClean="0"/>
                        <a:t>support</a:t>
                      </a:r>
                      <a:r>
                        <a:rPr lang="en-US" sz="1200" baseline="0" dirty="0" smtClean="0"/>
                        <a:t> an author’s claim with reasoning and evidence.</a:t>
                      </a:r>
                    </a:p>
                    <a:p>
                      <a:pPr marL="285750" indent="-285750">
                        <a:buFont typeface="Arial" panose="020B0604020202020204" pitchFamily="34" charset="0"/>
                        <a:buChar char="•"/>
                      </a:pPr>
                      <a:r>
                        <a:rPr lang="en-US" sz="1200" baseline="0" dirty="0" smtClean="0"/>
                        <a:t>are scientific or technical with supportive reasoning and evidence.</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23565">
                <a:tc>
                  <a:txBody>
                    <a:bodyPr/>
                    <a:lstStyle/>
                    <a:p>
                      <a:pPr marL="0" indent="0" algn="l">
                        <a:buFont typeface="Arial" panose="020B0604020202020204" pitchFamily="34" charset="0"/>
                        <a:buNone/>
                      </a:pPr>
                      <a:r>
                        <a:rPr lang="en-US" sz="1300" b="1" dirty="0" smtClean="0"/>
                        <a:t>RL9  RI9</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285750" indent="-285750">
                        <a:buFont typeface="Arial" panose="020B0604020202020204" pitchFamily="34" charset="0"/>
                        <a:buChar char="•"/>
                      </a:pPr>
                      <a:r>
                        <a:rPr lang="en-US" sz="1200" dirty="0" smtClean="0"/>
                        <a:t>show how an author draws on or transforms source material</a:t>
                      </a:r>
                      <a:r>
                        <a:rPr lang="en-US" sz="1200" baseline="0" dirty="0" smtClean="0"/>
                        <a:t> (Ovid, the Bible, Shakespeare).</a:t>
                      </a:r>
                    </a:p>
                    <a:p>
                      <a:pPr marL="285750" indent="-285750">
                        <a:buFont typeface="Arial" panose="020B0604020202020204" pitchFamily="34" charset="0"/>
                        <a:buChar char="•"/>
                      </a:pPr>
                      <a:r>
                        <a:rPr lang="en-US" sz="1200" baseline="0" dirty="0" smtClean="0"/>
                        <a:t>Include historical and literary significance (Gettysburg Address, Roosevelt’s Four Freedoms speech, King’s “Letter from Birmingham Jail, Washington’s Farewell Address, etc.…</a:t>
                      </a:r>
                    </a:p>
                    <a:p>
                      <a:pPr marL="285750" indent="-285750">
                        <a:buFont typeface="Arial" panose="020B0604020202020204" pitchFamily="34" charset="0"/>
                        <a:buChar char="•"/>
                      </a:pPr>
                      <a:r>
                        <a:rPr lang="en-US" sz="1200" baseline="0" dirty="0" smtClean="0"/>
                        <a:t>are both primary and secondary sources on the same topic.</a:t>
                      </a:r>
                    </a:p>
                    <a:p>
                      <a:pPr marL="285750" indent="-285750">
                        <a:buFont typeface="Arial" panose="020B0604020202020204" pitchFamily="34" charset="0"/>
                        <a:buChar char="•"/>
                      </a:pPr>
                      <a:r>
                        <a:rPr lang="en-US" sz="1200" baseline="0" dirty="0" smtClean="0"/>
                        <a:t>compare and contrast findings from other sources (including the author’s own experiments).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4372">
                <a:tc>
                  <a:txBody>
                    <a:bodyPr/>
                    <a:lstStyle/>
                    <a:p>
                      <a:pPr marL="0" indent="0" algn="l">
                        <a:buFont typeface="Arial" panose="020B0604020202020204" pitchFamily="34" charset="0"/>
                        <a:buNone/>
                      </a:pPr>
                      <a:r>
                        <a:rPr lang="en-US" sz="1300" b="1" dirty="0" smtClean="0"/>
                        <a:t>RL10  RI10</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6">
                  <a:txBody>
                    <a:bodyPr/>
                    <a:lstStyle/>
                    <a:p>
                      <a:pPr marL="171450" indent="-171450">
                        <a:buFont typeface="Arial" panose="020B0604020202020204" pitchFamily="34" charset="0"/>
                        <a:buChar char="•"/>
                      </a:pPr>
                      <a:r>
                        <a:rPr lang="en-US" sz="1200" dirty="0" smtClean="0"/>
                        <a:t>   are in the 9 – 10 text complexity band of</a:t>
                      </a:r>
                      <a:r>
                        <a:rPr lang="en-US" sz="1200" baseline="0" dirty="0" smtClean="0"/>
                        <a:t> </a:t>
                      </a:r>
                      <a:r>
                        <a:rPr lang="en-US" sz="1200" dirty="0" smtClean="0"/>
                        <a:t>stories, dramas and poems.</a:t>
                      </a:r>
                    </a:p>
                    <a:p>
                      <a:pPr marL="171450" indent="-171450">
                        <a:buFont typeface="Arial" panose="020B0604020202020204" pitchFamily="34" charset="0"/>
                        <a:buChar char="•"/>
                      </a:pPr>
                      <a:r>
                        <a:rPr lang="en-US" sz="1200" dirty="0" smtClean="0"/>
                        <a:t>   are</a:t>
                      </a:r>
                      <a:r>
                        <a:rPr lang="en-US" sz="1200" baseline="0" dirty="0" smtClean="0"/>
                        <a:t> in the 9 – 10 text complexity band of  literary nonfiction.</a:t>
                      </a:r>
                    </a:p>
                    <a:p>
                      <a:pPr marL="171450" indent="-171450">
                        <a:buFont typeface="Arial" panose="020B0604020202020204" pitchFamily="34" charset="0"/>
                        <a:buChar char="•"/>
                      </a:pPr>
                      <a:r>
                        <a:rPr lang="en-US" sz="1200" baseline="0" dirty="0" smtClean="0"/>
                        <a:t>   are in the 9- 10 text complexity band of  history, social studies, science and technical.</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514834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297808"/>
              </p:ext>
            </p:extLst>
          </p:nvPr>
        </p:nvGraphicFramePr>
        <p:xfrm>
          <a:off x="335631" y="1286885"/>
          <a:ext cx="9559068" cy="13154884"/>
        </p:xfrm>
        <a:graphic>
          <a:graphicData uri="http://schemas.openxmlformats.org/drawingml/2006/table">
            <a:tbl>
              <a:tblPr firstRow="1" bandRow="1">
                <a:tableStyleId>{5940675A-B579-460E-94D1-54222C63F5DA}</a:tableStyleId>
              </a:tblPr>
              <a:tblGrid>
                <a:gridCol w="981070"/>
                <a:gridCol w="582658"/>
                <a:gridCol w="128553"/>
                <a:gridCol w="1854280"/>
                <a:gridCol w="1653678"/>
                <a:gridCol w="222796"/>
                <a:gridCol w="1956618"/>
                <a:gridCol w="2179414"/>
              </a:tblGrid>
              <a:tr h="671154">
                <a:tc gridSpan="8">
                  <a:txBody>
                    <a:bodyPr/>
                    <a:lstStyle/>
                    <a:p>
                      <a:pPr algn="ctr"/>
                      <a:r>
                        <a:rPr lang="en-US" sz="2000" b="1" dirty="0" smtClean="0">
                          <a:latin typeface="AbcBulletin" panose="00000400000000000000" pitchFamily="2" charset="0"/>
                        </a:rPr>
                        <a:t>Grade Eleven-Twelve</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3">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gridSpan="3">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hMerge="1">
                  <a:txBody>
                    <a:bodyPr/>
                    <a:lstStyle/>
                    <a:p>
                      <a:endParaRPr lang="en-US"/>
                    </a:p>
                  </a:txBody>
                  <a:tcPr/>
                </a:tc>
              </a:tr>
              <a:tr h="335524">
                <a:tc gridSpan="8">
                  <a:txBody>
                    <a:bodyPr/>
                    <a:lstStyle/>
                    <a:p>
                      <a:pPr algn="ctr"/>
                      <a:r>
                        <a:rPr lang="en-US" sz="1500" b="1" dirty="0" smtClean="0"/>
                        <a:t>Grade 11-12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2983">
                <a:tc rowSpan="2" gridSpan="2">
                  <a:txBody>
                    <a:bodyPr/>
                    <a:lstStyle/>
                    <a:p>
                      <a:pPr marL="171450" indent="-171450" algn="l">
                        <a:buFont typeface="Arial" panose="020B0604020202020204" pitchFamily="34" charset="0"/>
                        <a:buChar char="•"/>
                      </a:pPr>
                      <a:r>
                        <a:rPr lang="en-US" sz="1300" b="1" dirty="0" smtClean="0"/>
                        <a:t>Claims</a:t>
                      </a:r>
                    </a:p>
                    <a:p>
                      <a:pPr marL="171450" indent="-171450" algn="l">
                        <a:buFont typeface="Arial" panose="020B0604020202020204" pitchFamily="34" charset="0"/>
                        <a:buChar char="•"/>
                      </a:pPr>
                      <a:r>
                        <a:rPr lang="en-US" sz="1300" b="1" dirty="0" smtClean="0"/>
                        <a:t>Counterclaims</a:t>
                      </a:r>
                    </a:p>
                    <a:p>
                      <a:pPr marL="171450" indent="-171450" algn="l">
                        <a:buFont typeface="Arial" panose="020B0604020202020204" pitchFamily="34" charset="0"/>
                        <a:buChar char="•"/>
                      </a:pPr>
                      <a:r>
                        <a:rPr lang="en-US" sz="1300" b="1" dirty="0" smtClean="0"/>
                        <a:t>Point of View</a:t>
                      </a:r>
                    </a:p>
                    <a:p>
                      <a:pPr marL="171450" indent="-171450" algn="l">
                        <a:buFont typeface="Arial" panose="020B0604020202020204" pitchFamily="34" charset="0"/>
                        <a:buChar char="•"/>
                      </a:pPr>
                      <a:r>
                        <a:rPr lang="en-US" sz="1300" b="1" dirty="0" smtClean="0"/>
                        <a:t>Argument</a:t>
                      </a:r>
                    </a:p>
                    <a:p>
                      <a:pPr marL="171450" indent="-171450" algn="l">
                        <a:buFont typeface="Arial" panose="020B0604020202020204" pitchFamily="34" charset="0"/>
                        <a:buChar char="•"/>
                      </a:pPr>
                      <a:r>
                        <a:rPr lang="en-US" sz="1300" b="1" dirty="0" smtClean="0"/>
                        <a:t>Opinion Pieces</a:t>
                      </a:r>
                    </a:p>
                  </a:txBody>
                  <a:tcPr marL="100584" marR="100584" marT="50292" marB="50292">
                    <a:solidFill>
                      <a:schemeClr val="accent4">
                        <a:lumMod val="40000"/>
                        <a:lumOff val="60000"/>
                      </a:schemeClr>
                    </a:solidFill>
                  </a:tcPr>
                </a:tc>
                <a:tc rowSpan="2" hMerge="1">
                  <a:txBody>
                    <a:bodyPr/>
                    <a:lstStyle/>
                    <a:p>
                      <a:endParaRPr lang="en-US"/>
                    </a:p>
                  </a:txBody>
                  <a:tcPr/>
                </a:tc>
                <a:tc gridSpan="2">
                  <a:txBody>
                    <a:bodyPr/>
                    <a:lstStyle/>
                    <a:p>
                      <a:pPr marL="285750" indent="-285750">
                        <a:buFont typeface="Arial" panose="020B0604020202020204" pitchFamily="34" charset="0"/>
                        <a:buChar char="•"/>
                      </a:pPr>
                      <a:r>
                        <a:rPr lang="en-US" sz="1300" b="1" dirty="0" smtClean="0"/>
                        <a:t>American</a:t>
                      </a:r>
                      <a:r>
                        <a:rPr lang="en-US" sz="1300" b="1" baseline="0" dirty="0" smtClean="0"/>
                        <a:t> Constitution</a:t>
                      </a:r>
                    </a:p>
                    <a:p>
                      <a:pPr marL="285750" indent="-285750">
                        <a:buFont typeface="Arial" panose="020B0604020202020204" pitchFamily="34" charset="0"/>
                        <a:buChar char="•"/>
                      </a:pPr>
                      <a:r>
                        <a:rPr lang="en-US" sz="1300" b="1" baseline="0" dirty="0" smtClean="0"/>
                        <a:t>Rhetorical </a:t>
                      </a:r>
                    </a:p>
                    <a:p>
                      <a:pPr marL="285750" indent="-285750">
                        <a:buFont typeface="Arial" panose="020B0604020202020204" pitchFamily="34" charset="0"/>
                        <a:buChar char="•"/>
                      </a:pPr>
                      <a:r>
                        <a:rPr lang="en-US" sz="1300" b="1" baseline="0" dirty="0" smtClean="0"/>
                        <a:t>Seminal US Texts</a:t>
                      </a:r>
                    </a:p>
                    <a:p>
                      <a:pPr marL="285750" indent="-285750">
                        <a:buFont typeface="Arial" panose="020B0604020202020204" pitchFamily="34" charset="0"/>
                        <a:buChar char="•"/>
                      </a:pPr>
                      <a:r>
                        <a:rPr lang="en-US" sz="1300" b="1" baseline="0" dirty="0" smtClean="0"/>
                        <a:t>Science</a:t>
                      </a:r>
                    </a:p>
                    <a:p>
                      <a:pPr marL="285750" indent="-285750">
                        <a:buFont typeface="Arial" panose="020B0604020202020204" pitchFamily="34" charset="0"/>
                        <a:buChar char="•"/>
                      </a:pPr>
                      <a:r>
                        <a:rPr lang="en-US" sz="1300" b="1" baseline="0" dirty="0" smtClean="0"/>
                        <a:t>Technical</a:t>
                      </a:r>
                    </a:p>
                    <a:p>
                      <a:pPr marL="285750" indent="-285750">
                        <a:buFont typeface="Arial" panose="020B0604020202020204" pitchFamily="34" charset="0"/>
                        <a:buChar char="•"/>
                      </a:pPr>
                      <a:r>
                        <a:rPr lang="en-US" sz="1300" b="1" baseline="0" dirty="0" smtClean="0"/>
                        <a:t>Procedural</a:t>
                      </a:r>
                    </a:p>
                    <a:p>
                      <a:pPr marL="285750" indent="-285750">
                        <a:buFont typeface="Arial" panose="020B0604020202020204" pitchFamily="34" charset="0"/>
                        <a:buChar char="•"/>
                      </a:pPr>
                      <a:r>
                        <a:rPr lang="en-US" sz="1300" b="1" baseline="0" dirty="0" smtClean="0"/>
                        <a:t>Economic Accounts</a:t>
                      </a:r>
                    </a:p>
                    <a:p>
                      <a:pPr marL="285750" indent="-285750">
                        <a:buFont typeface="Arial" panose="020B0604020202020204" pitchFamily="34" charset="0"/>
                        <a:buChar char="•"/>
                      </a:pPr>
                      <a:r>
                        <a:rPr lang="en-US" sz="1300" b="1" baseline="0" dirty="0" smtClean="0"/>
                        <a:t>Speeches </a:t>
                      </a:r>
                      <a:endParaRPr lang="en-US" sz="1300" b="1" dirty="0"/>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hMerge="1">
                  <a:txBody>
                    <a:bodyPr/>
                    <a:lstStyle/>
                    <a:p>
                      <a:pPr marL="171450" indent="-171450" algn="l">
                        <a:buFont typeface="Arial" panose="020B0604020202020204" pitchFamily="34" charset="0"/>
                        <a:buChar char="•"/>
                      </a:pPr>
                      <a:endParaRPr lang="en-US" sz="1400" b="1" dirty="0"/>
                    </a:p>
                  </a:txBody>
                  <a:tcPr marL="91345" marR="91345" marT="45672" marB="45672">
                    <a:lnR w="12700" cap="flat" cmpd="sng" algn="ctr">
                      <a:noFill/>
                      <a:prstDash val="solid"/>
                      <a:round/>
                      <a:headEnd type="none" w="med" len="med"/>
                      <a:tailEnd type="none" w="med" len="med"/>
                    </a:lnR>
                    <a:solidFill>
                      <a:schemeClr val="accent4">
                        <a:lumMod val="40000"/>
                        <a:lumOff val="60000"/>
                      </a:schemeClr>
                    </a:solidFill>
                  </a:tcPr>
                </a:tc>
                <a:tc gridSpan="2">
                  <a:txBody>
                    <a:bodyPr/>
                    <a:lstStyle/>
                    <a:p>
                      <a:pPr marL="171450" indent="-171450" algn="l">
                        <a:buFont typeface="Arial" panose="020B0604020202020204" pitchFamily="34" charset="0"/>
                        <a:buChar char="•"/>
                      </a:pPr>
                      <a:r>
                        <a:rPr lang="en-US" sz="1300" b="1" dirty="0" smtClean="0"/>
                        <a:t>Presidential Addresses</a:t>
                      </a:r>
                    </a:p>
                    <a:p>
                      <a:pPr marL="171450" indent="-171450" algn="l">
                        <a:buFont typeface="Arial" panose="020B0604020202020204" pitchFamily="34" charset="0"/>
                        <a:buChar char="•"/>
                      </a:pPr>
                      <a:r>
                        <a:rPr lang="en-US" sz="1300" b="1" dirty="0" smtClean="0"/>
                        <a:t>Historical</a:t>
                      </a:r>
                      <a:r>
                        <a:rPr lang="en-US" sz="1300" b="1" baseline="0" dirty="0" smtClean="0"/>
                        <a:t> and Literary Significant</a:t>
                      </a:r>
                    </a:p>
                    <a:p>
                      <a:pPr marL="171450" indent="-171450" algn="l">
                        <a:buFont typeface="Arial" panose="020B0604020202020204" pitchFamily="34" charset="0"/>
                        <a:buChar char="•"/>
                      </a:pPr>
                      <a:r>
                        <a:rPr lang="en-US" sz="1300" b="1" baseline="0" dirty="0" smtClean="0"/>
                        <a:t>Historical Events</a:t>
                      </a:r>
                    </a:p>
                    <a:p>
                      <a:pPr marL="171450" indent="-171450" algn="l">
                        <a:buFont typeface="Arial" panose="020B0604020202020204" pitchFamily="34" charset="0"/>
                        <a:buChar char="•"/>
                      </a:pPr>
                      <a:r>
                        <a:rPr lang="en-US" sz="1300" b="1" baseline="0" dirty="0" smtClean="0"/>
                        <a:t>Social Sciences</a:t>
                      </a:r>
                    </a:p>
                    <a:p>
                      <a:pPr marL="171450" indent="-171450" algn="l">
                        <a:buFont typeface="Arial" panose="020B0604020202020204" pitchFamily="34" charset="0"/>
                        <a:buChar char="•"/>
                      </a:pPr>
                      <a:r>
                        <a:rPr lang="en-US" sz="1300" b="1" baseline="0" dirty="0" smtClean="0"/>
                        <a:t>Exposition</a:t>
                      </a:r>
                    </a:p>
                    <a:p>
                      <a:pPr marL="171450" indent="-171450" algn="l">
                        <a:buFont typeface="Arial" panose="020B0604020202020204" pitchFamily="34" charset="0"/>
                        <a:buChar char="•"/>
                      </a:pPr>
                      <a:r>
                        <a:rPr lang="en-US" sz="1300" b="1" baseline="0" dirty="0" smtClean="0"/>
                        <a:t>Journalism</a:t>
                      </a:r>
                    </a:p>
                    <a:p>
                      <a:pPr marL="171450" indent="-171450" algn="l">
                        <a:buFont typeface="Arial" panose="020B0604020202020204" pitchFamily="34" charset="0"/>
                        <a:buChar char="•"/>
                      </a:pPr>
                      <a:endParaRPr lang="en-US" sz="1300" b="1" dirty="0"/>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c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91345" marR="91345" marT="45672" marB="4567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Shakespeare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Dramas (one and multi-act plays)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Tragedies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Allegories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Parodies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Satire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Graphic Novels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Comedic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Satirical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Poems (sonnets, odes, ballads, epics)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Early American Literature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Biographies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Auto Biographies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Memoirs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Personal essays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6">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sz="1100" dirty="0" smtClean="0"/>
                    </a:p>
                  </a:txBody>
                  <a:tcPr marL="91345" marR="91345" marT="45672" marB="45672">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0346">
                <a:tc gridSpan="8">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8">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5405">
                <a:tc>
                  <a:txBody>
                    <a:bodyPr/>
                    <a:lstStyle/>
                    <a:p>
                      <a:pPr marL="0" indent="0" algn="l">
                        <a:buFont typeface="Arial" panose="020B0604020202020204" pitchFamily="34" charset="0"/>
                        <a:buNone/>
                      </a:pPr>
                      <a:r>
                        <a:rPr lang="en-US" sz="1300" b="1" dirty="0" smtClean="0"/>
                        <a:t>RL1  RI1</a:t>
                      </a:r>
                    </a:p>
                    <a:p>
                      <a:pPr marL="0" indent="0" algn="l">
                        <a:buFont typeface="Arial" panose="020B0604020202020204" pitchFamily="34" charset="0"/>
                        <a:buNone/>
                      </a:pPr>
                      <a:r>
                        <a:rPr lang="en-US" sz="1300" b="1" dirty="0" smtClean="0"/>
                        <a:t>RH  RST</a:t>
                      </a:r>
                      <a:endParaRPr lang="en-US" sz="1300" b="1" dirty="0"/>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solidFill>
                            <a:schemeClr val="tx1"/>
                          </a:solidFill>
                        </a:rPr>
                        <a:t>have strong and thorough textual evidence to support an analysis</a:t>
                      </a:r>
                      <a:r>
                        <a:rPr lang="en-US" sz="1200" baseline="0" dirty="0" smtClean="0">
                          <a:solidFill>
                            <a:schemeClr val="tx1"/>
                          </a:solidFill>
                        </a:rPr>
                        <a:t> or draw inferences.</a:t>
                      </a:r>
                    </a:p>
                    <a:p>
                      <a:pPr marL="285750" indent="-285750">
                        <a:buFont typeface="Arial" panose="020B0604020202020204" pitchFamily="34" charset="0"/>
                        <a:buChar char="•"/>
                      </a:pPr>
                      <a:r>
                        <a:rPr lang="en-US" sz="1200" baseline="0" dirty="0" smtClean="0">
                          <a:solidFill>
                            <a:schemeClr val="tx1"/>
                          </a:solidFill>
                        </a:rPr>
                        <a:t>leave some matters uncertain.</a:t>
                      </a:r>
                    </a:p>
                    <a:p>
                      <a:pPr marL="285750" indent="-285750">
                        <a:buFont typeface="Arial" panose="020B0604020202020204" pitchFamily="34" charset="0"/>
                        <a:buChar char="•"/>
                      </a:pPr>
                      <a:r>
                        <a:rPr lang="en-US" sz="1200" baseline="0" dirty="0" smtClean="0">
                          <a:solidFill>
                            <a:schemeClr val="tx1"/>
                          </a:solidFill>
                        </a:rPr>
                        <a:t>are primary and secondary sources.</a:t>
                      </a:r>
                    </a:p>
                    <a:p>
                      <a:pPr marL="285750" indent="-285750">
                        <a:buFont typeface="Arial" panose="020B0604020202020204" pitchFamily="34" charset="0"/>
                        <a:buChar char="•"/>
                      </a:pPr>
                      <a:r>
                        <a:rPr lang="en-US" sz="1200" baseline="0" dirty="0" smtClean="0">
                          <a:solidFill>
                            <a:schemeClr val="tx1"/>
                          </a:solidFill>
                        </a:rPr>
                        <a:t>are science and technical texts addressing specific accounts.</a:t>
                      </a:r>
                      <a:endParaRPr lang="en-US" sz="1200" dirty="0" smtClean="0">
                        <a:solidFill>
                          <a:schemeClr val="tx1"/>
                        </a:solidFill>
                      </a:endParaRP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9200">
                <a:tc>
                  <a:txBody>
                    <a:bodyPr/>
                    <a:lstStyle/>
                    <a:p>
                      <a:pPr marL="0" indent="0" algn="l">
                        <a:buFont typeface="Arial" panose="020B0604020202020204" pitchFamily="34" charset="0"/>
                        <a:buNone/>
                      </a:pPr>
                      <a:r>
                        <a:rPr lang="en-US" sz="1300" b="1" dirty="0" smtClean="0"/>
                        <a:t>RL2  RI</a:t>
                      </a:r>
                      <a:r>
                        <a:rPr lang="en-US" sz="1300" b="1" baseline="0" dirty="0" smtClean="0"/>
                        <a:t>2</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are complex texts with two or more themes or central ideas that</a:t>
                      </a:r>
                      <a:r>
                        <a:rPr lang="en-US" sz="1200" baseline="0" dirty="0" smtClean="0"/>
                        <a:t> can be followed throughout the course of a text.</a:t>
                      </a:r>
                    </a:p>
                    <a:p>
                      <a:pPr marL="285750" indent="-285750">
                        <a:buFont typeface="Arial" panose="020B0604020202020204" pitchFamily="34" charset="0"/>
                        <a:buChar char="•"/>
                      </a:pPr>
                      <a:r>
                        <a:rPr lang="en-US" sz="1200" baseline="0" dirty="0" smtClean="0"/>
                        <a:t>are primary and secondary sources with specific central ideas or information.</a:t>
                      </a:r>
                    </a:p>
                    <a:p>
                      <a:pPr marL="285750" indent="-285750">
                        <a:buFont typeface="Arial" panose="020B0604020202020204" pitchFamily="34" charset="0"/>
                        <a:buChar char="•"/>
                      </a:pPr>
                      <a:r>
                        <a:rPr lang="en-US" sz="1200" baseline="0" dirty="0" smtClean="0"/>
                        <a:t>have complex concepts, processes or information with strong central ideas or conclusions.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5405">
                <a:tc>
                  <a:txBody>
                    <a:bodyPr/>
                    <a:lstStyle/>
                    <a:p>
                      <a:pPr marL="0" indent="0" algn="l">
                        <a:buFont typeface="Arial" panose="020B0604020202020204" pitchFamily="34" charset="0"/>
                        <a:buNone/>
                      </a:pPr>
                      <a:r>
                        <a:rPr lang="en-US" sz="1300" b="1" dirty="0" smtClean="0"/>
                        <a:t>RL3  RI3</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are</a:t>
                      </a:r>
                      <a:r>
                        <a:rPr lang="en-US" sz="1200" baseline="0" dirty="0" smtClean="0"/>
                        <a:t> s</a:t>
                      </a:r>
                      <a:r>
                        <a:rPr lang="en-US" sz="1200" dirty="0" smtClean="0"/>
                        <a:t>tories or dramas with strong elements.</a:t>
                      </a:r>
                    </a:p>
                    <a:p>
                      <a:pPr marL="285750" indent="-285750">
                        <a:buFont typeface="Arial" panose="020B0604020202020204" pitchFamily="34" charset="0"/>
                        <a:buChar char="•"/>
                      </a:pPr>
                      <a:r>
                        <a:rPr lang="en-US" sz="1200" dirty="0" smtClean="0"/>
                        <a:t>have a complex set of ideas or sequence of events.</a:t>
                      </a:r>
                    </a:p>
                    <a:p>
                      <a:pPr marL="285750" indent="-285750">
                        <a:buFont typeface="Arial" panose="020B0604020202020204" pitchFamily="34" charset="0"/>
                        <a:buChar char="•"/>
                      </a:pPr>
                      <a:r>
                        <a:rPr lang="en-US" sz="1200" dirty="0" smtClean="0"/>
                        <a:t>have</a:t>
                      </a:r>
                      <a:r>
                        <a:rPr lang="en-US" sz="1200" baseline="0" dirty="0" smtClean="0"/>
                        <a:t> </a:t>
                      </a:r>
                      <a:r>
                        <a:rPr lang="en-US" sz="1200" dirty="0" smtClean="0"/>
                        <a:t>actions or events supported by evidence.</a:t>
                      </a:r>
                    </a:p>
                    <a:p>
                      <a:pPr marL="285750" indent="-285750">
                        <a:buFont typeface="Arial" panose="020B0604020202020204" pitchFamily="34" charset="0"/>
                        <a:buChar char="•"/>
                      </a:pPr>
                      <a:r>
                        <a:rPr lang="en-US" sz="1200" dirty="0" smtClean="0"/>
                        <a:t>have</a:t>
                      </a:r>
                      <a:r>
                        <a:rPr lang="en-US" sz="1200" baseline="0" dirty="0" smtClean="0"/>
                        <a:t> complex multistep procedures ( carrying out experiments, taking measurements, performing technical tasks).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81611">
                <a:tc>
                  <a:txBody>
                    <a:bodyPr/>
                    <a:lstStyle/>
                    <a:p>
                      <a:pPr marL="0" indent="0" algn="l">
                        <a:buFont typeface="Arial" panose="020B0604020202020204" pitchFamily="34" charset="0"/>
                        <a:buNone/>
                      </a:pPr>
                      <a:r>
                        <a:rPr lang="en-US" sz="1300" b="1" dirty="0" smtClean="0"/>
                        <a:t>RL4  RI4</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have figurative,</a:t>
                      </a:r>
                      <a:r>
                        <a:rPr lang="en-US" sz="1200" baseline="0" dirty="0" smtClean="0"/>
                        <a:t> </a:t>
                      </a:r>
                      <a:r>
                        <a:rPr lang="en-US" sz="1200" dirty="0" smtClean="0"/>
                        <a:t>connotative words</a:t>
                      </a:r>
                      <a:r>
                        <a:rPr lang="en-US" sz="1200" baseline="0" dirty="0" smtClean="0"/>
                        <a:t> and</a:t>
                      </a:r>
                      <a:r>
                        <a:rPr lang="en-US" sz="1200" dirty="0" smtClean="0"/>
                        <a:t> multiple meanings  or language that</a:t>
                      </a:r>
                      <a:r>
                        <a:rPr lang="en-US" sz="1200" baseline="0" dirty="0" smtClean="0"/>
                        <a:t> is particularly engaging or beautiful (e.g., Shakespeare, etc..).</a:t>
                      </a:r>
                    </a:p>
                    <a:p>
                      <a:pPr marL="285750" indent="-285750">
                        <a:buFont typeface="Arial" panose="020B0604020202020204" pitchFamily="34" charset="0"/>
                        <a:buChar char="•"/>
                      </a:pPr>
                      <a:r>
                        <a:rPr lang="en-US" sz="1200" baseline="0" dirty="0" smtClean="0"/>
                        <a:t>have figurative, connotative and technical meanings that demonstrate how an author uses and refines terms (e.g. how Madison defines faction in Federalist No. 10).</a:t>
                      </a:r>
                    </a:p>
                    <a:p>
                      <a:pPr marL="285750" indent="-285750">
                        <a:buFont typeface="Arial" panose="020B0604020202020204" pitchFamily="34" charset="0"/>
                        <a:buChar char="•"/>
                      </a:pPr>
                      <a:r>
                        <a:rPr lang="en-US" sz="1200" baseline="0" dirty="0" smtClean="0"/>
                        <a:t>are science and technical with examples of symbols, key terms and domain specific words or phrases.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5405">
                <a:tc>
                  <a:txBody>
                    <a:bodyPr/>
                    <a:lstStyle/>
                    <a:p>
                      <a:pPr marL="0" indent="0" algn="l">
                        <a:buFont typeface="Arial" panose="020B0604020202020204" pitchFamily="34" charset="0"/>
                        <a:buNone/>
                      </a:pPr>
                      <a:r>
                        <a:rPr lang="en-US" sz="1300" b="1" dirty="0" smtClean="0"/>
                        <a:t>RL5  RI5</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baseline="0" dirty="0" smtClean="0"/>
                        <a:t>have comedic or tragic resolutions and other structures that contribute to meaning and aesthetic impact.</a:t>
                      </a:r>
                    </a:p>
                    <a:p>
                      <a:pPr marL="285750" indent="-285750">
                        <a:buFont typeface="Arial" panose="020B0604020202020204" pitchFamily="34" charset="0"/>
                        <a:buChar char="•"/>
                      </a:pPr>
                      <a:r>
                        <a:rPr lang="en-US" sz="1200" baseline="0" dirty="0" smtClean="0"/>
                        <a:t>are expositions or arguments with specific text structures that can be analyzed for clarity, engagement and impactfulness.</a:t>
                      </a:r>
                    </a:p>
                    <a:p>
                      <a:pPr marL="285750" indent="-285750">
                        <a:buFont typeface="Arial" panose="020B0604020202020204" pitchFamily="34" charset="0"/>
                        <a:buChar char="•"/>
                      </a:pPr>
                      <a:r>
                        <a:rPr lang="en-US" sz="1200" baseline="0" dirty="0" smtClean="0"/>
                        <a:t>are complex primary sources.</a:t>
                      </a:r>
                    </a:p>
                    <a:p>
                      <a:pPr marL="285750" indent="-285750">
                        <a:buFont typeface="Arial" panose="020B0604020202020204" pitchFamily="34" charset="0"/>
                        <a:buChar char="•"/>
                      </a:pPr>
                      <a:r>
                        <a:rPr lang="en-US" sz="1200" baseline="0" dirty="0" smtClean="0"/>
                        <a:t>have information structured into hierarchies or categories.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5405">
                <a:tc>
                  <a:txBody>
                    <a:bodyPr/>
                    <a:lstStyle/>
                    <a:p>
                      <a:pPr marL="0" indent="0" algn="l">
                        <a:buFont typeface="Arial" panose="020B0604020202020204" pitchFamily="34" charset="0"/>
                        <a:buNone/>
                      </a:pPr>
                      <a:r>
                        <a:rPr lang="en-US" sz="1300" b="1" dirty="0" smtClean="0"/>
                        <a:t>RL6  RI6</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have satire, sarcasm, irony or understatement.</a:t>
                      </a:r>
                    </a:p>
                    <a:p>
                      <a:pPr marL="285750" indent="-285750">
                        <a:buFont typeface="Arial" panose="020B0604020202020204" pitchFamily="34" charset="0"/>
                        <a:buChar char="•"/>
                      </a:pPr>
                      <a:r>
                        <a:rPr lang="en-US" sz="1200" dirty="0" smtClean="0"/>
                        <a:t>have effective rhetoric reflecting an author’s point of view or purpose.</a:t>
                      </a:r>
                    </a:p>
                    <a:p>
                      <a:pPr marL="285750" indent="-285750">
                        <a:buFont typeface="Arial" panose="020B0604020202020204" pitchFamily="34" charset="0"/>
                        <a:buChar char="•"/>
                      </a:pPr>
                      <a:r>
                        <a:rPr lang="en-US" sz="1200" dirty="0" smtClean="0"/>
                        <a:t>include two or more authors differing points of view on the same historical events.</a:t>
                      </a:r>
                    </a:p>
                    <a:p>
                      <a:pPr marL="285750" indent="-285750">
                        <a:buFont typeface="Arial" panose="020B0604020202020204" pitchFamily="34" charset="0"/>
                        <a:buChar char="•"/>
                      </a:pPr>
                      <a:r>
                        <a:rPr lang="en-US" sz="1200" dirty="0" smtClean="0"/>
                        <a:t>have explanations,  descriptive procedures or discussions of an experiment.</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9200">
                <a:tc>
                  <a:txBody>
                    <a:bodyPr/>
                    <a:lstStyle/>
                    <a:p>
                      <a:pPr marL="0" indent="0" algn="l">
                        <a:buFont typeface="Arial" panose="020B0604020202020204" pitchFamily="34" charset="0"/>
                        <a:buNone/>
                      </a:pPr>
                      <a:r>
                        <a:rPr lang="en-US" sz="1300" b="1" dirty="0" smtClean="0"/>
                        <a:t>RL7  RI7</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include multiple interpretations of a story, drama, or poem</a:t>
                      </a:r>
                      <a:r>
                        <a:rPr lang="en-US" sz="1200" baseline="0" dirty="0" smtClean="0"/>
                        <a:t> ( Shakespeare and American dramatists).</a:t>
                      </a:r>
                    </a:p>
                    <a:p>
                      <a:pPr marL="285750" indent="-285750">
                        <a:buFont typeface="Arial" panose="020B0604020202020204" pitchFamily="34" charset="0"/>
                        <a:buChar char="•"/>
                      </a:pPr>
                      <a:r>
                        <a:rPr lang="en-US" sz="1200" baseline="0" dirty="0" smtClean="0"/>
                        <a:t>include multiple sources of information presented in different medias or formats.</a:t>
                      </a:r>
                    </a:p>
                    <a:p>
                      <a:pPr marL="285750" indent="-285750">
                        <a:buFont typeface="Arial" panose="020B0604020202020204" pitchFamily="34" charset="0"/>
                        <a:buChar char="•"/>
                      </a:pPr>
                      <a:r>
                        <a:rPr lang="en-US" sz="1200" baseline="0" dirty="0" smtClean="0"/>
                        <a:t>have multiple sources of information presented in diverse formats and media addressing a question or solving a problem.</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5405">
                <a:tc>
                  <a:txBody>
                    <a:bodyPr/>
                    <a:lstStyle/>
                    <a:p>
                      <a:pPr marL="0" indent="0" algn="l">
                        <a:buFont typeface="Arial" panose="020B0604020202020204" pitchFamily="34" charset="0"/>
                        <a:buNone/>
                      </a:pPr>
                      <a:r>
                        <a:rPr lang="en-US" sz="1300" b="1" dirty="0" smtClean="0"/>
                        <a:t>RI8</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are seminal U.S. texts with application of constitutional principles and use of legal reasoning,</a:t>
                      </a:r>
                      <a:r>
                        <a:rPr lang="en-US" sz="1200" baseline="0" dirty="0" smtClean="0"/>
                        <a:t> and the premises, purposes and argument in works of public advocacy (</a:t>
                      </a:r>
                      <a:r>
                        <a:rPr lang="en-US" sz="1200" i="1" baseline="0" dirty="0" smtClean="0"/>
                        <a:t>The Federalist</a:t>
                      </a:r>
                      <a:r>
                        <a:rPr lang="en-US" sz="1200" baseline="0" dirty="0" smtClean="0"/>
                        <a:t>, presidential addresses).</a:t>
                      </a:r>
                    </a:p>
                    <a:p>
                      <a:pPr marL="285750" indent="-285750">
                        <a:buFont typeface="Arial" panose="020B0604020202020204" pitchFamily="34" charset="0"/>
                        <a:buChar char="•"/>
                      </a:pPr>
                      <a:r>
                        <a:rPr lang="en-US" sz="1200" baseline="0" dirty="0" smtClean="0"/>
                        <a:t>corroborate or challenge an author’s premises, claims or evidence.</a:t>
                      </a:r>
                    </a:p>
                    <a:p>
                      <a:pPr marL="285750" indent="-285750">
                        <a:buFont typeface="Arial" panose="020B0604020202020204" pitchFamily="34" charset="0"/>
                        <a:buChar char="•"/>
                      </a:pPr>
                      <a:r>
                        <a:rPr lang="en-US" sz="1200" baseline="0" dirty="0" smtClean="0"/>
                        <a:t>are science or technical with obvious hypotheses, data, analysis and conclusions.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57816">
                <a:tc>
                  <a:txBody>
                    <a:bodyPr/>
                    <a:lstStyle/>
                    <a:p>
                      <a:pPr marL="0" indent="0" algn="l">
                        <a:buFont typeface="Arial" panose="020B0604020202020204" pitchFamily="34" charset="0"/>
                        <a:buNone/>
                      </a:pPr>
                      <a:r>
                        <a:rPr lang="en-US" sz="1300" b="1" dirty="0" smtClean="0"/>
                        <a:t>RL9  RI9</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285750" indent="-285750">
                        <a:buFont typeface="Arial" panose="020B0604020202020204" pitchFamily="34" charset="0"/>
                        <a:buChar char="•"/>
                      </a:pPr>
                      <a:r>
                        <a:rPr lang="en-US" sz="1200" dirty="0" smtClean="0"/>
                        <a:t>include eighteenth-nineteenth and early twentieth century foundational works of American literature.</a:t>
                      </a:r>
                    </a:p>
                    <a:p>
                      <a:pPr marL="285750" marR="0" lvl="0" indent="-2857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Include eighteenth-nineteenth and early twentieth century foundational U.S. documents of historical and literary significance (including The Declaration of Independence, the Preamble to the Constitution, the Bill of Rights, and Lincoln's Second Inaugural Address).</a:t>
                      </a:r>
                    </a:p>
                    <a:p>
                      <a:pPr marL="285750" marR="0" lvl="0" indent="-2857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include multiple diverse sources (primary and secondary) of an idea or event.</a:t>
                      </a:r>
                    </a:p>
                    <a:p>
                      <a:pPr marL="285750" marR="0" lvl="0" indent="-2857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Include a range of sources with a process, phenomenon or concept that may have conflicting information.</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9200">
                <a:tc>
                  <a:txBody>
                    <a:bodyPr/>
                    <a:lstStyle/>
                    <a:p>
                      <a:pPr marL="0" indent="0" algn="l">
                        <a:buFont typeface="Arial" panose="020B0604020202020204" pitchFamily="34" charset="0"/>
                        <a:buNone/>
                      </a:pPr>
                      <a:r>
                        <a:rPr lang="en-US" sz="1300" b="1" dirty="0" smtClean="0"/>
                        <a:t>RL10  RI10</a:t>
                      </a:r>
                    </a:p>
                    <a:p>
                      <a:pPr marL="0" indent="0" algn="l">
                        <a:buFont typeface="Arial" panose="020B0604020202020204" pitchFamily="34" charset="0"/>
                        <a:buNone/>
                      </a:pPr>
                      <a:r>
                        <a:rPr lang="en-US" sz="1300" b="1" dirty="0" smtClean="0"/>
                        <a:t>RH  RST</a:t>
                      </a:r>
                    </a:p>
                  </a:txBody>
                  <a:tcPr marL="100584" marR="100584" marT="50292" marB="50292" anchor="ctr">
                    <a:solidFill>
                      <a:schemeClr val="accent1">
                        <a:lumMod val="40000"/>
                        <a:lumOff val="60000"/>
                      </a:schemeClr>
                    </a:solidFill>
                  </a:tcPr>
                </a:tc>
                <a:tc gridSpan="7">
                  <a:txBody>
                    <a:bodyPr/>
                    <a:lstStyle/>
                    <a:p>
                      <a:pPr marL="171450" indent="-171450">
                        <a:buFont typeface="Arial" panose="020B0604020202020204" pitchFamily="34" charset="0"/>
                        <a:buChar char="•"/>
                      </a:pPr>
                      <a:r>
                        <a:rPr lang="en-US" sz="1200" dirty="0" smtClean="0"/>
                        <a:t>    are in the 11</a:t>
                      </a:r>
                      <a:r>
                        <a:rPr lang="en-US" sz="1200" baseline="30000" dirty="0" smtClean="0"/>
                        <a:t>th</a:t>
                      </a:r>
                      <a:r>
                        <a:rPr lang="en-US" sz="1200" dirty="0" smtClean="0"/>
                        <a:t> – 12</a:t>
                      </a:r>
                      <a:r>
                        <a:rPr lang="en-US" sz="1200" baseline="30000" dirty="0" smtClean="0"/>
                        <a:t>th</a:t>
                      </a:r>
                      <a:r>
                        <a:rPr lang="en-US" sz="1200" dirty="0" smtClean="0"/>
                        <a:t> grade band of complexity of</a:t>
                      </a:r>
                      <a:r>
                        <a:rPr lang="en-US" sz="1200" baseline="0" dirty="0" smtClean="0"/>
                        <a:t> stories, dramas and poems.</a:t>
                      </a:r>
                      <a:endParaRPr lang="en-US" sz="1200" dirty="0" smtClean="0"/>
                    </a:p>
                    <a:p>
                      <a:pPr marL="171450" indent="-171450">
                        <a:buFont typeface="Arial" panose="020B0604020202020204" pitchFamily="34" charset="0"/>
                        <a:buChar char="•"/>
                      </a:pPr>
                      <a:r>
                        <a:rPr lang="en-US" sz="1200" dirty="0" smtClean="0"/>
                        <a:t>    are in the 11th – 12th grade band of complexity of</a:t>
                      </a:r>
                      <a:r>
                        <a:rPr lang="en-US" sz="1200" baseline="0" dirty="0" smtClean="0"/>
                        <a:t> </a:t>
                      </a:r>
                      <a:r>
                        <a:rPr lang="en-US" sz="1200" dirty="0" smtClean="0"/>
                        <a:t> literary nonfiction.</a:t>
                      </a:r>
                    </a:p>
                    <a:p>
                      <a:pPr marL="171450" indent="-171450">
                        <a:buFont typeface="Arial" panose="020B0604020202020204" pitchFamily="34" charset="0"/>
                        <a:buChar char="•"/>
                      </a:pPr>
                      <a:r>
                        <a:rPr lang="en-US" sz="1200" dirty="0" smtClean="0"/>
                        <a:t>    are in the 11</a:t>
                      </a:r>
                      <a:r>
                        <a:rPr lang="en-US" sz="1200" baseline="30000" dirty="0" smtClean="0"/>
                        <a:t>th</a:t>
                      </a:r>
                      <a:r>
                        <a:rPr lang="en-US" sz="1200" dirty="0" smtClean="0"/>
                        <a:t> – 12</a:t>
                      </a:r>
                      <a:r>
                        <a:rPr lang="en-US" sz="1200" baseline="30000" dirty="0" smtClean="0"/>
                        <a:t>th</a:t>
                      </a:r>
                      <a:r>
                        <a:rPr lang="en-US" sz="1200" dirty="0" smtClean="0"/>
                        <a:t> grade band of complexity of history,</a:t>
                      </a:r>
                      <a:r>
                        <a:rPr lang="en-US" sz="1200" baseline="0" dirty="0" smtClean="0"/>
                        <a:t> social studies, science and technical.</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954117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2649750"/>
              </p:ext>
            </p:extLst>
          </p:nvPr>
        </p:nvGraphicFramePr>
        <p:xfrm>
          <a:off x="115544" y="1289897"/>
          <a:ext cx="9894910" cy="13032965"/>
        </p:xfrm>
        <a:graphic>
          <a:graphicData uri="http://schemas.openxmlformats.org/drawingml/2006/table">
            <a:tbl>
              <a:tblPr firstRow="1" bandRow="1">
                <a:tableStyleId>{5940675A-B579-460E-94D1-54222C63F5DA}</a:tableStyleId>
              </a:tblPr>
              <a:tblGrid>
                <a:gridCol w="1945215"/>
                <a:gridCol w="1945215"/>
                <a:gridCol w="2557836"/>
                <a:gridCol w="2366422"/>
                <a:gridCol w="1080223"/>
              </a:tblGrid>
              <a:tr h="402650">
                <a:tc gridSpan="5">
                  <a:txBody>
                    <a:bodyPr/>
                    <a:lstStyle/>
                    <a:p>
                      <a:pPr algn="ctr"/>
                      <a:r>
                        <a:rPr lang="en-US" sz="2000" b="1" dirty="0" smtClean="0"/>
                        <a:t>Grade  HS Task Model Examples for Opinion Writing</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838968">
                <a:tc>
                  <a:txBody>
                    <a:bodyPr/>
                    <a:lstStyle/>
                    <a:p>
                      <a:pPr marL="171450" indent="-171450">
                        <a:buFont typeface="Arial" panose="020B0604020202020204" pitchFamily="34" charset="0"/>
                        <a:buChar char="•"/>
                      </a:pPr>
                      <a:r>
                        <a:rPr lang="en-US" sz="1200" b="1" dirty="0" smtClean="0"/>
                        <a:t>Provide an opening that establishes a precise claim and context for argument.</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2" gridSpan="4">
                  <a:txBody>
                    <a:bodyPr/>
                    <a:lstStyle/>
                    <a:p>
                      <a:pPr marL="0" indent="0">
                        <a:buFont typeface="Arial" panose="020B0604020202020204" pitchFamily="34" charset="0"/>
                        <a:buNone/>
                      </a:pPr>
                      <a:r>
                        <a:rPr lang="en-US" sz="1200" b="1" dirty="0" smtClean="0"/>
                        <a:t>Brief Write DOK-3 (student will write organized opinion text)</a:t>
                      </a:r>
                    </a:p>
                    <a:p>
                      <a:pPr marL="117475" indent="0">
                        <a:buFont typeface="Arial" panose="020B0604020202020204" pitchFamily="34" charset="0"/>
                        <a:buNone/>
                      </a:pPr>
                      <a:r>
                        <a:rPr lang="en-US" sz="1100" b="0" dirty="0" smtClean="0"/>
                        <a:t>A student is writing [editorial, critical review, argumentative essay, etc.] for the [teacher, principal, school board, political/legislative body, literary publication, etc.] about _____. Read the draft of the ___ and complete the task that follows. </a:t>
                      </a:r>
                    </a:p>
                    <a:p>
                      <a:pPr marL="117475" indent="-117475">
                        <a:buFont typeface="Arial" panose="020B0604020202020204" pitchFamily="34" charset="0"/>
                        <a:buNone/>
                      </a:pPr>
                      <a:r>
                        <a:rPr lang="en-US" sz="1100" b="0" dirty="0" smtClean="0"/>
                        <a:t>• Write an introduction* to the [argumentative essay, editorial, etc.] that establishes and introduces a clear and precise claim    [and/ or sets the context/ provides background for, and/or acknowledges/addresses a counterclaim] about _______.</a:t>
                      </a:r>
                    </a:p>
                    <a:p>
                      <a:pPr marL="117475" indent="-117475">
                        <a:buFont typeface="Arial" panose="020B0604020202020204" pitchFamily="34" charset="0"/>
                        <a:buNone/>
                      </a:pPr>
                      <a:r>
                        <a:rPr lang="en-US" sz="1100" b="0" dirty="0" smtClean="0"/>
                        <a:t>• This [essay, editorial, etc.] is missing an effective conclusion.* Write a conclusion that follows from and supports the argument.</a:t>
                      </a:r>
                      <a:r>
                        <a:rPr lang="en-US" sz="1100" b="0" baseline="0" dirty="0" smtClean="0"/>
                        <a:t> </a:t>
                      </a:r>
                      <a:r>
                        <a:rPr lang="en-US" sz="1100" b="0" dirty="0" smtClean="0"/>
                        <a:t>Be sure the stimulus clearly needs an introduction/conclusion.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486847">
                <a:tc rowSpan="2">
                  <a:txBody>
                    <a:bodyPr/>
                    <a:lstStyle/>
                    <a:p>
                      <a:pPr marL="171450" indent="-171450">
                        <a:buFont typeface="Arial" panose="020B0604020202020204" pitchFamily="34" charset="0"/>
                        <a:buChar char="•"/>
                      </a:pPr>
                      <a:r>
                        <a:rPr lang="en-US" sz="1200" b="1" dirty="0" smtClean="0"/>
                        <a:t>Organize reasons and evidence to support claims, so as to build a logical argument.</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52121">
                <a:tc vMerge="1">
                  <a:txBody>
                    <a:bodyPr/>
                    <a:lstStyle/>
                    <a:p>
                      <a:endParaRPr lang="en-US"/>
                    </a:p>
                  </a:txBody>
                  <a:tcPr/>
                </a:tc>
                <a:tc rowSpan="4" gridSpan="4">
                  <a:txBody>
                    <a:bodyPr/>
                    <a:lstStyle/>
                    <a:p>
                      <a:r>
                        <a:rPr lang="en-US" sz="1200" b="1" baseline="0" dirty="0" smtClean="0"/>
                        <a:t>Revise a Brief Text DOK – 2  (student will revise by identifying improved organizational elements)</a:t>
                      </a:r>
                    </a:p>
                    <a:p>
                      <a:r>
                        <a:rPr lang="en-US" sz="1100" b="0" baseline="0" dirty="0" smtClean="0"/>
                        <a:t>A student is writing [editorial, critical review, etc.] for the [audience] about ____. The student wants to revise the draft to improve the organization. Read the draft of the _____ and complete the task that follows. [Insert text]</a:t>
                      </a:r>
                    </a:p>
                    <a:p>
                      <a:pPr marL="117475" indent="-117475"/>
                      <a:r>
                        <a:rPr lang="en-US" sz="1100" b="0" baseline="0" dirty="0" smtClean="0"/>
                        <a:t>• </a:t>
                      </a:r>
                      <a:r>
                        <a:rPr lang="en-US" sz="1100" b="0" i="1" baseline="0" dirty="0" smtClean="0"/>
                        <a:t>[Embed argument stimulus with a missing introduction] </a:t>
                      </a:r>
                      <a:r>
                        <a:rPr lang="en-US" sz="1100" b="0" baseline="0" dirty="0" smtClean="0"/>
                        <a:t>Choose the sentence(s) that would make the best introduction to establish and introduce the claim [set up the argument, etc.]. </a:t>
                      </a:r>
                      <a:r>
                        <a:rPr lang="en-US" sz="1100" b="0" i="1" baseline="0" dirty="0" smtClean="0"/>
                        <a:t>Note: Each answer choice can have a single “topic sentence” or a multi-sentence introduction.</a:t>
                      </a:r>
                    </a:p>
                    <a:p>
                      <a:pPr marL="117475" indent="-117475"/>
                      <a:r>
                        <a:rPr lang="en-US" sz="1100" b="0" baseline="0" dirty="0" smtClean="0"/>
                        <a:t>• [</a:t>
                      </a:r>
                      <a:r>
                        <a:rPr lang="en-US" sz="1100" b="0" i="1" baseline="0" dirty="0" smtClean="0"/>
                        <a:t>Embed argument stimulus with an underlined ineffective/ inappropriate introduction</a:t>
                      </a:r>
                      <a:r>
                        <a:rPr lang="en-US" sz="1100" b="0" baseline="0" dirty="0" smtClean="0"/>
                        <a:t>] The [introductory] paragraph of the editorial, essay, article, etc.] does not state a clear claim [or does not reference the counterclaim, if appropriate]. Choose the sentence(s) that best replaces the underlined sentence(s).</a:t>
                      </a:r>
                    </a:p>
                    <a:p>
                      <a:pPr marL="117475" indent="-117475"/>
                      <a:r>
                        <a:rPr lang="en-US" sz="1100" b="0" baseline="0" dirty="0" smtClean="0"/>
                        <a:t>• [</a:t>
                      </a:r>
                      <a:r>
                        <a:rPr lang="en-US" sz="1100" b="0" i="1" baseline="0" dirty="0" smtClean="0"/>
                        <a:t>Embed argument stimulus with a missing conclusion for either the essay/editorial or missing a concluding sentence for the introductory or some other specified paragraph</a:t>
                      </a:r>
                      <a:r>
                        <a:rPr lang="en-US" sz="1100" b="0" baseline="0" dirty="0" smtClean="0"/>
                        <a:t>] Choose the sentence(s) that best conclude(s) [the essay or the introductory (or other) specified paragraph]</a:t>
                      </a:r>
                    </a:p>
                    <a:p>
                      <a:pPr marL="117475" indent="-117475"/>
                      <a:r>
                        <a:rPr lang="en-US" sz="1100" b="0" baseline="0" dirty="0" smtClean="0"/>
                        <a:t>• [</a:t>
                      </a:r>
                      <a:r>
                        <a:rPr lang="en-US" sz="1100" b="0" i="1" baseline="0" dirty="0" smtClean="0"/>
                        <a:t>Embed argumentative stimulus with a stimulus that fails to acknowledge the counterclaim</a:t>
                      </a:r>
                      <a:r>
                        <a:rPr lang="en-US" sz="1100" b="0" baseline="0" dirty="0" smtClean="0"/>
                        <a:t>] Choose the sentence(s) that best acknowledge the opposing point of view [or counterclaim] and should be added to [designate underlined section or paragraph #].</a:t>
                      </a:r>
                    </a:p>
                    <a:p>
                      <a:pPr marL="117475" indent="-117475"/>
                      <a:r>
                        <a:rPr lang="en-US" sz="1100" b="0" baseline="0" dirty="0" smtClean="0"/>
                        <a:t>• [</a:t>
                      </a:r>
                      <a:r>
                        <a:rPr lang="en-US" sz="1100" b="0" i="1" baseline="0" dirty="0" smtClean="0"/>
                        <a:t>Embed argument stimulus with an underlined inappropriate/ ineffective concluding sentence</a:t>
                      </a:r>
                      <a:r>
                        <a:rPr lang="en-US" sz="1100" b="0" baseline="0" dirty="0" smtClean="0"/>
                        <a:t>] Revise the draft of the student’s essay about ___. Choose the sentence that would be the best conclusion for the argument [or should be added to (underlined sentence, final paragraph, etc.)] to conclude the argument [indicate where additional sentence would be added to existing conclusion].</a:t>
                      </a:r>
                    </a:p>
                    <a:p>
                      <a:pPr marL="117475" indent="-117475"/>
                      <a:r>
                        <a:rPr lang="en-US" sz="1100" b="0" baseline="0" dirty="0" smtClean="0"/>
                        <a:t>• Choose the transition sentence that would move readers smoothly from [underlined] claim to [underlined] counterclaim (</a:t>
                      </a:r>
                      <a:r>
                        <a:rPr lang="en-US" sz="1100" b="0" i="1" baseline="0" dirty="0" smtClean="0"/>
                        <a:t>or between reasons/evidence, etc. – revision must be at sentence level, not word/phrase level</a:t>
                      </a:r>
                      <a:r>
                        <a:rPr lang="en-US" sz="1100" b="0" baseline="0" dirty="0" smtClean="0"/>
                        <a: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1392757">
                <a:tc>
                  <a:txBody>
                    <a:bodyPr/>
                    <a:lstStyle/>
                    <a:p>
                      <a:pPr marL="171450" indent="-171450">
                        <a:buFont typeface="Arial" panose="020B0604020202020204" pitchFamily="34" charset="0"/>
                        <a:buChar char="•"/>
                      </a:pPr>
                      <a:r>
                        <a:rPr lang="en-US" sz="1200" b="1" dirty="0" smtClean="0"/>
                        <a:t>Provide appropriate transitional strategies for coherence, clarifying relationships between and among claims, counterclaims, reasons, and evidence.</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gridSpan="4" vMerge="1">
                  <a:txBody>
                    <a:bodyPr/>
                    <a:lstStyle/>
                    <a:p>
                      <a:endParaRPr lang="en-US"/>
                    </a:p>
                  </a:txBody>
                  <a:tcPr/>
                </a:tc>
                <a:tc hMerge="1" v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654372">
                <a:tc>
                  <a:txBody>
                    <a:bodyPr/>
                    <a:lstStyle/>
                    <a:p>
                      <a:pPr marL="171450" indent="-171450">
                        <a:buFont typeface="Arial" panose="020B0604020202020204" pitchFamily="34" charset="0"/>
                        <a:buChar char="•"/>
                      </a:pPr>
                      <a:r>
                        <a:rPr lang="en-US" sz="1200" b="1" dirty="0" smtClean="0"/>
                        <a:t>Use appropriate vocabulary for argument.</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23565">
                <a:tc>
                  <a:txBody>
                    <a:bodyPr/>
                    <a:lstStyle/>
                    <a:p>
                      <a:pPr marL="171450" indent="-171450">
                        <a:buFont typeface="Arial" panose="020B0604020202020204" pitchFamily="34" charset="0"/>
                        <a:buChar char="•"/>
                      </a:pPr>
                      <a:r>
                        <a:rPr lang="en-US" sz="1200" b="1" dirty="0" smtClean="0"/>
                        <a:t>Provide a conclusion that is appropriate to purpose and audience and follows from the argument(s).</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49764">
                <a:tc gridSpan="5">
                  <a:txBody>
                    <a:bodyPr/>
                    <a:lstStyle/>
                    <a:p>
                      <a:pPr marL="0" indent="0" algn="ctr">
                        <a:buFont typeface="Arial" panose="020B0604020202020204" pitchFamily="34" charset="0"/>
                        <a:buNone/>
                      </a:pPr>
                      <a:r>
                        <a:rPr lang="en-US" sz="1500" b="1" dirty="0" smtClean="0"/>
                        <a:t>Writing Elaboration for Opinion Brief Writes and Revise a Brief Text</a:t>
                      </a:r>
                      <a:endParaRPr lang="en-US" sz="1500" b="1" dirty="0"/>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955241">
                <a:tc>
                  <a:txBody>
                    <a:bodyPr/>
                    <a:lstStyle/>
                    <a:p>
                      <a:pPr marL="171450" indent="-171450">
                        <a:buFont typeface="Arial" panose="020B0604020202020204" pitchFamily="34" charset="0"/>
                        <a:buChar char="•"/>
                      </a:pPr>
                      <a:r>
                        <a:rPr lang="en-US" sz="1200" b="1" dirty="0" smtClean="0"/>
                        <a:t>Refer and/or integrate relevant and credible evidence to support claims/counterclaims</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3" gridSpan="4">
                  <a:txBody>
                    <a:bodyPr/>
                    <a:lstStyle/>
                    <a:p>
                      <a:r>
                        <a:rPr lang="en-US" sz="1200" b="1" dirty="0" smtClean="0"/>
                        <a:t>Brief Write DOK-3 (student will write opinion text by applying elaboration techniques)</a:t>
                      </a:r>
                    </a:p>
                    <a:p>
                      <a:r>
                        <a:rPr lang="en-US" sz="1100" b="0" dirty="0" smtClean="0"/>
                        <a:t>A student is writing [editorial, critical review, etc.] for the [teacher, principal, school board, political/legislative body, literary publication, etc.] about ____. Read the draft of the ____ and complete the task that follows. [Insert text</a:t>
                      </a:r>
                      <a:r>
                        <a:rPr lang="en-US" sz="1100" b="0" i="1" dirty="0" smtClean="0"/>
                        <a:t>] Stimulus will provide, in addition to the student's draft, some source of information such as student notes, a chart, a bulleted list, or similar fictitious, but factually accurate, source. For items written to this type of stimulus, students should either quote directly from the source (assuming they’ve already been paraphrased) or integrate information using their own words when referencing the sources. They do not need to cite sources.</a:t>
                      </a:r>
                    </a:p>
                    <a:p>
                      <a:pPr marL="117475" indent="-117475"/>
                      <a:r>
                        <a:rPr lang="en-US" sz="1100" b="0" dirty="0" smtClean="0"/>
                        <a:t>• The student needs to add more support for the claim in the [essay, article, etc.]. Add relevant evidence (facts, statistics, examples, etc. depending on content of student notes) from student notes that would support/develop the claim/reason/counterclaim(s) [in/at the end of, etc. paragraph #]. </a:t>
                      </a:r>
                      <a:r>
                        <a:rPr lang="en-US" sz="1100" b="0" i="1" dirty="0" smtClean="0"/>
                        <a:t>Note: Stem must indicate specifically where the information is to be inserted. This can be by underlining a section and indicating, for example, “[the underlined part] between paragraphs 1 and 2;” or “after [the underlined section] at the end of paragraph 3;” or by asking students to complete a paragraph that has been started for them.</a:t>
                      </a:r>
                    </a:p>
                    <a:p>
                      <a:pPr marL="117475" indent="-117475"/>
                      <a:r>
                        <a:rPr lang="en-US" sz="1100" b="0" dirty="0" smtClean="0"/>
                        <a:t>• A student has written the introductory paragraph</a:t>
                      </a:r>
                      <a:r>
                        <a:rPr lang="en-US" sz="1100" b="0" baseline="0" dirty="0" smtClean="0"/>
                        <a:t> </a:t>
                      </a:r>
                      <a:r>
                        <a:rPr lang="en-US" sz="1100" b="0" dirty="0" smtClean="0"/>
                        <a:t>[and the first body paragraph (or two)] of an argumentative essay that establishes and introduces a clear claim about ______. Use the student notes to add evidence to support and further develop the underlined supporting claim/reason [and/or addresses the counterclaim].. Using the student’s notes, write [one or two] paragraph(s) to be added [designate spot by underlining or otherwise specifying] by stating and then arguing against the opposing point of view.</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70750">
                <a:tc>
                  <a:txBody>
                    <a:bodyPr/>
                    <a:lstStyle/>
                    <a:p>
                      <a:pPr marL="171450" indent="-171450">
                        <a:buFont typeface="Arial" panose="020B0604020202020204" pitchFamily="34" charset="0"/>
                        <a:buChar char="•"/>
                      </a:pPr>
                      <a:r>
                        <a:rPr lang="en-US" sz="1200" b="1" dirty="0" smtClean="0"/>
                        <a:t>Acknowledge alternate or opposing claims.</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908596">
                <a:tc rowSpan="2">
                  <a:txBody>
                    <a:bodyPr/>
                    <a:lstStyle/>
                    <a:p>
                      <a:pPr marL="171450" indent="-171450">
                        <a:buFont typeface="Arial" panose="020B0604020202020204" pitchFamily="34" charset="0"/>
                        <a:buChar char="•"/>
                      </a:pPr>
                      <a:r>
                        <a:rPr lang="en-US" sz="1200" b="1" dirty="0" smtClean="0"/>
                        <a:t>Establish and maintain a formal style and tone (including appropriate sentence variety and complexity) for audience/purpose.</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70159">
                <a:tc vMerge="1">
                  <a:txBody>
                    <a:bodyPr/>
                    <a:lstStyle/>
                    <a:p>
                      <a:endParaRPr lang="en-US"/>
                    </a:p>
                  </a:txBody>
                  <a:tcPr/>
                </a:tc>
                <a:tc rowSpan="2" gridSpan="4">
                  <a:txBody>
                    <a:bodyPr/>
                    <a:lstStyle/>
                    <a:p>
                      <a:r>
                        <a:rPr lang="en-US" sz="1200" b="1" dirty="0" smtClean="0"/>
                        <a:t>Revise a Brief Text DOK-2 (student will revise by identifying</a:t>
                      </a:r>
                      <a:r>
                        <a:rPr lang="en-US" sz="1200" b="1" baseline="0" dirty="0" smtClean="0"/>
                        <a:t> best use of elaboration techniques)</a:t>
                      </a:r>
                    </a:p>
                    <a:p>
                      <a:r>
                        <a:rPr lang="en-US" sz="1100" b="0" baseline="0" dirty="0" smtClean="0"/>
                        <a:t>A student is writing [editorial, critical review, etc.] for the [teacher, principal, school board, political/legislative body, literary publication, etc.] about _________. The student wants to revise the draft to improve the development of ideas. Read the draft of the ______ and complete the task that follows. [Insert text]</a:t>
                      </a:r>
                    </a:p>
                    <a:p>
                      <a:pPr marL="174625" indent="-174625"/>
                      <a:r>
                        <a:rPr lang="en-US" sz="1100" b="0" baseline="0" dirty="0" smtClean="0"/>
                        <a:t>• Revise the student’s paragraph(s) about ____ by choosing the sentence that adds the strongest (or most effective,</a:t>
                      </a:r>
                    </a:p>
                    <a:p>
                      <a:pPr marL="174625" indent="-174625"/>
                      <a:r>
                        <a:rPr lang="en-US" sz="1100" b="0" baseline="0" dirty="0" smtClean="0"/>
                        <a:t>   powerful, etc.) evidence to strengthen [or support] the underlined claim.</a:t>
                      </a:r>
                    </a:p>
                    <a:p>
                      <a:pPr marL="117475" indent="-117475"/>
                      <a:r>
                        <a:rPr lang="en-US" sz="1100" b="0" baseline="0" dirty="0" smtClean="0"/>
                        <a:t>• Choose the sentence(s) that could clarify the [underlined] evidence in the [designated paragraph, underlined section, etc.].</a:t>
                      </a:r>
                    </a:p>
                    <a:p>
                      <a:pPr marL="117475" indent="-117475"/>
                      <a:r>
                        <a:rPr lang="en-US" sz="1100" b="0" baseline="0" dirty="0" smtClean="0"/>
                        <a:t>• Choose the sentence(s) [or paragraph] that should replace [the underlined text] because it is more appropriate for [or to strengthen] the writer’s argumentative purpose [or for the stated audience].</a:t>
                      </a:r>
                    </a:p>
                    <a:p>
                      <a:pPr marL="117475" indent="-117475"/>
                      <a:r>
                        <a:rPr lang="en-US" sz="1100" b="0" baseline="0" dirty="0" smtClean="0"/>
                        <a:t>• Which sentence should be added after [underlined sentence #] to most effectively counter [or address] the opposing viewpoint? [or Which sentence should the writer add [give location] to most effectively weaken the counterclaim?]</a:t>
                      </a:r>
                    </a:p>
                    <a:p>
                      <a:r>
                        <a:rPr lang="en-US" sz="1100" b="0" baseline="0" dirty="0" smtClean="0"/>
                        <a:t>• Select the sentences [or paragraph] that would best address the counterclaim without weakening the writer's argument. </a:t>
                      </a:r>
                    </a:p>
                    <a:p>
                      <a:pPr marL="117475" indent="0"/>
                      <a:r>
                        <a:rPr lang="en-US" sz="1100" b="0" baseline="0" dirty="0" smtClean="0"/>
                        <a:t>A student is writing [editorial, critical review, etc.] for the [teacher, principal, school board, political/legislative body, literary publication, etc.] about ____. The student wants to revise the draft to improve the development of ideas. Read the draft of the ____ and complete the task that follows. [Insert text]</a:t>
                      </a:r>
                    </a:p>
                    <a:p>
                      <a:pPr marL="117475" indent="-117475"/>
                      <a:r>
                        <a:rPr lang="en-US" sz="1100" b="0" baseline="0" dirty="0" smtClean="0"/>
                        <a:t>• Revise the student’s paragraphs about ______ by choosing the two sentences that give the best [strongest, etc.] evidence to [improve, clarify, or support] the underlined claim [or counter-claim]. </a:t>
                      </a:r>
                    </a:p>
                    <a:p>
                      <a:pPr marL="117475" indent="-117475"/>
                      <a:r>
                        <a:rPr lang="en-US" sz="1100" b="0" baseline="0" dirty="0" smtClean="0"/>
                        <a:t>• Read a student’s draft of a letter to [the mayor] about [issue]. The student wants to replace the two underlined sentences [embed sentences that are inappropriate/ irrelevant or weak in supporting the claim] with sentences that would be more appropriate for the author’s argumentative purpose (or for the stated audience). Choose the two most appropriate sentences. Note: Students choose two answer choices to support two underlined claims, reasons, sentences, etc.</a:t>
                      </a:r>
                    </a:p>
                    <a:p>
                      <a:pPr marL="117475" indent="-117475"/>
                      <a:r>
                        <a:rPr lang="en-US" sz="1100" b="0" baseline="0" dirty="0" smtClean="0"/>
                        <a:t>• Choose the two or three sentences that would most effectively address the [underlined] counterclaim or opposing viewpoint. Note: Students choose two answer choices to support one underlined counter claims.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706946">
                <a:tc>
                  <a:txBody>
                    <a:bodyPr/>
                    <a:lstStyle/>
                    <a:p>
                      <a:pPr marL="285750" indent="-285750">
                        <a:buFont typeface="Arial" panose="020B0604020202020204" pitchFamily="34" charset="0"/>
                        <a:buChar char="•"/>
                      </a:pPr>
                      <a:r>
                        <a:rPr lang="en-US" sz="1200" b="1" dirty="0" smtClean="0"/>
                        <a:t>Delete details that do not support the claim.</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675820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2808547"/>
              </p:ext>
            </p:extLst>
          </p:nvPr>
        </p:nvGraphicFramePr>
        <p:xfrm>
          <a:off x="17553" y="1204165"/>
          <a:ext cx="10079073" cy="13042653"/>
        </p:xfrm>
        <a:graphic>
          <a:graphicData uri="http://schemas.openxmlformats.org/drawingml/2006/table">
            <a:tbl>
              <a:tblPr firstRow="1" bandRow="1">
                <a:tableStyleId>{5940675A-B579-460E-94D1-54222C63F5DA}</a:tableStyleId>
              </a:tblPr>
              <a:tblGrid>
                <a:gridCol w="1844666"/>
                <a:gridCol w="276946"/>
                <a:gridCol w="1588392"/>
                <a:gridCol w="2425621"/>
                <a:gridCol w="2244102"/>
                <a:gridCol w="1699345"/>
              </a:tblGrid>
              <a:tr h="369087">
                <a:tc gridSpan="6">
                  <a:txBody>
                    <a:bodyPr/>
                    <a:lstStyle/>
                    <a:p>
                      <a:pPr algn="ctr"/>
                      <a:r>
                        <a:rPr lang="en-US" sz="1800" b="1" dirty="0" smtClean="0">
                          <a:latin typeface="+mn-lt"/>
                        </a:rPr>
                        <a:t>Grade HS Task Model Examples for Informational Writing 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3552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11652">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0" dirty="0" smtClean="0">
                          <a:ln>
                            <a:noFill/>
                          </a:ln>
                          <a:solidFill>
                            <a:srgbClr val="202020"/>
                          </a:solidFill>
                          <a:effectLst/>
                          <a:uLnTx/>
                          <a:uFillTx/>
                          <a:latin typeface="+mn-lt"/>
                          <a:ea typeface="+mn-ea"/>
                          <a:cs typeface="+mn-cs"/>
                        </a:rPr>
                        <a:t>Introduce complex topics and subtopics.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r>
                        <a:rPr lang="en-US" sz="1200" b="1" dirty="0" smtClean="0">
                          <a:latin typeface="+mn-lt"/>
                        </a:rPr>
                        <a:t>Brief Write DOK-3 (student will write organized informational/explanatory text).</a:t>
                      </a:r>
                    </a:p>
                    <a:p>
                      <a:r>
                        <a:rPr lang="en-US" sz="1000" b="0" dirty="0" smtClean="0">
                          <a:latin typeface="+mn-lt"/>
                        </a:rPr>
                        <a:t>A student is writing a [research paper, essay, proposal, report on a science (or other) project, news feature article, online article] for the [teacher, class, newspaper, yearbook, web site, etc.] about _____. Read the draft of the ___ and complete the task that follows. [</a:t>
                      </a:r>
                    </a:p>
                    <a:p>
                      <a:r>
                        <a:rPr lang="en-US" sz="1000" b="0" dirty="0" smtClean="0">
                          <a:latin typeface="+mn-lt"/>
                        </a:rPr>
                        <a:t>• Write an introduction</a:t>
                      </a:r>
                      <a:r>
                        <a:rPr lang="en-US" sz="1000" b="0" baseline="0" dirty="0" smtClean="0">
                          <a:latin typeface="+mn-lt"/>
                        </a:rPr>
                        <a:t> </a:t>
                      </a:r>
                      <a:r>
                        <a:rPr lang="en-US" sz="1000" b="0" dirty="0" smtClean="0">
                          <a:latin typeface="+mn-lt"/>
                        </a:rPr>
                        <a:t> that [both] provides a clear thesis for the text [and/or explains the context for what is to follow].</a:t>
                      </a:r>
                    </a:p>
                    <a:p>
                      <a:pPr marL="119063" indent="-119063"/>
                      <a:r>
                        <a:rPr lang="en-US" sz="1000" b="0" dirty="0" smtClean="0">
                          <a:latin typeface="+mn-lt"/>
                        </a:rPr>
                        <a:t>• Write a conclusion</a:t>
                      </a:r>
                      <a:r>
                        <a:rPr lang="en-US" sz="1000" b="0" baseline="0" dirty="0" smtClean="0">
                          <a:latin typeface="+mn-lt"/>
                        </a:rPr>
                        <a:t> </a:t>
                      </a:r>
                      <a:r>
                        <a:rPr lang="en-US" sz="1000" b="0" dirty="0" smtClean="0">
                          <a:latin typeface="+mn-lt"/>
                        </a:rPr>
                        <a:t>for this [essay] that follows logically from and supports the information in the [stimulus] and articulates the implications [and/or significance of the conclusion/issue, etc.].</a:t>
                      </a:r>
                    </a:p>
                    <a:p>
                      <a:pPr marL="119063" indent="-119063"/>
                      <a:r>
                        <a:rPr lang="en-US" sz="1000" b="0" dirty="0" smtClean="0">
                          <a:latin typeface="+mn-lt"/>
                        </a:rPr>
                        <a:t>• Write two to three paragraphs that introduce</a:t>
                      </a:r>
                      <a:r>
                        <a:rPr lang="en-US" sz="1000" b="0" baseline="0" dirty="0" smtClean="0">
                          <a:latin typeface="+mn-lt"/>
                        </a:rPr>
                        <a:t> </a:t>
                      </a:r>
                      <a:r>
                        <a:rPr lang="en-US" sz="1000" b="0" dirty="0" smtClean="0">
                          <a:latin typeface="+mn-lt"/>
                        </a:rPr>
                        <a:t> the information in [e.g., paragraph 3, or the section] about ______. [Examples: could introduce the section on the solution (if previous part explained the problem), or the section on the effect (if previous section dealt with cause), or section on the contrast (if previous section dealt with similarities).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939657">
                <a:tc gridSpan="2">
                  <a:txBody>
                    <a:bodyPr/>
                    <a:lstStyle/>
                    <a:p>
                      <a:pPr marL="171450" indent="-171450">
                        <a:buFont typeface="Arial" panose="020B0604020202020204" pitchFamily="34" charset="0"/>
                        <a:buChar char="•"/>
                      </a:pPr>
                      <a:r>
                        <a:rPr lang="en-US" sz="1100" b="1" dirty="0" smtClean="0">
                          <a:latin typeface="+mn-lt"/>
                        </a:rPr>
                        <a:t>Organize ideas, concepts, and information so that each element builds on that which precedes it to create a unified whole.</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07472">
                <a:tc gridSpan="2">
                  <a:txBody>
                    <a:bodyPr/>
                    <a:lstStyle/>
                    <a:p>
                      <a:pPr marL="171450" indent="-171450">
                        <a:buFont typeface="Arial" panose="020B0604020202020204" pitchFamily="34" charset="0"/>
                        <a:buChar char="•"/>
                      </a:pPr>
                      <a:r>
                        <a:rPr lang="en-US" sz="1100" b="1" dirty="0" smtClean="0">
                          <a:latin typeface="+mn-lt"/>
                        </a:rPr>
                        <a:t>Provide appropriate and varied transitions and syntax to create cohesion, and clarify the relationships among complex ideas and concepts.</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gridSpan="4">
                  <a:txBody>
                    <a:bodyPr/>
                    <a:lstStyle/>
                    <a:p>
                      <a:r>
                        <a:rPr lang="en-US" sz="1200" b="1" baseline="0" dirty="0" smtClean="0">
                          <a:latin typeface="+mn-lt"/>
                        </a:rPr>
                        <a:t>Revise a Brief Text DOK – 2 (student will revise by identifying improved organizational elements).</a:t>
                      </a:r>
                    </a:p>
                    <a:p>
                      <a:r>
                        <a:rPr lang="en-US" sz="1000" b="0" baseline="0" dirty="0" smtClean="0">
                          <a:latin typeface="+mn-lt"/>
                        </a:rPr>
                        <a:t>A student is writing a [research paper, project proposal, report on a science (or other) project, news or non-fiction feature article, online article] for the [teacher, class, school newspaper, school yearbook, web site, etc.] about ____. The student wants to revise the draft to improve its organization Read the draft of the ______ and complete the task that follows. [Insert text]</a:t>
                      </a:r>
                    </a:p>
                    <a:p>
                      <a:pPr marL="119063" indent="-119063"/>
                      <a:r>
                        <a:rPr lang="en-US" sz="1000" b="0" baseline="0" dirty="0" smtClean="0">
                          <a:latin typeface="+mn-lt"/>
                        </a:rPr>
                        <a:t>• [</a:t>
                      </a:r>
                      <a:r>
                        <a:rPr lang="en-US" sz="1000" b="0" i="1" baseline="0" dirty="0" smtClean="0">
                          <a:latin typeface="+mn-lt"/>
                        </a:rPr>
                        <a:t>Embed stimulus with a missing introduction] </a:t>
                      </a:r>
                      <a:r>
                        <a:rPr lang="en-US" sz="1000" b="0" baseline="0" dirty="0" smtClean="0">
                          <a:latin typeface="+mn-lt"/>
                        </a:rPr>
                        <a:t>Choose the sentences [or paragraph] that would best introduce the thesis [or controlling idea] for the [report, essay, article, etc.]. Note: single sentences or multi-sentence responses.</a:t>
                      </a:r>
                    </a:p>
                    <a:p>
                      <a:pPr marL="119063" indent="-119063"/>
                      <a:r>
                        <a:rPr lang="en-US" sz="1000" b="0" baseline="0" dirty="0" smtClean="0">
                          <a:latin typeface="+mn-lt"/>
                        </a:rPr>
                        <a:t>• [</a:t>
                      </a:r>
                      <a:r>
                        <a:rPr lang="en-US" sz="1000" b="0" i="1" baseline="0" dirty="0" smtClean="0">
                          <a:latin typeface="+mn-lt"/>
                        </a:rPr>
                        <a:t>Embed stimulus with a weak introduction because it lacks context – e.g., thesis that is confusing because it lacks context</a:t>
                      </a:r>
                      <a:r>
                        <a:rPr lang="en-US" sz="1000" b="0" baseline="0" dirty="0" smtClean="0">
                          <a:latin typeface="+mn-lt"/>
                        </a:rPr>
                        <a:t>] Choose the sentence(s) that should be added to the introduction to set up or explain the context for the thesis. Note: Correct answer should not be formulaic, i.e. “my three reasons are….”</a:t>
                      </a:r>
                    </a:p>
                    <a:p>
                      <a:pPr marL="119063" indent="-119063"/>
                      <a:r>
                        <a:rPr lang="en-US" sz="1000" b="0" baseline="0" dirty="0" smtClean="0">
                          <a:latin typeface="+mn-lt"/>
                        </a:rPr>
                        <a:t>• [</a:t>
                      </a:r>
                      <a:r>
                        <a:rPr lang="en-US" sz="1000" b="0" i="1" baseline="0" dirty="0" smtClean="0">
                          <a:latin typeface="+mn-lt"/>
                        </a:rPr>
                        <a:t>Embed stimulus with a missing conclusion</a:t>
                      </a:r>
                      <a:r>
                        <a:rPr lang="en-US" sz="1000" b="0" baseline="0" dirty="0" smtClean="0">
                          <a:latin typeface="+mn-lt"/>
                        </a:rPr>
                        <a:t>] Choose the sentences [or paragraph] that would best conclude the explanatory [essay, report, etc.] by explaining the implications and/or significance of the topic. Note: single sentences or multi-sentence responses.</a:t>
                      </a:r>
                    </a:p>
                    <a:p>
                      <a:pPr marL="119063" indent="-119063"/>
                      <a:r>
                        <a:rPr lang="en-US" sz="1000" b="0" baseline="0" dirty="0" smtClean="0">
                          <a:latin typeface="+mn-lt"/>
                        </a:rPr>
                        <a:t>• [</a:t>
                      </a:r>
                      <a:r>
                        <a:rPr lang="en-US" sz="1000" b="0" i="1" baseline="0" dirty="0" smtClean="0">
                          <a:latin typeface="+mn-lt"/>
                        </a:rPr>
                        <a:t>Embed stimulus with an ineffective/inappropriate conclusion</a:t>
                      </a:r>
                      <a:r>
                        <a:rPr lang="en-US" sz="1000" b="0" baseline="0" dirty="0" smtClean="0">
                          <a:latin typeface="+mn-lt"/>
                        </a:rPr>
                        <a:t>] The [report, letter, article] does not have a clear conclusion. Choose the concluding sentence(s) that is more clearly related to/appropriate for the information presented in the [report, article, etc.].</a:t>
                      </a:r>
                    </a:p>
                    <a:p>
                      <a:pPr marL="119063" indent="-119063"/>
                      <a:r>
                        <a:rPr lang="en-US" sz="1000" b="0" baseline="0" dirty="0" smtClean="0">
                          <a:latin typeface="+mn-lt"/>
                        </a:rPr>
                        <a:t>• The underlined topic sentence [or thesis or conclusion or other transition (between, for example, pro and con sections) sentence] is ineffective and needs revising. Which sentence is the best choice to replace [the underlined sentence/section]?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baseline="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92174">
                <a:tc gridSpan="2">
                  <a:txBody>
                    <a:bodyPr/>
                    <a:lstStyle/>
                    <a:p>
                      <a:pPr marL="171450" indent="-171450">
                        <a:buFont typeface="Arial" panose="020B0604020202020204" pitchFamily="34" charset="0"/>
                        <a:buChar char="•"/>
                      </a:pPr>
                      <a:r>
                        <a:rPr lang="en-US" sz="1100" b="1" dirty="0" smtClean="0">
                          <a:latin typeface="+mn-lt"/>
                        </a:rPr>
                        <a:t>Provide a conclusion that follows from and supports the information or explanation presented (e.g., articulating implications or the significance of a topic).</a:t>
                      </a:r>
                      <a:endParaRPr lang="en-US" sz="1100" b="1" dirty="0">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endParaRPr lang="en-US" sz="1500" b="1" dirty="0">
                        <a:latin typeface="+mn-lt"/>
                      </a:endParaRP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701713">
                <a:tc gridSpan="2">
                  <a:txBody>
                    <a:bodyPr/>
                    <a:lstStyle/>
                    <a:p>
                      <a:pPr marL="171450" indent="-171450">
                        <a:buFont typeface="Arial" panose="020B0604020202020204" pitchFamily="34" charset="0"/>
                        <a:buChar char="•"/>
                      </a:pPr>
                      <a:r>
                        <a:rPr lang="en-US" sz="1200" b="1" dirty="0" smtClean="0"/>
                        <a:t>Select the most significant and relevant supporting evidence (e.g., facts, extended definitions, concrete details, quotations, examples from notes provided) appropriate to the audience’s knowledge of the topic.</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4">
                  <a:txBody>
                    <a:bodyPr/>
                    <a:lstStyle/>
                    <a:p>
                      <a:r>
                        <a:rPr lang="en-US" sz="1200" b="1" dirty="0" smtClean="0">
                          <a:latin typeface="+mn-lt"/>
                        </a:rPr>
                        <a:t>Brief Write DOK-3 (student will write complex, well-developed</a:t>
                      </a:r>
                      <a:r>
                        <a:rPr lang="en-US" sz="1200" b="1" baseline="0" dirty="0" smtClean="0">
                          <a:latin typeface="+mn-lt"/>
                        </a:rPr>
                        <a:t> </a:t>
                      </a:r>
                      <a:r>
                        <a:rPr lang="en-US" sz="1200" b="1" dirty="0" smtClean="0">
                          <a:latin typeface="+mn-lt"/>
                        </a:rPr>
                        <a:t>text</a:t>
                      </a:r>
                      <a:r>
                        <a:rPr lang="en-US" sz="1200" b="1" baseline="0" dirty="0" smtClean="0">
                          <a:latin typeface="+mn-lt"/>
                        </a:rPr>
                        <a:t> </a:t>
                      </a:r>
                      <a:r>
                        <a:rPr lang="en-US" sz="1200" b="1" dirty="0" smtClean="0">
                          <a:latin typeface="+mn-lt"/>
                        </a:rPr>
                        <a:t>by applying elaboration techniques)</a:t>
                      </a:r>
                    </a:p>
                    <a:p>
                      <a:r>
                        <a:rPr lang="en-US" sz="1000" b="0" dirty="0" smtClean="0">
                          <a:latin typeface="+mn-lt"/>
                        </a:rPr>
                        <a:t>A student is writing a [research paper, essay, project proposal, report on a science (or other) project, instructions for setting up a web site (or any other process), news or non-fiction feature article, online article] for the [teacher, class, school newspaper, school yearbook, web site, etc.] about _________. Read the draft of the ______ and complete the task that follows. [Insert text] </a:t>
                      </a:r>
                      <a:r>
                        <a:rPr lang="en-US" sz="1000" b="0" i="1" dirty="0" smtClean="0">
                          <a:latin typeface="+mn-lt"/>
                        </a:rPr>
                        <a:t>Note: Stimulus will provide, in addition to the student's draft, some source of information such as student notes, a chart, a bulleted list, or similar fictitious, but factually accurate, source. For items written to this type of stimulus, students should either quote directly from the source (assuming they’ve already been paraphrased) or integrate information using their own words when referencing the sources. They do not need to cite sources.</a:t>
                      </a:r>
                    </a:p>
                    <a:p>
                      <a:pPr marL="60325" indent="-60325"/>
                      <a:r>
                        <a:rPr lang="en-US" sz="1000" b="0" dirty="0" smtClean="0">
                          <a:latin typeface="+mn-lt"/>
                        </a:rPr>
                        <a:t>• Using appropriate information from the “student notes,” write one to two paragraphs* that provide(s) [the audience] with additional information about the [underlined idea/concept/(sub)topic, etc. OR provide(s) evidence (or details, examples, extended definitions, depending on content of student notes) to support the underlined idea/(sub)topic, etc.]. </a:t>
                      </a:r>
                      <a:r>
                        <a:rPr lang="en-US" sz="1000" b="0" i="1" dirty="0" smtClean="0">
                          <a:latin typeface="+mn-lt"/>
                        </a:rPr>
                        <a:t>Notes: 1) The underlined idea should be a subtopic rather than the central idea of the stimulus; 2) Stem must indicate specifically where the information is to be inserted. This can be by underlining a section and indicating, for example, “[the underlined part] between paragraphs 1 and 2;” or “after [the underlined part] at the end of paragraph 3;” or by asking students to complete a paragraph that has been started (and underlined) for them</a:t>
                      </a:r>
                      <a:r>
                        <a:rPr lang="en-US" sz="1000" b="0" dirty="0" smtClean="0">
                          <a:latin typeface="+mn-lt"/>
                        </a:rPr>
                        <a:t>.</a:t>
                      </a:r>
                    </a:p>
                    <a:p>
                      <a:pPr marL="60325" indent="-60325"/>
                      <a:r>
                        <a:rPr lang="en-US" sz="1000" b="0" dirty="0" smtClean="0">
                          <a:latin typeface="+mn-lt"/>
                        </a:rPr>
                        <a:t>• Using appropriate information from the “student notes,” write 1-2 paragraphs</a:t>
                      </a:r>
                      <a:r>
                        <a:rPr lang="en-US" sz="1000" b="0" baseline="0" dirty="0" smtClean="0">
                          <a:latin typeface="+mn-lt"/>
                        </a:rPr>
                        <a:t> </a:t>
                      </a:r>
                      <a:r>
                        <a:rPr lang="en-US" sz="1000" b="0" dirty="0" smtClean="0">
                          <a:latin typeface="+mn-lt"/>
                        </a:rPr>
                        <a:t>that provide [elaborate/develop] _____</a:t>
                      </a:r>
                      <a:r>
                        <a:rPr lang="en-US" sz="1000" b="0" i="1" dirty="0" smtClean="0">
                          <a:latin typeface="+mn-lt"/>
                        </a:rPr>
                        <a:t> [could be “provides the effect” if previous paragraph(s) elaborated the “cause;” could be “provides the contrast” if previous paragraph(s) provided the similarities, “provides the pros” if previous paragraph provided cons, or just “provides]. </a:t>
                      </a:r>
                      <a:endParaRPr lang="en-US" sz="1000" b="0" dirty="0" smtClean="0">
                        <a:latin typeface="+mn-lt"/>
                      </a:endParaRPr>
                    </a:p>
                    <a:p>
                      <a:r>
                        <a:rPr lang="en-US" sz="1000" b="0" dirty="0" smtClean="0">
                          <a:latin typeface="+mn-lt"/>
                        </a:rPr>
                        <a:t>• Using the student’s notes, write 1-2 paragraphs developing [the underlined idea, OR supporting the idea about (the underlined point)].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581823">
                <a:tc gridSpan="2">
                  <a:txBody>
                    <a:bodyPr/>
                    <a:lstStyle/>
                    <a:p>
                      <a:pPr marL="285750" indent="-285750">
                        <a:buFont typeface="Arial" panose="020B0604020202020204" pitchFamily="34" charset="0"/>
                        <a:buChar char="•"/>
                      </a:pPr>
                      <a:r>
                        <a:rPr lang="en-US" sz="1200" b="1" dirty="0" smtClean="0"/>
                        <a:t>Use precise language and domain-specific vocabulary and techniques such as metaphor, simile, and analogy to manage the complexity of the topic.</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sz="1000" b="0" dirty="0" smtClean="0">
                        <a:latin typeface="+mn-lt"/>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gridSpan="4">
                  <a:txBody>
                    <a:bodyPr/>
                    <a:lstStyle/>
                    <a:p>
                      <a:r>
                        <a:rPr lang="en-US" sz="1200" b="1" dirty="0" smtClean="0">
                          <a:latin typeface="+mn-lt"/>
                        </a:rPr>
                        <a:t>Revise a Brief Text DOK-2 (student will revise by identifying best use of elaboration techniques)</a:t>
                      </a:r>
                    </a:p>
                    <a:p>
                      <a:pPr marL="119063" indent="0"/>
                      <a:r>
                        <a:rPr lang="en-US" sz="1000" b="0" dirty="0" smtClean="0">
                          <a:latin typeface="+mn-lt"/>
                        </a:rPr>
                        <a:t>A student is writing a [research paper, essay, report on a science (or other) project, instructions for setting up a web site (or any other process), news or non-fiction feature article, online article] for [teacher, class, school newspaper, school yearbook, web site, etc.] about ____. The student wants to revise the draft to improve the development of the ideas. Read the draft of the ____ and complete the task. </a:t>
                      </a:r>
                    </a:p>
                    <a:p>
                      <a:pPr marL="119063" indent="-119063"/>
                      <a:r>
                        <a:rPr lang="en-US" sz="1000" b="0" dirty="0" smtClean="0">
                          <a:latin typeface="+mn-lt"/>
                        </a:rPr>
                        <a:t>• Choose the sentence(s) that provide(s) the best [evidence: can specify facts, quotations, examples, etc.] to support the underlined thesis (or other) in the ______. </a:t>
                      </a:r>
                      <a:r>
                        <a:rPr lang="en-US" sz="1000" b="0" i="1" dirty="0" smtClean="0">
                          <a:latin typeface="+mn-lt"/>
                        </a:rPr>
                        <a:t>Note: Stem must indicate specifically where the information is to be inserted. This can be by underlining a section and indicating, for example, “[the underlined part] between paragraphs 1 and 2,” or “after [the underlined part] at the end of paragraph 3,” etc.</a:t>
                      </a:r>
                    </a:p>
                    <a:p>
                      <a:pPr marL="119063" indent="-119063"/>
                      <a:r>
                        <a:rPr lang="en-US" sz="1000" b="0" dirty="0" smtClean="0">
                          <a:latin typeface="+mn-lt"/>
                        </a:rPr>
                        <a:t>• Choose the sentence that provides the best [evidence: can specify facts, examples, quotations, concrete details, or extended definitions] to support the thesis [controlling idea]. [See evidence statements for specific elaboration techniques.]</a:t>
                      </a:r>
                    </a:p>
                    <a:p>
                      <a:pPr marL="119063" indent="-119063">
                        <a:buFont typeface="Arial" panose="020B0604020202020204" pitchFamily="34" charset="0"/>
                        <a:buNone/>
                      </a:pPr>
                      <a:r>
                        <a:rPr lang="en-US" sz="1000" b="0" dirty="0" smtClean="0">
                          <a:latin typeface="+mn-lt"/>
                        </a:rPr>
                        <a:t>•   Which of the following sentences could be added [before/after the underlined sentence/section] and still maintain the formal style  and objective tone of the ______? </a:t>
                      </a:r>
                    </a:p>
                    <a:p>
                      <a:pPr marL="171450" indent="-171450">
                        <a:buFont typeface="Arial" panose="020B0604020202020204" pitchFamily="34" charset="0"/>
                        <a:buChar char="•"/>
                      </a:pPr>
                      <a:r>
                        <a:rPr lang="en-US" sz="1000" b="0" dirty="0" smtClean="0">
                          <a:latin typeface="+mn-lt"/>
                        </a:rPr>
                        <a:t>Which of the following extended definitions [quotations, facts, examples, etc.] would best clarify the [underlined] thesis [explanation, topic, etc.]? [Choices can be factually accurate quotations from fictitious experts, examples, facts, etc. See evidence statements for appropriate elaboration techniques.]</a:t>
                      </a:r>
                    </a:p>
                    <a:p>
                      <a:pPr marL="119063" indent="-119063"/>
                      <a:r>
                        <a:rPr lang="en-US" sz="1000" b="0" dirty="0" smtClean="0">
                          <a:latin typeface="+mn-lt"/>
                        </a:rPr>
                        <a:t>• Revise the underlined sentence (section) by selecting a sentence that best uses metaphor (analogy, etc.) to elaborate the topic/subtopic/ explanation/section, etc. Note: analogy, etc. must clearly be used as an elaboration strategy and not just for “effect.”</a:t>
                      </a:r>
                    </a:p>
                    <a:p>
                      <a:pPr marL="119063" indent="-119063"/>
                      <a:r>
                        <a:rPr lang="en-US" sz="1000" b="0" dirty="0" smtClean="0">
                          <a:latin typeface="+mn-lt"/>
                        </a:rPr>
                        <a:t>• Revise the underlined sentence (section) by selecting a sentence (section) that includes more precise language for the audience/purpose. [</a:t>
                      </a:r>
                      <a:r>
                        <a:rPr lang="en-US" sz="1000" b="0" i="1" dirty="0" smtClean="0">
                          <a:latin typeface="+mn-lt"/>
                        </a:rPr>
                        <a:t>Note: This needs to be an entirely different sentence/section, not just dressed up words/phrases; if only a word or phrase is different, it should be Target 8</a:t>
                      </a:r>
                      <a:r>
                        <a:rPr lang="en-US" sz="1000" b="0" dirty="0" smtClean="0">
                          <a:latin typeface="+mn-lt"/>
                        </a:rPr>
                        <a:t>.] </a:t>
                      </a:r>
                    </a:p>
                    <a:p>
                      <a:r>
                        <a:rPr lang="en-US" sz="1000" b="0" dirty="0" smtClean="0">
                          <a:latin typeface="+mn-lt"/>
                        </a:rPr>
                        <a:t>A student is writing a [_____], news or non-fiction feature article, online article] for the [audience] about _________. The student wants to revise the draft to improve the development of ideas. Read the draft of the ______ and complete the task that follows. [Insert text]</a:t>
                      </a:r>
                    </a:p>
                    <a:p>
                      <a:pPr marL="119063" indent="-119063"/>
                      <a:r>
                        <a:rPr lang="en-US" sz="1000" b="0" dirty="0" smtClean="0">
                          <a:latin typeface="+mn-lt"/>
                        </a:rPr>
                        <a:t>• Choose two sentences that provide the best _____ [evidence: can specify facts, quotations, etc.] to support the thesis of the paper.</a:t>
                      </a:r>
                    </a:p>
                    <a:p>
                      <a:pPr marL="119063" indent="-119063"/>
                      <a:r>
                        <a:rPr lang="en-US" sz="1000" b="0" dirty="0" smtClean="0">
                          <a:latin typeface="+mn-lt"/>
                        </a:rPr>
                        <a:t>• Choose two sentences to add [before/after] the underlined sentence that would add information to the idea developed in the [essay, or particular paragraph, etc.]</a:t>
                      </a:r>
                    </a:p>
                    <a:p>
                      <a:pPr marL="119063" indent="-119063"/>
                      <a:r>
                        <a:rPr lang="en-US" sz="1000" b="0" dirty="0" smtClean="0">
                          <a:latin typeface="+mn-lt"/>
                        </a:rPr>
                        <a:t>• Choose the two sentences (or details, examples, or extended definitions, etc.) that would provide the best evidence to support/best clarify the thesis (controlling idea/section, etc.).</a:t>
                      </a:r>
                    </a:p>
                    <a:p>
                      <a:pPr marL="119063" indent="-119063"/>
                      <a:r>
                        <a:rPr lang="en-US" sz="1000" b="0" dirty="0" smtClean="0">
                          <a:latin typeface="+mn-lt"/>
                        </a:rPr>
                        <a:t>• The underlined sentences need to be revised to provide [more concrete details/a clearer definition, etc.]. Which two sentences are the best choices to replace the underlined sentences? OR to replace [the underlined (sub)topic or idea from the draft] and [a second underlined (sub)topic or idea from the draft]?</a:t>
                      </a:r>
                    </a:p>
                    <a:p>
                      <a:pPr marL="119063" indent="-119063"/>
                      <a:r>
                        <a:rPr lang="en-US" sz="1000" b="0" dirty="0" smtClean="0">
                          <a:latin typeface="+mn-lt"/>
                        </a:rPr>
                        <a:t>• Choose the two (quotations, examples, definitions, facts, etc.) that would best support the underlined thesis. [Choices can be factually accurate quotations from fictitious experts, examples, facts, etc. See evidence statements for appropriate elaboration techniques.]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114741">
                <a:tc gridSpan="2">
                  <a:txBody>
                    <a:bodyPr/>
                    <a:lstStyle/>
                    <a:p>
                      <a:pPr marL="171450" indent="-171450">
                        <a:buFont typeface="Arial" panose="020B0604020202020204" pitchFamily="34" charset="0"/>
                        <a:buChar char="•"/>
                      </a:pPr>
                      <a:r>
                        <a:rPr lang="en-US" sz="1200" b="1" dirty="0" smtClean="0"/>
                        <a:t>Establish  and maintain appropriate formal style and objective tone (including appropriate sentence variety and complexity) for audience/purpose.</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68582">
                <a:tc gridSpan="2">
                  <a:txBody>
                    <a:bodyPr/>
                    <a:lstStyle/>
                    <a:p>
                      <a:pPr marL="171450" indent="-171450">
                        <a:buFont typeface="Arial" panose="020B0604020202020204" pitchFamily="34" charset="0"/>
                        <a:buChar char="•"/>
                      </a:pPr>
                      <a:r>
                        <a:rPr lang="en-US" sz="1200" b="1" dirty="0" smtClean="0"/>
                        <a:t>Delete</a:t>
                      </a:r>
                      <a:r>
                        <a:rPr lang="en-US" sz="1200" b="1" baseline="0" dirty="0" smtClean="0"/>
                        <a:t> </a:t>
                      </a:r>
                      <a:r>
                        <a:rPr lang="en-US" sz="1200" b="1" dirty="0" smtClean="0"/>
                        <a:t>details that do not support the thesis/controlling idea.</a:t>
                      </a:r>
                      <a:endParaRPr lang="en-US" sz="12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553612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86777959"/>
              </p:ext>
            </p:extLst>
          </p:nvPr>
        </p:nvGraphicFramePr>
        <p:xfrm>
          <a:off x="121713" y="1069935"/>
          <a:ext cx="9847596" cy="13325287"/>
        </p:xfrm>
        <a:graphic>
          <a:graphicData uri="http://schemas.openxmlformats.org/drawingml/2006/table">
            <a:tbl>
              <a:tblPr firstRow="1" bandRow="1">
                <a:tableStyleId>{5940675A-B579-460E-94D1-54222C63F5DA}</a:tableStyleId>
              </a:tblPr>
              <a:tblGrid>
                <a:gridCol w="1825671"/>
                <a:gridCol w="733883"/>
                <a:gridCol w="1091788"/>
                <a:gridCol w="2400640"/>
                <a:gridCol w="2220992"/>
                <a:gridCol w="1574623"/>
              </a:tblGrid>
              <a:tr h="438062">
                <a:tc gridSpan="6">
                  <a:txBody>
                    <a:bodyPr/>
                    <a:lstStyle/>
                    <a:p>
                      <a:pPr algn="ctr"/>
                      <a:r>
                        <a:rPr lang="en-US" sz="1800" b="1" dirty="0" smtClean="0"/>
                        <a:t>Grade HS Task Model Examples for Narrative Writing 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3552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10810">
                <a:tc gridSpan="2">
                  <a:txBody>
                    <a:bodyPr/>
                    <a:lstStyle/>
                    <a:p>
                      <a:pPr marL="171450" indent="-171450">
                        <a:buFont typeface="Arial" panose="020B0604020202020204" pitchFamily="34" charset="0"/>
                        <a:buChar char="•"/>
                      </a:pPr>
                      <a:r>
                        <a:rPr lang="en-US" sz="1100" b="1" dirty="0" smtClean="0"/>
                        <a:t>Provide an opening that sets out a problem, situation, or observation and its significance.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organized narratives)</a:t>
                      </a:r>
                    </a:p>
                    <a:p>
                      <a:r>
                        <a:rPr lang="en-US" sz="1000" b="0" dirty="0" smtClean="0"/>
                        <a:t>A student is writing a narrative section about ____ to support explanatory (or argumentative) [college/job application, award nomination, yearbook entry, etc.] OR A student is writing a narrative (autobiography/memoir, mystery, realistic fiction, etc.) for [the teacher, a literary magazine, a class anthology, an online publisher, etc.]. Read the draft of the ______ and complete the task that follows. [Insert text.]</a:t>
                      </a:r>
                    </a:p>
                    <a:p>
                      <a:pPr marL="117475" indent="-117475"/>
                      <a:r>
                        <a:rPr lang="en-US" sz="1000" b="0" dirty="0" smtClean="0"/>
                        <a:t>•  Write a beginning to the narrative (or narrative section) that [sets up the action to come; establishes the mood/tone; and/or introduces the characters, narrator, etc.].</a:t>
                      </a:r>
                    </a:p>
                    <a:p>
                      <a:pPr marL="117475" indent="-117475"/>
                      <a:r>
                        <a:rPr lang="en-US" sz="1000" b="0" dirty="0" smtClean="0"/>
                        <a:t>•  Write an ending* to the narrative (or narrative section) that follows logically from the events or experiences in the narrative (or narrative section) [and/or provides reflection or closure]. [Note: Since this item type is tagged as “organization,” be sure that ONLY an ending (e.g., resolution to the “problem”) is needed.]</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1"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82636">
                <a:tc gridSpan="2">
                  <a:txBody>
                    <a:bodyPr/>
                    <a:lstStyle/>
                    <a:p>
                      <a:pPr marL="171450" indent="-171450">
                        <a:buFont typeface="Arial" panose="020B0604020202020204" pitchFamily="34" charset="0"/>
                        <a:buChar char="•"/>
                      </a:pPr>
                      <a:r>
                        <a:rPr lang="en-US" sz="1100" b="1" dirty="0" smtClean="0"/>
                        <a:t>Establish one or multiple point(s) of view.</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436213">
                <a:tc gridSpan="2">
                  <a:txBody>
                    <a:bodyPr/>
                    <a:lstStyle/>
                    <a:p>
                      <a:pPr marL="171450" indent="-171450">
                        <a:buFont typeface="Arial" panose="020B0604020202020204" pitchFamily="34" charset="0"/>
                        <a:buChar char="•"/>
                      </a:pPr>
                      <a:r>
                        <a:rPr lang="en-US" sz="1100" b="1" dirty="0" smtClean="0"/>
                        <a:t>Introduce a narrator and character(s).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4">
                  <a:txBody>
                    <a:bodyPr/>
                    <a:lstStyle/>
                    <a:p>
                      <a:r>
                        <a:rPr lang="en-US" sz="1200" b="1" dirty="0" smtClean="0"/>
                        <a:t>Revise a Brief Text</a:t>
                      </a:r>
                      <a:r>
                        <a:rPr lang="en-US" sz="1200" b="1" baseline="0" dirty="0" smtClean="0"/>
                        <a:t> DOK – 2 (student will revise organized narratives)</a:t>
                      </a:r>
                    </a:p>
                    <a:p>
                      <a:r>
                        <a:rPr lang="en-US" sz="1000" b="0" baseline="0" dirty="0" smtClean="0"/>
                        <a:t>A student is writing [a narrative section] section about _____ to support explanatory (or argumentative)_____ [college/job application, award nomination, yearbook entry, etc.] OR A student is writing a narrative (autobiography/ memoir, mystery, realistic fiction, etc.) for [a teacher, a literary magazine, a class anthology, an online publisher, etc.]. The student wants to revise the draft to improve the organization. Read the draft of the _____ and [answer the question/complete the task] that follows. [Insert text.]</a:t>
                      </a:r>
                    </a:p>
                    <a:p>
                      <a:pPr marL="117475" indent="-117475"/>
                      <a:r>
                        <a:rPr lang="en-US" sz="1000" b="0" baseline="0" dirty="0" smtClean="0"/>
                        <a:t>• [</a:t>
                      </a:r>
                      <a:r>
                        <a:rPr lang="en-US" sz="1000" b="0" i="1" baseline="0" dirty="0" smtClean="0"/>
                        <a:t>Embed narrative with a missing or inappropriate beginning</a:t>
                      </a:r>
                      <a:r>
                        <a:rPr lang="en-US" sz="1000" b="0" baseline="0" dirty="0" smtClean="0"/>
                        <a:t>] Choose the sentences that would best [introduce the narrator/character/ setting/situation/conflict] [or establish the tone/mood, etc.]. Note: Options can be single sentences but are more often multi-sentence.</a:t>
                      </a:r>
                    </a:p>
                    <a:p>
                      <a:pPr marL="117475" indent="-117475"/>
                      <a:r>
                        <a:rPr lang="en-US" sz="1000" b="0" baseline="0" dirty="0" smtClean="0"/>
                        <a:t>• [</a:t>
                      </a:r>
                      <a:r>
                        <a:rPr lang="en-US" sz="1000" b="0" i="1" baseline="0" dirty="0" smtClean="0"/>
                        <a:t>Embed short narrative with a missing or ineffective beginning</a:t>
                      </a:r>
                      <a:r>
                        <a:rPr lang="en-US" sz="1000" b="0" baseline="0" dirty="0" smtClean="0"/>
                        <a:t>] Choose the sentences that would provide the most effective beginning for the narrative [memoir, etc.] [to set up the action to come, establish the point of view, etc.].</a:t>
                      </a:r>
                    </a:p>
                    <a:p>
                      <a:pPr marL="117475" indent="-117475"/>
                      <a:r>
                        <a:rPr lang="en-US" sz="1000" b="0" baseline="0" dirty="0" smtClean="0"/>
                        <a:t>• [</a:t>
                      </a:r>
                      <a:r>
                        <a:rPr lang="en-US" sz="1000" b="0" i="1" baseline="0" dirty="0" smtClean="0"/>
                        <a:t>Embed short narrative with a missing or ineffective ending</a:t>
                      </a:r>
                      <a:r>
                        <a:rPr lang="en-US" sz="1000" b="0" baseline="0" dirty="0" smtClean="0"/>
                        <a:t>] Choose the sentence(s) that would be the most effective ending for the narrative [by providing reflection, resolution, etc.].</a:t>
                      </a:r>
                    </a:p>
                    <a:p>
                      <a:pPr marL="117475" indent="-117475"/>
                      <a:r>
                        <a:rPr lang="en-US" sz="1000" b="0" baseline="0" dirty="0" smtClean="0"/>
                        <a:t>• Choose the transition words [or phrases or clauses] that best connect the underlined text by showing time shifts, such as flashback, changing points of view, etc. (e.g., “eventually;” “in retrospect,” etc.).</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275287">
                <a:tc gridSpan="2">
                  <a:txBody>
                    <a:bodyPr/>
                    <a:lstStyle/>
                    <a:p>
                      <a:pPr marL="171450" indent="-171450">
                        <a:buFont typeface="Arial" panose="020B0604020202020204" pitchFamily="34" charset="0"/>
                        <a:buChar char="•"/>
                      </a:pPr>
                      <a:r>
                        <a:rPr lang="en-US" sz="1100" b="1" dirty="0" smtClean="0"/>
                        <a:t>Use</a:t>
                      </a:r>
                      <a:r>
                        <a:rPr lang="en-US" sz="1100" b="1" baseline="0" dirty="0" smtClean="0"/>
                        <a:t> </a:t>
                      </a:r>
                      <a:r>
                        <a:rPr lang="en-US" sz="1100" b="1" dirty="0" smtClean="0"/>
                        <a:t>variety of techniques (e.g., a sense of mystery, suspense, growth, or resolution) to sequence events so that they build on one another to create a coherent whole and build toward a particular tone and outcome.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71842">
                <a:tc gridSpan="2">
                  <a:txBody>
                    <a:bodyPr/>
                    <a:lstStyle/>
                    <a:p>
                      <a:pPr marL="171450" indent="-171450">
                        <a:buFont typeface="Arial" panose="020B0604020202020204" pitchFamily="34" charset="0"/>
                        <a:buChar char="•"/>
                      </a:pPr>
                      <a:r>
                        <a:rPr lang="en-US" sz="1100" b="1" dirty="0" smtClean="0"/>
                        <a:t>Provide a conclusion that follows from and reflects on what is experienced, observed, or resolved over the course of the narrative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35524">
                <a:tc gridSpan="6">
                  <a:txBody>
                    <a:bodyPr/>
                    <a:lstStyle/>
                    <a:p>
                      <a:pPr marL="0" indent="0" algn="ctr">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051240">
                <a:tc gridSpan="2">
                  <a:txBody>
                    <a:bodyPr/>
                    <a:lstStyle/>
                    <a:p>
                      <a:pPr marL="285750" indent="-285750">
                        <a:buFont typeface="Arial" panose="020B0604020202020204" pitchFamily="34" charset="0"/>
                        <a:buChar char="•"/>
                      </a:pPr>
                      <a:r>
                        <a:rPr lang="en-US" sz="1100" b="1" dirty="0" smtClean="0"/>
                        <a:t>Include dialogue, pacing, and reflection to convey events, experiences, or characters.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t>Brief Write DOK-3 (student will write using</a:t>
                      </a:r>
                      <a:r>
                        <a:rPr lang="en-US" sz="1200" b="1" baseline="0" dirty="0" smtClean="0"/>
                        <a:t> narrative techniques)</a:t>
                      </a:r>
                    </a:p>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 student is writing a narrative section about _____ to support explanatory (or argumentative) [college/job application, award nomination, yearbook entry, etc.] OR A student is writing a narrative (mystery, realistic fiction, memoir, etc.) for [the teacher, a literary magazine, a class anthology, an online publisher, etc.]. Read the draft of the ______ and complete the task that follows. [Insert text.]</a:t>
                      </a:r>
                    </a:p>
                    <a:p>
                      <a:pPr marL="117475" marR="0" lvl="0" indent="-117475" algn="l" defTabSz="9134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Elaborate on the underlined part of the narrative to show [what happens during an underlined event/between two events, etc. in an underlined section of the narrative]. Use dialogue [and/or] description in your writing to show [what happens, or why something happens, etc.].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Note: Stem must always indicate specifically where the information is to be inserted. This can be by underlining a section and indicating, for example, “[the underlined part] between paragraphs 1 and 2,” or “after [the underlined part] at the end of paragraph 3,” etc. or by asking students to complete a paragraph/ section that has been started (and underlined) for them</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117475" marR="0" lvl="0" indent="-117475" algn="l" defTabSz="9134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Add elaboration to better develop [some underlined aspect of the setting/situation or understand the underlined central (or other) conflict of the narrative, resolution, reflection, etc.]. Use dialogue and descriptive details in your elaboration.</a:t>
                      </a:r>
                    </a:p>
                    <a:p>
                      <a:pPr marL="117475" marR="0" lvl="0" indent="-117475" algn="l" defTabSz="91348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  Continue the narrative by further developing ____’s character to show what happens [e.g., create or resolve a conflict] in the underlined section. Use dialogue and description in your elaboration.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Note: When the item is asking writers to “continue the story” by developing [and potentially concluding] the action—including the “climax” or “solving the problem”—the item is properly coded “elaboration.” If the task asks the student to simply conclude the story, the item would not qualify as elaboration, but rather as organization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499440">
                <a:tc rowSpan="2" gridSpan="2">
                  <a:txBody>
                    <a:bodyPr/>
                    <a:lstStyle/>
                    <a:p>
                      <a:pPr marL="285750" indent="-285750">
                        <a:buFont typeface="Arial" panose="020B0604020202020204" pitchFamily="34" charset="0"/>
                        <a:buChar char="•"/>
                      </a:pPr>
                      <a:r>
                        <a:rPr lang="en-US" sz="1100" b="1" dirty="0" smtClean="0"/>
                        <a:t>Include precise words and phrases, telling details, and sensory language to convey a vivid picture of the experiences, events, setting, and/or characters.</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50207">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t>Revise a Brief Text DOK-2 (student will revise narrative techniques) </a:t>
                      </a:r>
                    </a:p>
                    <a:p>
                      <a:r>
                        <a:rPr lang="en-US" sz="1000" b="0" dirty="0" smtClean="0"/>
                        <a:t>A student is writing a narrative section about ______ to support explanatory (or argumentative) [college/job application, award nomination, yearbook entry, etc.] OR A student is writing a narrative (autobiography/memoir, mystery, realistic fiction, etc.) for [a teacher, a literary magazine, a class anthology, an online publisher, etc.]. The student wants to revise the draft to improve the development of ideas. Read the draft of the ______ and [answer the question/complete the task] that follows. [Insert text.] </a:t>
                      </a:r>
                      <a:r>
                        <a:rPr lang="en-US" sz="1000" b="0" i="1" dirty="0" smtClean="0"/>
                        <a:t>Note: Stem must indicate specifically where the information is to be inserted. This can be by underlining a section and indicating, for example, “[the underlined part] between paragraphs 1 and 2 (or between the part when ___ and ____),” or “after [the underlined part] at the end of paragraph 3,” etc.</a:t>
                      </a:r>
                    </a:p>
                    <a:p>
                      <a:pPr marL="117475" indent="-117475"/>
                      <a:r>
                        <a:rPr lang="en-US" sz="1000" b="0" dirty="0" smtClean="0"/>
                        <a:t>•  Read the underlined sentence about [the setting, the character, the time period, the conflict, the resolution/reflection, etc.]. Choose the best sentence(s) to add descriptive detail [before/after] the underlined sentence. Note: Options can be single sentence or multi-sentence choices.</a:t>
                      </a:r>
                    </a:p>
                    <a:p>
                      <a:pPr marL="117475" indent="-117475"/>
                      <a:r>
                        <a:rPr lang="en-US" sz="1000" b="0" dirty="0" smtClean="0"/>
                        <a:t>• Choose the best revision [or replacement for] of the underlined dialogue between character X and character Y [to better show ____, show the relationship/ tension/conflict, etc.].</a:t>
                      </a:r>
                    </a:p>
                    <a:p>
                      <a:pPr marL="117475" indent="-117475"/>
                      <a:r>
                        <a:rPr lang="en-US" sz="1000" b="0" dirty="0" smtClean="0"/>
                        <a:t>• Choose the revision that best improves the underlined text by adding dialogue to [show conflict/explain the situation, etc.].</a:t>
                      </a:r>
                    </a:p>
                    <a:p>
                      <a:pPr marL="117475" indent="-117475"/>
                      <a:r>
                        <a:rPr lang="en-US" sz="1000" b="0" dirty="0" smtClean="0"/>
                        <a:t>• Revise the underlined sentence by choosing the sentence that best uses sensory language to help readers [visualize</a:t>
                      </a:r>
                      <a:r>
                        <a:rPr lang="en-US" sz="1000" b="0" baseline="0" dirty="0" smtClean="0"/>
                        <a:t>  </a:t>
                      </a:r>
                      <a:r>
                        <a:rPr lang="en-US" sz="1000" b="0" dirty="0" smtClean="0"/>
                        <a:t>______the character/conflict/turning point/setting, etc.] [or understand the writer’s reflection/resolution].</a:t>
                      </a:r>
                    </a:p>
                    <a:p>
                      <a:pPr marL="53975" indent="-53975"/>
                      <a:r>
                        <a:rPr lang="en-US" sz="1000" b="0" dirty="0" smtClean="0"/>
                        <a:t>• Revise the underlined sentence by choosing the sentence(s) that most precisely show(s) ______ [the character’s point of view, the setting, reflection, etc.]. development. </a:t>
                      </a:r>
                    </a:p>
                    <a:p>
                      <a:r>
                        <a:rPr lang="en-US" sz="1000" b="0" dirty="0" smtClean="0"/>
                        <a:t>Read the draft of the _____ and [answer the question/ complete the task] that follows. {Insert text.].</a:t>
                      </a:r>
                    </a:p>
                    <a:p>
                      <a:pPr marL="117475" indent="-117475"/>
                      <a:r>
                        <a:rPr lang="en-US" sz="1000" b="0" dirty="0" smtClean="0"/>
                        <a:t>•  Revise the underlined sentences by choosing two sentences that show more precise language (more appropriate sensory language, etc.) to [underlined section or specific part of paragraph #, or that could be added before/after the underlined sentence, or that could replace underlined section] to help readers visualize the character (or setting, action, etc.). Note: Revision must be at least a full sentence; descriptive phrases, etc. are Target 8 items.</a:t>
                      </a:r>
                    </a:p>
                    <a:p>
                      <a:pPr marL="117475" indent="-117475"/>
                      <a:r>
                        <a:rPr lang="en-US" sz="1000" b="0" dirty="0" smtClean="0"/>
                        <a:t>•  Read the underlined sentence about [the setting, the character, the time period, the conflict, etc.]. Choose the two best sentences to add descriptive detail [before/after] the underlined sentence [to show (or explain) who the character is, or what is going on, or what the conflict is, or where the story is set, or how the character feels about____, etc.].</a:t>
                      </a:r>
                    </a:p>
                    <a:p>
                      <a:pPr marL="117475" indent="-117475"/>
                      <a:r>
                        <a:rPr lang="en-US" sz="1000" b="0" dirty="0" smtClean="0"/>
                        <a:t>•</a:t>
                      </a:r>
                      <a:r>
                        <a:rPr lang="en-US" sz="1000" b="0" baseline="0" dirty="0" smtClean="0"/>
                        <a:t>  </a:t>
                      </a:r>
                      <a:r>
                        <a:rPr lang="en-US" sz="1000" b="0" dirty="0" smtClean="0"/>
                        <a:t>Choose two sentences that would be the best revisions of [or replacements for] the underlined dialogue between character X and character Y [to better show _____, show the relationship/ tension/conflict, etc.].</a:t>
                      </a:r>
                    </a:p>
                    <a:p>
                      <a:pPr marL="117475" indent="-117475"/>
                      <a:r>
                        <a:rPr lang="en-US" sz="1000" b="0" dirty="0" smtClean="0"/>
                        <a:t>•  Revise the underlined sentence by choosing two sentences that more precisely show _____ [the character’s personality, the setting, etc.].</a:t>
                      </a:r>
                    </a:p>
                    <a:p>
                      <a:pPr marL="117475" indent="-117475"/>
                      <a:r>
                        <a:rPr lang="en-US" sz="1000" b="0" dirty="0" smtClean="0"/>
                        <a:t>•  The writer wants to add dialogue to the story to make it more [descriptive, exciting, etc.]. Choose two of the following sentences that would best replace ____ and ____ [underlined sentences or sections] [or Choose two of the following sentences that could be added after the (one or two) underlined sentences/sections].</a:t>
                      </a:r>
                      <a:endParaRPr lang="en-US" sz="1000" b="1" dirty="0" smtClean="0"/>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4168039">
                <a:tc gridSpan="2">
                  <a:txBody>
                    <a:bodyPr/>
                    <a:lstStyle/>
                    <a:p>
                      <a:pPr marL="285750" indent="-285750">
                        <a:buFont typeface="Arial" panose="020B0604020202020204" pitchFamily="34" charset="0"/>
                        <a:buChar char="•"/>
                      </a:pPr>
                      <a:r>
                        <a:rPr lang="en-US" sz="1100" b="1" dirty="0" smtClean="0"/>
                        <a:t>identify details that should be deleted because they are inconsistent with the rest of a narrative.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2152487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0151159"/>
              </p:ext>
            </p:extLst>
          </p:nvPr>
        </p:nvGraphicFramePr>
        <p:xfrm>
          <a:off x="44320" y="1066800"/>
          <a:ext cx="9922750" cy="13315471"/>
        </p:xfrm>
        <a:graphic>
          <a:graphicData uri="http://schemas.openxmlformats.org/drawingml/2006/table">
            <a:tbl>
              <a:tblPr firstRow="1" bandRow="1">
                <a:tableStyleId>{5940675A-B579-460E-94D1-54222C63F5DA}</a:tableStyleId>
              </a:tblPr>
              <a:tblGrid>
                <a:gridCol w="1881326"/>
                <a:gridCol w="1077301"/>
                <a:gridCol w="804027"/>
                <a:gridCol w="2473828"/>
                <a:gridCol w="2288699"/>
                <a:gridCol w="1397569"/>
              </a:tblGrid>
              <a:tr h="402650">
                <a:tc gridSpan="6">
                  <a:txBody>
                    <a:bodyPr/>
                    <a:lstStyle/>
                    <a:p>
                      <a:pPr algn="ctr"/>
                      <a:r>
                        <a:rPr lang="en-US" sz="2000" b="1" dirty="0" smtClean="0"/>
                        <a:t>High School</a:t>
                      </a:r>
                      <a:endParaRPr lang="en-US" sz="20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a:r>
                        <a:rPr lang="en-US" sz="1500" b="0" dirty="0" smtClean="0"/>
                        <a:t>Edit and Clarify</a:t>
                      </a:r>
                      <a:endParaRPr lang="en-US" sz="1500" b="0"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998932">
                <a:tc gridSpan="2">
                  <a:txBody>
                    <a:bodyPr/>
                    <a:lstStyle/>
                    <a:p>
                      <a:pPr marL="171450" indent="-171450">
                        <a:buFont typeface="Arial" panose="020B0604020202020204" pitchFamily="34" charset="0"/>
                        <a:buChar char="•"/>
                      </a:pPr>
                      <a:r>
                        <a:rPr lang="en-US" sz="1100" b="1" dirty="0" smtClean="0"/>
                        <a:t>The student will identify and use a better word or words to make vague language in text more precise.</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rowSpan="4" gridSpan="4">
                  <a:txBody>
                    <a:bodyPr/>
                    <a:lstStyle/>
                    <a:p>
                      <a:pPr marL="0" indent="0">
                        <a:buFont typeface="Arial" panose="020B0604020202020204" pitchFamily="34" charset="0"/>
                        <a:buNone/>
                      </a:pPr>
                      <a:r>
                        <a:rPr lang="en-US" sz="1000" b="0" dirty="0" smtClean="0"/>
                        <a:t>A student is writing a [varied forms and purposes, e.g., narrative, explanatory article, explanatory or argumentative essay, research report, explanatory project proposal, critical review, editorial, etc.] for the [teacher/principal/ school board; political/legislative entities; literary publications; news sources; web site; etc.] about ____. Read the draft of the _____ and [answer the question/complete the task] that follows. [Insert text.]</a:t>
                      </a:r>
                    </a:p>
                    <a:p>
                      <a:pPr marL="168275" indent="-168275">
                        <a:buFont typeface="Arial" panose="020B0604020202020204" pitchFamily="34" charset="0"/>
                        <a:buNone/>
                      </a:pPr>
                      <a:r>
                        <a:rPr lang="en-US" sz="1000" b="0" dirty="0" smtClean="0"/>
                        <a:t>•   The student wants to replace the underlined [word(s)/phrase] to make the meaning clearer [or more precise]. Which [word/words/phrase] would be the best replacement for the underlined word [phrase]?</a:t>
                      </a:r>
                    </a:p>
                    <a:p>
                      <a:pPr marL="168275" indent="-168275">
                        <a:buFont typeface="Arial" panose="020B0604020202020204" pitchFamily="34" charset="0"/>
                        <a:buNone/>
                      </a:pPr>
                      <a:r>
                        <a:rPr lang="en-US" sz="1000" b="0" dirty="0" smtClean="0"/>
                        <a:t>•   The student wants to explain the ideas in the ______ better [or more clearly, more precisely, more vividly, etc.]. What is a more specific word[phrase/telling detail] to use instead of the underlined word [phrase]?</a:t>
                      </a:r>
                    </a:p>
                    <a:p>
                      <a:pPr marL="168275" indent="-168275">
                        <a:buFont typeface="Arial" panose="020B0604020202020204" pitchFamily="34" charset="0"/>
                        <a:buNone/>
                      </a:pPr>
                      <a:r>
                        <a:rPr lang="en-US" sz="1000" b="0" dirty="0" smtClean="0"/>
                        <a:t>•   Read the sentence from the paragraph. What would be the most exact word [phrase] to replace ____ ?</a:t>
                      </a:r>
                    </a:p>
                    <a:p>
                      <a:pPr marL="168275" indent="-168275">
                        <a:buFont typeface="Arial" panose="020B0604020202020204" pitchFamily="34" charset="0"/>
                        <a:buNone/>
                      </a:pPr>
                      <a:r>
                        <a:rPr lang="en-US" sz="1000" b="0" dirty="0" smtClean="0"/>
                        <a:t>•   Read the underlined sentence from the paragraph. To add more description, select the best word [phrase] to replace the underlined word [phrase, or part of the…] ____. </a:t>
                      </a:r>
                    </a:p>
                    <a:p>
                      <a:pPr marL="168275" indent="-168275">
                        <a:buFont typeface="Arial" panose="020B0604020202020204" pitchFamily="34" charset="0"/>
                        <a:buNone/>
                      </a:pPr>
                      <a:r>
                        <a:rPr lang="en-US" sz="1000" b="0" dirty="0" smtClean="0"/>
                        <a:t>•   The student wants to make sure that the word choices are appropriate to inform [to explain to or to convince] the audience about _____. What is the most concise word [or phrase] to replace the underlined word [phrase]?</a:t>
                      </a:r>
                    </a:p>
                    <a:p>
                      <a:pPr marL="168275" indent="-168275">
                        <a:buFont typeface="Arial" panose="020B0604020202020204" pitchFamily="34" charset="0"/>
                        <a:buNone/>
                      </a:pPr>
                      <a:r>
                        <a:rPr lang="en-US" sz="1000" b="0" dirty="0" smtClean="0"/>
                        <a:t>•   The author wants to replace the underlined word [phrase]. Which replacement best fits the intended audience?</a:t>
                      </a:r>
                    </a:p>
                    <a:p>
                      <a:pPr marL="168275" indent="-168275">
                        <a:buFont typeface="Arial" panose="020B0604020202020204" pitchFamily="34" charset="0"/>
                        <a:buNone/>
                      </a:pPr>
                      <a:r>
                        <a:rPr lang="en-US" sz="1000" b="0" dirty="0" smtClean="0"/>
                        <a:t>•   The student wants to make sure that the word choices are appropriate to express ideas effectively for the audience and purpose. Choose the best word [phrase] to replace the underlined word [phrase].</a:t>
                      </a:r>
                    </a:p>
                    <a:p>
                      <a:pPr marL="168275" indent="-168275">
                        <a:buFont typeface="Arial" panose="020B0604020202020204" pitchFamily="34" charset="0"/>
                        <a:buNone/>
                      </a:pPr>
                      <a:r>
                        <a:rPr lang="en-US" sz="1000" b="0" dirty="0" smtClean="0"/>
                        <a:t>•   The student wants to make sure that the word choices are appropriate to explain to [or to convince] the audience about _____. Choose the best word [phrase] to replace the underlined word [phrase].</a:t>
                      </a:r>
                    </a:p>
                    <a:p>
                      <a:pPr marL="168275" indent="-168275">
                        <a:buFont typeface="Arial" panose="020B0604020202020204" pitchFamily="34" charset="0"/>
                        <a:buNone/>
                      </a:pPr>
                      <a:r>
                        <a:rPr lang="en-US" sz="1000" b="0" dirty="0" smtClean="0"/>
                        <a:t>•   For each underlined word [or phrase], choose the word [or phrase] that gives readers the best visual [or mental] image of the [story, narrative, etc.].</a:t>
                      </a:r>
                    </a:p>
                    <a:p>
                      <a:pPr marL="168275" indent="-168275">
                        <a:buFont typeface="Arial" panose="020B0604020202020204" pitchFamily="34" charset="0"/>
                        <a:buNone/>
                      </a:pPr>
                      <a:r>
                        <a:rPr lang="en-US" sz="1000" b="0" dirty="0" smtClean="0"/>
                        <a:t>•   Choose the best way to revise</a:t>
                      </a:r>
                      <a:r>
                        <a:rPr lang="en-US" sz="1000" b="0" baseline="0" dirty="0" smtClean="0"/>
                        <a:t> the </a:t>
                      </a:r>
                      <a:r>
                        <a:rPr lang="en-US" sz="1000" b="0" dirty="0" smtClean="0"/>
                        <a:t>(underlined)</a:t>
                      </a:r>
                      <a:r>
                        <a:rPr lang="en-US" sz="1000" b="0" baseline="0" dirty="0" smtClean="0"/>
                        <a:t> </a:t>
                      </a:r>
                      <a:r>
                        <a:rPr lang="en-US" sz="1000" b="0" dirty="0" smtClean="0"/>
                        <a:t>phrase to maintain a consistent/appropriate voice [style or tone]. </a:t>
                      </a:r>
                    </a:p>
                    <a:p>
                      <a:pPr marL="171450" indent="-171450">
                        <a:buFont typeface="Arial" panose="020B0604020202020204" pitchFamily="34" charset="0"/>
                        <a:buChar char="•"/>
                      </a:pPr>
                      <a:r>
                        <a:rPr lang="en-US" sz="1000" b="0" dirty="0" smtClean="0"/>
                        <a:t>The student wants to replace the underlined [word(s)/phrase] to make the meaning clearer [or more precise or more exact]. Which two [words/phrases] would be the best replacements for the underlined word [phrase]? </a:t>
                      </a:r>
                    </a:p>
                    <a:p>
                      <a:pPr marL="171450" indent="-171450">
                        <a:buFont typeface="Arial" panose="020B0604020202020204" pitchFamily="34" charset="0"/>
                        <a:buChar char="•"/>
                      </a:pPr>
                      <a:r>
                        <a:rPr lang="en-US" sz="1000" b="0" dirty="0" smtClean="0"/>
                        <a:t>Read the sentence from the paragraph. Choose two pairs of words that would be more specific [or more precise or more concrete] to replace [underlined] ____ and ____in the paragraph.</a:t>
                      </a:r>
                    </a:p>
                    <a:p>
                      <a:pPr marL="168275" indent="-168275">
                        <a:buFont typeface="Arial" panose="020B0604020202020204" pitchFamily="34" charset="0"/>
                        <a:buNone/>
                      </a:pPr>
                      <a:r>
                        <a:rPr lang="en-US" sz="1000" b="0" dirty="0" smtClean="0"/>
                        <a:t>•   The student wants to make sure that the word choices are appropriate to express ideas effectively for the audience. Choose the best two pairs of words [phrases] to replace the two underlined words [phrases].</a:t>
                      </a:r>
                    </a:p>
                    <a:p>
                      <a:pPr marL="168275" indent="-168275">
                        <a:buFont typeface="Arial" panose="020B0604020202020204" pitchFamily="34" charset="0"/>
                        <a:buNone/>
                      </a:pPr>
                      <a:r>
                        <a:rPr lang="en-US" sz="1000" b="0" dirty="0" smtClean="0"/>
                        <a:t>•   The student wants to make sure that the word choices are appropriate to inform [to convince] the audience about _____. Choose the best two [pairs of] words [phrases] to replace each of [or both of] the words [phrases].</a:t>
                      </a:r>
                    </a:p>
                    <a:p>
                      <a:pPr marL="168275" indent="-168275">
                        <a:buFont typeface="Arial" panose="020B0604020202020204" pitchFamily="34" charset="0"/>
                        <a:buNone/>
                      </a:pPr>
                      <a:r>
                        <a:rPr lang="en-US" sz="1000" b="0" dirty="0" smtClean="0"/>
                        <a:t>•   For the [or for each] underlined word [or phrase], choose two [pairs of] words [phrases] to give readers the best visual [or mental] image of the [story, narrative, situation etc.</a:t>
                      </a:r>
                    </a:p>
                    <a:p>
                      <a:pPr marL="168275" indent="-168275">
                        <a:buFont typeface="Arial" panose="020B0604020202020204" pitchFamily="34" charset="0"/>
                        <a:buNone/>
                      </a:pPr>
                      <a:r>
                        <a:rPr lang="en-US" sz="1000" b="0" dirty="0" smtClean="0"/>
                        <a:t>•   The student wants to make sure that the word choices are appropriate to inform [or explain to /convince] the audience about ____. Choose the </a:t>
                      </a:r>
                      <a:r>
                        <a:rPr lang="en-US" sz="1000" b="0" baseline="0" dirty="0" smtClean="0"/>
                        <a:t> 2 </a:t>
                      </a:r>
                      <a:r>
                        <a:rPr lang="en-US" sz="1000" b="0" dirty="0" smtClean="0"/>
                        <a:t>best pairs of words /phrases</a:t>
                      </a:r>
                      <a:r>
                        <a:rPr lang="en-US" sz="1000" b="0" baseline="0" dirty="0" smtClean="0"/>
                        <a:t> </a:t>
                      </a:r>
                      <a:r>
                        <a:rPr lang="en-US" sz="1000" b="0" dirty="0" smtClean="0"/>
                        <a:t>to replace the two underlined words or phrases.</a:t>
                      </a:r>
                    </a:p>
                    <a:p>
                      <a:pPr marL="168275" indent="-168275">
                        <a:buFont typeface="Arial" panose="020B0604020202020204" pitchFamily="34" charset="0"/>
                        <a:buNone/>
                      </a:pPr>
                      <a:r>
                        <a:rPr lang="en-US" sz="1000" b="0" dirty="0" smtClean="0"/>
                        <a:t>•   The student wants to revise the ______ to make the writing more detailed [descriptive]. To add more description, select the two best pairs of words [phrases] to replace the [underlined] words ____ and ____.</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4"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682473">
                <a:tc gridSpan="2">
                  <a:txBody>
                    <a:bodyPr/>
                    <a:lstStyle/>
                    <a:p>
                      <a:pPr marL="171450" indent="-171450">
                        <a:buFont typeface="Arial" panose="020B0604020202020204" pitchFamily="34" charset="0"/>
                        <a:buChar char="•"/>
                      </a:pPr>
                      <a:r>
                        <a:rPr lang="en-US" sz="1100" b="1" dirty="0" smtClean="0"/>
                        <a:t>The student will identify and use the best on- or below-grade-level academic domain-specific construct-relevant word(s)/phrase (e.g., Tier 2 words, not Tier 3 vocabulary exclusive to science or social studies) to convey the precise or intended meaning of a text, especially with informational/ explanatory writing.</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456081">
                <a:tc gridSpan="2">
                  <a:txBody>
                    <a:bodyPr/>
                    <a:lstStyle/>
                    <a:p>
                      <a:pPr marL="171450" indent="-171450">
                        <a:buFont typeface="Arial" panose="020B0604020202020204" pitchFamily="34" charset="0"/>
                        <a:buChar char="•"/>
                      </a:pPr>
                      <a:r>
                        <a:rPr lang="en-US" sz="1100" b="1" dirty="0" smtClean="0"/>
                        <a:t>The student will identify and use precise words or phrases (including figurative/sensory language and telling details) to convey a vivid picture of setting, character, events, experiences or ideas in a text in narrative writing.</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542939">
                <a:tc gridSpan="2">
                  <a:txBody>
                    <a:bodyPr/>
                    <a:lstStyle/>
                    <a:p>
                      <a:pPr marL="171450" indent="-171450">
                        <a:buFont typeface="Arial" panose="020B0604020202020204" pitchFamily="34" charset="0"/>
                        <a:buChar char="•"/>
                      </a:pPr>
                      <a:r>
                        <a:rPr lang="en-US" sz="1100" b="1" dirty="0" smtClean="0"/>
                        <a:t>The student will identify and use the best general academic or domain-specific word or words to use in a text to convey precisely actions, emotions, or states of being that are basic to a particular topic and specific to a writing task.</a:t>
                      </a:r>
                      <a:endParaRPr lang="en-US" sz="11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Edit and Clarify (to use throughout the year)</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68398">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To Grade Skills  for HS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rowSpan="16" gridSpan="4">
                  <a:txBody>
                    <a:bodyPr/>
                    <a:lstStyle/>
                    <a:p>
                      <a:pPr marL="171450" indent="-171450">
                        <a:buFont typeface="Arial" panose="020B0604020202020204" pitchFamily="34" charset="0"/>
                        <a:buChar char="•"/>
                      </a:pPr>
                      <a:r>
                        <a:rPr lang="en-US" sz="1100" dirty="0" smtClean="0"/>
                        <a:t>Choose the sentence(s) (or paragraph) that are/is [or are/is not] punctuated correctly [e.g., colon for list or quotation; semi-colon with conjunctive adverb (new-to-grade skill). </a:t>
                      </a:r>
                      <a:r>
                        <a:rPr lang="en-US" sz="1100" i="1" dirty="0" smtClean="0"/>
                        <a:t>Can also include dash or ellipsis for pause (from grade 8)].</a:t>
                      </a:r>
                    </a:p>
                    <a:p>
                      <a:pPr marL="0" indent="0">
                        <a:buFont typeface="Arial" panose="020B0604020202020204" pitchFamily="34" charset="0"/>
                        <a:buNone/>
                      </a:pPr>
                      <a:endParaRPr lang="en-US" sz="600" dirty="0" smtClean="0"/>
                    </a:p>
                    <a:p>
                      <a:pPr marL="171450" indent="-171450">
                        <a:buFont typeface="Arial" panose="020B0604020202020204" pitchFamily="34" charset="0"/>
                        <a:buChar char="•"/>
                      </a:pPr>
                      <a:r>
                        <a:rPr lang="en-US" sz="1100" dirty="0" smtClean="0"/>
                        <a:t>The following sentence (or paragraph) has [up to four] errors in punctuation. Read the sentences (or paragraph) and the directions that follow. [Sentences could include colon for list or quotation; semi-colon with conjunctive adverb, new-to-grade skill. Could also include dash or ellipsis for pause]. Choose the sentence/paragraph that correctly edits all [up to four] errors. </a:t>
                      </a:r>
                      <a:r>
                        <a:rPr lang="en-US" sz="1100" i="1" dirty="0" smtClean="0"/>
                        <a:t>Note: Although up to four errors may be embedded, avoid using more than two categories of errors.</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A student wrote a paragraph with inconsistent [or inappropriate] grammar usage. [</a:t>
                      </a:r>
                      <a:r>
                        <a:rPr lang="en-US" sz="1100" i="1" dirty="0" smtClean="0"/>
                        <a:t>Insert sentences/paragraph containing problems with lack of parallel structure (new-to-grade error). Can also add inconsistent/ inappropriate active/passive voice or inappropriate mood (grade 8 skill)]</a:t>
                      </a:r>
                      <a:r>
                        <a:rPr lang="en-US" sz="1100" dirty="0" smtClean="0"/>
                        <a:t>. Choose the [sentence] that correctly edits the [sentences/paragraph] for [consistent/appropriate] use of parallel structure [and verb voice or mood, if multiple problems are used].</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The following sentence has [up to four] errors in punctuation [and grammar usage]. </a:t>
                      </a:r>
                      <a:r>
                        <a:rPr lang="en-US" sz="1100" i="1" dirty="0" smtClean="0"/>
                        <a:t>[Insert sentence, which must include errors with colons, semi-colons, and/or hyphens (new-to-grade skill); can also include grammar usage errors from previous grade/language progression chart such as subject/verb or pronoun/antecedent agreement; vague pronoun reference; inappropriate verb tense shifts</a:t>
                      </a:r>
                      <a:r>
                        <a:rPr lang="en-US" sz="1100" dirty="0" smtClean="0"/>
                        <a:t>]. Choose the sentence that correctly edits all the errors.</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Choose the sentence containing a (or two or three) spelling error(s) [e.g., grade-appropriate frequently misspelled words. </a:t>
                      </a:r>
                      <a:r>
                        <a:rPr lang="en-US" sz="1100" i="1" dirty="0" smtClean="0"/>
                        <a:t>Note: Frequently confused words are labeled “grammar usage errors” not “spelling errors</a:t>
                      </a:r>
                      <a:r>
                        <a:rPr lang="en-US" sz="1100" dirty="0" smtClean="0"/>
                        <a:t>”]. Or choose the sentence with no spelling errors (or grammar usage errors if using frequently confused words). </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A student wrote a paragraph with inconsistent [or inappropriate] grammar usage. [</a:t>
                      </a:r>
                      <a:r>
                        <a:rPr lang="en-US" sz="1100" i="1" dirty="0" smtClean="0"/>
                        <a:t>Insert sentences/short paragraph containing problems with lack of parallel structure (new-to-grade error</a:t>
                      </a:r>
                      <a:r>
                        <a:rPr lang="en-US" sz="1100" dirty="0" smtClean="0"/>
                        <a:t>). </a:t>
                      </a:r>
                      <a:r>
                        <a:rPr lang="en-US" sz="1100" i="1" dirty="0" smtClean="0"/>
                        <a:t>Can also add inconsistent/ inappropriate active/passive voice (grade 8 skill)]</a:t>
                      </a:r>
                      <a:r>
                        <a:rPr lang="en-US" sz="1100" dirty="0" smtClean="0"/>
                        <a:t>. Choose sentences that correctly edit the paragraph (or underlined section of the paragraph if stimulus is long) for [consistent] use of parallel structure [and verb voice, if multiple problems are used].</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The following sentence has [up to four] errors in punctuation [and grammar usage]. [</a:t>
                      </a:r>
                      <a:r>
                        <a:rPr lang="en-US" sz="1100" i="1" dirty="0" smtClean="0"/>
                        <a:t>Insert sentence, which must include errors with colons, semi-colons, and/or hyphens (new-to-grade skill); can also include grammar usage errors from previous grade/language progression chart such as subject/verb or pronoun/antecedent agreement; vague pronoun reference; inappropriate verb tense shifts</a:t>
                      </a:r>
                      <a:r>
                        <a:rPr lang="en-US" sz="1100" dirty="0" smtClean="0"/>
                        <a:t>]. Choose two sentences that correctly edit the errors.</a:t>
                      </a:r>
                    </a:p>
                    <a:p>
                      <a:pPr marL="171450" indent="-171450">
                        <a:buFont typeface="Arial" panose="020B0604020202020204" pitchFamily="34" charset="0"/>
                        <a:buChar char="•"/>
                      </a:pPr>
                      <a:endParaRPr lang="en-US" sz="600" dirty="0" smtClean="0"/>
                    </a:p>
                    <a:p>
                      <a:pPr marL="171450" indent="-171450">
                        <a:buFont typeface="Arial" panose="020B0604020202020204" pitchFamily="34" charset="0"/>
                        <a:buChar char="•"/>
                      </a:pPr>
                      <a:r>
                        <a:rPr lang="en-US" sz="1100" dirty="0" smtClean="0"/>
                        <a:t>Choose two sentences containing [up to four] spelling error(s) [e.g., grade-appropriate frequently misspelled words. </a:t>
                      </a:r>
                      <a:r>
                        <a:rPr lang="en-US" sz="1100" i="1" dirty="0" smtClean="0"/>
                        <a:t>Note: Frequently confused words are labeled “grammar usage errors” not “spelling errors”]. </a:t>
                      </a:r>
                      <a:r>
                        <a:rPr lang="en-US" sz="1100" dirty="0" smtClean="0"/>
                        <a:t>Or choose two sentences with no spelling errors (or grammar usage errors if using frequently confused words).</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6"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6" hMerge="1">
                  <a:txBody>
                    <a:bodyPr/>
                    <a:lstStyle/>
                    <a:p>
                      <a:endParaRPr lang="en-US"/>
                    </a:p>
                  </a:txBody>
                  <a:tcPr/>
                </a:tc>
                <a:tc rowSpan="16" hMerge="1">
                  <a:txBody>
                    <a:bodyPr/>
                    <a:lstStyle/>
                    <a:p>
                      <a:endParaRPr lang="en-US"/>
                    </a:p>
                  </a:txBody>
                  <a:tcPr/>
                </a:tc>
              </a:tr>
              <a:tr h="394720">
                <a:tc gridSpan="2">
                  <a:txBody>
                    <a:bodyPr/>
                    <a:lstStyle/>
                    <a:p>
                      <a:pPr marL="171450" indent="-171450">
                        <a:buFont typeface="Arial" panose="020B0604020202020204" pitchFamily="34" charset="0"/>
                        <a:buChar char="•"/>
                      </a:pPr>
                      <a:r>
                        <a:rPr lang="en-US" sz="1000" b="1" dirty="0" smtClean="0"/>
                        <a:t>parallel structure.*</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a semicolon to link two or more closely related independent clauses.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90303">
                <a:tc gridSpan="2">
                  <a:txBody>
                    <a:bodyPr/>
                    <a:lstStyle/>
                    <a:p>
                      <a:pPr marL="171450" indent="-171450">
                        <a:buFont typeface="Arial" panose="020B0604020202020204" pitchFamily="34" charset="0"/>
                        <a:buChar char="•"/>
                      </a:pPr>
                      <a:r>
                        <a:rPr lang="en-US" sz="1000" b="1" dirty="0" smtClean="0"/>
                        <a:t>A colon to introduce a list or quotation</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353372">
                <a:tc gridSpan="2">
                  <a:txBody>
                    <a:bodyPr/>
                    <a:lstStyle/>
                    <a:p>
                      <a:pPr marL="171450" indent="-171450">
                        <a:buFont typeface="Arial" panose="020B0604020202020204" pitchFamily="34" charset="0"/>
                        <a:buChar char="•"/>
                      </a:pPr>
                      <a:r>
                        <a:rPr lang="en-US" sz="1000" b="1" dirty="0" smtClean="0"/>
                        <a:t>hyphenation conventions.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553683">
                <a:tc gridSpan="2">
                  <a:txBody>
                    <a:bodyPr/>
                    <a:lstStyle/>
                    <a:p>
                      <a:pPr marL="171450" indent="-171450">
                        <a:buFont typeface="Arial" panose="020B0604020202020204" pitchFamily="34" charset="0"/>
                        <a:buChar char="•"/>
                      </a:pPr>
                      <a:r>
                        <a:rPr lang="en-US" sz="1000" b="1" dirty="0" smtClean="0"/>
                        <a:t>spelling of words that are at or up to two grades below grade level, including frequently misspelled words.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51617">
                <a:tc gridSpan="2">
                  <a:txBody>
                    <a:bodyPr/>
                    <a:lstStyle/>
                    <a:p>
                      <a:pPr marL="0" indent="0" algn="ctr">
                        <a:buFont typeface="Arial" panose="020B0604020202020204" pitchFamily="34" charset="0"/>
                        <a:buNone/>
                      </a:pPr>
                      <a:r>
                        <a:rPr lang="en-US" sz="1000" b="1" dirty="0" smtClean="0"/>
                        <a:t>In </a:t>
                      </a:r>
                      <a:r>
                        <a:rPr lang="en-US" sz="1000" b="1" baseline="0" dirty="0" smtClean="0"/>
                        <a:t> all grades, but specific to grade-level standards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vMerge="1">
                  <a:txBody>
                    <a:bodyPr/>
                    <a:lstStyle/>
                    <a:p>
                      <a:endParaRPr lang="en-US"/>
                    </a:p>
                  </a:txBody>
                  <a:tcPr/>
                </a:tc>
                <a:tc hMerge="1" vMerge="1">
                  <a:txBody>
                    <a:bodyPr/>
                    <a:lstStyle/>
                    <a:p>
                      <a:endParaRPr lang="en-US"/>
                    </a:p>
                  </a:txBody>
                  <a:tcPr/>
                </a:tc>
              </a:tr>
              <a:tr h="251617">
                <a:tc gridSpan="2">
                  <a:txBody>
                    <a:bodyPr/>
                    <a:lstStyle/>
                    <a:p>
                      <a:pPr marL="171450" indent="-171450">
                        <a:buFont typeface="Arial" panose="020B0604020202020204" pitchFamily="34" charset="0"/>
                        <a:buChar char="•"/>
                      </a:pPr>
                      <a:r>
                        <a:rPr lang="en-US" sz="1000" b="1" dirty="0" smtClean="0"/>
                        <a:t>subject-verb agreement.</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51617">
                <a:tc gridSpan="2">
                  <a:txBody>
                    <a:bodyPr/>
                    <a:lstStyle/>
                    <a:p>
                      <a:pPr marL="171450" indent="-171450">
                        <a:buFont typeface="Arial" panose="020B0604020202020204" pitchFamily="34" charset="0"/>
                        <a:buChar char="•"/>
                      </a:pPr>
                      <a:r>
                        <a:rPr lang="en-US" sz="1000" b="1" dirty="0" smtClean="0"/>
                        <a:t>pronoun-antecedent agreement.</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inappropriate sentence fragments, run-on sentences.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frequently confused words (to/too/two; there/their).</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inappropriate shifts in verb tense,</a:t>
                      </a:r>
                      <a:r>
                        <a:rPr lang="en-US" sz="1000" b="1" baseline="0" dirty="0" smtClean="0"/>
                        <a:t> voice and mood.</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inappropriate shifts in pronoun number and person.</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02650">
                <a:tc gridSpan="2">
                  <a:txBody>
                    <a:bodyPr/>
                    <a:lstStyle/>
                    <a:p>
                      <a:pPr marL="171450" indent="-171450">
                        <a:buFont typeface="Arial" panose="020B0604020202020204" pitchFamily="34" charset="0"/>
                        <a:buChar char="•"/>
                      </a:pPr>
                      <a:r>
                        <a:rPr lang="en-US" sz="1000" b="1" dirty="0" smtClean="0"/>
                        <a:t>vague or ambiguous or unclear pronoun references.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553683">
                <a:tc gridSpan="2">
                  <a:txBody>
                    <a:bodyPr/>
                    <a:lstStyle/>
                    <a:p>
                      <a:pPr marL="171450" indent="-171450">
                        <a:buFont typeface="Arial" panose="020B0604020202020204" pitchFamily="34" charset="0"/>
                        <a:buChar char="•"/>
                      </a:pPr>
                      <a:r>
                        <a:rPr lang="en-US" sz="1000" b="1" dirty="0" smtClean="0"/>
                        <a:t>punctuation to set off nonrestrictive/parenthetical elements (commas, parentheses, dashes).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373101">
                <a:tc gridSpan="2">
                  <a:txBody>
                    <a:bodyPr/>
                    <a:lstStyle/>
                    <a:p>
                      <a:pPr marL="171450" indent="-171450">
                        <a:buFont typeface="Arial" panose="020B0604020202020204" pitchFamily="34" charset="0"/>
                        <a:buChar char="•"/>
                      </a:pPr>
                      <a:r>
                        <a:rPr lang="en-US" sz="1000" b="1" dirty="0" smtClean="0"/>
                        <a:t>misplaced </a:t>
                      </a:r>
                      <a:r>
                        <a:rPr lang="en-US" sz="1000" b="1" baseline="0" dirty="0" smtClean="0"/>
                        <a:t>and/or dangling modifiers</a:t>
                      </a:r>
                      <a:endParaRPr lang="en-US" sz="1000" b="1" dirty="0"/>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18852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59353823"/>
              </p:ext>
            </p:extLst>
          </p:nvPr>
        </p:nvGraphicFramePr>
        <p:xfrm>
          <a:off x="131337" y="1064523"/>
          <a:ext cx="9795277" cy="13384714"/>
        </p:xfrm>
        <a:graphic>
          <a:graphicData uri="http://schemas.openxmlformats.org/drawingml/2006/table">
            <a:tbl>
              <a:tblPr firstRow="1" bandRow="1">
                <a:tableStyleId>{5940675A-B579-460E-94D1-54222C63F5DA}</a:tableStyleId>
              </a:tblPr>
              <a:tblGrid>
                <a:gridCol w="1815971"/>
                <a:gridCol w="237423"/>
                <a:gridCol w="1578548"/>
                <a:gridCol w="2387886"/>
                <a:gridCol w="2209192"/>
                <a:gridCol w="1566257"/>
              </a:tblGrid>
              <a:tr h="402650">
                <a:tc gridSpan="6">
                  <a:txBody>
                    <a:bodyPr/>
                    <a:lstStyle/>
                    <a:p>
                      <a:pPr algn="ctr">
                        <a:lnSpc>
                          <a:spcPct val="100000"/>
                        </a:lnSpc>
                        <a:spcBef>
                          <a:spcPts val="0"/>
                        </a:spcBef>
                        <a:spcAft>
                          <a:spcPts val="0"/>
                        </a:spcAft>
                      </a:pPr>
                      <a:r>
                        <a:rPr lang="en-US" sz="2000" b="1" dirty="0" smtClean="0"/>
                        <a:t>Grade  1 Task Model Examples for Narrative Writing  </a:t>
                      </a:r>
                      <a:r>
                        <a:rPr lang="en-US" sz="2000" b="1" u="sng" dirty="0" smtClean="0"/>
                        <a:t>W.3</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805405">
                <a:tc gridSpan="2">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schemeClr val="tx1"/>
                          </a:solidFill>
                          <a:effectLst/>
                          <a:uLnTx/>
                          <a:uFillTx/>
                          <a:latin typeface="+mn-lt"/>
                          <a:ea typeface="+mn-ea"/>
                          <a:cs typeface="+mn-cs"/>
                        </a:rPr>
                        <a:t>Introduce the beginning of the story.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3" gridSpan="4">
                  <a:txBody>
                    <a:bodyPr/>
                    <a:lstStyle/>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Brief Write DOK-3 (student will write an organized opinion text)</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Before you begin</a:t>
                      </a:r>
                      <a:r>
                        <a:rPr lang="en-US" sz="1100" kern="1200" dirty="0" smtClean="0">
                          <a:solidFill>
                            <a:srgbClr val="000000"/>
                          </a:solidFill>
                          <a:effectLst/>
                          <a:latin typeface="Calibri" panose="020F0502020204030204" pitchFamily="34" charset="0"/>
                          <a:ea typeface="+mn-ea"/>
                          <a:cs typeface="+mn-cs"/>
                        </a:rPr>
                        <a:t>: For this activity you will need to prewrite a narrative story (1 or two paragraphs) that is lacking one (not more than one) of the following (leave a blank in the story where the sentence(s) is/are missing).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 beginning of the story</a:t>
                      </a:r>
                      <a:r>
                        <a:rPr lang="en-US" sz="1100" kern="1200" baseline="0" dirty="0" smtClean="0">
                          <a:solidFill>
                            <a:srgbClr val="000000"/>
                          </a:solidFill>
                          <a:effectLst/>
                          <a:latin typeface="Calibri" panose="020F0502020204030204" pitchFamily="34" charset="0"/>
                          <a:ea typeface="+mn-ea"/>
                          <a:cs typeface="+mn-cs"/>
                        </a:rPr>
                        <a:t> ( in grade 1 this can be a simple general statement or introducing a character)</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An event that is missing out of sequential order.</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 detail regarding what happened (similar to event but more specific to the event)</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 sense of closure (brief statement or ending).</a:t>
                      </a:r>
                      <a:endParaRPr lang="en-US" sz="1100" dirty="0" smtClean="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“Today we are going to read a fiction/non-fiction narrative story a boy/girl wrote about _____.                    A narrative story means the events are in order and it sounds like a real story that could happen.”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i="1" kern="1200" dirty="0" smtClean="0">
                          <a:solidFill>
                            <a:srgbClr val="000000"/>
                          </a:solidFill>
                          <a:effectLst/>
                          <a:latin typeface="Calibri" panose="020F0502020204030204" pitchFamily="34" charset="0"/>
                          <a:ea typeface="+mn-ea"/>
                          <a:cs typeface="+mn-cs"/>
                        </a:rPr>
                        <a:t>Note: Sometime during the year start using the term “draft” for an incomplete written document</a:t>
                      </a:r>
                      <a:r>
                        <a:rPr lang="en-US" sz="1100" kern="1200" dirty="0" smtClean="0">
                          <a:solidFill>
                            <a:srgbClr val="000000"/>
                          </a:solidFill>
                          <a:effectLst/>
                          <a:latin typeface="Calibri" panose="020F0502020204030204" pitchFamily="34" charset="0"/>
                          <a:ea typeface="+mn-ea"/>
                          <a:cs typeface="+mn-cs"/>
                        </a:rPr>
                        <a: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“First we will read the story.  When you see a blank, just say “blank.”  Then we will talk about the story [read the story together]. Which part of the story is the beginning (continue to ask which part of the story has an event, tells something that happened about the event – details and closes the story…)? Which part of the story is missing (labeling the story parts would be an excellent strategy)?”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“We need to write a sentence to put in the blank to help complete the story (or draft). [Write a sentence(s) with students to complete the story draft.  Ask the students if the new sentence(s) do what is needed (beginning, event, details, closure, etc…).  Reread the story when the draft is completed.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marL="0" marR="0">
                        <a:lnSpc>
                          <a:spcPct val="100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204361">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Recount two or more events (appropriately sequenced).</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178609">
                <a:tc rowSpan="2"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Include details regarding what happened.</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464294">
                <a:tc gridSpan="2" vMerge="1">
                  <a:txBody>
                    <a:bodyPr/>
                    <a:lstStyle/>
                    <a:p>
                      <a:endParaRPr lang="en-US"/>
                    </a:p>
                  </a:txBody>
                  <a:tcPr/>
                </a:tc>
                <a:tc hMerge="1" vMerge="1">
                  <a:txBody>
                    <a:bodyPr/>
                    <a:lstStyle/>
                    <a:p>
                      <a:endParaRPr lang="en-US"/>
                    </a:p>
                  </a:txBody>
                  <a:tcPr/>
                </a:tc>
                <a:tc rowSpan="3" gridSpan="4">
                  <a:txBody>
                    <a:bodyPr/>
                    <a:lstStyle/>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Revise a Brief Text DOK-2 (student will write an organized opinion text)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Before you begin</a:t>
                      </a:r>
                      <a:r>
                        <a:rPr lang="en-US" sz="1100" kern="1200" dirty="0" smtClean="0">
                          <a:solidFill>
                            <a:srgbClr val="000000"/>
                          </a:solidFill>
                          <a:effectLst/>
                          <a:latin typeface="Calibri" panose="020F0502020204030204" pitchFamily="34" charset="0"/>
                          <a:ea typeface="+mn-ea"/>
                          <a:cs typeface="+mn-cs"/>
                        </a:rPr>
                        <a:t>: For this activity you will need to prewrite a complete narrative story (1 or two paragraphs). One of the sentences should be inadequate for fulfilling the following (this sentence should be underlined).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An inadequate beginning of the story.</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An event that is out of sequential order.</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 detail that is not telling about what happened (similar to event but more specific to the event)</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An inadequate sense of closure (brief statement or ending).</a:t>
                      </a:r>
                      <a:endParaRPr lang="en-US" sz="1100" dirty="0" smtClean="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Then, on a separate chart write three sentences that students can read and select as being the best replacement for the underlined sentence.  Do not show students these sentences until after you’ve read the paragraph.</a:t>
                      </a:r>
                    </a:p>
                    <a:p>
                      <a:pPr marL="0" marR="0">
                        <a:lnSpc>
                          <a:spcPct val="100000"/>
                        </a:lnSpc>
                        <a:spcBef>
                          <a:spcPts val="0"/>
                        </a:spcBef>
                        <a:spcAft>
                          <a:spcPts val="0"/>
                        </a:spcAft>
                      </a:pPr>
                      <a:endParaRPr lang="en-US" sz="400" kern="1200" dirty="0" smtClean="0">
                        <a:solidFill>
                          <a:srgbClr val="000000"/>
                        </a:solidFill>
                        <a:effectLst/>
                        <a:latin typeface="Calibri" panose="020F0502020204030204" pitchFamily="34" charset="0"/>
                        <a:ea typeface="+mn-ea"/>
                        <a:cs typeface="+mn-cs"/>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“Today we are going to read a fiction/non-fiction narrative story a boy/girl wrote about _____.                    A narrative story means the events are in order and it sounds like a real story that could happen.”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i="1" kern="1200" dirty="0" smtClean="0">
                          <a:solidFill>
                            <a:srgbClr val="000000"/>
                          </a:solidFill>
                          <a:effectLst/>
                          <a:latin typeface="Calibri" panose="020F0502020204030204" pitchFamily="34" charset="0"/>
                          <a:ea typeface="+mn-ea"/>
                          <a:cs typeface="+mn-cs"/>
                        </a:rPr>
                        <a:t>Note: Sometime during the year start using the term “draft” for an incomplete written document</a:t>
                      </a: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“Then we are going to revise [make better in some way] the underlined sentence in the paragraph [read the paragraph]. Now let’s reread the underlined sentence [discuss the sentence with students – what do they feel needs revising]?”</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Calibri" panose="020F0502020204030204" pitchFamily="34" charset="0"/>
                          <a:ea typeface="+mn-ea"/>
                          <a:cs typeface="+mn-cs"/>
                        </a:rPr>
                        <a:t>Teacher:  “Does/Is the underlined sentence (depending on the task)…”</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“Tell enough about the beginning of the story?”</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“In the correct order of how the event happened?”</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“Give enough detail(s) about the event?”</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1100" kern="1200" dirty="0" smtClean="0">
                          <a:solidFill>
                            <a:srgbClr val="000000"/>
                          </a:solidFill>
                          <a:effectLst/>
                          <a:latin typeface="Calibri" panose="020F0502020204030204" pitchFamily="34" charset="0"/>
                          <a:ea typeface="+mn-ea"/>
                          <a:cs typeface="+mn-cs"/>
                        </a:rPr>
                        <a:t>“Finish or close the story so the reader knows it is over?”</a:t>
                      </a:r>
                    </a:p>
                    <a:p>
                      <a:pPr marL="342900" marR="0" lvl="0" indent="-342900">
                        <a:lnSpc>
                          <a:spcPct val="100000"/>
                        </a:lnSpc>
                        <a:spcBef>
                          <a:spcPts val="0"/>
                        </a:spcBef>
                        <a:spcAft>
                          <a:spcPts val="0"/>
                        </a:spcAft>
                        <a:buFont typeface="+mj-lt"/>
                        <a:buAutoNum type="arabicPeriod"/>
                      </a:pPr>
                      <a:endParaRPr lang="en-US" sz="400" kern="1200" dirty="0" smtClean="0">
                        <a:solidFill>
                          <a:srgbClr val="000000"/>
                        </a:solidFill>
                        <a:effectLst/>
                        <a:latin typeface="Calibri" panose="020F0502020204030204" pitchFamily="34" charset="0"/>
                        <a:ea typeface="+mn-ea"/>
                        <a:cs typeface="+mn-cs"/>
                      </a:endParaRPr>
                    </a:p>
                    <a:p>
                      <a:pPr marL="0" marR="0" lvl="0" indent="0">
                        <a:lnSpc>
                          <a:spcPct val="100000"/>
                        </a:lnSpc>
                        <a:spcBef>
                          <a:spcPts val="0"/>
                        </a:spcBef>
                        <a:spcAft>
                          <a:spcPts val="0"/>
                        </a:spcAft>
                        <a:buFont typeface="+mj-lt"/>
                        <a:buNone/>
                      </a:pPr>
                      <a:r>
                        <a:rPr lang="en-US" sz="1100" kern="1200" dirty="0" smtClean="0">
                          <a:solidFill>
                            <a:srgbClr val="000000"/>
                          </a:solidFill>
                          <a:effectLst/>
                          <a:latin typeface="Calibri" panose="020F0502020204030204" pitchFamily="34" charset="0"/>
                          <a:ea typeface="+mn-ea"/>
                          <a:cs typeface="+mn-cs"/>
                        </a:rPr>
                        <a:t>We are going to read three different ways to write the sentence.  Then we will choose the best one to replace the underlined sentence [lead class through discussion and choices].”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171450" indent="-171450">
                        <a:lnSpc>
                          <a:spcPct val="100000"/>
                        </a:lnSpc>
                        <a:spcBef>
                          <a:spcPts val="0"/>
                        </a:spcBef>
                        <a:spcAft>
                          <a:spcPts val="0"/>
                        </a:spcAft>
                        <a:buFont typeface="Arial" panose="020B0604020202020204" pitchFamily="34" charset="0"/>
                        <a:buChar char="•"/>
                      </a:pPr>
                      <a:endParaRPr lang="en-US" sz="1000" b="0" baseline="0" dirty="0" smtClean="0">
                        <a:solidFill>
                          <a:srgbClr val="C00000"/>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1054979">
                <a:tc gridSpan="2">
                  <a:txBody>
                    <a:bodyPr/>
                    <a:lstStyle/>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Use temporal words or phrases to signal event order.</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pPr>
                        <a:lnSpc>
                          <a:spcPct val="100000"/>
                        </a:lnSpc>
                        <a:spcBef>
                          <a:spcPts val="0"/>
                        </a:spcBef>
                        <a:spcAft>
                          <a:spcPts val="0"/>
                        </a:spcAft>
                      </a:pPr>
                      <a:endParaRPr lang="en-US" sz="1000" b="0" baseline="0" dirty="0" smtClean="0">
                        <a:solidFill>
                          <a:srgbClr val="C00000"/>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2340361">
                <a:tc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Provide a sense of closure.</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indent="0" algn="ctr">
                        <a:lnSpc>
                          <a:spcPct val="100000"/>
                        </a:lnSpc>
                        <a:spcBef>
                          <a:spcPts val="0"/>
                        </a:spcBef>
                        <a:spcAft>
                          <a:spcPts val="0"/>
                        </a:spcAft>
                        <a:buFont typeface="Arial" panose="020B0604020202020204" pitchFamily="34" charset="0"/>
                        <a:buNone/>
                      </a:pPr>
                      <a:r>
                        <a:rPr lang="en-US" sz="1500" b="1" dirty="0" smtClean="0"/>
                        <a:t>Writing Elaboration for Narrative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2314760">
                <a:tc rowSpan="2" gridSpan="2">
                  <a:txBody>
                    <a:bodyPr/>
                    <a:lstStyle/>
                    <a:p>
                      <a:pPr marL="171450" indent="-171450">
                        <a:lnSpc>
                          <a:spcPct val="100000"/>
                        </a:lnSpc>
                        <a:spcBef>
                          <a:spcPts val="0"/>
                        </a:spcBef>
                        <a:spcAft>
                          <a:spcPts val="0"/>
                        </a:spcAft>
                        <a:buFont typeface="Arial" panose="020B0604020202020204" pitchFamily="34" charset="0"/>
                        <a:buChar char="•"/>
                      </a:pPr>
                      <a:r>
                        <a:rPr lang="en-US" sz="1500" b="1" dirty="0" smtClean="0">
                          <a:solidFill>
                            <a:schemeClr val="tx1"/>
                          </a:solidFill>
                        </a:rPr>
                        <a:t>Include details to convey what happened.</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2" hMerge="1">
                  <a:txBody>
                    <a:bodyPr/>
                    <a:lstStyle/>
                    <a:p>
                      <a:endParaRPr lang="en-US"/>
                    </a:p>
                  </a:txBody>
                  <a:tcPr/>
                </a:tc>
                <a:tc gridSpan="4">
                  <a:txBody>
                    <a:bodyPr/>
                    <a:lstStyle/>
                    <a:p>
                      <a:pPr marL="0" marR="0">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Brief Write DOK-3 (student will write a narrative text by applying elaboration techniques)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mn-ea"/>
                          <a:cs typeface="+mn-cs"/>
                        </a:rPr>
                        <a:t>Before You Begin</a:t>
                      </a:r>
                      <a:r>
                        <a:rPr lang="en-US" sz="1100" b="1" kern="1200" dirty="0" smtClean="0">
                          <a:solidFill>
                            <a:srgbClr val="000000"/>
                          </a:solidFill>
                          <a:effectLst/>
                          <a:latin typeface="Calibri" panose="020F0502020204030204" pitchFamily="34" charset="0"/>
                          <a:ea typeface="+mn-ea"/>
                          <a:cs typeface="+mn-cs"/>
                        </a:rPr>
                        <a:t>:  </a:t>
                      </a:r>
                      <a:r>
                        <a:rPr lang="en-US" sz="1200" b="0" kern="1200" baseline="0" dirty="0" smtClean="0">
                          <a:solidFill>
                            <a:schemeClr val="tx1"/>
                          </a:solidFill>
                          <a:effectLst/>
                          <a:latin typeface="Calibri" panose="020F0502020204030204" pitchFamily="34" charset="0"/>
                          <a:ea typeface="+mn-ea"/>
                          <a:cs typeface="Times New Roman" panose="02020603050405020304" pitchFamily="18" charset="0"/>
                        </a:rPr>
                        <a:t> </a:t>
                      </a:r>
                      <a:r>
                        <a:rPr lang="en-US" sz="1100" kern="1200" dirty="0" smtClean="0">
                          <a:solidFill>
                            <a:srgbClr val="000000"/>
                          </a:solidFill>
                          <a:effectLst/>
                          <a:latin typeface="+mn-lt"/>
                          <a:ea typeface="+mn-ea"/>
                          <a:cs typeface="+mn-cs"/>
                        </a:rPr>
                        <a:t>For this activity you will need to write an incomplete narrative story with a beginning sentence that introduces the story, two or more events in correct sequence, a blank where a sentence (or two) should go giving more details about the events in the story, and a brief conclusion.  </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“First we will read the story.  When you see a blank, just say “blank.”  Then we will talk about the story [read the story together]. Which part of the story is the beginning (continue to ask which part of the story has an event, tells something that happened about the event – details and closes the story…)? Which part of the story is missing (labeling the story parts would be an excellent strategy)?”</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lvl="0" indent="0" algn="l" defTabSz="9134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smtClean="0">
                          <a:solidFill>
                            <a:srgbClr val="000000"/>
                          </a:solidFill>
                          <a:effectLst/>
                          <a:latin typeface="+mn-lt"/>
                          <a:ea typeface="+mn-ea"/>
                          <a:cs typeface="+mn-cs"/>
                        </a:rPr>
                        <a:t>Teacher:  “We need to write a sentence to put in the blank to help complete the story (or draft). [Write a sentence(s) with students to complete the story draft.  Ask the students if the new sentence(s) do what is needed (beginning, event, details, closure, etc…).  Reread the story when the draft is completed.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[Note: When the item is asking writers to “finish the story” by developing/continuing and concluding the action—including “solving the problem”—the item is properly coded “elaboration.”]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0"/>
                        </a:spcBef>
                        <a:spcAft>
                          <a:spcPts val="0"/>
                        </a:spcAft>
                      </a:pPr>
                      <a:endParaRPr lang="en-US" sz="1000" b="0" dirty="0" smtClean="0">
                        <a:solidFill>
                          <a:srgbClr val="C00000"/>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2349302">
                <a:tc gridSpan="2" vMerge="1">
                  <a:txBody>
                    <a:bodyPr/>
                    <a:lstStyle/>
                    <a:p>
                      <a:endParaRPr lang="en-US"/>
                    </a:p>
                  </a:txBody>
                  <a:tcPr/>
                </a:tc>
                <a:tc hMerge="1" vMerge="1">
                  <a:txBody>
                    <a:bodyPr/>
                    <a:lstStyle/>
                    <a:p>
                      <a:endParaRPr lang="en-US"/>
                    </a:p>
                  </a:txBody>
                  <a:tcPr/>
                </a:tc>
                <a:tc gridSpan="4">
                  <a:txBody>
                    <a:bodyPr/>
                    <a:lstStyle/>
                    <a:p>
                      <a:pPr marL="0" marR="0">
                        <a:lnSpc>
                          <a:spcPct val="100000"/>
                        </a:lnSpc>
                        <a:spcBef>
                          <a:spcPts val="0"/>
                        </a:spcBef>
                        <a:spcAft>
                          <a:spcPts val="0"/>
                        </a:spcAft>
                      </a:pPr>
                      <a:r>
                        <a:rPr lang="en-US" sz="1200" b="1" kern="1200" dirty="0" smtClean="0">
                          <a:solidFill>
                            <a:srgbClr val="000000"/>
                          </a:solidFill>
                          <a:effectLst/>
                          <a:latin typeface="+mn-lt"/>
                          <a:ea typeface="+mn-ea"/>
                          <a:cs typeface="+mn-cs"/>
                        </a:rPr>
                        <a:t>Revise a Brief Text DOK-2 (student will revise developed narrative applying techniques)</a:t>
                      </a:r>
                      <a:endParaRPr lang="en-US" sz="12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200" b="1" kern="1200" dirty="0" smtClean="0">
                          <a:solidFill>
                            <a:srgbClr val="000000"/>
                          </a:solidFill>
                          <a:effectLst/>
                          <a:latin typeface="+mn-lt"/>
                          <a:ea typeface="+mn-ea"/>
                          <a:cs typeface="+mn-cs"/>
                        </a:rPr>
                        <a:t>Before You Begin:</a:t>
                      </a:r>
                      <a:r>
                        <a:rPr lang="en-US" sz="1200" kern="1200" dirty="0" smtClean="0">
                          <a:solidFill>
                            <a:srgbClr val="000000"/>
                          </a:solidFill>
                          <a:effectLst/>
                          <a:latin typeface="+mn-lt"/>
                          <a:ea typeface="+mn-ea"/>
                          <a:cs typeface="+mn-cs"/>
                        </a:rPr>
                        <a:t>  </a:t>
                      </a:r>
                      <a:r>
                        <a:rPr lang="en-US" sz="1100" kern="1200" dirty="0" smtClean="0">
                          <a:solidFill>
                            <a:srgbClr val="000000"/>
                          </a:solidFill>
                          <a:effectLst/>
                          <a:latin typeface="+mn-lt"/>
                          <a:ea typeface="+mn-ea"/>
                          <a:cs typeface="+mn-cs"/>
                        </a:rPr>
                        <a:t>For this activity you will need to write a complete narrative story with a beginning sentence that introduces the story, two or more events in correct sequence, </a:t>
                      </a:r>
                      <a:r>
                        <a:rPr lang="en-US" sz="1100" b="1" u="sng" kern="1200" dirty="0" smtClean="0">
                          <a:solidFill>
                            <a:srgbClr val="000000"/>
                          </a:solidFill>
                          <a:effectLst/>
                          <a:latin typeface="+mn-lt"/>
                          <a:ea typeface="+mn-ea"/>
                          <a:cs typeface="+mn-cs"/>
                        </a:rPr>
                        <a:t>a sentence that inadequately gives details about the events in the story</a:t>
                      </a:r>
                      <a:r>
                        <a:rPr lang="en-US" sz="1100" kern="1200" dirty="0" smtClean="0">
                          <a:solidFill>
                            <a:srgbClr val="000000"/>
                          </a:solidFill>
                          <a:effectLst/>
                          <a:latin typeface="+mn-lt"/>
                          <a:ea typeface="+mn-ea"/>
                          <a:cs typeface="+mn-cs"/>
                        </a:rPr>
                        <a:t>, and a brief conclusion.  </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On a separate chart write three sentences (that students can read and select as being the best replacement for the underlined sentence. Do not show students these three sentences until after you’ve read the story.</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Teacher:  “Today we are going to read a story a boy/girl wrote about _____.  Then we are going to revise [make better in some way] the underlined sentence in the story.  We want the underlined sentence to add more details about one of the events in the story [read the story].</a:t>
                      </a:r>
                      <a:endParaRPr lang="en-US" sz="11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400" dirty="0" smtClean="0">
                        <a:effectLst/>
                        <a:latin typeface="+mn-lt"/>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kern="1200" dirty="0" smtClean="0">
                          <a:solidFill>
                            <a:srgbClr val="000000"/>
                          </a:solidFill>
                          <a:effectLst/>
                          <a:latin typeface="+mn-lt"/>
                          <a:ea typeface="+mn-ea"/>
                          <a:cs typeface="+mn-cs"/>
                        </a:rPr>
                        <a:t>Let’s read three different ways to rewrite the underlined sentence.  Then we will choose the best one to replace the underlined sentence.  Remember we are looking for the best ways to add more details about one of the events in the story [lead class through discussion and choices].</a:t>
                      </a:r>
                      <a:endParaRPr lang="en-US" sz="1100" dirty="0">
                        <a:effectLst/>
                        <a:latin typeface="+mn-lt"/>
                        <a:ea typeface="Calibri" panose="020F0502020204030204" pitchFamily="34"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hMerge="1">
                  <a:txBody>
                    <a:bodyPr/>
                    <a:lstStyle/>
                    <a:p>
                      <a:pPr>
                        <a:lnSpc>
                          <a:spcPct val="100000"/>
                        </a:lnSpc>
                        <a:spcBef>
                          <a:spcPts val="0"/>
                        </a:spcBef>
                        <a:spcAft>
                          <a:spcPts val="0"/>
                        </a:spcAft>
                      </a:pPr>
                      <a:endParaRPr lang="en-US" sz="1000" b="0" dirty="0" smtClean="0">
                        <a:solidFill>
                          <a:srgbClr val="C00000"/>
                        </a:solidFill>
                      </a:endParaRPr>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6593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3070916"/>
              </p:ext>
            </p:extLst>
          </p:nvPr>
        </p:nvGraphicFramePr>
        <p:xfrm>
          <a:off x="176206" y="1473335"/>
          <a:ext cx="9759025" cy="11540861"/>
        </p:xfrm>
        <a:graphic>
          <a:graphicData uri="http://schemas.openxmlformats.org/drawingml/2006/table">
            <a:tbl>
              <a:tblPr firstRow="1" bandRow="1">
                <a:tableStyleId>{5940675A-B579-460E-94D1-54222C63F5DA}</a:tableStyleId>
              </a:tblPr>
              <a:tblGrid>
                <a:gridCol w="1878098"/>
                <a:gridCol w="1878098"/>
                <a:gridCol w="433922"/>
                <a:gridCol w="2035660"/>
                <a:gridCol w="2284771"/>
                <a:gridCol w="1248476"/>
              </a:tblGrid>
              <a:tr h="369087">
                <a:tc gridSpan="6">
                  <a:txBody>
                    <a:bodyPr/>
                    <a:lstStyle/>
                    <a:p>
                      <a:pPr algn="ctr"/>
                      <a:r>
                        <a:rPr lang="en-US" sz="1800" b="1" dirty="0" smtClean="0"/>
                        <a:t>Grade 1 Task Models</a:t>
                      </a:r>
                      <a:r>
                        <a:rPr lang="en-US" sz="1800" b="1" baseline="0" dirty="0" smtClean="0"/>
                        <a:t> for Language</a:t>
                      </a:r>
                      <a:endParaRPr lang="en-US" sz="1800" b="1" dirty="0"/>
                    </a:p>
                  </a:txBody>
                  <a:tcPr marL="100584" marR="100584" marT="50292" marB="5029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100" b="1" dirty="0"/>
                    </a:p>
                  </a:txBody>
                  <a:tcPr anchor="ctr">
                    <a:solidFill>
                      <a:schemeClr val="accent1">
                        <a:lumMod val="40000"/>
                        <a:lumOff val="60000"/>
                      </a:schemeClr>
                    </a:solidFill>
                  </a:tcPr>
                </a:tc>
                <a:tc hMerge="1">
                  <a:txBody>
                    <a:bodyPr/>
                    <a:lstStyle/>
                    <a:p>
                      <a:endParaRPr lang="en-US"/>
                    </a:p>
                  </a:txBody>
                  <a:tcPr/>
                </a:tc>
                <a:tc hMerge="1">
                  <a:txBody>
                    <a:bodyPr/>
                    <a:lstStyle/>
                    <a:p>
                      <a:pPr algn="ctr"/>
                      <a:endParaRPr lang="en-US" sz="1600" b="1" dirty="0"/>
                    </a:p>
                  </a:txBody>
                  <a:tcPr anchor="ctr">
                    <a:lnR w="6350" cap="flat" cmpd="sng" algn="ctr">
                      <a:noFill/>
                      <a:prstDash val="solid"/>
                      <a:round/>
                      <a:headEnd type="none" w="med" len="med"/>
                      <a:tailEnd type="none" w="med" len="med"/>
                    </a:lnR>
                    <a:solidFill>
                      <a:schemeClr val="bg1"/>
                    </a:solidFill>
                  </a:tcPr>
                </a:tc>
                <a:tc hMerge="1">
                  <a:txBody>
                    <a:bodyPr/>
                    <a:lstStyle/>
                    <a:p>
                      <a:endParaRPr lang="en-US"/>
                    </a:p>
                  </a:txBody>
                  <a:tcPr/>
                </a:tc>
              </a:tr>
              <a:tr h="570465">
                <a:tc>
                  <a:txBody>
                    <a:bodyPr/>
                    <a:lstStyle/>
                    <a:p>
                      <a:pPr algn="ctr"/>
                      <a:r>
                        <a:rPr lang="en-US" sz="1500" b="1" dirty="0" smtClean="0"/>
                        <a:t>Language and Vocabulary</a:t>
                      </a:r>
                      <a:endParaRPr lang="en-US" sz="1500" b="1" dirty="0"/>
                    </a:p>
                  </a:txBody>
                  <a:tcPr marL="100584" marR="100584" marT="50292" marB="50292"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500" b="1" dirty="0" smtClean="0"/>
                        <a:t>Edit and Clarify</a:t>
                      </a:r>
                      <a:endParaRPr lang="en-US" sz="1500" b="1" dirty="0"/>
                    </a:p>
                  </a:txBody>
                  <a:tcPr marL="100584" marR="100584" marT="50292" marB="50292"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Language and Vocabulary Use (to use throughout the year) L.6</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lumMod val="75000"/>
                      </a:schemeClr>
                    </a:solidFill>
                  </a:tcPr>
                </a:tc>
              </a:tr>
              <a:tr h="113570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the best word(s) or phrase(s) acquired through conversations, reading and being read to and responding to texts.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pPr marL="0" indent="0">
                        <a:buFont typeface="Arial" panose="020B0604020202020204" pitchFamily="34" charset="0"/>
                        <a:buNone/>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gridSpan="3">
                  <a:txBody>
                    <a:bodyPr/>
                    <a:lstStyle/>
                    <a:p>
                      <a:pPr marL="0" marR="0">
                        <a:lnSpc>
                          <a:spcPct val="100000"/>
                        </a:lnSpc>
                        <a:spcBef>
                          <a:spcPts val="0"/>
                        </a:spcBef>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Before you Begin</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For this activity you will need pre-planned sentences.  The sentences can be individual sentences or sentences within a short paragraph. Within the sentence(s) there should be an underlined word error. There should only be one error for each question asked of the students.   For each question about an underlined word error you will need three word or phrase choices students can select as being the best replacement for the underlined word or phrase.  As you scaffold toward independence you can create these prompts and question choices much like selected responses (multiple choices).</a:t>
                      </a: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Read the sentence and the underlined word/phrase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with the students.</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Discuss the underlined word/phrase error. Then present the three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choices that could replace the underlined word/phrase.  Use words/phrases you frequently use when learning about topics.</a:t>
                      </a:r>
                    </a:p>
                    <a:p>
                      <a:pPr marL="0" marR="0">
                        <a:lnSpc>
                          <a:spcPct val="100000"/>
                        </a:lnSpc>
                        <a:spcBef>
                          <a:spcPts val="0"/>
                        </a:spcBef>
                        <a:spcAft>
                          <a:spcPts val="0"/>
                        </a:spcAft>
                      </a:pPr>
                      <a:endParaRPr lang="en-US" sz="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Question Prompts:</a:t>
                      </a: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word</a:t>
                      </a:r>
                      <a:r>
                        <a:rPr lang="en-US" sz="110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best tells about _____to replace the underlined word?</a:t>
                      </a:r>
                      <a:endParaRPr lang="en-US" sz="1300" dirty="0" smtClean="0">
                        <a:solidFill>
                          <a:schemeClr val="tx1"/>
                        </a:solidFill>
                        <a:effectLst/>
                        <a:latin typeface="Times New Roman" panose="02020603050405020304" pitchFamily="18" charset="0"/>
                        <a:ea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word best replaces</a:t>
                      </a:r>
                      <a:r>
                        <a:rPr lang="en-US" sz="110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underlined word _____? (conjunction because, and, or)</a:t>
                      </a:r>
                      <a:endParaRPr lang="en-US" sz="1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1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Which word best describes ______(domain</a:t>
                      </a:r>
                      <a:r>
                        <a:rPr lang="en-US" sz="110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specific vocabulary)?</a:t>
                      </a:r>
                      <a:endParaRPr lang="en-US" sz="1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3" h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16174">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use frequently occurring conjunctions to signal simple relationships (e.g., because).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4914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The student will begin to use domain-specific vocabulary.</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01961">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schemeClr val="tx1"/>
                          </a:solidFill>
                          <a:effectLst/>
                          <a:uLnTx/>
                          <a:uFillTx/>
                          <a:latin typeface="+mn-lt"/>
                          <a:ea typeface="+mn-ea"/>
                          <a:cs typeface="+mn-cs"/>
                        </a:rPr>
                        <a:t>Edit and Clarify (to use throughout the year) L.1 and L.2</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8398">
                <a:tc gridSpan="3">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New – to – Grade Skill</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marL="171450" indent="-171450">
                        <a:buFont typeface="Arial" panose="020B0604020202020204" pitchFamily="34" charset="0"/>
                        <a:buChar char="•"/>
                      </a:pPr>
                      <a:endParaRPr lang="en-US" sz="1000" dirty="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7" gridSpan="3">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Before you Begin</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For this activity you will need pre-planned sentences.  The sentences can be individual sentences or sentences within a short paragraph. Within the sentence(s) there should be an underlined punctuation or grammar error. There should only be one error for each question asked of the students.   For each question about an underlined punctuation or grammar error you will need three choices students can select as being the best replacement for the error. As you scaffold toward independence you can create these prompts and question choices much like selected responses (multiple choices).</a:t>
                      </a:r>
                    </a:p>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Read the sentence and the underlined punctuation and grammar error with the students. Discuss the underlined error. Then present the three choices that could replace the underlined error. When writing your sentences use words and phrases students are familiar with as well as punctuation or grammar instruction they have had.</a:t>
                      </a:r>
                    </a:p>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much as possible introduce sentences with the idea that a girl/boy has written a story, text, article, etc.…. and needs help revising. This helps establish audience and purpose.</a:t>
                      </a:r>
                    </a:p>
                    <a:p>
                      <a:pPr marL="0" marR="0" lvl="0" indent="0" algn="l" defTabSz="913486"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Question Prompts:</a:t>
                      </a:r>
                    </a:p>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way is the best way to correct the underlined error (make errors in common, proper or possessive nouns).</a:t>
                      </a:r>
                    </a:p>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letter should be a capital?</a:t>
                      </a:r>
                    </a:p>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letter should be lower-case?</a:t>
                      </a:r>
                    </a:p>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sentence is written correctly ( past, present and future tense verb usage).</a:t>
                      </a: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sentence uses the adjective _____ correctly?</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sentence corrects the underlined errors (use of adjectives)?</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word should be in the blank ( conjunctions and, but, or, so , because).</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of the following sentences corrects the underlined errors (a/an article).</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is the correct way to correct the underlined words (this/that,  that/those)?</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word best replaces the underlined word (prepositions during, beyond, toward)?</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sentence is not a complete sentence in the student’s story (show  3-4 numbered sentences in a paragraph).</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Choose the best way to combine sentences (1) and (2) (compound sentences).</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Which sentence asks for ____ correctly (interrogative sentence).</a:t>
                      </a:r>
                    </a:p>
                    <a:p>
                      <a:pPr marL="171450" indent="-171450">
                        <a:lnSpc>
                          <a:spcPct val="100000"/>
                        </a:lnSpc>
                        <a:spcBef>
                          <a:spcPts val="0"/>
                        </a:spcBef>
                        <a:spcAft>
                          <a:spcPts val="0"/>
                        </a:spcAft>
                        <a:buFont typeface="Arial" panose="020B0604020202020204" pitchFamily="34" charset="0"/>
                        <a:buChar char="•"/>
                      </a:pPr>
                      <a:r>
                        <a:rPr lang="en-US" sz="1100" baseline="0" dirty="0" smtClean="0">
                          <a:solidFill>
                            <a:schemeClr val="tx1"/>
                          </a:solidFill>
                        </a:rPr>
                        <a:t>The boy/girl wanted to write a declarative sentence.  How can he/she make the sentence declarative (also use for exclamatory and/or imperative).</a:t>
                      </a: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Choose the sentence that does not have errors in</a:t>
                      </a:r>
                      <a:r>
                        <a:rPr lang="en-US" sz="1100" baseline="0" dirty="0" smtClean="0">
                          <a:solidFill>
                            <a:schemeClr val="tx1"/>
                          </a:solidFill>
                        </a:rPr>
                        <a:t> </a:t>
                      </a:r>
                      <a:r>
                        <a:rPr lang="en-US" sz="1100" dirty="0" smtClean="0">
                          <a:solidFill>
                            <a:schemeClr val="tx1"/>
                          </a:solidFill>
                        </a:rPr>
                        <a:t>capitalization (dates or names of people).</a:t>
                      </a: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What is the correct</a:t>
                      </a:r>
                      <a:r>
                        <a:rPr lang="en-US" sz="1100" baseline="0" dirty="0" smtClean="0">
                          <a:solidFill>
                            <a:schemeClr val="tx1"/>
                          </a:solidFill>
                        </a:rPr>
                        <a:t> </a:t>
                      </a:r>
                      <a:r>
                        <a:rPr lang="en-US" sz="1100" dirty="0" smtClean="0">
                          <a:solidFill>
                            <a:schemeClr val="tx1"/>
                          </a:solidFill>
                        </a:rPr>
                        <a:t>way to change the underlined error</a:t>
                      </a:r>
                      <a:r>
                        <a:rPr lang="en-US" sz="1100" baseline="0" dirty="0" smtClean="0">
                          <a:solidFill>
                            <a:schemeClr val="tx1"/>
                          </a:solidFill>
                        </a:rPr>
                        <a:t> </a:t>
                      </a:r>
                      <a:r>
                        <a:rPr lang="en-US" sz="1100" dirty="0" smtClean="0">
                          <a:solidFill>
                            <a:schemeClr val="tx1"/>
                          </a:solidFill>
                        </a:rPr>
                        <a:t>in punctuation? [commas in date).</a:t>
                      </a: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What is the way</a:t>
                      </a:r>
                      <a:r>
                        <a:rPr lang="en-US" sz="1100" baseline="0" dirty="0" smtClean="0">
                          <a:solidFill>
                            <a:schemeClr val="tx1"/>
                          </a:solidFill>
                        </a:rPr>
                        <a:t> to correct </a:t>
                      </a:r>
                      <a:r>
                        <a:rPr lang="en-US" sz="1100" dirty="0" smtClean="0">
                          <a:solidFill>
                            <a:schemeClr val="tx1"/>
                          </a:solidFill>
                        </a:rPr>
                        <a:t>the error in the underlined sentence</a:t>
                      </a:r>
                      <a:r>
                        <a:rPr lang="en-US" sz="1100" baseline="0" dirty="0" smtClean="0">
                          <a:solidFill>
                            <a:schemeClr val="tx1"/>
                          </a:solidFill>
                        </a:rPr>
                        <a:t> [commas in dates or separating single words in a series].</a:t>
                      </a:r>
                      <a:endParaRPr lang="en-US" sz="1100" dirty="0" smtClean="0">
                        <a:solidFill>
                          <a:srgbClr val="C00000"/>
                        </a:solidFill>
                      </a:endParaRP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Which</a:t>
                      </a:r>
                      <a:r>
                        <a:rPr lang="en-US" sz="1100" baseline="0" dirty="0" smtClean="0">
                          <a:solidFill>
                            <a:schemeClr val="tx1"/>
                          </a:solidFill>
                        </a:rPr>
                        <a:t> </a:t>
                      </a:r>
                      <a:r>
                        <a:rPr lang="en-US" sz="1100" dirty="0" smtClean="0">
                          <a:solidFill>
                            <a:schemeClr val="tx1"/>
                          </a:solidFill>
                        </a:rPr>
                        <a:t>sentence correct the spelling mistake?</a:t>
                      </a: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Write the word _____ ( phonetic spelling – previously untaught words).</a:t>
                      </a:r>
                    </a:p>
                    <a:p>
                      <a:pPr marL="171450" indent="-171450">
                        <a:lnSpc>
                          <a:spcPct val="100000"/>
                        </a:lnSpc>
                        <a:spcBef>
                          <a:spcPts val="0"/>
                        </a:spcBef>
                        <a:spcAft>
                          <a:spcPts val="0"/>
                        </a:spcAft>
                        <a:buFont typeface="Arial" panose="020B0604020202020204" pitchFamily="34" charset="0"/>
                        <a:buChar char="•"/>
                      </a:pPr>
                      <a:r>
                        <a:rPr lang="en-US" sz="1100" dirty="0" smtClean="0">
                          <a:solidFill>
                            <a:schemeClr val="tx1"/>
                          </a:solidFill>
                        </a:rPr>
                        <a:t>Which sentence is punctuated correctly (period</a:t>
                      </a:r>
                      <a:r>
                        <a:rPr lang="en-US" sz="1100" baseline="0" dirty="0" smtClean="0">
                          <a:solidFill>
                            <a:schemeClr val="tx1"/>
                          </a:solidFill>
                        </a:rPr>
                        <a:t> at end of sentence).</a:t>
                      </a:r>
                      <a:endParaRPr lang="en-US" sz="1100" dirty="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17" hMerge="1">
                  <a:txBody>
                    <a:bodyPr/>
                    <a:lstStyle/>
                    <a:p>
                      <a:endParaRPr lang="en-US"/>
                    </a:p>
                  </a:txBody>
                  <a:tcPr/>
                </a:tc>
                <a:tc rowSpan="17" h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Print all upper and lowercase letters.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04621">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common, proper and possessive nouns.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singular and plural nouns with matching verbs in basic sentences (e.g., He hops; we hop).</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5437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verbs to convey a sense of past, present, and future (e.g., Yesterday I walked home; Today I walk home; Tomorrow I will walk home).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personal, possessive, and indefinite pronouns (e.g., I, me, my; they, them, their, anyone, everything).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frequently occurring adjectives.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513600">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frequently occurring conjunctions (e.g., and, but, or, so, because).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determiners (e.g., articles, demonstratives).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Use frequently occurring prepositions (e.g., during, beyond, toward).</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5437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Produce and expand complete simple and compound declarative, interrogative, imperative, and exclamatory sentences in response to prompts.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654372">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capitalization, punctuation, and spelling when writing.</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285179">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Capitalize dates and names of people.</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38725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Use end punctuation for sentences.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dirty="0"/>
                    </a:p>
                  </a:txBody>
                  <a:tcPr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Use commas in dates and to separate single words in a series.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Use conventional spelling for words with common spelling patterns and for frequently occurring irregular words.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69776">
                <a:tc gridSpan="3">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Spell untaught words phonetically, drawing on phonemic awareness and spelling conventions.</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7108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6687439"/>
              </p:ext>
            </p:extLst>
          </p:nvPr>
        </p:nvGraphicFramePr>
        <p:xfrm>
          <a:off x="295356" y="1750054"/>
          <a:ext cx="9489166" cy="9362269"/>
        </p:xfrm>
        <a:graphic>
          <a:graphicData uri="http://schemas.openxmlformats.org/drawingml/2006/table">
            <a:tbl>
              <a:tblPr firstRow="1" bandRow="1">
                <a:tableStyleId>{5940675A-B579-460E-94D1-54222C63F5DA}</a:tableStyleId>
              </a:tblPr>
              <a:tblGrid>
                <a:gridCol w="981070"/>
                <a:gridCol w="759039"/>
                <a:gridCol w="3390228"/>
                <a:gridCol w="2179414"/>
                <a:gridCol w="2179414"/>
              </a:tblGrid>
              <a:tr h="671154">
                <a:tc gridSpan="5">
                  <a:txBody>
                    <a:bodyPr/>
                    <a:lstStyle/>
                    <a:p>
                      <a:pPr algn="ctr"/>
                      <a:r>
                        <a:rPr lang="en-US" sz="2000" b="1" dirty="0" smtClean="0">
                          <a:latin typeface="AbcBulletin" panose="00000400000000000000" pitchFamily="2" charset="0"/>
                        </a:rPr>
                        <a:t>Grade Two</a:t>
                      </a:r>
                    </a:p>
                    <a:p>
                      <a:pPr algn="ctr"/>
                      <a:r>
                        <a:rPr lang="en-US" sz="1800" b="1" dirty="0" smtClean="0"/>
                        <a:t>Three Writing</a:t>
                      </a:r>
                      <a:r>
                        <a:rPr lang="en-US" sz="1800" b="1" baseline="0" dirty="0" smtClean="0"/>
                        <a:t> </a:t>
                      </a:r>
                      <a:r>
                        <a:rPr lang="en-US" sz="1800" b="1" dirty="0" smtClean="0"/>
                        <a:t>Types and Purposes</a:t>
                      </a:r>
                      <a:endParaRPr lang="en-US" sz="1800" b="1" dirty="0"/>
                    </a:p>
                  </a:txBody>
                  <a:tcPr marL="100584" marR="100584" marT="50292" marB="50292"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2">
                  <a:txBody>
                    <a:bodyPr/>
                    <a:lstStyle/>
                    <a:p>
                      <a:pPr algn="ctr"/>
                      <a:r>
                        <a:rPr lang="en-US" sz="1500" b="1" dirty="0" smtClean="0"/>
                        <a:t>Opinion </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c>
                  <a:txBody>
                    <a:bodyPr/>
                    <a:lstStyle/>
                    <a:p>
                      <a:pPr algn="ctr"/>
                      <a:r>
                        <a:rPr lang="en-US" sz="1500" b="1" dirty="0" smtClean="0"/>
                        <a:t>Informational</a:t>
                      </a:r>
                      <a:endParaRPr lang="en-US" sz="1500" b="1" dirty="0"/>
                    </a:p>
                  </a:txBody>
                  <a:tcPr marL="100584" marR="100584" marT="50292" marB="50292" anchor="ctr">
                    <a:solidFill>
                      <a:schemeClr val="accent6">
                        <a:lumMod val="40000"/>
                        <a:lumOff val="60000"/>
                      </a:schemeClr>
                    </a:solidFill>
                  </a:tcPr>
                </a:tc>
                <a:tc gridSpan="2">
                  <a:txBody>
                    <a:bodyPr/>
                    <a:lstStyle/>
                    <a:p>
                      <a:pPr algn="ctr"/>
                      <a:r>
                        <a:rPr lang="en-US" sz="1500" b="1" dirty="0" smtClean="0"/>
                        <a:t>Narrative</a:t>
                      </a:r>
                      <a:endParaRPr lang="en-US" sz="1500" b="1" dirty="0"/>
                    </a:p>
                  </a:txBody>
                  <a:tcPr marL="100584" marR="100584" marT="50292" marB="50292" anchor="ctr">
                    <a:solidFill>
                      <a:schemeClr val="accent6">
                        <a:lumMod val="40000"/>
                        <a:lumOff val="60000"/>
                      </a:schemeClr>
                    </a:solidFill>
                  </a:tcPr>
                </a:tc>
                <a:tc hMerge="1">
                  <a:txBody>
                    <a:bodyPr/>
                    <a:lstStyle/>
                    <a:p>
                      <a:endParaRPr lang="en-US"/>
                    </a:p>
                  </a:txBody>
                  <a:tcPr/>
                </a:tc>
              </a:tr>
              <a:tr h="335524">
                <a:tc gridSpan="5">
                  <a:txBody>
                    <a:bodyPr/>
                    <a:lstStyle/>
                    <a:p>
                      <a:pPr algn="ctr"/>
                      <a:r>
                        <a:rPr lang="en-US" sz="1500" b="1" dirty="0" smtClean="0"/>
                        <a:t>Grade 2  Reading Standard Text Sub-Groups (specifically named)</a:t>
                      </a:r>
                    </a:p>
                  </a:txBody>
                  <a:tcPr marL="100584" marR="100584" marT="50292" marB="50292" anchor="c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0109">
                <a:tc rowSpan="2" gridSpan="2">
                  <a:txBody>
                    <a:bodyPr/>
                    <a:lstStyle/>
                    <a:p>
                      <a:pPr marL="171450" indent="-171450" algn="l">
                        <a:buFont typeface="Arial" panose="020B0604020202020204" pitchFamily="34" charset="0"/>
                        <a:buChar char="•"/>
                      </a:pPr>
                      <a:r>
                        <a:rPr lang="en-US" sz="1500" b="1" dirty="0" smtClean="0"/>
                        <a:t>Opinions </a:t>
                      </a:r>
                    </a:p>
                    <a:p>
                      <a:pPr marL="171450" indent="-171450" algn="l">
                        <a:buFont typeface="Arial" panose="020B0604020202020204" pitchFamily="34" charset="0"/>
                        <a:buChar char="•"/>
                      </a:pPr>
                      <a:r>
                        <a:rPr lang="en-US" sz="1500" b="1" dirty="0" smtClean="0"/>
                        <a:t>Likes and Dislikes</a:t>
                      </a:r>
                      <a:endParaRPr lang="en-US" sz="1500" b="1" dirty="0"/>
                    </a:p>
                  </a:txBody>
                  <a:tcPr marL="100584" marR="100584" marT="50292" marB="50292">
                    <a:solidFill>
                      <a:schemeClr val="accent4">
                        <a:lumMod val="40000"/>
                        <a:lumOff val="60000"/>
                      </a:schemeClr>
                    </a:solidFill>
                  </a:tcPr>
                </a:tc>
                <a:tc rowSpan="2" hMerge="1">
                  <a:txBody>
                    <a:bodyPr/>
                    <a:lstStyle/>
                    <a:p>
                      <a:endParaRPr lang="en-US"/>
                    </a:p>
                  </a:txBody>
                  <a:tcPr/>
                </a:tc>
                <a:tc>
                  <a:txBody>
                    <a:bodyPr/>
                    <a:lstStyle/>
                    <a:p>
                      <a:pPr marL="171450" indent="-171450" algn="l">
                        <a:buFont typeface="Arial" panose="020B0604020202020204" pitchFamily="34" charset="0"/>
                        <a:buChar char="•"/>
                      </a:pPr>
                      <a:r>
                        <a:rPr lang="en-US" sz="1500" b="1" baseline="0" dirty="0" smtClean="0"/>
                        <a:t>Historical events</a:t>
                      </a:r>
                    </a:p>
                    <a:p>
                      <a:pPr marL="171450" indent="-171450" algn="l">
                        <a:buFont typeface="Arial" panose="020B0604020202020204" pitchFamily="34" charset="0"/>
                        <a:buChar char="•"/>
                      </a:pPr>
                      <a:r>
                        <a:rPr lang="en-US" sz="1500" b="1" baseline="0" dirty="0" smtClean="0"/>
                        <a:t>Scientific ideas or concepts with graphs, charts, etc…</a:t>
                      </a:r>
                    </a:p>
                    <a:p>
                      <a:pPr marL="171450" indent="-171450" algn="l">
                        <a:buFont typeface="Arial" panose="020B0604020202020204" pitchFamily="34" charset="0"/>
                        <a:buChar char="•"/>
                      </a:pPr>
                      <a:r>
                        <a:rPr lang="en-US" sz="1500" b="1" baseline="0" dirty="0" smtClean="0"/>
                        <a:t>Technical procedures</a:t>
                      </a:r>
                    </a:p>
                    <a:p>
                      <a:pPr marL="171450" indent="-171450" algn="l">
                        <a:buFont typeface="Arial" panose="020B0604020202020204" pitchFamily="34" charset="0"/>
                        <a:buChar char="•"/>
                      </a:pPr>
                      <a:r>
                        <a:rPr lang="en-US" sz="1500" b="1" baseline="0" dirty="0" smtClean="0"/>
                        <a:t>Descriptive</a:t>
                      </a:r>
                    </a:p>
                    <a:p>
                      <a:pPr marL="171450" indent="-171450" algn="l">
                        <a:buFont typeface="Arial" panose="020B0604020202020204" pitchFamily="34" charset="0"/>
                        <a:buChar char="•"/>
                      </a:pPr>
                      <a:r>
                        <a:rPr lang="en-US" sz="1500" b="1" baseline="0" dirty="0" smtClean="0"/>
                        <a:t>Procedural “How-To” Books</a:t>
                      </a:r>
                    </a:p>
                    <a:p>
                      <a:pPr marL="171450" indent="-171450" algn="l">
                        <a:buFont typeface="Arial" panose="020B0604020202020204" pitchFamily="34" charset="0"/>
                        <a:buChar char="•"/>
                      </a:pPr>
                      <a:r>
                        <a:rPr lang="en-US" sz="1500" b="1" baseline="0" dirty="0" smtClean="0"/>
                        <a:t>Social Studies</a:t>
                      </a:r>
                    </a:p>
                    <a:p>
                      <a:pPr marL="171450" indent="-171450" algn="l">
                        <a:buFont typeface="Arial" panose="020B0604020202020204" pitchFamily="34" charset="0"/>
                        <a:buChar char="•"/>
                      </a:pPr>
                      <a:r>
                        <a:rPr lang="en-US" sz="1500" b="1" baseline="0" dirty="0" smtClean="0"/>
                        <a:t>The Arts</a:t>
                      </a:r>
                    </a:p>
                  </a:txBody>
                  <a:tcPr marL="100584" marR="100584" marT="50292" marB="50292">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Fables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Folktales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Stories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Poems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Songs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Folktales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Songs</a:t>
                      </a:r>
                    </a:p>
                  </a:txBody>
                  <a:tcPr marL="100584" marR="100584" marT="50292" marB="50292">
                    <a:lnR w="12700" cap="flat" cmpd="sng" algn="ctr">
                      <a:noFill/>
                      <a:prstDash val="solid"/>
                      <a:round/>
                      <a:headEnd type="none" w="med" len="med"/>
                      <a:tailEnd type="none" w="med" len="med"/>
                    </a:lnR>
                    <a:solidFill>
                      <a:schemeClr val="accent4">
                        <a:lumMod val="40000"/>
                        <a:lumOff val="60000"/>
                      </a:schemeClr>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Plays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Print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Illustrative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Digital Texts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Fairy Tales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Legends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Tall Tales</a:t>
                      </a:r>
                    </a:p>
                  </a:txBody>
                  <a:tcPr marL="100584" marR="100584" marT="50292" marB="50292">
                    <a:lnL w="12700" cap="flat" cmpd="sng" algn="ctr">
                      <a:noFill/>
                      <a:prstDash val="solid"/>
                      <a:round/>
                      <a:headEnd type="none" w="med" len="med"/>
                      <a:tailEnd type="none" w="med" len="med"/>
                    </a:lnL>
                    <a:solidFill>
                      <a:schemeClr val="accent4">
                        <a:lumMod val="40000"/>
                        <a:lumOff val="60000"/>
                      </a:schemeClr>
                    </a:solidFill>
                  </a:tcPr>
                </a:tc>
              </a:tr>
              <a:tr h="469776">
                <a:tc gridSpan="2" vMerge="1">
                  <a:txBody>
                    <a:bodyPr/>
                    <a:lstStyle/>
                    <a:p>
                      <a:endParaRPr lang="en-US"/>
                    </a:p>
                  </a:txBody>
                  <a:tcPr/>
                </a:tc>
                <a:tc hMerge="1" vMerge="1">
                  <a:txBody>
                    <a:bodyPr/>
                    <a:lstStyle/>
                    <a:p>
                      <a:endParaRPr lang="en-US"/>
                    </a:p>
                  </a:txBody>
                  <a:tcPr/>
                </a:tc>
                <a:tc gridSpan="3">
                  <a:txBody>
                    <a:bodyPr/>
                    <a:lstStyle/>
                    <a:p>
                      <a:r>
                        <a:rPr lang="en-US" sz="1200" dirty="0" smtClean="0"/>
                        <a:t>Note:  </a:t>
                      </a:r>
                      <a:r>
                        <a:rPr lang="en-US" sz="1200" b="1" u="sng" dirty="0" smtClean="0"/>
                        <a:t>NON-FICTION</a:t>
                      </a:r>
                      <a:r>
                        <a:rPr lang="en-US" sz="1200" b="1" u="none" baseline="0" dirty="0" smtClean="0"/>
                        <a:t> </a:t>
                      </a:r>
                      <a:r>
                        <a:rPr lang="en-US" sz="1200" u="none" dirty="0" smtClean="0"/>
                        <a:t>(</a:t>
                      </a:r>
                      <a:r>
                        <a:rPr lang="en-US" sz="1200" dirty="0" smtClean="0"/>
                        <a:t>factual text-conveys information about someone, how to do something,  tell about a series of events…)</a:t>
                      </a:r>
                      <a:r>
                        <a:rPr lang="en-US" sz="1200" baseline="0" dirty="0" smtClean="0"/>
                        <a:t> </a:t>
                      </a:r>
                      <a:r>
                        <a:rPr lang="en-US" sz="1200" dirty="0" smtClean="0"/>
                        <a:t>Biographies/Autobiographies,</a:t>
                      </a:r>
                      <a:r>
                        <a:rPr lang="en-US" sz="1200" baseline="0" dirty="0" smtClean="0"/>
                        <a:t> </a:t>
                      </a:r>
                      <a:r>
                        <a:rPr lang="en-US" sz="1200" dirty="0" smtClean="0"/>
                        <a:t>Procedural text,</a:t>
                      </a:r>
                      <a:r>
                        <a:rPr lang="en-US" sz="1200" baseline="0" dirty="0" smtClean="0"/>
                        <a:t> </a:t>
                      </a:r>
                      <a:r>
                        <a:rPr lang="en-US" sz="1200" dirty="0" smtClean="0"/>
                        <a:t>Histories of an Event,</a:t>
                      </a:r>
                      <a:r>
                        <a:rPr lang="en-US" sz="1200" baseline="0" dirty="0" smtClean="0"/>
                        <a:t> </a:t>
                      </a:r>
                      <a:r>
                        <a:rPr lang="en-US" sz="1200" dirty="0" smtClean="0"/>
                        <a:t>Memoirs,</a:t>
                      </a:r>
                      <a:r>
                        <a:rPr lang="en-US" sz="1200" baseline="0" dirty="0" smtClean="0"/>
                        <a:t> </a:t>
                      </a:r>
                      <a:r>
                        <a:rPr lang="en-US" sz="1200" dirty="0" smtClean="0"/>
                        <a:t>Some News Articles</a:t>
                      </a:r>
                    </a:p>
                  </a:txBody>
                  <a:tcPr marL="100584" marR="100584" marT="50292" marB="50292">
                    <a:solidFill>
                      <a:schemeClr val="accent4">
                        <a:lumMod val="40000"/>
                        <a:lumOff val="60000"/>
                      </a:schemeClr>
                    </a:solidFill>
                  </a:tcPr>
                </a:tc>
                <a:tc hMerge="1">
                  <a:txBody>
                    <a:bodyPr/>
                    <a:lstStyle/>
                    <a:p>
                      <a:endParaRPr lang="en-US"/>
                    </a:p>
                  </a:txBody>
                  <a:tcPr/>
                </a:tc>
                <a:tc hMerge="1">
                  <a:txBody>
                    <a:bodyPr/>
                    <a:lstStyle/>
                    <a:p>
                      <a:endParaRPr lang="en-US"/>
                    </a:p>
                  </a:txBody>
                  <a:tcPr/>
                </a:tc>
              </a:tr>
              <a:tr h="1040346">
                <a:tc gridSpan="5">
                  <a:txBody>
                    <a:bodyPr/>
                    <a:lstStyle/>
                    <a:p>
                      <a:pPr algn="l"/>
                      <a:r>
                        <a:rPr lang="en-US" sz="1500" b="1" dirty="0" smtClean="0"/>
                        <a:t>The connection between reading and writing is well established. Students</a:t>
                      </a:r>
                      <a:r>
                        <a:rPr lang="en-US" sz="1500" b="1" baseline="0" dirty="0" smtClean="0"/>
                        <a:t> </a:t>
                      </a:r>
                      <a:r>
                        <a:rPr lang="en-US" sz="1500" b="1" dirty="0" smtClean="0"/>
                        <a:t>write in response to texts they have read.  </a:t>
                      </a:r>
                      <a:r>
                        <a:rPr lang="en-US" sz="1500" b="1" baseline="0" dirty="0" smtClean="0"/>
                        <a:t> The CC reading standards  suggest texts that support specific skills for reading.  These skills will also be seen in students’ writing either structurally or as a reflection of understanding content.  For that reason, Reading Anchor Texts and Writing Mentor Texts should have the following.</a:t>
                      </a:r>
                      <a:endParaRPr lang="en-US" sz="1500" b="1"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5524">
                <a:tc gridSpan="5">
                  <a:txBody>
                    <a:bodyPr/>
                    <a:lstStyle/>
                    <a:p>
                      <a:pPr marL="0" indent="0" algn="l">
                        <a:buFont typeface="Arial" panose="020B0604020202020204" pitchFamily="34" charset="0"/>
                        <a:buNone/>
                      </a:pPr>
                      <a:r>
                        <a:rPr lang="en-US" sz="1500" b="1" dirty="0" smtClean="0"/>
                        <a:t>TEXTS</a:t>
                      </a:r>
                      <a:r>
                        <a:rPr lang="en-US" sz="1500" b="1" baseline="0" dirty="0" smtClean="0"/>
                        <a:t> OR STIMULUS THAT…</a:t>
                      </a:r>
                      <a:endParaRPr lang="en-US" sz="1500" b="1" dirty="0"/>
                    </a:p>
                  </a:txBody>
                  <a:tcPr marL="100584" marR="100584" marT="50292" marB="50292">
                    <a:solidFill>
                      <a:schemeClr val="bg1"/>
                    </a:solidFill>
                  </a:tcPr>
                </a:tc>
                <a:tc hMerge="1">
                  <a:txBody>
                    <a:bodyPr/>
                    <a:lstStyle/>
                    <a:p>
                      <a:endParaRPr lang="en-US" sz="1100" dirty="0"/>
                    </a:p>
                  </a:txBody>
                  <a:tcPr marL="91345" marR="91345" marT="45672" marB="45672">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RL1  RI1</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a:t>
                      </a:r>
                      <a:r>
                        <a:rPr lang="en-US" sz="1200" baseline="0" dirty="0" smtClean="0"/>
                        <a:t> literature</a:t>
                      </a:r>
                      <a:r>
                        <a:rPr lang="en-US" sz="1200" dirty="0" smtClean="0"/>
                        <a:t> and informational texts that have key details addressing who, what, where, when</a:t>
                      </a:r>
                      <a:r>
                        <a:rPr lang="en-US" sz="1200" baseline="0" dirty="0" smtClean="0"/>
                        <a:t>, why and how.</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RL2  RI</a:t>
                      </a:r>
                      <a:r>
                        <a:rPr lang="en-US" sz="1300" b="1" baseline="0" dirty="0" smtClean="0"/>
                        <a:t>2</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 fables and folktales from diverse cultures with obvious central messages, lessons or morals.</a:t>
                      </a:r>
                    </a:p>
                    <a:p>
                      <a:pPr marL="171450" indent="-171450">
                        <a:buFont typeface="Arial" panose="020B0604020202020204" pitchFamily="34" charset="0"/>
                        <a:buChar char="•"/>
                      </a:pPr>
                      <a:r>
                        <a:rPr lang="en-US" sz="1200" dirty="0" smtClean="0"/>
                        <a:t>have multipara graphs with an identifiable main topic.</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RL3  RI3</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characters responding to major events and challenges.</a:t>
                      </a:r>
                    </a:p>
                    <a:p>
                      <a:pPr marL="171450" marR="0" lvl="0" indent="-171450" algn="l" defTabSz="91348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include historical events, scientific ideas or concepts and steps in technical procedures.</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RL4  RI4</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stories, poems or songs with regular beats, alliterations, rhymes or repeated lines.</a:t>
                      </a:r>
                    </a:p>
                    <a:p>
                      <a:pPr marL="171450" indent="-171450">
                        <a:buFont typeface="Arial" panose="020B0604020202020204" pitchFamily="34" charset="0"/>
                        <a:buChar char="•"/>
                      </a:pPr>
                      <a:r>
                        <a:rPr lang="en-US" sz="1200" baseline="0" dirty="0" smtClean="0"/>
                        <a:t>have words and phrases relevant to a grade 2 topic or subject.</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RL5  RI5</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narrative structures of beginning and ending conclusions of action.</a:t>
                      </a:r>
                    </a:p>
                    <a:p>
                      <a:pPr marL="171450" indent="-171450">
                        <a:buFont typeface="Arial" panose="020B0604020202020204" pitchFamily="34" charset="0"/>
                        <a:buChar char="•"/>
                      </a:pPr>
                      <a:r>
                        <a:rPr lang="en-US" sz="1200" dirty="0" smtClean="0"/>
                        <a:t>have various text features (e.g., captions, bold print, subheadings, glossaries, indexes, electronic menus, icons).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RL6  RI6</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baseline="0" dirty="0" smtClean="0"/>
                        <a:t>have character dialogue in different points of view.</a:t>
                      </a:r>
                    </a:p>
                    <a:p>
                      <a:pPr marL="171450" indent="-171450">
                        <a:buFont typeface="Arial" panose="020B0604020202020204" pitchFamily="34" charset="0"/>
                        <a:buChar char="•"/>
                      </a:pPr>
                      <a:r>
                        <a:rPr lang="en-US" sz="1200" baseline="0" dirty="0" smtClean="0"/>
                        <a:t>give explicit information about what the author wants to answer, explain or describe.</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RL7  RI7</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characters, setting or plot portrayed with illustrations and words in a print or digital text</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1961">
                <a:tc>
                  <a:txBody>
                    <a:bodyPr/>
                    <a:lstStyle/>
                    <a:p>
                      <a:pPr marL="0" indent="0" algn="l">
                        <a:buFont typeface="Arial" panose="020B0604020202020204" pitchFamily="34" charset="0"/>
                        <a:buNone/>
                      </a:pPr>
                      <a:r>
                        <a:rPr lang="en-US" sz="1300" b="1" dirty="0" smtClean="0"/>
                        <a:t>RI8</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have specific images that contribute to and clarify</a:t>
                      </a:r>
                      <a:r>
                        <a:rPr lang="en-US" sz="1200" baseline="0" dirty="0" smtClean="0"/>
                        <a:t> a text ((e.g., a diagram showing how a machine works).</a:t>
                      </a:r>
                      <a:endParaRPr lang="en-US" sz="1200" dirty="0" smtClean="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RL9  RI9</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include two versions of the same story by different authors or from different cultures.</a:t>
                      </a:r>
                    </a:p>
                    <a:p>
                      <a:pPr marL="171450" indent="-171450">
                        <a:buFont typeface="Arial" panose="020B0604020202020204" pitchFamily="34" charset="0"/>
                        <a:buChar char="•"/>
                      </a:pPr>
                      <a:r>
                        <a:rPr lang="en-US" sz="1200" dirty="0" smtClean="0"/>
                        <a:t>include two different texts on the same topic.</a:t>
                      </a:r>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9776">
                <a:tc>
                  <a:txBody>
                    <a:bodyPr/>
                    <a:lstStyle/>
                    <a:p>
                      <a:pPr marL="0" indent="0" algn="l">
                        <a:buFont typeface="Arial" panose="020B0604020202020204" pitchFamily="34" charset="0"/>
                        <a:buNone/>
                      </a:pPr>
                      <a:r>
                        <a:rPr lang="en-US" sz="1300" b="1" dirty="0" smtClean="0"/>
                        <a:t>RL10  RI10</a:t>
                      </a:r>
                    </a:p>
                  </a:txBody>
                  <a:tcPr marL="100584" marR="100584" marT="50292" marB="50292" anchor="ctr">
                    <a:solidFill>
                      <a:schemeClr val="accent1">
                        <a:lumMod val="40000"/>
                        <a:lumOff val="60000"/>
                      </a:schemeClr>
                    </a:solidFill>
                  </a:tcPr>
                </a:tc>
                <a:tc gridSpan="4">
                  <a:txBody>
                    <a:bodyPr/>
                    <a:lstStyle/>
                    <a:p>
                      <a:pPr marL="171450" indent="-171450">
                        <a:buFont typeface="Arial" panose="020B0604020202020204" pitchFamily="34" charset="0"/>
                        <a:buChar char="•"/>
                      </a:pPr>
                      <a:r>
                        <a:rPr lang="en-US" sz="1200" dirty="0" smtClean="0"/>
                        <a:t>are at the high end of the</a:t>
                      </a:r>
                      <a:r>
                        <a:rPr lang="en-US" sz="1200" baseline="0" dirty="0" smtClean="0"/>
                        <a:t> grades 2 – 3 complexity band of literature, stories and poetry.</a:t>
                      </a:r>
                    </a:p>
                    <a:p>
                      <a:pPr marL="171450" indent="-171450">
                        <a:buFont typeface="Arial" panose="020B0604020202020204" pitchFamily="34" charset="0"/>
                        <a:buChar char="•"/>
                      </a:pPr>
                      <a:r>
                        <a:rPr lang="en-US" sz="1200" baseline="0" dirty="0" smtClean="0"/>
                        <a:t>are at the high end of the grades 2 – 3 complexity band of history, social studies, science and technical texts.</a:t>
                      </a:r>
                      <a:endParaRPr lang="en-US" sz="1200" dirty="0"/>
                    </a:p>
                  </a:txBody>
                  <a:tcPr marL="100584" marR="100584" marT="50292" marB="50292">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Footer Placeholder 7"/>
          <p:cNvSpPr>
            <a:spLocks noGrp="1"/>
          </p:cNvSpPr>
          <p:nvPr>
            <p:ph type="ftr" sz="quarter" idx="11"/>
          </p:nvPr>
        </p:nvSpPr>
        <p:spPr>
          <a:xfrm>
            <a:off x="1" y="13763978"/>
            <a:ext cx="3394710" cy="714022"/>
          </a:xfrm>
        </p:spPr>
        <p:txBody>
          <a:bodyPr/>
          <a:lstStyle/>
          <a:p>
            <a:r>
              <a:rPr lang="en-US" sz="991" dirty="0"/>
              <a:t>Sourced from SBAC ELA Task Models; Susan Richmond 2015</a:t>
            </a:r>
          </a:p>
        </p:txBody>
      </p:sp>
    </p:spTree>
    <p:extLst>
      <p:ext uri="{BB962C8B-B14F-4D97-AF65-F5344CB8AC3E}">
        <p14:creationId xmlns:p14="http://schemas.microsoft.com/office/powerpoint/2010/main" val="427136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32590143"/>
              </p:ext>
            </p:extLst>
          </p:nvPr>
        </p:nvGraphicFramePr>
        <p:xfrm>
          <a:off x="181240" y="1582069"/>
          <a:ext cx="9640052" cy="9849120"/>
        </p:xfrm>
        <a:graphic>
          <a:graphicData uri="http://schemas.openxmlformats.org/drawingml/2006/table">
            <a:tbl>
              <a:tblPr firstRow="1" bandRow="1">
                <a:tableStyleId>{5940675A-B579-460E-94D1-54222C63F5DA}</a:tableStyleId>
              </a:tblPr>
              <a:tblGrid>
                <a:gridCol w="1787192"/>
                <a:gridCol w="1787192"/>
                <a:gridCol w="2350046"/>
                <a:gridCol w="2174183"/>
                <a:gridCol w="1541438"/>
              </a:tblGrid>
              <a:tr h="599632">
                <a:tc gridSpan="5">
                  <a:txBody>
                    <a:bodyPr/>
                    <a:lstStyle/>
                    <a:p>
                      <a:pPr algn="ctr"/>
                      <a:r>
                        <a:rPr lang="en-US" sz="2200" b="1" dirty="0" smtClean="0"/>
                        <a:t>Grade 2 Task Model Examples for Opinion Writing </a:t>
                      </a:r>
                      <a:r>
                        <a:rPr lang="en-US" sz="2200" b="1" u="sng" dirty="0" smtClean="0"/>
                        <a:t>W.1</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701542">
                <a:tc gridSpan="2">
                  <a:txBody>
                    <a:bodyPr/>
                    <a:lstStyle/>
                    <a:p>
                      <a:pPr marL="171450" indent="-171450">
                        <a:buFont typeface="Arial" panose="020B0604020202020204" pitchFamily="34" charset="0"/>
                        <a:buChar char="•"/>
                      </a:pPr>
                      <a:r>
                        <a:rPr lang="en-US" sz="1500" b="1" dirty="0" smtClean="0">
                          <a:solidFill>
                            <a:schemeClr val="tx1"/>
                          </a:solidFill>
                        </a:rPr>
                        <a:t>Introduce the topic</a:t>
                      </a:r>
                      <a:r>
                        <a:rPr lang="en-US" sz="1500" b="1" baseline="0" dirty="0" smtClean="0">
                          <a:solidFill>
                            <a:schemeClr val="tx1"/>
                          </a:solidFill>
                        </a:rPr>
                        <a:t> or book.</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3">
                  <a:txBody>
                    <a:bodyPr/>
                    <a:lstStyle/>
                    <a:p>
                      <a:r>
                        <a:rPr lang="en-US" sz="1200" b="1" dirty="0" smtClean="0">
                          <a:solidFill>
                            <a:schemeClr val="tx1"/>
                          </a:solidFill>
                        </a:rPr>
                        <a:t>Brief Write DOK-3 (student will write</a:t>
                      </a:r>
                      <a:r>
                        <a:rPr lang="en-US" sz="1200" b="1" baseline="0" dirty="0" smtClean="0">
                          <a:solidFill>
                            <a:schemeClr val="tx1"/>
                          </a:solidFill>
                        </a:rPr>
                        <a:t> an organized opinion text)</a:t>
                      </a:r>
                      <a:endParaRPr lang="en-US" sz="1200" b="1" dirty="0" smtClean="0">
                        <a:solidFill>
                          <a:schemeClr val="tx1"/>
                        </a:solidFill>
                      </a:endParaRPr>
                    </a:p>
                    <a:p>
                      <a:r>
                        <a:rPr lang="en-US" sz="1100" b="0" dirty="0" smtClean="0">
                          <a:solidFill>
                            <a:schemeClr val="tx1"/>
                          </a:solidFill>
                        </a:rPr>
                        <a:t>A student is writing a(n) [opinion letter or paper] for [teacher, class, etc.] about______. Read the draft of the student’s_____</a:t>
                      </a:r>
                      <a:r>
                        <a:rPr lang="en-US" sz="1100" b="0" baseline="0" dirty="0" smtClean="0">
                          <a:solidFill>
                            <a:schemeClr val="tx1"/>
                          </a:solidFill>
                        </a:rPr>
                        <a:t> then </a:t>
                      </a:r>
                      <a:r>
                        <a:rPr lang="en-US" sz="1100" b="0" dirty="0" smtClean="0">
                          <a:solidFill>
                            <a:schemeClr val="tx1"/>
                          </a:solidFill>
                        </a:rPr>
                        <a:t>complete the task.</a:t>
                      </a:r>
                    </a:p>
                    <a:p>
                      <a:pPr marL="171450" indent="-171450">
                        <a:buFont typeface="Arial" panose="020B0604020202020204" pitchFamily="34" charset="0"/>
                        <a:buChar char="•"/>
                      </a:pPr>
                      <a:r>
                        <a:rPr lang="en-US" sz="1100" b="0" dirty="0" smtClean="0">
                          <a:solidFill>
                            <a:schemeClr val="tx1"/>
                          </a:solidFill>
                        </a:rPr>
                        <a:t>The beginning of the student’s</a:t>
                      </a:r>
                      <a:r>
                        <a:rPr lang="en-US" sz="1100" b="0" baseline="0" dirty="0" smtClean="0">
                          <a:solidFill>
                            <a:schemeClr val="tx1"/>
                          </a:solidFill>
                        </a:rPr>
                        <a:t> [ opinion </a:t>
                      </a:r>
                      <a:r>
                        <a:rPr lang="en-US" sz="1100" b="0" dirty="0" smtClean="0">
                          <a:solidFill>
                            <a:schemeClr val="tx1"/>
                          </a:solidFill>
                        </a:rPr>
                        <a:t>letter</a:t>
                      </a:r>
                      <a:r>
                        <a:rPr lang="en-US" sz="1100" b="0" baseline="0" dirty="0" smtClean="0">
                          <a:solidFill>
                            <a:schemeClr val="tx1"/>
                          </a:solidFill>
                        </a:rPr>
                        <a:t> or paper]</a:t>
                      </a:r>
                      <a:r>
                        <a:rPr lang="en-US" sz="1100" b="0" dirty="0" smtClean="0">
                          <a:solidFill>
                            <a:schemeClr val="tx1"/>
                          </a:solidFill>
                        </a:rPr>
                        <a:t>does not state [his/her] opinion. Write a</a:t>
                      </a:r>
                      <a:r>
                        <a:rPr lang="en-US" sz="1100" b="0" baseline="0" dirty="0" smtClean="0">
                          <a:solidFill>
                            <a:schemeClr val="tx1"/>
                          </a:solidFill>
                        </a:rPr>
                        <a:t> beginning </a:t>
                      </a:r>
                      <a:r>
                        <a:rPr lang="en-US" sz="1100" b="0" dirty="0" smtClean="0">
                          <a:solidFill>
                            <a:schemeClr val="tx1"/>
                          </a:solidFill>
                        </a:rPr>
                        <a:t>paragraph that states the opinion.</a:t>
                      </a:r>
                    </a:p>
                    <a:p>
                      <a:pPr marL="171450" indent="-171450">
                        <a:buFont typeface="Arial" panose="020B0604020202020204" pitchFamily="34" charset="0"/>
                        <a:buChar char="•"/>
                      </a:pPr>
                      <a:r>
                        <a:rPr lang="en-US" sz="1100" b="0" dirty="0" smtClean="0">
                          <a:solidFill>
                            <a:schemeClr val="tx1"/>
                          </a:solidFill>
                        </a:rPr>
                        <a:t>Write a paragraph that concludes the [opinion letter</a:t>
                      </a:r>
                      <a:r>
                        <a:rPr lang="en-US" sz="1100" b="0" baseline="0" dirty="0" smtClean="0">
                          <a:solidFill>
                            <a:schemeClr val="tx1"/>
                          </a:solidFill>
                        </a:rPr>
                        <a:t> or paper].  Your conclusion should </a:t>
                      </a:r>
                      <a:r>
                        <a:rPr lang="en-US" sz="1100" b="0" dirty="0" smtClean="0">
                          <a:solidFill>
                            <a:schemeClr val="tx1"/>
                          </a:solidFill>
                        </a:rPr>
                        <a:t>support the student’s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590526">
                <a:tc gridSpan="2">
                  <a:txBody>
                    <a:bodyPr/>
                    <a:lstStyle/>
                    <a:p>
                      <a:pPr marL="171450" indent="-171450">
                        <a:buFont typeface="Arial" panose="020B0604020202020204" pitchFamily="34" charset="0"/>
                        <a:buChar char="•"/>
                      </a:pPr>
                      <a:r>
                        <a:rPr lang="en-US" sz="1500" b="1" dirty="0" smtClean="0">
                          <a:solidFill>
                            <a:schemeClr val="tx1"/>
                          </a:solidFill>
                        </a:rPr>
                        <a:t>State  an opinion about the topic or book.</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826182">
                <a:tc gridSpan="2">
                  <a:txBody>
                    <a:bodyPr/>
                    <a:lstStyle/>
                    <a:p>
                      <a:pPr marL="171450" indent="-171450">
                        <a:buFont typeface="Arial" panose="020B0604020202020204" pitchFamily="34" charset="0"/>
                        <a:buChar char="•"/>
                      </a:pPr>
                      <a:r>
                        <a:rPr lang="en-US" sz="1500" b="1" dirty="0" smtClean="0">
                          <a:solidFill>
                            <a:schemeClr val="tx1"/>
                          </a:solidFill>
                        </a:rPr>
                        <a:t>Give supporting reasons to</a:t>
                      </a:r>
                      <a:r>
                        <a:rPr lang="en-US" sz="1500" b="1" baseline="0" dirty="0" smtClean="0">
                          <a:solidFill>
                            <a:schemeClr val="tx1"/>
                          </a:solidFill>
                        </a:rPr>
                        <a:t> support opinion.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3" gridSpan="3">
                  <a:txBody>
                    <a:bodyPr/>
                    <a:lstStyle/>
                    <a:p>
                      <a:r>
                        <a:rPr lang="en-US" sz="1200" b="1" dirty="0" smtClean="0">
                          <a:solidFill>
                            <a:schemeClr val="tx1"/>
                          </a:solidFill>
                        </a:rPr>
                        <a:t>Revise a Brief Text</a:t>
                      </a:r>
                      <a:r>
                        <a:rPr lang="en-US" sz="1200" b="1" baseline="0" dirty="0" smtClean="0">
                          <a:solidFill>
                            <a:schemeClr val="tx1"/>
                          </a:solidFill>
                        </a:rPr>
                        <a:t> DOK – 2 (students will revise by identifying improved organizational elements)</a:t>
                      </a:r>
                    </a:p>
                    <a:p>
                      <a:pPr marL="0" indent="0">
                        <a:buFont typeface="Arial" panose="020B0604020202020204" pitchFamily="34" charset="0"/>
                        <a:buNone/>
                      </a:pPr>
                      <a:r>
                        <a:rPr lang="en-US" sz="1100" b="0" dirty="0" smtClean="0">
                          <a:solidFill>
                            <a:schemeClr val="tx1"/>
                          </a:solidFill>
                        </a:rPr>
                        <a:t>A student is writing a(n) [opinion article or letter] for [teacher, class, etc.]</a:t>
                      </a:r>
                      <a:r>
                        <a:rPr lang="en-US" sz="1100" b="0" baseline="0" dirty="0" smtClean="0">
                          <a:solidFill>
                            <a:schemeClr val="tx1"/>
                          </a:solidFill>
                        </a:rPr>
                        <a:t> </a:t>
                      </a:r>
                      <a:r>
                        <a:rPr lang="en-US" sz="1100" b="0" dirty="0" smtClean="0">
                          <a:solidFill>
                            <a:schemeClr val="tx1"/>
                          </a:solidFill>
                        </a:rPr>
                        <a:t>about _________. The student wants to revise the draft to _______. Read</a:t>
                      </a:r>
                      <a:r>
                        <a:rPr lang="en-US" sz="1100" b="0" baseline="0" dirty="0" smtClean="0">
                          <a:solidFill>
                            <a:schemeClr val="tx1"/>
                          </a:solidFill>
                        </a:rPr>
                        <a:t> </a:t>
                      </a:r>
                      <a:r>
                        <a:rPr lang="en-US" sz="1100" b="0" dirty="0" smtClean="0">
                          <a:solidFill>
                            <a:schemeClr val="tx1"/>
                          </a:solidFill>
                        </a:rPr>
                        <a:t>the draft of the ______ then complete the task.</a:t>
                      </a:r>
                      <a:r>
                        <a:rPr lang="en-US" sz="1100" b="0" baseline="0" dirty="0" smtClean="0">
                          <a:solidFill>
                            <a:schemeClr val="tx1"/>
                          </a:solidFill>
                        </a:rPr>
                        <a:t>   </a:t>
                      </a:r>
                    </a:p>
                    <a:p>
                      <a:pPr marL="171450" indent="-171450">
                        <a:buFont typeface="Arial" panose="020B0604020202020204" pitchFamily="34" charset="0"/>
                        <a:buChar char="•"/>
                      </a:pPr>
                      <a:r>
                        <a:rPr lang="en-US" sz="1100" b="0" dirty="0" smtClean="0">
                          <a:solidFill>
                            <a:schemeClr val="tx1"/>
                          </a:solidFill>
                        </a:rPr>
                        <a:t>Choose the sentence that best states the opinion of the [article, letter,</a:t>
                      </a:r>
                      <a:r>
                        <a:rPr lang="en-US" sz="1100" b="0" baseline="0" dirty="0" smtClean="0">
                          <a:solidFill>
                            <a:schemeClr val="tx1"/>
                          </a:solidFill>
                        </a:rPr>
                        <a:t> </a:t>
                      </a:r>
                      <a:r>
                        <a:rPr lang="en-US" sz="1100" b="0" dirty="0" smtClean="0">
                          <a:solidFill>
                            <a:schemeClr val="tx1"/>
                          </a:solidFill>
                        </a:rPr>
                        <a:t>etc.].</a:t>
                      </a:r>
                    </a:p>
                    <a:p>
                      <a:pPr marL="171450" indent="-171450">
                        <a:buFont typeface="Arial" panose="020B0604020202020204" pitchFamily="34" charset="0"/>
                        <a:buChar char="•"/>
                      </a:pPr>
                      <a:r>
                        <a:rPr lang="en-US" sz="1100" b="0" dirty="0" smtClean="0">
                          <a:solidFill>
                            <a:schemeClr val="tx1"/>
                          </a:solidFill>
                        </a:rPr>
                        <a:t>Choose the sentence(s) that would improve the conclusion for the [article, letter, etc.] (or would make the best conclusion).</a:t>
                      </a:r>
                    </a:p>
                    <a:p>
                      <a:pPr marL="171450" indent="-171450">
                        <a:buFont typeface="Arial" panose="020B0604020202020204" pitchFamily="34" charset="0"/>
                        <a:buChar char="•"/>
                      </a:pPr>
                      <a:r>
                        <a:rPr lang="en-US" sz="1100" b="0" dirty="0" smtClean="0">
                          <a:solidFill>
                            <a:schemeClr val="tx1"/>
                          </a:solidFill>
                        </a:rPr>
                        <a:t>Choose the best word(s) to connect the opinion and reasons.</a:t>
                      </a:r>
                    </a:p>
                    <a:p>
                      <a:pPr marL="0" indent="0">
                        <a:buFont typeface="Arial" panose="020B0604020202020204" pitchFamily="34" charset="0"/>
                        <a:buNone/>
                      </a:pPr>
                      <a:r>
                        <a:rPr lang="en-US" sz="1100" b="0" dirty="0" smtClean="0">
                          <a:solidFill>
                            <a:schemeClr val="tx1"/>
                          </a:solidFill>
                        </a:rPr>
                        <a:t>A student is writing a(n) [opinion article or letter] for [teacher, class, etc.]</a:t>
                      </a:r>
                      <a:r>
                        <a:rPr lang="en-US" sz="1100" b="0" baseline="0" dirty="0" smtClean="0">
                          <a:solidFill>
                            <a:schemeClr val="tx1"/>
                          </a:solidFill>
                        </a:rPr>
                        <a:t> </a:t>
                      </a:r>
                      <a:r>
                        <a:rPr lang="en-US" sz="1100" b="0" dirty="0" smtClean="0">
                          <a:solidFill>
                            <a:schemeClr val="tx1"/>
                          </a:solidFill>
                        </a:rPr>
                        <a:t>about _________. The student wants to revise the draft to _______. Read</a:t>
                      </a:r>
                      <a:r>
                        <a:rPr lang="en-US" sz="1100" b="0" baseline="0" dirty="0" smtClean="0">
                          <a:solidFill>
                            <a:schemeClr val="tx1"/>
                          </a:solidFill>
                        </a:rPr>
                        <a:t> </a:t>
                      </a:r>
                      <a:r>
                        <a:rPr lang="en-US" sz="1100" b="0" dirty="0" smtClean="0">
                          <a:solidFill>
                            <a:schemeClr val="tx1"/>
                          </a:solidFill>
                        </a:rPr>
                        <a:t>the draft of the ______.  Then complete the task</a:t>
                      </a:r>
                      <a:r>
                        <a:rPr lang="en-US" sz="1100" b="0" dirty="0" smtClean="0">
                          <a:solidFill>
                            <a:srgbClr val="FF0000"/>
                          </a:solidFill>
                        </a:rPr>
                        <a:t>.</a:t>
                      </a:r>
                    </a:p>
                    <a:p>
                      <a:pPr marL="171450" indent="-171450">
                        <a:buFont typeface="Arial" panose="020B0604020202020204" pitchFamily="34" charset="0"/>
                        <a:buChar char="•"/>
                      </a:pPr>
                      <a:r>
                        <a:rPr lang="en-US" sz="1100" b="0" dirty="0" smtClean="0">
                          <a:solidFill>
                            <a:schemeClr val="tx1"/>
                          </a:solidFill>
                        </a:rPr>
                        <a:t>Choose the two sentences that best introduce the student’s opinion</a:t>
                      </a:r>
                      <a:r>
                        <a:rPr lang="en-US" sz="1100" b="0" baseline="0" dirty="0" smtClean="0">
                          <a:solidFill>
                            <a:schemeClr val="tx1"/>
                          </a:solidFill>
                        </a:rPr>
                        <a:t> </a:t>
                      </a:r>
                      <a:r>
                        <a:rPr lang="en-US" sz="1100" b="0" dirty="0" smtClean="0">
                          <a:solidFill>
                            <a:schemeClr val="tx1"/>
                          </a:solidFill>
                        </a:rPr>
                        <a:t> and</a:t>
                      </a:r>
                      <a:r>
                        <a:rPr lang="en-US" sz="1100" b="0" baseline="0" dirty="0" smtClean="0">
                          <a:solidFill>
                            <a:schemeClr val="tx1"/>
                          </a:solidFill>
                        </a:rPr>
                        <a:t> </a:t>
                      </a:r>
                      <a:r>
                        <a:rPr lang="en-US" sz="1100" b="0" dirty="0" smtClean="0">
                          <a:solidFill>
                            <a:schemeClr val="tx1"/>
                          </a:solidFill>
                        </a:rPr>
                        <a:t>explain what the topic is about.</a:t>
                      </a:r>
                    </a:p>
                    <a:p>
                      <a:pPr marL="171450" indent="-171450">
                        <a:buFont typeface="Arial" panose="020B0604020202020204" pitchFamily="34" charset="0"/>
                        <a:buChar char="•"/>
                      </a:pPr>
                      <a:r>
                        <a:rPr lang="en-US" sz="1100" b="0" dirty="0" smtClean="0">
                          <a:solidFill>
                            <a:schemeClr val="tx1"/>
                          </a:solidFill>
                        </a:rPr>
                        <a:t>Choose the two best words to connect ____and____ [underlined text:</a:t>
                      </a:r>
                      <a:r>
                        <a:rPr lang="en-US" sz="1100" b="0" baseline="0" dirty="0" smtClean="0">
                          <a:solidFill>
                            <a:schemeClr val="tx1"/>
                          </a:solidFill>
                        </a:rPr>
                        <a:t> </a:t>
                      </a:r>
                      <a:r>
                        <a:rPr lang="en-US" sz="1100" b="0" dirty="0" smtClean="0">
                          <a:solidFill>
                            <a:schemeClr val="tx1"/>
                          </a:solidFill>
                        </a:rPr>
                        <a:t>two reasons, OR reason to opinion].</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3" hMerge="1">
                  <a:txBody>
                    <a:bodyPr/>
                    <a:lstStyle/>
                    <a:p>
                      <a:endParaRPr lang="en-US"/>
                    </a:p>
                  </a:txBody>
                  <a:tcPr/>
                </a:tc>
                <a:tc rowSpan="3" hMerge="1">
                  <a:txBody>
                    <a:bodyPr/>
                    <a:lstStyle/>
                    <a:p>
                      <a:endParaRPr lang="en-US"/>
                    </a:p>
                  </a:txBody>
                  <a:tcPr/>
                </a:tc>
              </a:tr>
              <a:tr h="941506">
                <a:tc gridSpan="2">
                  <a:txBody>
                    <a:bodyPr/>
                    <a:lstStyle/>
                    <a:p>
                      <a:pPr marL="171450" indent="-171450">
                        <a:buFont typeface="Arial" panose="020B0604020202020204" pitchFamily="34" charset="0"/>
                        <a:buChar char="•"/>
                      </a:pPr>
                      <a:r>
                        <a:rPr lang="en-US" sz="1500" b="1" dirty="0" smtClean="0">
                          <a:solidFill>
                            <a:schemeClr val="tx1"/>
                          </a:solidFill>
                        </a:rPr>
                        <a:t>Use linking words (because, and, also) to connect opinion and reasons.</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715866">
                <a:tc gridSpan="2">
                  <a:txBody>
                    <a:bodyPr/>
                    <a:lstStyle/>
                    <a:p>
                      <a:pPr marL="171450" indent="-171450">
                        <a:buFont typeface="Arial" panose="020B0604020202020204" pitchFamily="34" charset="0"/>
                        <a:buChar char="•"/>
                      </a:pPr>
                      <a:r>
                        <a:rPr lang="en-US" sz="1500" b="1" dirty="0" smtClean="0">
                          <a:solidFill>
                            <a:schemeClr val="tx1"/>
                          </a:solidFill>
                        </a:rPr>
                        <a:t>Provide a concluding</a:t>
                      </a:r>
                      <a:r>
                        <a:rPr lang="en-US" sz="1500" b="1" baseline="0" dirty="0" smtClean="0">
                          <a:solidFill>
                            <a:schemeClr val="tx1"/>
                          </a:solidFill>
                        </a:rPr>
                        <a:t> statement or section.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sz="1000" b="0" dirty="0" smtClean="0"/>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B w="38100" cap="flat" cmpd="sng" algn="ctr">
                      <a:solidFill>
                        <a:schemeClr val="tx1"/>
                      </a:solidFill>
                      <a:prstDash val="solid"/>
                      <a:round/>
                      <a:headEnd type="none" w="med" len="med"/>
                      <a:tailEnd type="none" w="med" len="med"/>
                    </a:lnB>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5">
                  <a:txBody>
                    <a:bodyPr/>
                    <a:lstStyle/>
                    <a:p>
                      <a:pPr marL="0" indent="0" algn="ctr">
                        <a:buFont typeface="Arial" panose="020B0604020202020204" pitchFamily="34" charset="0"/>
                        <a:buNone/>
                      </a:pPr>
                      <a:r>
                        <a:rPr lang="en-US" sz="1500" b="1" dirty="0" smtClean="0"/>
                        <a:t>Writing Elaboration for Opinion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459883">
                <a:tc rowSpan="2" gridSpan="2">
                  <a:txBody>
                    <a:bodyPr/>
                    <a:lstStyle/>
                    <a:p>
                      <a:pPr marL="171450" indent="-171450">
                        <a:buFont typeface="Arial" panose="020B0604020202020204" pitchFamily="34" charset="0"/>
                        <a:buChar char="•"/>
                      </a:pPr>
                      <a:r>
                        <a:rPr lang="en-US" sz="1500" b="1" dirty="0" smtClean="0">
                          <a:solidFill>
                            <a:schemeClr val="tx1"/>
                          </a:solidFill>
                        </a:rPr>
                        <a:t>Add more reasons to support the opinion (i.e. developing the opinion).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2" hMerge="1">
                  <a:txBody>
                    <a:bodyPr/>
                    <a:lstStyle/>
                    <a:p>
                      <a:endParaRPr lang="en-US"/>
                    </a:p>
                  </a:txBody>
                  <a:tcPr/>
                </a:tc>
                <a:tc gridSpan="3">
                  <a:txBody>
                    <a:bodyPr/>
                    <a:lstStyle/>
                    <a:p>
                      <a:r>
                        <a:rPr lang="en-US" sz="1200" b="1" dirty="0" smtClean="0">
                          <a:solidFill>
                            <a:schemeClr val="tx1"/>
                          </a:solidFill>
                        </a:rPr>
                        <a:t>Brief Write DOK-3 (student will revise by identifying improved organizational elements)</a:t>
                      </a:r>
                    </a:p>
                    <a:p>
                      <a:r>
                        <a:rPr lang="en-US" sz="1100" b="0" dirty="0" smtClean="0">
                          <a:solidFill>
                            <a:schemeClr val="tx1"/>
                          </a:solidFill>
                        </a:rPr>
                        <a:t>A student is writing a(n) [opinion article or letter about____] for [teacher, class,</a:t>
                      </a:r>
                      <a:r>
                        <a:rPr lang="en-US" sz="1100" b="0" baseline="0" dirty="0" smtClean="0">
                          <a:solidFill>
                            <a:schemeClr val="tx1"/>
                          </a:solidFill>
                        </a:rPr>
                        <a:t> </a:t>
                      </a:r>
                      <a:r>
                        <a:rPr lang="en-US" sz="1100" b="0" dirty="0" smtClean="0">
                          <a:solidFill>
                            <a:schemeClr val="tx1"/>
                          </a:solidFill>
                        </a:rPr>
                        <a:t>etc.] about _________. Read the draft of the ______ then complete the task.</a:t>
                      </a:r>
                      <a:r>
                        <a:rPr lang="en-US" sz="1100" b="0" baseline="0" dirty="0" smtClean="0">
                          <a:solidFill>
                            <a:schemeClr val="tx1"/>
                          </a:solidFill>
                        </a:rPr>
                        <a:t> </a:t>
                      </a:r>
                    </a:p>
                    <a:p>
                      <a:pPr marL="0" marR="0" indent="0" algn="l" defTabSz="913486"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Along with the text, students should have a source of information such as student</a:t>
                      </a:r>
                      <a:r>
                        <a:rPr lang="en-US" sz="1100" b="0" baseline="0" dirty="0" smtClean="0">
                          <a:solidFill>
                            <a:schemeClr val="tx1"/>
                          </a:solidFill>
                        </a:rPr>
                        <a:t> notes, a chart, a list, etc.. (fictitious but factually accurate). Students should quote from the source or paraphrase.</a:t>
                      </a:r>
                      <a:endParaRPr lang="en-US" sz="1100" b="0" dirty="0" smtClean="0">
                        <a:solidFill>
                          <a:schemeClr val="tx1"/>
                        </a:solidFill>
                      </a:endParaRPr>
                    </a:p>
                    <a:p>
                      <a:pPr marL="171450" indent="-171450">
                        <a:buFont typeface="Arial" panose="020B0604020202020204" pitchFamily="34" charset="0"/>
                        <a:buChar char="•"/>
                      </a:pPr>
                      <a:r>
                        <a:rPr lang="en-US" sz="1100" b="0" dirty="0" smtClean="0">
                          <a:solidFill>
                            <a:schemeClr val="tx1"/>
                          </a:solidFill>
                        </a:rPr>
                        <a:t>Write a paragraph</a:t>
                      </a:r>
                      <a:r>
                        <a:rPr lang="en-US" sz="1100" b="0" baseline="0" dirty="0" smtClean="0">
                          <a:solidFill>
                            <a:schemeClr val="tx1"/>
                          </a:solidFill>
                        </a:rPr>
                        <a:t> in the blank, </a:t>
                      </a:r>
                      <a:r>
                        <a:rPr lang="en-US" sz="1100" b="0" dirty="0" smtClean="0">
                          <a:solidFill>
                            <a:schemeClr val="tx1"/>
                          </a:solidFill>
                        </a:rPr>
                        <a:t>adding </a:t>
                      </a:r>
                      <a:r>
                        <a:rPr lang="en-US" sz="1100" b="0" baseline="0" dirty="0" smtClean="0">
                          <a:solidFill>
                            <a:schemeClr val="tx1"/>
                          </a:solidFill>
                        </a:rPr>
                        <a:t> </a:t>
                      </a:r>
                      <a:r>
                        <a:rPr lang="en-US" sz="1100" b="0" dirty="0" smtClean="0">
                          <a:solidFill>
                            <a:schemeClr val="tx1"/>
                          </a:solidFill>
                        </a:rPr>
                        <a:t>reasons from the</a:t>
                      </a:r>
                      <a:r>
                        <a:rPr lang="en-US" sz="1100" b="0" baseline="0" dirty="0" smtClean="0">
                          <a:solidFill>
                            <a:schemeClr val="tx1"/>
                          </a:solidFill>
                        </a:rPr>
                        <a:t> </a:t>
                      </a:r>
                      <a:r>
                        <a:rPr lang="en-US" sz="1100" b="0" dirty="0" smtClean="0">
                          <a:solidFill>
                            <a:schemeClr val="tx1"/>
                          </a:solidFill>
                        </a:rPr>
                        <a:t>student’s notes to support __________.</a:t>
                      </a:r>
                    </a:p>
                    <a:p>
                      <a:pPr marL="171450" indent="-171450">
                        <a:buFont typeface="Arial" panose="020B0604020202020204" pitchFamily="34" charset="0"/>
                        <a:buChar char="•"/>
                      </a:pPr>
                      <a:r>
                        <a:rPr lang="en-US" sz="1100" b="0" dirty="0" smtClean="0">
                          <a:solidFill>
                            <a:schemeClr val="tx1"/>
                          </a:solidFill>
                        </a:rPr>
                        <a:t>Use information from the [notes, chart, list, etc…) to help you write a</a:t>
                      </a:r>
                      <a:r>
                        <a:rPr lang="en-US" sz="1100" b="0" baseline="0" dirty="0" smtClean="0">
                          <a:solidFill>
                            <a:schemeClr val="tx1"/>
                          </a:solidFill>
                        </a:rPr>
                        <a:t> </a:t>
                      </a:r>
                      <a:r>
                        <a:rPr lang="en-US" sz="1100" b="0" dirty="0" smtClean="0">
                          <a:solidFill>
                            <a:schemeClr val="tx1"/>
                          </a:solidFill>
                        </a:rPr>
                        <a:t>paragraph</a:t>
                      </a:r>
                      <a:r>
                        <a:rPr lang="en-US" sz="1100" b="0" baseline="0" dirty="0" smtClean="0">
                          <a:solidFill>
                            <a:schemeClr val="tx1"/>
                          </a:solidFill>
                        </a:rPr>
                        <a:t> that gives more details about why the writer thinks that _______.</a:t>
                      </a:r>
                      <a:endParaRPr lang="en-US" sz="1100" b="0" dirty="0" smtClean="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828713">
                <a:tc gridSpan="2" vMerge="1">
                  <a:txBody>
                    <a:bodyPr/>
                    <a:lstStyle/>
                    <a:p>
                      <a:endParaRPr lang="en-US"/>
                    </a:p>
                  </a:txBody>
                  <a:tcPr/>
                </a:tc>
                <a:tc hMerge="1" vMerge="1">
                  <a:txBody>
                    <a:bodyPr/>
                    <a:lstStyle/>
                    <a:p>
                      <a:endParaRPr lang="en-US"/>
                    </a:p>
                  </a:txBody>
                  <a:tcPr/>
                </a:tc>
                <a:tc rowSpan="2" gridSpan="3">
                  <a:txBody>
                    <a:bodyPr/>
                    <a:lstStyle/>
                    <a:p>
                      <a:r>
                        <a:rPr lang="en-US" sz="1200" b="1" dirty="0" smtClean="0">
                          <a:solidFill>
                            <a:schemeClr val="tx1"/>
                          </a:solidFill>
                        </a:rPr>
                        <a:t>Revise a Brief Text DOK-2 (student will revise by identifying best</a:t>
                      </a:r>
                      <a:r>
                        <a:rPr lang="en-US" sz="1200" b="1" baseline="0" dirty="0" smtClean="0">
                          <a:solidFill>
                            <a:schemeClr val="tx1"/>
                          </a:solidFill>
                        </a:rPr>
                        <a:t> use of elaboration techniques)</a:t>
                      </a:r>
                      <a:endParaRPr lang="en-US" sz="1200" b="1" dirty="0" smtClean="0">
                        <a:solidFill>
                          <a:schemeClr val="tx1"/>
                        </a:solidFill>
                      </a:endParaRPr>
                    </a:p>
                    <a:p>
                      <a:r>
                        <a:rPr lang="en-US" sz="1100" b="0" dirty="0" smtClean="0">
                          <a:solidFill>
                            <a:schemeClr val="tx1"/>
                          </a:solidFill>
                        </a:rPr>
                        <a:t>A student is writing a(n) [opinion article or letter] for [teacher, class, etc.] about</a:t>
                      </a:r>
                      <a:r>
                        <a:rPr lang="en-US" sz="1100" b="0" baseline="0" dirty="0" smtClean="0">
                          <a:solidFill>
                            <a:schemeClr val="tx1"/>
                          </a:solidFill>
                        </a:rPr>
                        <a:t> </a:t>
                      </a:r>
                      <a:r>
                        <a:rPr lang="en-US" sz="1100" b="0" dirty="0" smtClean="0">
                          <a:solidFill>
                            <a:schemeClr val="tx1"/>
                          </a:solidFill>
                        </a:rPr>
                        <a:t>_______. The student wants to revise the draft to _______. Read the draft of</a:t>
                      </a:r>
                      <a:r>
                        <a:rPr lang="en-US" sz="1100" b="0" baseline="0" dirty="0" smtClean="0">
                          <a:solidFill>
                            <a:schemeClr val="tx1"/>
                          </a:solidFill>
                        </a:rPr>
                        <a:t> </a:t>
                      </a:r>
                      <a:r>
                        <a:rPr lang="en-US" sz="1100" b="0" dirty="0" smtClean="0">
                          <a:solidFill>
                            <a:schemeClr val="tx1"/>
                          </a:solidFill>
                        </a:rPr>
                        <a:t>the ______ then  complete the task.</a:t>
                      </a:r>
                      <a:r>
                        <a:rPr lang="en-US" sz="1100" b="0" baseline="0" dirty="0" smtClean="0">
                          <a:solidFill>
                            <a:schemeClr val="tx1"/>
                          </a:solidFill>
                        </a:rPr>
                        <a:t>  Note:  Along with the text, students should have a source of information such as student notes, a chart, a list, etc… (fictitious but factually accurate).  Students should quote from the source or paraphrase.</a:t>
                      </a:r>
                      <a:endParaRPr lang="en-US" sz="1100" b="0" dirty="0" smtClean="0">
                        <a:solidFill>
                          <a:schemeClr val="tx1"/>
                        </a:solidFill>
                      </a:endParaRPr>
                    </a:p>
                    <a:p>
                      <a:pPr marL="171450" indent="-171450">
                        <a:buFont typeface="Arial" panose="020B0604020202020204" pitchFamily="34" charset="0"/>
                        <a:buChar char="•"/>
                      </a:pPr>
                      <a:r>
                        <a:rPr lang="en-US" sz="1100" b="0" dirty="0" smtClean="0">
                          <a:solidFill>
                            <a:schemeClr val="tx1"/>
                          </a:solidFill>
                        </a:rPr>
                        <a:t>Which sentence best adds more reasons so</a:t>
                      </a:r>
                      <a:r>
                        <a:rPr lang="en-US" sz="1100" b="0" baseline="0" dirty="0" smtClean="0">
                          <a:solidFill>
                            <a:schemeClr val="tx1"/>
                          </a:solidFill>
                        </a:rPr>
                        <a:t> support the opinion? </a:t>
                      </a:r>
                    </a:p>
                    <a:p>
                      <a:pPr marL="171450" indent="-171450">
                        <a:buFont typeface="Arial" panose="020B0604020202020204" pitchFamily="34" charset="0"/>
                        <a:buChar char="•"/>
                      </a:pPr>
                      <a:r>
                        <a:rPr lang="en-US" sz="1100" b="0" baseline="0" dirty="0" smtClean="0">
                          <a:solidFill>
                            <a:schemeClr val="tx1"/>
                          </a:solidFill>
                        </a:rPr>
                        <a:t>Read the [letter, article] and the underlined opinion.  Which sentence adds more reasons to support the underlined opinion?</a:t>
                      </a:r>
                    </a:p>
                    <a:p>
                      <a:pPr marL="171450" indent="-171450">
                        <a:buFont typeface="Arial" panose="020B0604020202020204" pitchFamily="34" charset="0"/>
                        <a:buChar char="•"/>
                      </a:pPr>
                      <a:r>
                        <a:rPr lang="en-US" sz="1100" b="0" baseline="0" dirty="0" smtClean="0">
                          <a:solidFill>
                            <a:schemeClr val="tx1"/>
                          </a:solidFill>
                        </a:rPr>
                        <a:t>Which sentence adds a reason after the underlined sentence to support the writer’s opinion about ________?</a:t>
                      </a:r>
                    </a:p>
                    <a:p>
                      <a:pPr marL="171450" indent="-171450">
                        <a:buFont typeface="Arial" panose="020B0604020202020204" pitchFamily="34" charset="0"/>
                        <a:buChar char="•"/>
                      </a:pPr>
                      <a:r>
                        <a:rPr lang="en-US" sz="1100" b="0" dirty="0" smtClean="0">
                          <a:solidFill>
                            <a:schemeClr val="tx1"/>
                          </a:solidFill>
                        </a:rPr>
                        <a:t>Which</a:t>
                      </a:r>
                      <a:r>
                        <a:rPr lang="en-US" sz="1100" b="0" baseline="0" dirty="0" smtClean="0">
                          <a:solidFill>
                            <a:schemeClr val="tx1"/>
                          </a:solidFill>
                        </a:rPr>
                        <a:t> sentence adds a reason before the underlined sentence to support the writer’s opinion about _______?</a:t>
                      </a:r>
                    </a:p>
                    <a:p>
                      <a:pPr marL="171450" indent="-171450">
                        <a:buFont typeface="Arial" panose="020B0604020202020204" pitchFamily="34" charset="0"/>
                        <a:buChar char="•"/>
                      </a:pPr>
                      <a:r>
                        <a:rPr lang="en-US" sz="1100" b="0" baseline="0" dirty="0" smtClean="0">
                          <a:solidFill>
                            <a:schemeClr val="tx1"/>
                          </a:solidFill>
                        </a:rPr>
                        <a:t>The underlined sentences give reasons to explain the writer’s opinion about ______.  Which other sentence would add more reasons to support the write’s opinion?</a:t>
                      </a:r>
                      <a:endParaRPr lang="en-US" sz="1100" b="0" dirty="0" smtClean="0">
                        <a:solidFill>
                          <a:schemeClr val="tx1"/>
                        </a:solidFill>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1915278">
                <a:tc gridSpan="2">
                  <a:txBody>
                    <a:bodyPr/>
                    <a:lstStyle/>
                    <a:p>
                      <a:pPr marL="171450" indent="-171450">
                        <a:buFont typeface="Arial" panose="020B0604020202020204" pitchFamily="34" charset="0"/>
                        <a:buChar char="•"/>
                      </a:pPr>
                      <a:r>
                        <a:rPr lang="en-US" sz="1500" b="1" dirty="0" smtClean="0">
                          <a:solidFill>
                            <a:schemeClr val="tx1"/>
                          </a:solidFill>
                        </a:rPr>
                        <a:t>Delete details that do not support the opinion.</a:t>
                      </a:r>
                      <a:endParaRPr lang="en-US" sz="1500" b="1" dirty="0">
                        <a:solidFill>
                          <a:schemeClr val="tx1"/>
                        </a:solidFill>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338452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163819"/>
              </p:ext>
            </p:extLst>
          </p:nvPr>
        </p:nvGraphicFramePr>
        <p:xfrm>
          <a:off x="223755" y="1491637"/>
          <a:ext cx="9383644" cy="8940710"/>
        </p:xfrm>
        <a:graphic>
          <a:graphicData uri="http://schemas.openxmlformats.org/drawingml/2006/table">
            <a:tbl>
              <a:tblPr firstRow="1" bandRow="1">
                <a:tableStyleId>{5940675A-B579-460E-94D1-54222C63F5DA}</a:tableStyleId>
              </a:tblPr>
              <a:tblGrid>
                <a:gridCol w="1783730"/>
                <a:gridCol w="1318300"/>
                <a:gridCol w="465431"/>
                <a:gridCol w="2345495"/>
                <a:gridCol w="2169972"/>
                <a:gridCol w="1300716"/>
              </a:tblGrid>
              <a:tr h="621133">
                <a:tc gridSpan="6">
                  <a:txBody>
                    <a:bodyPr/>
                    <a:lstStyle/>
                    <a:p>
                      <a:pPr algn="ctr"/>
                      <a:r>
                        <a:rPr lang="en-US" sz="2200" b="1" dirty="0" smtClean="0">
                          <a:latin typeface="+mn-lt"/>
                        </a:rPr>
                        <a:t>Grade 2 Task Model Examples for Informational Writing </a:t>
                      </a:r>
                      <a:r>
                        <a:rPr lang="en-US" sz="2200" b="1" u="sng" dirty="0" smtClean="0">
                          <a:latin typeface="+mn-lt"/>
                        </a:rPr>
                        <a:t>W.2</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0465">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Language and Vocabulary</a:t>
                      </a:r>
                    </a:p>
                  </a:txBody>
                  <a:tcPr marL="100584" marR="100584" marT="50292" marB="5029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Edit and Clarify</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Brief 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Revise a Brief Text</a:t>
                      </a:r>
                    </a:p>
                  </a:txBody>
                  <a:tcPr marL="100584" marR="100584" marT="50292" marB="50292"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Full-Write</a:t>
                      </a:r>
                    </a:p>
                  </a:txBody>
                  <a:tcPr marL="100584" marR="100584" marT="50292" marB="50292"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r>
              <a:tr h="349764">
                <a:tc gridSpan="6">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smtClean="0">
                          <a:ln>
                            <a:noFill/>
                          </a:ln>
                          <a:solidFill>
                            <a:srgbClr val="202020"/>
                          </a:solidFill>
                          <a:effectLst/>
                          <a:uLnTx/>
                          <a:uFillTx/>
                          <a:latin typeface="+mn-lt"/>
                          <a:ea typeface="+mn-ea"/>
                          <a:cs typeface="+mn-cs"/>
                        </a:rPr>
                        <a:t>Writing Organization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489614">
                <a:tc gridSpan="2">
                  <a:txBody>
                    <a:bodyPr/>
                    <a:lstStyle/>
                    <a:p>
                      <a:pPr marL="285750" indent="-285750">
                        <a:buFont typeface="Arial" panose="020B0604020202020204" pitchFamily="34" charset="0"/>
                        <a:buChar char="•"/>
                      </a:pPr>
                      <a:r>
                        <a:rPr lang="en-US" sz="1500" b="1" dirty="0" smtClean="0">
                          <a:solidFill>
                            <a:schemeClr val="tx1"/>
                          </a:solidFill>
                          <a:latin typeface="+mn-lt"/>
                        </a:rPr>
                        <a:t>Introduce</a:t>
                      </a:r>
                      <a:r>
                        <a:rPr lang="en-US" sz="1500" b="1" baseline="0" dirty="0" smtClean="0">
                          <a:solidFill>
                            <a:schemeClr val="tx1"/>
                          </a:solidFill>
                          <a:latin typeface="+mn-lt"/>
                        </a:rPr>
                        <a:t> a topic.</a:t>
                      </a: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solidFill>
                            <a:schemeClr val="tx1"/>
                          </a:solidFill>
                          <a:latin typeface="+mn-lt"/>
                        </a:rPr>
                        <a:t>Brief Write DOK-3 ( student will write an organized informational/explanatory text)</a:t>
                      </a:r>
                    </a:p>
                    <a:p>
                      <a:pPr algn="l"/>
                      <a:r>
                        <a:rPr lang="en-US" sz="1100" b="0" i="0" u="none" strike="noStrike" baseline="0" dirty="0" smtClean="0">
                          <a:solidFill>
                            <a:schemeClr val="tx1"/>
                          </a:solidFill>
                          <a:latin typeface="+mn-lt"/>
                        </a:rPr>
                        <a:t>A student is writing a [report, letter, or article] for [teacher, class, etc.] about ________. Read the draft of the ______then complete the task.</a:t>
                      </a:r>
                    </a:p>
                    <a:p>
                      <a:pPr marL="171450" indent="-171450" algn="l">
                        <a:buFont typeface="Arial" panose="020B0604020202020204" pitchFamily="34" charset="0"/>
                        <a:buChar char="•"/>
                      </a:pPr>
                      <a:r>
                        <a:rPr lang="en-US" sz="1100" b="0" i="0" u="none" strike="noStrike" baseline="0" dirty="0" smtClean="0">
                          <a:solidFill>
                            <a:schemeClr val="tx1"/>
                          </a:solidFill>
                          <a:latin typeface="+mn-lt"/>
                        </a:rPr>
                        <a:t>The beginning of the student’s paper does not say what it is about. Write a beginning paragraph that introduces the topic.</a:t>
                      </a:r>
                    </a:p>
                    <a:p>
                      <a:pPr marL="171450" indent="-171450" algn="l">
                        <a:buFont typeface="Arial" panose="020B0604020202020204" pitchFamily="34" charset="0"/>
                        <a:buChar char="•"/>
                      </a:pPr>
                      <a:r>
                        <a:rPr lang="en-US" sz="1100" b="0" i="0" u="none" strike="noStrike" baseline="0" dirty="0" smtClean="0">
                          <a:solidFill>
                            <a:schemeClr val="tx1"/>
                          </a:solidFill>
                          <a:latin typeface="+mn-lt"/>
                        </a:rPr>
                        <a:t>Write an ending paragraph or paragraphs that conclude the student’s paper.</a:t>
                      </a:r>
                      <a:endParaRPr lang="en-US" sz="1100" b="0" dirty="0" smtClean="0">
                        <a:solidFill>
                          <a:schemeClr val="tx1"/>
                        </a:solidFill>
                        <a:latin typeface="+mn-lt"/>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787459">
                <a:tc gridSpan="2">
                  <a:txBody>
                    <a:bodyPr/>
                    <a:lstStyle/>
                    <a:p>
                      <a:pPr marL="285750" indent="-285750">
                        <a:buFont typeface="Arial" panose="020B0604020202020204" pitchFamily="34" charset="0"/>
                        <a:buChar char="•"/>
                      </a:pPr>
                      <a:r>
                        <a:rPr lang="en-US" sz="1500" b="1" dirty="0" smtClean="0">
                          <a:solidFill>
                            <a:schemeClr val="tx1"/>
                          </a:solidFill>
                          <a:latin typeface="+mn-lt"/>
                        </a:rPr>
                        <a:t>Develop points about the topic with facts and definitions.</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930416">
                <a:tc gridSpan="2">
                  <a:txBody>
                    <a:bodyPr/>
                    <a:lstStyle/>
                    <a:p>
                      <a:pPr marL="285750" indent="-285750">
                        <a:buFont typeface="Arial" panose="020B0604020202020204" pitchFamily="34" charset="0"/>
                        <a:buChar char="•"/>
                      </a:pPr>
                      <a:r>
                        <a:rPr lang="en-US" sz="1500" b="1" dirty="0" smtClean="0">
                          <a:solidFill>
                            <a:schemeClr val="tx1"/>
                          </a:solidFill>
                          <a:latin typeface="+mn-lt"/>
                        </a:rPr>
                        <a:t>Group related information together.</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rowSpan="2" gridSpan="4">
                  <a:txBody>
                    <a:bodyPr/>
                    <a:lstStyle/>
                    <a:p>
                      <a:r>
                        <a:rPr lang="en-US" sz="1200" b="1" dirty="0" smtClean="0">
                          <a:solidFill>
                            <a:schemeClr val="tx1"/>
                          </a:solidFill>
                          <a:latin typeface="+mn-lt"/>
                        </a:rPr>
                        <a:t>Revise a Brief Text</a:t>
                      </a:r>
                      <a:r>
                        <a:rPr lang="en-US" sz="1200" b="1" baseline="0" dirty="0" smtClean="0">
                          <a:solidFill>
                            <a:schemeClr val="tx1"/>
                          </a:solidFill>
                          <a:latin typeface="+mn-lt"/>
                        </a:rPr>
                        <a:t> DOK – 2  (student will revise by identifying improved organizational elements)</a:t>
                      </a:r>
                    </a:p>
                    <a:p>
                      <a:r>
                        <a:rPr lang="en-US" sz="1100" b="0" baseline="0" dirty="0" smtClean="0">
                          <a:solidFill>
                            <a:schemeClr val="tx1"/>
                          </a:solidFill>
                          <a:latin typeface="+mn-lt"/>
                        </a:rPr>
                        <a:t>A student is writing a [report, letter, or article for [teacher, class, etc.] about______. The student wants to revise the draft to _____. Read the draft of the ______then complete the task</a:t>
                      </a:r>
                      <a:r>
                        <a:rPr lang="en-US" sz="1100" b="0" baseline="0" dirty="0" smtClean="0">
                          <a:solidFill>
                            <a:srgbClr val="FF0000"/>
                          </a:solidFill>
                          <a:latin typeface="+mn-lt"/>
                        </a:rPr>
                        <a:t>.</a:t>
                      </a:r>
                    </a:p>
                    <a:p>
                      <a:pPr marL="171450" indent="-171450">
                        <a:buFont typeface="Arial" panose="020B0604020202020204" pitchFamily="34" charset="0"/>
                        <a:buChar char="•"/>
                      </a:pPr>
                      <a:r>
                        <a:rPr lang="en-US" sz="1100" b="0" baseline="0" dirty="0" smtClean="0">
                          <a:solidFill>
                            <a:schemeClr val="tx1"/>
                          </a:solidFill>
                          <a:latin typeface="+mn-lt"/>
                        </a:rPr>
                        <a:t>Choose the sentence [or group of sentences] that best introduces the topic of the student’s paper.</a:t>
                      </a:r>
                    </a:p>
                    <a:p>
                      <a:pPr marL="171450" indent="-171450">
                        <a:buFont typeface="Arial" panose="020B0604020202020204" pitchFamily="34" charset="0"/>
                        <a:buChar char="•"/>
                      </a:pPr>
                      <a:r>
                        <a:rPr lang="en-US" sz="1100" b="0" baseline="0" dirty="0" smtClean="0">
                          <a:solidFill>
                            <a:schemeClr val="tx1"/>
                          </a:solidFill>
                          <a:latin typeface="+mn-lt"/>
                        </a:rPr>
                        <a:t>Choose the sentence [or group of sentences] that is the best conclusion to the student’s paper.</a:t>
                      </a:r>
                    </a:p>
                    <a:p>
                      <a:pPr marL="171450" indent="-171450">
                        <a:buFont typeface="Arial" panose="020B0604020202020204" pitchFamily="34" charset="0"/>
                        <a:buChar char="•"/>
                      </a:pPr>
                      <a:r>
                        <a:rPr lang="en-US" sz="1100" b="0" baseline="0" dirty="0" smtClean="0">
                          <a:solidFill>
                            <a:schemeClr val="tx1"/>
                          </a:solidFill>
                          <a:latin typeface="+mn-lt"/>
                        </a:rPr>
                        <a:t>Choose the best word/phrase to connect the underlined sentences</a:t>
                      </a:r>
                      <a:r>
                        <a:rPr lang="en-US" sz="1100" b="0" baseline="0" dirty="0" smtClean="0">
                          <a:solidFill>
                            <a:srgbClr val="FF0000"/>
                          </a:solidFill>
                          <a:latin typeface="+mn-lt"/>
                        </a:rPr>
                        <a:t>.</a:t>
                      </a:r>
                    </a:p>
                    <a:p>
                      <a:pPr marL="0" indent="0">
                        <a:buFont typeface="Arial" panose="020B0604020202020204" pitchFamily="34" charset="0"/>
                        <a:buNone/>
                      </a:pPr>
                      <a:r>
                        <a:rPr lang="en-US" sz="1100" b="0" baseline="0" dirty="0" smtClean="0">
                          <a:solidFill>
                            <a:schemeClr val="tx1"/>
                          </a:solidFill>
                          <a:latin typeface="+mn-lt"/>
                        </a:rPr>
                        <a:t>Students may be asked to select more than one correct answer.</a:t>
                      </a:r>
                    </a:p>
                    <a:p>
                      <a:pPr marL="171450" indent="-171450">
                        <a:buFont typeface="Arial" panose="020B0604020202020204" pitchFamily="34" charset="0"/>
                        <a:buChar char="•"/>
                      </a:pPr>
                      <a:r>
                        <a:rPr lang="en-US" sz="1100" b="0" baseline="0" dirty="0" smtClean="0">
                          <a:solidFill>
                            <a:schemeClr val="tx1"/>
                          </a:solidFill>
                          <a:latin typeface="+mn-lt"/>
                        </a:rPr>
                        <a:t>Choose two sentences that best introduce the topic of the student’s paper.</a:t>
                      </a:r>
                    </a:p>
                    <a:p>
                      <a:pPr marL="171450" indent="-171450">
                        <a:buFont typeface="Arial" panose="020B0604020202020204" pitchFamily="34" charset="0"/>
                        <a:buChar char="•"/>
                      </a:pPr>
                      <a:r>
                        <a:rPr lang="en-US" sz="1100" b="0" baseline="0" dirty="0" smtClean="0">
                          <a:solidFill>
                            <a:schemeClr val="tx1"/>
                          </a:solidFill>
                          <a:latin typeface="+mn-lt"/>
                        </a:rPr>
                        <a:t>Choose two sentences that make the best conclusion to the student’s paper.</a:t>
                      </a:r>
                    </a:p>
                    <a:p>
                      <a:pPr marL="171450" indent="-171450">
                        <a:buFont typeface="Arial" panose="020B0604020202020204" pitchFamily="34" charset="0"/>
                        <a:buChar char="•"/>
                      </a:pPr>
                      <a:r>
                        <a:rPr lang="en-US" sz="1100" b="0" baseline="0" dirty="0" smtClean="0">
                          <a:solidFill>
                            <a:schemeClr val="tx1"/>
                          </a:solidFill>
                          <a:latin typeface="+mn-lt"/>
                        </a:rPr>
                        <a:t>Choose the best words to connect ____and____ [underlined text].</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baseline="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rowSpan="2"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1049693">
                <a:tc gridSpan="2">
                  <a:txBody>
                    <a:bodyPr/>
                    <a:lstStyle/>
                    <a:p>
                      <a:pPr marL="285750" indent="-285750">
                        <a:buFont typeface="Arial" panose="020B0604020202020204" pitchFamily="34" charset="0"/>
                        <a:buChar char="•"/>
                      </a:pPr>
                      <a:r>
                        <a:rPr lang="en-US" sz="1500" b="1" dirty="0" smtClean="0">
                          <a:solidFill>
                            <a:schemeClr val="tx1"/>
                          </a:solidFill>
                          <a:latin typeface="+mn-lt"/>
                        </a:rPr>
                        <a:t>Provide a concluding statement or section.</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FFA7A7"/>
                    </a:solidFill>
                  </a:tcPr>
                </a:tc>
                <a:tc hMerge="1" v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solidFill>
                      <a:schemeClr val="accent2">
                        <a:lumMod val="40000"/>
                        <a:lumOff val="60000"/>
                      </a:schemeClr>
                    </a:solidFill>
                  </a:tcPr>
                </a:tc>
              </a:tr>
              <a:tr h="349764">
                <a:tc gridSpan="6">
                  <a:txBody>
                    <a:bodyPr/>
                    <a:lstStyle/>
                    <a:p>
                      <a:pPr marL="0" indent="0" algn="ctr">
                        <a:buFont typeface="Arial" panose="020B0604020202020204" pitchFamily="34" charset="0"/>
                        <a:buNone/>
                      </a:pPr>
                      <a:r>
                        <a:rPr lang="en-US" sz="1500" b="1" dirty="0" smtClean="0">
                          <a:latin typeface="+mn-lt"/>
                        </a:rPr>
                        <a:t>Writing Elaboration for Informational Brief Writes and Revise a Brief Text</a:t>
                      </a:r>
                    </a:p>
                  </a:txBody>
                  <a:tcPr marL="100584" marR="100584" marT="50292" marB="50292"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r>
              <a:tr h="1812294">
                <a:tc rowSpan="2" gridSpan="2">
                  <a:txBody>
                    <a:bodyPr/>
                    <a:lstStyle/>
                    <a:p>
                      <a:pPr marL="285750" indent="-285750">
                        <a:buFont typeface="Arial" panose="020B0604020202020204" pitchFamily="34" charset="0"/>
                        <a:buChar char="•"/>
                      </a:pPr>
                      <a:r>
                        <a:rPr lang="en-US" sz="1500" b="1" dirty="0" smtClean="0">
                          <a:solidFill>
                            <a:schemeClr val="tx1"/>
                          </a:solidFill>
                          <a:latin typeface="+mn-lt"/>
                        </a:rPr>
                        <a:t>Develop the topic with supporting details.</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4">
                        <a:lumMod val="20000"/>
                        <a:lumOff val="80000"/>
                      </a:schemeClr>
                    </a:solidFill>
                  </a:tcPr>
                </a:tc>
                <a:tc rowSpan="2" hMerge="1">
                  <a:txBody>
                    <a:bodyPr/>
                    <a:lstStyle/>
                    <a:p>
                      <a:endParaRPr lang="en-US"/>
                    </a:p>
                  </a:txBody>
                  <a:tcPr/>
                </a:tc>
                <a:tc gridSpan="4">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Brief Write DOK-3 (student will write informational/explanatory text by applying elaboration techniques)</a:t>
                      </a:r>
                    </a:p>
                    <a:p>
                      <a:r>
                        <a:rPr lang="en-US" sz="1100" b="0" dirty="0" smtClean="0">
                          <a:solidFill>
                            <a:schemeClr val="tx1"/>
                          </a:solidFill>
                          <a:latin typeface="+mn-lt"/>
                        </a:rPr>
                        <a:t>A student is writing a [report, letter, or article.] for [teacher, class, etc.] about_______. Read the draft of the ______ and complete the task.</a:t>
                      </a:r>
                    </a:p>
                    <a:p>
                      <a:r>
                        <a:rPr lang="en-US" sz="1100" b="0" dirty="0" smtClean="0">
                          <a:solidFill>
                            <a:schemeClr val="tx1"/>
                          </a:solidFill>
                          <a:latin typeface="+mn-lt"/>
                        </a:rPr>
                        <a:t>Note:</a:t>
                      </a:r>
                      <a:r>
                        <a:rPr lang="en-US" sz="1100" b="0" baseline="0" dirty="0" smtClean="0">
                          <a:solidFill>
                            <a:schemeClr val="tx1"/>
                          </a:solidFill>
                          <a:latin typeface="+mn-lt"/>
                        </a:rPr>
                        <a:t> </a:t>
                      </a:r>
                      <a:r>
                        <a:rPr lang="en-US" sz="1100" b="0" dirty="0" smtClean="0">
                          <a:solidFill>
                            <a:schemeClr val="tx1"/>
                          </a:solidFill>
                          <a:latin typeface="+mn-lt"/>
                        </a:rPr>
                        <a:t>Along with the text, students should have a source of information such as student notes, a chart, a list, etc.. (fictitious but factually accurate). Students should quote from the source or paraphrase.</a:t>
                      </a:r>
                    </a:p>
                    <a:p>
                      <a:pPr marL="171450" indent="-171450">
                        <a:buFont typeface="Arial" panose="020B0604020202020204" pitchFamily="34" charset="0"/>
                        <a:buChar char="•"/>
                      </a:pPr>
                      <a:r>
                        <a:rPr lang="en-US" sz="1100" b="0" dirty="0" smtClean="0">
                          <a:solidFill>
                            <a:schemeClr val="tx1"/>
                          </a:solidFill>
                          <a:latin typeface="+mn-lt"/>
                        </a:rPr>
                        <a:t>Write a paragraph or paragraphs that add more [examples, facts, etc.]</a:t>
                      </a:r>
                      <a:r>
                        <a:rPr lang="en-US" sz="1100" b="0" baseline="0" dirty="0" smtClean="0">
                          <a:solidFill>
                            <a:schemeClr val="tx1"/>
                          </a:solidFill>
                          <a:latin typeface="+mn-lt"/>
                        </a:rPr>
                        <a:t> </a:t>
                      </a:r>
                      <a:r>
                        <a:rPr lang="en-US" sz="1100" b="0" dirty="0" smtClean="0">
                          <a:solidFill>
                            <a:schemeClr val="tx1"/>
                          </a:solidFill>
                          <a:latin typeface="+mn-lt"/>
                        </a:rPr>
                        <a:t>about the topic [or other specified/underlined idea] of the paper.</a:t>
                      </a:r>
                    </a:p>
                    <a:p>
                      <a:pPr marL="171450" indent="-171450">
                        <a:buFont typeface="Arial" panose="020B0604020202020204" pitchFamily="34" charset="0"/>
                        <a:buChar char="•"/>
                      </a:pPr>
                      <a:r>
                        <a:rPr lang="en-US" sz="1100" b="0" dirty="0" smtClean="0">
                          <a:solidFill>
                            <a:schemeClr val="tx1"/>
                          </a:solidFill>
                          <a:latin typeface="+mn-lt"/>
                        </a:rPr>
                        <a:t>Write a paragraph or paragraphs that further develop [a specific idea,</a:t>
                      </a:r>
                      <a:r>
                        <a:rPr lang="en-US" sz="1100" b="0" baseline="0" dirty="0" smtClean="0">
                          <a:solidFill>
                            <a:schemeClr val="tx1"/>
                          </a:solidFill>
                          <a:latin typeface="+mn-lt"/>
                        </a:rPr>
                        <a:t> </a:t>
                      </a:r>
                      <a:r>
                        <a:rPr lang="en-US" sz="1100" b="0" dirty="0" smtClean="0">
                          <a:solidFill>
                            <a:schemeClr val="tx1"/>
                          </a:solidFill>
                          <a:latin typeface="+mn-lt"/>
                        </a:rPr>
                        <a:t>etc.] in the [indicate place, e.g., second paragraph, or underlined idea].</a:t>
                      </a: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T w="38100" cap="flat" cmpd="sng" algn="ctr">
                      <a:solidFill>
                        <a:schemeClr val="tx1"/>
                      </a:solidFill>
                      <a:prstDash val="solid"/>
                      <a:round/>
                      <a:headEnd type="none" w="med" len="med"/>
                      <a:tailEnd type="none" w="med" len="med"/>
                    </a:lnT>
                    <a:solidFill>
                      <a:srgbClr val="FFA7A7"/>
                    </a:solidFill>
                  </a:tcPr>
                </a:tc>
                <a:tc hMerge="1">
                  <a:txBody>
                    <a:bodyPr/>
                    <a:lstStyle/>
                    <a:p>
                      <a:pPr marL="0" indent="0" algn="ctr">
                        <a:buFont typeface="Arial" panose="020B0604020202020204" pitchFamily="34" charset="0"/>
                        <a:buNone/>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2">
                        <a:lumMod val="40000"/>
                        <a:lumOff val="60000"/>
                      </a:schemeClr>
                    </a:solidFill>
                  </a:tcPr>
                </a:tc>
              </a:tr>
              <a:tr h="174494">
                <a:tc gridSpan="2" vMerge="1">
                  <a:txBody>
                    <a:bodyPr/>
                    <a:lstStyle/>
                    <a:p>
                      <a:endParaRPr lang="en-US"/>
                    </a:p>
                  </a:txBody>
                  <a:tcPr/>
                </a:tc>
                <a:tc hMerge="1" vMerge="1">
                  <a:txBody>
                    <a:bodyPr/>
                    <a:lstStyle/>
                    <a:p>
                      <a:endParaRPr lang="en-US"/>
                    </a:p>
                  </a:txBody>
                  <a:tcPr/>
                </a:tc>
                <a:tc rowSpan="2" gridSpan="4">
                  <a:txBody>
                    <a:bodyPr/>
                    <a:lstStyle/>
                    <a:p>
                      <a:r>
                        <a:rPr lang="en-US" sz="1200" b="1" dirty="0" smtClean="0">
                          <a:solidFill>
                            <a:schemeClr val="tx1"/>
                          </a:solidFill>
                          <a:latin typeface="+mn-lt"/>
                        </a:rPr>
                        <a:t>Revise a Brief Text DOK-2 (student will revise by identifying best use of elaboration techniques)</a:t>
                      </a:r>
                    </a:p>
                    <a:p>
                      <a:r>
                        <a:rPr lang="en-US" sz="1100" b="0" dirty="0" smtClean="0">
                          <a:solidFill>
                            <a:schemeClr val="tx1"/>
                          </a:solidFill>
                          <a:latin typeface="+mn-lt"/>
                        </a:rPr>
                        <a:t>A student is writing a [report, letter, or article] for [teacher, class, etc.] about________. The student wants to revise the draft to _____. Read the draft of</a:t>
                      </a:r>
                      <a:r>
                        <a:rPr lang="en-US" sz="1100" b="0" baseline="0" dirty="0" smtClean="0">
                          <a:solidFill>
                            <a:schemeClr val="tx1"/>
                          </a:solidFill>
                          <a:latin typeface="+mn-lt"/>
                        </a:rPr>
                        <a:t> </a:t>
                      </a:r>
                      <a:r>
                        <a:rPr lang="en-US" sz="1100" b="0" dirty="0" smtClean="0">
                          <a:solidFill>
                            <a:schemeClr val="tx1"/>
                          </a:solidFill>
                          <a:latin typeface="+mn-lt"/>
                        </a:rPr>
                        <a:t>the ______ then complete the task that follows. </a:t>
                      </a:r>
                    </a:p>
                    <a:p>
                      <a:r>
                        <a:rPr lang="en-US" sz="1100" b="0" dirty="0" smtClean="0">
                          <a:solidFill>
                            <a:schemeClr val="tx1"/>
                          </a:solidFill>
                          <a:latin typeface="+mn-lt"/>
                        </a:rPr>
                        <a:t>Note: Along with the text, students should have a source of information such as student notes, a chart, a list, etc..( fictitious, but factually</a:t>
                      </a:r>
                      <a:r>
                        <a:rPr lang="en-US" sz="1100" b="0" baseline="0" dirty="0" smtClean="0">
                          <a:solidFill>
                            <a:schemeClr val="tx1"/>
                          </a:solidFill>
                          <a:latin typeface="+mn-lt"/>
                        </a:rPr>
                        <a:t> </a:t>
                      </a:r>
                      <a:r>
                        <a:rPr lang="en-US" sz="1100" b="0" dirty="0" smtClean="0">
                          <a:solidFill>
                            <a:schemeClr val="tx1"/>
                          </a:solidFill>
                          <a:latin typeface="+mn-lt"/>
                        </a:rPr>
                        <a:t>accurate). Students should quote from the source or paraphrase.</a:t>
                      </a:r>
                    </a:p>
                    <a:p>
                      <a:pPr marL="171450" indent="-171450">
                        <a:buFont typeface="Arial" panose="020B0604020202020204" pitchFamily="34" charset="0"/>
                        <a:buChar char="•"/>
                      </a:pPr>
                      <a:r>
                        <a:rPr lang="en-US" sz="1100" b="0" dirty="0" smtClean="0">
                          <a:solidFill>
                            <a:schemeClr val="tx1"/>
                          </a:solidFill>
                          <a:latin typeface="+mn-lt"/>
                        </a:rPr>
                        <a:t>Choose the sentence that would best add more facts [before/after] the underlined sentence.</a:t>
                      </a:r>
                    </a:p>
                    <a:p>
                      <a:pPr marL="171450" indent="-171450">
                        <a:buFont typeface="Arial" panose="020B0604020202020204" pitchFamily="34" charset="0"/>
                        <a:buChar char="•"/>
                      </a:pPr>
                      <a:r>
                        <a:rPr lang="en-US" sz="1100" b="0" dirty="0" smtClean="0">
                          <a:solidFill>
                            <a:schemeClr val="tx1"/>
                          </a:solidFill>
                          <a:latin typeface="+mn-lt"/>
                        </a:rPr>
                        <a:t>Choose the sentence that would be a better</a:t>
                      </a:r>
                      <a:r>
                        <a:rPr lang="en-US" sz="1100" b="0" baseline="0" dirty="0" smtClean="0">
                          <a:solidFill>
                            <a:schemeClr val="tx1"/>
                          </a:solidFill>
                          <a:latin typeface="+mn-lt"/>
                        </a:rPr>
                        <a:t> way </a:t>
                      </a:r>
                      <a:r>
                        <a:rPr lang="en-US" sz="1100" b="0" dirty="0" smtClean="0">
                          <a:solidFill>
                            <a:schemeClr val="tx1"/>
                          </a:solidFill>
                          <a:latin typeface="+mn-lt"/>
                        </a:rPr>
                        <a:t>to tell about the topic than the underlined sentence</a:t>
                      </a:r>
                      <a:r>
                        <a:rPr lang="en-US" sz="1100" b="0" dirty="0" smtClean="0">
                          <a:solidFill>
                            <a:srgbClr val="FF0000"/>
                          </a:solidFill>
                          <a:latin typeface="+mn-lt"/>
                        </a:rPr>
                        <a:t>.</a:t>
                      </a:r>
                    </a:p>
                    <a:p>
                      <a:pPr marL="0" indent="0">
                        <a:buFont typeface="Arial" panose="020B0604020202020204" pitchFamily="34" charset="0"/>
                        <a:buNone/>
                      </a:pPr>
                      <a:r>
                        <a:rPr lang="en-US" sz="1100" b="0" dirty="0" smtClean="0">
                          <a:solidFill>
                            <a:schemeClr val="tx1"/>
                          </a:solidFill>
                          <a:latin typeface="+mn-lt"/>
                        </a:rPr>
                        <a:t>Students may be asked to select more than one correct answer.</a:t>
                      </a:r>
                    </a:p>
                    <a:p>
                      <a:pPr marL="171450" indent="-171450">
                        <a:buFont typeface="Arial" panose="020B0604020202020204" pitchFamily="34" charset="0"/>
                        <a:buChar char="•"/>
                      </a:pPr>
                      <a:r>
                        <a:rPr lang="en-US" sz="1100" b="0" dirty="0" smtClean="0">
                          <a:solidFill>
                            <a:schemeClr val="tx1"/>
                          </a:solidFill>
                          <a:latin typeface="+mn-lt"/>
                        </a:rPr>
                        <a:t>Choose two sentences that would best add more facts [before/after]</a:t>
                      </a:r>
                      <a:r>
                        <a:rPr lang="en-US" sz="1100" b="0" baseline="0" dirty="0" smtClean="0">
                          <a:solidFill>
                            <a:schemeClr val="tx1"/>
                          </a:solidFill>
                          <a:latin typeface="+mn-lt"/>
                        </a:rPr>
                        <a:t> the underlined sentence.</a:t>
                      </a:r>
                    </a:p>
                    <a:p>
                      <a:pPr marL="171450" indent="-171450">
                        <a:buFont typeface="Arial" panose="020B0604020202020204" pitchFamily="34" charset="0"/>
                        <a:buChar char="•"/>
                      </a:pPr>
                      <a:r>
                        <a:rPr lang="en-US" sz="1100" b="0" baseline="0" dirty="0" smtClean="0">
                          <a:solidFill>
                            <a:schemeClr val="tx1"/>
                          </a:solidFill>
                          <a:latin typeface="+mn-lt"/>
                        </a:rPr>
                        <a:t>Choose the sentence that would be a better way to tell about the topic than the underlined sentence.</a:t>
                      </a:r>
                      <a:endParaRPr lang="en-US" sz="1100" b="0" dirty="0" smtClean="0">
                        <a:solidFill>
                          <a:schemeClr val="tx1"/>
                        </a:solidFill>
                        <a:latin typeface="+mn-lt"/>
                      </a:endParaRPr>
                    </a:p>
                  </a:txBody>
                  <a:tcPr marL="100584" marR="100584" marT="50292" marB="5029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sz="1000" b="0" dirty="0" smtClean="0"/>
                    </a:p>
                  </a:txBody>
                  <a:tcPr marL="91345" marR="91345" marT="45672" marB="45672">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r>
              <a:tr h="1805615">
                <a:tc gridSpan="2">
                  <a:txBody>
                    <a:bodyPr/>
                    <a:lstStyle/>
                    <a:p>
                      <a:pPr marL="285750" indent="-285750">
                        <a:buFont typeface="Arial" panose="020B0604020202020204" pitchFamily="34" charset="0"/>
                        <a:buChar char="•"/>
                      </a:pPr>
                      <a:r>
                        <a:rPr lang="en-US" sz="1500" b="1" dirty="0" smtClean="0">
                          <a:solidFill>
                            <a:schemeClr val="tx1"/>
                          </a:solidFill>
                          <a:latin typeface="+mn-lt"/>
                        </a:rPr>
                        <a:t>Delete details that do not support the main idea.</a:t>
                      </a:r>
                      <a:endParaRPr lang="en-US" sz="1500" b="1" dirty="0">
                        <a:solidFill>
                          <a:schemeClr val="tx1"/>
                        </a:solidFill>
                        <a:latin typeface="+mn-lt"/>
                      </a:endParaRPr>
                    </a:p>
                  </a:txBody>
                  <a:tcPr marL="100584" marR="100584" marT="50292" marB="50292"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bl>
          </a:graphicData>
        </a:graphic>
      </p:graphicFrame>
    </p:spTree>
    <p:extLst>
      <p:ext uri="{BB962C8B-B14F-4D97-AF65-F5344CB8AC3E}">
        <p14:creationId xmlns:p14="http://schemas.microsoft.com/office/powerpoint/2010/main" val="1357030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2799</TotalTime>
  <Words>48042</Words>
  <Application>Microsoft Office PowerPoint</Application>
  <PresentationFormat>Custom</PresentationFormat>
  <Paragraphs>2661</Paragraphs>
  <Slides>47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AbcBulletin</vt:lpstr>
      <vt:lpstr>Arial</vt:lpstr>
      <vt:lpstr>Calibri</vt:lpstr>
      <vt:lpstr>Calibri Light</vt:lpstr>
      <vt:lpstr>FranklinGothic-Book</vt:lpstr>
      <vt:lpstr>SymbolMT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316</cp:revision>
  <cp:lastPrinted>2015-11-08T22:54:51Z</cp:lastPrinted>
  <dcterms:created xsi:type="dcterms:W3CDTF">2015-10-16T18:42:31Z</dcterms:created>
  <dcterms:modified xsi:type="dcterms:W3CDTF">2016-01-19T21:36:15Z</dcterms:modified>
</cp:coreProperties>
</file>