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65" r:id="rId5"/>
    <p:sldId id="258" r:id="rId6"/>
    <p:sldId id="262" r:id="rId7"/>
    <p:sldId id="266" r:id="rId8"/>
    <p:sldId id="259" r:id="rId9"/>
    <p:sldId id="263" r:id="rId10"/>
    <p:sldId id="267" r:id="rId11"/>
    <p:sldId id="260" r:id="rId12"/>
    <p:sldId id="264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726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153E5-C717-412B-8ED2-040979BCF2F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C9A3A-E0DB-47A6-A2F6-DB6ACFB89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5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01A9-C335-45C4-98F7-0895C2EE0761}" type="datetime1">
              <a:rPr lang="en-US" smtClean="0"/>
              <a:t>10/2/2015</a:t>
            </a:fld>
            <a:r>
              <a:rPr lang="en-US" smtClean="0"/>
              <a:t>  </a:t>
            </a:r>
            <a:r>
              <a:rPr lang="en-US" dirty="0" smtClean="0"/>
              <a:t>S. Richmond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SBAC Rubrics formatted S.Richmond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A4E8-B916-4284-A818-3B247214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9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17BE-F815-467A-AC53-2112174AD4C1}" type="datetime1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SBAC Rubrics formatted S.Richmond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A4E8-B916-4284-A818-3B24721498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A80A6B-6720-45DC-800E-321CAF7BAB93}" type="datetimeFigureOut">
              <a:rPr lang="en-US" smtClean="0"/>
              <a:pPr/>
              <a:t>10/2/2015</a:t>
            </a:fld>
            <a:r>
              <a:rPr lang="en-US" smtClean="0"/>
              <a:t>  S. Richmond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3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7511-ADEE-4090-82CC-D0FB25111D6F}" type="datetime1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SBAC Rubrics formatted S.Richmond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A4E8-B916-4284-A818-3B24721498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A80A6B-6720-45DC-800E-321CAF7BAB93}" type="datetimeFigureOut">
              <a:rPr lang="en-US" smtClean="0"/>
              <a:pPr/>
              <a:t>10/2/2015</a:t>
            </a:fld>
            <a:r>
              <a:rPr lang="en-US" smtClean="0"/>
              <a:t>  S. Richmond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8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BA07-C469-435C-B5D3-7A81EB5F266E}" type="datetime1">
              <a:rPr lang="en-US" smtClean="0"/>
              <a:t>10/2/2015</a:t>
            </a:fld>
            <a:r>
              <a:rPr lang="en-US" smtClean="0"/>
              <a:t> </a:t>
            </a:r>
            <a:r>
              <a:rPr lang="en-US" dirty="0" smtClean="0"/>
              <a:t>S. Richmond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SBAC Rubrics formatted S.Richmond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A4E8-B916-4284-A818-3B247214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43A8-1FDA-4F23-92E6-1982E3983F98}" type="datetime1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SBAC Rubrics formatted S.Richmond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A4E8-B916-4284-A818-3B24721498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228600" y="62982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A80A6B-6720-45DC-800E-321CAF7BAB93}" type="datetimeFigureOut">
              <a:rPr lang="en-US" smtClean="0"/>
              <a:pPr/>
              <a:t>10/2/2015</a:t>
            </a:fld>
            <a:r>
              <a:rPr lang="en-US" smtClean="0"/>
              <a:t>  S. Richmond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8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SBAC Rubrics formatted S.Richmond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A4E8-B916-4284-A818-3B24721498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CD36154-2100-4641-9FC2-A2D1ABB7707C}" type="datetime1">
              <a:rPr lang="en-US" smtClean="0"/>
              <a:t>10/2/2015</a:t>
            </a:fld>
            <a:r>
              <a:rPr lang="en-US" smtClean="0"/>
              <a:t>  </a:t>
            </a:r>
            <a:r>
              <a:rPr lang="en-US" dirty="0" smtClean="0"/>
              <a:t>S. Richmond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8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634D-1D36-42F7-913B-E63D8F417947}" type="datetime1">
              <a:rPr lang="en-US" smtClean="0"/>
              <a:t>10/2/2015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SBAC Rubrics formatted S.Richmond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A4E8-B916-4284-A818-3B24721498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381000" y="63261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A80A6B-6720-45DC-800E-321CAF7BAB93}" type="datetimeFigureOut">
              <a:rPr lang="en-US" smtClean="0"/>
              <a:pPr/>
              <a:t>10/2/2015</a:t>
            </a:fld>
            <a:r>
              <a:rPr lang="en-US" smtClean="0"/>
              <a:t>  S. Richmond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6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3063-9F27-44EE-9E07-F537B1522ADE}" type="datetime1">
              <a:rPr lang="en-US" smtClean="0"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SBAC Rubrics formatted S.Richmond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A4E8-B916-4284-A818-3B247214988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381000" y="63352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A80A6B-6720-45DC-800E-321CAF7BAB93}" type="datetimeFigureOut">
              <a:rPr lang="en-US" smtClean="0"/>
              <a:pPr/>
              <a:t>10/2/2015</a:t>
            </a:fld>
            <a:r>
              <a:rPr lang="en-US" smtClean="0"/>
              <a:t>  S. Richmond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0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BE81-05A3-45D5-8F24-45C9AF2468D3}" type="datetime1">
              <a:rPr lang="en-US" smtClean="0"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SBAC Rubrics formatted S.Richmond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A4E8-B916-4284-A818-3B247214988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A80A6B-6720-45DC-800E-321CAF7BAB93}" type="datetimeFigureOut">
              <a:rPr lang="en-US" smtClean="0"/>
              <a:pPr/>
              <a:t>10/2/2015</a:t>
            </a:fld>
            <a:r>
              <a:rPr lang="en-US" smtClean="0"/>
              <a:t>  S. Richmond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04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EBD7-43C8-406B-98F0-13F3F45784A7}" type="datetime1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SBAC Rubrics formatted S.Richmond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A4E8-B916-4284-A818-3B24721498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A80A6B-6720-45DC-800E-321CAF7BAB93}" type="datetimeFigureOut">
              <a:rPr lang="en-US" smtClean="0"/>
              <a:pPr/>
              <a:t>10/2/2015</a:t>
            </a:fld>
            <a:r>
              <a:rPr lang="en-US" smtClean="0"/>
              <a:t>  S. Richmond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7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A0F6-2021-488E-9F22-E7BFB22D302A}" type="datetime1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SBAC Rubrics formatted S.Richmond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A4E8-B916-4284-A818-3B24721498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A80A6B-6720-45DC-800E-321CAF7BAB93}" type="datetimeFigureOut">
              <a:rPr lang="en-US" smtClean="0"/>
              <a:pPr/>
              <a:t>10/2/2015</a:t>
            </a:fld>
            <a:r>
              <a:rPr lang="en-US" smtClean="0"/>
              <a:t>  S. Richmond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4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60006-ECDC-4010-BBA3-8158DBE5E24C}" type="datetime1">
              <a:rPr lang="en-US" smtClean="0"/>
              <a:t>10/2/2015</a:t>
            </a:fld>
            <a:r>
              <a:rPr lang="en-US" smtClean="0"/>
              <a:t>  </a:t>
            </a:r>
            <a:r>
              <a:rPr lang="en-US" dirty="0" smtClean="0"/>
              <a:t>S Richmond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SBAC Rubrics formatted S.Richmond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DA4E8-B916-4284-A818-3B247214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4876800" cy="487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9600" y="1371600"/>
            <a:ext cx="3962400" cy="2585323"/>
          </a:xfrm>
          <a:prstGeom prst="rect">
            <a:avLst/>
          </a:prstGeom>
          <a:solidFill>
            <a:srgbClr val="FFFF8F"/>
          </a:solidFill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400" b="1" i="1" dirty="0" smtClean="0">
              <a:solidFill>
                <a:srgbClr val="C00000"/>
              </a:solidFill>
            </a:endParaRPr>
          </a:p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from…</a:t>
            </a:r>
          </a:p>
          <a:p>
            <a:pPr algn="ctr"/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800" b="1" dirty="0" smtClean="0">
                <a:solidFill>
                  <a:srgbClr val="0070C0"/>
                </a:solidFill>
              </a:rPr>
              <a:t>marter 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800" b="1" dirty="0" smtClean="0">
                <a:solidFill>
                  <a:srgbClr val="0070C0"/>
                </a:solidFill>
              </a:rPr>
              <a:t>alanced 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b="1" dirty="0" smtClean="0">
                <a:solidFill>
                  <a:srgbClr val="0070C0"/>
                </a:solidFill>
              </a:rPr>
              <a:t>ssessment 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800" b="1" dirty="0" smtClean="0">
                <a:solidFill>
                  <a:srgbClr val="0070C0"/>
                </a:solidFill>
              </a:rPr>
              <a:t>onsortium: Brief Write Rubrics 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June 2015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Grades 3 - 11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SBAC Rubrics formatted S.Richmond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1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326862"/>
              </p:ext>
            </p:extLst>
          </p:nvPr>
        </p:nvGraphicFramePr>
        <p:xfrm>
          <a:off x="1981200" y="1848452"/>
          <a:ext cx="6172200" cy="32913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16221"/>
                <a:gridCol w="2073056"/>
                <a:gridCol w="1982923"/>
              </a:tblGrid>
              <a:tr h="4262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Opinion Brief Write</a:t>
                      </a:r>
                    </a:p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Elaboration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4262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Points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Point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 Points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3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The response </a:t>
                      </a:r>
                    </a:p>
                    <a:p>
                      <a:r>
                        <a:rPr lang="en-US" sz="1050" dirty="0" smtClean="0"/>
                        <a:t>• develops adequate supporting reasons/details and/or evidence from the student notes • does more than list supporting reasons or details </a:t>
                      </a:r>
                    </a:p>
                    <a:p>
                      <a:r>
                        <a:rPr lang="en-US" sz="1050" dirty="0" smtClean="0"/>
                        <a:t>• adequately elaborates opinion/reasons using precise words/language.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response </a:t>
                      </a:r>
                    </a:p>
                    <a:p>
                      <a:r>
                        <a:rPr lang="en-US" sz="1000" dirty="0" smtClean="0"/>
                        <a:t>• provides mostly general and/or limited supporting reasons/details and/or evidence, which may be extraneous or loosely related </a:t>
                      </a:r>
                    </a:p>
                    <a:p>
                      <a:r>
                        <a:rPr lang="en-US" sz="1000" dirty="0" smtClean="0"/>
                        <a:t>• lists supporting reasons/details and/or evidence with limited elaboration </a:t>
                      </a:r>
                    </a:p>
                    <a:p>
                      <a:r>
                        <a:rPr lang="en-US" sz="1000" dirty="0" smtClean="0"/>
                        <a:t>• partially elaborates opinion/reasons using general words/language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response </a:t>
                      </a:r>
                    </a:p>
                    <a:p>
                      <a:r>
                        <a:rPr lang="en-US" sz="1000" dirty="0" smtClean="0"/>
                        <a:t>• provides minimal or no supporting reasons/details and/or evidence from the student notes</a:t>
                      </a:r>
                    </a:p>
                    <a:p>
                      <a:r>
                        <a:rPr lang="en-US" sz="1000" dirty="0" smtClean="0"/>
                        <a:t> • provides supporting reasons/details and/or evidence that may be unclear, repetitive, incorrect, contradictory to, or interfere with the meaning of the text </a:t>
                      </a:r>
                    </a:p>
                    <a:p>
                      <a:r>
                        <a:rPr lang="en-US" sz="1000" dirty="0" smtClean="0"/>
                        <a:t>• provides no appropriate elaboration and/or may use poor word choice for audience and purpose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04800" y="228600"/>
            <a:ext cx="8382000" cy="601980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57200"/>
            <a:ext cx="4243387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SBAC Rubrics formatted S.Richmond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60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176674"/>
              </p:ext>
            </p:extLst>
          </p:nvPr>
        </p:nvGraphicFramePr>
        <p:xfrm>
          <a:off x="1981200" y="1848452"/>
          <a:ext cx="6172200" cy="37175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16221"/>
                <a:gridCol w="2073056"/>
                <a:gridCol w="1982923"/>
              </a:tblGrid>
              <a:tr h="4262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Argumentive Brief Write</a:t>
                      </a:r>
                    </a:p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Organization - Introduction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4262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Points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Point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 Points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3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The response </a:t>
                      </a:r>
                    </a:p>
                    <a:p>
                      <a:r>
                        <a:rPr lang="en-US" sz="1050" dirty="0" smtClean="0"/>
                        <a:t>• establishes an adequate claim that articulates the argument(s) presented in the body of writing as a whole </a:t>
                      </a:r>
                    </a:p>
                    <a:p>
                      <a:r>
                        <a:rPr lang="en-US" sz="1050" dirty="0" smtClean="0"/>
                        <a:t>• provides adequate information to frame the argument to put the claim into context </a:t>
                      </a:r>
                    </a:p>
                    <a:p>
                      <a:r>
                        <a:rPr lang="en-US" sz="1050" dirty="0" smtClean="0"/>
                        <a:t>• does more than list arguments to support claim—not formulaic </a:t>
                      </a:r>
                    </a:p>
                    <a:p>
                      <a:r>
                        <a:rPr lang="en-US" sz="1050" dirty="0" smtClean="0"/>
                        <a:t>• provides a logical connection to the body paragraph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response</a:t>
                      </a:r>
                    </a:p>
                    <a:p>
                      <a:r>
                        <a:rPr lang="en-US" sz="1000" dirty="0" smtClean="0"/>
                        <a:t>• provides a partial or limited claim</a:t>
                      </a:r>
                    </a:p>
                    <a:p>
                      <a:r>
                        <a:rPr lang="en-US" sz="1000" dirty="0" smtClean="0"/>
                        <a:t>• provides a claim that partially reflects the argument(s) presented in the body of writing as a</a:t>
                      </a:r>
                    </a:p>
                    <a:p>
                      <a:r>
                        <a:rPr lang="en-US" sz="1000" dirty="0" smtClean="0"/>
                        <a:t>whole</a:t>
                      </a:r>
                    </a:p>
                    <a:p>
                      <a:r>
                        <a:rPr lang="en-US" sz="1000" dirty="0" smtClean="0"/>
                        <a:t>• provides limited and/or extraneous information to frame the argument to put the claim into</a:t>
                      </a:r>
                    </a:p>
                    <a:p>
                      <a:r>
                        <a:rPr lang="en-US" sz="1000" dirty="0" smtClean="0"/>
                        <a:t>context</a:t>
                      </a:r>
                    </a:p>
                    <a:p>
                      <a:r>
                        <a:rPr lang="en-US" sz="1000" dirty="0" smtClean="0"/>
                        <a:t>• may list arguments—formulaic</a:t>
                      </a:r>
                    </a:p>
                    <a:p>
                      <a:r>
                        <a:rPr lang="en-US" sz="1000" dirty="0" smtClean="0"/>
                        <a:t>• provides a limited and/or awkward connection to the body paragraph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response </a:t>
                      </a:r>
                    </a:p>
                    <a:p>
                      <a:r>
                        <a:rPr lang="en-US" sz="1000" dirty="0" smtClean="0"/>
                        <a:t>• provides no claim or provides a claim that is not appropriate for the body of writing as a whole </a:t>
                      </a:r>
                    </a:p>
                    <a:p>
                      <a:r>
                        <a:rPr lang="en-US" sz="1000" dirty="0" smtClean="0"/>
                        <a:t>• provides irrelevant or no information to frame the argument to put the claim into context </a:t>
                      </a:r>
                    </a:p>
                    <a:p>
                      <a:r>
                        <a:rPr lang="en-US" sz="1000" dirty="0" smtClean="0"/>
                        <a:t>• provides no connection to the body paragraph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206">
                <a:tc gridSpan="3">
                  <a:txBody>
                    <a:bodyPr/>
                    <a:lstStyle/>
                    <a:p>
                      <a:r>
                        <a:rPr lang="en-US" sz="1200" b="1" i="1" dirty="0" smtClean="0">
                          <a:solidFill>
                            <a:schemeClr val="tx1"/>
                          </a:solidFill>
                        </a:rPr>
                        <a:t>Note: Argumentive Writing begins in 6</a:t>
                      </a:r>
                      <a:r>
                        <a:rPr lang="en-US" sz="1200" b="1" i="1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200" b="1" i="1" dirty="0" smtClean="0">
                          <a:solidFill>
                            <a:schemeClr val="tx1"/>
                          </a:solidFill>
                        </a:rPr>
                        <a:t> grade</a:t>
                      </a:r>
                      <a:endParaRPr lang="en-US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04800" y="228600"/>
            <a:ext cx="8382000" cy="601980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92108" y="178530"/>
            <a:ext cx="4250147" cy="3186302"/>
            <a:chOff x="192108" y="178530"/>
            <a:chExt cx="4250147" cy="31863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08" y="316832"/>
              <a:ext cx="3048000" cy="3048000"/>
            </a:xfrm>
            <a:prstGeom prst="rect">
              <a:avLst/>
            </a:prstGeom>
          </p:spPr>
        </p:pic>
        <p:pic>
          <p:nvPicPr>
            <p:cNvPr id="10242" name="Picture 2" descr="http://content.presentermedia.com/files/custom/03290000/3290362/custom_thumbtack_no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5" t="3468" r="6182" b="15419"/>
            <a:stretch/>
          </p:blipFill>
          <p:spPr bwMode="auto">
            <a:xfrm rot="21191548">
              <a:off x="2613455" y="178530"/>
              <a:ext cx="1828800" cy="1718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SBAC Rubrics formatted S.Richmond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77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419787"/>
              </p:ext>
            </p:extLst>
          </p:nvPr>
        </p:nvGraphicFramePr>
        <p:xfrm>
          <a:off x="1981200" y="1848452"/>
          <a:ext cx="6172200" cy="39842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16221"/>
                <a:gridCol w="2073056"/>
                <a:gridCol w="1982923"/>
              </a:tblGrid>
              <a:tr h="4262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Argumentive Brief Write</a:t>
                      </a:r>
                    </a:p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Organization - Conclusion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4262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Points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Point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 Points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3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The response: </a:t>
                      </a:r>
                    </a:p>
                    <a:p>
                      <a:r>
                        <a:rPr lang="en-US" sz="1050" dirty="0" smtClean="0"/>
                        <a:t>• provides an adequate conclusion that follows logically from and supports the claim presented in the body of writing as a whole or provides a call-to-action statement (or provides an answer as to why the claim is important or what should happen) </a:t>
                      </a:r>
                    </a:p>
                    <a:p>
                      <a:r>
                        <a:rPr lang="en-US" sz="1050" dirty="0" smtClean="0"/>
                        <a:t>• does more than restate or summarize the arguments—not formulaic </a:t>
                      </a:r>
                    </a:p>
                    <a:p>
                      <a:r>
                        <a:rPr lang="en-US" sz="1050" dirty="0" smtClean="0"/>
                        <a:t>• provides adequate connections and/or progression of ideas to contribute to coherence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response: </a:t>
                      </a:r>
                    </a:p>
                    <a:p>
                      <a:r>
                        <a:rPr lang="en-US" sz="1000" dirty="0" smtClean="0"/>
                        <a:t>• provides a limited conclusion that is partially related to the claim presented in the body of writing as a whole </a:t>
                      </a:r>
                    </a:p>
                    <a:p>
                      <a:r>
                        <a:rPr lang="en-US" sz="1000" dirty="0" smtClean="0"/>
                        <a:t>• lists, restates, or summarizes the arguments—formulaic </a:t>
                      </a:r>
                    </a:p>
                    <a:p>
                      <a:r>
                        <a:rPr lang="en-US" sz="1000" dirty="0" smtClean="0"/>
                        <a:t>• provides an awkward or partial connection and/or limited progression of idea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response: </a:t>
                      </a:r>
                    </a:p>
                    <a:p>
                      <a:r>
                        <a:rPr lang="en-US" sz="1000" dirty="0" smtClean="0"/>
                        <a:t>• provides no conclusion or a conclusion that is minimally related to the claim and the body of writing as a whole </a:t>
                      </a:r>
                    </a:p>
                    <a:p>
                      <a:r>
                        <a:rPr lang="en-US" sz="1000" dirty="0" smtClean="0"/>
                        <a:t>• may restate random and/or incorrect arguments or just restate the claim </a:t>
                      </a:r>
                    </a:p>
                    <a:p>
                      <a:r>
                        <a:rPr lang="en-US" sz="1000" dirty="0" smtClean="0"/>
                        <a:t>• provides no connection or progression of ideas 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206">
                <a:tc gridSpan="3">
                  <a:txBody>
                    <a:bodyPr/>
                    <a:lstStyle/>
                    <a:p>
                      <a:r>
                        <a:rPr lang="en-US" sz="1200" b="1" i="1" dirty="0" smtClean="0">
                          <a:solidFill>
                            <a:schemeClr val="tx1"/>
                          </a:solidFill>
                        </a:rPr>
                        <a:t>Note: Argumentive Writing begins in 6</a:t>
                      </a:r>
                      <a:r>
                        <a:rPr lang="en-US" sz="1200" b="1" i="1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200" b="1" i="1" dirty="0" smtClean="0">
                          <a:solidFill>
                            <a:schemeClr val="tx1"/>
                          </a:solidFill>
                        </a:rPr>
                        <a:t> grade</a:t>
                      </a:r>
                      <a:endParaRPr lang="en-US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04800" y="228600"/>
            <a:ext cx="8382000" cy="601980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92108" y="178530"/>
            <a:ext cx="4250147" cy="3186302"/>
            <a:chOff x="192108" y="178530"/>
            <a:chExt cx="4250147" cy="318630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08" y="316832"/>
              <a:ext cx="3048000" cy="3048000"/>
            </a:xfrm>
            <a:prstGeom prst="rect">
              <a:avLst/>
            </a:prstGeom>
          </p:spPr>
        </p:pic>
        <p:pic>
          <p:nvPicPr>
            <p:cNvPr id="9" name="Picture 2" descr="http://content.presentermedia.com/files/custom/03290000/3290362/custom_thumbtack_no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5" t="3468" r="6182" b="15419"/>
            <a:stretch/>
          </p:blipFill>
          <p:spPr bwMode="auto">
            <a:xfrm rot="21191548">
              <a:off x="2613455" y="178530"/>
              <a:ext cx="1828800" cy="1718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SBAC Rubrics formatted S.Richmond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31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33253"/>
              </p:ext>
            </p:extLst>
          </p:nvPr>
        </p:nvGraphicFramePr>
        <p:xfrm>
          <a:off x="1981200" y="1848452"/>
          <a:ext cx="6172200" cy="40223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16221"/>
                <a:gridCol w="2073056"/>
                <a:gridCol w="1982923"/>
              </a:tblGrid>
              <a:tr h="4262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Argumentive Brief Write</a:t>
                      </a:r>
                    </a:p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Elaboration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4262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Points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Point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 Points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3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The response:</a:t>
                      </a:r>
                    </a:p>
                    <a:p>
                      <a:r>
                        <a:rPr lang="en-US" sz="1050" dirty="0" smtClean="0"/>
                        <a:t>• develops adequate supporting arguments and/or relevant evidence based on the student notes </a:t>
                      </a:r>
                    </a:p>
                    <a:p>
                      <a:r>
                        <a:rPr lang="en-US" sz="1050" dirty="0" smtClean="0"/>
                        <a:t>• does more than list supporting arguments </a:t>
                      </a:r>
                    </a:p>
                    <a:p>
                      <a:r>
                        <a:rPr lang="en-US" sz="1050" dirty="0" smtClean="0"/>
                        <a:t>• develops adequate counterargument(s) (if question calls for this)* </a:t>
                      </a:r>
                    </a:p>
                    <a:p>
                      <a:r>
                        <a:rPr lang="en-US" sz="1050" dirty="0" smtClean="0"/>
                        <a:t>• adequately elaborates arguments using precise words/language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response: </a:t>
                      </a:r>
                    </a:p>
                    <a:p>
                      <a:r>
                        <a:rPr lang="en-US" sz="1000" dirty="0" smtClean="0"/>
                        <a:t>• provides mostly general and/or limited supporting arguments/evidence, which may be extraneous or loosely related • lists supporting arguments with limited elaboration/evidence </a:t>
                      </a:r>
                    </a:p>
                    <a:p>
                      <a:r>
                        <a:rPr lang="en-US" sz="1000" dirty="0" smtClean="0"/>
                        <a:t>• partially develops counterargument(s) (if question calls for this)*</a:t>
                      </a:r>
                    </a:p>
                    <a:p>
                      <a:r>
                        <a:rPr lang="en-US" sz="1000" dirty="0" smtClean="0"/>
                        <a:t> • partially elaborates arguments using general words/language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response: </a:t>
                      </a:r>
                    </a:p>
                    <a:p>
                      <a:r>
                        <a:rPr lang="en-US" sz="1000" dirty="0" smtClean="0"/>
                        <a:t>• provides minimal or no supporting arguments and/or evidence from the student notes </a:t>
                      </a:r>
                    </a:p>
                    <a:p>
                      <a:r>
                        <a:rPr lang="en-US" sz="1000" dirty="0" smtClean="0"/>
                        <a:t>• provides supporting arguments and/or evidence that may be unclear, repetitive, incorrect, contradictory to, or interfere with the meaning of the text </a:t>
                      </a:r>
                    </a:p>
                    <a:p>
                      <a:r>
                        <a:rPr lang="en-US" sz="1000" dirty="0" smtClean="0"/>
                        <a:t>• does not develop counterargument(s) (if question calls for this)* </a:t>
                      </a:r>
                    </a:p>
                    <a:p>
                      <a:r>
                        <a:rPr lang="en-US" sz="1000" dirty="0" smtClean="0"/>
                        <a:t>• provides no appropriate elaboration and/or may use poor word choice for audience and purpose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206">
                <a:tc gridSpan="3">
                  <a:txBody>
                    <a:bodyPr/>
                    <a:lstStyle/>
                    <a:p>
                      <a:r>
                        <a:rPr lang="en-US" sz="1200" b="1" i="1" dirty="0" smtClean="0">
                          <a:solidFill>
                            <a:schemeClr val="tx1"/>
                          </a:solidFill>
                        </a:rPr>
                        <a:t>Note: Argumentive Writing begins in 6</a:t>
                      </a:r>
                      <a:r>
                        <a:rPr lang="en-US" sz="1200" b="1" i="1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200" b="1" i="1" dirty="0" smtClean="0">
                          <a:solidFill>
                            <a:schemeClr val="tx1"/>
                          </a:solidFill>
                        </a:rPr>
                        <a:t> grade     Counterargument begins in Grade 7</a:t>
                      </a:r>
                      <a:endParaRPr lang="en-US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04800" y="228600"/>
            <a:ext cx="8382000" cy="601980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92108" y="178530"/>
            <a:ext cx="4250147" cy="3186302"/>
            <a:chOff x="192108" y="178530"/>
            <a:chExt cx="4250147" cy="318630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08" y="316832"/>
              <a:ext cx="3048000" cy="3048000"/>
            </a:xfrm>
            <a:prstGeom prst="rect">
              <a:avLst/>
            </a:prstGeom>
          </p:spPr>
        </p:pic>
        <p:pic>
          <p:nvPicPr>
            <p:cNvPr id="9" name="Picture 2" descr="http://content.presentermedia.com/files/custom/03290000/3290362/custom_thumbtack_no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5" t="3468" r="6182" b="15419"/>
            <a:stretch/>
          </p:blipFill>
          <p:spPr bwMode="auto">
            <a:xfrm rot="21191548">
              <a:off x="2613455" y="178530"/>
              <a:ext cx="1828800" cy="1718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SBAC Rubrics formatted S.Richmond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1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677747"/>
              </p:ext>
            </p:extLst>
          </p:nvPr>
        </p:nvGraphicFramePr>
        <p:xfrm>
          <a:off x="1981200" y="1848452"/>
          <a:ext cx="6172200" cy="33331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16221"/>
                <a:gridCol w="2073056"/>
                <a:gridCol w="1982923"/>
              </a:tblGrid>
              <a:tr h="4262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Narrative Brief Write</a:t>
                      </a:r>
                    </a:p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Organization -</a:t>
                      </a:r>
                      <a:r>
                        <a:rPr lang="en-US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Opening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4262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Points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Point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 Points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06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The response: </a:t>
                      </a:r>
                    </a:p>
                    <a:p>
                      <a:r>
                        <a:rPr lang="en-US" sz="1050" dirty="0" smtClean="0"/>
                        <a:t>• provides an adequate opening or introduction to the narrative that may establish setting and/or point of view.* set up the action to come, establish the mood/tone,** and/or introduce the narrator and/or other characters for audience and purpose </a:t>
                      </a:r>
                    </a:p>
                    <a:p>
                      <a:r>
                        <a:rPr lang="en-US" sz="1050" dirty="0" smtClean="0"/>
                        <a:t>• adequately connects to or sets up the body of the narrative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response:</a:t>
                      </a:r>
                    </a:p>
                    <a:p>
                      <a:r>
                        <a:rPr lang="en-US" sz="1000" dirty="0" smtClean="0"/>
                        <a:t>• provides an opening or introduction to the narrative that may partially establish setting and/or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point of view,* or partially set up the action to come, partially establish the mood/tone,**</a:t>
                      </a:r>
                    </a:p>
                    <a:p>
                      <a:r>
                        <a:rPr lang="en-US" sz="1000" dirty="0" smtClean="0"/>
                        <a:t>and/or partially introduce the narrator and/or other characters</a:t>
                      </a:r>
                    </a:p>
                    <a:p>
                      <a:r>
                        <a:rPr lang="en-US" sz="1000" dirty="0" smtClean="0"/>
                        <a:t>• provides a limited and/or awkward connection to the body of the narrative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response: </a:t>
                      </a:r>
                    </a:p>
                    <a:p>
                      <a:r>
                        <a:rPr lang="en-US" sz="1000" dirty="0" smtClean="0"/>
                        <a:t>• provides a minimal opening or introduction to the narrative that may fail to establish setting and/or point of view,* and/or fail to set up the action to come, fail to establish the mood/tone,** and/or fail to introduce the narrator and/or other characters • provides no connection to the body of the narrative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 gridSpan="3">
                  <a:txBody>
                    <a:bodyPr/>
                    <a:lstStyle/>
                    <a:p>
                      <a:r>
                        <a:rPr lang="en-US" sz="1200" b="1" i="1" dirty="0" smtClean="0">
                          <a:solidFill>
                            <a:schemeClr val="tx1"/>
                          </a:solidFill>
                        </a:rPr>
                        <a:t>Note:  “Point of View “begins in Grade 7              “Establish the mood/tone “begins in Grade 11</a:t>
                      </a:r>
                      <a:endParaRPr lang="en-US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92108" y="316832"/>
            <a:ext cx="4157781" cy="3048000"/>
            <a:chOff x="76200" y="304800"/>
            <a:chExt cx="4157781" cy="304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04800"/>
              <a:ext cx="3048000" cy="3048000"/>
            </a:xfrm>
            <a:prstGeom prst="rect">
              <a:avLst/>
            </a:prstGeom>
          </p:spPr>
        </p:pic>
        <p:pic>
          <p:nvPicPr>
            <p:cNvPr id="1026" name="Picture 2" descr="C:\Users\richmons\Downloads\custom_thumbtack_note_1303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26091">
              <a:off x="2421963" y="420709"/>
              <a:ext cx="1812018" cy="181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ounded Rectangle 4"/>
          <p:cNvSpPr/>
          <p:nvPr/>
        </p:nvSpPr>
        <p:spPr>
          <a:xfrm>
            <a:off x="304800" y="228600"/>
            <a:ext cx="8382000" cy="601980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SBAC Rubrics formatted S.Richmond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1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152778"/>
              </p:ext>
            </p:extLst>
          </p:nvPr>
        </p:nvGraphicFramePr>
        <p:xfrm>
          <a:off x="1981200" y="1848452"/>
          <a:ext cx="6172200" cy="30283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16221"/>
                <a:gridCol w="2073056"/>
                <a:gridCol w="1982923"/>
              </a:tblGrid>
              <a:tr h="4262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Narrative Brief Write</a:t>
                      </a:r>
                    </a:p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Organization -</a:t>
                      </a:r>
                      <a:r>
                        <a:rPr lang="en-US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Conclusion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4262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Points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Point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 Points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06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The response: </a:t>
                      </a:r>
                    </a:p>
                    <a:p>
                      <a:r>
                        <a:rPr lang="en-US" sz="1050" dirty="0" smtClean="0"/>
                        <a:t>• provides an adequate ending to the narrative that provides a sense of closure </a:t>
                      </a:r>
                    </a:p>
                    <a:p>
                      <a:r>
                        <a:rPr lang="en-US" sz="1050" dirty="0" smtClean="0"/>
                        <a:t>• provides an adequate connection that follows from the events or experiences in the narrative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response: </a:t>
                      </a:r>
                    </a:p>
                    <a:p>
                      <a:r>
                        <a:rPr lang="en-US" sz="1000" dirty="0" smtClean="0"/>
                        <a:t>• provides an awkward or partial ending to the narrative that may provide a limited sense of closure </a:t>
                      </a:r>
                    </a:p>
                    <a:p>
                      <a:r>
                        <a:rPr lang="en-US" sz="1000" dirty="0" smtClean="0"/>
                        <a:t>• provides a limited and/or awkward connection that somewhat follows from the events or experiences in the narrative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response: </a:t>
                      </a:r>
                    </a:p>
                    <a:p>
                      <a:r>
                        <a:rPr lang="en-US" sz="1000" dirty="0" smtClean="0"/>
                        <a:t>• provides an unclear or incomplete ending to the narrative that provides little or no closure </a:t>
                      </a:r>
                    </a:p>
                    <a:p>
                      <a:r>
                        <a:rPr lang="en-US" sz="1000" dirty="0" smtClean="0"/>
                        <a:t>• provides a connection that does not follow from or contradicts the events or experiences in the narrative; or the ending relies on summary, repetition of details, or addition of extraneous details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92108" y="316832"/>
            <a:ext cx="4157781" cy="3048000"/>
            <a:chOff x="76200" y="304800"/>
            <a:chExt cx="4157781" cy="304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04800"/>
              <a:ext cx="3048000" cy="3048000"/>
            </a:xfrm>
            <a:prstGeom prst="rect">
              <a:avLst/>
            </a:prstGeom>
          </p:spPr>
        </p:pic>
        <p:pic>
          <p:nvPicPr>
            <p:cNvPr id="1026" name="Picture 2" descr="C:\Users\richmons\Downloads\custom_thumbtack_note_1303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26091">
              <a:off x="2421963" y="420709"/>
              <a:ext cx="1812018" cy="181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ounded Rectangle 4"/>
          <p:cNvSpPr/>
          <p:nvPr/>
        </p:nvSpPr>
        <p:spPr>
          <a:xfrm>
            <a:off x="304800" y="228600"/>
            <a:ext cx="8382000" cy="601980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SBAC Rubrics formatted S.Richmond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10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105981"/>
              </p:ext>
            </p:extLst>
          </p:nvPr>
        </p:nvGraphicFramePr>
        <p:xfrm>
          <a:off x="1981200" y="1848452"/>
          <a:ext cx="6172200" cy="34437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16221"/>
                <a:gridCol w="2073056"/>
                <a:gridCol w="1982923"/>
              </a:tblGrid>
              <a:tr h="4262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Narrative Brief Write</a:t>
                      </a:r>
                    </a:p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Elaboration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4262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Points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Point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 Points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06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The response: </a:t>
                      </a:r>
                    </a:p>
                    <a:p>
                      <a:r>
                        <a:rPr lang="en-US" sz="1050" dirty="0" smtClean="0"/>
                        <a:t>• provides appropriate and mainly specific descriptive details and/or dialogue </a:t>
                      </a:r>
                    </a:p>
                    <a:p>
                      <a:r>
                        <a:rPr lang="en-US" sz="1050" dirty="0" smtClean="0"/>
                        <a:t>• provides adequate development of experiences, characters, setting, action, and/or events </a:t>
                      </a:r>
                    </a:p>
                    <a:p>
                      <a:r>
                        <a:rPr lang="en-US" sz="1050" dirty="0" smtClean="0"/>
                        <a:t>• uses adequate sensory, concrete, and/or figurative language </a:t>
                      </a:r>
                    </a:p>
                    <a:p>
                      <a:r>
                        <a:rPr lang="en-US" sz="1050" dirty="0" smtClean="0"/>
                        <a:t>• is mostly “shown”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response: </a:t>
                      </a:r>
                    </a:p>
                    <a:p>
                      <a:r>
                        <a:rPr lang="en-US" sz="1000" dirty="0" smtClean="0"/>
                        <a:t>• provides mostly general descriptive details and little or no dialogue, and may include extraneous details that are unrelated or only loosely related </a:t>
                      </a:r>
                    </a:p>
                    <a:p>
                      <a:r>
                        <a:rPr lang="en-US" sz="1000" dirty="0" smtClean="0"/>
                        <a:t>• provides limited development of experiences, characters, setting, action, and/or events </a:t>
                      </a:r>
                    </a:p>
                    <a:p>
                      <a:r>
                        <a:rPr lang="en-US" sz="1000" dirty="0" smtClean="0"/>
                        <a:t>• uses limited sensory, concrete, and/or figurative language </a:t>
                      </a:r>
                    </a:p>
                    <a:p>
                      <a:r>
                        <a:rPr lang="en-US" sz="1000" dirty="0" smtClean="0"/>
                        <a:t>• is somewhat “told”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response: </a:t>
                      </a:r>
                    </a:p>
                    <a:p>
                      <a:r>
                        <a:rPr lang="en-US" sz="1000" dirty="0" smtClean="0"/>
                        <a:t>• includes few if any descriptive details and little or no dialogue. Details that are included may be vague, repetitive, incorrect, or interfere with the meaning of the narrative </a:t>
                      </a:r>
                    </a:p>
                    <a:p>
                      <a:r>
                        <a:rPr lang="en-US" sz="1000" dirty="0" smtClean="0"/>
                        <a:t>• provides minimal, if any, development of experiences, characters, setting, action, and/or events </a:t>
                      </a:r>
                    </a:p>
                    <a:p>
                      <a:r>
                        <a:rPr lang="en-US" sz="1000" dirty="0" smtClean="0"/>
                        <a:t>• uses little or no sensory, concrete, and/or figurative language </a:t>
                      </a:r>
                    </a:p>
                    <a:p>
                      <a:r>
                        <a:rPr lang="en-US" sz="1000" dirty="0" smtClean="0"/>
                        <a:t>• is mostly “told”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92108" y="316832"/>
            <a:ext cx="4157781" cy="3048000"/>
            <a:chOff x="76200" y="304800"/>
            <a:chExt cx="4157781" cy="304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04800"/>
              <a:ext cx="3048000" cy="3048000"/>
            </a:xfrm>
            <a:prstGeom prst="rect">
              <a:avLst/>
            </a:prstGeom>
          </p:spPr>
        </p:pic>
        <p:pic>
          <p:nvPicPr>
            <p:cNvPr id="1026" name="Picture 2" descr="C:\Users\richmons\Downloads\custom_thumbtack_note_1303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26091">
              <a:off x="2421963" y="420709"/>
              <a:ext cx="1812018" cy="181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ounded Rectangle 4"/>
          <p:cNvSpPr/>
          <p:nvPr/>
        </p:nvSpPr>
        <p:spPr>
          <a:xfrm>
            <a:off x="304800" y="228600"/>
            <a:ext cx="8382000" cy="601980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SBAC Rubrics formatted S.Richmond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43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44191"/>
              </p:ext>
            </p:extLst>
          </p:nvPr>
        </p:nvGraphicFramePr>
        <p:xfrm>
          <a:off x="1676401" y="2153252"/>
          <a:ext cx="6477000" cy="32379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1021"/>
                <a:gridCol w="2073056"/>
                <a:gridCol w="1982923"/>
              </a:tblGrid>
              <a:tr h="4262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Informational/Explanatory Brief Write</a:t>
                      </a:r>
                    </a:p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Organization - Conclusion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4262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Points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Point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 Points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26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The response: </a:t>
                      </a:r>
                    </a:p>
                    <a:p>
                      <a:r>
                        <a:rPr lang="en-US" sz="1050" dirty="0" smtClean="0"/>
                        <a:t>• provides an adequate conclusion that follows from and supports the preceding information in the body of writing as a whole or provides a “so what” statement (or provides an answer as to why this information is important or what should happen) </a:t>
                      </a:r>
                    </a:p>
                    <a:p>
                      <a:r>
                        <a:rPr lang="en-US" sz="1050" dirty="0" smtClean="0"/>
                        <a:t>• does more than restate or summarize the points/reasons—not formulaic </a:t>
                      </a:r>
                    </a:p>
                    <a:p>
                      <a:r>
                        <a:rPr lang="en-US" sz="1050" dirty="0" smtClean="0"/>
                        <a:t>• provides adequate connections and/or progression of ideas to contribute to coherence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response: </a:t>
                      </a:r>
                    </a:p>
                    <a:p>
                      <a:r>
                        <a:rPr lang="en-US" sz="1000" dirty="0" smtClean="0"/>
                        <a:t>• provides a limited conclusion that is partially related to the information in the body of writing as a whole </a:t>
                      </a:r>
                    </a:p>
                    <a:p>
                      <a:r>
                        <a:rPr lang="en-US" sz="1000" dirty="0" smtClean="0"/>
                        <a:t>• lists, restates, or summarizes the points/reasons—formulaic </a:t>
                      </a:r>
                    </a:p>
                    <a:p>
                      <a:r>
                        <a:rPr lang="en-US" sz="1000" dirty="0" smtClean="0"/>
                        <a:t>• provides an awkward or partial connection and/or limited progression of ideas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response: </a:t>
                      </a:r>
                    </a:p>
                    <a:p>
                      <a:r>
                        <a:rPr lang="en-US" sz="1000" dirty="0" smtClean="0"/>
                        <a:t>• provides no conclusion or a conclusion that is minimally related to the information in the body of writing </a:t>
                      </a:r>
                    </a:p>
                    <a:p>
                      <a:r>
                        <a:rPr lang="en-US" sz="1000" dirty="0" smtClean="0"/>
                        <a:t>• may restate random and/or incorrect details from the preceding information </a:t>
                      </a:r>
                    </a:p>
                    <a:p>
                      <a:r>
                        <a:rPr lang="en-US" sz="1000" dirty="0" smtClean="0"/>
                        <a:t>• provides no connections or progression of ideas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04800" y="228600"/>
            <a:ext cx="8382000" cy="601980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-86566" y="533400"/>
            <a:ext cx="3820400" cy="3048000"/>
            <a:chOff x="-86566" y="316833"/>
            <a:chExt cx="3820400" cy="304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566" y="316833"/>
              <a:ext cx="3048000" cy="3048000"/>
            </a:xfrm>
            <a:prstGeom prst="rect">
              <a:avLst/>
            </a:prstGeom>
          </p:spPr>
        </p:pic>
        <p:pic>
          <p:nvPicPr>
            <p:cNvPr id="10" name="Picture 2" descr="http://content.presentermedia.com/files/custom/03290000/3290326/custom_thumbtack_no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67" b="13689"/>
            <a:stretch/>
          </p:blipFill>
          <p:spPr bwMode="auto">
            <a:xfrm rot="21042974">
              <a:off x="2079453" y="345253"/>
              <a:ext cx="1654381" cy="1566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SBAC Rubrics formatted S.Richmond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1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822539"/>
              </p:ext>
            </p:extLst>
          </p:nvPr>
        </p:nvGraphicFramePr>
        <p:xfrm>
          <a:off x="1981200" y="1440694"/>
          <a:ext cx="6172200" cy="419810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16221"/>
                <a:gridCol w="2073056"/>
                <a:gridCol w="1982923"/>
              </a:tblGrid>
              <a:tr h="4262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Informational/Explanatory Brief Write</a:t>
                      </a:r>
                    </a:p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Organization - Conclusion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4262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Points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Point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 Points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3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The response: </a:t>
                      </a:r>
                    </a:p>
                    <a:p>
                      <a:r>
                        <a:rPr lang="en-US" sz="1050" dirty="0" smtClean="0"/>
                        <a:t>• introduces an adequate statement of the main idea/controlling idea/thesis* that reflects the body of writing as a whole </a:t>
                      </a:r>
                    </a:p>
                    <a:p>
                      <a:r>
                        <a:rPr lang="en-US" sz="1050" dirty="0" smtClean="0"/>
                        <a:t>• provides adequate information to put the main idea/controlling idea/thesis* into context </a:t>
                      </a:r>
                    </a:p>
                    <a:p>
                      <a:r>
                        <a:rPr lang="en-US" sz="1050" dirty="0" smtClean="0"/>
                        <a:t>• does more than list points/reasons to support main idea/controlling idea/thesis* —not formulaic </a:t>
                      </a:r>
                    </a:p>
                    <a:p>
                      <a:r>
                        <a:rPr lang="en-US" sz="1050" dirty="0" smtClean="0"/>
                        <a:t>• connects smoothly to the body paragraph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response: </a:t>
                      </a:r>
                    </a:p>
                    <a:p>
                      <a:r>
                        <a:rPr lang="en-US" sz="1000" dirty="0" smtClean="0"/>
                        <a:t>• provides a partial or limited main idea/controlling idea/thesis* • provides a main idea/controlling idea/thesis* that partially reflects the body of writing as a whole • may provide limited and/or extraneous information to put the main idea/controlling idea/thesis* into context </a:t>
                      </a:r>
                    </a:p>
                    <a:p>
                      <a:r>
                        <a:rPr lang="en-US" sz="1000" dirty="0" smtClean="0"/>
                        <a:t>• may list supporting points/reasons—formulaic </a:t>
                      </a:r>
                    </a:p>
                    <a:p>
                      <a:r>
                        <a:rPr lang="en-US" sz="1000" dirty="0" smtClean="0"/>
                        <a:t>• provides a limited and/or awkward connection to the body paragraph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response: </a:t>
                      </a:r>
                    </a:p>
                    <a:p>
                      <a:r>
                        <a:rPr lang="en-US" sz="1000" dirty="0" smtClean="0"/>
                        <a:t>• provides no main idea/controlling idea/thesis* or provides a main idea/controlling idea/thesis* that is not appropriate for the body of writing as a whole </a:t>
                      </a:r>
                    </a:p>
                    <a:p>
                      <a:r>
                        <a:rPr lang="en-US" sz="1000" dirty="0" smtClean="0"/>
                        <a:t>• provides irrelevant or no information to put the main idea/controlling idea/thesis* into context </a:t>
                      </a:r>
                    </a:p>
                    <a:p>
                      <a:r>
                        <a:rPr lang="en-US" sz="1000" dirty="0" smtClean="0"/>
                        <a:t>• provides no connection to the body paragraph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206">
                <a:tc gridSpan="3">
                  <a:txBody>
                    <a:bodyPr/>
                    <a:lstStyle/>
                    <a:p>
                      <a:r>
                        <a:rPr lang="en-US" sz="1200" b="1" i="1" dirty="0" smtClean="0">
                          <a:solidFill>
                            <a:schemeClr val="tx1"/>
                          </a:solidFill>
                        </a:rPr>
                        <a:t>Note: “main idea/controlling idea” = only in grades 3-5</a:t>
                      </a:r>
                    </a:p>
                    <a:p>
                      <a:r>
                        <a:rPr lang="en-US" sz="1200" b="1" i="1" dirty="0" smtClean="0">
                          <a:solidFill>
                            <a:schemeClr val="tx1"/>
                          </a:solidFill>
                        </a:rPr>
                        <a:t>           “thesis/controlling idea” = only in grades 6-8</a:t>
                      </a:r>
                    </a:p>
                    <a:p>
                      <a:r>
                        <a:rPr lang="en-US" sz="1200" b="1" i="1" dirty="0" smtClean="0">
                          <a:solidFill>
                            <a:schemeClr val="tx1"/>
                          </a:solidFill>
                        </a:rPr>
                        <a:t>           “thesis” = only in grade 11</a:t>
                      </a:r>
                      <a:endParaRPr lang="en-US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04800" y="228600"/>
            <a:ext cx="8382000" cy="601980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304800" y="266448"/>
            <a:ext cx="3809503" cy="3086352"/>
            <a:chOff x="-76200" y="-7681"/>
            <a:chExt cx="3809503" cy="308635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30671"/>
              <a:ext cx="3048000" cy="3048000"/>
            </a:xfrm>
            <a:prstGeom prst="rect">
              <a:avLst/>
            </a:prstGeom>
          </p:spPr>
        </p:pic>
        <p:pic>
          <p:nvPicPr>
            <p:cNvPr id="9" name="Picture 2" descr="http://content.presentermedia.com/files/custom/03290000/3290326/custom_thumbtack_no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67" b="13689"/>
            <a:stretch/>
          </p:blipFill>
          <p:spPr bwMode="auto">
            <a:xfrm rot="21042974">
              <a:off x="2210295" y="-7681"/>
              <a:ext cx="1523008" cy="1442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SBAC Rubrics formatted S.Richmond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53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246208"/>
              </p:ext>
            </p:extLst>
          </p:nvPr>
        </p:nvGraphicFramePr>
        <p:xfrm>
          <a:off x="1981200" y="1554994"/>
          <a:ext cx="6172200" cy="423620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16221"/>
                <a:gridCol w="2073056"/>
                <a:gridCol w="1982923"/>
              </a:tblGrid>
              <a:tr h="4262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Informational/Explanatory Brief Write</a:t>
                      </a:r>
                    </a:p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Elaboration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4262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Points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Point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 Points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3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The response: </a:t>
                      </a:r>
                    </a:p>
                    <a:p>
                      <a:r>
                        <a:rPr lang="en-US" sz="1050" dirty="0" smtClean="0"/>
                        <a:t>• develops adequate supporting points/ideas/reasons/details and/or evidence from the student notes </a:t>
                      </a:r>
                    </a:p>
                    <a:p>
                      <a:r>
                        <a:rPr lang="en-US" sz="1050" dirty="0" smtClean="0"/>
                        <a:t>• does more than list supporting details or ideas </a:t>
                      </a:r>
                    </a:p>
                    <a:p>
                      <a:r>
                        <a:rPr lang="en-US" sz="1050" dirty="0" smtClean="0"/>
                        <a:t>• adequately elaborates ideas/reasons using precise words/language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response: </a:t>
                      </a:r>
                    </a:p>
                    <a:p>
                      <a:r>
                        <a:rPr lang="en-US" sz="1000" dirty="0" smtClean="0"/>
                        <a:t>• provides mostly general and/or limited supporting points/ideas/reasons/details and/or evidence (which may be extraneous or loosely related) from the student notes </a:t>
                      </a:r>
                    </a:p>
                    <a:p>
                      <a:r>
                        <a:rPr lang="en-US" sz="1000" dirty="0" smtClean="0"/>
                        <a:t>• lists supporting details or ideas with limited elaboration/evidence </a:t>
                      </a:r>
                    </a:p>
                    <a:p>
                      <a:r>
                        <a:rPr lang="en-US" sz="1000" dirty="0" smtClean="0"/>
                        <a:t>• partially elaborates ideas/reasons using general words/language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response: </a:t>
                      </a:r>
                    </a:p>
                    <a:p>
                      <a:r>
                        <a:rPr lang="en-US" sz="1000" dirty="0" smtClean="0"/>
                        <a:t>• provides minimal or no supporting points/ideas/reasons/details and/or evidence from the student notes </a:t>
                      </a:r>
                    </a:p>
                    <a:p>
                      <a:r>
                        <a:rPr lang="en-US" sz="1000" dirty="0" smtClean="0"/>
                        <a:t>• provides supporting points/ideas/reasons/details and/or evidence that may be unclear, repetitive, incorrect, contradictory to, or interfere with the meaning of the text </a:t>
                      </a:r>
                    </a:p>
                    <a:p>
                      <a:r>
                        <a:rPr lang="en-US" sz="1000" dirty="0" smtClean="0"/>
                        <a:t>• provides no appropriate elaboration and/or may use poor word choice for audience and purpose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206">
                <a:tc gridSpan="3">
                  <a:txBody>
                    <a:bodyPr/>
                    <a:lstStyle/>
                    <a:p>
                      <a:r>
                        <a:rPr lang="en-US" sz="1200" b="1" i="1" dirty="0" smtClean="0">
                          <a:solidFill>
                            <a:schemeClr val="tx1"/>
                          </a:solidFill>
                        </a:rPr>
                        <a:t>Note: “main idea/controlling idea” = only in grades 3-5</a:t>
                      </a:r>
                    </a:p>
                    <a:p>
                      <a:r>
                        <a:rPr lang="en-US" sz="1200" b="1" i="1" dirty="0" smtClean="0">
                          <a:solidFill>
                            <a:schemeClr val="tx1"/>
                          </a:solidFill>
                        </a:rPr>
                        <a:t>           “thesis/controlling idea” = only in grades 6-8</a:t>
                      </a:r>
                    </a:p>
                    <a:p>
                      <a:r>
                        <a:rPr lang="en-US" sz="1200" b="1" i="1" dirty="0" smtClean="0">
                          <a:solidFill>
                            <a:schemeClr val="tx1"/>
                          </a:solidFill>
                        </a:rPr>
                        <a:t>           “thesis” = only in grade 11</a:t>
                      </a:r>
                      <a:endParaRPr lang="en-US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04800" y="228600"/>
            <a:ext cx="8382000" cy="601980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-304800" y="266448"/>
            <a:ext cx="3809503" cy="3086352"/>
            <a:chOff x="-76200" y="-7681"/>
            <a:chExt cx="3809503" cy="308635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30671"/>
              <a:ext cx="3048000" cy="3048000"/>
            </a:xfrm>
            <a:prstGeom prst="rect">
              <a:avLst/>
            </a:prstGeom>
          </p:spPr>
        </p:pic>
        <p:pic>
          <p:nvPicPr>
            <p:cNvPr id="11" name="Picture 2" descr="http://content.presentermedia.com/files/custom/03290000/3290326/custom_thumbtack_no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67" b="13689"/>
            <a:stretch/>
          </p:blipFill>
          <p:spPr bwMode="auto">
            <a:xfrm rot="21042974">
              <a:off x="2210295" y="-7681"/>
              <a:ext cx="1523008" cy="1442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SBAC Rubrics formatted S.Richmond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8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376227"/>
              </p:ext>
            </p:extLst>
          </p:nvPr>
        </p:nvGraphicFramePr>
        <p:xfrm>
          <a:off x="1981200" y="1848452"/>
          <a:ext cx="6172200" cy="34437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16221"/>
                <a:gridCol w="2073056"/>
                <a:gridCol w="1982923"/>
              </a:tblGrid>
              <a:tr h="4262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Opinion Brief Write</a:t>
                      </a:r>
                    </a:p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Organization – Introduction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4262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Points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Point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 Points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3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The response </a:t>
                      </a:r>
                    </a:p>
                    <a:p>
                      <a:r>
                        <a:rPr lang="en-US" sz="1050" dirty="0" smtClean="0"/>
                        <a:t>• establishes an adequate opinion that reflects the body of writing as a whole </a:t>
                      </a:r>
                    </a:p>
                    <a:p>
                      <a:r>
                        <a:rPr lang="en-US" sz="1050" dirty="0" smtClean="0"/>
                        <a:t>• provides adequate information to frame the opinion about the topic to put it into context • does more than list reasons to support opinion—not formulaic </a:t>
                      </a:r>
                    </a:p>
                    <a:p>
                      <a:r>
                        <a:rPr lang="en-US" sz="1050" dirty="0" smtClean="0"/>
                        <a:t>• connects smoothly to the body paragraph 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response </a:t>
                      </a:r>
                    </a:p>
                    <a:p>
                      <a:r>
                        <a:rPr lang="en-US" sz="1000" dirty="0" smtClean="0"/>
                        <a:t>• provides a partial or limited opinion </a:t>
                      </a:r>
                    </a:p>
                    <a:p>
                      <a:r>
                        <a:rPr lang="en-US" sz="1000" dirty="0" smtClean="0"/>
                        <a:t>• provides an opinion that partially reflects the body of writing as a whole </a:t>
                      </a:r>
                    </a:p>
                    <a:p>
                      <a:r>
                        <a:rPr lang="en-US" sz="1000" dirty="0" smtClean="0"/>
                        <a:t>• may provide limited and/or extraneous information to frame the opinion about the topic to put it into context </a:t>
                      </a:r>
                    </a:p>
                    <a:p>
                      <a:r>
                        <a:rPr lang="en-US" sz="1000" dirty="0" smtClean="0"/>
                        <a:t>• may just list supporting reasons—formulaic </a:t>
                      </a:r>
                    </a:p>
                    <a:p>
                      <a:r>
                        <a:rPr lang="en-US" sz="1000" dirty="0" smtClean="0"/>
                        <a:t>• provides a limited and/or awkward connection to the body paragraph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response </a:t>
                      </a:r>
                    </a:p>
                    <a:p>
                      <a:r>
                        <a:rPr lang="en-US" sz="1000" dirty="0" smtClean="0"/>
                        <a:t>• provides no opinion or provides an opinion that is not appropriate based on the body of writing as a whole </a:t>
                      </a:r>
                    </a:p>
                    <a:p>
                      <a:r>
                        <a:rPr lang="en-US" sz="1000" dirty="0" smtClean="0"/>
                        <a:t>• provides irrelevant or no information to frame to opinion about the topic to put it into context</a:t>
                      </a:r>
                    </a:p>
                    <a:p>
                      <a:r>
                        <a:rPr lang="en-US" sz="1000" dirty="0" smtClean="0"/>
                        <a:t> • provides no connection to the body paragraph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04800" y="228600"/>
            <a:ext cx="8382000" cy="601980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4354" y="327719"/>
            <a:ext cx="4113241" cy="3048000"/>
            <a:chOff x="-4354" y="327719"/>
            <a:chExt cx="4113241" cy="304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54" y="327719"/>
              <a:ext cx="3048000" cy="3048000"/>
            </a:xfrm>
            <a:prstGeom prst="rect">
              <a:avLst/>
            </a:prstGeom>
          </p:spPr>
        </p:pic>
        <p:pic>
          <p:nvPicPr>
            <p:cNvPr id="11265" name="Picture 1" descr="C:\Users\richmons\Downloads\custom_thumbtack_note_13032 (1)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70" b="14184"/>
            <a:stretch/>
          </p:blipFill>
          <p:spPr bwMode="auto">
            <a:xfrm rot="515441">
              <a:off x="2190671" y="460896"/>
              <a:ext cx="1918216" cy="1798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SBAC Rubrics formatted S.Richmond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39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856906"/>
              </p:ext>
            </p:extLst>
          </p:nvPr>
        </p:nvGraphicFramePr>
        <p:xfrm>
          <a:off x="1981200" y="1848452"/>
          <a:ext cx="6172200" cy="32732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16221"/>
                <a:gridCol w="2073056"/>
                <a:gridCol w="1982923"/>
              </a:tblGrid>
              <a:tr h="4262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Opinion Brief Write</a:t>
                      </a:r>
                    </a:p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Organization – Conclusion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4262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Points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Point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 Points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3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The response </a:t>
                      </a:r>
                    </a:p>
                    <a:p>
                      <a:r>
                        <a:rPr lang="en-US" sz="1050" dirty="0" smtClean="0"/>
                        <a:t>• provides an adequate conclusion that follows from and supports the opinion presented in the body of writing as a whole or provides an answer as to why this opinion is important or what should happen </a:t>
                      </a:r>
                    </a:p>
                    <a:p>
                      <a:r>
                        <a:rPr lang="en-US" sz="1050" dirty="0" smtClean="0"/>
                        <a:t>• does more than restate or summarize the reasons—not formulaic </a:t>
                      </a:r>
                    </a:p>
                    <a:p>
                      <a:r>
                        <a:rPr lang="en-US" sz="1050" dirty="0" smtClean="0"/>
                        <a:t>• provides adequate connections and/or progression of ideas to contribute to coherence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response </a:t>
                      </a:r>
                    </a:p>
                    <a:p>
                      <a:r>
                        <a:rPr lang="en-US" sz="1000" dirty="0" smtClean="0"/>
                        <a:t>• provides a limited conclusion that is partially related to the opinion presented in the body of writing as a whole </a:t>
                      </a:r>
                    </a:p>
                    <a:p>
                      <a:r>
                        <a:rPr lang="en-US" sz="1000" dirty="0" smtClean="0"/>
                        <a:t>• lists, restates, or summarizes the reasons—formulaic </a:t>
                      </a:r>
                    </a:p>
                    <a:p>
                      <a:r>
                        <a:rPr lang="en-US" sz="1000" dirty="0" smtClean="0"/>
                        <a:t>• provides an awkward or partial connection and/or limited progression of ideas 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response </a:t>
                      </a:r>
                    </a:p>
                    <a:p>
                      <a:r>
                        <a:rPr lang="en-US" sz="1000" dirty="0" smtClean="0"/>
                        <a:t>• provides no conclusion or a conclusion that is minimally related to the opinion and the body of writing as a whole </a:t>
                      </a:r>
                    </a:p>
                    <a:p>
                      <a:r>
                        <a:rPr lang="en-US" sz="1000" dirty="0" smtClean="0"/>
                        <a:t>• may restate random and/or incorrect reasons or just restate the opinion </a:t>
                      </a:r>
                    </a:p>
                    <a:p>
                      <a:r>
                        <a:rPr lang="en-US" sz="1000" dirty="0" smtClean="0"/>
                        <a:t>• provides no connection or progression of ideas 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04800" y="228600"/>
            <a:ext cx="8382000" cy="601980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57200"/>
            <a:ext cx="4243387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SBAC Rubrics formatted S.Richmond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49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2162</Words>
  <Application>Microsoft Office PowerPoint</Application>
  <PresentationFormat>On-screen Show (4:3)</PresentationFormat>
  <Paragraphs>238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Hillsboro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Richmond, Susan</dc:creator>
  <cp:lastModifiedBy>Richmond, Susan</cp:lastModifiedBy>
  <cp:revision>10</cp:revision>
  <dcterms:created xsi:type="dcterms:W3CDTF">2015-09-21T20:30:07Z</dcterms:created>
  <dcterms:modified xsi:type="dcterms:W3CDTF">2015-10-02T18:11:37Z</dcterms:modified>
</cp:coreProperties>
</file>