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70" r:id="rId3"/>
    <p:sldId id="260" r:id="rId4"/>
    <p:sldId id="259" r:id="rId5"/>
    <p:sldId id="261" r:id="rId6"/>
    <p:sldId id="262" r:id="rId7"/>
    <p:sldId id="263" r:id="rId8"/>
    <p:sldId id="258" r:id="rId9"/>
    <p:sldId id="264" r:id="rId10"/>
    <p:sldId id="257" r:id="rId11"/>
    <p:sldId id="268" r:id="rId12"/>
    <p:sldId id="265" r:id="rId13"/>
    <p:sldId id="266" r:id="rId14"/>
    <p:sldId id="267" r:id="rId15"/>
    <p:sldId id="269" r:id="rId16"/>
    <p:sldId id="279" r:id="rId17"/>
    <p:sldId id="272" r:id="rId18"/>
    <p:sldId id="280" r:id="rId19"/>
    <p:sldId id="273" r:id="rId20"/>
    <p:sldId id="281" r:id="rId21"/>
    <p:sldId id="305" r:id="rId22"/>
    <p:sldId id="274" r:id="rId23"/>
    <p:sldId id="282" r:id="rId24"/>
    <p:sldId id="275" r:id="rId25"/>
    <p:sldId id="271" r:id="rId26"/>
    <p:sldId id="306" r:id="rId27"/>
    <p:sldId id="307" r:id="rId28"/>
    <p:sldId id="308" r:id="rId29"/>
    <p:sldId id="283" r:id="rId30"/>
    <p:sldId id="287" r:id="rId31"/>
    <p:sldId id="288" r:id="rId32"/>
    <p:sldId id="289" r:id="rId33"/>
    <p:sldId id="299" r:id="rId34"/>
    <p:sldId id="296" r:id="rId35"/>
    <p:sldId id="300" r:id="rId36"/>
    <p:sldId id="291" r:id="rId37"/>
    <p:sldId id="298" r:id="rId38"/>
    <p:sldId id="293" r:id="rId39"/>
    <p:sldId id="302" r:id="rId40"/>
    <p:sldId id="301" r:id="rId41"/>
    <p:sldId id="311" r:id="rId42"/>
    <p:sldId id="303" r:id="rId43"/>
    <p:sldId id="295" r:id="rId44"/>
    <p:sldId id="309" r:id="rId45"/>
    <p:sldId id="310" r:id="rId46"/>
    <p:sldId id="286"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585" autoAdjust="0"/>
  </p:normalViewPr>
  <p:slideViewPr>
    <p:cSldViewPr>
      <p:cViewPr>
        <p:scale>
          <a:sx n="89" d="100"/>
          <a:sy n="89" d="100"/>
        </p:scale>
        <p:origin x="-396" y="-1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7ED638-4618-468F-91F0-0E493DF2482A}" type="datetimeFigureOut">
              <a:rPr lang="en-US" smtClean="0"/>
              <a:t>9/29/2015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F3442E-798B-421D-AB28-AB3171F0EBFB}" type="slidenum">
              <a:rPr lang="en-US" smtClean="0"/>
              <a:t>‹#›</a:t>
            </a:fld>
            <a:endParaRPr lang="en-US"/>
          </a:p>
        </p:txBody>
      </p:sp>
    </p:spTree>
    <p:extLst>
      <p:ext uri="{BB962C8B-B14F-4D97-AF65-F5344CB8AC3E}">
        <p14:creationId xmlns:p14="http://schemas.microsoft.com/office/powerpoint/2010/main" val="3634485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3442E-798B-421D-AB28-AB3171F0EBFB}" type="slidenum">
              <a:rPr lang="en-US" smtClean="0"/>
              <a:t>22</a:t>
            </a:fld>
            <a:endParaRPr lang="en-US"/>
          </a:p>
        </p:txBody>
      </p:sp>
    </p:spTree>
    <p:extLst>
      <p:ext uri="{BB962C8B-B14F-4D97-AF65-F5344CB8AC3E}">
        <p14:creationId xmlns:p14="http://schemas.microsoft.com/office/powerpoint/2010/main" val="1717436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3442E-798B-421D-AB28-AB3171F0EBFB}" type="slidenum">
              <a:rPr lang="en-US" smtClean="0"/>
              <a:t>24</a:t>
            </a:fld>
            <a:endParaRPr lang="en-US"/>
          </a:p>
        </p:txBody>
      </p:sp>
    </p:spTree>
    <p:extLst>
      <p:ext uri="{BB962C8B-B14F-4D97-AF65-F5344CB8AC3E}">
        <p14:creationId xmlns:p14="http://schemas.microsoft.com/office/powerpoint/2010/main" val="1717436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3442E-798B-421D-AB28-AB3171F0EBFB}" type="slidenum">
              <a:rPr lang="en-US" smtClean="0"/>
              <a:t>37</a:t>
            </a:fld>
            <a:endParaRPr lang="en-US"/>
          </a:p>
        </p:txBody>
      </p:sp>
    </p:spTree>
    <p:extLst>
      <p:ext uri="{BB962C8B-B14F-4D97-AF65-F5344CB8AC3E}">
        <p14:creationId xmlns:p14="http://schemas.microsoft.com/office/powerpoint/2010/main" val="1717436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3442E-798B-421D-AB28-AB3171F0EBFB}" type="slidenum">
              <a:rPr lang="en-US" smtClean="0"/>
              <a:t>39</a:t>
            </a:fld>
            <a:endParaRPr lang="en-US"/>
          </a:p>
        </p:txBody>
      </p:sp>
    </p:spTree>
    <p:extLst>
      <p:ext uri="{BB962C8B-B14F-4D97-AF65-F5344CB8AC3E}">
        <p14:creationId xmlns:p14="http://schemas.microsoft.com/office/powerpoint/2010/main" val="1717436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3442E-798B-421D-AB28-AB3171F0EBFB}" type="slidenum">
              <a:rPr lang="en-US" smtClean="0"/>
              <a:t>40</a:t>
            </a:fld>
            <a:endParaRPr lang="en-US"/>
          </a:p>
        </p:txBody>
      </p:sp>
    </p:spTree>
    <p:extLst>
      <p:ext uri="{BB962C8B-B14F-4D97-AF65-F5344CB8AC3E}">
        <p14:creationId xmlns:p14="http://schemas.microsoft.com/office/powerpoint/2010/main" val="670489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3442E-798B-421D-AB28-AB3171F0EBFB}" type="slidenum">
              <a:rPr lang="en-US" smtClean="0"/>
              <a:t>41</a:t>
            </a:fld>
            <a:endParaRPr lang="en-US"/>
          </a:p>
        </p:txBody>
      </p:sp>
    </p:spTree>
    <p:extLst>
      <p:ext uri="{BB962C8B-B14F-4D97-AF65-F5344CB8AC3E}">
        <p14:creationId xmlns:p14="http://schemas.microsoft.com/office/powerpoint/2010/main" val="670489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3442E-798B-421D-AB28-AB3171F0EBFB}" type="slidenum">
              <a:rPr lang="en-US" smtClean="0"/>
              <a:t>42</a:t>
            </a:fld>
            <a:endParaRPr lang="en-US"/>
          </a:p>
        </p:txBody>
      </p:sp>
    </p:spTree>
    <p:extLst>
      <p:ext uri="{BB962C8B-B14F-4D97-AF65-F5344CB8AC3E}">
        <p14:creationId xmlns:p14="http://schemas.microsoft.com/office/powerpoint/2010/main" val="1717436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sp>
        <p:nvSpPr>
          <p:cNvPr id="6" name="Slide Number Placeholder 5"/>
          <p:cNvSpPr>
            <a:spLocks noGrp="1"/>
          </p:cNvSpPr>
          <p:nvPr>
            <p:ph type="sldNum" sz="quarter" idx="12"/>
          </p:nvPr>
        </p:nvSpPr>
        <p:spPr/>
        <p:txBody>
          <a:bodyPr/>
          <a:lstStyle/>
          <a:p>
            <a:fld id="{4AF394EA-1067-4C50-AF43-31D61BD15404}" type="slidenum">
              <a:rPr lang="en-US" smtClean="0"/>
              <a:t>‹#›</a:t>
            </a:fld>
            <a:endParaRPr lang="en-US"/>
          </a:p>
        </p:txBody>
      </p:sp>
    </p:spTree>
    <p:extLst>
      <p:ext uri="{BB962C8B-B14F-4D97-AF65-F5344CB8AC3E}">
        <p14:creationId xmlns:p14="http://schemas.microsoft.com/office/powerpoint/2010/main" val="2051919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sp>
        <p:nvSpPr>
          <p:cNvPr id="6" name="Slide Number Placeholder 5"/>
          <p:cNvSpPr>
            <a:spLocks noGrp="1"/>
          </p:cNvSpPr>
          <p:nvPr>
            <p:ph type="sldNum" sz="quarter" idx="12"/>
          </p:nvPr>
        </p:nvSpPr>
        <p:spPr/>
        <p:txBody>
          <a:bodyPr/>
          <a:lstStyle/>
          <a:p>
            <a:fld id="{4AF394EA-1067-4C50-AF43-31D61BD15404}" type="slidenum">
              <a:rPr lang="en-US" smtClean="0"/>
              <a:t>‹#›</a:t>
            </a:fld>
            <a:endParaRPr lang="en-US"/>
          </a:p>
        </p:txBody>
      </p:sp>
    </p:spTree>
    <p:extLst>
      <p:ext uri="{BB962C8B-B14F-4D97-AF65-F5344CB8AC3E}">
        <p14:creationId xmlns:p14="http://schemas.microsoft.com/office/powerpoint/2010/main" val="3339179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49" y="366713"/>
            <a:ext cx="1543051"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2" y="366713"/>
            <a:ext cx="4476751"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sp>
        <p:nvSpPr>
          <p:cNvPr id="6" name="Slide Number Placeholder 5"/>
          <p:cNvSpPr>
            <a:spLocks noGrp="1"/>
          </p:cNvSpPr>
          <p:nvPr>
            <p:ph type="sldNum" sz="quarter" idx="12"/>
          </p:nvPr>
        </p:nvSpPr>
        <p:spPr/>
        <p:txBody>
          <a:bodyPr/>
          <a:lstStyle/>
          <a:p>
            <a:fld id="{4AF394EA-1067-4C50-AF43-31D61BD15404}" type="slidenum">
              <a:rPr lang="en-US" smtClean="0"/>
              <a:t>‹#›</a:t>
            </a:fld>
            <a:endParaRPr lang="en-US"/>
          </a:p>
        </p:txBody>
      </p:sp>
    </p:spTree>
    <p:extLst>
      <p:ext uri="{BB962C8B-B14F-4D97-AF65-F5344CB8AC3E}">
        <p14:creationId xmlns:p14="http://schemas.microsoft.com/office/powerpoint/2010/main" val="248535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sp>
        <p:nvSpPr>
          <p:cNvPr id="6" name="Slide Number Placeholder 5"/>
          <p:cNvSpPr>
            <a:spLocks noGrp="1"/>
          </p:cNvSpPr>
          <p:nvPr>
            <p:ph type="sldNum" sz="quarter" idx="12"/>
          </p:nvPr>
        </p:nvSpPr>
        <p:spPr/>
        <p:txBody>
          <a:bodyPr/>
          <a:lstStyle/>
          <a:p>
            <a:fld id="{4AF394EA-1067-4C50-AF43-31D61BD15404}" type="slidenum">
              <a:rPr lang="en-US" smtClean="0"/>
              <a:t>‹#›</a:t>
            </a:fld>
            <a:endParaRPr lang="en-US"/>
          </a:p>
        </p:txBody>
      </p:sp>
    </p:spTree>
    <p:extLst>
      <p:ext uri="{BB962C8B-B14F-4D97-AF65-F5344CB8AC3E}">
        <p14:creationId xmlns:p14="http://schemas.microsoft.com/office/powerpoint/2010/main" val="460209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sp>
        <p:nvSpPr>
          <p:cNvPr id="6" name="Slide Number Placeholder 5"/>
          <p:cNvSpPr>
            <a:spLocks noGrp="1"/>
          </p:cNvSpPr>
          <p:nvPr>
            <p:ph type="sldNum" sz="quarter" idx="12"/>
          </p:nvPr>
        </p:nvSpPr>
        <p:spPr/>
        <p:txBody>
          <a:bodyPr/>
          <a:lstStyle/>
          <a:p>
            <a:fld id="{4AF394EA-1067-4C50-AF43-31D61BD15404}" type="slidenum">
              <a:rPr lang="en-US" smtClean="0"/>
              <a:t>‹#›</a:t>
            </a:fld>
            <a:endParaRPr lang="en-US"/>
          </a:p>
        </p:txBody>
      </p:sp>
    </p:spTree>
    <p:extLst>
      <p:ext uri="{BB962C8B-B14F-4D97-AF65-F5344CB8AC3E}">
        <p14:creationId xmlns:p14="http://schemas.microsoft.com/office/powerpoint/2010/main" val="3343790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2"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2"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12/01/14 Judy Ramer/OSP and HSD</a:t>
            </a:r>
            <a:endParaRPr lang="en-US"/>
          </a:p>
        </p:txBody>
      </p:sp>
      <p:sp>
        <p:nvSpPr>
          <p:cNvPr id="7" name="Slide Number Placeholder 6"/>
          <p:cNvSpPr>
            <a:spLocks noGrp="1"/>
          </p:cNvSpPr>
          <p:nvPr>
            <p:ph type="sldNum" sz="quarter" idx="12"/>
          </p:nvPr>
        </p:nvSpPr>
        <p:spPr/>
        <p:txBody>
          <a:bodyPr/>
          <a:lstStyle/>
          <a:p>
            <a:fld id="{4AF394EA-1067-4C50-AF43-31D61BD15404}" type="slidenum">
              <a:rPr lang="en-US" smtClean="0"/>
              <a:t>‹#›</a:t>
            </a:fld>
            <a:endParaRPr lang="en-US"/>
          </a:p>
        </p:txBody>
      </p:sp>
    </p:spTree>
    <p:extLst>
      <p:ext uri="{BB962C8B-B14F-4D97-AF65-F5344CB8AC3E}">
        <p14:creationId xmlns:p14="http://schemas.microsoft.com/office/powerpoint/2010/main" val="3416020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12/01/14 Judy Ramer/OSP and HSD</a:t>
            </a:r>
            <a:endParaRPr lang="en-US"/>
          </a:p>
        </p:txBody>
      </p:sp>
      <p:sp>
        <p:nvSpPr>
          <p:cNvPr id="9" name="Slide Number Placeholder 8"/>
          <p:cNvSpPr>
            <a:spLocks noGrp="1"/>
          </p:cNvSpPr>
          <p:nvPr>
            <p:ph type="sldNum" sz="quarter" idx="12"/>
          </p:nvPr>
        </p:nvSpPr>
        <p:spPr/>
        <p:txBody>
          <a:bodyPr/>
          <a:lstStyle/>
          <a:p>
            <a:fld id="{4AF394EA-1067-4C50-AF43-31D61BD15404}" type="slidenum">
              <a:rPr lang="en-US" smtClean="0"/>
              <a:t>‹#›</a:t>
            </a:fld>
            <a:endParaRPr lang="en-US"/>
          </a:p>
        </p:txBody>
      </p:sp>
    </p:spTree>
    <p:extLst>
      <p:ext uri="{BB962C8B-B14F-4D97-AF65-F5344CB8AC3E}">
        <p14:creationId xmlns:p14="http://schemas.microsoft.com/office/powerpoint/2010/main" val="308732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12/01/14 Judy Ramer/OSP and HSD</a:t>
            </a:r>
            <a:endParaRPr lang="en-US"/>
          </a:p>
        </p:txBody>
      </p:sp>
      <p:sp>
        <p:nvSpPr>
          <p:cNvPr id="5" name="Slide Number Placeholder 4"/>
          <p:cNvSpPr>
            <a:spLocks noGrp="1"/>
          </p:cNvSpPr>
          <p:nvPr>
            <p:ph type="sldNum" sz="quarter" idx="12"/>
          </p:nvPr>
        </p:nvSpPr>
        <p:spPr/>
        <p:txBody>
          <a:bodyPr/>
          <a:lstStyle/>
          <a:p>
            <a:fld id="{4AF394EA-1067-4C50-AF43-31D61BD15404}" type="slidenum">
              <a:rPr lang="en-US" smtClean="0"/>
              <a:t>‹#›</a:t>
            </a:fld>
            <a:endParaRPr lang="en-US"/>
          </a:p>
        </p:txBody>
      </p:sp>
    </p:spTree>
    <p:extLst>
      <p:ext uri="{BB962C8B-B14F-4D97-AF65-F5344CB8AC3E}">
        <p14:creationId xmlns:p14="http://schemas.microsoft.com/office/powerpoint/2010/main" val="376418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12/01/14 Judy Ramer/OSP and HSD</a:t>
            </a:r>
            <a:endParaRPr lang="en-US"/>
          </a:p>
        </p:txBody>
      </p:sp>
      <p:sp>
        <p:nvSpPr>
          <p:cNvPr id="4" name="Slide Number Placeholder 3"/>
          <p:cNvSpPr>
            <a:spLocks noGrp="1"/>
          </p:cNvSpPr>
          <p:nvPr>
            <p:ph type="sldNum" sz="quarter" idx="12"/>
          </p:nvPr>
        </p:nvSpPr>
        <p:spPr/>
        <p:txBody>
          <a:bodyPr/>
          <a:lstStyle/>
          <a:p>
            <a:fld id="{4AF394EA-1067-4C50-AF43-31D61BD15404}" type="slidenum">
              <a:rPr lang="en-US" smtClean="0"/>
              <a:t>‹#›</a:t>
            </a:fld>
            <a:endParaRPr lang="en-US"/>
          </a:p>
        </p:txBody>
      </p:sp>
    </p:spTree>
    <p:extLst>
      <p:ext uri="{BB962C8B-B14F-4D97-AF65-F5344CB8AC3E}">
        <p14:creationId xmlns:p14="http://schemas.microsoft.com/office/powerpoint/2010/main" val="337597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12/01/14 Judy Ramer/OSP and HSD</a:t>
            </a:r>
            <a:endParaRPr lang="en-US"/>
          </a:p>
        </p:txBody>
      </p:sp>
      <p:sp>
        <p:nvSpPr>
          <p:cNvPr id="7" name="Slide Number Placeholder 6"/>
          <p:cNvSpPr>
            <a:spLocks noGrp="1"/>
          </p:cNvSpPr>
          <p:nvPr>
            <p:ph type="sldNum" sz="quarter" idx="12"/>
          </p:nvPr>
        </p:nvSpPr>
        <p:spPr/>
        <p:txBody>
          <a:bodyPr/>
          <a:lstStyle/>
          <a:p>
            <a:fld id="{4AF394EA-1067-4C50-AF43-31D61BD15404}" type="slidenum">
              <a:rPr lang="en-US" smtClean="0"/>
              <a:t>‹#›</a:t>
            </a:fld>
            <a:endParaRPr lang="en-US"/>
          </a:p>
        </p:txBody>
      </p:sp>
    </p:spTree>
    <p:extLst>
      <p:ext uri="{BB962C8B-B14F-4D97-AF65-F5344CB8AC3E}">
        <p14:creationId xmlns:p14="http://schemas.microsoft.com/office/powerpoint/2010/main" val="322224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12/01/14 Judy Ramer/OSP and HSD</a:t>
            </a:r>
            <a:endParaRPr lang="en-US"/>
          </a:p>
        </p:txBody>
      </p:sp>
      <p:sp>
        <p:nvSpPr>
          <p:cNvPr id="7" name="Slide Number Placeholder 6"/>
          <p:cNvSpPr>
            <a:spLocks noGrp="1"/>
          </p:cNvSpPr>
          <p:nvPr>
            <p:ph type="sldNum" sz="quarter" idx="12"/>
          </p:nvPr>
        </p:nvSpPr>
        <p:spPr/>
        <p:txBody>
          <a:bodyPr/>
          <a:lstStyle/>
          <a:p>
            <a:fld id="{4AF394EA-1067-4C50-AF43-31D61BD15404}" type="slidenum">
              <a:rPr lang="en-US" smtClean="0"/>
              <a:t>‹#›</a:t>
            </a:fld>
            <a:endParaRPr lang="en-US"/>
          </a:p>
        </p:txBody>
      </p:sp>
    </p:spTree>
    <p:extLst>
      <p:ext uri="{BB962C8B-B14F-4D97-AF65-F5344CB8AC3E}">
        <p14:creationId xmlns:p14="http://schemas.microsoft.com/office/powerpoint/2010/main" val="352482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12/01/14 Judy Ramer/OSP and HSD</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394EA-1067-4C50-AF43-31D61BD15404}" type="slidenum">
              <a:rPr lang="en-US" smtClean="0"/>
              <a:t>‹#›</a:t>
            </a:fld>
            <a:endParaRPr lang="en-US"/>
          </a:p>
        </p:txBody>
      </p:sp>
    </p:spTree>
    <p:extLst>
      <p:ext uri="{BB962C8B-B14F-4D97-AF65-F5344CB8AC3E}">
        <p14:creationId xmlns:p14="http://schemas.microsoft.com/office/powerpoint/2010/main" val="801353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hyperlink" Target="http://www.corestandards.org/assets/Appendix_C.pdf"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www.ndseec.com/education/components/docmgr/default.php?sectiondetailid=1036&amp;catfilter=307#showDoc"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8322" y="304800"/>
            <a:ext cx="7487478" cy="6370975"/>
          </a:xfrm>
          <a:prstGeom prst="rect">
            <a:avLst/>
          </a:prstGeom>
          <a:noFill/>
        </p:spPr>
        <p:txBody>
          <a:bodyPr wrap="square" rtlCol="0">
            <a:spAutoFit/>
          </a:bodyPr>
          <a:lstStyle/>
          <a:p>
            <a:pPr algn="ctr"/>
            <a:r>
              <a:rPr lang="en-US" dirty="0"/>
              <a:t> </a:t>
            </a:r>
            <a:r>
              <a:rPr lang="en-US" b="1" i="1" dirty="0" smtClean="0"/>
              <a:t>CCSS </a:t>
            </a:r>
            <a:r>
              <a:rPr lang="en-US" b="1" i="1" dirty="0"/>
              <a:t>Student Writing </a:t>
            </a:r>
            <a:r>
              <a:rPr lang="en-US" b="1" i="1" dirty="0" smtClean="0"/>
              <a:t>Exemplars</a:t>
            </a:r>
            <a:endParaRPr lang="en-US" dirty="0"/>
          </a:p>
          <a:p>
            <a:pPr algn="ctr"/>
            <a:r>
              <a:rPr lang="en-US" b="1" i="1" dirty="0"/>
              <a:t>Scored Using the SBAC Writing Rubric</a:t>
            </a:r>
            <a:endParaRPr lang="en-US" dirty="0"/>
          </a:p>
          <a:p>
            <a:r>
              <a:rPr lang="en-US" dirty="0"/>
              <a:t> </a:t>
            </a:r>
          </a:p>
          <a:p>
            <a:r>
              <a:rPr lang="en-US" sz="1600" b="1" dirty="0" smtClean="0"/>
              <a:t>Source: This </a:t>
            </a:r>
            <a:r>
              <a:rPr lang="en-US" sz="1600" b="1" dirty="0"/>
              <a:t>collection of K-6 student papers were taken from </a:t>
            </a:r>
            <a:r>
              <a:rPr lang="en-US" sz="1600" b="1" u="sng" dirty="0"/>
              <a:t>Appendix C</a:t>
            </a:r>
            <a:r>
              <a:rPr lang="en-US" sz="1600" b="1" dirty="0"/>
              <a:t>: Samples of </a:t>
            </a:r>
            <a:r>
              <a:rPr lang="en-US" sz="1600" b="1" dirty="0" smtClean="0"/>
              <a:t> Student Writing of the Common Core State  Standards (CCSS) in English Language Arts and Literacy. </a:t>
            </a:r>
          </a:p>
          <a:p>
            <a:endParaRPr lang="en-US" sz="1600" b="1" dirty="0"/>
          </a:p>
          <a:p>
            <a:r>
              <a:rPr lang="en-US" sz="1600" b="1" u="sng" dirty="0" smtClean="0"/>
              <a:t>Evaluation Tool</a:t>
            </a:r>
            <a:r>
              <a:rPr lang="en-US" sz="1600" b="1" dirty="0" smtClean="0"/>
              <a:t>:  SBAC </a:t>
            </a:r>
            <a:r>
              <a:rPr lang="en-US" sz="1600" b="1" dirty="0"/>
              <a:t>Writing Rubric </a:t>
            </a:r>
            <a:endParaRPr lang="en-US" sz="1600" b="1" dirty="0" smtClean="0"/>
          </a:p>
          <a:p>
            <a:endParaRPr lang="en-US" sz="1600" b="1" dirty="0" smtClean="0"/>
          </a:p>
          <a:p>
            <a:endParaRPr lang="en-US" b="1" dirty="0" smtClean="0"/>
          </a:p>
          <a:p>
            <a:endParaRPr lang="en-US" sz="1200" b="1" i="1" dirty="0"/>
          </a:p>
          <a:p>
            <a:endParaRPr lang="en-US" sz="1200" b="1" i="1" dirty="0" smtClean="0">
              <a:hlinkClick r:id="rId2"/>
            </a:endParaRPr>
          </a:p>
          <a:p>
            <a:endParaRPr lang="en-US" sz="1200" b="1" i="1" dirty="0">
              <a:hlinkClick r:id="rId2"/>
            </a:endParaRPr>
          </a:p>
          <a:p>
            <a:endParaRPr lang="en-US" sz="1200" b="1" i="1" dirty="0" smtClean="0">
              <a:hlinkClick r:id="rId2"/>
            </a:endParaRPr>
          </a:p>
          <a:p>
            <a:endParaRPr lang="en-US" sz="1200" b="1" i="1" dirty="0">
              <a:hlinkClick r:id="rId2"/>
            </a:endParaRPr>
          </a:p>
          <a:p>
            <a:endParaRPr lang="en-US" sz="1200" b="1" i="1" dirty="0" smtClean="0">
              <a:hlinkClick r:id="rId2"/>
            </a:endParaRPr>
          </a:p>
          <a:p>
            <a:endParaRPr lang="en-US" sz="1200" b="1" i="1" dirty="0">
              <a:hlinkClick r:id="rId2"/>
            </a:endParaRPr>
          </a:p>
          <a:p>
            <a:endParaRPr lang="en-US" sz="1200" b="1" i="1" dirty="0" smtClean="0">
              <a:hlinkClick r:id="rId2"/>
            </a:endParaRPr>
          </a:p>
          <a:p>
            <a:endParaRPr lang="en-US" sz="1200" b="1" i="1" dirty="0" smtClean="0">
              <a:hlinkClick r:id="rId2"/>
            </a:endParaRPr>
          </a:p>
          <a:p>
            <a:endParaRPr lang="en-US" sz="1200" b="1" i="1" dirty="0">
              <a:hlinkClick r:id="rId2"/>
            </a:endParaRPr>
          </a:p>
          <a:p>
            <a:endParaRPr lang="en-US" sz="1200" b="1" i="1" dirty="0" smtClean="0">
              <a:hlinkClick r:id="rId2"/>
            </a:endParaRPr>
          </a:p>
          <a:p>
            <a:endParaRPr lang="en-US" sz="1200" b="1" i="1" dirty="0">
              <a:hlinkClick r:id="rId2"/>
            </a:endParaRPr>
          </a:p>
          <a:p>
            <a:endParaRPr lang="en-US" sz="1200" b="1" i="1" dirty="0" smtClean="0">
              <a:hlinkClick r:id="rId2"/>
            </a:endParaRPr>
          </a:p>
          <a:p>
            <a:endParaRPr lang="en-US" sz="1200" b="1" i="1" dirty="0">
              <a:hlinkClick r:id="rId2"/>
            </a:endParaRPr>
          </a:p>
          <a:p>
            <a:endParaRPr lang="en-US" sz="1200" b="1" i="1" dirty="0" smtClean="0">
              <a:hlinkClick r:id="rId2"/>
            </a:endParaRPr>
          </a:p>
          <a:p>
            <a:endParaRPr lang="en-US" sz="1200" b="1" i="1" dirty="0">
              <a:hlinkClick r:id="rId2"/>
            </a:endParaRPr>
          </a:p>
          <a:p>
            <a:endParaRPr lang="en-US" sz="1200" b="1" i="1" dirty="0" smtClean="0">
              <a:hlinkClick r:id="rId2"/>
            </a:endParaRPr>
          </a:p>
          <a:p>
            <a:endParaRPr lang="en-US" sz="1200" b="1" i="1" dirty="0">
              <a:hlinkClick r:id="rId2"/>
            </a:endParaRPr>
          </a:p>
          <a:p>
            <a:r>
              <a:rPr lang="en-US" sz="1200" b="1" i="1" dirty="0" smtClean="0">
                <a:hlinkClick r:id="rId2"/>
              </a:rPr>
              <a:t>http</a:t>
            </a:r>
            <a:r>
              <a:rPr lang="en-US" sz="1200" b="1" i="1" dirty="0">
                <a:hlinkClick r:id="rId2"/>
              </a:rPr>
              <a:t>://</a:t>
            </a:r>
            <a:r>
              <a:rPr lang="en-US" sz="1200" b="1" i="1" dirty="0" smtClean="0">
                <a:hlinkClick r:id="rId2"/>
              </a:rPr>
              <a:t>www.corestandards.org/assets/Appendix_C.pdf</a:t>
            </a:r>
            <a:endParaRPr lang="en-US" sz="1200" b="1" i="1" dirty="0" smtClean="0"/>
          </a:p>
        </p:txBody>
      </p:sp>
      <p:pic>
        <p:nvPicPr>
          <p:cNvPr id="6" name="Picture 2" descr="C:\Users\richmons\AppData\Local\Microsoft\Windows\Temporary Internet Files\Content.IE5\QOD07J1O\MC90007117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407936">
            <a:off x="2824415" y="2992324"/>
            <a:ext cx="2681291" cy="28947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3712300918"/>
              </p:ext>
            </p:extLst>
          </p:nvPr>
        </p:nvGraphicFramePr>
        <p:xfrm>
          <a:off x="914400" y="2508631"/>
          <a:ext cx="7162800" cy="771144"/>
        </p:xfrm>
        <a:graphic>
          <a:graphicData uri="http://schemas.openxmlformats.org/drawingml/2006/table">
            <a:tbl>
              <a:tblPr/>
              <a:tblGrid>
                <a:gridCol w="533400"/>
                <a:gridCol w="1704561"/>
                <a:gridCol w="1114839"/>
                <a:gridCol w="1399761"/>
                <a:gridCol w="1343439"/>
                <a:gridCol w="1066800"/>
              </a:tblGrid>
              <a:tr h="291851">
                <a:tc rowSpan="2">
                  <a:txBody>
                    <a:bodyPr/>
                    <a:lstStyle/>
                    <a:p>
                      <a:pPr marL="0" marR="0" algn="l">
                        <a:lnSpc>
                          <a:spcPct val="115000"/>
                        </a:lnSpc>
                        <a:spcBef>
                          <a:spcPts val="0"/>
                        </a:spcBef>
                        <a:spcAft>
                          <a:spcPts val="0"/>
                        </a:spcAft>
                      </a:pPr>
                      <a:r>
                        <a:rPr lang="en-US" sz="1100" b="1" dirty="0">
                          <a:solidFill>
                            <a:srgbClr val="000000"/>
                          </a:solidFill>
                          <a:latin typeface="+mn-lt"/>
                          <a:ea typeface="Times New Roman"/>
                          <a:cs typeface="Times New Roman"/>
                        </a:rPr>
                        <a:t>Score</a:t>
                      </a:r>
                      <a:endParaRPr lang="en-US" sz="11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1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Conventions</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Standard L 1-2</a:t>
                      </a:r>
                      <a:endParaRPr lang="en-US" sz="11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147828">
                <a:tc vMerge="1">
                  <a:txBody>
                    <a:bodyPr/>
                    <a:lstStyle/>
                    <a:p>
                      <a:endParaRPr lang="en-US"/>
                    </a:p>
                  </a:txBody>
                  <a:tcPr/>
                </a:tc>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11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1100" b="1" dirty="0" smtClean="0">
                          <a:effectLst>
                            <a:outerShdw blurRad="38100" dist="38100" dir="2700000" algn="tl">
                              <a:srgbClr val="000000">
                                <a:alpha val="43137"/>
                              </a:srgbClr>
                            </a:outerShdw>
                          </a:effectLst>
                          <a:latin typeface="+mn-lt"/>
                        </a:rPr>
                        <a:t>Organization</a:t>
                      </a:r>
                      <a:endParaRPr lang="en-US" sz="1100" b="1" dirty="0">
                        <a:effectLst>
                          <a:outerShdw blurRad="38100" dist="38100" dir="2700000" algn="tl">
                            <a:srgbClr val="000000">
                              <a:alpha val="43137"/>
                            </a:srgbClr>
                          </a:outerShdw>
                        </a:effectLst>
                        <a:latin typeface="+mn-lt"/>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1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11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11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11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bl>
          </a:graphicData>
        </a:graphic>
      </p:graphicFrame>
      <p:sp>
        <p:nvSpPr>
          <p:cNvPr id="8" name="Footer Placeholder 7"/>
          <p:cNvSpPr>
            <a:spLocks noGrp="1"/>
          </p:cNvSpPr>
          <p:nvPr>
            <p:ph type="ftr" sz="quarter" idx="11"/>
          </p:nvPr>
        </p:nvSpPr>
        <p:spPr>
          <a:xfrm>
            <a:off x="6112019" y="6437110"/>
            <a:ext cx="2895600" cy="365125"/>
          </a:xfrm>
        </p:spPr>
        <p:txBody>
          <a:bodyPr/>
          <a:lstStyle/>
          <a:p>
            <a:r>
              <a:rPr lang="en-US" dirty="0" smtClean="0"/>
              <a:t>12/01/14 Judy Ramer/OSP and HSD</a:t>
            </a:r>
            <a:endParaRPr lang="en-US" dirty="0"/>
          </a:p>
        </p:txBody>
      </p:sp>
    </p:spTree>
    <p:extLst>
      <p:ext uri="{BB962C8B-B14F-4D97-AF65-F5344CB8AC3E}">
        <p14:creationId xmlns:p14="http://schemas.microsoft.com/office/powerpoint/2010/main" val="42627470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21497461"/>
              </p:ext>
            </p:extLst>
          </p:nvPr>
        </p:nvGraphicFramePr>
        <p:xfrm>
          <a:off x="609600" y="304800"/>
          <a:ext cx="7730681" cy="6291072"/>
        </p:xfrm>
        <a:graphic>
          <a:graphicData uri="http://schemas.openxmlformats.org/drawingml/2006/table">
            <a:tbl>
              <a:tblPr/>
              <a:tblGrid>
                <a:gridCol w="838200"/>
                <a:gridCol w="1447800"/>
                <a:gridCol w="1447800"/>
                <a:gridCol w="148781"/>
                <a:gridCol w="1257300"/>
                <a:gridCol w="1219200"/>
                <a:gridCol w="1371600"/>
              </a:tblGrid>
              <a:tr h="291851">
                <a:tc gridSpan="4">
                  <a:txBody>
                    <a:bodyPr/>
                    <a:lstStyle/>
                    <a:p>
                      <a:r>
                        <a:rPr lang="en-US" sz="800" dirty="0" smtClean="0"/>
                        <a:t>CCSS.ELA-Literacy.W.6.1.a</a:t>
                      </a:r>
                    </a:p>
                    <a:p>
                      <a:r>
                        <a:rPr lang="en-US" sz="800" dirty="0" smtClean="0"/>
                        <a:t>Introduce claim(s) and organize the reasons and evidence clearly.</a:t>
                      </a:r>
                    </a:p>
                    <a:p>
                      <a:r>
                        <a:rPr lang="en-US" sz="800" dirty="0" smtClean="0"/>
                        <a:t>CCSS.ELA-Literacy.W.6.1.b</a:t>
                      </a:r>
                    </a:p>
                    <a:p>
                      <a:r>
                        <a:rPr lang="en-US" sz="800" dirty="0" smtClean="0"/>
                        <a:t>Support claim(s) with clear reasons and relevant evidence, using credible sources and demonstrating an understanding of the topic or text.</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r>
                        <a:rPr lang="en-US" sz="800" dirty="0" smtClean="0"/>
                        <a:t>CCSS.ELA-Literacy.W.6.1.c</a:t>
                      </a:r>
                    </a:p>
                    <a:p>
                      <a:r>
                        <a:rPr lang="en-US" sz="800" dirty="0" smtClean="0"/>
                        <a:t>Use words, phrases, and clauses to clarify the relationships among claim(s) and reasons.</a:t>
                      </a:r>
                    </a:p>
                    <a:p>
                      <a:r>
                        <a:rPr lang="en-US" sz="800" dirty="0" smtClean="0"/>
                        <a:t>CCSS.ELA-Literacy.W.6.1.d</a:t>
                      </a:r>
                    </a:p>
                    <a:p>
                      <a:r>
                        <a:rPr lang="en-US" sz="800" dirty="0" smtClean="0"/>
                        <a:t>Establish and maintain a formal style.</a:t>
                      </a:r>
                    </a:p>
                    <a:p>
                      <a:r>
                        <a:rPr lang="en-US" sz="800" dirty="0" smtClean="0"/>
                        <a:t>CCSS.ELA-Literacy.W.6.1.e</a:t>
                      </a:r>
                    </a:p>
                    <a:p>
                      <a:r>
                        <a:rPr lang="en-US" sz="800" dirty="0" smtClean="0"/>
                        <a:t>Provide a concluding statement or section that follows from the argument presented</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291851">
                <a:tc gridSpan="7">
                  <a:txBody>
                    <a:bodyPr/>
                    <a:lstStyle/>
                    <a:p>
                      <a:pPr marL="0" marR="0" algn="ctr">
                        <a:lnSpc>
                          <a:spcPct val="115000"/>
                        </a:lnSpc>
                        <a:spcBef>
                          <a:spcPts val="0"/>
                        </a:spcBef>
                        <a:spcAft>
                          <a:spcPts val="0"/>
                        </a:spcAft>
                      </a:pPr>
                      <a:r>
                        <a:rPr lang="en-US" sz="1800" b="1" i="1" dirty="0" smtClean="0">
                          <a:latin typeface="+mn-lt"/>
                          <a:ea typeface="Calibri"/>
                          <a:cs typeface="Times New Roman"/>
                        </a:rPr>
                        <a:t>6-8    </a:t>
                      </a:r>
                      <a:r>
                        <a:rPr lang="en-US" sz="1800" dirty="0" smtClean="0">
                          <a:latin typeface="+mn-lt"/>
                          <a:ea typeface="Calibri"/>
                          <a:cs typeface="Times New Roman"/>
                        </a:rPr>
                        <a:t>SBAC 4 Point Opinion Rubric</a:t>
                      </a:r>
                      <a:endParaRPr lang="en-US" sz="18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91851">
                <a:tc rowSpan="2">
                  <a:txBody>
                    <a:bodyPr/>
                    <a:lstStyle/>
                    <a:p>
                      <a:pPr marL="0" marR="0" algn="ctr">
                        <a:lnSpc>
                          <a:spcPct val="115000"/>
                        </a:lnSpc>
                        <a:spcBef>
                          <a:spcPts val="0"/>
                        </a:spcBef>
                        <a:spcAft>
                          <a:spcPts val="0"/>
                        </a:spcAft>
                      </a:pPr>
                      <a:r>
                        <a:rPr lang="en-US" sz="2000" b="1" dirty="0">
                          <a:solidFill>
                            <a:srgbClr val="000000"/>
                          </a:solidFill>
                          <a:latin typeface="+mn-lt"/>
                          <a:ea typeface="Times New Roman"/>
                          <a:cs typeface="Times New Roman"/>
                        </a:rPr>
                        <a:t>Score</a:t>
                      </a:r>
                      <a:endParaRPr lang="en-US" sz="20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3">
                  <a:txBody>
                    <a:bodyPr/>
                    <a:lstStyle/>
                    <a:p>
                      <a:pPr marL="0" marR="0" algn="ctr">
                        <a:lnSpc>
                          <a:spcPct val="115000"/>
                        </a:lnSpc>
                        <a:spcBef>
                          <a:spcPts val="0"/>
                        </a:spcBef>
                        <a:spcAft>
                          <a:spcPts val="0"/>
                        </a:spcAft>
                      </a:pPr>
                      <a:r>
                        <a:rPr lang="en-US" sz="11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n-US" sz="100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24028">
                <a:tc vMerge="1">
                  <a:txBody>
                    <a:bodyPr/>
                    <a:lstStyle/>
                    <a:p>
                      <a:endParaRPr lang="en-US"/>
                    </a:p>
                  </a:txBody>
                  <a:tcPr/>
                </a:tc>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gridSpan="2">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137031">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900" b="0" i="0" u="none" strike="noStrike" dirty="0">
                          <a:solidFill>
                            <a:srgbClr val="000000"/>
                          </a:solidFill>
                          <a:latin typeface="Calibri"/>
                        </a:rPr>
                        <a:t>The response is fully sustained and consistently and purposefully focused</a:t>
                      </a:r>
                      <a:r>
                        <a:rPr lang="en-US" sz="900" b="0" i="0" u="none" strike="noStrike" dirty="0" smtClean="0">
                          <a:solidFill>
                            <a:srgbClr val="000000"/>
                          </a:solidFill>
                          <a:latin typeface="Calibri"/>
                        </a:rPr>
                        <a:t>:</a:t>
                      </a:r>
                    </a:p>
                    <a:p>
                      <a:pPr marL="117475" indent="-117475" algn="l" fontAlgn="t">
                        <a:buFont typeface="Arial" pitchFamily="34" charset="0"/>
                        <a:buChar char="•"/>
                      </a:pPr>
                      <a:r>
                        <a:rPr lang="en-US" sz="900" b="0" i="0" u="none" strike="noStrike" dirty="0" smtClean="0">
                          <a:solidFill>
                            <a:srgbClr val="000000"/>
                          </a:solidFill>
                          <a:latin typeface="Calibri"/>
                        </a:rPr>
                        <a:t>claim </a:t>
                      </a:r>
                      <a:r>
                        <a:rPr lang="en-US" sz="900" b="0" i="0" u="none" strike="noStrike" dirty="0">
                          <a:solidFill>
                            <a:srgbClr val="000000"/>
                          </a:solidFill>
                          <a:latin typeface="Calibri"/>
                        </a:rPr>
                        <a:t>is clearly stated, focused and strongly maintained </a:t>
                      </a:r>
                      <a:endParaRPr lang="en-US" sz="900" b="0" i="0" u="none" strike="noStrike" dirty="0" smtClean="0">
                        <a:solidFill>
                          <a:srgbClr val="000000"/>
                        </a:solidFill>
                        <a:latin typeface="Calibri"/>
                      </a:endParaRPr>
                    </a:p>
                    <a:p>
                      <a:pPr marL="117475" indent="-117475" algn="l" fontAlgn="t">
                        <a:buFont typeface="Arial" pitchFamily="34" charset="0"/>
                        <a:buChar char="•"/>
                      </a:pPr>
                      <a:r>
                        <a:rPr lang="en-US" sz="900" b="0" i="0" u="none" strike="noStrike" dirty="0" smtClean="0">
                          <a:solidFill>
                            <a:srgbClr val="000000"/>
                          </a:solidFill>
                          <a:latin typeface="Calibri"/>
                        </a:rPr>
                        <a:t>alternate </a:t>
                      </a:r>
                      <a:r>
                        <a:rPr lang="en-US" sz="900" b="0" i="0" u="none" strike="noStrike" dirty="0">
                          <a:solidFill>
                            <a:srgbClr val="000000"/>
                          </a:solidFill>
                          <a:latin typeface="Calibri"/>
                        </a:rPr>
                        <a:t>or opposing claims are clearly addressed* </a:t>
                      </a:r>
                      <a:endParaRPr lang="en-US" sz="900" b="0" i="0" u="none" strike="noStrike" dirty="0" smtClean="0">
                        <a:solidFill>
                          <a:srgbClr val="000000"/>
                        </a:solidFill>
                        <a:latin typeface="Calibri"/>
                      </a:endParaRPr>
                    </a:p>
                    <a:p>
                      <a:pPr marL="117475" indent="-117475" algn="l" fontAlgn="t">
                        <a:buFont typeface="Arial" pitchFamily="34" charset="0"/>
                        <a:buChar char="•"/>
                      </a:pPr>
                      <a:r>
                        <a:rPr lang="en-US" sz="900" b="0" i="0" u="none" strike="noStrike" dirty="0" smtClean="0">
                          <a:solidFill>
                            <a:srgbClr val="000000"/>
                          </a:solidFill>
                          <a:latin typeface="Calibri"/>
                        </a:rPr>
                        <a:t>claim </a:t>
                      </a:r>
                      <a:r>
                        <a:rPr lang="en-US" sz="900" b="0" i="0" u="none" strike="noStrike" dirty="0">
                          <a:solidFill>
                            <a:srgbClr val="000000"/>
                          </a:solidFill>
                          <a:latin typeface="Calibri"/>
                        </a:rPr>
                        <a:t>is introduced and communicated clearly within the context</a:t>
                      </a:r>
                    </a:p>
                  </a:txBody>
                  <a:tcPr marL="27761"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900" b="0" i="0" u="none" strike="noStrike" dirty="0">
                          <a:solidFill>
                            <a:srgbClr val="000000"/>
                          </a:solidFill>
                          <a:latin typeface="Calibri"/>
                        </a:rPr>
                        <a:t>The response has a clear and effective organizational structure creating unity and completeness: </a:t>
                      </a:r>
                      <a:endParaRPr lang="en-US" sz="9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effective</a:t>
                      </a:r>
                      <a:r>
                        <a:rPr lang="en-US" sz="800" b="0" i="0" u="none" strike="noStrike" dirty="0">
                          <a:solidFill>
                            <a:srgbClr val="000000"/>
                          </a:solidFill>
                          <a:latin typeface="Calibri"/>
                        </a:rPr>
                        <a:t>, consistent use of a variety of transitional strategies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logical </a:t>
                      </a:r>
                      <a:r>
                        <a:rPr lang="en-US" sz="800" b="0" i="0" u="none" strike="noStrike" dirty="0">
                          <a:solidFill>
                            <a:srgbClr val="000000"/>
                          </a:solidFill>
                          <a:latin typeface="Calibri"/>
                        </a:rPr>
                        <a:t>progression of ideas from beginning to end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effective </a:t>
                      </a:r>
                      <a:r>
                        <a:rPr lang="en-US" sz="800" b="0" i="0" u="none" strike="noStrike" dirty="0">
                          <a:solidFill>
                            <a:srgbClr val="000000"/>
                          </a:solidFill>
                          <a:latin typeface="Calibri"/>
                        </a:rPr>
                        <a:t>introduction and conclusion for audience and purpose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strong </a:t>
                      </a:r>
                      <a:r>
                        <a:rPr lang="en-US" sz="800" b="0" i="0" u="none" strike="noStrike" dirty="0">
                          <a:solidFill>
                            <a:srgbClr val="000000"/>
                          </a:solidFill>
                          <a:latin typeface="Calibri"/>
                        </a:rPr>
                        <a:t>connections among ideas, with some syntactic variety</a:t>
                      </a:r>
                    </a:p>
                  </a:txBody>
                  <a:tcPr marL="27761"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algn="l" fontAlgn="t"/>
                      <a:r>
                        <a:rPr lang="en-US" sz="900" b="0" i="0" u="none" strike="noStrike" dirty="0">
                          <a:solidFill>
                            <a:srgbClr val="000000"/>
                          </a:solidFill>
                          <a:latin typeface="Calibri"/>
                        </a:rPr>
                        <a:t>The response provides thorough and convincing support/evidence for the writer’s claim that includes the effective use of sources, facts, and details. The response achieves substantial depth that is specific and relevant: </a:t>
                      </a:r>
                      <a:endParaRPr lang="en-US" sz="9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use </a:t>
                      </a:r>
                      <a:r>
                        <a:rPr lang="en-US" sz="800" b="0" i="0" u="none" strike="noStrike" dirty="0">
                          <a:solidFill>
                            <a:srgbClr val="000000"/>
                          </a:solidFill>
                          <a:latin typeface="Calibri"/>
                        </a:rPr>
                        <a:t>of evidence from sources is smoothly integrated, comprehensive, relevant, and concrete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effective </a:t>
                      </a:r>
                      <a:r>
                        <a:rPr lang="en-US" sz="800" b="0" i="0" u="none" strike="noStrike" dirty="0">
                          <a:solidFill>
                            <a:srgbClr val="000000"/>
                          </a:solidFill>
                          <a:latin typeface="Calibri"/>
                        </a:rPr>
                        <a:t>use of a variety of elaborative</a:t>
                      </a:r>
                    </a:p>
                  </a:txBody>
                  <a:tcPr marL="27761"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algn="l" fontAlgn="t"/>
                      <a:r>
                        <a:rPr lang="en-US" sz="900" b="0" i="0" u="none" strike="noStrike" dirty="0">
                          <a:solidFill>
                            <a:srgbClr val="000000"/>
                          </a:solidFill>
                          <a:latin typeface="Calibri"/>
                        </a:rPr>
                        <a:t>The response clearly and effectively expresses ideas, using precise language: </a:t>
                      </a:r>
                      <a:endParaRPr lang="en-US" sz="900" b="0" i="0" u="none" strike="noStrike" dirty="0" smtClean="0">
                        <a:solidFill>
                          <a:srgbClr val="000000"/>
                        </a:solidFill>
                        <a:latin typeface="Calibri"/>
                      </a:endParaRPr>
                    </a:p>
                    <a:p>
                      <a:pPr marL="117475" indent="-117475" algn="l" fontAlgn="t">
                        <a:buFont typeface="Arial" pitchFamily="34" charset="0"/>
                        <a:buChar char="•"/>
                      </a:pPr>
                      <a:r>
                        <a:rPr lang="en-US" sz="900" b="0" i="0" u="none" strike="noStrike" dirty="0" smtClean="0">
                          <a:solidFill>
                            <a:srgbClr val="000000"/>
                          </a:solidFill>
                          <a:latin typeface="Calibri"/>
                        </a:rPr>
                        <a:t>use </a:t>
                      </a:r>
                      <a:r>
                        <a:rPr lang="en-US" sz="900" b="0" i="0" u="none" strike="noStrike" dirty="0">
                          <a:solidFill>
                            <a:srgbClr val="000000"/>
                          </a:solidFill>
                          <a:latin typeface="Calibri"/>
                        </a:rPr>
                        <a:t>of academic and domain-specific vocabulary is clearly appropriate for the audience and purpose</a:t>
                      </a:r>
                    </a:p>
                  </a:txBody>
                  <a:tcPr marL="27761"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900" b="0" i="0" u="none" strike="noStrike" dirty="0">
                          <a:solidFill>
                            <a:srgbClr val="000000"/>
                          </a:solidFill>
                          <a:latin typeface="Calibri"/>
                        </a:rPr>
                        <a:t>The response demonstrates a strong command of conventions: </a:t>
                      </a:r>
                      <a:endParaRPr lang="en-US" sz="900" b="0" i="0" u="none" strike="noStrike" dirty="0" smtClean="0">
                        <a:solidFill>
                          <a:srgbClr val="000000"/>
                        </a:solidFill>
                        <a:latin typeface="Calibri"/>
                      </a:endParaRPr>
                    </a:p>
                    <a:p>
                      <a:pPr marL="117475" indent="-117475" algn="l" fontAlgn="t">
                        <a:buFont typeface="Arial" pitchFamily="34" charset="0"/>
                        <a:buChar char="•"/>
                      </a:pPr>
                      <a:r>
                        <a:rPr lang="en-US" sz="900" b="0" i="0" u="none" strike="noStrike" dirty="0" smtClean="0">
                          <a:solidFill>
                            <a:srgbClr val="000000"/>
                          </a:solidFill>
                          <a:latin typeface="Calibri"/>
                        </a:rPr>
                        <a:t>few</a:t>
                      </a:r>
                      <a:r>
                        <a:rPr lang="en-US" sz="900" b="0" i="0" u="none" strike="noStrike" dirty="0">
                          <a:solidFill>
                            <a:srgbClr val="000000"/>
                          </a:solidFill>
                          <a:latin typeface="Calibri"/>
                        </a:rPr>
                        <a:t>, if any, errors are present in usage and sentence formation </a:t>
                      </a:r>
                      <a:endParaRPr lang="en-US" sz="900" b="0" i="0" u="none" strike="noStrike" dirty="0" smtClean="0">
                        <a:solidFill>
                          <a:srgbClr val="000000"/>
                        </a:solidFill>
                        <a:latin typeface="Calibri"/>
                      </a:endParaRPr>
                    </a:p>
                    <a:p>
                      <a:pPr marL="117475" indent="-117475" algn="l" fontAlgn="t">
                        <a:buFont typeface="Arial" pitchFamily="34" charset="0"/>
                        <a:buChar char="•"/>
                      </a:pPr>
                      <a:r>
                        <a:rPr lang="en-US" sz="900" b="0" i="0" u="none" strike="noStrike" dirty="0" smtClean="0">
                          <a:solidFill>
                            <a:srgbClr val="000000"/>
                          </a:solidFill>
                          <a:latin typeface="Calibri"/>
                        </a:rPr>
                        <a:t>effective </a:t>
                      </a:r>
                      <a:r>
                        <a:rPr lang="en-US" sz="900" b="0" i="0" u="none" strike="noStrike" dirty="0">
                          <a:solidFill>
                            <a:srgbClr val="000000"/>
                          </a:solidFill>
                          <a:latin typeface="Calibri"/>
                        </a:rPr>
                        <a:t>and consistent use of punctuation, capitalization, and spelling</a:t>
                      </a:r>
                    </a:p>
                  </a:txBody>
                  <a:tcPr marL="27761"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17932">
                <a:tc gridSpan="7">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Calibri"/>
                          <a:cs typeface="Times New Roman"/>
                        </a:rPr>
                        <a:t>Exemplar Example for Grade 6</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pPr marL="117475" indent="-117475" algn="l" fontAlgn="t">
                        <a:buFont typeface="Arial" pitchFamily="34" charset="0"/>
                        <a:buChar char="•"/>
                      </a:pPr>
                      <a:endParaRPr lang="en-US" sz="900" b="0" i="0" u="none" strike="noStrike" dirty="0">
                        <a:solidFill>
                          <a:srgbClr val="000000"/>
                        </a:solidFill>
                        <a:latin typeface="Calibri"/>
                      </a:endParaRPr>
                    </a:p>
                  </a:txBody>
                  <a:tcPr marL="27761"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marL="117475" indent="-117475" algn="l" fontAlgn="t">
                        <a:buFont typeface="Arial" pitchFamily="34" charset="0"/>
                        <a:buChar char="•"/>
                      </a:pPr>
                      <a:endParaRPr lang="en-US" sz="900" b="0" i="0" u="none" strike="noStrike" dirty="0">
                        <a:solidFill>
                          <a:srgbClr val="000000"/>
                        </a:solidFill>
                        <a:latin typeface="Calibri"/>
                      </a:endParaRPr>
                    </a:p>
                  </a:txBody>
                  <a:tcPr marL="27761"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pPr marL="117475" indent="-117475" algn="l" fontAlgn="t">
                        <a:buFont typeface="Arial" pitchFamily="34" charset="0"/>
                        <a:buChar char="•"/>
                      </a:pPr>
                      <a:endParaRPr lang="en-US" sz="900" b="0" i="0" u="none" strike="noStrike" dirty="0">
                        <a:solidFill>
                          <a:srgbClr val="000000"/>
                        </a:solidFill>
                        <a:latin typeface="Calibri"/>
                      </a:endParaRPr>
                    </a:p>
                  </a:txBody>
                  <a:tcPr marL="27761"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marL="117475" indent="-117475" algn="l" fontAlgn="t">
                        <a:buFont typeface="Arial" pitchFamily="34" charset="0"/>
                        <a:buChar char="•"/>
                      </a:pPr>
                      <a:endParaRPr lang="en-US" sz="900" b="0" i="0" u="none" strike="noStrike" dirty="0">
                        <a:solidFill>
                          <a:srgbClr val="000000"/>
                        </a:solidFill>
                        <a:latin typeface="Calibri"/>
                      </a:endParaRPr>
                    </a:p>
                  </a:txBody>
                  <a:tcPr marL="27761"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137031">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smtClean="0">
                        <a:effectLst>
                          <a:outerShdw blurRad="38100" dist="38100" dir="2700000" algn="tl">
                            <a:srgbClr val="000000">
                              <a:alpha val="43137"/>
                            </a:srgbClr>
                          </a:outerShdw>
                        </a:effectLst>
                        <a:latin typeface="+mn-lt"/>
                        <a:ea typeface="Calibri"/>
                        <a:cs typeface="Times New Roman"/>
                      </a:endParaRPr>
                    </a:p>
                    <a:p>
                      <a:pPr marL="0" marR="0" algn="ctr">
                        <a:lnSpc>
                          <a:spcPct val="115000"/>
                        </a:lnSpc>
                        <a:spcBef>
                          <a:spcPts val="0"/>
                        </a:spcBef>
                        <a:spcAft>
                          <a:spcPts val="0"/>
                        </a:spcAft>
                      </a:pP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dirty="0" smtClean="0"/>
                        <a:t>Claim is clearly stated,</a:t>
                      </a:r>
                    </a:p>
                    <a:p>
                      <a:r>
                        <a:rPr lang="en-US" sz="900" dirty="0" smtClean="0"/>
                        <a:t>focused and strongly</a:t>
                      </a:r>
                    </a:p>
                    <a:p>
                      <a:r>
                        <a:rPr lang="en-US" sz="900" dirty="0" smtClean="0"/>
                        <a:t>maintained.</a:t>
                      </a:r>
                    </a:p>
                    <a:p>
                      <a:endParaRPr lang="en-US" sz="900" dirty="0" smtClean="0"/>
                    </a:p>
                    <a:p>
                      <a:r>
                        <a:rPr lang="en-US" sz="900" i="1" dirty="0" smtClean="0"/>
                        <a:t>I would not have any</a:t>
                      </a:r>
                    </a:p>
                    <a:p>
                      <a:r>
                        <a:rPr lang="en-US" sz="900" i="1" dirty="0" smtClean="0"/>
                        <a:t>smokers in my movies for</a:t>
                      </a:r>
                    </a:p>
                    <a:p>
                      <a:r>
                        <a:rPr lang="en-US" sz="900" i="1" dirty="0" smtClean="0"/>
                        <a:t>many reasons.</a:t>
                      </a:r>
                    </a:p>
                    <a:p>
                      <a:endParaRPr lang="en-US" sz="900" dirty="0" smtClean="0"/>
                    </a:p>
                    <a:p>
                      <a:pPr marL="171450" indent="-171450">
                        <a:buFont typeface="Arial" panose="020B0604020202020204" pitchFamily="34" charset="0"/>
                        <a:buChar char="•"/>
                      </a:pPr>
                      <a:r>
                        <a:rPr lang="en-US" sz="900" dirty="0" smtClean="0"/>
                        <a:t>Alternate or opposing</a:t>
                      </a:r>
                    </a:p>
                    <a:p>
                      <a:r>
                        <a:rPr lang="en-US" sz="900" dirty="0" smtClean="0"/>
                        <a:t>claims addressed.</a:t>
                      </a:r>
                    </a:p>
                    <a:p>
                      <a:endParaRPr lang="en-US" sz="900" dirty="0" smtClean="0"/>
                    </a:p>
                    <a:p>
                      <a:r>
                        <a:rPr lang="en-US" sz="900" i="1" dirty="0" smtClean="0"/>
                        <a:t>Did you think that would</a:t>
                      </a:r>
                    </a:p>
                    <a:p>
                      <a:r>
                        <a:rPr lang="en-US" sz="900" i="1" dirty="0" smtClean="0"/>
                        <a:t>make him look cool? Did</a:t>
                      </a:r>
                    </a:p>
                    <a:p>
                      <a:r>
                        <a:rPr lang="en-US" sz="900" i="1" dirty="0" smtClean="0"/>
                        <a:t>you think that would make</a:t>
                      </a:r>
                    </a:p>
                    <a:p>
                      <a:r>
                        <a:rPr lang="en-US" sz="900" i="1" dirty="0" smtClean="0"/>
                        <a:t>him look older?</a:t>
                      </a:r>
                      <a:endParaRPr lang="en-US" sz="900" i="1" dirty="0"/>
                    </a:p>
                  </a:txBody>
                  <a:tcPr marL="27761"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lgn="l" fontAlgn="t">
                        <a:buFont typeface="Arial" pitchFamily="34" charset="0"/>
                        <a:buChar char="•"/>
                      </a:pPr>
                      <a:r>
                        <a:rPr lang="en-US" sz="900" b="0" i="0" u="none" strike="noStrike" dirty="0" smtClean="0">
                          <a:solidFill>
                            <a:srgbClr val="000000"/>
                          </a:solidFill>
                          <a:latin typeface="+mn-lt"/>
                        </a:rPr>
                        <a:t>Clear and effective</a:t>
                      </a:r>
                    </a:p>
                    <a:p>
                      <a:pPr marL="0" indent="0" algn="l" fontAlgn="t">
                        <a:buFont typeface="Arial" pitchFamily="34" charset="0"/>
                        <a:buNone/>
                      </a:pPr>
                      <a:r>
                        <a:rPr lang="en-US" sz="900" b="0" i="0" u="none" strike="noStrike" dirty="0" smtClean="0">
                          <a:solidFill>
                            <a:srgbClr val="000000"/>
                          </a:solidFill>
                          <a:latin typeface="+mn-lt"/>
                        </a:rPr>
                        <a:t>organizational structure.</a:t>
                      </a:r>
                    </a:p>
                    <a:p>
                      <a:pPr marL="0" indent="0" algn="l" fontAlgn="t">
                        <a:buFont typeface="Arial" pitchFamily="34" charset="0"/>
                        <a:buNone/>
                      </a:pPr>
                      <a:endParaRPr lang="en-US" sz="900" b="0" i="1" u="none" strike="noStrike" dirty="0" smtClean="0">
                        <a:solidFill>
                          <a:srgbClr val="000000"/>
                        </a:solidFill>
                        <a:latin typeface="+mn-lt"/>
                      </a:endParaRPr>
                    </a:p>
                    <a:p>
                      <a:pPr marL="0" lvl="0" indent="0" algn="l" fontAlgn="t">
                        <a:buFont typeface="Arial" pitchFamily="34" charset="0"/>
                        <a:buNone/>
                      </a:pPr>
                      <a:r>
                        <a:rPr lang="en-US" sz="800" b="0" i="1" u="none" strike="noStrike" dirty="0" smtClean="0">
                          <a:solidFill>
                            <a:srgbClr val="000000"/>
                          </a:solidFill>
                          <a:latin typeface="+mn-lt"/>
                        </a:rPr>
                        <a:t>The first reason is it sets a</a:t>
                      </a:r>
                      <a:r>
                        <a:rPr lang="en-US" sz="800" b="0" i="1" u="none" strike="noStrike" baseline="0" dirty="0" smtClean="0">
                          <a:solidFill>
                            <a:srgbClr val="000000"/>
                          </a:solidFill>
                          <a:latin typeface="+mn-lt"/>
                        </a:rPr>
                        <a:t> </a:t>
                      </a:r>
                      <a:r>
                        <a:rPr lang="en-US" sz="800" b="0" i="1" u="none" strike="noStrike" dirty="0" smtClean="0">
                          <a:solidFill>
                            <a:srgbClr val="000000"/>
                          </a:solidFill>
                          <a:latin typeface="+mn-lt"/>
                        </a:rPr>
                        <a:t>bad example for children.</a:t>
                      </a:r>
                      <a:r>
                        <a:rPr lang="en-US" sz="800" b="0" i="1" u="none" strike="noStrike" baseline="0" dirty="0" smtClean="0">
                          <a:solidFill>
                            <a:srgbClr val="000000"/>
                          </a:solidFill>
                          <a:latin typeface="+mn-lt"/>
                        </a:rPr>
                        <a:t> </a:t>
                      </a:r>
                      <a:r>
                        <a:rPr lang="en-US" sz="800" b="0" i="1" u="none" strike="noStrike" dirty="0" smtClean="0">
                          <a:solidFill>
                            <a:srgbClr val="000000"/>
                          </a:solidFill>
                          <a:latin typeface="+mn-lt"/>
                        </a:rPr>
                        <a:t>Another reason not to</a:t>
                      </a:r>
                      <a:r>
                        <a:rPr lang="en-US" sz="800" b="0" i="1" u="none" strike="noStrike" baseline="0" dirty="0" smtClean="0">
                          <a:solidFill>
                            <a:srgbClr val="000000"/>
                          </a:solidFill>
                          <a:latin typeface="+mn-lt"/>
                        </a:rPr>
                        <a:t> </a:t>
                      </a:r>
                      <a:r>
                        <a:rPr lang="en-US" sz="800" b="0" i="1" u="none" strike="noStrike" dirty="0" smtClean="0">
                          <a:solidFill>
                            <a:srgbClr val="000000"/>
                          </a:solidFill>
                          <a:latin typeface="+mn-lt"/>
                        </a:rPr>
                        <a:t>promote</a:t>
                      </a:r>
                      <a:r>
                        <a:rPr lang="en-US" sz="800" b="0" i="1" u="none" strike="noStrike" baseline="0" dirty="0" smtClean="0">
                          <a:solidFill>
                            <a:srgbClr val="000000"/>
                          </a:solidFill>
                          <a:latin typeface="+mn-lt"/>
                        </a:rPr>
                        <a:t> </a:t>
                      </a:r>
                      <a:r>
                        <a:rPr lang="en-US" sz="800" b="0" i="1" u="none" strike="noStrike" dirty="0" smtClean="0">
                          <a:solidFill>
                            <a:srgbClr val="000000"/>
                          </a:solidFill>
                          <a:latin typeface="+mn-lt"/>
                        </a:rPr>
                        <a:t>smoking is it</a:t>
                      </a:r>
                      <a:r>
                        <a:rPr lang="en-US" sz="800" b="0" i="1" u="none" strike="noStrike" baseline="0" dirty="0" smtClean="0">
                          <a:solidFill>
                            <a:srgbClr val="000000"/>
                          </a:solidFill>
                          <a:latin typeface="+mn-lt"/>
                        </a:rPr>
                        <a:t> </a:t>
                      </a:r>
                      <a:r>
                        <a:rPr lang="en-US" sz="800" b="0" i="1" u="none" strike="noStrike" dirty="0" smtClean="0">
                          <a:solidFill>
                            <a:srgbClr val="000000"/>
                          </a:solidFill>
                          <a:latin typeface="+mn-lt"/>
                        </a:rPr>
                        <a:t>ages and wrinkles your</a:t>
                      </a:r>
                      <a:r>
                        <a:rPr lang="en-US" sz="800" b="0" i="1" u="none" strike="noStrike" baseline="0" dirty="0" smtClean="0">
                          <a:solidFill>
                            <a:srgbClr val="000000"/>
                          </a:solidFill>
                          <a:latin typeface="+mn-lt"/>
                        </a:rPr>
                        <a:t> </a:t>
                      </a:r>
                      <a:r>
                        <a:rPr lang="en-US" sz="800" b="0" i="1" u="none" strike="noStrike" dirty="0" smtClean="0">
                          <a:solidFill>
                            <a:srgbClr val="000000"/>
                          </a:solidFill>
                          <a:latin typeface="+mn-lt"/>
                        </a:rPr>
                        <a:t>skin. It turns your teeth</a:t>
                      </a:r>
                      <a:r>
                        <a:rPr lang="en-US" sz="800" b="0" i="1" u="none" strike="noStrike" baseline="0" dirty="0" smtClean="0">
                          <a:solidFill>
                            <a:srgbClr val="000000"/>
                          </a:solidFill>
                          <a:latin typeface="+mn-lt"/>
                        </a:rPr>
                        <a:t> </a:t>
                      </a:r>
                      <a:r>
                        <a:rPr lang="en-US" sz="800" b="0" i="1" u="none" strike="noStrike" dirty="0" smtClean="0">
                          <a:solidFill>
                            <a:srgbClr val="000000"/>
                          </a:solidFill>
                          <a:latin typeface="+mn-lt"/>
                        </a:rPr>
                        <a:t>yellow and may lead to</a:t>
                      </a:r>
                      <a:r>
                        <a:rPr lang="en-US" sz="800" b="0" i="1" u="none" strike="noStrike" baseline="0" dirty="0" smtClean="0">
                          <a:solidFill>
                            <a:srgbClr val="000000"/>
                          </a:solidFill>
                          <a:latin typeface="+mn-lt"/>
                        </a:rPr>
                        <a:t> </a:t>
                      </a:r>
                      <a:r>
                        <a:rPr lang="en-US" sz="800" b="0" i="1" u="none" strike="noStrike" dirty="0" smtClean="0">
                          <a:solidFill>
                            <a:srgbClr val="000000"/>
                          </a:solidFill>
                          <a:latin typeface="+mn-lt"/>
                        </a:rPr>
                        <a:t>gum disease and tooth</a:t>
                      </a:r>
                    </a:p>
                    <a:p>
                      <a:pPr marL="0" indent="0" algn="l" fontAlgn="t">
                        <a:buFont typeface="Arial" pitchFamily="34" charset="0"/>
                        <a:buNone/>
                      </a:pPr>
                      <a:r>
                        <a:rPr lang="en-US" sz="800" b="0" i="1" u="none" strike="noStrike" dirty="0" smtClean="0">
                          <a:solidFill>
                            <a:srgbClr val="000000"/>
                          </a:solidFill>
                          <a:latin typeface="+mn-lt"/>
                        </a:rPr>
                        <a:t>decay. Lastly, smoking is</a:t>
                      </a:r>
                      <a:r>
                        <a:rPr lang="en-US" sz="800" b="0" i="1" u="none" strike="noStrike" baseline="0" dirty="0" smtClean="0">
                          <a:solidFill>
                            <a:srgbClr val="000000"/>
                          </a:solidFill>
                          <a:latin typeface="+mn-lt"/>
                        </a:rPr>
                        <a:t> </a:t>
                      </a:r>
                      <a:r>
                        <a:rPr lang="en-US" sz="800" b="0" i="1" u="none" strike="noStrike" dirty="0" smtClean="0">
                          <a:solidFill>
                            <a:srgbClr val="000000"/>
                          </a:solidFill>
                          <a:latin typeface="+mn-lt"/>
                        </a:rPr>
                        <a:t>a very expensive habit</a:t>
                      </a:r>
                      <a:r>
                        <a:rPr lang="en-US" sz="900" b="0" i="1" u="none" strike="noStrike" dirty="0" smtClean="0">
                          <a:solidFill>
                            <a:srgbClr val="000000"/>
                          </a:solidFill>
                          <a:latin typeface="+mn-lt"/>
                        </a:rPr>
                        <a:t>.</a:t>
                      </a:r>
                    </a:p>
                    <a:p>
                      <a:pPr marL="0" indent="0" algn="l" fontAlgn="t">
                        <a:buFont typeface="Arial" pitchFamily="34" charset="0"/>
                        <a:buNone/>
                      </a:pPr>
                      <a:endParaRPr lang="en-US" sz="900" b="0" i="1" u="none" strike="noStrike" dirty="0" smtClean="0">
                        <a:solidFill>
                          <a:srgbClr val="000000"/>
                        </a:solidFill>
                        <a:latin typeface="+mn-lt"/>
                      </a:endParaRPr>
                    </a:p>
                    <a:p>
                      <a:pPr marL="171450" indent="-171450" algn="l" fontAlgn="t">
                        <a:buFont typeface="Arial" pitchFamily="34" charset="0"/>
                        <a:buChar char="•"/>
                      </a:pPr>
                      <a:r>
                        <a:rPr lang="en-US" sz="900" b="0" i="0" u="none" strike="noStrike" dirty="0" smtClean="0">
                          <a:solidFill>
                            <a:srgbClr val="000000"/>
                          </a:solidFill>
                          <a:latin typeface="+mn-lt"/>
                        </a:rPr>
                        <a:t>Effective use of</a:t>
                      </a:r>
                    </a:p>
                    <a:p>
                      <a:pPr marL="0" indent="0" algn="l" fontAlgn="t">
                        <a:buFont typeface="Arial" pitchFamily="34" charset="0"/>
                        <a:buNone/>
                      </a:pPr>
                      <a:r>
                        <a:rPr lang="en-US" sz="900" b="0" i="0" u="none" strike="noStrike" dirty="0" smtClean="0">
                          <a:solidFill>
                            <a:srgbClr val="000000"/>
                          </a:solidFill>
                          <a:latin typeface="+mn-lt"/>
                        </a:rPr>
                        <a:t>transitional strategies.</a:t>
                      </a:r>
                    </a:p>
                    <a:p>
                      <a:pPr marL="0" indent="0" algn="l" fontAlgn="t">
                        <a:buFont typeface="Arial" pitchFamily="34" charset="0"/>
                        <a:buNone/>
                      </a:pPr>
                      <a:endParaRPr lang="en-US" sz="900" b="0" i="1" u="none" strike="noStrike" dirty="0" smtClean="0">
                        <a:solidFill>
                          <a:srgbClr val="000000"/>
                        </a:solidFill>
                        <a:latin typeface="+mn-lt"/>
                      </a:endParaRPr>
                    </a:p>
                    <a:p>
                      <a:pPr marL="0" indent="0" algn="l" fontAlgn="t">
                        <a:buFont typeface="Arial" pitchFamily="34" charset="0"/>
                        <a:buNone/>
                      </a:pPr>
                      <a:r>
                        <a:rPr lang="en-US" sz="800" b="0" i="1" u="none" strike="noStrike" dirty="0" smtClean="0">
                          <a:solidFill>
                            <a:srgbClr val="000000"/>
                          </a:solidFill>
                          <a:latin typeface="+mn-lt"/>
                        </a:rPr>
                        <a:t>The first reason,</a:t>
                      </a:r>
                      <a:r>
                        <a:rPr lang="en-US" sz="800" b="0" i="1" u="none" strike="noStrike" baseline="0" dirty="0" smtClean="0">
                          <a:solidFill>
                            <a:srgbClr val="000000"/>
                          </a:solidFill>
                          <a:latin typeface="+mn-lt"/>
                        </a:rPr>
                        <a:t> Another </a:t>
                      </a:r>
                      <a:r>
                        <a:rPr lang="en-US" sz="800" b="0" i="1" u="none" strike="noStrike" dirty="0" smtClean="0">
                          <a:solidFill>
                            <a:srgbClr val="000000"/>
                          </a:solidFill>
                          <a:latin typeface="+mn-lt"/>
                        </a:rPr>
                        <a:t>reason, Lastly</a:t>
                      </a:r>
                      <a:endParaRPr lang="en-US" sz="800" b="0" i="1" u="none" strike="noStrike" dirty="0">
                        <a:solidFill>
                          <a:srgbClr val="000000"/>
                        </a:solidFill>
                        <a:latin typeface="Calibri"/>
                      </a:endParaRPr>
                    </a:p>
                  </a:txBody>
                  <a:tcPr marL="27761"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marL="171450" indent="-171450" algn="l" fontAlgn="t">
                        <a:buFont typeface="Arial" pitchFamily="34" charset="0"/>
                        <a:buChar char="•"/>
                      </a:pPr>
                      <a:r>
                        <a:rPr lang="en-US" sz="900" b="0" i="0" u="none" strike="noStrike" dirty="0" smtClean="0">
                          <a:solidFill>
                            <a:srgbClr val="000000"/>
                          </a:solidFill>
                          <a:latin typeface="+mn-lt"/>
                        </a:rPr>
                        <a:t>Provides thorough and</a:t>
                      </a:r>
                    </a:p>
                    <a:p>
                      <a:pPr marL="0" indent="0" algn="l" fontAlgn="t">
                        <a:buFont typeface="Arial" pitchFamily="34" charset="0"/>
                        <a:buNone/>
                      </a:pPr>
                      <a:r>
                        <a:rPr lang="en-US" sz="900" b="0" i="0" u="none" strike="noStrike" dirty="0" smtClean="0">
                          <a:solidFill>
                            <a:srgbClr val="000000"/>
                          </a:solidFill>
                          <a:latin typeface="+mn-lt"/>
                        </a:rPr>
                        <a:t>convincing support/</a:t>
                      </a:r>
                    </a:p>
                    <a:p>
                      <a:pPr marL="0" indent="0" algn="l" fontAlgn="t">
                        <a:buFont typeface="Arial" pitchFamily="34" charset="0"/>
                        <a:buNone/>
                      </a:pPr>
                      <a:r>
                        <a:rPr lang="en-US" sz="900" b="0" i="0" u="none" strike="noStrike" dirty="0" smtClean="0">
                          <a:solidFill>
                            <a:srgbClr val="000000"/>
                          </a:solidFill>
                          <a:latin typeface="+mn-lt"/>
                        </a:rPr>
                        <a:t>evidence; effective use</a:t>
                      </a:r>
                    </a:p>
                    <a:p>
                      <a:pPr marL="0" indent="0" algn="l" fontAlgn="t">
                        <a:buFont typeface="Arial" pitchFamily="34" charset="0"/>
                        <a:buNone/>
                      </a:pPr>
                      <a:r>
                        <a:rPr lang="en-US" sz="900" b="0" i="0" u="none" strike="noStrike" dirty="0" smtClean="0">
                          <a:solidFill>
                            <a:srgbClr val="000000"/>
                          </a:solidFill>
                          <a:latin typeface="+mn-lt"/>
                        </a:rPr>
                        <a:t>of facts:</a:t>
                      </a:r>
                    </a:p>
                    <a:p>
                      <a:pPr marL="0" indent="0" algn="l" fontAlgn="t">
                        <a:buFont typeface="Arial" pitchFamily="34" charset="0"/>
                        <a:buNone/>
                      </a:pPr>
                      <a:r>
                        <a:rPr lang="en-US" sz="900" b="0" i="1" u="none" strike="noStrike" dirty="0" smtClean="0">
                          <a:solidFill>
                            <a:srgbClr val="000000"/>
                          </a:solidFill>
                          <a:latin typeface="+mn-lt"/>
                        </a:rPr>
                        <a:t>-Every</a:t>
                      </a:r>
                      <a:r>
                        <a:rPr lang="en-US" sz="900" b="0" i="1" u="none" strike="noStrike" baseline="0" dirty="0" smtClean="0">
                          <a:solidFill>
                            <a:srgbClr val="000000"/>
                          </a:solidFill>
                          <a:latin typeface="+mn-lt"/>
                        </a:rPr>
                        <a:t> </a:t>
                      </a:r>
                      <a:r>
                        <a:rPr lang="en-US" sz="900" b="0" i="1" u="none" strike="noStrike" dirty="0" smtClean="0">
                          <a:solidFill>
                            <a:srgbClr val="000000"/>
                          </a:solidFill>
                          <a:latin typeface="+mn-lt"/>
                        </a:rPr>
                        <a:t>cigarette a person smokes</a:t>
                      </a:r>
                      <a:r>
                        <a:rPr lang="en-US" sz="900" b="0" i="1" u="none" strike="noStrike" baseline="0" dirty="0" smtClean="0">
                          <a:solidFill>
                            <a:srgbClr val="000000"/>
                          </a:solidFill>
                          <a:latin typeface="+mn-lt"/>
                        </a:rPr>
                        <a:t> </a:t>
                      </a:r>
                      <a:r>
                        <a:rPr lang="en-US" sz="900" b="0" i="1" u="none" strike="noStrike" dirty="0" smtClean="0">
                          <a:solidFill>
                            <a:srgbClr val="000000"/>
                          </a:solidFill>
                          <a:latin typeface="+mn-lt"/>
                        </a:rPr>
                        <a:t>takes seven minutes off their</a:t>
                      </a:r>
                      <a:r>
                        <a:rPr lang="en-US" sz="900" b="0" i="1" u="none" strike="noStrike" baseline="0" dirty="0" smtClean="0">
                          <a:solidFill>
                            <a:srgbClr val="000000"/>
                          </a:solidFill>
                          <a:latin typeface="+mn-lt"/>
                        </a:rPr>
                        <a:t> </a:t>
                      </a:r>
                      <a:r>
                        <a:rPr lang="en-US" sz="900" b="0" i="1" u="none" strike="noStrike" dirty="0" smtClean="0">
                          <a:solidFill>
                            <a:srgbClr val="000000"/>
                          </a:solidFill>
                          <a:latin typeface="+mn-lt"/>
                        </a:rPr>
                        <a:t>life.</a:t>
                      </a:r>
                    </a:p>
                    <a:p>
                      <a:pPr marL="0" indent="0" algn="l" fontAlgn="t">
                        <a:buFont typeface="Arial" pitchFamily="34" charset="0"/>
                        <a:buNone/>
                      </a:pPr>
                      <a:r>
                        <a:rPr lang="en-US" sz="900" b="0" i="1" u="none" strike="noStrike" dirty="0" smtClean="0">
                          <a:solidFill>
                            <a:srgbClr val="000000"/>
                          </a:solidFill>
                          <a:latin typeface="+mn-lt"/>
                        </a:rPr>
                        <a:t>-About 450,000 Americans die each year from</a:t>
                      </a:r>
                      <a:r>
                        <a:rPr lang="en-US" sz="900" b="0" i="1" u="none" strike="noStrike" baseline="0" dirty="0" smtClean="0">
                          <a:solidFill>
                            <a:srgbClr val="000000"/>
                          </a:solidFill>
                          <a:latin typeface="+mn-lt"/>
                        </a:rPr>
                        <a:t> </a:t>
                      </a:r>
                      <a:r>
                        <a:rPr lang="en-US" sz="900" b="0" i="1" u="none" strike="noStrike" dirty="0" smtClean="0">
                          <a:solidFill>
                            <a:srgbClr val="000000"/>
                          </a:solidFill>
                          <a:latin typeface="+mn-lt"/>
                        </a:rPr>
                        <a:t>tobacco related disease.</a:t>
                      </a:r>
                    </a:p>
                    <a:p>
                      <a:pPr marL="0" indent="0" algn="l" fontAlgn="t">
                        <a:buFont typeface="Arial" pitchFamily="34" charset="0"/>
                        <a:buNone/>
                      </a:pPr>
                      <a:r>
                        <a:rPr lang="en-US" sz="900" b="0" i="1" u="none" strike="noStrike" dirty="0" smtClean="0">
                          <a:solidFill>
                            <a:srgbClr val="000000"/>
                          </a:solidFill>
                          <a:latin typeface="+mn-lt"/>
                        </a:rPr>
                        <a:t>-Tobacco use causes</a:t>
                      </a:r>
                      <a:r>
                        <a:rPr lang="en-US" sz="900" b="0" i="1" u="none" strike="noStrike" baseline="0" dirty="0" smtClean="0">
                          <a:solidFill>
                            <a:srgbClr val="000000"/>
                          </a:solidFill>
                          <a:latin typeface="+mn-lt"/>
                        </a:rPr>
                        <a:t> </a:t>
                      </a:r>
                      <a:r>
                        <a:rPr lang="en-US" sz="900" b="0" i="1" u="none" strike="noStrike" dirty="0" smtClean="0">
                          <a:solidFill>
                            <a:srgbClr val="000000"/>
                          </a:solidFill>
                          <a:latin typeface="+mn-lt"/>
                        </a:rPr>
                        <a:t>many different types of</a:t>
                      </a:r>
                      <a:r>
                        <a:rPr lang="en-US" sz="900" b="0" i="1" u="none" strike="noStrike" baseline="0" dirty="0" smtClean="0">
                          <a:solidFill>
                            <a:srgbClr val="000000"/>
                          </a:solidFill>
                          <a:latin typeface="+mn-lt"/>
                        </a:rPr>
                        <a:t> </a:t>
                      </a:r>
                      <a:r>
                        <a:rPr lang="en-US" sz="900" b="0" i="1" u="none" strike="noStrike" dirty="0" smtClean="0">
                          <a:solidFill>
                            <a:srgbClr val="000000"/>
                          </a:solidFill>
                          <a:latin typeface="+mn-lt"/>
                        </a:rPr>
                        <a:t>cancers such as lung, throat,</a:t>
                      </a:r>
                    </a:p>
                    <a:p>
                      <a:pPr marL="0" indent="0" algn="l" fontAlgn="t">
                        <a:buFont typeface="Arial" pitchFamily="34" charset="0"/>
                        <a:buNone/>
                      </a:pPr>
                      <a:r>
                        <a:rPr lang="en-US" sz="900" b="0" i="1" u="none" strike="noStrike" dirty="0" smtClean="0">
                          <a:solidFill>
                            <a:srgbClr val="000000"/>
                          </a:solidFill>
                          <a:latin typeface="+mn-lt"/>
                        </a:rPr>
                        <a:t>mouth, and tongue.</a:t>
                      </a:r>
                    </a:p>
                    <a:p>
                      <a:pPr marL="0" indent="0" algn="l" fontAlgn="t">
                        <a:buFont typeface="Arial" pitchFamily="34" charset="0"/>
                        <a:buNone/>
                      </a:pPr>
                      <a:r>
                        <a:rPr lang="en-US" sz="900" b="0" i="1" u="none" strike="noStrike" dirty="0" smtClean="0">
                          <a:solidFill>
                            <a:srgbClr val="000000"/>
                          </a:solidFill>
                          <a:latin typeface="+mn-lt"/>
                        </a:rPr>
                        <a:t>-A</a:t>
                      </a:r>
                      <a:r>
                        <a:rPr lang="en-US" sz="900" b="0" i="1" u="none" strike="noStrike" baseline="0" dirty="0" smtClean="0">
                          <a:solidFill>
                            <a:srgbClr val="000000"/>
                          </a:solidFill>
                          <a:latin typeface="+mn-lt"/>
                        </a:rPr>
                        <a:t> heavy smoker spends t</a:t>
                      </a:r>
                      <a:r>
                        <a:rPr lang="en-US" sz="900" b="0" i="1" u="none" strike="noStrike" dirty="0" smtClean="0">
                          <a:solidFill>
                            <a:srgbClr val="000000"/>
                          </a:solidFill>
                          <a:latin typeface="+mn-lt"/>
                        </a:rPr>
                        <a:t>housands of dollars a year</a:t>
                      </a:r>
                    </a:p>
                    <a:p>
                      <a:pPr marL="0" indent="0" algn="l" fontAlgn="t">
                        <a:buFont typeface="Arial" pitchFamily="34" charset="0"/>
                        <a:buNone/>
                      </a:pPr>
                      <a:r>
                        <a:rPr lang="en-US" sz="900" b="0" i="1" u="none" strike="noStrike" dirty="0" smtClean="0">
                          <a:solidFill>
                            <a:srgbClr val="000000"/>
                          </a:solidFill>
                          <a:latin typeface="+mn-lt"/>
                        </a:rPr>
                        <a:t>on cigarettes.</a:t>
                      </a:r>
                      <a:endParaRPr lang="en-US" sz="900" b="0" i="1" u="none" strike="noStrike" dirty="0">
                        <a:solidFill>
                          <a:srgbClr val="000000"/>
                        </a:solidFill>
                        <a:latin typeface="Calibri"/>
                      </a:endParaRPr>
                    </a:p>
                  </a:txBody>
                  <a:tcPr marL="27761"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marL="171450" indent="-171450" algn="l" fontAlgn="t">
                        <a:buFont typeface="Arial" pitchFamily="34" charset="0"/>
                        <a:buChar char="•"/>
                      </a:pPr>
                      <a:r>
                        <a:rPr lang="en-US" sz="900" b="0" i="0" u="none" strike="noStrike" dirty="0" smtClean="0">
                          <a:solidFill>
                            <a:srgbClr val="000000"/>
                          </a:solidFill>
                          <a:latin typeface="+mn-lt"/>
                        </a:rPr>
                        <a:t>Adequately expresses</a:t>
                      </a:r>
                    </a:p>
                    <a:p>
                      <a:pPr marL="0" indent="0" algn="l" fontAlgn="t">
                        <a:buFont typeface="Arial" pitchFamily="34" charset="0"/>
                        <a:buNone/>
                      </a:pPr>
                      <a:r>
                        <a:rPr lang="en-US" sz="900" b="0" i="0" u="none" strike="noStrike" dirty="0" smtClean="0">
                          <a:solidFill>
                            <a:srgbClr val="000000"/>
                          </a:solidFill>
                          <a:latin typeface="+mn-lt"/>
                        </a:rPr>
                        <a:t>ideas, using a mix of</a:t>
                      </a:r>
                    </a:p>
                    <a:p>
                      <a:pPr marL="0" indent="0" algn="l" fontAlgn="t">
                        <a:buFont typeface="Arial" pitchFamily="34" charset="0"/>
                        <a:buNone/>
                      </a:pPr>
                      <a:r>
                        <a:rPr lang="en-US" sz="900" b="0" i="0" u="none" strike="noStrike" dirty="0" smtClean="0">
                          <a:solidFill>
                            <a:srgbClr val="000000"/>
                          </a:solidFill>
                          <a:latin typeface="+mn-lt"/>
                        </a:rPr>
                        <a:t>precise and general</a:t>
                      </a:r>
                    </a:p>
                    <a:p>
                      <a:pPr marL="0" indent="0" algn="l" fontAlgn="t">
                        <a:buFont typeface="Arial" pitchFamily="34" charset="0"/>
                        <a:buNone/>
                      </a:pPr>
                      <a:r>
                        <a:rPr lang="en-US" sz="900" b="0" i="0" u="none" strike="noStrike" dirty="0" smtClean="0">
                          <a:solidFill>
                            <a:srgbClr val="000000"/>
                          </a:solidFill>
                          <a:latin typeface="+mn-lt"/>
                        </a:rPr>
                        <a:t>language.</a:t>
                      </a:r>
                    </a:p>
                    <a:p>
                      <a:pPr marL="0" indent="0" algn="l" fontAlgn="t">
                        <a:buFont typeface="Arial" pitchFamily="34" charset="0"/>
                        <a:buNone/>
                      </a:pPr>
                      <a:endParaRPr lang="en-US" sz="900" b="0" i="0" u="none" strike="noStrike" dirty="0" smtClean="0">
                        <a:solidFill>
                          <a:srgbClr val="000000"/>
                        </a:solidFill>
                        <a:latin typeface="+mn-lt"/>
                      </a:endParaRPr>
                    </a:p>
                    <a:p>
                      <a:pPr marL="0" indent="0" algn="l" fontAlgn="t">
                        <a:buFont typeface="Arial" pitchFamily="34" charset="0"/>
                        <a:buNone/>
                      </a:pPr>
                      <a:r>
                        <a:rPr lang="en-US" sz="900" b="0" i="1" u="none" strike="noStrike" dirty="0" smtClean="0">
                          <a:solidFill>
                            <a:srgbClr val="000000"/>
                          </a:solidFill>
                          <a:latin typeface="+mn-lt"/>
                        </a:rPr>
                        <a:t>producing, disease,</a:t>
                      </a:r>
                    </a:p>
                    <a:p>
                      <a:pPr marL="0" indent="0" algn="l" fontAlgn="t">
                        <a:buFont typeface="Arial" pitchFamily="34" charset="0"/>
                        <a:buNone/>
                      </a:pPr>
                      <a:r>
                        <a:rPr lang="en-US" sz="900" b="0" i="1" u="none" strike="noStrike" dirty="0" smtClean="0">
                          <a:solidFill>
                            <a:srgbClr val="000000"/>
                          </a:solidFill>
                          <a:latin typeface="+mn-lt"/>
                        </a:rPr>
                        <a:t>influence, urge,</a:t>
                      </a:r>
                    </a:p>
                    <a:p>
                      <a:pPr marL="0" indent="0" algn="l" fontAlgn="t">
                        <a:buFont typeface="Arial" pitchFamily="34" charset="0"/>
                        <a:buNone/>
                      </a:pPr>
                      <a:r>
                        <a:rPr lang="en-US" sz="900" b="0" i="1" u="none" strike="noStrike" dirty="0" smtClean="0">
                          <a:solidFill>
                            <a:srgbClr val="000000"/>
                          </a:solidFill>
                          <a:latin typeface="+mn-lt"/>
                        </a:rPr>
                        <a:t>poisoning...stupid, smart</a:t>
                      </a:r>
                      <a:endParaRPr lang="en-US" sz="900" b="0" i="1" u="none" strike="noStrike" dirty="0">
                        <a:solidFill>
                          <a:srgbClr val="000000"/>
                        </a:solidFill>
                        <a:latin typeface="Calibri"/>
                      </a:endParaRPr>
                    </a:p>
                  </a:txBody>
                  <a:tcPr marL="27761"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lgn="l" fontAlgn="t">
                        <a:buFont typeface="Arial" pitchFamily="34" charset="0"/>
                        <a:buChar char="•"/>
                      </a:pPr>
                      <a:r>
                        <a:rPr lang="en-US" sz="900" b="0" i="0" u="none" strike="noStrike" dirty="0" smtClean="0">
                          <a:solidFill>
                            <a:srgbClr val="000000"/>
                          </a:solidFill>
                          <a:latin typeface="+mn-lt"/>
                        </a:rPr>
                        <a:t>Strong command of</a:t>
                      </a:r>
                    </a:p>
                    <a:p>
                      <a:pPr marL="0" indent="0" algn="l" fontAlgn="t">
                        <a:buFont typeface="Arial" pitchFamily="34" charset="0"/>
                        <a:buNone/>
                      </a:pPr>
                      <a:r>
                        <a:rPr lang="en-US" sz="900" b="0" i="0" u="none" strike="noStrike" dirty="0" smtClean="0">
                          <a:solidFill>
                            <a:srgbClr val="000000"/>
                          </a:solidFill>
                          <a:latin typeface="+mn-lt"/>
                        </a:rPr>
                        <a:t>conventions; few errors</a:t>
                      </a:r>
                    </a:p>
                    <a:p>
                      <a:pPr marL="0" indent="0" algn="l" fontAlgn="t">
                        <a:buFont typeface="Arial" pitchFamily="34" charset="0"/>
                        <a:buNone/>
                      </a:pPr>
                      <a:r>
                        <a:rPr lang="en-US" sz="900" b="0" i="0" u="none" strike="noStrike" dirty="0" smtClean="0">
                          <a:solidFill>
                            <a:srgbClr val="000000"/>
                          </a:solidFill>
                          <a:latin typeface="+mn-lt"/>
                        </a:rPr>
                        <a:t>in usage and sentence</a:t>
                      </a:r>
                    </a:p>
                    <a:p>
                      <a:pPr marL="0" indent="0" algn="l" fontAlgn="t">
                        <a:buFont typeface="Arial" pitchFamily="34" charset="0"/>
                        <a:buNone/>
                      </a:pPr>
                      <a:r>
                        <a:rPr lang="en-US" sz="900" b="0" i="0" u="none" strike="noStrike" dirty="0" smtClean="0">
                          <a:solidFill>
                            <a:srgbClr val="000000"/>
                          </a:solidFill>
                          <a:latin typeface="+mn-lt"/>
                        </a:rPr>
                        <a:t>formation.</a:t>
                      </a:r>
                    </a:p>
                    <a:p>
                      <a:pPr marL="0" indent="0" algn="l" fontAlgn="t">
                        <a:buFont typeface="Arial" pitchFamily="34" charset="0"/>
                        <a:buNone/>
                      </a:pPr>
                      <a:endParaRPr lang="en-US" sz="900" b="0" i="0" u="none" strike="noStrike" dirty="0" smtClean="0">
                        <a:solidFill>
                          <a:srgbClr val="000000"/>
                        </a:solidFill>
                        <a:latin typeface="+mn-lt"/>
                      </a:endParaRPr>
                    </a:p>
                    <a:p>
                      <a:pPr marL="171450" indent="-171450" algn="l" fontAlgn="t">
                        <a:buFont typeface="Arial" pitchFamily="34" charset="0"/>
                        <a:buChar char="•"/>
                      </a:pPr>
                      <a:r>
                        <a:rPr lang="en-US" sz="900" b="0" i="0" u="none" strike="noStrike" dirty="0" smtClean="0">
                          <a:solidFill>
                            <a:srgbClr val="000000"/>
                          </a:solidFill>
                          <a:latin typeface="+mn-lt"/>
                        </a:rPr>
                        <a:t>Sentence formation is</a:t>
                      </a:r>
                    </a:p>
                    <a:p>
                      <a:pPr marL="0" indent="0" algn="l" fontAlgn="t">
                        <a:buFont typeface="Arial" pitchFamily="34" charset="0"/>
                        <a:buNone/>
                      </a:pPr>
                      <a:r>
                        <a:rPr lang="en-US" sz="900" b="0" i="0" u="none" strike="noStrike" dirty="0" smtClean="0">
                          <a:solidFill>
                            <a:srgbClr val="000000"/>
                          </a:solidFill>
                          <a:latin typeface="+mn-lt"/>
                        </a:rPr>
                        <a:t>appropriate for a letter.</a:t>
                      </a:r>
                    </a:p>
                    <a:p>
                      <a:pPr marL="0" indent="0" algn="l" fontAlgn="t">
                        <a:buFont typeface="Arial" pitchFamily="34" charset="0"/>
                        <a:buNone/>
                      </a:pPr>
                      <a:endParaRPr lang="en-US" sz="900" b="0" i="0" u="none" strike="noStrike" dirty="0" smtClean="0">
                        <a:solidFill>
                          <a:srgbClr val="000000"/>
                        </a:solidFill>
                        <a:latin typeface="+mn-lt"/>
                      </a:endParaRPr>
                    </a:p>
                    <a:p>
                      <a:pPr marL="171450" indent="-171450" algn="l" fontAlgn="t">
                        <a:buFont typeface="Arial" pitchFamily="34" charset="0"/>
                        <a:buChar char="•"/>
                      </a:pPr>
                      <a:r>
                        <a:rPr lang="en-US" sz="900" b="0" i="0" u="none" strike="noStrike" dirty="0" smtClean="0">
                          <a:solidFill>
                            <a:srgbClr val="000000"/>
                          </a:solidFill>
                          <a:latin typeface="+mn-lt"/>
                        </a:rPr>
                        <a:t>Effective and consistent</a:t>
                      </a:r>
                    </a:p>
                    <a:p>
                      <a:pPr marL="0" indent="0" algn="l" fontAlgn="t">
                        <a:buFont typeface="Arial" pitchFamily="34" charset="0"/>
                        <a:buNone/>
                      </a:pPr>
                      <a:r>
                        <a:rPr lang="en-US" sz="900" b="0" i="0" u="none" strike="noStrike" dirty="0" smtClean="0">
                          <a:solidFill>
                            <a:srgbClr val="000000"/>
                          </a:solidFill>
                          <a:latin typeface="+mn-lt"/>
                        </a:rPr>
                        <a:t>use of punctuation,</a:t>
                      </a:r>
                      <a:r>
                        <a:rPr lang="en-US" sz="900" b="0" i="0" u="none" strike="noStrike" baseline="0" dirty="0" smtClean="0">
                          <a:solidFill>
                            <a:srgbClr val="000000"/>
                          </a:solidFill>
                          <a:latin typeface="+mn-lt"/>
                        </a:rPr>
                        <a:t> </a:t>
                      </a:r>
                      <a:r>
                        <a:rPr lang="en-US" sz="900" b="0" i="0" u="none" strike="noStrike" dirty="0" smtClean="0">
                          <a:solidFill>
                            <a:srgbClr val="000000"/>
                          </a:solidFill>
                          <a:latin typeface="+mn-lt"/>
                        </a:rPr>
                        <a:t>capitalization, and</a:t>
                      </a:r>
                      <a:r>
                        <a:rPr lang="en-US" sz="900" b="0" i="0" u="none" strike="noStrike" baseline="0" dirty="0" smtClean="0">
                          <a:solidFill>
                            <a:srgbClr val="000000"/>
                          </a:solidFill>
                          <a:latin typeface="+mn-lt"/>
                        </a:rPr>
                        <a:t> </a:t>
                      </a:r>
                      <a:r>
                        <a:rPr lang="en-US" sz="900" b="0" i="0" u="none" strike="noStrike" dirty="0" smtClean="0">
                          <a:solidFill>
                            <a:srgbClr val="000000"/>
                          </a:solidFill>
                          <a:latin typeface="+mn-lt"/>
                        </a:rPr>
                        <a:t>spelling throughout the</a:t>
                      </a:r>
                      <a:r>
                        <a:rPr lang="en-US" sz="900" b="0" i="0" u="none" strike="noStrike" baseline="0" dirty="0" smtClean="0">
                          <a:solidFill>
                            <a:srgbClr val="000000"/>
                          </a:solidFill>
                          <a:latin typeface="+mn-lt"/>
                        </a:rPr>
                        <a:t> </a:t>
                      </a:r>
                      <a:r>
                        <a:rPr lang="en-US" sz="900" b="0" i="0" u="none" strike="noStrike" dirty="0" smtClean="0">
                          <a:solidFill>
                            <a:srgbClr val="000000"/>
                          </a:solidFill>
                          <a:latin typeface="+mn-lt"/>
                        </a:rPr>
                        <a:t>letter.</a:t>
                      </a:r>
                      <a:endParaRPr lang="en-US" sz="900" b="0" i="0" u="none" strike="noStrike" dirty="0">
                        <a:solidFill>
                          <a:srgbClr val="000000"/>
                        </a:solidFill>
                        <a:latin typeface="Calibri"/>
                      </a:endParaRPr>
                    </a:p>
                  </a:txBody>
                  <a:tcPr marL="27761"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
        <p:nvSpPr>
          <p:cNvPr id="4" name="Footer Placeholder 3"/>
          <p:cNvSpPr>
            <a:spLocks noGrp="1"/>
          </p:cNvSpPr>
          <p:nvPr>
            <p:ph type="ftr" sz="quarter" idx="11"/>
          </p:nvPr>
        </p:nvSpPr>
        <p:spPr>
          <a:xfrm>
            <a:off x="6096000" y="6400800"/>
            <a:ext cx="2895600" cy="365125"/>
          </a:xfrm>
        </p:spPr>
        <p:txBody>
          <a:bodyPr/>
          <a:lstStyle/>
          <a:p>
            <a:r>
              <a:rPr lang="en-US" smtClean="0"/>
              <a:t>12/01/14 Judy Ramer/OSP and HSD</a:t>
            </a:r>
            <a:endParaRPr lang="en-US"/>
          </a:p>
        </p:txBody>
      </p:sp>
    </p:spTree>
    <p:extLst>
      <p:ext uri="{BB962C8B-B14F-4D97-AF65-F5344CB8AC3E}">
        <p14:creationId xmlns:p14="http://schemas.microsoft.com/office/powerpoint/2010/main" val="15346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096000" y="6400800"/>
            <a:ext cx="2895600" cy="365125"/>
          </a:xfrm>
        </p:spPr>
        <p:txBody>
          <a:bodyPr/>
          <a:lstStyle/>
          <a:p>
            <a:r>
              <a:rPr lang="en-US" dirty="0" smtClean="0"/>
              <a:t>12/01/14 Judy Ramer/OSP and HSD</a:t>
            </a:r>
            <a:endParaRPr lang="en-US" dirty="0"/>
          </a:p>
        </p:txBody>
      </p:sp>
      <p:sp>
        <p:nvSpPr>
          <p:cNvPr id="6" name="TextBox 5"/>
          <p:cNvSpPr txBox="1"/>
          <p:nvPr/>
        </p:nvSpPr>
        <p:spPr>
          <a:xfrm>
            <a:off x="838200" y="1143000"/>
            <a:ext cx="7162800" cy="1323439"/>
          </a:xfrm>
          <a:prstGeom prst="rect">
            <a:avLst/>
          </a:prstGeom>
          <a:noFill/>
        </p:spPr>
        <p:txBody>
          <a:bodyPr wrap="square" rtlCol="0">
            <a:spAutoFit/>
          </a:bodyPr>
          <a:lstStyle/>
          <a:p>
            <a:pPr algn="ctr"/>
            <a:r>
              <a:rPr lang="en-US" sz="4000" dirty="0" smtClean="0"/>
              <a:t>SBAC Full Composition </a:t>
            </a:r>
          </a:p>
          <a:p>
            <a:pPr algn="ctr"/>
            <a:r>
              <a:rPr lang="en-US" sz="4000" dirty="0" smtClean="0"/>
              <a:t>Opinion Rubrics</a:t>
            </a:r>
            <a:endParaRPr lang="en-US" sz="4000" dirty="0"/>
          </a:p>
        </p:txBody>
      </p:sp>
    </p:spTree>
    <p:extLst>
      <p:ext uri="{BB962C8B-B14F-4D97-AF65-F5344CB8AC3E}">
        <p14:creationId xmlns:p14="http://schemas.microsoft.com/office/powerpoint/2010/main" val="30872144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59840793"/>
              </p:ext>
            </p:extLst>
          </p:nvPr>
        </p:nvGraphicFramePr>
        <p:xfrm>
          <a:off x="145668" y="533400"/>
          <a:ext cx="8839203" cy="6064939"/>
        </p:xfrm>
        <a:graphic>
          <a:graphicData uri="http://schemas.openxmlformats.org/drawingml/2006/table">
            <a:tbl>
              <a:tblPr/>
              <a:tblGrid>
                <a:gridCol w="946406"/>
                <a:gridCol w="1542271"/>
                <a:gridCol w="1542271"/>
                <a:gridCol w="1658653"/>
                <a:gridCol w="1524000"/>
                <a:gridCol w="1625602"/>
              </a:tblGrid>
              <a:tr h="265319">
                <a:tc rowSpan="2">
                  <a:txBody>
                    <a:bodyPr/>
                    <a:lstStyle/>
                    <a:p>
                      <a:pPr marL="0" marR="0" algn="ctr">
                        <a:lnSpc>
                          <a:spcPct val="115000"/>
                        </a:lnSpc>
                        <a:spcBef>
                          <a:spcPts val="0"/>
                        </a:spcBef>
                        <a:spcAft>
                          <a:spcPts val="0"/>
                        </a:spcAft>
                      </a:pPr>
                      <a:r>
                        <a:rPr lang="en-US" sz="800" b="1" dirty="0">
                          <a:solidFill>
                            <a:srgbClr val="000000"/>
                          </a:solidFill>
                          <a:latin typeface="+mn-lt"/>
                          <a:ea typeface="Times New Roman"/>
                          <a:cs typeface="Times New Roman"/>
                        </a:rPr>
                        <a:t>Score</a:t>
                      </a:r>
                      <a:endParaRPr lang="en-US" sz="800" dirty="0">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7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7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7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7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315468">
                <a:tc vMerge="1">
                  <a:txBody>
                    <a:bodyPr/>
                    <a:lstStyle/>
                    <a:p>
                      <a:endParaRPr lang="en-US"/>
                    </a:p>
                  </a:txBody>
                  <a:tcPr/>
                </a:tc>
                <a:tc>
                  <a:txBody>
                    <a:bodyPr/>
                    <a:lstStyle/>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800" b="1" dirty="0" smtClean="0">
                          <a:effectLst>
                            <a:outerShdw blurRad="38100" dist="38100" dir="2700000" algn="tl">
                              <a:srgbClr val="000000">
                                <a:alpha val="43137"/>
                              </a:srgbClr>
                            </a:outerShdw>
                          </a:effectLst>
                          <a:latin typeface="+mn-lt"/>
                        </a:rPr>
                        <a:t>Organization</a:t>
                      </a:r>
                      <a:endParaRPr lang="en-US" sz="800" b="1" dirty="0">
                        <a:effectLst>
                          <a:outerShdw blurRad="38100" dist="38100" dir="2700000" algn="tl">
                            <a:srgbClr val="000000">
                              <a:alpha val="43137"/>
                            </a:srgbClr>
                          </a:outerShdw>
                        </a:effectLst>
                        <a:latin typeface="+mn-lt"/>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8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895158">
                <a:tc>
                  <a:txBody>
                    <a:bodyPr/>
                    <a:lstStyle/>
                    <a:p>
                      <a:pPr marL="0" marR="0" algn="ctr">
                        <a:lnSpc>
                          <a:spcPct val="115000"/>
                        </a:lnSpc>
                        <a:spcBef>
                          <a:spcPts val="0"/>
                        </a:spcBef>
                        <a:spcAft>
                          <a:spcPts val="0"/>
                        </a:spcAft>
                      </a:pPr>
                      <a:r>
                        <a:rPr lang="en-US" sz="14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7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7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53975" indent="0" algn="l"/>
                      <a:r>
                        <a:rPr lang="en-US" sz="900" baseline="0" dirty="0" smtClean="0">
                          <a:latin typeface="+mn-lt"/>
                        </a:rPr>
                        <a:t>Uses a combination of</a:t>
                      </a:r>
                    </a:p>
                    <a:p>
                      <a:pPr marL="53975" indent="0" algn="l"/>
                      <a:r>
                        <a:rPr lang="en-US" sz="900" baseline="0" dirty="0" smtClean="0">
                          <a:latin typeface="+mn-lt"/>
                        </a:rPr>
                        <a:t>drawing, dictation, &amp;</a:t>
                      </a:r>
                    </a:p>
                    <a:p>
                      <a:pPr marL="53975" indent="0" algn="l"/>
                      <a:r>
                        <a:rPr lang="en-US" sz="900" baseline="0" dirty="0" smtClean="0">
                          <a:latin typeface="+mn-lt"/>
                        </a:rPr>
                        <a:t>writing (K) to compose</a:t>
                      </a:r>
                    </a:p>
                    <a:p>
                      <a:pPr marL="53975" indent="0" algn="l"/>
                      <a:r>
                        <a:rPr lang="en-US" sz="900" baseline="0" dirty="0" smtClean="0">
                          <a:latin typeface="+mn-lt"/>
                        </a:rPr>
                        <a:t>Explains something</a:t>
                      </a:r>
                    </a:p>
                    <a:p>
                      <a:pPr marL="53975" indent="0" algn="l"/>
                      <a:r>
                        <a:rPr lang="en-US" sz="900" baseline="0" dirty="0" smtClean="0">
                          <a:latin typeface="+mn-lt"/>
                        </a:rPr>
                        <a:t>more about the topic</a:t>
                      </a:r>
                    </a:p>
                    <a:p>
                      <a:pPr marL="53975" indent="0" algn="l"/>
                      <a:r>
                        <a:rPr lang="en-US" sz="900" baseline="0" dirty="0" smtClean="0">
                          <a:latin typeface="+mn-lt"/>
                        </a:rPr>
                        <a:t>OR</a:t>
                      </a:r>
                    </a:p>
                    <a:p>
                      <a:pPr marL="53975" indent="0" algn="l"/>
                      <a:r>
                        <a:rPr lang="en-US" sz="900" baseline="0" dirty="0" smtClean="0">
                          <a:latin typeface="+mn-lt"/>
                        </a:rPr>
                        <a:t>A connection is made</a:t>
                      </a:r>
                    </a:p>
                    <a:p>
                      <a:pPr marL="53975" indent="0" algn="l"/>
                      <a:r>
                        <a:rPr lang="en-US" sz="900" baseline="0" dirty="0" smtClean="0">
                          <a:latin typeface="+mn-lt"/>
                        </a:rPr>
                        <a:t>between topic &amp;</a:t>
                      </a:r>
                    </a:p>
                    <a:p>
                      <a:pPr marL="53975" indent="0" algn="l"/>
                      <a:r>
                        <a:rPr lang="en-US" sz="900" baseline="0" dirty="0" smtClean="0">
                          <a:latin typeface="+mn-lt"/>
                        </a:rPr>
                        <a:t>broader idea(s)</a:t>
                      </a:r>
                      <a:endParaRPr lang="en-US" sz="900" b="0" i="0" u="none" strike="noStrike" dirty="0">
                        <a:solidFill>
                          <a:srgbClr val="000000"/>
                        </a:solidFill>
                        <a:latin typeface="+mn-lt"/>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Intro, body, and</a:t>
                      </a:r>
                    </a:p>
                    <a:p>
                      <a:pPr algn="l"/>
                      <a:r>
                        <a:rPr lang="en-US" sz="900" baseline="0" dirty="0" smtClean="0">
                          <a:latin typeface="+mn-lt"/>
                        </a:rPr>
                        <a:t>conclusion support</a:t>
                      </a:r>
                    </a:p>
                    <a:p>
                      <a:pPr algn="l"/>
                      <a:r>
                        <a:rPr lang="en-US" sz="900" baseline="0" dirty="0" smtClean="0">
                          <a:latin typeface="+mn-lt"/>
                        </a:rPr>
                        <a:t>focus and reason(s)</a:t>
                      </a:r>
                    </a:p>
                    <a:p>
                      <a:pPr algn="l"/>
                      <a:r>
                        <a:rPr lang="en-US" sz="900" baseline="0" dirty="0" smtClean="0">
                          <a:latin typeface="+mn-lt"/>
                        </a:rPr>
                        <a:t>Uses several transitions</a:t>
                      </a:r>
                    </a:p>
                    <a:p>
                      <a:pPr algn="l"/>
                      <a:r>
                        <a:rPr lang="en-US" sz="900" baseline="0" dirty="0" smtClean="0">
                          <a:latin typeface="+mn-lt"/>
                        </a:rPr>
                        <a:t>appropriately (e.g.,</a:t>
                      </a:r>
                    </a:p>
                    <a:p>
                      <a:pPr algn="l"/>
                      <a:r>
                        <a:rPr lang="en-US" sz="900" baseline="0" dirty="0" smtClean="0">
                          <a:latin typeface="+mn-lt"/>
                        </a:rPr>
                        <a:t>because, since, and,</a:t>
                      </a:r>
                    </a:p>
                    <a:p>
                      <a:pPr algn="l"/>
                      <a:r>
                        <a:rPr lang="en-US" sz="900" baseline="0" dirty="0" smtClean="0">
                          <a:latin typeface="+mn-lt"/>
                        </a:rPr>
                        <a:t>also, for example,</a:t>
                      </a:r>
                    </a:p>
                    <a:p>
                      <a:pPr algn="l"/>
                      <a:r>
                        <a:rPr lang="en-US" sz="900" baseline="0" dirty="0" smtClean="0">
                          <a:latin typeface="+mn-lt"/>
                        </a:rPr>
                        <a:t>since) to connect ideas</a:t>
                      </a:r>
                      <a:endParaRPr lang="en-US" sz="900" dirty="0">
                        <a:latin typeface="+mn-lt"/>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Elaborates using a</a:t>
                      </a:r>
                    </a:p>
                    <a:p>
                      <a:pPr algn="l"/>
                      <a:r>
                        <a:rPr lang="en-US" sz="900" baseline="0" dirty="0" smtClean="0">
                          <a:latin typeface="+mn-lt"/>
                        </a:rPr>
                        <a:t>variety of relevant</a:t>
                      </a:r>
                    </a:p>
                    <a:p>
                      <a:pPr algn="l"/>
                      <a:r>
                        <a:rPr lang="en-US" sz="900" baseline="0" dirty="0" smtClean="0">
                          <a:latin typeface="+mn-lt"/>
                        </a:rPr>
                        <a:t>details, examples,</a:t>
                      </a:r>
                    </a:p>
                    <a:p>
                      <a:pPr algn="l"/>
                      <a:r>
                        <a:rPr lang="en-US" sz="900" baseline="0" dirty="0" smtClean="0">
                          <a:latin typeface="+mn-lt"/>
                        </a:rPr>
                        <a:t>quotes, etc. to support</a:t>
                      </a:r>
                    </a:p>
                    <a:p>
                      <a:pPr algn="l"/>
                      <a:r>
                        <a:rPr lang="en-US" sz="900" baseline="0" dirty="0" smtClean="0">
                          <a:latin typeface="+mn-lt"/>
                        </a:rPr>
                        <a:t>focus (opinion) or</a:t>
                      </a:r>
                    </a:p>
                    <a:p>
                      <a:pPr algn="l"/>
                      <a:r>
                        <a:rPr lang="en-US" sz="900" baseline="0" dirty="0" smtClean="0">
                          <a:latin typeface="+mn-lt"/>
                        </a:rPr>
                        <a:t>explain reasons</a:t>
                      </a:r>
                    </a:p>
                    <a:p>
                      <a:pPr algn="l"/>
                      <a:r>
                        <a:rPr lang="en-US" sz="900" baseline="0" dirty="0" smtClean="0">
                          <a:latin typeface="+mn-lt"/>
                        </a:rPr>
                        <a:t>May use figurative</a:t>
                      </a:r>
                    </a:p>
                    <a:p>
                      <a:pPr algn="l"/>
                      <a:r>
                        <a:rPr lang="en-US" sz="900" baseline="0" dirty="0" smtClean="0">
                          <a:latin typeface="+mn-lt"/>
                        </a:rPr>
                        <a:t>language (e.g., imagery,</a:t>
                      </a:r>
                    </a:p>
                    <a:p>
                      <a:pPr algn="l"/>
                      <a:r>
                        <a:rPr lang="en-US" sz="900" baseline="0" dirty="0" smtClean="0">
                          <a:latin typeface="+mn-lt"/>
                        </a:rPr>
                        <a:t>simile, exaggeration)</a:t>
                      </a:r>
                      <a:endParaRPr lang="en-US" sz="900" b="0" i="0" u="none" strike="noStrike" kern="1200" baseline="0" dirty="0" smtClean="0">
                        <a:solidFill>
                          <a:schemeClr val="tx1"/>
                        </a:solidFill>
                        <a:latin typeface="+mn-lt"/>
                        <a:ea typeface="+mn-ea"/>
                        <a:cs typeface="+mn-cs"/>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Chooses words and</a:t>
                      </a:r>
                    </a:p>
                    <a:p>
                      <a:pPr algn="l"/>
                      <a:r>
                        <a:rPr lang="en-US" sz="900" baseline="0" dirty="0" smtClean="0">
                          <a:latin typeface="+mn-lt"/>
                        </a:rPr>
                        <a:t>phrases for effect (e.g.,</a:t>
                      </a:r>
                    </a:p>
                    <a:p>
                      <a:pPr algn="l"/>
                      <a:r>
                        <a:rPr lang="en-US" sz="900" baseline="0" dirty="0" smtClean="0">
                          <a:latin typeface="+mn-lt"/>
                        </a:rPr>
                        <a:t>precise, concrete, or</a:t>
                      </a:r>
                    </a:p>
                    <a:p>
                      <a:pPr algn="l"/>
                      <a:r>
                        <a:rPr lang="en-US" sz="900" baseline="0" dirty="0" smtClean="0">
                          <a:latin typeface="+mn-lt"/>
                        </a:rPr>
                        <a:t>sensory vocabulary)</a:t>
                      </a:r>
                    </a:p>
                    <a:p>
                      <a:pPr algn="l"/>
                      <a:r>
                        <a:rPr lang="en-US" sz="900" baseline="0" dirty="0" smtClean="0">
                          <a:latin typeface="+mn-lt"/>
                        </a:rPr>
                        <a:t>Uses variety of</a:t>
                      </a:r>
                    </a:p>
                    <a:p>
                      <a:pPr algn="l"/>
                      <a:r>
                        <a:rPr lang="en-US" sz="900" baseline="0" dirty="0" smtClean="0">
                          <a:latin typeface="+mn-lt"/>
                        </a:rPr>
                        <a:t>sentences (simple,</a:t>
                      </a:r>
                    </a:p>
                    <a:p>
                      <a:pPr algn="l"/>
                      <a:r>
                        <a:rPr lang="en-US" sz="900" baseline="0" dirty="0" smtClean="0">
                          <a:latin typeface="+mn-lt"/>
                        </a:rPr>
                        <a:t>compound, with</a:t>
                      </a:r>
                    </a:p>
                    <a:p>
                      <a:pPr algn="l"/>
                      <a:r>
                        <a:rPr lang="en-US" sz="900" baseline="0" dirty="0" smtClean="0">
                          <a:latin typeface="+mn-lt"/>
                        </a:rPr>
                        <a:t>prepositional phrases)</a:t>
                      </a:r>
                      <a:endParaRPr lang="en-US" sz="900" dirty="0">
                        <a:latin typeface="+mn-lt"/>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Edits with support/</a:t>
                      </a:r>
                    </a:p>
                    <a:p>
                      <a:pPr algn="l"/>
                      <a:r>
                        <a:rPr lang="en-US" sz="900" baseline="0" dirty="0" smtClean="0">
                          <a:latin typeface="+mn-lt"/>
                        </a:rPr>
                        <a:t>resources</a:t>
                      </a:r>
                    </a:p>
                    <a:p>
                      <a:pPr algn="l"/>
                      <a:r>
                        <a:rPr lang="en-US" sz="900" baseline="0" dirty="0" smtClean="0">
                          <a:latin typeface="+mn-lt"/>
                        </a:rPr>
                        <a:t>Has few or no errors in</a:t>
                      </a:r>
                    </a:p>
                    <a:p>
                      <a:pPr algn="l"/>
                      <a:r>
                        <a:rPr lang="en-US" sz="900" baseline="0" dirty="0" smtClean="0">
                          <a:latin typeface="+mn-lt"/>
                        </a:rPr>
                        <a:t>grammar, word usage,</a:t>
                      </a:r>
                    </a:p>
                    <a:p>
                      <a:pPr algn="l"/>
                      <a:r>
                        <a:rPr lang="en-US" sz="900" baseline="0" dirty="0" smtClean="0">
                          <a:latin typeface="+mn-lt"/>
                        </a:rPr>
                        <a:t>or mechanics as</a:t>
                      </a:r>
                    </a:p>
                    <a:p>
                      <a:pPr algn="l"/>
                      <a:r>
                        <a:rPr lang="en-US" sz="900" baseline="0" dirty="0" smtClean="0">
                          <a:latin typeface="+mn-lt"/>
                        </a:rPr>
                        <a:t>appropriate to grade</a:t>
                      </a:r>
                      <a:endParaRPr lang="en-US" sz="900" b="0" i="0" u="none" strike="noStrike" kern="1200" baseline="0" dirty="0" smtClean="0">
                        <a:solidFill>
                          <a:schemeClr val="tx1"/>
                        </a:solidFill>
                        <a:latin typeface="+mn-lt"/>
                        <a:ea typeface="+mn-ea"/>
                        <a:cs typeface="+mn-cs"/>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098220">
                <a:tc>
                  <a:txBody>
                    <a:bodyPr/>
                    <a:lstStyle/>
                    <a:p>
                      <a:pPr marL="0" marR="0" algn="ctr">
                        <a:lnSpc>
                          <a:spcPct val="115000"/>
                        </a:lnSpc>
                        <a:spcBef>
                          <a:spcPts val="0"/>
                        </a:spcBef>
                        <a:spcAft>
                          <a:spcPts val="0"/>
                        </a:spcAft>
                      </a:pPr>
                      <a:r>
                        <a:rPr lang="en-US" sz="1400" b="1" dirty="0" smtClean="0">
                          <a:solidFill>
                            <a:srgbClr val="000000"/>
                          </a:solidFill>
                          <a:effectLst>
                            <a:outerShdw blurRad="38100" dist="38100" dir="2700000" algn="tl">
                              <a:srgbClr val="000000">
                                <a:alpha val="43137"/>
                              </a:srgbClr>
                            </a:outerShdw>
                          </a:effectLst>
                          <a:latin typeface="+mn-lt"/>
                          <a:ea typeface="Times New Roman"/>
                          <a:cs typeface="Times New Roman"/>
                        </a:rPr>
                        <a:t>3</a:t>
                      </a:r>
                    </a:p>
                    <a:p>
                      <a:pPr marL="0" marR="0" algn="ctr">
                        <a:lnSpc>
                          <a:spcPct val="115000"/>
                        </a:lnSpc>
                        <a:spcBef>
                          <a:spcPts val="0"/>
                        </a:spcBef>
                        <a:spcAft>
                          <a:spcPts val="0"/>
                        </a:spcAft>
                      </a:pPr>
                      <a:r>
                        <a:rPr lang="en-US" sz="700" b="1" dirty="0" smtClean="0">
                          <a:solidFill>
                            <a:srgbClr val="000000"/>
                          </a:solidFill>
                          <a:effectLst>
                            <a:outerShdw blurRad="38100" dist="38100" dir="2700000" algn="tl">
                              <a:srgbClr val="000000">
                                <a:alpha val="43137"/>
                              </a:srgbClr>
                            </a:outerShdw>
                          </a:effectLst>
                          <a:latin typeface="+mn-lt"/>
                          <a:ea typeface="Calibri"/>
                          <a:cs typeface="Times New Roman"/>
                        </a:rPr>
                        <a:t>Proficient</a:t>
                      </a:r>
                      <a:endParaRPr lang="en-US" sz="7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0" i="0" baseline="0" dirty="0" smtClean="0">
                          <a:latin typeface="+mn-lt"/>
                        </a:rPr>
                        <a:t>Uses a combination of</a:t>
                      </a:r>
                    </a:p>
                    <a:p>
                      <a:pPr algn="l"/>
                      <a:r>
                        <a:rPr lang="en-US" sz="900" b="0" i="0" baseline="0" dirty="0" smtClean="0">
                          <a:latin typeface="+mn-lt"/>
                        </a:rPr>
                        <a:t>drawing, dictation, &amp;</a:t>
                      </a:r>
                    </a:p>
                    <a:p>
                      <a:pPr algn="l"/>
                      <a:r>
                        <a:rPr lang="en-US" sz="900" b="0" i="0" baseline="0" dirty="0" smtClean="0">
                          <a:latin typeface="+mn-lt"/>
                        </a:rPr>
                        <a:t>writing (K) to compose</a:t>
                      </a:r>
                    </a:p>
                    <a:p>
                      <a:pPr algn="l"/>
                      <a:r>
                        <a:rPr lang="en-US" sz="900" b="0" i="0" baseline="0" dirty="0" smtClean="0">
                          <a:latin typeface="+mn-lt"/>
                        </a:rPr>
                        <a:t>Clearly identifies topic</a:t>
                      </a:r>
                    </a:p>
                    <a:p>
                      <a:pPr algn="l"/>
                      <a:r>
                        <a:rPr lang="en-US" sz="900" b="0" i="0" baseline="0" dirty="0" smtClean="0">
                          <a:latin typeface="+mn-lt"/>
                        </a:rPr>
                        <a:t>(</a:t>
                      </a:r>
                      <a:r>
                        <a:rPr lang="en-US" sz="900" b="0" i="0" baseline="0" dirty="0" err="1" smtClean="0">
                          <a:latin typeface="+mn-lt"/>
                        </a:rPr>
                        <a:t>gr</a:t>
                      </a:r>
                      <a:r>
                        <a:rPr lang="en-US" sz="900" b="0" i="0" baseline="0" dirty="0" smtClean="0">
                          <a:latin typeface="+mn-lt"/>
                        </a:rPr>
                        <a:t> K-3)</a:t>
                      </a:r>
                    </a:p>
                    <a:p>
                      <a:pPr algn="l"/>
                      <a:r>
                        <a:rPr lang="en-US" sz="900" b="0" i="0" baseline="0" dirty="0" smtClean="0">
                          <a:latin typeface="+mn-lt"/>
                        </a:rPr>
                        <a:t>Focus (opinion) about</a:t>
                      </a:r>
                    </a:p>
                    <a:p>
                      <a:pPr algn="l"/>
                      <a:r>
                        <a:rPr lang="en-US" sz="900" b="0" i="0" baseline="0" dirty="0" smtClean="0">
                          <a:latin typeface="+mn-lt"/>
                        </a:rPr>
                        <a:t>topic is clearly stated</a:t>
                      </a:r>
                    </a:p>
                    <a:p>
                      <a:pPr algn="l"/>
                      <a:r>
                        <a:rPr lang="en-US" sz="900" b="0" i="0" baseline="0" dirty="0" smtClean="0">
                          <a:latin typeface="+mn-lt"/>
                        </a:rPr>
                        <a:t>(</a:t>
                      </a:r>
                      <a:r>
                        <a:rPr lang="en-US" sz="900" b="0" i="0" baseline="0" dirty="0" err="1" smtClean="0">
                          <a:latin typeface="+mn-lt"/>
                        </a:rPr>
                        <a:t>gr</a:t>
                      </a:r>
                      <a:r>
                        <a:rPr lang="en-US" sz="900" b="0" i="0" baseline="0" dirty="0" smtClean="0">
                          <a:latin typeface="+mn-lt"/>
                        </a:rPr>
                        <a:t> K-3</a:t>
                      </a:r>
                      <a:endParaRPr lang="en-US" sz="900" b="0" i="0" u="none" strike="noStrike" kern="1200" baseline="0" dirty="0" smtClean="0">
                        <a:solidFill>
                          <a:schemeClr val="tx1"/>
                        </a:solidFill>
                        <a:latin typeface="+mn-lt"/>
                        <a:ea typeface="+mn-ea"/>
                        <a:cs typeface="+mn-cs"/>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0" i="0" baseline="0" dirty="0" smtClean="0">
                          <a:latin typeface="+mn-lt"/>
                        </a:rPr>
                        <a:t>Has intro, body, and</a:t>
                      </a:r>
                    </a:p>
                    <a:p>
                      <a:pPr algn="l"/>
                      <a:r>
                        <a:rPr lang="en-US" sz="900" b="0" i="0" baseline="0" dirty="0" smtClean="0">
                          <a:latin typeface="+mn-lt"/>
                        </a:rPr>
                        <a:t>concluding statement</a:t>
                      </a:r>
                    </a:p>
                    <a:p>
                      <a:pPr algn="l"/>
                      <a:r>
                        <a:rPr lang="en-US" sz="900" b="0" i="0" baseline="0" dirty="0" smtClean="0">
                          <a:latin typeface="+mn-lt"/>
                        </a:rPr>
                        <a:t>or section (</a:t>
                      </a:r>
                      <a:r>
                        <a:rPr lang="en-US" sz="900" b="0" i="0" baseline="0" dirty="0" err="1" smtClean="0">
                          <a:latin typeface="+mn-lt"/>
                        </a:rPr>
                        <a:t>gr</a:t>
                      </a:r>
                      <a:r>
                        <a:rPr lang="en-US" sz="900" b="0" i="0" baseline="0" dirty="0" smtClean="0">
                          <a:latin typeface="+mn-lt"/>
                        </a:rPr>
                        <a:t> 1-3) that</a:t>
                      </a:r>
                    </a:p>
                    <a:p>
                      <a:pPr algn="l"/>
                      <a:r>
                        <a:rPr lang="en-US" sz="900" b="0" i="0" baseline="0" dirty="0" smtClean="0">
                          <a:latin typeface="+mn-lt"/>
                        </a:rPr>
                        <a:t>support focus (opinion)</a:t>
                      </a:r>
                    </a:p>
                    <a:p>
                      <a:pPr algn="l"/>
                      <a:r>
                        <a:rPr lang="en-US" sz="900" b="0" i="0" baseline="0" dirty="0" smtClean="0">
                          <a:latin typeface="+mn-lt"/>
                        </a:rPr>
                        <a:t>States one or more</a:t>
                      </a:r>
                    </a:p>
                    <a:p>
                      <a:pPr algn="l"/>
                      <a:r>
                        <a:rPr lang="en-US" sz="900" b="0" i="0" baseline="0" dirty="0" smtClean="0">
                          <a:latin typeface="+mn-lt"/>
                        </a:rPr>
                        <a:t>reasons for opinion</a:t>
                      </a:r>
                    </a:p>
                    <a:p>
                      <a:pPr algn="l"/>
                      <a:r>
                        <a:rPr lang="en-US" sz="900" b="0" i="0" baseline="0" dirty="0" smtClean="0">
                          <a:latin typeface="+mn-lt"/>
                        </a:rPr>
                        <a:t>(</a:t>
                      </a:r>
                      <a:r>
                        <a:rPr lang="en-US" sz="900" b="0" i="0" baseline="0" dirty="0" err="1" smtClean="0">
                          <a:latin typeface="+mn-lt"/>
                        </a:rPr>
                        <a:t>gr</a:t>
                      </a:r>
                      <a:r>
                        <a:rPr lang="en-US" sz="900" b="0" i="0" baseline="0" dirty="0" smtClean="0">
                          <a:latin typeface="+mn-lt"/>
                        </a:rPr>
                        <a:t> 1-3)</a:t>
                      </a:r>
                    </a:p>
                    <a:p>
                      <a:pPr algn="l"/>
                      <a:r>
                        <a:rPr lang="en-US" sz="900" b="0" i="0" baseline="0" dirty="0" smtClean="0">
                          <a:latin typeface="+mn-lt"/>
                        </a:rPr>
                        <a:t>Uses transitions (e.g.,</a:t>
                      </a:r>
                    </a:p>
                    <a:p>
                      <a:pPr algn="l"/>
                      <a:r>
                        <a:rPr lang="en-US" sz="900" b="0" i="0" baseline="0" dirty="0" smtClean="0">
                          <a:latin typeface="+mn-lt"/>
                        </a:rPr>
                        <a:t>because, and) to</a:t>
                      </a:r>
                    </a:p>
                    <a:p>
                      <a:pPr algn="l"/>
                      <a:r>
                        <a:rPr lang="en-US" sz="900" b="0" i="0" baseline="0" dirty="0" smtClean="0">
                          <a:latin typeface="+mn-lt"/>
                        </a:rPr>
                        <a:t>connect ideas (</a:t>
                      </a:r>
                      <a:r>
                        <a:rPr lang="en-US" sz="900" b="0" i="0" baseline="0" dirty="0" err="1" smtClean="0">
                          <a:latin typeface="+mn-lt"/>
                        </a:rPr>
                        <a:t>gr</a:t>
                      </a:r>
                      <a:r>
                        <a:rPr lang="en-US" sz="900" b="0" i="0" baseline="0" dirty="0" smtClean="0">
                          <a:latin typeface="+mn-lt"/>
                        </a:rPr>
                        <a:t> 2-3)</a:t>
                      </a:r>
                      <a:endParaRPr lang="en-US" sz="900" b="0" i="0" u="none" strike="noStrike" kern="1200" baseline="0" dirty="0" smtClean="0">
                        <a:solidFill>
                          <a:schemeClr val="tx1"/>
                        </a:solidFill>
                        <a:latin typeface="+mn-lt"/>
                        <a:ea typeface="+mn-ea"/>
                        <a:cs typeface="+mn-cs"/>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0" i="0" baseline="0" dirty="0" smtClean="0">
                          <a:latin typeface="+mn-lt"/>
                        </a:rPr>
                        <a:t>Drawings or writing</a:t>
                      </a:r>
                    </a:p>
                    <a:p>
                      <a:pPr algn="l"/>
                      <a:r>
                        <a:rPr lang="en-US" sz="900" b="0" i="0" baseline="0" dirty="0" smtClean="0">
                          <a:latin typeface="+mn-lt"/>
                        </a:rPr>
                        <a:t>include relevant and</a:t>
                      </a:r>
                    </a:p>
                    <a:p>
                      <a:pPr algn="l"/>
                      <a:r>
                        <a:rPr lang="en-US" sz="900" b="0" i="0" baseline="0" dirty="0" smtClean="0">
                          <a:latin typeface="+mn-lt"/>
                        </a:rPr>
                        <a:t>descriptive details,</a:t>
                      </a:r>
                    </a:p>
                    <a:p>
                      <a:pPr algn="l"/>
                      <a:r>
                        <a:rPr lang="en-US" sz="900" b="0" i="0" baseline="0" dirty="0" smtClean="0">
                          <a:latin typeface="+mn-lt"/>
                        </a:rPr>
                        <a:t>labels/captions, facts,</a:t>
                      </a:r>
                    </a:p>
                    <a:p>
                      <a:pPr algn="l"/>
                      <a:r>
                        <a:rPr lang="en-US" sz="900" b="0" i="0" baseline="0" dirty="0" smtClean="0">
                          <a:latin typeface="+mn-lt"/>
                        </a:rPr>
                        <a:t>or elaboration that</a:t>
                      </a:r>
                    </a:p>
                    <a:p>
                      <a:pPr algn="l"/>
                      <a:r>
                        <a:rPr lang="en-US" sz="900" b="0" i="0" baseline="0" dirty="0" smtClean="0">
                          <a:latin typeface="+mn-lt"/>
                        </a:rPr>
                        <a:t>support the opinion or</a:t>
                      </a:r>
                    </a:p>
                    <a:p>
                      <a:pPr algn="l"/>
                      <a:r>
                        <a:rPr lang="en-US" sz="900" b="0" i="0" baseline="0" dirty="0" smtClean="0">
                          <a:latin typeface="+mn-lt"/>
                        </a:rPr>
                        <a:t>reasons</a:t>
                      </a:r>
                    </a:p>
                    <a:p>
                      <a:pPr algn="l"/>
                      <a:r>
                        <a:rPr lang="en-US" sz="900" b="0" i="0" baseline="0" dirty="0" smtClean="0">
                          <a:latin typeface="+mn-lt"/>
                        </a:rPr>
                        <a:t>Details are explained,</a:t>
                      </a:r>
                    </a:p>
                    <a:p>
                      <a:pPr algn="l"/>
                      <a:r>
                        <a:rPr lang="en-US" sz="900" b="0" i="0" baseline="0" dirty="0" smtClean="0">
                          <a:latin typeface="+mn-lt"/>
                        </a:rPr>
                        <a:t>not simply listed</a:t>
                      </a:r>
                      <a:endParaRPr lang="en-US" sz="900" b="0" i="0" u="none" strike="noStrike" kern="1200" baseline="0" dirty="0" smtClean="0">
                        <a:solidFill>
                          <a:schemeClr val="tx1"/>
                        </a:solidFill>
                        <a:latin typeface="+mn-lt"/>
                        <a:ea typeface="+mn-ea"/>
                        <a:cs typeface="+mn-cs"/>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0" i="0" baseline="0" dirty="0" smtClean="0">
                          <a:latin typeface="+mn-lt"/>
                        </a:rPr>
                        <a:t>Appropriate use of</a:t>
                      </a:r>
                    </a:p>
                    <a:p>
                      <a:pPr algn="l"/>
                      <a:r>
                        <a:rPr lang="en-US" sz="900" b="0" i="0" baseline="0" dirty="0" smtClean="0">
                          <a:latin typeface="+mn-lt"/>
                        </a:rPr>
                        <a:t>vocabulary (nouns, verbs,</a:t>
                      </a:r>
                    </a:p>
                    <a:p>
                      <a:pPr algn="l"/>
                      <a:r>
                        <a:rPr lang="en-US" sz="900" b="0" i="0" baseline="0" dirty="0" smtClean="0">
                          <a:latin typeface="+mn-lt"/>
                        </a:rPr>
                        <a:t>plurals, adjectives, etc.)</a:t>
                      </a:r>
                    </a:p>
                    <a:p>
                      <a:pPr algn="l"/>
                      <a:r>
                        <a:rPr lang="en-US" sz="900" b="0" i="0" baseline="0" dirty="0" smtClean="0">
                          <a:latin typeface="+mn-lt"/>
                        </a:rPr>
                        <a:t>Uses some variety of</a:t>
                      </a:r>
                    </a:p>
                    <a:p>
                      <a:pPr algn="l"/>
                      <a:r>
                        <a:rPr lang="en-US" sz="900" b="0" i="0" baseline="0" dirty="0" smtClean="0">
                          <a:latin typeface="+mn-lt"/>
                        </a:rPr>
                        <a:t>sentence types</a:t>
                      </a:r>
                    </a:p>
                    <a:p>
                      <a:pPr algn="l"/>
                      <a:r>
                        <a:rPr lang="en-US" sz="900" b="0" i="0" baseline="0" dirty="0" smtClean="0">
                          <a:latin typeface="+mn-lt"/>
                        </a:rPr>
                        <a:t>(statement, question,</a:t>
                      </a:r>
                    </a:p>
                    <a:p>
                      <a:pPr algn="l"/>
                      <a:r>
                        <a:rPr lang="en-US" sz="900" b="0" i="0" baseline="0" dirty="0" smtClean="0">
                          <a:latin typeface="+mn-lt"/>
                        </a:rPr>
                        <a:t>exclamation)</a:t>
                      </a:r>
                    </a:p>
                    <a:p>
                      <a:pPr algn="l"/>
                      <a:r>
                        <a:rPr lang="en-US" sz="900" b="0" i="0" baseline="0" dirty="0" smtClean="0">
                          <a:latin typeface="+mn-lt"/>
                        </a:rPr>
                        <a:t>Uses adult/peer feedback to revise</a:t>
                      </a:r>
                      <a:endParaRPr lang="en-US" sz="900" b="0" i="0" dirty="0">
                        <a:latin typeface="+mn-lt"/>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0" i="0" baseline="0" dirty="0" smtClean="0">
                          <a:latin typeface="+mn-lt"/>
                        </a:rPr>
                        <a:t>Edits with support from</a:t>
                      </a:r>
                    </a:p>
                    <a:p>
                      <a:pPr algn="l"/>
                      <a:r>
                        <a:rPr lang="en-US" sz="900" b="0" i="0" baseline="0" dirty="0" smtClean="0">
                          <a:latin typeface="+mn-lt"/>
                        </a:rPr>
                        <a:t>peers, adults, resources</a:t>
                      </a:r>
                    </a:p>
                    <a:p>
                      <a:pPr algn="l"/>
                      <a:r>
                        <a:rPr lang="en-US" sz="900" b="0" i="0" baseline="0" dirty="0" smtClean="0">
                          <a:latin typeface="+mn-lt"/>
                        </a:rPr>
                        <a:t>(</a:t>
                      </a:r>
                      <a:r>
                        <a:rPr lang="en-US" sz="900" b="0" i="0" baseline="0" dirty="0" err="1" smtClean="0">
                          <a:latin typeface="+mn-lt"/>
                        </a:rPr>
                        <a:t>gr</a:t>
                      </a:r>
                      <a:r>
                        <a:rPr lang="en-US" sz="900" b="0" i="0" baseline="0" dirty="0" smtClean="0">
                          <a:latin typeface="+mn-lt"/>
                        </a:rPr>
                        <a:t> 2-3)</a:t>
                      </a:r>
                    </a:p>
                    <a:p>
                      <a:pPr algn="l"/>
                      <a:r>
                        <a:rPr lang="en-US" sz="900" b="0" i="0" baseline="0" dirty="0" smtClean="0">
                          <a:latin typeface="+mn-lt"/>
                        </a:rPr>
                        <a:t>Minor errors do not</a:t>
                      </a:r>
                    </a:p>
                    <a:p>
                      <a:pPr algn="l"/>
                      <a:r>
                        <a:rPr lang="en-US" sz="900" b="0" i="0" baseline="0" dirty="0" smtClean="0">
                          <a:latin typeface="+mn-lt"/>
                        </a:rPr>
                        <a:t>interfere with reader’s</a:t>
                      </a:r>
                    </a:p>
                    <a:p>
                      <a:pPr algn="l"/>
                      <a:r>
                        <a:rPr lang="en-US" sz="900" b="0" i="0" baseline="0" dirty="0" smtClean="0">
                          <a:latin typeface="+mn-lt"/>
                        </a:rPr>
                        <a:t>understanding</a:t>
                      </a:r>
                      <a:endParaRPr lang="en-US" sz="900" b="0" i="0" u="none" strike="noStrike" kern="1200" baseline="0" dirty="0" smtClean="0">
                        <a:solidFill>
                          <a:schemeClr val="tx1"/>
                        </a:solidFill>
                        <a:latin typeface="+mn-lt"/>
                        <a:ea typeface="+mn-ea"/>
                        <a:cs typeface="+mn-cs"/>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991384">
                <a:tc>
                  <a:txBody>
                    <a:bodyPr/>
                    <a:lstStyle/>
                    <a:p>
                      <a:pPr marL="0" marR="0" algn="ctr">
                        <a:lnSpc>
                          <a:spcPct val="115000"/>
                        </a:lnSpc>
                        <a:spcBef>
                          <a:spcPts val="0"/>
                        </a:spcBef>
                        <a:spcAft>
                          <a:spcPts val="0"/>
                        </a:spcAft>
                      </a:pPr>
                      <a:r>
                        <a:rPr lang="en-US" sz="1400" b="1" dirty="0" smtClean="0">
                          <a:solidFill>
                            <a:srgbClr val="000000"/>
                          </a:solidFill>
                          <a:effectLst>
                            <a:outerShdw blurRad="38100" dist="38100" dir="2700000" algn="tl">
                              <a:srgbClr val="000000">
                                <a:alpha val="43137"/>
                              </a:srgbClr>
                            </a:outerShdw>
                          </a:effectLst>
                          <a:latin typeface="+mn-lt"/>
                          <a:ea typeface="Times New Roman"/>
                          <a:cs typeface="Times New Roman"/>
                        </a:rPr>
                        <a:t>2</a:t>
                      </a:r>
                    </a:p>
                    <a:p>
                      <a:pPr marL="0" marR="0" algn="ctr">
                        <a:lnSpc>
                          <a:spcPct val="115000"/>
                        </a:lnSpc>
                        <a:spcBef>
                          <a:spcPts val="0"/>
                        </a:spcBef>
                        <a:spcAft>
                          <a:spcPts val="0"/>
                        </a:spcAft>
                      </a:pPr>
                      <a:r>
                        <a:rPr lang="en-US" sz="700" b="1" dirty="0" smtClean="0">
                          <a:solidFill>
                            <a:srgbClr val="000000"/>
                          </a:solidFill>
                          <a:effectLst>
                            <a:outerShdw blurRad="38100" dist="38100" dir="2700000" algn="tl">
                              <a:srgbClr val="000000">
                                <a:alpha val="43137"/>
                              </a:srgbClr>
                            </a:outerShdw>
                          </a:effectLst>
                          <a:latin typeface="+mn-lt"/>
                          <a:ea typeface="Calibri"/>
                          <a:cs typeface="Times New Roman"/>
                        </a:rPr>
                        <a:t>Developing</a:t>
                      </a:r>
                      <a:endParaRPr lang="en-US" sz="7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Uses a combination of</a:t>
                      </a:r>
                    </a:p>
                    <a:p>
                      <a:pPr algn="l"/>
                      <a:r>
                        <a:rPr lang="en-US" sz="900" baseline="0" dirty="0" smtClean="0">
                          <a:latin typeface="+mn-lt"/>
                        </a:rPr>
                        <a:t>drawing, dictation, &amp;</a:t>
                      </a:r>
                    </a:p>
                    <a:p>
                      <a:pPr algn="l"/>
                      <a:r>
                        <a:rPr lang="en-US" sz="900" baseline="0" dirty="0" smtClean="0">
                          <a:latin typeface="+mn-lt"/>
                        </a:rPr>
                        <a:t>writing (K) to compose</a:t>
                      </a:r>
                    </a:p>
                    <a:p>
                      <a:pPr algn="l"/>
                      <a:r>
                        <a:rPr lang="en-US" sz="900" baseline="0" dirty="0" smtClean="0">
                          <a:latin typeface="+mn-lt"/>
                        </a:rPr>
                        <a:t>Has topic and attempts</a:t>
                      </a:r>
                    </a:p>
                    <a:p>
                      <a:pPr algn="l"/>
                      <a:r>
                        <a:rPr lang="en-US" sz="900" baseline="0" dirty="0" smtClean="0">
                          <a:latin typeface="+mn-lt"/>
                        </a:rPr>
                        <a:t>a focus (opinion), but</a:t>
                      </a:r>
                    </a:p>
                    <a:p>
                      <a:pPr algn="l"/>
                      <a:r>
                        <a:rPr lang="en-US" sz="900" baseline="0" dirty="0" smtClean="0">
                          <a:latin typeface="+mn-lt"/>
                        </a:rPr>
                        <a:t>focus may shift or not</a:t>
                      </a:r>
                    </a:p>
                    <a:p>
                      <a:pPr algn="l"/>
                      <a:r>
                        <a:rPr lang="en-US" sz="900" baseline="0" dirty="0" smtClean="0">
                          <a:latin typeface="+mn-lt"/>
                        </a:rPr>
                        <a:t>be relevant to the topic</a:t>
                      </a:r>
                    </a:p>
                    <a:p>
                      <a:pPr algn="l"/>
                      <a:r>
                        <a:rPr lang="en-US" sz="900" baseline="0" dirty="0" smtClean="0">
                          <a:latin typeface="+mn-lt"/>
                        </a:rPr>
                        <a:t>chosen</a:t>
                      </a:r>
                      <a:endParaRPr lang="en-US" sz="900" b="0" i="0" u="none" strike="noStrike" kern="1200" baseline="0" dirty="0" smtClean="0">
                        <a:solidFill>
                          <a:schemeClr val="tx1"/>
                        </a:solidFill>
                        <a:latin typeface="+mn-lt"/>
                        <a:ea typeface="+mn-ea"/>
                        <a:cs typeface="+mn-cs"/>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Introduction, body, and</a:t>
                      </a:r>
                    </a:p>
                    <a:p>
                      <a:pPr algn="l"/>
                      <a:r>
                        <a:rPr lang="en-US" sz="900" baseline="0" dirty="0" smtClean="0">
                          <a:latin typeface="+mn-lt"/>
                        </a:rPr>
                        <a:t>conclusion are evident,</a:t>
                      </a:r>
                    </a:p>
                    <a:p>
                      <a:pPr algn="l"/>
                      <a:r>
                        <a:rPr lang="en-US" sz="900" baseline="0" dirty="0" smtClean="0">
                          <a:latin typeface="+mn-lt"/>
                        </a:rPr>
                        <a:t>but may lack clarity or</a:t>
                      </a:r>
                    </a:p>
                    <a:p>
                      <a:pPr algn="l"/>
                      <a:r>
                        <a:rPr lang="en-US" sz="900" baseline="0" dirty="0" smtClean="0">
                          <a:latin typeface="+mn-lt"/>
                        </a:rPr>
                        <a:t>coherence</a:t>
                      </a:r>
                    </a:p>
                    <a:p>
                      <a:pPr algn="l"/>
                      <a:r>
                        <a:rPr lang="en-US" sz="900" baseline="0" dirty="0" smtClean="0">
                          <a:latin typeface="+mn-lt"/>
                        </a:rPr>
                        <a:t>(e.g., attempts to</a:t>
                      </a:r>
                    </a:p>
                    <a:p>
                      <a:pPr algn="l"/>
                      <a:r>
                        <a:rPr lang="en-US" sz="900" baseline="0" dirty="0" smtClean="0">
                          <a:latin typeface="+mn-lt"/>
                        </a:rPr>
                        <a:t>connect opinion to a</a:t>
                      </a:r>
                    </a:p>
                    <a:p>
                      <a:pPr algn="l"/>
                      <a:r>
                        <a:rPr lang="en-US" sz="900" baseline="0" dirty="0" smtClean="0">
                          <a:latin typeface="+mn-lt"/>
                        </a:rPr>
                        <a:t>reason, but reason may</a:t>
                      </a:r>
                    </a:p>
                    <a:p>
                      <a:pPr algn="l"/>
                      <a:r>
                        <a:rPr lang="en-US" sz="900" baseline="0" dirty="0" smtClean="0">
                          <a:latin typeface="+mn-lt"/>
                        </a:rPr>
                        <a:t>not make sense)</a:t>
                      </a:r>
                      <a:endParaRPr lang="en-US" sz="900" b="0" i="0" u="none" strike="noStrike" kern="1200" baseline="0" dirty="0" smtClean="0">
                        <a:solidFill>
                          <a:schemeClr val="tx1"/>
                        </a:solidFill>
                        <a:latin typeface="+mn-lt"/>
                        <a:ea typeface="+mn-ea"/>
                        <a:cs typeface="+mn-cs"/>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Some elaboration</a:t>
                      </a:r>
                    </a:p>
                    <a:p>
                      <a:pPr algn="l"/>
                      <a:r>
                        <a:rPr lang="en-US" sz="900" baseline="0" dirty="0" smtClean="0">
                          <a:latin typeface="+mn-lt"/>
                        </a:rPr>
                        <a:t>strategies are evident in</a:t>
                      </a:r>
                    </a:p>
                    <a:p>
                      <a:pPr algn="l"/>
                      <a:r>
                        <a:rPr lang="en-US" sz="900" baseline="0" dirty="0" smtClean="0">
                          <a:latin typeface="+mn-lt"/>
                        </a:rPr>
                        <a:t>drawings or writing (</a:t>
                      </a:r>
                      <a:r>
                        <a:rPr lang="en-US" sz="900" baseline="0" dirty="0" err="1" smtClean="0">
                          <a:latin typeface="+mn-lt"/>
                        </a:rPr>
                        <a:t>gr</a:t>
                      </a:r>
                      <a:endParaRPr lang="en-US" sz="900" baseline="0" dirty="0" smtClean="0">
                        <a:latin typeface="+mn-lt"/>
                      </a:endParaRPr>
                    </a:p>
                    <a:p>
                      <a:pPr algn="l"/>
                      <a:r>
                        <a:rPr lang="en-US" sz="900" baseline="0" dirty="0" smtClean="0">
                          <a:latin typeface="+mn-lt"/>
                        </a:rPr>
                        <a:t>K-3), or added with</a:t>
                      </a:r>
                    </a:p>
                    <a:p>
                      <a:pPr algn="l"/>
                      <a:r>
                        <a:rPr lang="en-US" sz="900" baseline="0" dirty="0" smtClean="0">
                          <a:latin typeface="+mn-lt"/>
                        </a:rPr>
                        <a:t>support/ questioning</a:t>
                      </a:r>
                    </a:p>
                    <a:p>
                      <a:pPr algn="l"/>
                      <a:r>
                        <a:rPr lang="en-US" sz="900" baseline="0" dirty="0" smtClean="0">
                          <a:latin typeface="+mn-lt"/>
                        </a:rPr>
                        <a:t>from peers or adults</a:t>
                      </a:r>
                    </a:p>
                    <a:p>
                      <a:pPr algn="l"/>
                      <a:r>
                        <a:rPr lang="en-US" sz="900" baseline="0" dirty="0" smtClean="0">
                          <a:latin typeface="+mn-lt"/>
                        </a:rPr>
                        <a:t>Ideas may not be fully</a:t>
                      </a:r>
                    </a:p>
                    <a:p>
                      <a:pPr algn="l"/>
                      <a:r>
                        <a:rPr lang="en-US" sz="900" baseline="0" dirty="0" smtClean="0">
                          <a:latin typeface="+mn-lt"/>
                        </a:rPr>
                        <a:t>elaborated or details</a:t>
                      </a:r>
                    </a:p>
                    <a:p>
                      <a:pPr algn="l"/>
                      <a:r>
                        <a:rPr lang="en-US" sz="900" baseline="0" dirty="0" smtClean="0">
                          <a:latin typeface="+mn-lt"/>
                        </a:rPr>
                        <a:t>may be insufficient to</a:t>
                      </a:r>
                    </a:p>
                    <a:p>
                      <a:pPr algn="l"/>
                      <a:r>
                        <a:rPr lang="en-US" sz="900" baseline="0" dirty="0" smtClean="0">
                          <a:latin typeface="+mn-lt"/>
                        </a:rPr>
                        <a:t>support opinion</a:t>
                      </a:r>
                      <a:endParaRPr lang="en-US" sz="900" b="0" i="0" u="none" strike="noStrike" kern="1200" baseline="0" dirty="0" smtClean="0">
                        <a:solidFill>
                          <a:schemeClr val="tx1"/>
                        </a:solidFill>
                        <a:latin typeface="+mn-lt"/>
                        <a:ea typeface="+mn-ea"/>
                        <a:cs typeface="+mn-cs"/>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Vocabulary use has</a:t>
                      </a:r>
                    </a:p>
                    <a:p>
                      <a:pPr algn="l"/>
                      <a:r>
                        <a:rPr lang="en-US" sz="900" baseline="0" dirty="0" smtClean="0">
                          <a:latin typeface="+mn-lt"/>
                        </a:rPr>
                        <a:t>minor errors</a:t>
                      </a:r>
                    </a:p>
                    <a:p>
                      <a:pPr algn="l"/>
                      <a:r>
                        <a:rPr lang="en-US" sz="900" baseline="0" dirty="0" smtClean="0">
                          <a:latin typeface="+mn-lt"/>
                        </a:rPr>
                        <a:t>Dictates, writes, and</a:t>
                      </a:r>
                    </a:p>
                    <a:p>
                      <a:pPr algn="l"/>
                      <a:r>
                        <a:rPr lang="en-US" sz="900" baseline="0" dirty="0" smtClean="0">
                          <a:latin typeface="+mn-lt"/>
                        </a:rPr>
                        <a:t>expands simple</a:t>
                      </a:r>
                    </a:p>
                    <a:p>
                      <a:pPr algn="l"/>
                      <a:r>
                        <a:rPr lang="en-US" sz="900" baseline="0" dirty="0" smtClean="0">
                          <a:latin typeface="+mn-lt"/>
                        </a:rPr>
                        <a:t>complete sentences</a:t>
                      </a:r>
                    </a:p>
                    <a:p>
                      <a:pPr algn="l"/>
                      <a:r>
                        <a:rPr lang="en-US" sz="900" baseline="0" dirty="0" smtClean="0">
                          <a:latin typeface="+mn-lt"/>
                        </a:rPr>
                        <a:t>Uses adult/peer feedback to revise</a:t>
                      </a:r>
                      <a:endParaRPr lang="en-US" sz="900" b="0" i="0" u="none" strike="noStrike" kern="1200" baseline="0" dirty="0" smtClean="0">
                        <a:solidFill>
                          <a:schemeClr val="tx1"/>
                        </a:solidFill>
                        <a:latin typeface="+mn-lt"/>
                        <a:ea typeface="+mn-ea"/>
                        <a:cs typeface="+mn-cs"/>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Edits with support from</a:t>
                      </a:r>
                    </a:p>
                    <a:p>
                      <a:pPr algn="l"/>
                      <a:r>
                        <a:rPr lang="en-US" sz="900" baseline="0" dirty="0" smtClean="0">
                          <a:latin typeface="+mn-lt"/>
                        </a:rPr>
                        <a:t>peers or adults (</a:t>
                      </a:r>
                      <a:r>
                        <a:rPr lang="en-US" sz="900" baseline="0" dirty="0" err="1" smtClean="0">
                          <a:latin typeface="+mn-lt"/>
                        </a:rPr>
                        <a:t>gr</a:t>
                      </a:r>
                      <a:r>
                        <a:rPr lang="en-US" sz="900" baseline="0" dirty="0" smtClean="0">
                          <a:latin typeface="+mn-lt"/>
                        </a:rPr>
                        <a:t> 2-3)</a:t>
                      </a:r>
                    </a:p>
                    <a:p>
                      <a:pPr algn="l"/>
                      <a:r>
                        <a:rPr lang="en-US" sz="900" baseline="0" dirty="0" smtClean="0">
                          <a:latin typeface="+mn-lt"/>
                        </a:rPr>
                        <a:t>Uses grade-appropriate</a:t>
                      </a:r>
                    </a:p>
                    <a:p>
                      <a:pPr algn="l"/>
                      <a:r>
                        <a:rPr lang="en-US" sz="900" baseline="0" dirty="0" smtClean="0">
                          <a:latin typeface="+mn-lt"/>
                        </a:rPr>
                        <a:t>basic mechanics and</a:t>
                      </a:r>
                    </a:p>
                    <a:p>
                      <a:pPr algn="l"/>
                      <a:r>
                        <a:rPr lang="en-US" sz="900" baseline="0" dirty="0" smtClean="0">
                          <a:latin typeface="+mn-lt"/>
                        </a:rPr>
                        <a:t>word use with some</a:t>
                      </a:r>
                    </a:p>
                    <a:p>
                      <a:pPr algn="l"/>
                      <a:r>
                        <a:rPr lang="en-US" sz="900" baseline="0" dirty="0" smtClean="0">
                          <a:latin typeface="+mn-lt"/>
                        </a:rPr>
                        <a:t>errors</a:t>
                      </a:r>
                      <a:endParaRPr lang="en-US" sz="900" b="0" i="0" u="none" strike="noStrike" kern="1200" baseline="0" dirty="0" smtClean="0">
                        <a:solidFill>
                          <a:schemeClr val="tx1"/>
                        </a:solidFill>
                        <a:latin typeface="+mn-lt"/>
                        <a:ea typeface="+mn-ea"/>
                        <a:cs typeface="+mn-cs"/>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943822">
                <a:tc>
                  <a:txBody>
                    <a:bodyPr/>
                    <a:lstStyle/>
                    <a:p>
                      <a:pPr marL="0" marR="0" algn="ctr">
                        <a:lnSpc>
                          <a:spcPct val="115000"/>
                        </a:lnSpc>
                        <a:spcBef>
                          <a:spcPts val="0"/>
                        </a:spcBef>
                        <a:spcAft>
                          <a:spcPts val="0"/>
                        </a:spcAft>
                      </a:pPr>
                      <a:r>
                        <a:rPr lang="en-US" sz="1400" b="1" dirty="0" smtClean="0">
                          <a:solidFill>
                            <a:srgbClr val="000000"/>
                          </a:solidFill>
                          <a:effectLst>
                            <a:outerShdw blurRad="38100" dist="38100" dir="2700000" algn="tl">
                              <a:srgbClr val="000000">
                                <a:alpha val="43137"/>
                              </a:srgbClr>
                            </a:outerShdw>
                          </a:effectLst>
                          <a:latin typeface="+mn-lt"/>
                          <a:ea typeface="Times New Roman"/>
                          <a:cs typeface="Times New Roman"/>
                        </a:rPr>
                        <a:t>1</a:t>
                      </a:r>
                    </a:p>
                    <a:p>
                      <a:pPr marL="0" marR="0" algn="ctr">
                        <a:lnSpc>
                          <a:spcPct val="115000"/>
                        </a:lnSpc>
                        <a:spcBef>
                          <a:spcPts val="0"/>
                        </a:spcBef>
                        <a:spcAft>
                          <a:spcPts val="0"/>
                        </a:spcAft>
                      </a:pPr>
                      <a:r>
                        <a:rPr lang="en-US" sz="700" b="1" dirty="0" smtClean="0">
                          <a:solidFill>
                            <a:srgbClr val="000000"/>
                          </a:solidFill>
                          <a:effectLst>
                            <a:outerShdw blurRad="38100" dist="38100" dir="2700000" algn="tl">
                              <a:srgbClr val="000000">
                                <a:alpha val="43137"/>
                              </a:srgbClr>
                            </a:outerShdw>
                          </a:effectLst>
                          <a:latin typeface="+mn-lt"/>
                          <a:ea typeface="Calibri"/>
                          <a:cs typeface="Times New Roman"/>
                        </a:rPr>
                        <a:t>Emerging</a:t>
                      </a:r>
                      <a:endParaRPr lang="en-US" sz="7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Uses a combination of</a:t>
                      </a:r>
                    </a:p>
                    <a:p>
                      <a:pPr algn="l"/>
                      <a:r>
                        <a:rPr lang="en-US" sz="900" baseline="0" dirty="0" smtClean="0">
                          <a:latin typeface="+mn-lt"/>
                        </a:rPr>
                        <a:t>drawing, dictation, &amp;</a:t>
                      </a:r>
                    </a:p>
                    <a:p>
                      <a:pPr algn="l"/>
                      <a:r>
                        <a:rPr lang="en-US" sz="900" baseline="0" dirty="0" smtClean="0">
                          <a:latin typeface="+mn-lt"/>
                        </a:rPr>
                        <a:t>writing (K) to compose</a:t>
                      </a:r>
                    </a:p>
                    <a:p>
                      <a:pPr algn="l"/>
                      <a:r>
                        <a:rPr lang="en-US" sz="900" baseline="0" dirty="0" smtClean="0">
                          <a:latin typeface="+mn-lt"/>
                        </a:rPr>
                        <a:t>Attempts to identify a</a:t>
                      </a:r>
                    </a:p>
                    <a:p>
                      <a:pPr algn="l"/>
                      <a:r>
                        <a:rPr lang="en-US" sz="900" baseline="0" dirty="0" smtClean="0">
                          <a:latin typeface="+mn-lt"/>
                        </a:rPr>
                        <a:t>topic, but lacks a focus</a:t>
                      </a:r>
                    </a:p>
                    <a:p>
                      <a:pPr algn="l"/>
                      <a:r>
                        <a:rPr lang="en-US" sz="900" baseline="0" dirty="0" smtClean="0">
                          <a:latin typeface="+mn-lt"/>
                        </a:rPr>
                        <a:t>(opinion) or may have</a:t>
                      </a:r>
                    </a:p>
                    <a:p>
                      <a:pPr algn="l"/>
                      <a:r>
                        <a:rPr lang="en-US" sz="900" baseline="0" dirty="0" smtClean="0">
                          <a:latin typeface="+mn-lt"/>
                        </a:rPr>
                        <a:t>more than one topic or</a:t>
                      </a:r>
                    </a:p>
                    <a:p>
                      <a:pPr algn="l"/>
                      <a:r>
                        <a:rPr lang="en-US" sz="900" baseline="0" dirty="0" smtClean="0">
                          <a:latin typeface="+mn-lt"/>
                        </a:rPr>
                        <a:t>confusing topic as</a:t>
                      </a:r>
                    </a:p>
                    <a:p>
                      <a:pPr algn="l"/>
                      <a:r>
                        <a:rPr lang="en-US" sz="900" baseline="0" dirty="0" smtClean="0">
                          <a:latin typeface="+mn-lt"/>
                        </a:rPr>
                        <a:t>stated</a:t>
                      </a:r>
                      <a:endParaRPr lang="en-US" sz="900" dirty="0">
                        <a:latin typeface="+mn-lt"/>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Attempts introduction,</a:t>
                      </a:r>
                    </a:p>
                    <a:p>
                      <a:pPr algn="l"/>
                      <a:r>
                        <a:rPr lang="en-US" sz="900" baseline="0" dirty="0" smtClean="0">
                          <a:latin typeface="+mn-lt"/>
                        </a:rPr>
                        <a:t>body, and conclusion,</a:t>
                      </a:r>
                    </a:p>
                    <a:p>
                      <a:pPr algn="l"/>
                      <a:r>
                        <a:rPr lang="en-US" sz="900" baseline="0" dirty="0" smtClean="0">
                          <a:latin typeface="+mn-lt"/>
                        </a:rPr>
                        <a:t>but one or more parts</a:t>
                      </a:r>
                    </a:p>
                    <a:p>
                      <a:pPr algn="l"/>
                      <a:r>
                        <a:rPr lang="en-US" sz="900" baseline="0" dirty="0" smtClean="0">
                          <a:latin typeface="+mn-lt"/>
                        </a:rPr>
                        <a:t>are missing</a:t>
                      </a:r>
                      <a:endParaRPr lang="en-US" sz="900" dirty="0">
                        <a:latin typeface="+mn-lt"/>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No details provided or</a:t>
                      </a:r>
                    </a:p>
                    <a:p>
                      <a:pPr algn="l"/>
                      <a:r>
                        <a:rPr lang="en-US" sz="900" baseline="0" dirty="0" smtClean="0">
                          <a:latin typeface="+mn-lt"/>
                        </a:rPr>
                        <a:t>attempts to add details</a:t>
                      </a:r>
                    </a:p>
                    <a:p>
                      <a:pPr algn="l"/>
                      <a:r>
                        <a:rPr lang="en-US" sz="900" baseline="0" dirty="0" smtClean="0">
                          <a:latin typeface="+mn-lt"/>
                        </a:rPr>
                        <a:t>to drawings or writing</a:t>
                      </a:r>
                    </a:p>
                    <a:p>
                      <a:pPr algn="l"/>
                      <a:r>
                        <a:rPr lang="en-US" sz="900" baseline="0" dirty="0" smtClean="0">
                          <a:latin typeface="+mn-lt"/>
                        </a:rPr>
                        <a:t>which may be random,</a:t>
                      </a:r>
                    </a:p>
                    <a:p>
                      <a:pPr algn="l"/>
                      <a:r>
                        <a:rPr lang="en-US" sz="900" baseline="0" dirty="0" smtClean="0">
                          <a:latin typeface="+mn-lt"/>
                        </a:rPr>
                        <a:t>inaccurate, or irrelevant</a:t>
                      </a:r>
                      <a:endParaRPr lang="en-US" sz="900" dirty="0">
                        <a:latin typeface="+mn-lt"/>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Generally uses basic,</a:t>
                      </a:r>
                    </a:p>
                    <a:p>
                      <a:pPr algn="l"/>
                      <a:r>
                        <a:rPr lang="en-US" sz="900" baseline="0" dirty="0" smtClean="0">
                          <a:latin typeface="+mn-lt"/>
                        </a:rPr>
                        <a:t>incorrect, or below</a:t>
                      </a:r>
                    </a:p>
                    <a:p>
                      <a:pPr algn="l"/>
                      <a:r>
                        <a:rPr lang="en-US" sz="900" baseline="0" dirty="0" smtClean="0">
                          <a:latin typeface="+mn-lt"/>
                        </a:rPr>
                        <a:t>grade level vocabulary</a:t>
                      </a:r>
                    </a:p>
                    <a:p>
                      <a:pPr algn="l"/>
                      <a:r>
                        <a:rPr lang="en-US" sz="900" baseline="0" dirty="0" smtClean="0">
                          <a:latin typeface="+mn-lt"/>
                        </a:rPr>
                        <a:t>when dictating (K) or</a:t>
                      </a:r>
                    </a:p>
                    <a:p>
                      <a:pPr algn="l"/>
                      <a:r>
                        <a:rPr lang="en-US" sz="900" baseline="0" dirty="0" smtClean="0">
                          <a:latin typeface="+mn-lt"/>
                        </a:rPr>
                        <a:t>writing</a:t>
                      </a:r>
                    </a:p>
                    <a:p>
                      <a:pPr algn="l"/>
                      <a:r>
                        <a:rPr lang="en-US" sz="900" baseline="0" dirty="0" smtClean="0">
                          <a:latin typeface="+mn-lt"/>
                        </a:rPr>
                        <a:t>Uses adult/peer feedback to revise</a:t>
                      </a:r>
                      <a:endParaRPr lang="en-US" sz="900" dirty="0">
                        <a:latin typeface="+mn-lt"/>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Edits with support from</a:t>
                      </a:r>
                    </a:p>
                    <a:p>
                      <a:pPr algn="l"/>
                      <a:r>
                        <a:rPr lang="en-US" sz="900" baseline="0" dirty="0" smtClean="0">
                          <a:latin typeface="+mn-lt"/>
                        </a:rPr>
                        <a:t>peers or adults (</a:t>
                      </a:r>
                      <a:r>
                        <a:rPr lang="en-US" sz="900" baseline="0" dirty="0" err="1" smtClean="0">
                          <a:latin typeface="+mn-lt"/>
                        </a:rPr>
                        <a:t>gr</a:t>
                      </a:r>
                      <a:r>
                        <a:rPr lang="en-US" sz="900" baseline="0" dirty="0" smtClean="0">
                          <a:latin typeface="+mn-lt"/>
                        </a:rPr>
                        <a:t> 2-3)</a:t>
                      </a:r>
                    </a:p>
                    <a:p>
                      <a:pPr algn="l"/>
                      <a:r>
                        <a:rPr lang="en-US" sz="900" baseline="0" dirty="0" smtClean="0">
                          <a:latin typeface="+mn-lt"/>
                        </a:rPr>
                        <a:t>Uses below grade-level</a:t>
                      </a:r>
                    </a:p>
                    <a:p>
                      <a:pPr algn="l"/>
                      <a:r>
                        <a:rPr lang="en-US" sz="900" baseline="0" dirty="0" smtClean="0">
                          <a:latin typeface="+mn-lt"/>
                        </a:rPr>
                        <a:t>basic mechanics with</a:t>
                      </a:r>
                    </a:p>
                    <a:p>
                      <a:pPr algn="l"/>
                      <a:r>
                        <a:rPr lang="en-US" sz="900" baseline="0" dirty="0" smtClean="0">
                          <a:latin typeface="+mn-lt"/>
                        </a:rPr>
                        <a:t>frequent errors</a:t>
                      </a:r>
                      <a:endParaRPr lang="en-US" sz="900" dirty="0">
                        <a:latin typeface="+mn-lt"/>
                      </a:endParaRPr>
                    </a:p>
                  </a:txBody>
                  <a:tcPr marL="108866" marR="12372" marT="6677"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41199">
                <a:tc>
                  <a:txBody>
                    <a:bodyPr/>
                    <a:lstStyle/>
                    <a:p>
                      <a:pPr marL="0" marR="0" algn="ctr">
                        <a:lnSpc>
                          <a:spcPct val="115000"/>
                        </a:lnSpc>
                        <a:spcBef>
                          <a:spcPts val="0"/>
                        </a:spcBef>
                        <a:spcAft>
                          <a:spcPts val="0"/>
                        </a:spcAft>
                      </a:pPr>
                      <a:r>
                        <a:rPr lang="en-US" sz="1400" b="1" dirty="0">
                          <a:solidFill>
                            <a:srgbClr val="000000"/>
                          </a:solidFill>
                          <a:effectLst>
                            <a:outerShdw blurRad="38100" dist="38100" dir="2700000" algn="tl">
                              <a:srgbClr val="000000">
                                <a:alpha val="43137"/>
                              </a:srgbClr>
                            </a:outerShdw>
                          </a:effectLst>
                          <a:latin typeface="+mn-lt"/>
                          <a:ea typeface="Times New Roman"/>
                          <a:cs typeface="Times New Roman"/>
                        </a:rPr>
                        <a:t>0</a:t>
                      </a:r>
                      <a:endParaRPr lang="en-US" sz="14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5">
                  <a:txBody>
                    <a:bodyPr/>
                    <a:lstStyle/>
                    <a:p>
                      <a:pPr algn="l" fontAlgn="t"/>
                      <a:r>
                        <a:rPr lang="en-US" sz="700" b="0" i="0" u="none" strike="noStrike" dirty="0">
                          <a:solidFill>
                            <a:srgbClr val="000000"/>
                          </a:solidFill>
                          <a:latin typeface="+mn-lt"/>
                        </a:rPr>
                        <a:t>A response gets no credit if it provides no evidence of the ability to [fill in with key language from the intended target].</a:t>
                      </a:r>
                    </a:p>
                  </a:txBody>
                  <a:tcPr marL="108866" marR="12372" marT="667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ectangle 3"/>
          <p:cNvSpPr/>
          <p:nvPr/>
        </p:nvSpPr>
        <p:spPr>
          <a:xfrm>
            <a:off x="217355" y="152400"/>
            <a:ext cx="6930766" cy="344066"/>
          </a:xfrm>
          <a:prstGeom prst="rect">
            <a:avLst/>
          </a:prstGeom>
        </p:spPr>
        <p:txBody>
          <a:bodyPr wrap="square" lIns="96898" tIns="48449" rIns="96898" bIns="48449">
            <a:spAutoFit/>
          </a:bodyPr>
          <a:lstStyle>
            <a:defPPr>
              <a:defRPr lang="en-US"/>
            </a:defPPr>
            <a:lvl1pPr marL="0" algn="l" defTabSz="961309" rtl="0" eaLnBrk="1" latinLnBrk="0" hangingPunct="1">
              <a:defRPr sz="1900" kern="1200">
                <a:solidFill>
                  <a:schemeClr val="tx1"/>
                </a:solidFill>
                <a:latin typeface="+mn-lt"/>
                <a:ea typeface="+mn-ea"/>
                <a:cs typeface="+mn-cs"/>
              </a:defRPr>
            </a:lvl1pPr>
            <a:lvl2pPr marL="480654" algn="l" defTabSz="961309" rtl="0" eaLnBrk="1" latinLnBrk="0" hangingPunct="1">
              <a:defRPr sz="1900" kern="1200">
                <a:solidFill>
                  <a:schemeClr val="tx1"/>
                </a:solidFill>
                <a:latin typeface="+mn-lt"/>
                <a:ea typeface="+mn-ea"/>
                <a:cs typeface="+mn-cs"/>
              </a:defRPr>
            </a:lvl2pPr>
            <a:lvl3pPr marL="961309" algn="l" defTabSz="961309" rtl="0" eaLnBrk="1" latinLnBrk="0" hangingPunct="1">
              <a:defRPr sz="1900" kern="1200">
                <a:solidFill>
                  <a:schemeClr val="tx1"/>
                </a:solidFill>
                <a:latin typeface="+mn-lt"/>
                <a:ea typeface="+mn-ea"/>
                <a:cs typeface="+mn-cs"/>
              </a:defRPr>
            </a:lvl3pPr>
            <a:lvl4pPr marL="1441963" algn="l" defTabSz="961309" rtl="0" eaLnBrk="1" latinLnBrk="0" hangingPunct="1">
              <a:defRPr sz="1900" kern="1200">
                <a:solidFill>
                  <a:schemeClr val="tx1"/>
                </a:solidFill>
                <a:latin typeface="+mn-lt"/>
                <a:ea typeface="+mn-ea"/>
                <a:cs typeface="+mn-cs"/>
              </a:defRPr>
            </a:lvl4pPr>
            <a:lvl5pPr marL="1922617" algn="l" defTabSz="961309" rtl="0" eaLnBrk="1" latinLnBrk="0" hangingPunct="1">
              <a:defRPr sz="1900" kern="1200">
                <a:solidFill>
                  <a:schemeClr val="tx1"/>
                </a:solidFill>
                <a:latin typeface="+mn-lt"/>
                <a:ea typeface="+mn-ea"/>
                <a:cs typeface="+mn-cs"/>
              </a:defRPr>
            </a:lvl5pPr>
            <a:lvl6pPr marL="2403272" algn="l" defTabSz="961309" rtl="0" eaLnBrk="1" latinLnBrk="0" hangingPunct="1">
              <a:defRPr sz="1900" kern="1200">
                <a:solidFill>
                  <a:schemeClr val="tx1"/>
                </a:solidFill>
                <a:latin typeface="+mn-lt"/>
                <a:ea typeface="+mn-ea"/>
                <a:cs typeface="+mn-cs"/>
              </a:defRPr>
            </a:lvl6pPr>
            <a:lvl7pPr marL="2883926" algn="l" defTabSz="961309" rtl="0" eaLnBrk="1" latinLnBrk="0" hangingPunct="1">
              <a:defRPr sz="1900" kern="1200">
                <a:solidFill>
                  <a:schemeClr val="tx1"/>
                </a:solidFill>
                <a:latin typeface="+mn-lt"/>
                <a:ea typeface="+mn-ea"/>
                <a:cs typeface="+mn-cs"/>
              </a:defRPr>
            </a:lvl7pPr>
            <a:lvl8pPr marL="3364581" algn="l" defTabSz="961309" rtl="0" eaLnBrk="1" latinLnBrk="0" hangingPunct="1">
              <a:defRPr sz="1900" kern="1200">
                <a:solidFill>
                  <a:schemeClr val="tx1"/>
                </a:solidFill>
                <a:latin typeface="+mn-lt"/>
                <a:ea typeface="+mn-ea"/>
                <a:cs typeface="+mn-cs"/>
              </a:defRPr>
            </a:lvl8pPr>
            <a:lvl9pPr marL="3845235" algn="l" defTabSz="961309" rtl="0" eaLnBrk="1" latinLnBrk="0" hangingPunct="1">
              <a:defRPr sz="1900" kern="1200">
                <a:solidFill>
                  <a:schemeClr val="tx1"/>
                </a:solidFill>
                <a:latin typeface="+mn-lt"/>
                <a:ea typeface="+mn-ea"/>
                <a:cs typeface="+mn-cs"/>
              </a:defRPr>
            </a:lvl9pPr>
          </a:lstStyle>
          <a:p>
            <a:r>
              <a:rPr lang="en-US" sz="1600" b="1" dirty="0">
                <a:effectLst>
                  <a:outerShdw blurRad="38100" dist="38100" dir="2700000" algn="tl">
                    <a:srgbClr val="000000">
                      <a:alpha val="43137"/>
                    </a:srgbClr>
                  </a:outerShdw>
                </a:effectLst>
              </a:rPr>
              <a:t> Grades K - 2: Generic 4-Point Opinion Writing Rubric </a:t>
            </a:r>
            <a:endParaRPr lang="en-US" sz="1600" dirty="0">
              <a:effectLst>
                <a:outerShdw blurRad="38100" dist="38100" dir="2700000" algn="tl">
                  <a:srgbClr val="000000">
                    <a:alpha val="43137"/>
                  </a:srgbClr>
                </a:outerShdw>
              </a:effectLst>
            </a:endParaRPr>
          </a:p>
        </p:txBody>
      </p:sp>
      <p:sp>
        <p:nvSpPr>
          <p:cNvPr id="7" name="Footer Placeholder 6"/>
          <p:cNvSpPr>
            <a:spLocks noGrp="1"/>
          </p:cNvSpPr>
          <p:nvPr>
            <p:ph type="ftr" sz="quarter" idx="11"/>
          </p:nvPr>
        </p:nvSpPr>
        <p:spPr>
          <a:xfrm>
            <a:off x="6096000" y="6400800"/>
            <a:ext cx="2895600" cy="365125"/>
          </a:xfrm>
        </p:spPr>
        <p:txBody>
          <a:bodyPr/>
          <a:lstStyle/>
          <a:p>
            <a:r>
              <a:rPr lang="en-US" dirty="0" smtClean="0"/>
              <a:t>12/01/14 Judy Ramer/OSP and HSD</a:t>
            </a:r>
            <a:endParaRPr lang="en-US" dirty="0"/>
          </a:p>
        </p:txBody>
      </p:sp>
    </p:spTree>
    <p:extLst>
      <p:ext uri="{BB962C8B-B14F-4D97-AF65-F5344CB8AC3E}">
        <p14:creationId xmlns:p14="http://schemas.microsoft.com/office/powerpoint/2010/main" val="3516002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90995209"/>
              </p:ext>
            </p:extLst>
          </p:nvPr>
        </p:nvGraphicFramePr>
        <p:xfrm>
          <a:off x="145669" y="502905"/>
          <a:ext cx="8839202" cy="5364495"/>
        </p:xfrm>
        <a:graphic>
          <a:graphicData uri="http://schemas.openxmlformats.org/drawingml/2006/table">
            <a:tbl>
              <a:tblPr/>
              <a:tblGrid>
                <a:gridCol w="797460"/>
                <a:gridCol w="1270105"/>
                <a:gridCol w="1995879"/>
                <a:gridCol w="1723714"/>
                <a:gridCol w="1542271"/>
                <a:gridCol w="1509773"/>
              </a:tblGrid>
              <a:tr h="265319">
                <a:tc rowSpan="2">
                  <a:txBody>
                    <a:bodyPr/>
                    <a:lstStyle/>
                    <a:p>
                      <a:pPr marL="0" marR="0" algn="ctr">
                        <a:lnSpc>
                          <a:spcPct val="115000"/>
                        </a:lnSpc>
                        <a:spcBef>
                          <a:spcPts val="0"/>
                        </a:spcBef>
                        <a:spcAft>
                          <a:spcPts val="0"/>
                        </a:spcAft>
                      </a:pPr>
                      <a:r>
                        <a:rPr lang="en-US" sz="800" b="1" dirty="0">
                          <a:solidFill>
                            <a:srgbClr val="000000"/>
                          </a:solidFill>
                          <a:latin typeface="+mn-lt"/>
                          <a:ea typeface="Times New Roman"/>
                          <a:cs typeface="Times New Roman"/>
                        </a:rPr>
                        <a:t>Score</a:t>
                      </a:r>
                      <a:endParaRPr lang="en-US" sz="800" dirty="0">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7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7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7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7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US" sz="80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315468">
                <a:tc vMerge="1">
                  <a:txBody>
                    <a:bodyPr/>
                    <a:lstStyle/>
                    <a:p>
                      <a:endParaRPr lang="en-US"/>
                    </a:p>
                  </a:txBody>
                  <a:tcPr/>
                </a:tc>
                <a:tc>
                  <a:txBody>
                    <a:bodyPr/>
                    <a:lstStyle/>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800" b="1" dirty="0" smtClean="0">
                          <a:effectLst>
                            <a:outerShdw blurRad="38100" dist="38100" dir="2700000" algn="tl">
                              <a:srgbClr val="000000">
                                <a:alpha val="43137"/>
                              </a:srgbClr>
                            </a:outerShdw>
                          </a:effectLst>
                          <a:latin typeface="+mn-lt"/>
                        </a:rPr>
                        <a:t>Organization</a:t>
                      </a:r>
                      <a:endParaRPr lang="en-US" sz="800" b="1" dirty="0">
                        <a:effectLst>
                          <a:outerShdw blurRad="38100" dist="38100" dir="2700000" algn="tl">
                            <a:srgbClr val="000000">
                              <a:alpha val="43137"/>
                            </a:srgbClr>
                          </a:outerShdw>
                        </a:effectLst>
                        <a:latin typeface="+mn-lt"/>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8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200401">
                <a:tc>
                  <a:txBody>
                    <a:bodyPr/>
                    <a:lstStyle/>
                    <a:p>
                      <a:pPr marL="0" marR="0" algn="ctr">
                        <a:lnSpc>
                          <a:spcPct val="115000"/>
                        </a:lnSpc>
                        <a:spcBef>
                          <a:spcPts val="0"/>
                        </a:spcBef>
                        <a:spcAft>
                          <a:spcPts val="0"/>
                        </a:spcAft>
                      </a:pPr>
                      <a:r>
                        <a:rPr lang="en-US" sz="14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6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6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800" kern="1200" baseline="0" dirty="0" smtClean="0">
                          <a:solidFill>
                            <a:schemeClr val="tx1"/>
                          </a:solidFill>
                          <a:latin typeface="+mn-lt"/>
                          <a:ea typeface="+mn-ea"/>
                          <a:cs typeface="+mn-cs"/>
                        </a:rPr>
                        <a:t>The response is fully sustained and consistently and purposefully focused: </a:t>
                      </a:r>
                    </a:p>
                    <a:p>
                      <a:pPr marL="119063" indent="-119063">
                        <a:buFont typeface="Arial" pitchFamily="34" charset="0"/>
                        <a:buChar char="•"/>
                      </a:pPr>
                      <a:r>
                        <a:rPr lang="en-US" sz="800" kern="1200" baseline="0" dirty="0" smtClean="0">
                          <a:solidFill>
                            <a:schemeClr val="tx1"/>
                          </a:solidFill>
                          <a:latin typeface="+mn-lt"/>
                          <a:ea typeface="+mn-ea"/>
                          <a:cs typeface="+mn-cs"/>
                        </a:rPr>
                        <a:t>opinion is clearly stated, focused, and strongly maintained </a:t>
                      </a:r>
                    </a:p>
                    <a:p>
                      <a:pPr marL="119063" indent="-119063">
                        <a:buFont typeface="Arial" pitchFamily="34" charset="0"/>
                        <a:buChar char="•"/>
                      </a:pPr>
                      <a:r>
                        <a:rPr lang="en-US" sz="800" kern="1200" baseline="0" dirty="0" smtClean="0">
                          <a:solidFill>
                            <a:schemeClr val="tx1"/>
                          </a:solidFill>
                          <a:latin typeface="+mn-lt"/>
                          <a:ea typeface="+mn-ea"/>
                          <a:cs typeface="+mn-cs"/>
                        </a:rPr>
                        <a:t>opinion is communicated clearly within the context </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mn-lt"/>
                        </a:rPr>
                        <a:t>The response has a clear and effective organizational structure creating unity and completeness: </a:t>
                      </a:r>
                      <a:endParaRPr lang="en-US" sz="800" b="0" i="0" u="none" strike="noStrike" dirty="0" smtClean="0">
                        <a:solidFill>
                          <a:srgbClr val="000000"/>
                        </a:solidFill>
                        <a:latin typeface="+mn-lt"/>
                      </a:endParaRPr>
                    </a:p>
                    <a:p>
                      <a:pPr marL="119063" indent="-119063" algn="l" fontAlgn="t">
                        <a:buFont typeface="Arial" pitchFamily="34" charset="0"/>
                        <a:buChar char="•"/>
                      </a:pPr>
                      <a:r>
                        <a:rPr lang="en-US" sz="800" b="0" i="0" u="none" strike="noStrike" dirty="0" smtClean="0">
                          <a:solidFill>
                            <a:srgbClr val="000000"/>
                          </a:solidFill>
                          <a:latin typeface="+mn-lt"/>
                        </a:rPr>
                        <a:t>effective</a:t>
                      </a:r>
                      <a:r>
                        <a:rPr lang="en-US" sz="800" b="0" i="0" u="none" strike="noStrike" dirty="0">
                          <a:solidFill>
                            <a:srgbClr val="000000"/>
                          </a:solidFill>
                          <a:latin typeface="+mn-lt"/>
                        </a:rPr>
                        <a:t>, consistent use of a variety of transitional strategies </a:t>
                      </a:r>
                      <a:endParaRPr lang="en-US" sz="800" b="0" i="0" u="none" strike="noStrike" dirty="0" smtClean="0">
                        <a:solidFill>
                          <a:srgbClr val="000000"/>
                        </a:solidFill>
                        <a:latin typeface="+mn-lt"/>
                      </a:endParaRPr>
                    </a:p>
                    <a:p>
                      <a:pPr marL="119063" indent="-119063" algn="l" fontAlgn="t">
                        <a:buFont typeface="Arial" pitchFamily="34" charset="0"/>
                        <a:buChar char="•"/>
                      </a:pPr>
                      <a:r>
                        <a:rPr lang="en-US" sz="800" b="0" i="0" u="none" strike="noStrike" dirty="0" smtClean="0">
                          <a:solidFill>
                            <a:srgbClr val="000000"/>
                          </a:solidFill>
                          <a:latin typeface="+mn-lt"/>
                        </a:rPr>
                        <a:t>logical </a:t>
                      </a:r>
                      <a:r>
                        <a:rPr lang="en-US" sz="800" b="0" i="0" u="none" strike="noStrike" dirty="0">
                          <a:solidFill>
                            <a:srgbClr val="000000"/>
                          </a:solidFill>
                          <a:latin typeface="+mn-lt"/>
                        </a:rPr>
                        <a:t>progression of ideas from beginning to end </a:t>
                      </a:r>
                      <a:endParaRPr lang="en-US" sz="800" b="0" i="0" u="none" strike="noStrike" dirty="0" smtClean="0">
                        <a:solidFill>
                          <a:srgbClr val="000000"/>
                        </a:solidFill>
                        <a:latin typeface="+mn-lt"/>
                      </a:endParaRPr>
                    </a:p>
                    <a:p>
                      <a:pPr marL="119063" indent="-119063" algn="l" fontAlgn="t">
                        <a:buFont typeface="Arial" pitchFamily="34" charset="0"/>
                        <a:buChar char="•"/>
                      </a:pPr>
                      <a:r>
                        <a:rPr lang="en-US" sz="800" b="0" i="0" u="none" strike="noStrike" dirty="0" smtClean="0">
                          <a:solidFill>
                            <a:srgbClr val="000000"/>
                          </a:solidFill>
                          <a:latin typeface="+mn-lt"/>
                        </a:rPr>
                        <a:t>effective </a:t>
                      </a:r>
                      <a:r>
                        <a:rPr lang="en-US" sz="800" b="0" i="0" u="none" strike="noStrike" dirty="0">
                          <a:solidFill>
                            <a:srgbClr val="000000"/>
                          </a:solidFill>
                          <a:latin typeface="+mn-lt"/>
                        </a:rPr>
                        <a:t>introduction and conclusion for audience and purpose</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mn-lt"/>
                        </a:rPr>
                        <a:t>The response provides thorough and convincing support/evidence for the writer’s opinion that includes the effective use of sources, facts, and details: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use </a:t>
                      </a:r>
                      <a:r>
                        <a:rPr lang="en-US" sz="800" b="0" i="0" u="none" strike="noStrike" dirty="0">
                          <a:solidFill>
                            <a:srgbClr val="000000"/>
                          </a:solidFill>
                          <a:latin typeface="+mn-lt"/>
                        </a:rPr>
                        <a:t>of evidence from sources is smoothly integrated, comprehensive, and relevant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effective </a:t>
                      </a:r>
                      <a:r>
                        <a:rPr lang="en-US" sz="800" b="0" i="0" u="none" strike="noStrike" dirty="0">
                          <a:solidFill>
                            <a:srgbClr val="000000"/>
                          </a:solidFill>
                          <a:latin typeface="+mn-lt"/>
                        </a:rPr>
                        <a:t>use of a variety of elaborative techniques</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mn-lt"/>
                        </a:rPr>
                        <a:t>The response clearly and effectively expresses ideas, using precise language: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use </a:t>
                      </a:r>
                      <a:r>
                        <a:rPr lang="en-US" sz="800" b="0" i="0" u="none" strike="noStrike" dirty="0">
                          <a:solidFill>
                            <a:srgbClr val="000000"/>
                          </a:solidFill>
                          <a:latin typeface="+mn-lt"/>
                        </a:rPr>
                        <a:t>of academic and domain-specific vocabulary is clearly appropriate for the audience and purpose</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buFont typeface="Arial" pitchFamily="34" charset="0"/>
                        <a:buNone/>
                      </a:pPr>
                      <a:r>
                        <a:rPr lang="en-US" sz="800" b="0" i="0" u="none" strike="noStrike" dirty="0">
                          <a:solidFill>
                            <a:srgbClr val="000000"/>
                          </a:solidFill>
                          <a:latin typeface="+mn-lt"/>
                        </a:rPr>
                        <a:t>The response demonstrates a strong command of conventions: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few</a:t>
                      </a:r>
                      <a:r>
                        <a:rPr lang="en-US" sz="800" b="0" i="0" u="none" strike="noStrike" dirty="0">
                          <a:solidFill>
                            <a:srgbClr val="000000"/>
                          </a:solidFill>
                          <a:latin typeface="+mn-lt"/>
                        </a:rPr>
                        <a:t>, if any, errors in usage and sentence formation </a:t>
                      </a:r>
                      <a:r>
                        <a:rPr lang="en-US" sz="800" b="0" i="0" u="none" strike="noStrike" dirty="0" smtClean="0">
                          <a:solidFill>
                            <a:srgbClr val="000000"/>
                          </a:solidFill>
                          <a:latin typeface="+mn-lt"/>
                        </a:rPr>
                        <a:t>e</a:t>
                      </a:r>
                    </a:p>
                    <a:p>
                      <a:pPr marL="117475" indent="-117475" algn="l" fontAlgn="t">
                        <a:buFont typeface="Arial" pitchFamily="34" charset="0"/>
                        <a:buChar char="•"/>
                      </a:pPr>
                      <a:r>
                        <a:rPr lang="en-US" sz="800" b="0" i="0" u="none" strike="noStrike" dirty="0" smtClean="0">
                          <a:solidFill>
                            <a:srgbClr val="000000"/>
                          </a:solidFill>
                          <a:latin typeface="+mn-lt"/>
                        </a:rPr>
                        <a:t>effective </a:t>
                      </a:r>
                      <a:r>
                        <a:rPr lang="en-US" sz="800" b="0" i="0" u="none" strike="noStrike" dirty="0">
                          <a:solidFill>
                            <a:srgbClr val="000000"/>
                          </a:solidFill>
                          <a:latin typeface="+mn-lt"/>
                        </a:rPr>
                        <a:t>and consistent use of punctuation, capitalization, and spelling</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200401">
                <a:tc>
                  <a:txBody>
                    <a:bodyPr/>
                    <a:lstStyle/>
                    <a:p>
                      <a:pPr marL="0" marR="0" algn="ctr">
                        <a:lnSpc>
                          <a:spcPct val="115000"/>
                        </a:lnSpc>
                        <a:spcBef>
                          <a:spcPts val="0"/>
                        </a:spcBef>
                        <a:spcAft>
                          <a:spcPts val="0"/>
                        </a:spcAft>
                      </a:pPr>
                      <a:r>
                        <a:rPr lang="en-US" sz="1400" b="1" dirty="0" smtClean="0">
                          <a:solidFill>
                            <a:srgbClr val="000000"/>
                          </a:solidFill>
                          <a:effectLst>
                            <a:outerShdw blurRad="38100" dist="38100" dir="2700000" algn="tl">
                              <a:srgbClr val="000000">
                                <a:alpha val="43137"/>
                              </a:srgbClr>
                            </a:outerShdw>
                          </a:effectLst>
                          <a:latin typeface="+mn-lt"/>
                          <a:ea typeface="Times New Roman"/>
                          <a:cs typeface="Times New Roman"/>
                        </a:rPr>
                        <a:t>3</a:t>
                      </a:r>
                    </a:p>
                    <a:p>
                      <a:pPr marL="0" marR="0" algn="ctr">
                        <a:lnSpc>
                          <a:spcPct val="115000"/>
                        </a:lnSpc>
                        <a:spcBef>
                          <a:spcPts val="0"/>
                        </a:spcBef>
                        <a:spcAft>
                          <a:spcPts val="0"/>
                        </a:spcAft>
                      </a:pPr>
                      <a:r>
                        <a:rPr lang="en-US" sz="700" b="1" dirty="0" smtClean="0">
                          <a:solidFill>
                            <a:srgbClr val="000000"/>
                          </a:solidFill>
                          <a:effectLst>
                            <a:outerShdw blurRad="38100" dist="38100" dir="2700000" algn="tl">
                              <a:srgbClr val="000000">
                                <a:alpha val="43137"/>
                              </a:srgbClr>
                            </a:outerShdw>
                          </a:effectLst>
                          <a:latin typeface="+mn-lt"/>
                          <a:ea typeface="Calibri"/>
                          <a:cs typeface="Times New Roman"/>
                        </a:rPr>
                        <a:t>Proficient</a:t>
                      </a:r>
                      <a:endParaRPr lang="en-US" sz="7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800" kern="1200" baseline="0" dirty="0" smtClean="0">
                          <a:solidFill>
                            <a:schemeClr val="tx1"/>
                          </a:solidFill>
                          <a:latin typeface="+mn-lt"/>
                          <a:ea typeface="+mn-ea"/>
                          <a:cs typeface="+mn-cs"/>
                        </a:rPr>
                        <a:t>The response is adequately sustained and generally focused: </a:t>
                      </a:r>
                    </a:p>
                    <a:p>
                      <a:pPr marL="119063" indent="-119063">
                        <a:buFont typeface="Arial" pitchFamily="34" charset="0"/>
                        <a:buChar char="•"/>
                      </a:pPr>
                      <a:r>
                        <a:rPr lang="en-US" sz="800" kern="1200" baseline="0" dirty="0" smtClean="0">
                          <a:solidFill>
                            <a:schemeClr val="tx1"/>
                          </a:solidFill>
                          <a:latin typeface="+mn-lt"/>
                          <a:ea typeface="+mn-ea"/>
                          <a:cs typeface="+mn-cs"/>
                        </a:rPr>
                        <a:t>opinion is clear and for the most part maintained, though some loosely related material may be present </a:t>
                      </a:r>
                    </a:p>
                    <a:p>
                      <a:pPr marL="119063" indent="-119063">
                        <a:buFont typeface="Arial" pitchFamily="34" charset="0"/>
                        <a:buChar char="•"/>
                      </a:pPr>
                      <a:r>
                        <a:rPr lang="en-US" sz="800" kern="1200" baseline="0" dirty="0" smtClean="0">
                          <a:solidFill>
                            <a:schemeClr val="tx1"/>
                          </a:solidFill>
                          <a:latin typeface="+mn-lt"/>
                          <a:ea typeface="+mn-ea"/>
                          <a:cs typeface="+mn-cs"/>
                        </a:rPr>
                        <a:t>context provided for the claim is adequate </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mn-lt"/>
                        </a:rPr>
                        <a:t>The response has an recognizable organizational structure, though there may be minor flaws and some ideas may be loosely connected: </a:t>
                      </a:r>
                      <a:endParaRPr lang="en-US" sz="800" b="0" i="0" u="none" strike="noStrike" dirty="0" smtClean="0">
                        <a:solidFill>
                          <a:srgbClr val="000000"/>
                        </a:solidFill>
                        <a:latin typeface="+mn-lt"/>
                      </a:endParaRPr>
                    </a:p>
                    <a:p>
                      <a:pPr marL="119063" indent="-119063" algn="l" fontAlgn="t">
                        <a:buFont typeface="Arial" pitchFamily="34" charset="0"/>
                        <a:buChar char="•"/>
                      </a:pPr>
                      <a:r>
                        <a:rPr lang="en-US" sz="800" b="0" i="0" u="none" strike="noStrike" dirty="0" smtClean="0">
                          <a:solidFill>
                            <a:srgbClr val="000000"/>
                          </a:solidFill>
                          <a:latin typeface="+mn-lt"/>
                        </a:rPr>
                        <a:t>adequate </a:t>
                      </a:r>
                      <a:r>
                        <a:rPr lang="en-US" sz="800" b="0" i="0" u="none" strike="noStrike" dirty="0">
                          <a:solidFill>
                            <a:srgbClr val="000000"/>
                          </a:solidFill>
                          <a:latin typeface="+mn-lt"/>
                        </a:rPr>
                        <a:t>use of transitional strategies with some </a:t>
                      </a:r>
                      <a:r>
                        <a:rPr lang="en-US" sz="800" b="0" i="0" u="none" strike="noStrike" dirty="0" smtClean="0">
                          <a:solidFill>
                            <a:srgbClr val="000000"/>
                          </a:solidFill>
                          <a:latin typeface="+mn-lt"/>
                        </a:rPr>
                        <a:t>variety</a:t>
                      </a:r>
                    </a:p>
                    <a:p>
                      <a:pPr marL="119063" indent="-119063" algn="l" fontAlgn="t">
                        <a:buFont typeface="Arial" pitchFamily="34" charset="0"/>
                        <a:buChar char="•"/>
                      </a:pPr>
                      <a:r>
                        <a:rPr lang="en-US" sz="800" b="0" i="0" u="none" strike="noStrike" dirty="0" smtClean="0">
                          <a:solidFill>
                            <a:srgbClr val="000000"/>
                          </a:solidFill>
                          <a:latin typeface="+mn-lt"/>
                        </a:rPr>
                        <a:t> </a:t>
                      </a:r>
                      <a:r>
                        <a:rPr lang="en-US" sz="800" b="0" i="0" u="none" strike="noStrike" dirty="0">
                          <a:solidFill>
                            <a:srgbClr val="000000"/>
                          </a:solidFill>
                          <a:latin typeface="+mn-lt"/>
                        </a:rPr>
                        <a:t>adequate progression of ideas from beginning to </a:t>
                      </a:r>
                      <a:r>
                        <a:rPr lang="en-US" sz="800" b="0" i="0" u="none" strike="noStrike" dirty="0" smtClean="0">
                          <a:solidFill>
                            <a:srgbClr val="000000"/>
                          </a:solidFill>
                          <a:latin typeface="+mn-lt"/>
                        </a:rPr>
                        <a:t>end</a:t>
                      </a:r>
                    </a:p>
                    <a:p>
                      <a:pPr marL="119063" indent="-119063" algn="l" fontAlgn="t">
                        <a:buFont typeface="Arial" pitchFamily="34" charset="0"/>
                        <a:buChar char="•"/>
                      </a:pPr>
                      <a:r>
                        <a:rPr lang="en-US" sz="800" b="0" i="0" u="none" strike="noStrike" dirty="0" smtClean="0">
                          <a:solidFill>
                            <a:srgbClr val="000000"/>
                          </a:solidFill>
                          <a:latin typeface="+mn-lt"/>
                        </a:rPr>
                        <a:t> </a:t>
                      </a:r>
                      <a:r>
                        <a:rPr lang="en-US" sz="800" b="0" i="0" u="none" strike="noStrike" dirty="0">
                          <a:solidFill>
                            <a:srgbClr val="000000"/>
                          </a:solidFill>
                          <a:latin typeface="+mn-lt"/>
                        </a:rPr>
                        <a:t>adequate introduction and conclusion</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mn-lt"/>
                        </a:rPr>
                        <a:t>The response provides adequate support/evidence for the writer’s opinion that includes the use of sources, facts, and details: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some </a:t>
                      </a:r>
                      <a:r>
                        <a:rPr lang="en-US" sz="800" b="0" i="0" u="none" strike="noStrike" dirty="0">
                          <a:solidFill>
                            <a:srgbClr val="000000"/>
                          </a:solidFill>
                          <a:latin typeface="+mn-lt"/>
                        </a:rPr>
                        <a:t>evidence from sources is integrated, though citations may be general or imprecise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adequate </a:t>
                      </a:r>
                      <a:r>
                        <a:rPr lang="en-US" sz="800" b="0" i="0" u="none" strike="noStrike" dirty="0">
                          <a:solidFill>
                            <a:srgbClr val="000000"/>
                          </a:solidFill>
                          <a:latin typeface="+mn-lt"/>
                        </a:rPr>
                        <a:t>use of some elaborative techniques</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mn-lt"/>
                        </a:rPr>
                        <a:t>The response adequately expresses ideas, employing a mix of precise with more general </a:t>
                      </a:r>
                      <a:r>
                        <a:rPr lang="en-US" sz="800" b="0" i="0" u="none" strike="noStrike" dirty="0" smtClean="0">
                          <a:solidFill>
                            <a:srgbClr val="000000"/>
                          </a:solidFill>
                          <a:latin typeface="+mn-lt"/>
                        </a:rPr>
                        <a:t>language: </a:t>
                      </a:r>
                    </a:p>
                    <a:p>
                      <a:pPr marL="117475" indent="-117475" algn="l" fontAlgn="t">
                        <a:buFont typeface="Arial" pitchFamily="34" charset="0"/>
                        <a:buChar char="•"/>
                      </a:pPr>
                      <a:r>
                        <a:rPr lang="en-US" sz="800" b="0" i="0" u="none" strike="noStrike" dirty="0" smtClean="0">
                          <a:solidFill>
                            <a:srgbClr val="000000"/>
                          </a:solidFill>
                          <a:latin typeface="+mn-lt"/>
                        </a:rPr>
                        <a:t>use </a:t>
                      </a:r>
                      <a:r>
                        <a:rPr lang="en-US" sz="800" b="0" i="0" u="none" strike="noStrike" dirty="0">
                          <a:solidFill>
                            <a:srgbClr val="000000"/>
                          </a:solidFill>
                          <a:latin typeface="+mn-lt"/>
                        </a:rPr>
                        <a:t>of domain-specific vocabulary is generally appropriate for the audience and purpose</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mn-lt"/>
                        </a:rPr>
                        <a:t>The response demonstrates an adequate command of conventions: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some </a:t>
                      </a:r>
                      <a:r>
                        <a:rPr lang="en-US" sz="800" b="0" i="0" u="none" strike="noStrike" dirty="0">
                          <a:solidFill>
                            <a:srgbClr val="000000"/>
                          </a:solidFill>
                          <a:latin typeface="+mn-lt"/>
                        </a:rPr>
                        <a:t>errors in usage and sentence formation are present, but no systematic pattern of errors is displayed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adequate </a:t>
                      </a:r>
                      <a:r>
                        <a:rPr lang="en-US" sz="800" b="0" i="0" u="none" strike="noStrike" dirty="0">
                          <a:solidFill>
                            <a:srgbClr val="000000"/>
                          </a:solidFill>
                          <a:latin typeface="+mn-lt"/>
                        </a:rPr>
                        <a:t>use of punctuation, capitalization, and spelling</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185544">
                <a:tc>
                  <a:txBody>
                    <a:bodyPr/>
                    <a:lstStyle/>
                    <a:p>
                      <a:pPr marL="0" marR="0" algn="ctr">
                        <a:lnSpc>
                          <a:spcPct val="115000"/>
                        </a:lnSpc>
                        <a:spcBef>
                          <a:spcPts val="0"/>
                        </a:spcBef>
                        <a:spcAft>
                          <a:spcPts val="0"/>
                        </a:spcAft>
                      </a:pPr>
                      <a:r>
                        <a:rPr lang="en-US" sz="1400" b="1" dirty="0" smtClean="0">
                          <a:solidFill>
                            <a:srgbClr val="000000"/>
                          </a:solidFill>
                          <a:effectLst>
                            <a:outerShdw blurRad="38100" dist="38100" dir="2700000" algn="tl">
                              <a:srgbClr val="000000">
                                <a:alpha val="43137"/>
                              </a:srgbClr>
                            </a:outerShdw>
                          </a:effectLst>
                          <a:latin typeface="+mn-lt"/>
                          <a:ea typeface="Times New Roman"/>
                          <a:cs typeface="Times New Roman"/>
                        </a:rPr>
                        <a:t>2</a:t>
                      </a:r>
                    </a:p>
                    <a:p>
                      <a:pPr marL="0" marR="0" algn="ctr">
                        <a:lnSpc>
                          <a:spcPct val="115000"/>
                        </a:lnSpc>
                        <a:spcBef>
                          <a:spcPts val="0"/>
                        </a:spcBef>
                        <a:spcAft>
                          <a:spcPts val="0"/>
                        </a:spcAft>
                      </a:pPr>
                      <a:r>
                        <a:rPr lang="en-US" sz="600" b="1" dirty="0" smtClean="0">
                          <a:solidFill>
                            <a:srgbClr val="000000"/>
                          </a:solidFill>
                          <a:effectLst>
                            <a:outerShdw blurRad="38100" dist="38100" dir="2700000" algn="tl">
                              <a:srgbClr val="000000">
                                <a:alpha val="43137"/>
                              </a:srgbClr>
                            </a:outerShdw>
                          </a:effectLst>
                          <a:latin typeface="+mn-lt"/>
                          <a:ea typeface="Calibri"/>
                          <a:cs typeface="Times New Roman"/>
                        </a:rPr>
                        <a:t>Developing</a:t>
                      </a:r>
                      <a:endParaRPr lang="en-US" sz="6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800" kern="1200" baseline="0" dirty="0" smtClean="0">
                          <a:solidFill>
                            <a:schemeClr val="tx1"/>
                          </a:solidFill>
                          <a:latin typeface="+mn-lt"/>
                          <a:ea typeface="+mn-ea"/>
                          <a:cs typeface="+mn-cs"/>
                        </a:rPr>
                        <a:t>The response is somewhat sustained with some extraneous material or a minor drift in focus: </a:t>
                      </a:r>
                    </a:p>
                    <a:p>
                      <a:pPr marL="119063" indent="-119063">
                        <a:buFont typeface="Arial" pitchFamily="34" charset="0"/>
                        <a:buChar char="•"/>
                      </a:pPr>
                      <a:r>
                        <a:rPr lang="en-US" sz="800" kern="1200" baseline="0" dirty="0" smtClean="0">
                          <a:solidFill>
                            <a:schemeClr val="tx1"/>
                          </a:solidFill>
                          <a:latin typeface="+mn-lt"/>
                          <a:ea typeface="+mn-ea"/>
                          <a:cs typeface="+mn-cs"/>
                        </a:rPr>
                        <a:t>may be clearly focused on the opinion but is insufficiently sustained </a:t>
                      </a:r>
                    </a:p>
                    <a:p>
                      <a:pPr marL="119063" indent="-119063">
                        <a:buFont typeface="Arial" pitchFamily="34" charset="0"/>
                        <a:buChar char="•"/>
                      </a:pPr>
                      <a:r>
                        <a:rPr lang="en-US" sz="800" kern="1200" baseline="0" dirty="0" smtClean="0">
                          <a:solidFill>
                            <a:schemeClr val="tx1"/>
                          </a:solidFill>
                          <a:latin typeface="+mn-lt"/>
                          <a:ea typeface="+mn-ea"/>
                          <a:cs typeface="+mn-cs"/>
                        </a:rPr>
                        <a:t>opinion on the issue may be unclear and unfocused </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mn-lt"/>
                        </a:rPr>
                        <a:t>The response has an inconsistent organizational structure, and flaws are evident: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inconsistent </a:t>
                      </a:r>
                      <a:r>
                        <a:rPr lang="en-US" sz="800" b="0" i="0" u="none" strike="noStrike" dirty="0">
                          <a:solidFill>
                            <a:srgbClr val="000000"/>
                          </a:solidFill>
                          <a:latin typeface="+mn-lt"/>
                        </a:rPr>
                        <a:t>use of transitional strategies with little variety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uneven </a:t>
                      </a:r>
                      <a:r>
                        <a:rPr lang="en-US" sz="800" b="0" i="0" u="none" strike="noStrike" dirty="0">
                          <a:solidFill>
                            <a:srgbClr val="000000"/>
                          </a:solidFill>
                          <a:latin typeface="+mn-lt"/>
                        </a:rPr>
                        <a:t>progression of ideas from beginning to end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conclusion </a:t>
                      </a:r>
                      <a:r>
                        <a:rPr lang="en-US" sz="800" b="0" i="0" u="none" strike="noStrike" dirty="0">
                          <a:solidFill>
                            <a:srgbClr val="000000"/>
                          </a:solidFill>
                          <a:latin typeface="+mn-lt"/>
                        </a:rPr>
                        <a:t>and introduction, if present, are weak</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mn-lt"/>
                        </a:rPr>
                        <a:t>The response provides uneven, cursory support/evidence for the writer’s opinion that includes partial or uneven use of sources, facts, and details: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evidence </a:t>
                      </a:r>
                      <a:r>
                        <a:rPr lang="en-US" sz="800" b="0" i="0" u="none" strike="noStrike" dirty="0">
                          <a:solidFill>
                            <a:srgbClr val="000000"/>
                          </a:solidFill>
                          <a:latin typeface="+mn-lt"/>
                        </a:rPr>
                        <a:t>from sources is weakly integrated, and citations, if present, are uneven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weak </a:t>
                      </a:r>
                      <a:r>
                        <a:rPr lang="en-US" sz="800" b="0" i="0" u="none" strike="noStrike" dirty="0">
                          <a:solidFill>
                            <a:srgbClr val="000000"/>
                          </a:solidFill>
                          <a:latin typeface="+mn-lt"/>
                        </a:rPr>
                        <a:t>or uneven use of elaborative techniques</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buFont typeface="Arial" pitchFamily="34" charset="0"/>
                        <a:buNone/>
                      </a:pPr>
                      <a:r>
                        <a:rPr lang="en-US" sz="800" b="0" i="0" u="none" strike="noStrike" dirty="0">
                          <a:solidFill>
                            <a:srgbClr val="000000"/>
                          </a:solidFill>
                          <a:latin typeface="+mn-lt"/>
                        </a:rPr>
                        <a:t>The response expresses ideas unevenly, using simplistic language: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use </a:t>
                      </a:r>
                      <a:r>
                        <a:rPr lang="en-US" sz="800" b="0" i="0" u="none" strike="noStrike" dirty="0">
                          <a:solidFill>
                            <a:srgbClr val="000000"/>
                          </a:solidFill>
                          <a:latin typeface="+mn-lt"/>
                        </a:rPr>
                        <a:t>of domain-specific vocabulary that may at times be inappropriate for the audience and purpose</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800" b="0" i="0" u="none" strike="noStrike" kern="1200" dirty="0" smtClean="0">
                          <a:solidFill>
                            <a:schemeClr val="tx1"/>
                          </a:solidFill>
                          <a:effectLst/>
                          <a:latin typeface="+mn-lt"/>
                          <a:ea typeface="+mn-ea"/>
                          <a:cs typeface="+mn-cs"/>
                        </a:rPr>
                        <a:t>The response expresses ideas unevenly, using simplistic language: </a:t>
                      </a:r>
                      <a:endParaRPr lang="en-US" sz="800" b="0" dirty="0" smtClean="0">
                        <a:effectLst/>
                      </a:endParaRPr>
                    </a:p>
                    <a:p>
                      <a:pPr marL="171450" indent="-171450" rtl="0" fontAlgn="base">
                        <a:buFont typeface="Arial" panose="020B0604020202020204" pitchFamily="34" charset="0"/>
                        <a:buChar char="•"/>
                      </a:pPr>
                      <a:r>
                        <a:rPr lang="en-US" sz="800" b="0" i="0" u="none" strike="noStrike" kern="1200" dirty="0" smtClean="0">
                          <a:solidFill>
                            <a:schemeClr val="tx1"/>
                          </a:solidFill>
                          <a:effectLst/>
                          <a:latin typeface="+mn-lt"/>
                          <a:ea typeface="+mn-ea"/>
                          <a:cs typeface="+mn-cs"/>
                        </a:rPr>
                        <a:t>use of domain-specific vocabulary that may at times be inappropriate for the audience and purpose</a:t>
                      </a:r>
                    </a:p>
                    <a:p>
                      <a:r>
                        <a:rPr lang="en-US" sz="800" b="0" dirty="0" smtClean="0">
                          <a:effectLst/>
                        </a:rPr>
                        <a:t/>
                      </a:r>
                      <a:br>
                        <a:rPr lang="en-US" sz="800" b="0" dirty="0" smtClean="0">
                          <a:effectLst/>
                        </a:rPr>
                      </a:br>
                      <a:endParaRPr lang="en-US" sz="800" b="0" i="0" u="none" strike="noStrike" dirty="0">
                        <a:solidFill>
                          <a:srgbClr val="000000"/>
                        </a:solidFill>
                        <a:latin typeface="+mn-lt"/>
                      </a:endParaRP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880744">
                <a:tc>
                  <a:txBody>
                    <a:bodyPr/>
                    <a:lstStyle/>
                    <a:p>
                      <a:pPr marL="0" marR="0" algn="ctr">
                        <a:lnSpc>
                          <a:spcPct val="115000"/>
                        </a:lnSpc>
                        <a:spcBef>
                          <a:spcPts val="0"/>
                        </a:spcBef>
                        <a:spcAft>
                          <a:spcPts val="0"/>
                        </a:spcAft>
                      </a:pPr>
                      <a:r>
                        <a:rPr lang="en-US" sz="1400" b="1" dirty="0" smtClean="0">
                          <a:solidFill>
                            <a:srgbClr val="000000"/>
                          </a:solidFill>
                          <a:effectLst>
                            <a:outerShdw blurRad="38100" dist="38100" dir="2700000" algn="tl">
                              <a:srgbClr val="000000">
                                <a:alpha val="43137"/>
                              </a:srgbClr>
                            </a:outerShdw>
                          </a:effectLst>
                          <a:latin typeface="+mn-lt"/>
                          <a:ea typeface="Times New Roman"/>
                          <a:cs typeface="Times New Roman"/>
                        </a:rPr>
                        <a:t>1</a:t>
                      </a:r>
                    </a:p>
                    <a:p>
                      <a:pPr marL="0" marR="0" algn="ctr">
                        <a:lnSpc>
                          <a:spcPct val="115000"/>
                        </a:lnSpc>
                        <a:spcBef>
                          <a:spcPts val="0"/>
                        </a:spcBef>
                        <a:spcAft>
                          <a:spcPts val="0"/>
                        </a:spcAft>
                      </a:pPr>
                      <a:r>
                        <a:rPr lang="en-US" sz="700" b="1" dirty="0" smtClean="0">
                          <a:solidFill>
                            <a:srgbClr val="000000"/>
                          </a:solidFill>
                          <a:effectLst>
                            <a:outerShdw blurRad="38100" dist="38100" dir="2700000" algn="tl">
                              <a:srgbClr val="000000">
                                <a:alpha val="43137"/>
                              </a:srgbClr>
                            </a:outerShdw>
                          </a:effectLst>
                          <a:latin typeface="+mn-lt"/>
                          <a:ea typeface="Calibri"/>
                          <a:cs typeface="Times New Roman"/>
                        </a:rPr>
                        <a:t>Emerging</a:t>
                      </a:r>
                      <a:endParaRPr lang="en-US" sz="7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800" kern="1200" baseline="0" dirty="0" smtClean="0">
                          <a:solidFill>
                            <a:schemeClr val="tx1"/>
                          </a:solidFill>
                          <a:latin typeface="+mn-lt"/>
                          <a:ea typeface="+mn-ea"/>
                          <a:cs typeface="+mn-cs"/>
                        </a:rPr>
                        <a:t>The response may be related to the purpose but may offer little or no focus: </a:t>
                      </a:r>
                    </a:p>
                    <a:p>
                      <a:pPr marL="119063" indent="-119063">
                        <a:buFont typeface="Arial" pitchFamily="34" charset="0"/>
                        <a:buChar char="•"/>
                      </a:pPr>
                      <a:r>
                        <a:rPr lang="en-US" sz="800" kern="1200" baseline="0" dirty="0" smtClean="0">
                          <a:solidFill>
                            <a:schemeClr val="tx1"/>
                          </a:solidFill>
                          <a:latin typeface="+mn-lt"/>
                          <a:ea typeface="+mn-ea"/>
                          <a:cs typeface="+mn-cs"/>
                        </a:rPr>
                        <a:t>may be very brief </a:t>
                      </a:r>
                    </a:p>
                    <a:p>
                      <a:pPr marL="119063" indent="-119063">
                        <a:buFont typeface="Arial" pitchFamily="34" charset="0"/>
                        <a:buChar char="•"/>
                      </a:pPr>
                      <a:r>
                        <a:rPr lang="en-US" sz="800" kern="1200" baseline="0" dirty="0" smtClean="0">
                          <a:solidFill>
                            <a:schemeClr val="tx1"/>
                          </a:solidFill>
                          <a:latin typeface="+mn-lt"/>
                          <a:ea typeface="+mn-ea"/>
                          <a:cs typeface="+mn-cs"/>
                        </a:rPr>
                        <a:t>may have a major drift </a:t>
                      </a:r>
                    </a:p>
                    <a:p>
                      <a:pPr marL="119063" indent="-119063">
                        <a:buFont typeface="Arial" pitchFamily="34" charset="0"/>
                        <a:buChar char="•"/>
                      </a:pPr>
                      <a:r>
                        <a:rPr lang="en-US" sz="800" kern="1200" baseline="0" dirty="0" smtClean="0">
                          <a:solidFill>
                            <a:schemeClr val="tx1"/>
                          </a:solidFill>
                          <a:latin typeface="+mn-lt"/>
                          <a:ea typeface="+mn-ea"/>
                          <a:cs typeface="+mn-cs"/>
                        </a:rPr>
                        <a:t>opinion may be confusing or ambiguous </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mn-lt"/>
                        </a:rPr>
                        <a:t>The response has little or no discernible organizational structure: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few </a:t>
                      </a:r>
                      <a:r>
                        <a:rPr lang="en-US" sz="800" b="0" i="0" u="none" strike="noStrike" dirty="0">
                          <a:solidFill>
                            <a:srgbClr val="000000"/>
                          </a:solidFill>
                          <a:latin typeface="+mn-lt"/>
                        </a:rPr>
                        <a:t>or no transitional strategies are evident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frequent </a:t>
                      </a:r>
                      <a:r>
                        <a:rPr lang="en-US" sz="800" b="0" i="0" u="none" strike="noStrike" dirty="0">
                          <a:solidFill>
                            <a:srgbClr val="000000"/>
                          </a:solidFill>
                          <a:latin typeface="+mn-lt"/>
                        </a:rPr>
                        <a:t>extraneous ideas may intrude</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mn-lt"/>
                        </a:rPr>
                        <a:t>The response provides minimal support/evidence for the writer’s opinion that includes little or no use of sources, facts, and details: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use </a:t>
                      </a:r>
                      <a:r>
                        <a:rPr lang="en-US" sz="800" b="0" i="0" u="none" strike="noStrike" dirty="0">
                          <a:solidFill>
                            <a:srgbClr val="000000"/>
                          </a:solidFill>
                          <a:latin typeface="+mn-lt"/>
                        </a:rPr>
                        <a:t>of evidence from sources is minimal, absent, in error, or irrelevant</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mn-lt"/>
                        </a:rPr>
                        <a:t>The response expression of ideas is vague, lacks clarity, or is confusing: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uses </a:t>
                      </a:r>
                      <a:r>
                        <a:rPr lang="en-US" sz="800" b="0" i="0" u="none" strike="noStrike" dirty="0">
                          <a:solidFill>
                            <a:srgbClr val="000000"/>
                          </a:solidFill>
                          <a:latin typeface="+mn-lt"/>
                        </a:rPr>
                        <a:t>limited language or domain-specific vocabulary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may </a:t>
                      </a:r>
                      <a:r>
                        <a:rPr lang="en-US" sz="800" b="0" i="0" u="none" strike="noStrike" dirty="0">
                          <a:solidFill>
                            <a:srgbClr val="000000"/>
                          </a:solidFill>
                          <a:latin typeface="+mn-lt"/>
                        </a:rPr>
                        <a:t>have little sense of audience and purpose</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mn-lt"/>
                        </a:rPr>
                        <a:t>The response demonstrates a lack of command of conventions: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errors </a:t>
                      </a:r>
                      <a:r>
                        <a:rPr lang="en-US" sz="800" b="0" i="0" u="none" strike="noStrike" dirty="0">
                          <a:solidFill>
                            <a:srgbClr val="000000"/>
                          </a:solidFill>
                          <a:latin typeface="+mn-lt"/>
                        </a:rPr>
                        <a:t>are frequent and severe and meaning is often obscured</a:t>
                      </a:r>
                    </a:p>
                  </a:txBody>
                  <a:tcPr marL="10886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41199">
                <a:tc>
                  <a:txBody>
                    <a:bodyPr/>
                    <a:lstStyle/>
                    <a:p>
                      <a:pPr marL="0" marR="0" algn="ctr">
                        <a:lnSpc>
                          <a:spcPct val="115000"/>
                        </a:lnSpc>
                        <a:spcBef>
                          <a:spcPts val="0"/>
                        </a:spcBef>
                        <a:spcAft>
                          <a:spcPts val="0"/>
                        </a:spcAft>
                      </a:pPr>
                      <a:r>
                        <a:rPr lang="en-US" sz="1400" b="1" dirty="0">
                          <a:solidFill>
                            <a:srgbClr val="000000"/>
                          </a:solidFill>
                          <a:effectLst>
                            <a:outerShdw blurRad="38100" dist="38100" dir="2700000" algn="tl">
                              <a:srgbClr val="000000">
                                <a:alpha val="43137"/>
                              </a:srgbClr>
                            </a:outerShdw>
                          </a:effectLst>
                          <a:latin typeface="+mn-lt"/>
                          <a:ea typeface="Times New Roman"/>
                          <a:cs typeface="Times New Roman"/>
                        </a:rPr>
                        <a:t>0</a:t>
                      </a:r>
                      <a:endParaRPr lang="en-US" sz="14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5">
                  <a:txBody>
                    <a:bodyPr/>
                    <a:lstStyle/>
                    <a:p>
                      <a:pPr algn="l" fontAlgn="t"/>
                      <a:r>
                        <a:rPr lang="en-US" sz="700" b="0" i="0" u="none" strike="noStrike" dirty="0">
                          <a:solidFill>
                            <a:srgbClr val="000000"/>
                          </a:solidFill>
                          <a:latin typeface="+mn-lt"/>
                        </a:rPr>
                        <a:t>A response gets no credit if it provides no evidence of the ability to [fill in with key language from the intended target].</a:t>
                      </a:r>
                    </a:p>
                  </a:txBody>
                  <a:tcPr marL="108866" marR="12372" marT="667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ectangle 3"/>
          <p:cNvSpPr/>
          <p:nvPr/>
        </p:nvSpPr>
        <p:spPr>
          <a:xfrm>
            <a:off x="217355" y="20756"/>
            <a:ext cx="6930766" cy="344066"/>
          </a:xfrm>
          <a:prstGeom prst="rect">
            <a:avLst/>
          </a:prstGeom>
        </p:spPr>
        <p:txBody>
          <a:bodyPr wrap="square" lIns="96898" tIns="48449" rIns="96898" bIns="48449">
            <a:spAutoFit/>
          </a:bodyPr>
          <a:lstStyle>
            <a:defPPr>
              <a:defRPr lang="en-US"/>
            </a:defPPr>
            <a:lvl1pPr marL="0" algn="l" defTabSz="961309" rtl="0" eaLnBrk="1" latinLnBrk="0" hangingPunct="1">
              <a:defRPr sz="1900" kern="1200">
                <a:solidFill>
                  <a:schemeClr val="tx1"/>
                </a:solidFill>
                <a:latin typeface="+mn-lt"/>
                <a:ea typeface="+mn-ea"/>
                <a:cs typeface="+mn-cs"/>
              </a:defRPr>
            </a:lvl1pPr>
            <a:lvl2pPr marL="480654" algn="l" defTabSz="961309" rtl="0" eaLnBrk="1" latinLnBrk="0" hangingPunct="1">
              <a:defRPr sz="1900" kern="1200">
                <a:solidFill>
                  <a:schemeClr val="tx1"/>
                </a:solidFill>
                <a:latin typeface="+mn-lt"/>
                <a:ea typeface="+mn-ea"/>
                <a:cs typeface="+mn-cs"/>
              </a:defRPr>
            </a:lvl2pPr>
            <a:lvl3pPr marL="961309" algn="l" defTabSz="961309" rtl="0" eaLnBrk="1" latinLnBrk="0" hangingPunct="1">
              <a:defRPr sz="1900" kern="1200">
                <a:solidFill>
                  <a:schemeClr val="tx1"/>
                </a:solidFill>
                <a:latin typeface="+mn-lt"/>
                <a:ea typeface="+mn-ea"/>
                <a:cs typeface="+mn-cs"/>
              </a:defRPr>
            </a:lvl3pPr>
            <a:lvl4pPr marL="1441963" algn="l" defTabSz="961309" rtl="0" eaLnBrk="1" latinLnBrk="0" hangingPunct="1">
              <a:defRPr sz="1900" kern="1200">
                <a:solidFill>
                  <a:schemeClr val="tx1"/>
                </a:solidFill>
                <a:latin typeface="+mn-lt"/>
                <a:ea typeface="+mn-ea"/>
                <a:cs typeface="+mn-cs"/>
              </a:defRPr>
            </a:lvl4pPr>
            <a:lvl5pPr marL="1922617" algn="l" defTabSz="961309" rtl="0" eaLnBrk="1" latinLnBrk="0" hangingPunct="1">
              <a:defRPr sz="1900" kern="1200">
                <a:solidFill>
                  <a:schemeClr val="tx1"/>
                </a:solidFill>
                <a:latin typeface="+mn-lt"/>
                <a:ea typeface="+mn-ea"/>
                <a:cs typeface="+mn-cs"/>
              </a:defRPr>
            </a:lvl5pPr>
            <a:lvl6pPr marL="2403272" algn="l" defTabSz="961309" rtl="0" eaLnBrk="1" latinLnBrk="0" hangingPunct="1">
              <a:defRPr sz="1900" kern="1200">
                <a:solidFill>
                  <a:schemeClr val="tx1"/>
                </a:solidFill>
                <a:latin typeface="+mn-lt"/>
                <a:ea typeface="+mn-ea"/>
                <a:cs typeface="+mn-cs"/>
              </a:defRPr>
            </a:lvl6pPr>
            <a:lvl7pPr marL="2883926" algn="l" defTabSz="961309" rtl="0" eaLnBrk="1" latinLnBrk="0" hangingPunct="1">
              <a:defRPr sz="1900" kern="1200">
                <a:solidFill>
                  <a:schemeClr val="tx1"/>
                </a:solidFill>
                <a:latin typeface="+mn-lt"/>
                <a:ea typeface="+mn-ea"/>
                <a:cs typeface="+mn-cs"/>
              </a:defRPr>
            </a:lvl7pPr>
            <a:lvl8pPr marL="3364581" algn="l" defTabSz="961309" rtl="0" eaLnBrk="1" latinLnBrk="0" hangingPunct="1">
              <a:defRPr sz="1900" kern="1200">
                <a:solidFill>
                  <a:schemeClr val="tx1"/>
                </a:solidFill>
                <a:latin typeface="+mn-lt"/>
                <a:ea typeface="+mn-ea"/>
                <a:cs typeface="+mn-cs"/>
              </a:defRPr>
            </a:lvl8pPr>
            <a:lvl9pPr marL="3845235" algn="l" defTabSz="961309" rtl="0" eaLnBrk="1" latinLnBrk="0" hangingPunct="1">
              <a:defRPr sz="1900" kern="1200">
                <a:solidFill>
                  <a:schemeClr val="tx1"/>
                </a:solidFill>
                <a:latin typeface="+mn-lt"/>
                <a:ea typeface="+mn-ea"/>
                <a:cs typeface="+mn-cs"/>
              </a:defRPr>
            </a:lvl9pPr>
          </a:lstStyle>
          <a:p>
            <a:r>
              <a:rPr lang="en-US" sz="1600" b="1" dirty="0">
                <a:effectLst>
                  <a:outerShdw blurRad="38100" dist="38100" dir="2700000" algn="tl">
                    <a:srgbClr val="000000">
                      <a:alpha val="43137"/>
                    </a:srgbClr>
                  </a:outerShdw>
                </a:effectLst>
              </a:rPr>
              <a:t> Grades 3 - 5: Generic 4-Point Opinion Writing Rubric </a:t>
            </a:r>
            <a:endParaRPr lang="en-US" sz="1600" dirty="0">
              <a:effectLst>
                <a:outerShdw blurRad="38100" dist="38100" dir="2700000" algn="tl">
                  <a:srgbClr val="000000">
                    <a:alpha val="43137"/>
                  </a:srgbClr>
                </a:outerShdw>
              </a:effectLst>
            </a:endParaRPr>
          </a:p>
        </p:txBody>
      </p:sp>
      <p:sp>
        <p:nvSpPr>
          <p:cNvPr id="7" name="Footer Placeholder 6"/>
          <p:cNvSpPr>
            <a:spLocks noGrp="1"/>
          </p:cNvSpPr>
          <p:nvPr>
            <p:ph type="ftr" sz="quarter" idx="11"/>
          </p:nvPr>
        </p:nvSpPr>
        <p:spPr>
          <a:xfrm>
            <a:off x="6019800" y="6196974"/>
            <a:ext cx="2895600" cy="365125"/>
          </a:xfrm>
        </p:spPr>
        <p:txBody>
          <a:bodyPr/>
          <a:lstStyle/>
          <a:p>
            <a:r>
              <a:rPr lang="en-US" smtClean="0"/>
              <a:t>12/01/14 Judy Ramer/OSP and HSD</a:t>
            </a:r>
            <a:endParaRPr lang="en-US"/>
          </a:p>
        </p:txBody>
      </p:sp>
    </p:spTree>
    <p:extLst>
      <p:ext uri="{BB962C8B-B14F-4D97-AF65-F5344CB8AC3E}">
        <p14:creationId xmlns:p14="http://schemas.microsoft.com/office/powerpoint/2010/main" val="3237052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71255011"/>
              </p:ext>
            </p:extLst>
          </p:nvPr>
        </p:nvGraphicFramePr>
        <p:xfrm>
          <a:off x="145669" y="276213"/>
          <a:ext cx="8839201" cy="5746026"/>
        </p:xfrm>
        <a:graphic>
          <a:graphicData uri="http://schemas.openxmlformats.org/drawingml/2006/table">
            <a:tbl>
              <a:tblPr/>
              <a:tblGrid>
                <a:gridCol w="797460"/>
                <a:gridCol w="1542271"/>
                <a:gridCol w="1995879"/>
                <a:gridCol w="1814435"/>
                <a:gridCol w="1360827"/>
                <a:gridCol w="1328329"/>
              </a:tblGrid>
              <a:tr h="265319">
                <a:tc rowSpan="2">
                  <a:txBody>
                    <a:bodyPr/>
                    <a:lstStyle/>
                    <a:p>
                      <a:pPr marL="0" marR="0" algn="ctr">
                        <a:lnSpc>
                          <a:spcPct val="115000"/>
                        </a:lnSpc>
                        <a:spcBef>
                          <a:spcPts val="0"/>
                        </a:spcBef>
                        <a:spcAft>
                          <a:spcPts val="0"/>
                        </a:spcAft>
                      </a:pPr>
                      <a:r>
                        <a:rPr lang="en-US" sz="800" b="1" dirty="0">
                          <a:solidFill>
                            <a:srgbClr val="000000"/>
                          </a:solidFill>
                          <a:latin typeface="+mn-lt"/>
                          <a:ea typeface="Times New Roman"/>
                          <a:cs typeface="Times New Roman"/>
                        </a:rPr>
                        <a:t>Score</a:t>
                      </a:r>
                      <a:endParaRPr lang="en-US" sz="800" dirty="0">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7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a:t>
                      </a:r>
                    </a:p>
                    <a:p>
                      <a:pPr marL="0" marR="0" algn="ctr">
                        <a:lnSpc>
                          <a:spcPct val="115000"/>
                        </a:lnSpc>
                        <a:spcBef>
                          <a:spcPts val="0"/>
                        </a:spcBef>
                        <a:spcAft>
                          <a:spcPts val="0"/>
                        </a:spcAft>
                      </a:pPr>
                      <a:r>
                        <a:rPr lang="en-US" sz="700" b="1" dirty="0" smtClean="0">
                          <a:solidFill>
                            <a:srgbClr val="000000"/>
                          </a:solidFill>
                          <a:effectLst>
                            <a:outerShdw blurRad="38100" dist="38100" dir="2700000" algn="tl">
                              <a:srgbClr val="000000">
                                <a:alpha val="43137"/>
                              </a:srgbClr>
                            </a:outerShdw>
                          </a:effectLst>
                          <a:latin typeface="+mn-lt"/>
                          <a:ea typeface="Times New Roman"/>
                          <a:cs typeface="Times New Roman"/>
                        </a:rPr>
                        <a:t>Organization</a:t>
                      </a:r>
                      <a:endParaRPr lang="en-US" sz="7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7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7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315468">
                <a:tc vMerge="1">
                  <a:txBody>
                    <a:bodyPr/>
                    <a:lstStyle/>
                    <a:p>
                      <a:endParaRPr lang="en-US"/>
                    </a:p>
                  </a:txBody>
                  <a:tcPr/>
                </a:tc>
                <a:tc>
                  <a:txBody>
                    <a:bodyPr/>
                    <a:lstStyle/>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800" b="1" dirty="0" smtClean="0">
                          <a:effectLst>
                            <a:outerShdw blurRad="38100" dist="38100" dir="2700000" algn="tl">
                              <a:srgbClr val="000000">
                                <a:alpha val="43137"/>
                              </a:srgbClr>
                            </a:outerShdw>
                          </a:effectLst>
                          <a:latin typeface="+mn-lt"/>
                        </a:rPr>
                        <a:t>Organization</a:t>
                      </a:r>
                      <a:endParaRPr lang="en-US" sz="800" b="1" dirty="0">
                        <a:effectLst>
                          <a:outerShdw blurRad="38100" dist="38100" dir="2700000" algn="tl">
                            <a:srgbClr val="000000">
                              <a:alpha val="43137"/>
                            </a:srgbClr>
                          </a:outerShdw>
                        </a:effectLst>
                        <a:latin typeface="+mn-lt"/>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8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321350">
                <a:tc>
                  <a:txBody>
                    <a:bodyPr/>
                    <a:lstStyle/>
                    <a:p>
                      <a:pPr marL="0" marR="0" algn="ctr">
                        <a:lnSpc>
                          <a:spcPct val="115000"/>
                        </a:lnSpc>
                        <a:spcBef>
                          <a:spcPts val="0"/>
                        </a:spcBef>
                        <a:spcAft>
                          <a:spcPts val="0"/>
                        </a:spcAft>
                      </a:pPr>
                      <a:r>
                        <a:rPr lang="en-US" sz="14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6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6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is fully sustained and consistently and purposefully focused</a:t>
                      </a:r>
                      <a:r>
                        <a:rPr lang="en-US" sz="800" b="0" i="0" u="none" strike="noStrike" dirty="0" smtClean="0">
                          <a:solidFill>
                            <a:srgbClr val="000000"/>
                          </a:solidFill>
                          <a:latin typeface="Calibri"/>
                        </a:rPr>
                        <a:t>:</a:t>
                      </a:r>
                    </a:p>
                    <a:p>
                      <a:pPr marL="117475" indent="-117475" algn="l" fontAlgn="t">
                        <a:buFont typeface="Arial" pitchFamily="34" charset="0"/>
                        <a:buChar char="•"/>
                      </a:pPr>
                      <a:r>
                        <a:rPr lang="en-US" sz="800" b="0" i="0" u="none" strike="noStrike" dirty="0" smtClean="0">
                          <a:solidFill>
                            <a:srgbClr val="000000"/>
                          </a:solidFill>
                          <a:latin typeface="Calibri"/>
                        </a:rPr>
                        <a:t>claim </a:t>
                      </a:r>
                      <a:r>
                        <a:rPr lang="en-US" sz="800" b="0" i="0" u="none" strike="noStrike" dirty="0">
                          <a:solidFill>
                            <a:srgbClr val="000000"/>
                          </a:solidFill>
                          <a:latin typeface="Calibri"/>
                        </a:rPr>
                        <a:t>is clearly stated, focused and strongly maintained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alternate </a:t>
                      </a:r>
                      <a:r>
                        <a:rPr lang="en-US" sz="800" b="0" i="0" u="none" strike="noStrike" dirty="0">
                          <a:solidFill>
                            <a:srgbClr val="000000"/>
                          </a:solidFill>
                          <a:latin typeface="Calibri"/>
                        </a:rPr>
                        <a:t>or opposing claims are clearly addressed*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claim </a:t>
                      </a:r>
                      <a:r>
                        <a:rPr lang="en-US" sz="800" b="0" i="0" u="none" strike="noStrike" dirty="0">
                          <a:solidFill>
                            <a:srgbClr val="000000"/>
                          </a:solidFill>
                          <a:latin typeface="Calibri"/>
                        </a:rPr>
                        <a:t>is introduced and communicated clearly within the context</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has a clear and effective organizational structure creating unity and completeness: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effective</a:t>
                      </a:r>
                      <a:r>
                        <a:rPr lang="en-US" sz="800" b="0" i="0" u="none" strike="noStrike" dirty="0">
                          <a:solidFill>
                            <a:srgbClr val="000000"/>
                          </a:solidFill>
                          <a:latin typeface="Calibri"/>
                        </a:rPr>
                        <a:t>, consistent use of a variety of transitional strategies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logical </a:t>
                      </a:r>
                      <a:r>
                        <a:rPr lang="en-US" sz="800" b="0" i="0" u="none" strike="noStrike" dirty="0">
                          <a:solidFill>
                            <a:srgbClr val="000000"/>
                          </a:solidFill>
                          <a:latin typeface="Calibri"/>
                        </a:rPr>
                        <a:t>progression of ideas from beginning to end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effective </a:t>
                      </a:r>
                      <a:r>
                        <a:rPr lang="en-US" sz="800" b="0" i="0" u="none" strike="noStrike" dirty="0">
                          <a:solidFill>
                            <a:srgbClr val="000000"/>
                          </a:solidFill>
                          <a:latin typeface="Calibri"/>
                        </a:rPr>
                        <a:t>introduction and conclusion for audience and purpose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strong </a:t>
                      </a:r>
                      <a:r>
                        <a:rPr lang="en-US" sz="800" b="0" i="0" u="none" strike="noStrike" dirty="0">
                          <a:solidFill>
                            <a:srgbClr val="000000"/>
                          </a:solidFill>
                          <a:latin typeface="Calibri"/>
                        </a:rPr>
                        <a:t>connections among ideas, with some syntactic variety</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provides thorough and convincing support/evidence for the writer’s claim that includes the effective use of sources, facts, and details. The response achieves substantial depth that is specific and relevant: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use </a:t>
                      </a:r>
                      <a:r>
                        <a:rPr lang="en-US" sz="800" b="0" i="0" u="none" strike="noStrike" dirty="0">
                          <a:solidFill>
                            <a:srgbClr val="000000"/>
                          </a:solidFill>
                          <a:latin typeface="Calibri"/>
                        </a:rPr>
                        <a:t>of evidence from sources is smoothly integrated, comprehensive, relevant, and concrete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effective </a:t>
                      </a:r>
                      <a:r>
                        <a:rPr lang="en-US" sz="800" b="0" i="0" u="none" strike="noStrike" dirty="0">
                          <a:solidFill>
                            <a:srgbClr val="000000"/>
                          </a:solidFill>
                          <a:latin typeface="Calibri"/>
                        </a:rPr>
                        <a:t>use of a variety of elaborative</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clearly and effectively expresses ideas, using precise language: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use </a:t>
                      </a:r>
                      <a:r>
                        <a:rPr lang="en-US" sz="800" b="0" i="0" u="none" strike="noStrike" dirty="0">
                          <a:solidFill>
                            <a:srgbClr val="000000"/>
                          </a:solidFill>
                          <a:latin typeface="Calibri"/>
                        </a:rPr>
                        <a:t>of academic and domain-specific vocabulary is clearly appropriate for the audience and purpose</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demonstrates a strong command of conventions: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few</a:t>
                      </a:r>
                      <a:r>
                        <a:rPr lang="en-US" sz="800" b="0" i="0" u="none" strike="noStrike" dirty="0">
                          <a:solidFill>
                            <a:srgbClr val="000000"/>
                          </a:solidFill>
                          <a:latin typeface="Calibri"/>
                        </a:rPr>
                        <a:t>, if any, errors are present in usage and sentence formation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effective </a:t>
                      </a:r>
                      <a:r>
                        <a:rPr lang="en-US" sz="800" b="0" i="0" u="none" strike="noStrike" dirty="0">
                          <a:solidFill>
                            <a:srgbClr val="000000"/>
                          </a:solidFill>
                          <a:latin typeface="Calibri"/>
                        </a:rPr>
                        <a:t>and consistent use of punctuation, capitalization, and spelling</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415733">
                <a:tc>
                  <a:txBody>
                    <a:bodyPr/>
                    <a:lstStyle/>
                    <a:p>
                      <a:pPr marL="0" marR="0" algn="ctr">
                        <a:lnSpc>
                          <a:spcPct val="115000"/>
                        </a:lnSpc>
                        <a:spcBef>
                          <a:spcPts val="0"/>
                        </a:spcBef>
                        <a:spcAft>
                          <a:spcPts val="0"/>
                        </a:spcAft>
                      </a:pPr>
                      <a:r>
                        <a:rPr lang="en-US" sz="1400" b="1" dirty="0" smtClean="0">
                          <a:solidFill>
                            <a:srgbClr val="000000"/>
                          </a:solidFill>
                          <a:effectLst>
                            <a:outerShdw blurRad="38100" dist="38100" dir="2700000" algn="tl">
                              <a:srgbClr val="000000">
                                <a:alpha val="43137"/>
                              </a:srgbClr>
                            </a:outerShdw>
                          </a:effectLst>
                          <a:latin typeface="+mn-lt"/>
                          <a:ea typeface="Times New Roman"/>
                          <a:cs typeface="Times New Roman"/>
                        </a:rPr>
                        <a:t>3</a:t>
                      </a:r>
                    </a:p>
                    <a:p>
                      <a:pPr marL="0" marR="0" algn="ctr">
                        <a:lnSpc>
                          <a:spcPct val="115000"/>
                        </a:lnSpc>
                        <a:spcBef>
                          <a:spcPts val="0"/>
                        </a:spcBef>
                        <a:spcAft>
                          <a:spcPts val="0"/>
                        </a:spcAft>
                      </a:pPr>
                      <a:r>
                        <a:rPr lang="en-US" sz="700" b="1" dirty="0" smtClean="0">
                          <a:solidFill>
                            <a:srgbClr val="000000"/>
                          </a:solidFill>
                          <a:effectLst>
                            <a:outerShdw blurRad="38100" dist="38100" dir="2700000" algn="tl">
                              <a:srgbClr val="000000">
                                <a:alpha val="43137"/>
                              </a:srgbClr>
                            </a:outerShdw>
                          </a:effectLst>
                          <a:latin typeface="+mn-lt"/>
                          <a:ea typeface="Calibri"/>
                          <a:cs typeface="Times New Roman"/>
                        </a:rPr>
                        <a:t>Proficient</a:t>
                      </a:r>
                      <a:endParaRPr lang="en-US" sz="7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is adequately sustained and generally focused</a:t>
                      </a:r>
                      <a:r>
                        <a:rPr lang="en-US" sz="800" b="0" i="0" u="none" strike="noStrike" dirty="0" smtClean="0">
                          <a:solidFill>
                            <a:srgbClr val="000000"/>
                          </a:solidFill>
                          <a:latin typeface="Calibri"/>
                        </a:rPr>
                        <a:t>:</a:t>
                      </a:r>
                    </a:p>
                    <a:p>
                      <a:pPr marL="117475" indent="-117475" algn="l" fontAlgn="t">
                        <a:buFont typeface="Arial" pitchFamily="34" charset="0"/>
                        <a:buChar char="•"/>
                      </a:pPr>
                      <a:r>
                        <a:rPr lang="en-US" sz="800" b="0" i="0" u="none" strike="noStrike" dirty="0" smtClean="0">
                          <a:solidFill>
                            <a:srgbClr val="000000"/>
                          </a:solidFill>
                          <a:latin typeface="Calibri"/>
                        </a:rPr>
                        <a:t>claim </a:t>
                      </a:r>
                      <a:r>
                        <a:rPr lang="en-US" sz="800" b="0" i="0" u="none" strike="noStrike" dirty="0">
                          <a:solidFill>
                            <a:srgbClr val="000000"/>
                          </a:solidFill>
                          <a:latin typeface="Calibri"/>
                        </a:rPr>
                        <a:t>is clear and for the most part maintained, though some loosely related material may be </a:t>
                      </a:r>
                      <a:r>
                        <a:rPr lang="en-US" sz="800" b="0" i="0" u="none" strike="noStrike" dirty="0" smtClean="0">
                          <a:solidFill>
                            <a:srgbClr val="000000"/>
                          </a:solidFill>
                          <a:latin typeface="Calibri"/>
                        </a:rPr>
                        <a:t>present</a:t>
                      </a:r>
                    </a:p>
                    <a:p>
                      <a:pPr marL="117475" indent="-117475" algn="l" fontAlgn="t">
                        <a:buFont typeface="Arial" pitchFamily="34" charset="0"/>
                        <a:buChar char="•"/>
                      </a:pPr>
                      <a:r>
                        <a:rPr lang="en-US" sz="800" b="0" i="0" u="none" strike="noStrike" dirty="0" smtClean="0">
                          <a:solidFill>
                            <a:srgbClr val="000000"/>
                          </a:solidFill>
                          <a:latin typeface="Calibri"/>
                        </a:rPr>
                        <a:t> </a:t>
                      </a:r>
                      <a:r>
                        <a:rPr lang="en-US" sz="800" b="0" i="0" u="none" strike="noStrike" dirty="0">
                          <a:solidFill>
                            <a:srgbClr val="000000"/>
                          </a:solidFill>
                          <a:latin typeface="Calibri"/>
                        </a:rPr>
                        <a:t>context provided for the claim is adequate</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has an evident organizational structure and a sense of completeness, though there may be minor flaws and some ideas may be loosely connected</a:t>
                      </a:r>
                      <a:r>
                        <a:rPr lang="en-US" sz="800" b="0" i="0" u="none" strike="noStrike" dirty="0" smtClean="0">
                          <a:solidFill>
                            <a:srgbClr val="000000"/>
                          </a:solidFill>
                          <a:latin typeface="Calibri"/>
                        </a:rPr>
                        <a:t>:</a:t>
                      </a:r>
                    </a:p>
                    <a:p>
                      <a:pPr marL="117475" indent="-117475" algn="l" fontAlgn="t">
                        <a:buFont typeface="Arial" pitchFamily="34" charset="0"/>
                        <a:buChar char="•"/>
                      </a:pPr>
                      <a:r>
                        <a:rPr lang="en-US" sz="800" b="0" i="0" u="none" strike="noStrike" dirty="0" smtClean="0">
                          <a:solidFill>
                            <a:srgbClr val="000000"/>
                          </a:solidFill>
                          <a:latin typeface="Calibri"/>
                        </a:rPr>
                        <a:t>adequate </a:t>
                      </a:r>
                      <a:r>
                        <a:rPr lang="en-US" sz="800" b="0" i="0" u="none" strike="noStrike" dirty="0">
                          <a:solidFill>
                            <a:srgbClr val="000000"/>
                          </a:solidFill>
                          <a:latin typeface="Calibri"/>
                        </a:rPr>
                        <a:t>use of transitional strategies with some variety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adequate </a:t>
                      </a:r>
                      <a:r>
                        <a:rPr lang="en-US" sz="800" b="0" i="0" u="none" strike="noStrike" dirty="0">
                          <a:solidFill>
                            <a:srgbClr val="000000"/>
                          </a:solidFill>
                          <a:latin typeface="Calibri"/>
                        </a:rPr>
                        <a:t>progression of ideas from beginning to end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adequate </a:t>
                      </a:r>
                      <a:r>
                        <a:rPr lang="en-US" sz="800" b="0" i="0" u="none" strike="noStrike" dirty="0">
                          <a:solidFill>
                            <a:srgbClr val="000000"/>
                          </a:solidFill>
                          <a:latin typeface="Calibri"/>
                        </a:rPr>
                        <a:t>introduction and conclusion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adequate</a:t>
                      </a:r>
                      <a:r>
                        <a:rPr lang="en-US" sz="800" b="0" i="0" u="none" strike="noStrike" dirty="0">
                          <a:solidFill>
                            <a:srgbClr val="000000"/>
                          </a:solidFill>
                          <a:latin typeface="Calibri"/>
                        </a:rPr>
                        <a:t>, if slightly inconsistent, connection among ideas</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provides adequate support/evidence for writer’s claim that includes the use of sources, facts, and details. The response achieves some depth and specificity but is predominantly general: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some </a:t>
                      </a:r>
                      <a:r>
                        <a:rPr lang="en-US" sz="800" b="0" i="0" u="none" strike="noStrike" dirty="0">
                          <a:solidFill>
                            <a:srgbClr val="000000"/>
                          </a:solidFill>
                          <a:latin typeface="Calibri"/>
                        </a:rPr>
                        <a:t>evidence from sources is integrated, though citations may be general or imprecise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adequate </a:t>
                      </a:r>
                      <a:r>
                        <a:rPr lang="en-US" sz="800" b="0" i="0" u="none" strike="noStrike" dirty="0">
                          <a:solidFill>
                            <a:srgbClr val="000000"/>
                          </a:solidFill>
                          <a:latin typeface="Calibri"/>
                        </a:rPr>
                        <a:t>use of some elaborative techniques</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adequately expresses ideas, employing a mix of precise with more general language: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use </a:t>
                      </a:r>
                      <a:r>
                        <a:rPr lang="en-US" sz="800" b="0" i="0" u="none" strike="noStrike" dirty="0">
                          <a:solidFill>
                            <a:srgbClr val="000000"/>
                          </a:solidFill>
                          <a:latin typeface="Calibri"/>
                        </a:rPr>
                        <a:t>of domain-specific vocabulary is generally appropriate for the audience and purpose</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demonstrates an adequate command of conventions: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some </a:t>
                      </a:r>
                      <a:r>
                        <a:rPr lang="en-US" sz="800" b="0" i="0" u="none" strike="noStrike" dirty="0">
                          <a:solidFill>
                            <a:srgbClr val="000000"/>
                          </a:solidFill>
                          <a:latin typeface="Calibri"/>
                        </a:rPr>
                        <a:t>errors in usage and sentence formation may be present, but no systematic pattern of errors is displayed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adequate </a:t>
                      </a:r>
                      <a:r>
                        <a:rPr lang="en-US" sz="800" b="0" i="0" u="none" strike="noStrike" dirty="0">
                          <a:solidFill>
                            <a:srgbClr val="000000"/>
                          </a:solidFill>
                          <a:latin typeface="Calibri"/>
                        </a:rPr>
                        <a:t>use of punctuation, capitalization, and spelling</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038204">
                <a:tc>
                  <a:txBody>
                    <a:bodyPr/>
                    <a:lstStyle/>
                    <a:p>
                      <a:pPr marL="0" marR="0" algn="ctr">
                        <a:lnSpc>
                          <a:spcPct val="115000"/>
                        </a:lnSpc>
                        <a:spcBef>
                          <a:spcPts val="0"/>
                        </a:spcBef>
                        <a:spcAft>
                          <a:spcPts val="0"/>
                        </a:spcAft>
                      </a:pPr>
                      <a:r>
                        <a:rPr lang="en-US" sz="1400" b="1" dirty="0" smtClean="0">
                          <a:solidFill>
                            <a:srgbClr val="000000"/>
                          </a:solidFill>
                          <a:effectLst>
                            <a:outerShdw blurRad="38100" dist="38100" dir="2700000" algn="tl">
                              <a:srgbClr val="000000">
                                <a:alpha val="43137"/>
                              </a:srgbClr>
                            </a:outerShdw>
                          </a:effectLst>
                          <a:latin typeface="+mn-lt"/>
                          <a:ea typeface="Times New Roman"/>
                          <a:cs typeface="Times New Roman"/>
                        </a:rPr>
                        <a:t>2</a:t>
                      </a:r>
                    </a:p>
                    <a:p>
                      <a:pPr marL="0" marR="0" algn="ctr">
                        <a:lnSpc>
                          <a:spcPct val="115000"/>
                        </a:lnSpc>
                        <a:spcBef>
                          <a:spcPts val="0"/>
                        </a:spcBef>
                        <a:spcAft>
                          <a:spcPts val="0"/>
                        </a:spcAft>
                      </a:pPr>
                      <a:r>
                        <a:rPr lang="en-US" sz="600" b="1" dirty="0" smtClean="0">
                          <a:solidFill>
                            <a:srgbClr val="000000"/>
                          </a:solidFill>
                          <a:effectLst>
                            <a:outerShdw blurRad="38100" dist="38100" dir="2700000" algn="tl">
                              <a:srgbClr val="000000">
                                <a:alpha val="43137"/>
                              </a:srgbClr>
                            </a:outerShdw>
                          </a:effectLst>
                          <a:latin typeface="+mn-lt"/>
                          <a:ea typeface="Calibri"/>
                          <a:cs typeface="Times New Roman"/>
                        </a:rPr>
                        <a:t>Developing</a:t>
                      </a:r>
                      <a:endParaRPr lang="en-US" sz="6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is somewhat sustained and may have a minor drift in focus: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may </a:t>
                      </a:r>
                      <a:r>
                        <a:rPr lang="en-US" sz="800" b="0" i="0" u="none" strike="noStrike" dirty="0">
                          <a:solidFill>
                            <a:srgbClr val="000000"/>
                          </a:solidFill>
                          <a:latin typeface="Calibri"/>
                        </a:rPr>
                        <a:t>be clearly focused on the claim but is insufficiently sustained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claim </a:t>
                      </a:r>
                      <a:r>
                        <a:rPr lang="en-US" sz="800" b="0" i="0" u="none" strike="noStrike" dirty="0">
                          <a:solidFill>
                            <a:srgbClr val="000000"/>
                          </a:solidFill>
                          <a:latin typeface="Calibri"/>
                        </a:rPr>
                        <a:t>on the issue may be somewhat unclear and unfocused</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has an inconsistent organizational structure, and flaws are evident: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inconsistent </a:t>
                      </a:r>
                      <a:r>
                        <a:rPr lang="en-US" sz="800" b="0" i="0" u="none" strike="noStrike" dirty="0">
                          <a:solidFill>
                            <a:srgbClr val="000000"/>
                          </a:solidFill>
                          <a:latin typeface="Calibri"/>
                        </a:rPr>
                        <a:t>use of basic transitional strategies with little variety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uneven </a:t>
                      </a:r>
                      <a:r>
                        <a:rPr lang="en-US" sz="800" b="0" i="0" u="none" strike="noStrike" dirty="0">
                          <a:solidFill>
                            <a:srgbClr val="000000"/>
                          </a:solidFill>
                          <a:latin typeface="Calibri"/>
                        </a:rPr>
                        <a:t>progression of ideas from beginning to end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conclusion </a:t>
                      </a:r>
                      <a:r>
                        <a:rPr lang="en-US" sz="800" b="0" i="0" u="none" strike="noStrike" dirty="0">
                          <a:solidFill>
                            <a:srgbClr val="000000"/>
                          </a:solidFill>
                          <a:latin typeface="Calibri"/>
                        </a:rPr>
                        <a:t>and introduction, if present, are weak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weak </a:t>
                      </a:r>
                      <a:r>
                        <a:rPr lang="en-US" sz="800" b="0" i="0" u="none" strike="noStrike" dirty="0">
                          <a:solidFill>
                            <a:srgbClr val="000000"/>
                          </a:solidFill>
                          <a:latin typeface="Calibri"/>
                        </a:rPr>
                        <a:t>connection among ideas</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provides uneven, cursory support/evidence for the writer’s claim that includes partial or uneven use of sources, facts, and details, and achieves little depth: </a:t>
                      </a:r>
                      <a:endParaRPr lang="en-US" sz="800" b="0" i="0" u="none" strike="noStrike" dirty="0" smtClean="0">
                        <a:solidFill>
                          <a:srgbClr val="000000"/>
                        </a:solidFill>
                        <a:latin typeface="Calibri"/>
                      </a:endParaRPr>
                    </a:p>
                    <a:p>
                      <a:pPr algn="l" fontAlgn="t">
                        <a:buFont typeface="Arial" pitchFamily="34" charset="0"/>
                        <a:buChar char="•"/>
                      </a:pPr>
                      <a:r>
                        <a:rPr lang="en-US" sz="800" b="0" i="0" u="none" strike="noStrike" dirty="0" smtClean="0">
                          <a:solidFill>
                            <a:srgbClr val="000000"/>
                          </a:solidFill>
                          <a:latin typeface="Calibri"/>
                        </a:rPr>
                        <a:t>evidence </a:t>
                      </a:r>
                      <a:r>
                        <a:rPr lang="en-US" sz="800" b="0" i="0" u="none" strike="noStrike" dirty="0">
                          <a:solidFill>
                            <a:srgbClr val="000000"/>
                          </a:solidFill>
                          <a:latin typeface="Calibri"/>
                        </a:rPr>
                        <a:t>from sources is weakly integrated, and citations, if present, are uneven </a:t>
                      </a:r>
                      <a:endParaRPr lang="en-US" sz="800" b="0" i="0" u="none" strike="noStrike" dirty="0" smtClean="0">
                        <a:solidFill>
                          <a:srgbClr val="000000"/>
                        </a:solidFill>
                        <a:latin typeface="Calibri"/>
                      </a:endParaRPr>
                    </a:p>
                    <a:p>
                      <a:pPr algn="l" fontAlgn="t">
                        <a:buFont typeface="Arial" pitchFamily="34" charset="0"/>
                        <a:buChar char="•"/>
                      </a:pPr>
                      <a:r>
                        <a:rPr lang="en-US" sz="800" b="0" i="0" u="none" strike="noStrike" dirty="0" smtClean="0">
                          <a:solidFill>
                            <a:srgbClr val="000000"/>
                          </a:solidFill>
                          <a:latin typeface="Calibri"/>
                        </a:rPr>
                        <a:t>weak </a:t>
                      </a:r>
                      <a:r>
                        <a:rPr lang="en-US" sz="800" b="0" i="0" u="none" strike="noStrike" dirty="0">
                          <a:solidFill>
                            <a:srgbClr val="000000"/>
                          </a:solidFill>
                          <a:latin typeface="Calibri"/>
                        </a:rPr>
                        <a:t>or uneven use of elaborative techniques</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expresses ideas unevenly, using simplistic language: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use </a:t>
                      </a:r>
                      <a:r>
                        <a:rPr lang="en-US" sz="800" b="0" i="0" u="none" strike="noStrike" dirty="0">
                          <a:solidFill>
                            <a:srgbClr val="000000"/>
                          </a:solidFill>
                          <a:latin typeface="Calibri"/>
                        </a:rPr>
                        <a:t>of domain-specific vocabulary may at times be inappropriate for the audience and purpose</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demonstrates a partial command of conventions: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frequent </a:t>
                      </a:r>
                      <a:r>
                        <a:rPr lang="en-US" sz="800" b="0" i="0" u="none" strike="noStrike" dirty="0">
                          <a:solidFill>
                            <a:srgbClr val="000000"/>
                          </a:solidFill>
                          <a:latin typeface="Calibri"/>
                        </a:rPr>
                        <a:t>errors in usage may obscure meaning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inconsistent </a:t>
                      </a:r>
                      <a:r>
                        <a:rPr lang="en-US" sz="800" b="0" i="0" u="none" strike="noStrike" dirty="0">
                          <a:solidFill>
                            <a:srgbClr val="000000"/>
                          </a:solidFill>
                          <a:latin typeface="Calibri"/>
                        </a:rPr>
                        <a:t>use of punctuation, capitalization, and spelling</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943822">
                <a:tc>
                  <a:txBody>
                    <a:bodyPr/>
                    <a:lstStyle/>
                    <a:p>
                      <a:pPr marL="0" marR="0" algn="ctr">
                        <a:lnSpc>
                          <a:spcPct val="115000"/>
                        </a:lnSpc>
                        <a:spcBef>
                          <a:spcPts val="0"/>
                        </a:spcBef>
                        <a:spcAft>
                          <a:spcPts val="0"/>
                        </a:spcAft>
                      </a:pPr>
                      <a:r>
                        <a:rPr lang="en-US" sz="1400" b="1" dirty="0" smtClean="0">
                          <a:solidFill>
                            <a:srgbClr val="000000"/>
                          </a:solidFill>
                          <a:effectLst>
                            <a:outerShdw blurRad="38100" dist="38100" dir="2700000" algn="tl">
                              <a:srgbClr val="000000">
                                <a:alpha val="43137"/>
                              </a:srgbClr>
                            </a:outerShdw>
                          </a:effectLst>
                          <a:latin typeface="+mn-lt"/>
                          <a:ea typeface="Times New Roman"/>
                          <a:cs typeface="Times New Roman"/>
                        </a:rPr>
                        <a:t>1</a:t>
                      </a:r>
                    </a:p>
                    <a:p>
                      <a:pPr marL="0" marR="0" algn="ctr">
                        <a:lnSpc>
                          <a:spcPct val="115000"/>
                        </a:lnSpc>
                        <a:spcBef>
                          <a:spcPts val="0"/>
                        </a:spcBef>
                        <a:spcAft>
                          <a:spcPts val="0"/>
                        </a:spcAft>
                      </a:pPr>
                      <a:r>
                        <a:rPr lang="en-US" sz="700" b="1" dirty="0" smtClean="0">
                          <a:solidFill>
                            <a:srgbClr val="000000"/>
                          </a:solidFill>
                          <a:effectLst>
                            <a:outerShdw blurRad="38100" dist="38100" dir="2700000" algn="tl">
                              <a:srgbClr val="000000">
                                <a:alpha val="43137"/>
                              </a:srgbClr>
                            </a:outerShdw>
                          </a:effectLst>
                          <a:latin typeface="+mn-lt"/>
                          <a:ea typeface="Calibri"/>
                          <a:cs typeface="Times New Roman"/>
                        </a:rPr>
                        <a:t>Merging</a:t>
                      </a:r>
                      <a:endParaRPr lang="en-US" sz="7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may be related to the purpose but may offer little relevant detail: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may </a:t>
                      </a:r>
                      <a:r>
                        <a:rPr lang="en-US" sz="800" b="0" i="0" u="none" strike="noStrike" dirty="0">
                          <a:solidFill>
                            <a:srgbClr val="000000"/>
                          </a:solidFill>
                          <a:latin typeface="Calibri"/>
                        </a:rPr>
                        <a:t>be very brief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may </a:t>
                      </a:r>
                      <a:r>
                        <a:rPr lang="en-US" sz="800" b="0" i="0" u="none" strike="noStrike" dirty="0">
                          <a:solidFill>
                            <a:srgbClr val="000000"/>
                          </a:solidFill>
                          <a:latin typeface="Calibri"/>
                        </a:rPr>
                        <a:t>have a major drift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claim </a:t>
                      </a:r>
                      <a:r>
                        <a:rPr lang="en-US" sz="800" b="0" i="0" u="none" strike="noStrike" dirty="0">
                          <a:solidFill>
                            <a:srgbClr val="000000"/>
                          </a:solidFill>
                          <a:latin typeface="Calibri"/>
                        </a:rPr>
                        <a:t>may be confusing or ambiguous</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has little or no discernible organizational structure</a:t>
                      </a:r>
                      <a:r>
                        <a:rPr lang="en-US" sz="800" b="0" i="0" u="none" strike="noStrike" dirty="0" smtClean="0">
                          <a:solidFill>
                            <a:srgbClr val="000000"/>
                          </a:solidFill>
                          <a:latin typeface="Calibri"/>
                        </a:rPr>
                        <a:t>:</a:t>
                      </a:r>
                    </a:p>
                    <a:p>
                      <a:pPr marL="117475" indent="-117475" algn="l" fontAlgn="t">
                        <a:buFont typeface="Arial" pitchFamily="34" charset="0"/>
                        <a:buChar char="•"/>
                      </a:pPr>
                      <a:r>
                        <a:rPr lang="en-US" sz="800" b="0" i="0" u="none" strike="noStrike" dirty="0" smtClean="0">
                          <a:solidFill>
                            <a:srgbClr val="000000"/>
                          </a:solidFill>
                          <a:latin typeface="Calibri"/>
                        </a:rPr>
                        <a:t>few </a:t>
                      </a:r>
                      <a:r>
                        <a:rPr lang="en-US" sz="800" b="0" i="0" u="none" strike="noStrike" dirty="0">
                          <a:solidFill>
                            <a:srgbClr val="000000"/>
                          </a:solidFill>
                          <a:latin typeface="Calibri"/>
                        </a:rPr>
                        <a:t>or no transitional strategies are evident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frequent </a:t>
                      </a:r>
                      <a:r>
                        <a:rPr lang="en-US" sz="800" b="0" i="0" u="none" strike="noStrike" dirty="0">
                          <a:solidFill>
                            <a:srgbClr val="000000"/>
                          </a:solidFill>
                          <a:latin typeface="Calibri"/>
                        </a:rPr>
                        <a:t>extraneous ideas may intrude</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provides minimal support/evidence for the writer’s claim that includes little or no use of sources, facts, and details</a:t>
                      </a:r>
                      <a:r>
                        <a:rPr lang="en-US" sz="800" b="0" i="0" u="none" strike="noStrike" dirty="0" smtClean="0">
                          <a:solidFill>
                            <a:srgbClr val="000000"/>
                          </a:solidFill>
                          <a:latin typeface="Calibri"/>
                        </a:rPr>
                        <a:t>:</a:t>
                      </a:r>
                    </a:p>
                    <a:p>
                      <a:pPr marL="117475" indent="-117475" algn="l" fontAlgn="t">
                        <a:buFont typeface="Arial" pitchFamily="34" charset="0"/>
                        <a:buChar char="•"/>
                      </a:pPr>
                      <a:r>
                        <a:rPr lang="en-US" sz="800" b="0" i="0" u="none" strike="noStrike" dirty="0" smtClean="0">
                          <a:solidFill>
                            <a:srgbClr val="000000"/>
                          </a:solidFill>
                          <a:latin typeface="Calibri"/>
                        </a:rPr>
                        <a:t>use </a:t>
                      </a:r>
                      <a:r>
                        <a:rPr lang="en-US" sz="800" b="0" i="0" u="none" strike="noStrike" dirty="0">
                          <a:solidFill>
                            <a:srgbClr val="000000"/>
                          </a:solidFill>
                          <a:latin typeface="Calibri"/>
                        </a:rPr>
                        <a:t>of evidence from sources is minimal, absent, in error, or irrelevant</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expression of ideas is vague, lacks clarity, or is confusing: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uses </a:t>
                      </a:r>
                      <a:r>
                        <a:rPr lang="en-US" sz="800" b="0" i="0" u="none" strike="noStrike" dirty="0">
                          <a:solidFill>
                            <a:srgbClr val="000000"/>
                          </a:solidFill>
                          <a:latin typeface="Calibri"/>
                        </a:rPr>
                        <a:t>limited language or domain-specific vocabulary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may </a:t>
                      </a:r>
                      <a:r>
                        <a:rPr lang="en-US" sz="800" b="0" i="0" u="none" strike="noStrike" dirty="0">
                          <a:solidFill>
                            <a:srgbClr val="000000"/>
                          </a:solidFill>
                          <a:latin typeface="Calibri"/>
                        </a:rPr>
                        <a:t>have little sense of audience and purpose</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The response demonstrates a lack of command of conventions: </a:t>
                      </a:r>
                      <a:endParaRPr lang="en-US" sz="800" b="0" i="0" u="none" strike="noStrike" dirty="0" smtClean="0">
                        <a:solidFill>
                          <a:srgbClr val="000000"/>
                        </a:solidFill>
                        <a:latin typeface="Calibri"/>
                      </a:endParaRPr>
                    </a:p>
                    <a:p>
                      <a:pPr marL="117475" indent="-117475" algn="l" fontAlgn="t">
                        <a:buFont typeface="Arial" pitchFamily="34" charset="0"/>
                        <a:buChar char="•"/>
                      </a:pPr>
                      <a:r>
                        <a:rPr lang="en-US" sz="800" b="0" i="0" u="none" strike="noStrike" dirty="0" smtClean="0">
                          <a:solidFill>
                            <a:srgbClr val="000000"/>
                          </a:solidFill>
                          <a:latin typeface="Calibri"/>
                        </a:rPr>
                        <a:t>errors </a:t>
                      </a:r>
                      <a:r>
                        <a:rPr lang="en-US" sz="800" b="0" i="0" u="none" strike="noStrike" dirty="0">
                          <a:solidFill>
                            <a:srgbClr val="000000"/>
                          </a:solidFill>
                          <a:latin typeface="Calibri"/>
                        </a:rPr>
                        <a:t>are frequent and severe and meaning is often obscure</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41199">
                <a:tc>
                  <a:txBody>
                    <a:bodyPr/>
                    <a:lstStyle/>
                    <a:p>
                      <a:pPr marL="0" marR="0" algn="ctr">
                        <a:lnSpc>
                          <a:spcPct val="115000"/>
                        </a:lnSpc>
                        <a:spcBef>
                          <a:spcPts val="0"/>
                        </a:spcBef>
                        <a:spcAft>
                          <a:spcPts val="0"/>
                        </a:spcAft>
                      </a:pPr>
                      <a:r>
                        <a:rPr lang="en-US" sz="1400" b="1" dirty="0">
                          <a:solidFill>
                            <a:srgbClr val="000000"/>
                          </a:solidFill>
                          <a:effectLst>
                            <a:outerShdw blurRad="38100" dist="38100" dir="2700000" algn="tl">
                              <a:srgbClr val="000000">
                                <a:alpha val="43137"/>
                              </a:srgbClr>
                            </a:outerShdw>
                          </a:effectLst>
                          <a:latin typeface="+mn-lt"/>
                          <a:ea typeface="Times New Roman"/>
                          <a:cs typeface="Times New Roman"/>
                        </a:rPr>
                        <a:t>0</a:t>
                      </a:r>
                      <a:endParaRPr lang="en-US" sz="14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5">
                  <a:txBody>
                    <a:bodyPr/>
                    <a:lstStyle/>
                    <a:p>
                      <a:pPr algn="l" fontAlgn="t"/>
                      <a:r>
                        <a:rPr lang="en-US" sz="600" b="0" i="0" u="none" strike="noStrike" dirty="0">
                          <a:solidFill>
                            <a:srgbClr val="000000"/>
                          </a:solidFill>
                          <a:latin typeface="+mn-lt"/>
                        </a:rPr>
                        <a:t>A response gets no credit if it provides no evidence of the ability to [fill in with key language from the intended target].</a:t>
                      </a:r>
                    </a:p>
                  </a:txBody>
                  <a:tcPr marL="108866" marR="12372" marT="667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ectangle 3"/>
          <p:cNvSpPr/>
          <p:nvPr/>
        </p:nvSpPr>
        <p:spPr>
          <a:xfrm>
            <a:off x="217355" y="20756"/>
            <a:ext cx="6930766" cy="344066"/>
          </a:xfrm>
          <a:prstGeom prst="rect">
            <a:avLst/>
          </a:prstGeom>
        </p:spPr>
        <p:txBody>
          <a:bodyPr wrap="square" lIns="96898" tIns="48449" rIns="96898" bIns="48449">
            <a:spAutoFit/>
          </a:bodyPr>
          <a:lstStyle>
            <a:defPPr>
              <a:defRPr lang="en-US"/>
            </a:defPPr>
            <a:lvl1pPr marL="0" algn="l" defTabSz="961309" rtl="0" eaLnBrk="1" latinLnBrk="0" hangingPunct="1">
              <a:defRPr sz="1900" kern="1200">
                <a:solidFill>
                  <a:schemeClr val="tx1"/>
                </a:solidFill>
                <a:latin typeface="+mn-lt"/>
                <a:ea typeface="+mn-ea"/>
                <a:cs typeface="+mn-cs"/>
              </a:defRPr>
            </a:lvl1pPr>
            <a:lvl2pPr marL="480654" algn="l" defTabSz="961309" rtl="0" eaLnBrk="1" latinLnBrk="0" hangingPunct="1">
              <a:defRPr sz="1900" kern="1200">
                <a:solidFill>
                  <a:schemeClr val="tx1"/>
                </a:solidFill>
                <a:latin typeface="+mn-lt"/>
                <a:ea typeface="+mn-ea"/>
                <a:cs typeface="+mn-cs"/>
              </a:defRPr>
            </a:lvl2pPr>
            <a:lvl3pPr marL="961309" algn="l" defTabSz="961309" rtl="0" eaLnBrk="1" latinLnBrk="0" hangingPunct="1">
              <a:defRPr sz="1900" kern="1200">
                <a:solidFill>
                  <a:schemeClr val="tx1"/>
                </a:solidFill>
                <a:latin typeface="+mn-lt"/>
                <a:ea typeface="+mn-ea"/>
                <a:cs typeface="+mn-cs"/>
              </a:defRPr>
            </a:lvl3pPr>
            <a:lvl4pPr marL="1441963" algn="l" defTabSz="961309" rtl="0" eaLnBrk="1" latinLnBrk="0" hangingPunct="1">
              <a:defRPr sz="1900" kern="1200">
                <a:solidFill>
                  <a:schemeClr val="tx1"/>
                </a:solidFill>
                <a:latin typeface="+mn-lt"/>
                <a:ea typeface="+mn-ea"/>
                <a:cs typeface="+mn-cs"/>
              </a:defRPr>
            </a:lvl4pPr>
            <a:lvl5pPr marL="1922617" algn="l" defTabSz="961309" rtl="0" eaLnBrk="1" latinLnBrk="0" hangingPunct="1">
              <a:defRPr sz="1900" kern="1200">
                <a:solidFill>
                  <a:schemeClr val="tx1"/>
                </a:solidFill>
                <a:latin typeface="+mn-lt"/>
                <a:ea typeface="+mn-ea"/>
                <a:cs typeface="+mn-cs"/>
              </a:defRPr>
            </a:lvl5pPr>
            <a:lvl6pPr marL="2403272" algn="l" defTabSz="961309" rtl="0" eaLnBrk="1" latinLnBrk="0" hangingPunct="1">
              <a:defRPr sz="1900" kern="1200">
                <a:solidFill>
                  <a:schemeClr val="tx1"/>
                </a:solidFill>
                <a:latin typeface="+mn-lt"/>
                <a:ea typeface="+mn-ea"/>
                <a:cs typeface="+mn-cs"/>
              </a:defRPr>
            </a:lvl6pPr>
            <a:lvl7pPr marL="2883926" algn="l" defTabSz="961309" rtl="0" eaLnBrk="1" latinLnBrk="0" hangingPunct="1">
              <a:defRPr sz="1900" kern="1200">
                <a:solidFill>
                  <a:schemeClr val="tx1"/>
                </a:solidFill>
                <a:latin typeface="+mn-lt"/>
                <a:ea typeface="+mn-ea"/>
                <a:cs typeface="+mn-cs"/>
              </a:defRPr>
            </a:lvl7pPr>
            <a:lvl8pPr marL="3364581" algn="l" defTabSz="961309" rtl="0" eaLnBrk="1" latinLnBrk="0" hangingPunct="1">
              <a:defRPr sz="1900" kern="1200">
                <a:solidFill>
                  <a:schemeClr val="tx1"/>
                </a:solidFill>
                <a:latin typeface="+mn-lt"/>
                <a:ea typeface="+mn-ea"/>
                <a:cs typeface="+mn-cs"/>
              </a:defRPr>
            </a:lvl8pPr>
            <a:lvl9pPr marL="3845235" algn="l" defTabSz="961309" rtl="0" eaLnBrk="1" latinLnBrk="0" hangingPunct="1">
              <a:defRPr sz="1900" kern="1200">
                <a:solidFill>
                  <a:schemeClr val="tx1"/>
                </a:solidFill>
                <a:latin typeface="+mn-lt"/>
                <a:ea typeface="+mn-ea"/>
                <a:cs typeface="+mn-cs"/>
              </a:defRPr>
            </a:lvl9pPr>
          </a:lstStyle>
          <a:p>
            <a:r>
              <a:rPr lang="en-US" sz="1600" b="1" dirty="0">
                <a:effectLst>
                  <a:outerShdw blurRad="38100" dist="38100" dir="2700000" algn="tl">
                    <a:srgbClr val="000000">
                      <a:alpha val="43137"/>
                    </a:srgbClr>
                  </a:outerShdw>
                </a:effectLst>
              </a:rPr>
              <a:t> Grades 6 - 8: Generic 4-Point Opinion Writing Rubric </a:t>
            </a:r>
            <a:endParaRPr lang="en-US" sz="1600" dirty="0">
              <a:effectLst>
                <a:outerShdw blurRad="38100" dist="38100" dir="2700000" algn="tl">
                  <a:srgbClr val="000000">
                    <a:alpha val="43137"/>
                  </a:srgbClr>
                </a:outerShdw>
              </a:effectLst>
            </a:endParaRPr>
          </a:p>
        </p:txBody>
      </p:sp>
      <p:sp>
        <p:nvSpPr>
          <p:cNvPr id="5" name="Rectangle 4"/>
          <p:cNvSpPr/>
          <p:nvPr/>
        </p:nvSpPr>
        <p:spPr>
          <a:xfrm>
            <a:off x="434708" y="6234546"/>
            <a:ext cx="8709292" cy="231792"/>
          </a:xfrm>
          <a:prstGeom prst="rect">
            <a:avLst/>
          </a:prstGeom>
        </p:spPr>
        <p:txBody>
          <a:bodyPr wrap="square" lIns="92391" tIns="46195" rIns="92391" bIns="46195">
            <a:spAutoFit/>
          </a:bodyPr>
          <a:lstStyle/>
          <a:p>
            <a:r>
              <a:rPr lang="en-US" sz="900" b="1" dirty="0"/>
              <a:t>Working Drafts of ELA rubrics for assessing CCSS writing standards --- © (2010) Karin Hess, National Center for Assessment [khess@nciea.org</a:t>
            </a:r>
            <a:endParaRPr lang="en-US" sz="900" dirty="0"/>
          </a:p>
        </p:txBody>
      </p:sp>
      <p:sp>
        <p:nvSpPr>
          <p:cNvPr id="7" name="Footer Placeholder 6"/>
          <p:cNvSpPr>
            <a:spLocks noGrp="1"/>
          </p:cNvSpPr>
          <p:nvPr>
            <p:ph type="ftr" sz="quarter" idx="11"/>
          </p:nvPr>
        </p:nvSpPr>
        <p:spPr/>
        <p:txBody>
          <a:bodyPr/>
          <a:lstStyle/>
          <a:p>
            <a:r>
              <a:rPr lang="en-US" dirty="0" smtClean="0"/>
              <a:t>12/01/14 Judy Ramer/OSP and HSD</a:t>
            </a:r>
            <a:endParaRPr lang="en-US" dirty="0"/>
          </a:p>
        </p:txBody>
      </p:sp>
    </p:spTree>
    <p:extLst>
      <p:ext uri="{BB962C8B-B14F-4D97-AF65-F5344CB8AC3E}">
        <p14:creationId xmlns:p14="http://schemas.microsoft.com/office/powerpoint/2010/main" val="38296977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096000" y="6400800"/>
            <a:ext cx="2895600" cy="365125"/>
          </a:xfrm>
        </p:spPr>
        <p:txBody>
          <a:bodyPr/>
          <a:lstStyle/>
          <a:p>
            <a:r>
              <a:rPr lang="en-US" dirty="0" smtClean="0"/>
              <a:t>12/01/14 Judy Ramer/OSP and HSD</a:t>
            </a:r>
            <a:endParaRPr lang="en-US" dirty="0"/>
          </a:p>
        </p:txBody>
      </p:sp>
      <p:sp>
        <p:nvSpPr>
          <p:cNvPr id="6" name="TextBox 5"/>
          <p:cNvSpPr txBox="1"/>
          <p:nvPr/>
        </p:nvSpPr>
        <p:spPr>
          <a:xfrm>
            <a:off x="838200" y="1143000"/>
            <a:ext cx="7162800" cy="1938992"/>
          </a:xfrm>
          <a:prstGeom prst="rect">
            <a:avLst/>
          </a:prstGeom>
          <a:noFill/>
        </p:spPr>
        <p:txBody>
          <a:bodyPr wrap="square" rtlCol="0">
            <a:spAutoFit/>
          </a:bodyPr>
          <a:lstStyle/>
          <a:p>
            <a:pPr algn="ctr"/>
            <a:r>
              <a:rPr lang="en-US" sz="4000" dirty="0" smtClean="0"/>
              <a:t>Informative/Explanatory Exemplar Pieces</a:t>
            </a:r>
            <a:endParaRPr lang="en-US" sz="4000" dirty="0"/>
          </a:p>
          <a:p>
            <a:pPr algn="ctr"/>
            <a:endParaRPr lang="en-US" sz="4000" dirty="0"/>
          </a:p>
        </p:txBody>
      </p:sp>
    </p:spTree>
    <p:extLst>
      <p:ext uri="{BB962C8B-B14F-4D97-AF65-F5344CB8AC3E}">
        <p14:creationId xmlns:p14="http://schemas.microsoft.com/office/powerpoint/2010/main" val="17848661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000" dirty="0" smtClean="0"/>
              <a:t>(K Informative/Explanatory story)</a:t>
            </a:r>
            <a:endParaRPr lang="en-US" sz="1000"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pic>
        <p:nvPicPr>
          <p:cNvPr id="102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438400" y="717176"/>
            <a:ext cx="6288741" cy="57987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0258" t="18584" r="13952" b="74844"/>
          <a:stretch/>
        </p:blipFill>
        <p:spPr bwMode="auto">
          <a:xfrm>
            <a:off x="304800" y="76200"/>
            <a:ext cx="6288741" cy="640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5129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27737744"/>
              </p:ext>
            </p:extLst>
          </p:nvPr>
        </p:nvGraphicFramePr>
        <p:xfrm>
          <a:off x="609600" y="457200"/>
          <a:ext cx="7696200" cy="5935430"/>
        </p:xfrm>
        <a:graphic>
          <a:graphicData uri="http://schemas.openxmlformats.org/drawingml/2006/table">
            <a:tbl>
              <a:tblPr/>
              <a:tblGrid>
                <a:gridCol w="1072593"/>
                <a:gridCol w="1365807"/>
                <a:gridCol w="1295400"/>
                <a:gridCol w="1219200"/>
                <a:gridCol w="1219200"/>
                <a:gridCol w="1524000"/>
              </a:tblGrid>
              <a:tr h="291851">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dirty="0" smtClean="0">
                          <a:ln>
                            <a:noFill/>
                          </a:ln>
                          <a:solidFill>
                            <a:prstClr val="black"/>
                          </a:solidFill>
                          <a:effectLst/>
                          <a:uLnTx/>
                          <a:uFillTx/>
                          <a:latin typeface="+mn-lt"/>
                          <a:ea typeface="+mn-ea"/>
                          <a:cs typeface="+mn-cs"/>
                        </a:rPr>
                        <a:t>CCSS.ELA-LITERACY.W.K.2</a:t>
                      </a:r>
                      <a:r>
                        <a:rPr kumimoji="0" lang="en-US" sz="900" b="0" i="0" u="none" strike="noStrike" kern="1200" cap="none" spc="0" normalizeH="0" baseline="0" noProof="0" dirty="0" smtClean="0">
                          <a:ln>
                            <a:noFill/>
                          </a:ln>
                          <a:solidFill>
                            <a:prstClr val="black"/>
                          </a:solidFill>
                          <a:effectLst/>
                          <a:uLnTx/>
                          <a:uFillTx/>
                          <a:latin typeface="+mn-lt"/>
                          <a:ea typeface="+mn-ea"/>
                          <a:cs typeface="+mn-cs"/>
                        </a:rPr>
                        <a:t/>
                      </a:r>
                      <a:br>
                        <a:rPr kumimoji="0" lang="en-US" sz="900" b="0" i="0" u="none" strike="noStrike" kern="1200" cap="none" spc="0" normalizeH="0" baseline="0" noProof="0" dirty="0" smtClean="0">
                          <a:ln>
                            <a:noFill/>
                          </a:ln>
                          <a:solidFill>
                            <a:prstClr val="black"/>
                          </a:solidFill>
                          <a:effectLst/>
                          <a:uLnTx/>
                          <a:uFillTx/>
                          <a:latin typeface="+mn-lt"/>
                          <a:ea typeface="+mn-ea"/>
                          <a:cs typeface="+mn-cs"/>
                        </a:rPr>
                      </a:br>
                      <a:r>
                        <a:rPr lang="en-US" sz="900" dirty="0" smtClean="0"/>
                        <a:t>Use a combination of drawing, dictating, and writing to compose informative/explanatory texts in which they name what they are writing about and supply some information about the topic.</a:t>
                      </a:r>
                      <a:endParaRPr kumimoji="0" lang="en-US" sz="900" b="0" i="0" u="none" strike="noStrike" kern="1200" cap="none" spc="0" normalizeH="0" baseline="0" noProof="0" dirty="0" smtClean="0">
                        <a:ln>
                          <a:noFill/>
                        </a:ln>
                        <a:solidFill>
                          <a:prstClr val="black"/>
                        </a:solidFill>
                        <a:effectLst/>
                        <a:uLnTx/>
                        <a:uFillTx/>
                        <a:latin typeface="+mn-lt"/>
                        <a:ea typeface="+mn-ea"/>
                        <a:cs typeface="+mn-cs"/>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1851">
                <a:tc gridSpan="6">
                  <a:txBody>
                    <a:bodyPr/>
                    <a:lstStyle/>
                    <a:p>
                      <a:pPr marL="0" marR="0" algn="ctr">
                        <a:lnSpc>
                          <a:spcPct val="115000"/>
                        </a:lnSpc>
                        <a:spcBef>
                          <a:spcPts val="0"/>
                        </a:spcBef>
                        <a:spcAft>
                          <a:spcPts val="0"/>
                        </a:spcAft>
                      </a:pPr>
                      <a:r>
                        <a:rPr lang="en-US" sz="1800" b="1" i="1" dirty="0" smtClean="0">
                          <a:latin typeface="+mn-lt"/>
                          <a:ea typeface="Calibri"/>
                          <a:cs typeface="Times New Roman"/>
                        </a:rPr>
                        <a:t>K-2    </a:t>
                      </a:r>
                      <a:r>
                        <a:rPr lang="en-US" sz="1800" dirty="0" smtClean="0">
                          <a:latin typeface="+mn-lt"/>
                          <a:ea typeface="Calibri"/>
                          <a:cs typeface="Times New Roman"/>
                        </a:rPr>
                        <a:t>SBAC 4 Point Informative/Explanatory Rubric</a:t>
                      </a:r>
                      <a:endParaRPr lang="en-US" sz="18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91851">
                <a:tc rowSpan="2">
                  <a:txBody>
                    <a:bodyPr/>
                    <a:lstStyle/>
                    <a:p>
                      <a:pPr marL="0" marR="0" algn="ctr">
                        <a:lnSpc>
                          <a:spcPct val="115000"/>
                        </a:lnSpc>
                        <a:spcBef>
                          <a:spcPts val="0"/>
                        </a:spcBef>
                        <a:spcAft>
                          <a:spcPts val="0"/>
                        </a:spcAft>
                      </a:pPr>
                      <a:r>
                        <a:rPr lang="en-US" sz="2400" b="1" dirty="0">
                          <a:solidFill>
                            <a:srgbClr val="000000"/>
                          </a:solidFill>
                          <a:latin typeface="+mn-lt"/>
                          <a:ea typeface="Times New Roman"/>
                          <a:cs typeface="Times New Roman"/>
                        </a:rPr>
                        <a:t>Score</a:t>
                      </a:r>
                      <a:endParaRPr lang="en-US" sz="24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1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Times New Roman"/>
                          <a:cs typeface="Times New Roman"/>
                        </a:rPr>
                        <a:t>Conventions</a:t>
                      </a:r>
                    </a:p>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Calibri"/>
                          <a:cs typeface="Times New Roman"/>
                        </a:rPr>
                        <a:t>Standard L 1-2</a:t>
                      </a: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24028">
                <a:tc vMerge="1">
                  <a:txBody>
                    <a:bodyPr/>
                    <a:lstStyle/>
                    <a:p>
                      <a:endParaRPr lang="en-US"/>
                    </a:p>
                  </a:txBody>
                  <a:tcPr/>
                </a:tc>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040892">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rtl="0">
                        <a:buFont typeface="Arial" panose="020B0604020202020204" pitchFamily="34" charset="0"/>
                        <a:buNone/>
                      </a:pPr>
                      <a:r>
                        <a:rPr lang="en-US" sz="900" b="0" i="0" u="none" strike="noStrike" kern="1200" dirty="0" smtClean="0">
                          <a:solidFill>
                            <a:schemeClr val="tx1"/>
                          </a:solidFill>
                          <a:effectLst/>
                          <a:latin typeface="+mn-lt"/>
                          <a:ea typeface="+mn-ea"/>
                          <a:cs typeface="+mn-cs"/>
                        </a:rPr>
                        <a:t>-Uses a combination of drawing, dictation, &amp; writing (K) to compose.</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-Explains something more about the topic OR a connection is</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made between topic &amp; broader idea(s).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-Clearly presents the topic and focus/controlling idea</a:t>
                      </a:r>
                      <a:endParaRPr lang="en-US" sz="900" b="0" dirty="0" smtClean="0">
                        <a:effectLst/>
                      </a:endParaRPr>
                    </a:p>
                    <a:p>
                      <a:r>
                        <a:rPr lang="en-US" sz="900" b="0" dirty="0" smtClean="0">
                          <a:effectLst/>
                        </a:rPr>
                        <a:t/>
                      </a:r>
                      <a:br>
                        <a:rPr lang="en-US" sz="900" b="0" dirty="0" smtClean="0">
                          <a:effectLst/>
                        </a:rPr>
                      </a:br>
                      <a:endParaRPr lang="en-US" sz="9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-Intro, body, and conclusion support focus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-Uses several transitions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appropriately (e.g., because, since, and, but, also, for example, since) to connect or</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group ideas</a:t>
                      </a:r>
                      <a:r>
                        <a:rPr lang="en-US" sz="900" b="0" dirty="0" smtClean="0">
                          <a:effectLst/>
                        </a:rPr>
                        <a:t/>
                      </a:r>
                      <a:br>
                        <a:rPr lang="en-US" sz="900" b="0" dirty="0" smtClean="0">
                          <a:effectLst/>
                        </a:rPr>
                      </a:br>
                      <a:endParaRPr lang="en-US" sz="9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-Has a depth of information; insightful </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-Elaborates, using a variety of relevant details,</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definitions, examples,</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quotes, text evidence to</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support focus/concepts</a:t>
                      </a:r>
                      <a:r>
                        <a:rPr lang="en-US" sz="900" b="0" dirty="0" smtClean="0">
                          <a:effectLst/>
                        </a:rPr>
                        <a:t/>
                      </a:r>
                      <a:br>
                        <a:rPr lang="en-US" sz="900" b="0" dirty="0" smtClean="0">
                          <a:effectLst/>
                        </a:rPr>
                      </a:br>
                      <a:endParaRPr lang="en-US" sz="9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-Maintains voice/tone of</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knowledgeable person</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conveying information.</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-Knows when to use</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formal-informal</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language.</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-Uses effective, precise</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vocabulary and variety</a:t>
                      </a:r>
                      <a:endParaRPr lang="en-US" sz="900" b="0" dirty="0" smtClean="0">
                        <a:effectLst/>
                      </a:endParaRPr>
                    </a:p>
                    <a:p>
                      <a:r>
                        <a:rPr lang="en-US" sz="900" b="0" i="0" u="none" strike="noStrike" kern="1200" dirty="0" smtClean="0">
                          <a:solidFill>
                            <a:schemeClr val="tx1"/>
                          </a:solidFill>
                          <a:effectLst/>
                          <a:latin typeface="+mn-lt"/>
                          <a:ea typeface="+mn-ea"/>
                          <a:cs typeface="+mn-cs"/>
                        </a:rPr>
                        <a:t>of sentence structures</a:t>
                      </a:r>
                      <a:r>
                        <a:rPr lang="en-US" sz="900" b="0" dirty="0" smtClean="0">
                          <a:effectLst/>
                        </a:rPr>
                        <a:t/>
                      </a:r>
                      <a:br>
                        <a:rPr lang="en-US" sz="900" b="0" dirty="0" smtClean="0">
                          <a:effectLst/>
                        </a:rPr>
                      </a:br>
                      <a:endParaRPr lang="en-US" sz="9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-Edits with support /</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resources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-Has few or no errors in</a:t>
                      </a:r>
                      <a:endParaRPr lang="en-US" sz="900" b="0" dirty="0" smtClean="0">
                        <a:effectLst/>
                      </a:endParaRPr>
                    </a:p>
                    <a:p>
                      <a:r>
                        <a:rPr lang="en-US" sz="900" b="0" i="0" u="none" strike="noStrike" kern="1200" dirty="0" smtClean="0">
                          <a:solidFill>
                            <a:schemeClr val="tx1"/>
                          </a:solidFill>
                          <a:effectLst/>
                          <a:latin typeface="+mn-lt"/>
                          <a:ea typeface="+mn-ea"/>
                          <a:cs typeface="+mn-cs"/>
                        </a:rPr>
                        <a:t>grammar, word usage, or mechanics as appropriate to grade</a:t>
                      </a:r>
                      <a:r>
                        <a:rPr lang="en-US" sz="900" b="0" dirty="0" smtClean="0">
                          <a:effectLst/>
                        </a:rPr>
                        <a:t/>
                      </a:r>
                      <a:br>
                        <a:rPr lang="en-US" sz="900" b="0" dirty="0" smtClean="0">
                          <a:effectLst/>
                        </a:rPr>
                      </a:br>
                      <a:endParaRPr lang="en-US" sz="9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32461">
                <a:tc gridSpan="6">
                  <a:txBody>
                    <a:bodyPr/>
                    <a:lstStyle/>
                    <a:p>
                      <a:pPr marL="0" marR="0" algn="ctr">
                        <a:lnSpc>
                          <a:spcPct val="115000"/>
                        </a:lnSpc>
                        <a:spcBef>
                          <a:spcPts val="0"/>
                        </a:spcBef>
                        <a:spcAft>
                          <a:spcPts val="0"/>
                        </a:spcAft>
                      </a:pPr>
                      <a:r>
                        <a:rPr lang="en-US" sz="1200" b="1" dirty="0" smtClean="0">
                          <a:effectLst/>
                          <a:latin typeface="+mn-lt"/>
                          <a:ea typeface="Calibri"/>
                          <a:cs typeface="Times New Roman"/>
                        </a:rPr>
                        <a:t>Exemplar Example for Grade K</a:t>
                      </a:r>
                      <a:endParaRPr lang="en-US" sz="1200" b="1" dirty="0">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hMerge="1">
                  <a:txBody>
                    <a:bodyPr/>
                    <a:lstStyle/>
                    <a:p>
                      <a:pPr marL="53975" indent="0" algn="l"/>
                      <a:endParaRPr lang="en-US" sz="7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137031">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smtClean="0">
                        <a:effectLst>
                          <a:outerShdw blurRad="38100" dist="38100" dir="2700000" algn="tl">
                            <a:srgbClr val="000000">
                              <a:alpha val="43137"/>
                            </a:srgbClr>
                          </a:outerShdw>
                        </a:effectLst>
                        <a:latin typeface="+mn-lt"/>
                        <a:ea typeface="Calibri"/>
                        <a:cs typeface="Times New Roman"/>
                      </a:endParaRPr>
                    </a:p>
                    <a:p>
                      <a:pPr marL="0" marR="0" algn="ctr">
                        <a:lnSpc>
                          <a:spcPct val="115000"/>
                        </a:lnSpc>
                        <a:spcBef>
                          <a:spcPts val="0"/>
                        </a:spcBef>
                        <a:spcAft>
                          <a:spcPts val="0"/>
                        </a:spcAft>
                      </a:pP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establishes the topic in </a:t>
                      </a:r>
                      <a:r>
                        <a:rPr lang="en-US" sz="900" b="0" i="0" u="none" strike="noStrike" kern="1200" baseline="0" smtClean="0">
                          <a:solidFill>
                            <a:schemeClr val="tx1"/>
                          </a:solidFill>
                          <a:latin typeface="+mn-lt"/>
                          <a:ea typeface="+mn-ea"/>
                          <a:cs typeface="+mn-cs"/>
                        </a:rPr>
                        <a:t>a title:</a:t>
                      </a:r>
                      <a:endParaRPr lang="en-US" sz="900" b="0" i="0" u="none" strike="noStrike" kern="1200" baseline="0" dirty="0" smtClean="0">
                        <a:solidFill>
                          <a:schemeClr val="tx1"/>
                        </a:solidFill>
                        <a:latin typeface="+mn-lt"/>
                        <a:ea typeface="+mn-ea"/>
                        <a:cs typeface="+mn-cs"/>
                      </a:endParaRPr>
                    </a:p>
                    <a:p>
                      <a:r>
                        <a:rPr lang="en-US" sz="900" b="0" i="1" u="none" strike="noStrike" kern="1200" baseline="0" smtClean="0">
                          <a:solidFill>
                            <a:schemeClr val="tx1"/>
                          </a:solidFill>
                          <a:latin typeface="+mn-lt"/>
                          <a:ea typeface="+mn-ea"/>
                          <a:cs typeface="+mn-cs"/>
                        </a:rPr>
                        <a:t>…Mrs</a:t>
                      </a:r>
                      <a:r>
                        <a:rPr lang="en-US" sz="900" b="0" i="1" u="none" strike="noStrike" kern="1200" baseline="0" dirty="0" smtClean="0">
                          <a:solidFill>
                            <a:schemeClr val="tx1"/>
                          </a:solidFill>
                          <a:latin typeface="+mn-lt"/>
                          <a:ea typeface="+mn-ea"/>
                          <a:cs typeface="+mn-cs"/>
                        </a:rPr>
                        <a:t>. ___ red </a:t>
                      </a:r>
                      <a:r>
                        <a:rPr lang="en-US" sz="900" b="0" i="0" u="none" strike="noStrike" kern="1200" baseline="0" dirty="0" smtClean="0">
                          <a:solidFill>
                            <a:schemeClr val="tx1"/>
                          </a:solidFill>
                          <a:latin typeface="+mn-lt"/>
                          <a:ea typeface="+mn-ea"/>
                          <a:cs typeface="+mn-cs"/>
                        </a:rPr>
                        <a:t>(read) </a:t>
                      </a:r>
                      <a:r>
                        <a:rPr lang="en-US" sz="900" b="0" i="1" u="none" strike="noStrike" kern="1200" baseline="0" dirty="0" smtClean="0">
                          <a:solidFill>
                            <a:schemeClr val="tx1"/>
                          </a:solidFill>
                          <a:latin typeface="+mn-lt"/>
                          <a:ea typeface="+mn-ea"/>
                          <a:cs typeface="+mn-cs"/>
                        </a:rPr>
                        <a:t>us a </a:t>
                      </a:r>
                      <a:r>
                        <a:rPr lang="en-US" sz="900" b="0" i="1" u="none" strike="noStrike" kern="1200" baseline="0" dirty="0" err="1" smtClean="0">
                          <a:solidFill>
                            <a:schemeClr val="tx1"/>
                          </a:solidFill>
                          <a:latin typeface="+mn-lt"/>
                          <a:ea typeface="+mn-ea"/>
                          <a:cs typeface="+mn-cs"/>
                        </a:rPr>
                        <a:t>strorry</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(story) </a:t>
                      </a:r>
                      <a:r>
                        <a:rPr lang="en-US" sz="900" b="0" i="1" u="none" strike="noStrike" kern="1200" baseline="0" dirty="0" smtClean="0">
                          <a:solidFill>
                            <a:schemeClr val="tx1"/>
                          </a:solidFill>
                          <a:latin typeface="+mn-lt"/>
                          <a:ea typeface="+mn-ea"/>
                          <a:cs typeface="+mn-cs"/>
                        </a:rPr>
                        <a:t>a </a:t>
                      </a:r>
                      <a:r>
                        <a:rPr lang="en-US" sz="900" b="0" i="1" u="none" strike="noStrike" kern="1200" baseline="0" dirty="0" err="1" smtClean="0">
                          <a:solidFill>
                            <a:schemeClr val="tx1"/>
                          </a:solidFill>
                          <a:latin typeface="+mn-lt"/>
                          <a:ea typeface="+mn-ea"/>
                          <a:cs typeface="+mn-cs"/>
                        </a:rPr>
                        <a:t>baowt</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(about) </a:t>
                      </a:r>
                      <a:r>
                        <a:rPr lang="en-US" sz="900" b="0" i="1" u="none" strike="noStrike" kern="1200" baseline="0" dirty="0" smtClean="0">
                          <a:solidFill>
                            <a:schemeClr val="tx1"/>
                          </a:solidFill>
                          <a:latin typeface="+mn-lt"/>
                          <a:ea typeface="+mn-ea"/>
                          <a:cs typeface="+mn-cs"/>
                        </a:rPr>
                        <a:t>frogs</a:t>
                      </a:r>
                      <a:r>
                        <a:rPr lang="en-US" sz="900" b="0" i="0" u="none" strike="noStrike" kern="1200" baseline="0" dirty="0" smtClean="0">
                          <a:solidFill>
                            <a:schemeClr val="tx1"/>
                          </a:solidFill>
                          <a:latin typeface="+mn-lt"/>
                          <a:ea typeface="+mn-ea"/>
                          <a:cs typeface="+mn-cs"/>
                        </a:rPr>
                        <a:t>.</a:t>
                      </a:r>
                    </a:p>
                    <a:p>
                      <a:endParaRPr lang="en-US" sz="9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supplies </a:t>
                      </a:r>
                      <a:r>
                        <a:rPr lang="en-US" sz="900" b="0" i="0" u="none" strike="noStrike" kern="1200" baseline="0" smtClean="0">
                          <a:solidFill>
                            <a:schemeClr val="tx1"/>
                          </a:solidFill>
                          <a:latin typeface="+mn-lt"/>
                          <a:ea typeface="+mn-ea"/>
                          <a:cs typeface="+mn-cs"/>
                        </a:rPr>
                        <a:t>some focused ideas about the topic:</a:t>
                      </a:r>
                      <a:endParaRPr lang="en-US" sz="900" b="0" i="0" u="none" strike="noStrike" kern="1200" baseline="0" dirty="0" smtClean="0">
                        <a:solidFill>
                          <a:schemeClr val="tx1"/>
                        </a:solidFill>
                        <a:latin typeface="+mn-lt"/>
                        <a:ea typeface="+mn-ea"/>
                        <a:cs typeface="+mn-cs"/>
                      </a:endParaRPr>
                    </a:p>
                    <a:p>
                      <a:r>
                        <a:rPr lang="en-US" sz="900" b="0" i="1" u="none" strike="noStrike" kern="1200" baseline="0" dirty="0" smtClean="0">
                          <a:solidFill>
                            <a:schemeClr val="tx1"/>
                          </a:solidFill>
                          <a:latin typeface="+mn-lt"/>
                          <a:ea typeface="+mn-ea"/>
                          <a:cs typeface="+mn-cs"/>
                        </a:rPr>
                        <a:t>It has 2 </a:t>
                      </a:r>
                      <a:r>
                        <a:rPr lang="en-US" sz="900" b="0" i="1" u="none" strike="noStrike" kern="1200" baseline="0" dirty="0" err="1" smtClean="0">
                          <a:solidFill>
                            <a:schemeClr val="tx1"/>
                          </a:solidFill>
                          <a:latin typeface="+mn-lt"/>
                          <a:ea typeface="+mn-ea"/>
                          <a:cs typeface="+mn-cs"/>
                        </a:rPr>
                        <a:t>bac</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(back) </a:t>
                      </a:r>
                      <a:r>
                        <a:rPr lang="en-US" sz="900" b="0" i="1" u="none" strike="noStrike" kern="1200" baseline="0" dirty="0" err="1" smtClean="0">
                          <a:solidFill>
                            <a:schemeClr val="tx1"/>
                          </a:solidFill>
                          <a:latin typeface="+mn-lt"/>
                          <a:ea typeface="+mn-ea"/>
                          <a:cs typeface="+mn-cs"/>
                        </a:rPr>
                        <a:t>ligs</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(legs) </a:t>
                      </a:r>
                      <a:r>
                        <a:rPr lang="en-US" sz="900" b="0" i="1" u="none" strike="noStrike" kern="1200" baseline="0" dirty="0" smtClean="0">
                          <a:solidFill>
                            <a:schemeClr val="tx1"/>
                          </a:solidFill>
                          <a:latin typeface="+mn-lt"/>
                          <a:ea typeface="+mn-ea"/>
                          <a:cs typeface="+mn-cs"/>
                        </a:rPr>
                        <a:t>and wen </a:t>
                      </a:r>
                      <a:r>
                        <a:rPr lang="en-US" sz="900" b="0" i="0" u="none" strike="noStrike" kern="1200" baseline="0" dirty="0" smtClean="0">
                          <a:solidFill>
                            <a:schemeClr val="tx1"/>
                          </a:solidFill>
                          <a:latin typeface="+mn-lt"/>
                          <a:ea typeface="+mn-ea"/>
                          <a:cs typeface="+mn-cs"/>
                        </a:rPr>
                        <a:t>(when) </a:t>
                      </a:r>
                      <a:r>
                        <a:rPr lang="en-US" sz="900" b="0" i="1" u="none" strike="noStrike" kern="1200" baseline="0" dirty="0" smtClean="0">
                          <a:solidFill>
                            <a:schemeClr val="tx1"/>
                          </a:solidFill>
                          <a:latin typeface="+mn-lt"/>
                          <a:ea typeface="+mn-ea"/>
                          <a:cs typeface="+mn-cs"/>
                        </a:rPr>
                        <a:t>it has 2 </a:t>
                      </a:r>
                      <a:r>
                        <a:rPr lang="en-US" sz="900" b="0" i="1" u="none" strike="noStrike" kern="1200" baseline="0" dirty="0" err="1" smtClean="0">
                          <a:solidFill>
                            <a:schemeClr val="tx1"/>
                          </a:solidFill>
                          <a:latin typeface="+mn-lt"/>
                          <a:ea typeface="+mn-ea"/>
                          <a:cs typeface="+mn-cs"/>
                        </a:rPr>
                        <a:t>frunt</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(front) </a:t>
                      </a:r>
                      <a:r>
                        <a:rPr lang="en-US" sz="900" b="0" i="1" u="none" strike="noStrike" kern="1200" baseline="0" dirty="0" err="1" smtClean="0">
                          <a:solidFill>
                            <a:schemeClr val="tx1"/>
                          </a:solidFill>
                          <a:latin typeface="+mn-lt"/>
                          <a:ea typeface="+mn-ea"/>
                          <a:cs typeface="+mn-cs"/>
                        </a:rPr>
                        <a:t>ligs</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(legs) </a:t>
                      </a:r>
                      <a:r>
                        <a:rPr lang="en-US" sz="900" b="0" i="1" u="none" strike="noStrike" kern="1200" baseline="0" dirty="0" smtClean="0">
                          <a:solidFill>
                            <a:schemeClr val="tx1"/>
                          </a:solidFill>
                          <a:latin typeface="+mn-lt"/>
                          <a:ea typeface="+mn-ea"/>
                          <a:cs typeface="+mn-cs"/>
                        </a:rPr>
                        <a:t>its </a:t>
                      </a:r>
                      <a:r>
                        <a:rPr lang="en-US" sz="900" b="0" i="1" u="none" strike="noStrike" kern="1200" baseline="0" dirty="0" err="1" smtClean="0">
                          <a:solidFill>
                            <a:schemeClr val="tx1"/>
                          </a:solidFill>
                          <a:latin typeface="+mn-lt"/>
                          <a:ea typeface="+mn-ea"/>
                          <a:cs typeface="+mn-cs"/>
                        </a:rPr>
                        <a:t>tal</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(tail)</a:t>
                      </a:r>
                      <a:r>
                        <a:rPr lang="en-US" sz="900" b="0" i="1" u="none" strike="noStrike" kern="1200" baseline="0" dirty="0" err="1" smtClean="0">
                          <a:solidFill>
                            <a:schemeClr val="tx1"/>
                          </a:solidFill>
                          <a:latin typeface="+mn-lt"/>
                          <a:ea typeface="+mn-ea"/>
                          <a:cs typeface="+mn-cs"/>
                        </a:rPr>
                        <a:t>disupirs</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(disappears) </a:t>
                      </a:r>
                      <a:r>
                        <a:rPr lang="en-US" sz="900" b="0" i="1" u="none" strike="noStrike" kern="1200" baseline="0" dirty="0" smtClean="0">
                          <a:solidFill>
                            <a:schemeClr val="tx1"/>
                          </a:solidFill>
                          <a:latin typeface="+mn-lt"/>
                          <a:ea typeface="+mn-ea"/>
                          <a:cs typeface="+mn-cs"/>
                        </a:rPr>
                        <a:t>. . . Then the </a:t>
                      </a:r>
                      <a:r>
                        <a:rPr lang="en-US" sz="900" b="0" i="1" u="none" strike="noStrike" kern="1200" baseline="0" dirty="0" err="1" smtClean="0">
                          <a:solidFill>
                            <a:schemeClr val="tx1"/>
                          </a:solidFill>
                          <a:latin typeface="+mn-lt"/>
                          <a:ea typeface="+mn-ea"/>
                          <a:cs typeface="+mn-cs"/>
                        </a:rPr>
                        <a:t>scknn</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(skin) </a:t>
                      </a:r>
                      <a:r>
                        <a:rPr lang="en-US" sz="900" b="0" i="1" u="none" strike="noStrike" kern="1200" baseline="0" dirty="0" smtClean="0">
                          <a:solidFill>
                            <a:schemeClr val="tx1"/>
                          </a:solidFill>
                          <a:latin typeface="+mn-lt"/>
                          <a:ea typeface="+mn-ea"/>
                          <a:cs typeface="+mn-cs"/>
                        </a:rPr>
                        <a:t>gets to </a:t>
                      </a:r>
                      <a:r>
                        <a:rPr lang="en-US" sz="900" b="0" i="0" u="none" strike="noStrike" kern="1200" baseline="0" dirty="0" smtClean="0">
                          <a:solidFill>
                            <a:schemeClr val="tx1"/>
                          </a:solidFill>
                          <a:latin typeface="+mn-lt"/>
                          <a:ea typeface="+mn-ea"/>
                          <a:cs typeface="+mn-cs"/>
                        </a:rPr>
                        <a:t>(too) </a:t>
                      </a:r>
                      <a:r>
                        <a:rPr lang="en-US" sz="900" b="0" i="1" u="none" strike="noStrike" kern="1200" baseline="0" dirty="0" smtClean="0">
                          <a:solidFill>
                            <a:schemeClr val="tx1"/>
                          </a:solidFill>
                          <a:latin typeface="+mn-lt"/>
                          <a:ea typeface="+mn-ea"/>
                          <a:cs typeface="+mn-cs"/>
                        </a:rPr>
                        <a:t>little and the frags pol </a:t>
                      </a:r>
                      <a:r>
                        <a:rPr lang="en-US" sz="900" b="0" i="0" u="none" strike="noStrike" kern="1200" baseline="0" dirty="0" smtClean="0">
                          <a:solidFill>
                            <a:schemeClr val="tx1"/>
                          </a:solidFill>
                          <a:latin typeface="+mn-lt"/>
                          <a:ea typeface="+mn-ea"/>
                          <a:cs typeface="+mn-cs"/>
                        </a:rPr>
                        <a:t>(pull) </a:t>
                      </a:r>
                      <a:r>
                        <a:rPr lang="en-US" sz="900" b="0" i="1" u="none" strike="noStrike" kern="1200" baseline="0" dirty="0" smtClean="0">
                          <a:solidFill>
                            <a:schemeClr val="tx1"/>
                          </a:solidFill>
                          <a:latin typeface="+mn-lt"/>
                          <a:ea typeface="+mn-ea"/>
                          <a:cs typeface="+mn-cs"/>
                        </a:rPr>
                        <a:t>off </a:t>
                      </a:r>
                      <a:r>
                        <a:rPr lang="en-US" sz="900" b="0" i="1" u="none" strike="noStrike" kern="1200" baseline="0" dirty="0" err="1" smtClean="0">
                          <a:solidFill>
                            <a:schemeClr val="tx1"/>
                          </a:solidFill>
                          <a:latin typeface="+mn-lt"/>
                          <a:ea typeface="+mn-ea"/>
                          <a:cs typeface="+mn-cs"/>
                        </a:rPr>
                        <a:t>thrr</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(their) </a:t>
                      </a:r>
                      <a:r>
                        <a:rPr lang="en-US" sz="900" b="0" i="1" u="none" strike="noStrike" kern="1200" baseline="0" dirty="0" err="1" smtClean="0">
                          <a:solidFill>
                            <a:schemeClr val="tx1"/>
                          </a:solidFill>
                          <a:latin typeface="+mn-lt"/>
                          <a:ea typeface="+mn-ea"/>
                          <a:cs typeface="+mn-cs"/>
                        </a:rPr>
                        <a:t>scknn</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(skin) . . .</a:t>
                      </a:r>
                    </a:p>
                    <a:p>
                      <a:r>
                        <a:rPr lang="en-US" sz="900" b="0" i="0" u="none" strike="noStrike" kern="1200" baseline="0" dirty="0" smtClean="0">
                          <a:solidFill>
                            <a:schemeClr val="tx1"/>
                          </a:solidFill>
                          <a:latin typeface="+mn-lt"/>
                          <a:ea typeface="+mn-ea"/>
                          <a:cs typeface="+mn-cs"/>
                        </a:rPr>
                        <a:t>o </a:t>
                      </a:r>
                      <a:r>
                        <a:rPr lang="en-US" sz="900" b="0" i="1" u="none" strike="noStrike" kern="1200" baseline="0" dirty="0" smtClean="0">
                          <a:solidFill>
                            <a:schemeClr val="tx1"/>
                          </a:solidFill>
                          <a:latin typeface="+mn-lt"/>
                          <a:ea typeface="+mn-ea"/>
                          <a:cs typeface="+mn-cs"/>
                        </a:rPr>
                        <a:t>Frogs lad </a:t>
                      </a:r>
                      <a:r>
                        <a:rPr lang="en-US" sz="900" b="0" i="0" u="none" strike="noStrike" kern="1200" baseline="0" dirty="0" smtClean="0">
                          <a:solidFill>
                            <a:schemeClr val="tx1"/>
                          </a:solidFill>
                          <a:latin typeface="+mn-lt"/>
                          <a:ea typeface="+mn-ea"/>
                          <a:cs typeface="+mn-cs"/>
                        </a:rPr>
                        <a:t>(laid) </a:t>
                      </a:r>
                      <a:r>
                        <a:rPr lang="en-US" sz="900" b="0" i="1" u="none" strike="noStrike" kern="1200" baseline="0" dirty="0" smtClean="0">
                          <a:solidFill>
                            <a:schemeClr val="tx1"/>
                          </a:solidFill>
                          <a:latin typeface="+mn-lt"/>
                          <a:ea typeface="+mn-ea"/>
                          <a:cs typeface="+mn-cs"/>
                        </a:rPr>
                        <a:t>eggs that look like </a:t>
                      </a:r>
                      <a:r>
                        <a:rPr lang="en-US" sz="900" b="0" i="1" u="none" strike="noStrike" kern="1200" baseline="0" dirty="0" err="1" smtClean="0">
                          <a:solidFill>
                            <a:schemeClr val="tx1"/>
                          </a:solidFill>
                          <a:latin typeface="+mn-lt"/>
                          <a:ea typeface="+mn-ea"/>
                          <a:cs typeface="+mn-cs"/>
                        </a:rPr>
                        <a:t>jele</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(jelly) . </a:t>
                      </a:r>
                      <a:r>
                        <a:rPr lang="en-US" sz="900" b="0" i="0" u="none" strike="noStrike" kern="1200" baseline="0" smtClean="0">
                          <a:solidFill>
                            <a:schemeClr val="tx1"/>
                          </a:solidFill>
                          <a:latin typeface="+mn-lt"/>
                          <a:ea typeface="+mn-ea"/>
                          <a:cs typeface="+mn-cs"/>
                        </a:rPr>
                        <a:t>. </a:t>
                      </a:r>
                      <a:endParaRPr lang="en-US" sz="9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provides a n introduction and a sense of closure:</a:t>
                      </a:r>
                    </a:p>
                    <a:p>
                      <a:r>
                        <a:rPr lang="en-US" sz="900" b="0" i="0" u="none" strike="noStrike" kern="1200" baseline="0" dirty="0" smtClean="0">
                          <a:solidFill>
                            <a:schemeClr val="tx1"/>
                          </a:solidFill>
                          <a:latin typeface="+mn-lt"/>
                          <a:ea typeface="+mn-ea"/>
                          <a:cs typeface="+mn-cs"/>
                        </a:rPr>
                        <a:t>- </a:t>
                      </a:r>
                      <a:r>
                        <a:rPr lang="en-US" sz="900" b="0" i="1" u="none" strike="noStrike" kern="1200" baseline="0" dirty="0" smtClean="0">
                          <a:solidFill>
                            <a:schemeClr val="tx1"/>
                          </a:solidFill>
                          <a:latin typeface="+mn-lt"/>
                          <a:ea typeface="+mn-ea"/>
                          <a:cs typeface="+mn-cs"/>
                        </a:rPr>
                        <a:t>To day </a:t>
                      </a:r>
                      <a:r>
                        <a:rPr lang="en-US" sz="900" b="0" i="1" u="none" strike="noStrike" kern="1200" baseline="0" dirty="0" err="1" smtClean="0">
                          <a:solidFill>
                            <a:schemeClr val="tx1"/>
                          </a:solidFill>
                          <a:latin typeface="+mn-lt"/>
                          <a:ea typeface="+mn-ea"/>
                          <a:cs typeface="+mn-cs"/>
                        </a:rPr>
                        <a:t>befor</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(before) </a:t>
                      </a:r>
                      <a:r>
                        <a:rPr lang="en-US" sz="900" b="0" i="1" u="none" strike="noStrike" kern="1200" baseline="0" dirty="0" smtClean="0">
                          <a:solidFill>
                            <a:schemeClr val="tx1"/>
                          </a:solidFill>
                          <a:latin typeface="+mn-lt"/>
                          <a:ea typeface="+mn-ea"/>
                          <a:cs typeface="+mn-cs"/>
                        </a:rPr>
                        <a:t>We had </a:t>
                      </a:r>
                      <a:r>
                        <a:rPr lang="en-US" sz="900" b="0" i="1" u="none" strike="noStrike" kern="1200" baseline="0" dirty="0" err="1" smtClean="0">
                          <a:solidFill>
                            <a:schemeClr val="tx1"/>
                          </a:solidFill>
                          <a:latin typeface="+mn-lt"/>
                          <a:ea typeface="+mn-ea"/>
                          <a:cs typeface="+mn-cs"/>
                        </a:rPr>
                        <a:t>riyda</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(writing) </a:t>
                      </a:r>
                      <a:r>
                        <a:rPr lang="en-US" sz="900" b="0" i="1" u="none" strike="noStrike" kern="1200" baseline="0" dirty="0" err="1" smtClean="0">
                          <a:solidFill>
                            <a:schemeClr val="tx1"/>
                          </a:solidFill>
                          <a:latin typeface="+mn-lt"/>
                          <a:ea typeface="+mn-ea"/>
                          <a:cs typeface="+mn-cs"/>
                        </a:rPr>
                        <a:t>groos</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(groups) </a:t>
                      </a:r>
                      <a:r>
                        <a:rPr lang="en-US" sz="900" b="0" i="1" u="none" strike="noStrike" kern="1200" baseline="0" dirty="0" smtClean="0">
                          <a:solidFill>
                            <a:schemeClr val="tx1"/>
                          </a:solidFill>
                          <a:latin typeface="+mn-lt"/>
                          <a:ea typeface="+mn-ea"/>
                          <a:cs typeface="+mn-cs"/>
                        </a:rPr>
                        <a:t>Mrs. _____ red </a:t>
                      </a:r>
                      <a:r>
                        <a:rPr lang="en-US" sz="900" b="0" i="0" u="none" strike="noStrike" kern="1200" baseline="0" dirty="0" smtClean="0">
                          <a:solidFill>
                            <a:schemeClr val="tx1"/>
                          </a:solidFill>
                          <a:latin typeface="+mn-lt"/>
                          <a:ea typeface="+mn-ea"/>
                          <a:cs typeface="+mn-cs"/>
                        </a:rPr>
                        <a:t>(read) </a:t>
                      </a:r>
                      <a:r>
                        <a:rPr lang="en-US" sz="900" b="0" i="1" u="none" strike="noStrike" kern="1200" baseline="0" dirty="0" smtClean="0">
                          <a:solidFill>
                            <a:schemeClr val="tx1"/>
                          </a:solidFill>
                          <a:latin typeface="+mn-lt"/>
                          <a:ea typeface="+mn-ea"/>
                          <a:cs typeface="+mn-cs"/>
                        </a:rPr>
                        <a:t>us a</a:t>
                      </a:r>
                    </a:p>
                    <a:p>
                      <a:r>
                        <a:rPr lang="en-US" sz="900" b="0" i="1" u="none" strike="noStrike" kern="1200" baseline="0" dirty="0" err="1" smtClean="0">
                          <a:solidFill>
                            <a:schemeClr val="tx1"/>
                          </a:solidFill>
                          <a:latin typeface="+mn-lt"/>
                          <a:ea typeface="+mn-ea"/>
                          <a:cs typeface="+mn-cs"/>
                        </a:rPr>
                        <a:t>strorry</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(story) </a:t>
                      </a:r>
                      <a:r>
                        <a:rPr lang="en-US" sz="900" b="0" i="1" u="none" strike="noStrike" kern="1200" baseline="0" dirty="0" smtClean="0">
                          <a:solidFill>
                            <a:schemeClr val="tx1"/>
                          </a:solidFill>
                          <a:latin typeface="+mn-lt"/>
                          <a:ea typeface="+mn-ea"/>
                          <a:cs typeface="+mn-cs"/>
                        </a:rPr>
                        <a:t>a </a:t>
                      </a:r>
                      <a:r>
                        <a:rPr lang="en-US" sz="900" b="0" i="1" u="none" strike="noStrike" kern="1200" baseline="0" dirty="0" err="1" smtClean="0">
                          <a:solidFill>
                            <a:schemeClr val="tx1"/>
                          </a:solidFill>
                          <a:latin typeface="+mn-lt"/>
                          <a:ea typeface="+mn-ea"/>
                          <a:cs typeface="+mn-cs"/>
                        </a:rPr>
                        <a:t>baowt</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(about) </a:t>
                      </a:r>
                      <a:r>
                        <a:rPr lang="en-US" sz="900" b="0" i="1" u="none" strike="noStrike" kern="1200" baseline="0" dirty="0" smtClean="0">
                          <a:solidFill>
                            <a:schemeClr val="tx1"/>
                          </a:solidFill>
                          <a:latin typeface="+mn-lt"/>
                          <a:ea typeface="+mn-ea"/>
                          <a:cs typeface="+mn-cs"/>
                        </a:rPr>
                        <a:t>frogs</a:t>
                      </a:r>
                      <a:r>
                        <a:rPr lang="en-US" sz="900" b="0" i="0" u="none" strike="noStrike" kern="1200" baseline="0" dirty="0" smtClean="0">
                          <a:solidFill>
                            <a:schemeClr val="tx1"/>
                          </a:solidFill>
                          <a:latin typeface="+mn-lt"/>
                          <a:ea typeface="+mn-ea"/>
                          <a:cs typeface="+mn-cs"/>
                        </a:rPr>
                        <a:t>.</a:t>
                      </a:r>
                    </a:p>
                    <a:p>
                      <a:r>
                        <a:rPr lang="en-US" sz="900" b="0" i="1" u="none" strike="noStrike" kern="1200" baseline="0" dirty="0" smtClean="0">
                          <a:solidFill>
                            <a:schemeClr val="tx1"/>
                          </a:solidFill>
                          <a:latin typeface="+mn-lt"/>
                          <a:ea typeface="+mn-ea"/>
                          <a:cs typeface="+mn-cs"/>
                        </a:rPr>
                        <a:t>-It </a:t>
                      </a:r>
                      <a:r>
                        <a:rPr lang="en-US" sz="900" b="0" i="1" u="none" strike="noStrike" kern="1200" baseline="0" dirty="0" err="1" smtClean="0">
                          <a:solidFill>
                            <a:schemeClr val="tx1"/>
                          </a:solidFill>
                          <a:latin typeface="+mn-lt"/>
                          <a:ea typeface="+mn-ea"/>
                          <a:cs typeface="+mn-cs"/>
                        </a:rPr>
                        <a:t>gros</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(grows) </a:t>
                      </a:r>
                      <a:r>
                        <a:rPr lang="en-US" sz="900" b="0" i="1" u="none" strike="noStrike" kern="1200" baseline="0" dirty="0" err="1" smtClean="0">
                          <a:solidFill>
                            <a:schemeClr val="tx1"/>
                          </a:solidFill>
                          <a:latin typeface="+mn-lt"/>
                          <a:ea typeface="+mn-ea"/>
                          <a:cs typeface="+mn-cs"/>
                        </a:rPr>
                        <a:t>bigr</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(bigger) </a:t>
                      </a:r>
                      <a:r>
                        <a:rPr lang="en-US" sz="900" b="0" i="1" u="none" strike="noStrike" kern="1200" baseline="0" dirty="0" smtClean="0">
                          <a:solidFill>
                            <a:schemeClr val="tx1"/>
                          </a:solidFill>
                          <a:latin typeface="+mn-lt"/>
                          <a:ea typeface="+mn-ea"/>
                          <a:cs typeface="+mn-cs"/>
                        </a:rPr>
                        <a:t>and </a:t>
                      </a:r>
                      <a:r>
                        <a:rPr lang="en-US" sz="900" b="0" i="1" u="none" strike="noStrike" kern="1200" baseline="0" dirty="0" err="1" smtClean="0">
                          <a:solidFill>
                            <a:schemeClr val="tx1"/>
                          </a:solidFill>
                          <a:latin typeface="+mn-lt"/>
                          <a:ea typeface="+mn-ea"/>
                          <a:cs typeface="+mn-cs"/>
                        </a:rPr>
                        <a:t>bigr</a:t>
                      </a:r>
                      <a:r>
                        <a:rPr lang="en-US" sz="900" b="0" i="1" u="none" strike="noStrike" kern="1200" baseline="0" dirty="0" smtClean="0">
                          <a:solidFill>
                            <a:schemeClr val="tx1"/>
                          </a:solidFill>
                          <a:latin typeface="+mn-lt"/>
                          <a:ea typeface="+mn-ea"/>
                          <a:cs typeface="+mn-cs"/>
                        </a:rPr>
                        <a:t> and </a:t>
                      </a:r>
                      <a:r>
                        <a:rPr lang="en-US" sz="900" b="0" i="1" u="none" strike="noStrike" kern="1200" baseline="0" dirty="0" err="1" smtClean="0">
                          <a:solidFill>
                            <a:schemeClr val="tx1"/>
                          </a:solidFill>
                          <a:latin typeface="+mn-lt"/>
                          <a:ea typeface="+mn-ea"/>
                          <a:cs typeface="+mn-cs"/>
                        </a:rPr>
                        <a:t>bigr</a:t>
                      </a:r>
                      <a:r>
                        <a:rPr lang="en-US" sz="900" b="0" i="1" u="none" strike="noStrike" kern="1200" baseline="0" dirty="0" smtClean="0">
                          <a:solidFill>
                            <a:schemeClr val="tx1"/>
                          </a:solidFill>
                          <a:latin typeface="+mn-lt"/>
                          <a:ea typeface="+mn-ea"/>
                          <a:cs typeface="+mn-cs"/>
                        </a:rPr>
                        <a:t>.</a:t>
                      </a:r>
                    </a:p>
                    <a:p>
                      <a:endParaRPr lang="en-US" sz="900" b="0" i="1" u="none" strike="noStrike"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uses transitions and linking words:</a:t>
                      </a:r>
                    </a:p>
                    <a:p>
                      <a:pPr marL="0" indent="0">
                        <a:buFont typeface="Arial" panose="020B0604020202020204" pitchFamily="34" charset="0"/>
                        <a:buNone/>
                      </a:pPr>
                      <a:r>
                        <a:rPr lang="en-US" sz="900" b="0" i="0" u="none" strike="noStrike" kern="1200" baseline="0" dirty="0" smtClean="0">
                          <a:solidFill>
                            <a:schemeClr val="tx1"/>
                          </a:solidFill>
                          <a:latin typeface="+mn-lt"/>
                          <a:ea typeface="+mn-ea"/>
                          <a:cs typeface="+mn-cs"/>
                        </a:rPr>
                        <a:t> </a:t>
                      </a:r>
                      <a:r>
                        <a:rPr lang="en-US" sz="900" b="0" i="1" u="none" strike="noStrike" kern="1200" baseline="0" dirty="0" smtClean="0">
                          <a:solidFill>
                            <a:schemeClr val="tx1"/>
                          </a:solidFill>
                          <a:latin typeface="+mn-lt"/>
                          <a:ea typeface="+mn-ea"/>
                          <a:cs typeface="+mn-cs"/>
                        </a:rPr>
                        <a:t>. . . and wen </a:t>
                      </a:r>
                      <a:r>
                        <a:rPr lang="en-US" sz="900" b="0" i="0" u="none" strike="noStrike" kern="1200" baseline="0" dirty="0" smtClean="0">
                          <a:solidFill>
                            <a:schemeClr val="tx1"/>
                          </a:solidFill>
                          <a:latin typeface="+mn-lt"/>
                          <a:ea typeface="+mn-ea"/>
                          <a:cs typeface="+mn-cs"/>
                        </a:rPr>
                        <a:t>(when) . . . </a:t>
                      </a:r>
                      <a:r>
                        <a:rPr lang="en-US" sz="900" b="0" i="1" u="none" strike="noStrike" kern="1200" baseline="0" dirty="0" smtClean="0">
                          <a:solidFill>
                            <a:schemeClr val="tx1"/>
                          </a:solidFill>
                          <a:latin typeface="+mn-lt"/>
                          <a:ea typeface="+mn-ea"/>
                          <a:cs typeface="+mn-cs"/>
                        </a:rPr>
                        <a:t>Then . . . but . . .</a:t>
                      </a:r>
                      <a:endParaRPr lang="en-US" sz="900" b="0" dirty="0">
                        <a:solidFill>
                          <a:schemeClr val="tx1"/>
                        </a:solidFill>
                        <a:effectLst/>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lvl="0" indent="-171450">
                        <a:buFont typeface="Arial" panose="020B0604020202020204" pitchFamily="34" charset="0"/>
                        <a:buChar char="•"/>
                      </a:pPr>
                      <a:r>
                        <a:rPr lang="en-US" sz="900" b="0" i="0" u="none" strike="noStrike" kern="1200" baseline="0" dirty="0" smtClean="0">
                          <a:solidFill>
                            <a:srgbClr val="FF0000"/>
                          </a:solidFill>
                          <a:latin typeface="+mn-lt"/>
                          <a:ea typeface="+mn-ea"/>
                          <a:cs typeface="+mn-cs"/>
                        </a:rPr>
                        <a:t>Some authentic details:</a:t>
                      </a:r>
                    </a:p>
                    <a:p>
                      <a:pPr marL="0" lvl="0" indent="0">
                        <a:buFont typeface="Arial" panose="020B0604020202020204" pitchFamily="34" charset="0"/>
                        <a:buNone/>
                      </a:pPr>
                      <a:r>
                        <a:rPr lang="en-US" sz="900" b="0" i="1" u="none" strike="noStrike" kern="1200" baseline="0" dirty="0" smtClean="0">
                          <a:solidFill>
                            <a:srgbClr val="FF0000"/>
                          </a:solidFill>
                          <a:latin typeface="+mn-lt"/>
                          <a:ea typeface="+mn-ea"/>
                          <a:cs typeface="+mn-cs"/>
                        </a:rPr>
                        <a:t>It has 2 </a:t>
                      </a:r>
                      <a:r>
                        <a:rPr lang="en-US" sz="900" b="0" i="1" u="none" strike="noStrike" kern="1200" baseline="0" dirty="0" err="1" smtClean="0">
                          <a:solidFill>
                            <a:srgbClr val="FF0000"/>
                          </a:solidFill>
                          <a:latin typeface="+mn-lt"/>
                          <a:ea typeface="+mn-ea"/>
                          <a:cs typeface="+mn-cs"/>
                        </a:rPr>
                        <a:t>bac</a:t>
                      </a:r>
                      <a:r>
                        <a:rPr lang="en-US" sz="900" b="0" i="1" u="none" strike="noStrike" kern="1200" baseline="0" dirty="0" smtClean="0">
                          <a:solidFill>
                            <a:srgbClr val="FF0000"/>
                          </a:solidFill>
                          <a:latin typeface="+mn-lt"/>
                          <a:ea typeface="+mn-ea"/>
                          <a:cs typeface="+mn-cs"/>
                        </a:rPr>
                        <a:t> </a:t>
                      </a:r>
                      <a:r>
                        <a:rPr lang="en-US" sz="900" b="0" i="1" u="none" strike="noStrike" kern="1200" baseline="0" dirty="0" err="1" smtClean="0">
                          <a:solidFill>
                            <a:srgbClr val="FF0000"/>
                          </a:solidFill>
                          <a:latin typeface="+mn-lt"/>
                          <a:ea typeface="+mn-ea"/>
                          <a:cs typeface="+mn-cs"/>
                        </a:rPr>
                        <a:t>ligs</a:t>
                      </a:r>
                      <a:r>
                        <a:rPr lang="en-US" sz="900" b="0" i="1" u="none" strike="noStrike" kern="1200" baseline="0" dirty="0" smtClean="0">
                          <a:solidFill>
                            <a:srgbClr val="FF0000"/>
                          </a:solidFill>
                          <a:latin typeface="+mn-lt"/>
                          <a:ea typeface="+mn-ea"/>
                          <a:cs typeface="+mn-cs"/>
                        </a:rPr>
                        <a:t> and wen it has 2 </a:t>
                      </a:r>
                      <a:r>
                        <a:rPr lang="en-US" sz="900" b="0" i="1" u="none" strike="noStrike" kern="1200" baseline="0" dirty="0" err="1" smtClean="0">
                          <a:solidFill>
                            <a:srgbClr val="FF0000"/>
                          </a:solidFill>
                          <a:latin typeface="+mn-lt"/>
                          <a:ea typeface="+mn-ea"/>
                          <a:cs typeface="+mn-cs"/>
                        </a:rPr>
                        <a:t>frunt</a:t>
                      </a:r>
                      <a:r>
                        <a:rPr lang="en-US" sz="900" b="0" i="1" u="none" strike="noStrike" kern="1200" baseline="0" dirty="0" smtClean="0">
                          <a:solidFill>
                            <a:srgbClr val="FF0000"/>
                          </a:solidFill>
                          <a:latin typeface="+mn-lt"/>
                          <a:ea typeface="+mn-ea"/>
                          <a:cs typeface="+mn-cs"/>
                        </a:rPr>
                        <a:t> </a:t>
                      </a:r>
                      <a:r>
                        <a:rPr lang="en-US" sz="900" b="0" i="1" u="none" strike="noStrike" kern="1200" baseline="0" dirty="0" err="1" smtClean="0">
                          <a:solidFill>
                            <a:srgbClr val="FF0000"/>
                          </a:solidFill>
                          <a:latin typeface="+mn-lt"/>
                          <a:ea typeface="+mn-ea"/>
                          <a:cs typeface="+mn-cs"/>
                        </a:rPr>
                        <a:t>ligs</a:t>
                      </a:r>
                      <a:r>
                        <a:rPr lang="en-US" sz="900" b="0" i="1" u="none" strike="noStrike" kern="1200" baseline="0" dirty="0" smtClean="0">
                          <a:solidFill>
                            <a:srgbClr val="FF0000"/>
                          </a:solidFill>
                          <a:latin typeface="+mn-lt"/>
                          <a:ea typeface="+mn-ea"/>
                          <a:cs typeface="+mn-cs"/>
                        </a:rPr>
                        <a:t> its </a:t>
                      </a:r>
                      <a:r>
                        <a:rPr lang="en-US" sz="900" b="0" i="1" u="none" strike="noStrike" kern="1200" baseline="0" dirty="0" err="1" smtClean="0">
                          <a:solidFill>
                            <a:srgbClr val="FF0000"/>
                          </a:solidFill>
                          <a:latin typeface="+mn-lt"/>
                          <a:ea typeface="+mn-ea"/>
                          <a:cs typeface="+mn-cs"/>
                        </a:rPr>
                        <a:t>tal</a:t>
                      </a:r>
                      <a:r>
                        <a:rPr lang="en-US" sz="900" b="0" i="1" u="none" strike="noStrike" kern="1200" baseline="0" dirty="0" smtClean="0">
                          <a:solidFill>
                            <a:srgbClr val="FF0000"/>
                          </a:solidFill>
                          <a:latin typeface="+mn-lt"/>
                          <a:ea typeface="+mn-ea"/>
                          <a:cs typeface="+mn-cs"/>
                        </a:rPr>
                        <a:t> </a:t>
                      </a:r>
                      <a:r>
                        <a:rPr lang="en-US" sz="900" b="0" i="1" u="none" strike="noStrike" kern="1200" baseline="0" dirty="0" err="1" smtClean="0">
                          <a:solidFill>
                            <a:srgbClr val="FF0000"/>
                          </a:solidFill>
                          <a:latin typeface="+mn-lt"/>
                          <a:ea typeface="+mn-ea"/>
                          <a:cs typeface="+mn-cs"/>
                        </a:rPr>
                        <a:t>disupirs</a:t>
                      </a:r>
                      <a:r>
                        <a:rPr lang="en-US" sz="900" b="0" i="1" u="none" strike="noStrike" kern="1200" baseline="0" dirty="0" smtClean="0">
                          <a:solidFill>
                            <a:srgbClr val="FF0000"/>
                          </a:solidFill>
                          <a:latin typeface="+mn-lt"/>
                          <a:ea typeface="+mn-ea"/>
                          <a:cs typeface="+mn-cs"/>
                        </a:rPr>
                        <a:t> and it can not </a:t>
                      </a:r>
                      <a:r>
                        <a:rPr lang="en-US" sz="900" b="0" i="1" u="none" strike="noStrike" kern="1200" baseline="0" dirty="0" err="1" smtClean="0">
                          <a:solidFill>
                            <a:srgbClr val="FF0000"/>
                          </a:solidFill>
                          <a:latin typeface="+mn-lt"/>
                          <a:ea typeface="+mn-ea"/>
                          <a:cs typeface="+mn-cs"/>
                        </a:rPr>
                        <a:t>eyt</a:t>
                      </a:r>
                      <a:r>
                        <a:rPr lang="en-US" sz="900" b="0" i="1" u="none" strike="noStrike" kern="1200" baseline="0" dirty="0" smtClean="0">
                          <a:solidFill>
                            <a:srgbClr val="FF0000"/>
                          </a:solidFill>
                          <a:latin typeface="+mn-lt"/>
                          <a:ea typeface="+mn-ea"/>
                          <a:cs typeface="+mn-cs"/>
                        </a:rPr>
                        <a:t> wen its </a:t>
                      </a:r>
                      <a:r>
                        <a:rPr lang="en-US" sz="900" b="0" i="1" u="none" strike="noStrike" kern="1200" baseline="0" dirty="0" err="1" smtClean="0">
                          <a:solidFill>
                            <a:srgbClr val="FF0000"/>
                          </a:solidFill>
                          <a:latin typeface="+mn-lt"/>
                          <a:ea typeface="+mn-ea"/>
                          <a:cs typeface="+mn-cs"/>
                        </a:rPr>
                        <a:t>maot</a:t>
                      </a:r>
                      <a:r>
                        <a:rPr lang="en-US" sz="900" b="0" i="1" u="none" strike="noStrike" kern="1200" baseline="0" dirty="0" smtClean="0">
                          <a:solidFill>
                            <a:srgbClr val="FF0000"/>
                          </a:solidFill>
                          <a:latin typeface="+mn-lt"/>
                          <a:ea typeface="+mn-ea"/>
                          <a:cs typeface="+mn-cs"/>
                        </a:rPr>
                        <a:t> is </a:t>
                      </a:r>
                      <a:r>
                        <a:rPr lang="en-US" sz="900" b="0" i="1" u="none" strike="noStrike" kern="1200" baseline="0" dirty="0" err="1" smtClean="0">
                          <a:solidFill>
                            <a:srgbClr val="FF0000"/>
                          </a:solidFill>
                          <a:latin typeface="+mn-lt"/>
                          <a:ea typeface="+mn-ea"/>
                          <a:cs typeface="+mn-cs"/>
                        </a:rPr>
                        <a:t>chajn</a:t>
                      </a:r>
                      <a:r>
                        <a:rPr lang="en-US" sz="900" b="0" i="1" u="none" strike="noStrike" kern="1200" baseline="0" dirty="0" smtClean="0">
                          <a:solidFill>
                            <a:srgbClr val="FF0000"/>
                          </a:solidFill>
                          <a:latin typeface="+mn-lt"/>
                          <a:ea typeface="+mn-ea"/>
                          <a:cs typeface="+mn-cs"/>
                        </a:rPr>
                        <a:t>…Then the </a:t>
                      </a:r>
                      <a:r>
                        <a:rPr lang="en-US" sz="900" b="0" i="1" u="none" strike="noStrike" kern="1200" baseline="0" dirty="0" err="1" smtClean="0">
                          <a:solidFill>
                            <a:srgbClr val="FF0000"/>
                          </a:solidFill>
                          <a:latin typeface="+mn-lt"/>
                          <a:ea typeface="+mn-ea"/>
                          <a:cs typeface="+mn-cs"/>
                        </a:rPr>
                        <a:t>scknn</a:t>
                      </a:r>
                      <a:r>
                        <a:rPr lang="en-US" sz="900" b="0" i="1" u="none" strike="noStrike" kern="1200" baseline="0" dirty="0" smtClean="0">
                          <a:solidFill>
                            <a:srgbClr val="FF0000"/>
                          </a:solidFill>
                          <a:latin typeface="+mn-lt"/>
                          <a:ea typeface="+mn-ea"/>
                          <a:cs typeface="+mn-cs"/>
                        </a:rPr>
                        <a:t> gets to little and the frogs pol off </a:t>
                      </a:r>
                      <a:r>
                        <a:rPr lang="en-US" sz="900" b="0" i="1" u="none" strike="noStrike" kern="1200" baseline="0" dirty="0" err="1" smtClean="0">
                          <a:solidFill>
                            <a:srgbClr val="FF0000"/>
                          </a:solidFill>
                          <a:latin typeface="+mn-lt"/>
                          <a:ea typeface="+mn-ea"/>
                          <a:cs typeface="+mn-cs"/>
                        </a:rPr>
                        <a:t>thrr</a:t>
                      </a:r>
                      <a:r>
                        <a:rPr lang="en-US" sz="900" b="0" i="1" u="none" strike="noStrike" kern="1200" baseline="0" dirty="0" smtClean="0">
                          <a:solidFill>
                            <a:srgbClr val="FF0000"/>
                          </a:solidFill>
                          <a:latin typeface="+mn-lt"/>
                          <a:ea typeface="+mn-ea"/>
                          <a:cs typeface="+mn-cs"/>
                        </a:rPr>
                        <a:t> </a:t>
                      </a:r>
                      <a:r>
                        <a:rPr lang="en-US" sz="900" b="0" i="1" u="none" strike="noStrike" kern="1200" baseline="0" dirty="0" err="1" smtClean="0">
                          <a:solidFill>
                            <a:srgbClr val="FF0000"/>
                          </a:solidFill>
                          <a:latin typeface="+mn-lt"/>
                          <a:ea typeface="+mn-ea"/>
                          <a:cs typeface="+mn-cs"/>
                        </a:rPr>
                        <a:t>scknn</a:t>
                      </a:r>
                      <a:r>
                        <a:rPr lang="en-US" sz="900" b="0" i="1" u="none" strike="noStrike" kern="1200" baseline="0" dirty="0" smtClean="0">
                          <a:solidFill>
                            <a:srgbClr val="FF0000"/>
                          </a:solidFill>
                          <a:latin typeface="+mn-lt"/>
                          <a:ea typeface="+mn-ea"/>
                          <a:cs typeface="+mn-cs"/>
                        </a:rPr>
                        <a:t> an </a:t>
                      </a:r>
                      <a:r>
                        <a:rPr lang="en-US" sz="900" b="0" i="1" u="none" strike="noStrike" kern="1200" baseline="0" dirty="0" err="1" smtClean="0">
                          <a:solidFill>
                            <a:srgbClr val="FF0000"/>
                          </a:solidFill>
                          <a:latin typeface="+mn-lt"/>
                          <a:ea typeface="+mn-ea"/>
                          <a:cs typeface="+mn-cs"/>
                        </a:rPr>
                        <a:t>thaa</a:t>
                      </a:r>
                      <a:r>
                        <a:rPr lang="en-US" sz="900" b="0" i="1" u="none" strike="noStrike" kern="1200" baseline="0" dirty="0" smtClean="0">
                          <a:solidFill>
                            <a:srgbClr val="FF0000"/>
                          </a:solidFill>
                          <a:latin typeface="+mn-lt"/>
                          <a:ea typeface="+mn-ea"/>
                          <a:cs typeface="+mn-cs"/>
                        </a:rPr>
                        <a:t> yet it.</a:t>
                      </a:r>
                      <a:endParaRPr lang="en-US" sz="900" b="0" i="0" u="none" strike="noStrike" kern="1200" baseline="0" dirty="0" smtClean="0">
                        <a:solidFill>
                          <a:srgbClr val="FF0000"/>
                        </a:solidFill>
                        <a:latin typeface="+mn-lt"/>
                        <a:ea typeface="+mn-ea"/>
                        <a:cs typeface="+mn-cs"/>
                      </a:endParaRPr>
                    </a:p>
                    <a:p>
                      <a:pPr lvl="0"/>
                      <a:endParaRPr lang="en-US" sz="900" b="0" i="0" u="none" strike="noStrike" kern="1200" baseline="0" dirty="0" smtClean="0">
                        <a:solidFill>
                          <a:srgbClr val="FF0000"/>
                        </a:solidFill>
                        <a:latin typeface="+mn-lt"/>
                        <a:ea typeface="+mn-ea"/>
                        <a:cs typeface="+mn-cs"/>
                      </a:endParaRPr>
                    </a:p>
                    <a:p>
                      <a:pPr lvl="0"/>
                      <a:r>
                        <a:rPr lang="en-US" sz="900" b="0" i="0" u="none" strike="noStrike" kern="1200" baseline="0" dirty="0" smtClean="0">
                          <a:solidFill>
                            <a:srgbClr val="FF0000"/>
                          </a:solidFill>
                          <a:latin typeface="+mn-lt"/>
                          <a:ea typeface="+mn-ea"/>
                          <a:cs typeface="+mn-cs"/>
                        </a:rPr>
                        <a:t>Score: 3</a:t>
                      </a: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rtl="0">
                        <a:buFont typeface="Arial" panose="020B0604020202020204" pitchFamily="34" charset="0"/>
                        <a:buChar char="•"/>
                      </a:pPr>
                      <a:r>
                        <a:rPr lang="en-US" sz="900" b="0" i="0" u="none" strike="noStrike" kern="1200" dirty="0" smtClean="0">
                          <a:solidFill>
                            <a:srgbClr val="FF0000"/>
                          </a:solidFill>
                          <a:effectLst/>
                          <a:latin typeface="+mn-lt"/>
                          <a:ea typeface="+mn-ea"/>
                          <a:cs typeface="+mn-cs"/>
                        </a:rPr>
                        <a:t>Produces complete simple sentences.</a:t>
                      </a:r>
                    </a:p>
                    <a:p>
                      <a:pPr marL="171450" indent="-171450" rtl="0">
                        <a:buFont typeface="Arial" panose="020B0604020202020204" pitchFamily="34" charset="0"/>
                        <a:buChar char="•"/>
                      </a:pPr>
                      <a:endParaRPr lang="en-US" sz="900" dirty="0" smtClean="0">
                        <a:solidFill>
                          <a:srgbClr val="FF0000"/>
                        </a:solidFill>
                        <a:latin typeface="+mn-lt"/>
                      </a:endParaRPr>
                    </a:p>
                    <a:p>
                      <a:pPr marL="171450" indent="-171450" algn="l">
                        <a:buFont typeface="Arial" panose="020B0604020202020204" pitchFamily="34" charset="0"/>
                        <a:buChar char="•"/>
                      </a:pPr>
                      <a:r>
                        <a:rPr lang="en-US" sz="900" dirty="0" smtClean="0">
                          <a:solidFill>
                            <a:srgbClr val="FF0000"/>
                          </a:solidFill>
                          <a:latin typeface="+mn-lt"/>
                        </a:rPr>
                        <a:t>Appropriate use of</a:t>
                      </a:r>
                    </a:p>
                    <a:p>
                      <a:pPr algn="l"/>
                      <a:r>
                        <a:rPr lang="en-US" sz="900" dirty="0" smtClean="0">
                          <a:solidFill>
                            <a:srgbClr val="FF0000"/>
                          </a:solidFill>
                          <a:latin typeface="+mn-lt"/>
                        </a:rPr>
                        <a:t>Vocabulary.</a:t>
                      </a:r>
                    </a:p>
                    <a:p>
                      <a:pPr algn="l"/>
                      <a:endParaRPr lang="en-US" sz="900" dirty="0" smtClean="0">
                        <a:solidFill>
                          <a:srgbClr val="FF0000"/>
                        </a:solidFill>
                        <a:latin typeface="+mn-lt"/>
                      </a:endParaRPr>
                    </a:p>
                    <a:p>
                      <a:pPr algn="l"/>
                      <a:r>
                        <a:rPr lang="en-US" sz="900" dirty="0" smtClean="0">
                          <a:solidFill>
                            <a:srgbClr val="FF0000"/>
                          </a:solidFill>
                          <a:latin typeface="+mn-lt"/>
                        </a:rPr>
                        <a:t>Score: 3</a:t>
                      </a:r>
                      <a:endParaRPr lang="en-US" sz="900" dirty="0">
                        <a:solidFill>
                          <a:srgbClr val="FF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1000" b="0" i="0" u="none" strike="noStrike" kern="1200" baseline="0" dirty="0" smtClean="0">
                          <a:solidFill>
                            <a:srgbClr val="FF0000"/>
                          </a:solidFill>
                          <a:latin typeface="+mn-lt"/>
                          <a:ea typeface="+mn-ea"/>
                          <a:cs typeface="+mn-cs"/>
                        </a:rPr>
                        <a:t>Has few or no errors in grammar and word usage, but mechanics errors in spelling above grade level words.</a:t>
                      </a:r>
                      <a:endParaRPr lang="en-US" sz="900" b="0" i="0" u="none" strike="noStrike" kern="1200" baseline="0" dirty="0" smtClean="0">
                        <a:solidFill>
                          <a:srgbClr val="FF0000"/>
                        </a:solidFill>
                        <a:latin typeface="+mn-lt"/>
                        <a:ea typeface="+mn-ea"/>
                        <a:cs typeface="+mn-cs"/>
                      </a:endParaRPr>
                    </a:p>
                    <a:p>
                      <a:pPr marL="171450" lvl="0" indent="-171450" algn="l">
                        <a:buFontTx/>
                        <a:buChar char="-"/>
                      </a:pPr>
                      <a:endParaRPr lang="en-US" sz="900" b="0" i="0" u="none" strike="noStrike" kern="1200" baseline="0" dirty="0" smtClean="0">
                        <a:solidFill>
                          <a:srgbClr val="FF0000"/>
                        </a:solidFill>
                        <a:latin typeface="+mn-lt"/>
                        <a:ea typeface="+mn-ea"/>
                        <a:cs typeface="+mn-cs"/>
                      </a:endParaRPr>
                    </a:p>
                    <a:p>
                      <a:pPr algn="l"/>
                      <a:r>
                        <a:rPr lang="en-US" sz="900" b="0" i="0" u="none" strike="noStrike" kern="1200" baseline="0" dirty="0" smtClean="0">
                          <a:solidFill>
                            <a:srgbClr val="FF0000"/>
                          </a:solidFill>
                          <a:latin typeface="+mn-lt"/>
                          <a:ea typeface="+mn-ea"/>
                          <a:cs typeface="+mn-cs"/>
                        </a:rPr>
                        <a:t>Score: 3</a:t>
                      </a:r>
                    </a:p>
                    <a:p>
                      <a:pPr algn="l"/>
                      <a:endParaRPr lang="en-US" sz="900" b="0" i="0" u="none" strike="noStrike" kern="1200" baseline="0" dirty="0" smtClean="0">
                        <a:solidFill>
                          <a:srgbClr val="FF0000"/>
                        </a:solidFill>
                        <a:latin typeface="+mn-lt"/>
                        <a:ea typeface="+mn-ea"/>
                        <a:cs typeface="+mn-cs"/>
                      </a:endParaRPr>
                    </a:p>
                    <a:p>
                      <a:r>
                        <a:rPr lang="en-US" sz="800" b="0" i="0" u="none" strike="noStrike" kern="1200" baseline="0" dirty="0" smtClean="0">
                          <a:solidFill>
                            <a:srgbClr val="FF0000"/>
                          </a:solidFill>
                          <a:latin typeface="+mn-lt"/>
                          <a:ea typeface="+mn-ea"/>
                          <a:cs typeface="+mn-cs"/>
                        </a:rPr>
                        <a:t>(As a kindergartener, the writer demonstrates remarkable control of the conventions of</a:t>
                      </a:r>
                    </a:p>
                    <a:p>
                      <a:r>
                        <a:rPr lang="en-US" sz="800" b="0" i="0" u="none" strike="noStrike" kern="1200" baseline="0" dirty="0" smtClean="0">
                          <a:solidFill>
                            <a:srgbClr val="FF0000"/>
                          </a:solidFill>
                          <a:latin typeface="+mn-lt"/>
                          <a:ea typeface="+mn-ea"/>
                          <a:cs typeface="+mn-cs"/>
                        </a:rPr>
                        <a:t>standard written English. As this was a process piece, it is reasonable to assume that the writer received feedback to correct possible errors with capital letters and periods).</a:t>
                      </a: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
        <p:nvSpPr>
          <p:cNvPr id="7" name="Footer Placeholder 6"/>
          <p:cNvSpPr>
            <a:spLocks noGrp="1"/>
          </p:cNvSpPr>
          <p:nvPr>
            <p:ph type="ftr" sz="quarter" idx="11"/>
          </p:nvPr>
        </p:nvSpPr>
        <p:spPr>
          <a:xfrm>
            <a:off x="6096000" y="6477000"/>
            <a:ext cx="2895600" cy="365125"/>
          </a:xfrm>
        </p:spPr>
        <p:txBody>
          <a:bodyPr/>
          <a:lstStyle/>
          <a:p>
            <a:r>
              <a:rPr lang="en-US" dirty="0" smtClean="0"/>
              <a:t>12/01/14 Judy Ramer/OSP and HSD</a:t>
            </a:r>
            <a:endParaRPr lang="en-US" dirty="0"/>
          </a:p>
        </p:txBody>
      </p:sp>
      <p:sp>
        <p:nvSpPr>
          <p:cNvPr id="3" name="TextBox 2"/>
          <p:cNvSpPr txBox="1"/>
          <p:nvPr/>
        </p:nvSpPr>
        <p:spPr>
          <a:xfrm>
            <a:off x="457200" y="6553200"/>
            <a:ext cx="7696200" cy="215444"/>
          </a:xfrm>
          <a:prstGeom prst="rect">
            <a:avLst/>
          </a:prstGeom>
          <a:noFill/>
        </p:spPr>
        <p:txBody>
          <a:bodyPr wrap="square" rtlCol="0">
            <a:spAutoFit/>
          </a:bodyPr>
          <a:lstStyle/>
          <a:p>
            <a:r>
              <a:rPr lang="en-US" sz="800" i="1" dirty="0">
                <a:solidFill>
                  <a:srgbClr val="FF0000"/>
                </a:solidFill>
              </a:rPr>
              <a:t>Any text in red is a skill that isn’t </a:t>
            </a:r>
            <a:r>
              <a:rPr lang="en-US" sz="800" i="1" dirty="0" smtClean="0">
                <a:solidFill>
                  <a:srgbClr val="FF0000"/>
                </a:solidFill>
              </a:rPr>
              <a:t>part of this grade level’s Writing standard.  However, a score is given to support the teaching of that skill.</a:t>
            </a:r>
            <a:endParaRPr lang="en-US" sz="800" i="1" dirty="0">
              <a:solidFill>
                <a:srgbClr val="FF0000"/>
              </a:solidFill>
            </a:endParaRPr>
          </a:p>
        </p:txBody>
      </p:sp>
    </p:spTree>
    <p:extLst>
      <p:ext uri="{BB962C8B-B14F-4D97-AF65-F5344CB8AC3E}">
        <p14:creationId xmlns:p14="http://schemas.microsoft.com/office/powerpoint/2010/main" val="25926027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000" dirty="0" smtClean="0"/>
              <a:t>(1st </a:t>
            </a:r>
            <a:r>
              <a:rPr lang="en-US" sz="1000" dirty="0"/>
              <a:t>Informative/Explanatory story)</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466381" y="256692"/>
            <a:ext cx="5181600" cy="61769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900" t="13125" r="19432" b="81981"/>
          <a:stretch/>
        </p:blipFill>
        <p:spPr bwMode="auto">
          <a:xfrm>
            <a:off x="152400" y="71609"/>
            <a:ext cx="3719111" cy="370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4007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0242677"/>
              </p:ext>
            </p:extLst>
          </p:nvPr>
        </p:nvGraphicFramePr>
        <p:xfrm>
          <a:off x="609600" y="609600"/>
          <a:ext cx="7696200" cy="5334212"/>
        </p:xfrm>
        <a:graphic>
          <a:graphicData uri="http://schemas.openxmlformats.org/drawingml/2006/table">
            <a:tbl>
              <a:tblPr/>
              <a:tblGrid>
                <a:gridCol w="1072593"/>
                <a:gridCol w="1365807"/>
                <a:gridCol w="1295400"/>
                <a:gridCol w="1219200"/>
                <a:gridCol w="1219200"/>
                <a:gridCol w="1524000"/>
              </a:tblGrid>
              <a:tr h="291851">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dirty="0" smtClean="0">
                          <a:ln>
                            <a:noFill/>
                          </a:ln>
                          <a:solidFill>
                            <a:prstClr val="black"/>
                          </a:solidFill>
                          <a:effectLst/>
                          <a:uLnTx/>
                          <a:uFillTx/>
                          <a:latin typeface="+mn-lt"/>
                          <a:ea typeface="+mn-ea"/>
                          <a:cs typeface="+mn-cs"/>
                        </a:rPr>
                        <a:t>CCSS.ELA-LITERACY.W.1.2</a:t>
                      </a:r>
                      <a:r>
                        <a:rPr kumimoji="0" lang="en-US" sz="900" b="0" i="0" u="none" strike="noStrike" kern="1200" cap="none" spc="0" normalizeH="0" baseline="0" noProof="0" dirty="0" smtClean="0">
                          <a:ln>
                            <a:noFill/>
                          </a:ln>
                          <a:solidFill>
                            <a:prstClr val="black"/>
                          </a:solidFill>
                          <a:effectLst/>
                          <a:uLnTx/>
                          <a:uFillTx/>
                          <a:latin typeface="+mn-lt"/>
                          <a:ea typeface="+mn-ea"/>
                          <a:cs typeface="+mn-cs"/>
                        </a:rPr>
                        <a:t/>
                      </a:r>
                      <a:br>
                        <a:rPr kumimoji="0" lang="en-US" sz="900" b="0" i="0" u="none" strike="noStrike" kern="1200" cap="none" spc="0" normalizeH="0" baseline="0" noProof="0" dirty="0" smtClean="0">
                          <a:ln>
                            <a:noFill/>
                          </a:ln>
                          <a:solidFill>
                            <a:prstClr val="black"/>
                          </a:solidFill>
                          <a:effectLst/>
                          <a:uLnTx/>
                          <a:uFillTx/>
                          <a:latin typeface="+mn-lt"/>
                          <a:ea typeface="+mn-ea"/>
                          <a:cs typeface="+mn-cs"/>
                        </a:rPr>
                      </a:br>
                      <a:r>
                        <a:rPr lang="en-US" sz="900" dirty="0" smtClean="0"/>
                        <a:t>Write informative/explanatory texts in which they name a topic, supply some facts about the topic, and provide some sense of closure.</a:t>
                      </a:r>
                      <a:endParaRPr kumimoji="0" lang="en-US" sz="900" b="0" i="0" u="none" strike="noStrike" kern="1200" cap="none" spc="0" normalizeH="0" baseline="0" noProof="0" dirty="0" smtClean="0">
                        <a:ln>
                          <a:noFill/>
                        </a:ln>
                        <a:solidFill>
                          <a:prstClr val="black"/>
                        </a:solidFill>
                        <a:effectLst/>
                        <a:uLnTx/>
                        <a:uFillTx/>
                        <a:latin typeface="+mn-lt"/>
                        <a:ea typeface="+mn-ea"/>
                        <a:cs typeface="+mn-cs"/>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1851">
                <a:tc gridSpan="6">
                  <a:txBody>
                    <a:bodyPr/>
                    <a:lstStyle/>
                    <a:p>
                      <a:pPr marL="0" marR="0" algn="ctr">
                        <a:lnSpc>
                          <a:spcPct val="115000"/>
                        </a:lnSpc>
                        <a:spcBef>
                          <a:spcPts val="0"/>
                        </a:spcBef>
                        <a:spcAft>
                          <a:spcPts val="0"/>
                        </a:spcAft>
                      </a:pPr>
                      <a:r>
                        <a:rPr lang="en-US" sz="1800" b="1" i="1" dirty="0" smtClean="0">
                          <a:latin typeface="+mn-lt"/>
                          <a:ea typeface="Calibri"/>
                          <a:cs typeface="Times New Roman"/>
                        </a:rPr>
                        <a:t>K-2    </a:t>
                      </a:r>
                      <a:r>
                        <a:rPr lang="en-US" sz="1800" dirty="0" smtClean="0">
                          <a:latin typeface="+mn-lt"/>
                          <a:ea typeface="Calibri"/>
                          <a:cs typeface="Times New Roman"/>
                        </a:rPr>
                        <a:t>SBAC 4 Point Informative/Explanatory Rubric</a:t>
                      </a:r>
                      <a:endParaRPr lang="en-US" sz="18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91851">
                <a:tc rowSpan="2">
                  <a:txBody>
                    <a:bodyPr/>
                    <a:lstStyle/>
                    <a:p>
                      <a:pPr marL="0" marR="0" algn="ctr">
                        <a:lnSpc>
                          <a:spcPct val="115000"/>
                        </a:lnSpc>
                        <a:spcBef>
                          <a:spcPts val="0"/>
                        </a:spcBef>
                        <a:spcAft>
                          <a:spcPts val="0"/>
                        </a:spcAft>
                      </a:pPr>
                      <a:r>
                        <a:rPr lang="en-US" sz="2400" b="1" dirty="0">
                          <a:solidFill>
                            <a:srgbClr val="000000"/>
                          </a:solidFill>
                          <a:latin typeface="+mn-lt"/>
                          <a:ea typeface="Times New Roman"/>
                          <a:cs typeface="Times New Roman"/>
                        </a:rPr>
                        <a:t>Score</a:t>
                      </a:r>
                      <a:endParaRPr lang="en-US" sz="24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1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Times New Roman"/>
                          <a:cs typeface="Times New Roman"/>
                        </a:rPr>
                        <a:t>Conventions</a:t>
                      </a:r>
                    </a:p>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Calibri"/>
                          <a:cs typeface="Times New Roman"/>
                        </a:rPr>
                        <a:t>Standard L 1-2</a:t>
                      </a: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24028">
                <a:tc vMerge="1">
                  <a:txBody>
                    <a:bodyPr/>
                    <a:lstStyle/>
                    <a:p>
                      <a:endParaRPr lang="en-US"/>
                    </a:p>
                  </a:txBody>
                  <a:tcPr/>
                </a:tc>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040892">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rtl="0">
                        <a:buFont typeface="Arial" panose="020B0604020202020204" pitchFamily="34" charset="0"/>
                        <a:buNone/>
                      </a:pPr>
                      <a:r>
                        <a:rPr lang="en-US" sz="900" b="0" i="0" u="none" strike="noStrike" kern="1200" dirty="0" smtClean="0">
                          <a:solidFill>
                            <a:schemeClr val="tx1"/>
                          </a:solidFill>
                          <a:effectLst/>
                          <a:latin typeface="+mn-lt"/>
                          <a:ea typeface="+mn-ea"/>
                          <a:cs typeface="+mn-cs"/>
                        </a:rPr>
                        <a:t>-Uses a combination of drawing, dictation, &amp; writing (K) to compose.</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-Explains something more about the topic OR a connection is</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made between topic &amp; broader idea(s).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-Clearly presents the topic and focus/controlling idea</a:t>
                      </a:r>
                      <a:endParaRPr lang="en-US" sz="900" b="0" dirty="0" smtClean="0">
                        <a:effectLst/>
                      </a:endParaRPr>
                    </a:p>
                    <a:p>
                      <a:r>
                        <a:rPr lang="en-US" sz="900" b="0" dirty="0" smtClean="0">
                          <a:effectLst/>
                        </a:rPr>
                        <a:t/>
                      </a:r>
                      <a:br>
                        <a:rPr lang="en-US" sz="900" b="0" dirty="0" smtClean="0">
                          <a:effectLst/>
                        </a:rPr>
                      </a:br>
                      <a:endParaRPr lang="en-US" sz="9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-Intro, body, and conclusion support focus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-Uses several transitions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appropriately (e.g., because, since, and, but, also, for example, since) to connect or</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group ideas</a:t>
                      </a:r>
                      <a:r>
                        <a:rPr lang="en-US" sz="900" b="0" dirty="0" smtClean="0">
                          <a:effectLst/>
                        </a:rPr>
                        <a:t/>
                      </a:r>
                      <a:br>
                        <a:rPr lang="en-US" sz="900" b="0" dirty="0" smtClean="0">
                          <a:effectLst/>
                        </a:rPr>
                      </a:br>
                      <a:endParaRPr lang="en-US" sz="9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-Has a depth of information; insightful </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-Elaborates, using a variety of relevant details,</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definitions, examples,</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quotes, text evidence to</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support focus/concepts</a:t>
                      </a:r>
                      <a:r>
                        <a:rPr lang="en-US" sz="900" b="0" dirty="0" smtClean="0">
                          <a:effectLst/>
                        </a:rPr>
                        <a:t/>
                      </a:r>
                      <a:br>
                        <a:rPr lang="en-US" sz="900" b="0" dirty="0" smtClean="0">
                          <a:effectLst/>
                        </a:rPr>
                      </a:br>
                      <a:endParaRPr lang="en-US" sz="9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-Maintains voice/tone of</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knowledgeable person</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conveying information.</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-Knows when to use</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formal-informal</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language.</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-Uses effective, precise</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vocabulary and variety</a:t>
                      </a:r>
                      <a:endParaRPr lang="en-US" sz="900" b="0" dirty="0" smtClean="0">
                        <a:effectLst/>
                      </a:endParaRPr>
                    </a:p>
                    <a:p>
                      <a:r>
                        <a:rPr lang="en-US" sz="900" b="0" i="0" u="none" strike="noStrike" kern="1200" dirty="0" smtClean="0">
                          <a:solidFill>
                            <a:schemeClr val="tx1"/>
                          </a:solidFill>
                          <a:effectLst/>
                          <a:latin typeface="+mn-lt"/>
                          <a:ea typeface="+mn-ea"/>
                          <a:cs typeface="+mn-cs"/>
                        </a:rPr>
                        <a:t>of sentence structures</a:t>
                      </a:r>
                      <a:r>
                        <a:rPr lang="en-US" sz="900" b="0" dirty="0" smtClean="0">
                          <a:effectLst/>
                        </a:rPr>
                        <a:t/>
                      </a:r>
                      <a:br>
                        <a:rPr lang="en-US" sz="900" b="0" dirty="0" smtClean="0">
                          <a:effectLst/>
                        </a:rPr>
                      </a:br>
                      <a:endParaRPr lang="en-US" sz="9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-Edits with support /</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resources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-Has few or no errors in</a:t>
                      </a:r>
                      <a:endParaRPr lang="en-US" sz="900" b="0" dirty="0" smtClean="0">
                        <a:effectLst/>
                      </a:endParaRPr>
                    </a:p>
                    <a:p>
                      <a:r>
                        <a:rPr lang="en-US" sz="900" b="0" i="0" u="none" strike="noStrike" kern="1200" dirty="0" smtClean="0">
                          <a:solidFill>
                            <a:schemeClr val="tx1"/>
                          </a:solidFill>
                          <a:effectLst/>
                          <a:latin typeface="+mn-lt"/>
                          <a:ea typeface="+mn-ea"/>
                          <a:cs typeface="+mn-cs"/>
                        </a:rPr>
                        <a:t>grammar, word usage, or mechanics as appropriate to grade</a:t>
                      </a:r>
                      <a:r>
                        <a:rPr lang="en-US" sz="900" b="0" dirty="0" smtClean="0">
                          <a:effectLst/>
                        </a:rPr>
                        <a:t/>
                      </a:r>
                      <a:br>
                        <a:rPr lang="en-US" sz="900" b="0" dirty="0" smtClean="0">
                          <a:effectLst/>
                        </a:rPr>
                      </a:br>
                      <a:endParaRPr lang="en-US" sz="9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32461">
                <a:tc gridSpan="6">
                  <a:txBody>
                    <a:bodyPr/>
                    <a:lstStyle/>
                    <a:p>
                      <a:pPr marL="0" marR="0" algn="ctr">
                        <a:lnSpc>
                          <a:spcPct val="115000"/>
                        </a:lnSpc>
                        <a:spcBef>
                          <a:spcPts val="0"/>
                        </a:spcBef>
                        <a:spcAft>
                          <a:spcPts val="0"/>
                        </a:spcAft>
                      </a:pPr>
                      <a:r>
                        <a:rPr lang="en-US" sz="900" b="1" dirty="0" smtClean="0">
                          <a:effectLst/>
                          <a:latin typeface="+mn-lt"/>
                          <a:ea typeface="Calibri"/>
                          <a:cs typeface="Times New Roman"/>
                        </a:rPr>
                        <a:t>Exemplar Example for Grade 1</a:t>
                      </a:r>
                      <a:endParaRPr lang="en-US" sz="900" b="1" dirty="0">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hMerge="1">
                  <a:txBody>
                    <a:bodyPr/>
                    <a:lstStyle/>
                    <a:p>
                      <a:pPr marL="53975" indent="0" algn="l"/>
                      <a:endParaRPr lang="en-US" sz="7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137031">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smtClean="0">
                        <a:effectLst>
                          <a:outerShdw blurRad="38100" dist="38100" dir="2700000" algn="tl">
                            <a:srgbClr val="000000">
                              <a:alpha val="43137"/>
                            </a:srgbClr>
                          </a:outerShdw>
                        </a:effectLst>
                        <a:latin typeface="+mn-lt"/>
                        <a:ea typeface="Calibri"/>
                        <a:cs typeface="Times New Roman"/>
                      </a:endParaRPr>
                    </a:p>
                    <a:p>
                      <a:pPr marL="0" marR="0" algn="ctr">
                        <a:lnSpc>
                          <a:spcPct val="115000"/>
                        </a:lnSpc>
                        <a:spcBef>
                          <a:spcPts val="0"/>
                        </a:spcBef>
                        <a:spcAft>
                          <a:spcPts val="0"/>
                        </a:spcAft>
                      </a:pP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names the topic (in the title):</a:t>
                      </a:r>
                    </a:p>
                    <a:p>
                      <a:r>
                        <a:rPr lang="en-US" sz="900" b="0" i="1" u="none" strike="noStrike" kern="1200" baseline="0" dirty="0" smtClean="0">
                          <a:solidFill>
                            <a:schemeClr val="tx1"/>
                          </a:solidFill>
                          <a:latin typeface="+mn-lt"/>
                          <a:ea typeface="+mn-ea"/>
                          <a:cs typeface="+mn-cs"/>
                        </a:rPr>
                        <a:t>My Big Book About Spain</a:t>
                      </a:r>
                    </a:p>
                    <a:p>
                      <a:r>
                        <a:rPr lang="en-US" sz="900" b="0" i="0" u="none" strike="noStrike" kern="1200" baseline="0" dirty="0" smtClean="0">
                          <a:solidFill>
                            <a:schemeClr val="tx1"/>
                          </a:solidFill>
                          <a:latin typeface="+mn-lt"/>
                          <a:ea typeface="+mn-ea"/>
                          <a:cs typeface="+mn-cs"/>
                        </a:rPr>
                        <a:t>• supplies some facts about the topic:</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Spain is </a:t>
                      </a:r>
                      <a:r>
                        <a:rPr lang="en-US" sz="900" b="0" i="1" u="none" strike="noStrike" kern="1200" baseline="0" dirty="0" err="1" smtClean="0">
                          <a:solidFill>
                            <a:schemeClr val="tx1"/>
                          </a:solidFill>
                          <a:latin typeface="+mn-lt"/>
                          <a:ea typeface="+mn-ea"/>
                          <a:cs typeface="+mn-cs"/>
                        </a:rPr>
                        <a:t>loacted</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(located) </a:t>
                      </a:r>
                      <a:r>
                        <a:rPr lang="en-US" sz="900" b="0" i="1" u="none" strike="noStrike" kern="1200" baseline="0" dirty="0" smtClean="0">
                          <a:solidFill>
                            <a:schemeClr val="tx1"/>
                          </a:solidFill>
                          <a:latin typeface="+mn-lt"/>
                          <a:ea typeface="+mn-ea"/>
                          <a:cs typeface="+mn-cs"/>
                        </a:rPr>
                        <a:t>in the south western tip of Europe.</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Spain has </a:t>
                      </a:r>
                      <a:r>
                        <a:rPr lang="en-US" sz="900" b="0" i="1" u="none" strike="noStrike" kern="1200" baseline="0" dirty="0" err="1" smtClean="0">
                          <a:solidFill>
                            <a:schemeClr val="tx1"/>
                          </a:solidFill>
                          <a:latin typeface="+mn-lt"/>
                          <a:ea typeface="+mn-ea"/>
                          <a:cs typeface="+mn-cs"/>
                        </a:rPr>
                        <a:t>alot</a:t>
                      </a:r>
                      <a:r>
                        <a:rPr lang="en-US" sz="900" b="0" i="1" u="none" strike="noStrike" kern="1200" baseline="0" dirty="0" smtClean="0">
                          <a:solidFill>
                            <a:schemeClr val="tx1"/>
                          </a:solidFill>
                          <a:latin typeface="+mn-lt"/>
                          <a:ea typeface="+mn-ea"/>
                          <a:cs typeface="+mn-cs"/>
                        </a:rPr>
                        <a:t> of fiestas.</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err="1" smtClean="0">
                          <a:solidFill>
                            <a:schemeClr val="tx1"/>
                          </a:solidFill>
                          <a:latin typeface="+mn-lt"/>
                          <a:ea typeface="+mn-ea"/>
                          <a:cs typeface="+mn-cs"/>
                        </a:rPr>
                        <a:t>Spian</a:t>
                      </a:r>
                      <a:r>
                        <a:rPr lang="en-US" sz="900" b="0" i="1" u="none" strike="noStrike" kern="1200" baseline="0" dirty="0" smtClean="0">
                          <a:solidFill>
                            <a:schemeClr val="tx1"/>
                          </a:solidFill>
                          <a:latin typeface="+mn-lt"/>
                          <a:ea typeface="+mn-ea"/>
                          <a:cs typeface="+mn-cs"/>
                        </a:rPr>
                        <a:t> . . . has bull fights.</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Spain</a:t>
                      </a: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s neighbors are France, Andorra, Algeria, Portugal and Morocco.</a:t>
                      </a:r>
                      <a:endParaRPr lang="en-US" sz="900" u="none" strike="noStrike" dirty="0" smtClean="0">
                        <a:effectLst/>
                      </a:endParaRPr>
                    </a:p>
                    <a:p>
                      <a:pPr marL="58738" indent="-58738">
                        <a:buFont typeface="Arial" panose="020B0604020202020204" pitchFamily="34" charset="0"/>
                        <a:buChar char="•"/>
                      </a:pPr>
                      <a:r>
                        <a:rPr lang="en-US" sz="900" kern="1200" dirty="0" smtClean="0">
                          <a:solidFill>
                            <a:schemeClr val="tx1"/>
                          </a:solidFill>
                          <a:effectLst/>
                          <a:latin typeface="+mn-lt"/>
                          <a:ea typeface="+mn-ea"/>
                          <a:cs typeface="+mn-cs"/>
                        </a:rPr>
                        <a:t>Uses a combination of drawing and writing to support topic</a:t>
                      </a:r>
                      <a:endParaRPr lang="en-US" sz="9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provides some sense of closure.</a:t>
                      </a:r>
                    </a:p>
                    <a:p>
                      <a:r>
                        <a:rPr lang="en-US" sz="900" b="0" i="1" u="none" strike="noStrike" kern="1200" baseline="0" dirty="0" smtClean="0">
                          <a:solidFill>
                            <a:schemeClr val="tx1"/>
                          </a:solidFill>
                          <a:latin typeface="+mn-lt"/>
                          <a:ea typeface="+mn-ea"/>
                          <a:cs typeface="+mn-cs"/>
                        </a:rPr>
                        <a:t>One day when I am a researcher I am going to go to Spain and write about it!</a:t>
                      </a:r>
                      <a:endParaRPr lang="en-US" sz="900" b="0" dirty="0">
                        <a:solidFill>
                          <a:schemeClr val="tx1"/>
                        </a:solidFill>
                        <a:effectLst/>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lvl="0"/>
                      <a:r>
                        <a:rPr lang="en-US" sz="900" b="0" i="0" u="none" strike="noStrike" kern="1200" baseline="0" dirty="0" smtClean="0">
                          <a:solidFill>
                            <a:srgbClr val="FF0000"/>
                          </a:solidFill>
                          <a:latin typeface="+mn-lt"/>
                          <a:ea typeface="+mn-ea"/>
                          <a:cs typeface="+mn-cs"/>
                        </a:rPr>
                        <a:t>Elaborates, using relevant details to support focus:</a:t>
                      </a:r>
                    </a:p>
                    <a:p>
                      <a:pPr lvl="0"/>
                      <a:r>
                        <a:rPr lang="en-US" sz="900" b="0" i="1" u="none" strike="noStrike" kern="1200" baseline="0" dirty="0" smtClean="0">
                          <a:solidFill>
                            <a:srgbClr val="FF0000"/>
                          </a:solidFill>
                          <a:latin typeface="+mn-lt"/>
                          <a:ea typeface="+mn-ea"/>
                          <a:cs typeface="+mn-cs"/>
                        </a:rPr>
                        <a:t>-In some of the fiestas they make mask and make special food too…people are loud….even beautiful and colorful.</a:t>
                      </a:r>
                    </a:p>
                    <a:p>
                      <a:pPr lvl="0"/>
                      <a:r>
                        <a:rPr lang="en-US" sz="900" b="0" i="1" u="none" strike="noStrike" kern="1200" baseline="0" dirty="0" smtClean="0">
                          <a:solidFill>
                            <a:srgbClr val="FF0000"/>
                          </a:solidFill>
                          <a:latin typeface="+mn-lt"/>
                          <a:ea typeface="+mn-ea"/>
                          <a:cs typeface="+mn-cs"/>
                        </a:rPr>
                        <a:t>-In the bull fights they make the bulls tired and make them fall out.</a:t>
                      </a:r>
                    </a:p>
                    <a:p>
                      <a:pPr lvl="0"/>
                      <a:r>
                        <a:rPr lang="en-US" sz="900" b="0" i="0" u="none" strike="noStrike" kern="1200" baseline="0" dirty="0" smtClean="0">
                          <a:solidFill>
                            <a:srgbClr val="FF0000"/>
                          </a:solidFill>
                          <a:latin typeface="+mn-lt"/>
                          <a:ea typeface="+mn-ea"/>
                          <a:cs typeface="+mn-cs"/>
                        </a:rPr>
                        <a:t>Score: 4</a:t>
                      </a: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900" dirty="0" smtClean="0">
                          <a:solidFill>
                            <a:srgbClr val="FF0000"/>
                          </a:solidFill>
                          <a:latin typeface="+mn-lt"/>
                        </a:rPr>
                        <a:t>Appropriate use of</a:t>
                      </a:r>
                    </a:p>
                    <a:p>
                      <a:pPr algn="l"/>
                      <a:r>
                        <a:rPr lang="en-US" sz="900" dirty="0" smtClean="0">
                          <a:solidFill>
                            <a:srgbClr val="FF0000"/>
                          </a:solidFill>
                          <a:latin typeface="+mn-lt"/>
                        </a:rPr>
                        <a:t>vocabulary</a:t>
                      </a:r>
                    </a:p>
                    <a:p>
                      <a:pPr algn="l"/>
                      <a:endParaRPr lang="en-US" sz="900" dirty="0" smtClean="0">
                        <a:solidFill>
                          <a:srgbClr val="FF0000"/>
                        </a:solidFill>
                        <a:latin typeface="+mn-lt"/>
                      </a:endParaRPr>
                    </a:p>
                    <a:p>
                      <a:pPr marL="171450" indent="-171450" algn="l">
                        <a:buFont typeface="Arial" panose="020B0604020202020204" pitchFamily="34" charset="0"/>
                        <a:buChar char="•"/>
                      </a:pPr>
                      <a:r>
                        <a:rPr lang="en-US" sz="900" dirty="0" smtClean="0">
                          <a:solidFill>
                            <a:srgbClr val="FF0000"/>
                          </a:solidFill>
                          <a:latin typeface="+mn-lt"/>
                        </a:rPr>
                        <a:t>Writes simple,</a:t>
                      </a:r>
                    </a:p>
                    <a:p>
                      <a:pPr algn="l"/>
                      <a:r>
                        <a:rPr lang="en-US" sz="900" dirty="0" smtClean="0">
                          <a:solidFill>
                            <a:srgbClr val="FF0000"/>
                          </a:solidFill>
                          <a:latin typeface="+mn-lt"/>
                        </a:rPr>
                        <a:t>complete sentences</a:t>
                      </a:r>
                    </a:p>
                    <a:p>
                      <a:pPr algn="l"/>
                      <a:r>
                        <a:rPr lang="en-US" sz="900" dirty="0" smtClean="0">
                          <a:solidFill>
                            <a:srgbClr val="FF0000"/>
                          </a:solidFill>
                          <a:latin typeface="+mn-lt"/>
                        </a:rPr>
                        <a:t>with some variety (in</a:t>
                      </a:r>
                    </a:p>
                    <a:p>
                      <a:pPr algn="l"/>
                      <a:r>
                        <a:rPr lang="en-US" sz="900" dirty="0" smtClean="0">
                          <a:solidFill>
                            <a:srgbClr val="FF0000"/>
                          </a:solidFill>
                          <a:latin typeface="+mn-lt"/>
                        </a:rPr>
                        <a:t>beginnings).</a:t>
                      </a:r>
                    </a:p>
                    <a:p>
                      <a:pPr algn="l"/>
                      <a:endParaRPr lang="en-US" sz="900" dirty="0" smtClean="0">
                        <a:solidFill>
                          <a:srgbClr val="FF0000"/>
                        </a:solidFill>
                        <a:latin typeface="+mn-lt"/>
                      </a:endParaRPr>
                    </a:p>
                    <a:p>
                      <a:pPr algn="l"/>
                      <a:r>
                        <a:rPr lang="en-US" sz="900" dirty="0" smtClean="0">
                          <a:solidFill>
                            <a:srgbClr val="FF0000"/>
                          </a:solidFill>
                          <a:latin typeface="+mn-lt"/>
                        </a:rPr>
                        <a:t>Score: 3</a:t>
                      </a:r>
                      <a:endParaRPr lang="en-US" sz="900" dirty="0">
                        <a:solidFill>
                          <a:srgbClr val="FF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demonstrates command of some of the conventions of standard written English:</a:t>
                      </a:r>
                    </a:p>
                    <a:p>
                      <a:pPr marL="171450" indent="-171450">
                        <a:buFont typeface="Arial" panose="020B0604020202020204" pitchFamily="34" charset="0"/>
                        <a:buChar char="•"/>
                      </a:pPr>
                      <a:endParaRPr lang="en-US" sz="900" b="0" i="0" u="none" strike="noStrike" kern="1200" baseline="0" dirty="0" smtClean="0">
                        <a:solidFill>
                          <a:schemeClr val="tx1"/>
                        </a:solidFill>
                        <a:latin typeface="+mn-lt"/>
                        <a:ea typeface="+mn-ea"/>
                        <a:cs typeface="+mn-cs"/>
                      </a:endParaRPr>
                    </a:p>
                    <a:p>
                      <a:r>
                        <a:rPr lang="en-US" sz="900" b="0" i="0" u="none" strike="noStrike" kern="1200" baseline="0" dirty="0" smtClean="0">
                          <a:solidFill>
                            <a:schemeClr val="tx1"/>
                          </a:solidFill>
                          <a:latin typeface="+mn-lt"/>
                          <a:ea typeface="+mn-ea"/>
                          <a:cs typeface="+mn-cs"/>
                        </a:rPr>
                        <a:t>-awareness of beginning-of-sentence capitalization</a:t>
                      </a:r>
                    </a:p>
                    <a:p>
                      <a:r>
                        <a:rPr lang="en-US" sz="900" b="0" i="0" u="none" strike="noStrike" kern="1200" baseline="0" dirty="0" smtClean="0">
                          <a:solidFill>
                            <a:schemeClr val="tx1"/>
                          </a:solidFill>
                          <a:latin typeface="+mn-lt"/>
                          <a:ea typeface="+mn-ea"/>
                          <a:cs typeface="+mn-cs"/>
                        </a:rPr>
                        <a:t>-awareness of end-of-sentence punctuation </a:t>
                      </a:r>
                    </a:p>
                    <a:p>
                      <a:r>
                        <a:rPr lang="en-US" sz="900" b="0" i="0" u="none" strike="noStrike" kern="1200" baseline="0" dirty="0" smtClean="0">
                          <a:solidFill>
                            <a:schemeClr val="tx1"/>
                          </a:solidFill>
                          <a:latin typeface="+mn-lt"/>
                          <a:ea typeface="+mn-ea"/>
                          <a:cs typeface="+mn-cs"/>
                        </a:rPr>
                        <a:t>-awareness of the use of capital letters for proper nouns</a:t>
                      </a:r>
                    </a:p>
                    <a:p>
                      <a:endParaRPr lang="en-US" sz="900" b="0" i="0" u="none" strike="noStrike" kern="1200" baseline="0" dirty="0" smtClean="0">
                        <a:solidFill>
                          <a:srgbClr val="FF0000"/>
                        </a:solidFill>
                        <a:latin typeface="+mn-lt"/>
                        <a:ea typeface="+mn-ea"/>
                        <a:cs typeface="+mn-cs"/>
                      </a:endParaRPr>
                    </a:p>
                    <a:p>
                      <a:pPr algn="l"/>
                      <a:r>
                        <a:rPr lang="en-US" sz="900" b="0" i="0" u="none" strike="noStrike" kern="1200" baseline="0" dirty="0" smtClean="0">
                          <a:solidFill>
                            <a:srgbClr val="FF0000"/>
                          </a:solidFill>
                          <a:latin typeface="+mn-lt"/>
                          <a:ea typeface="+mn-ea"/>
                          <a:cs typeface="+mn-cs"/>
                        </a:rPr>
                        <a:t>Score: 3</a:t>
                      </a: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
        <p:nvSpPr>
          <p:cNvPr id="7" name="Footer Placeholder 6"/>
          <p:cNvSpPr>
            <a:spLocks noGrp="1"/>
          </p:cNvSpPr>
          <p:nvPr>
            <p:ph type="ftr" sz="quarter" idx="11"/>
          </p:nvPr>
        </p:nvSpPr>
        <p:spPr>
          <a:xfrm>
            <a:off x="6096000" y="6477000"/>
            <a:ext cx="2895600" cy="365125"/>
          </a:xfrm>
        </p:spPr>
        <p:txBody>
          <a:bodyPr/>
          <a:lstStyle/>
          <a:p>
            <a:r>
              <a:rPr lang="en-US" dirty="0" smtClean="0"/>
              <a:t>12/01/14 Judy Ramer/OSP and HSD</a:t>
            </a:r>
            <a:endParaRPr lang="en-US" dirty="0"/>
          </a:p>
        </p:txBody>
      </p:sp>
      <p:sp>
        <p:nvSpPr>
          <p:cNvPr id="3" name="TextBox 2"/>
          <p:cNvSpPr txBox="1"/>
          <p:nvPr/>
        </p:nvSpPr>
        <p:spPr>
          <a:xfrm>
            <a:off x="381000" y="6535579"/>
            <a:ext cx="7696200" cy="215444"/>
          </a:xfrm>
          <a:prstGeom prst="rect">
            <a:avLst/>
          </a:prstGeom>
          <a:noFill/>
        </p:spPr>
        <p:txBody>
          <a:bodyPr wrap="square" rtlCol="0">
            <a:spAutoFit/>
          </a:bodyPr>
          <a:lstStyle/>
          <a:p>
            <a:r>
              <a:rPr lang="en-US" sz="800" i="1" dirty="0">
                <a:solidFill>
                  <a:srgbClr val="FF0000"/>
                </a:solidFill>
              </a:rPr>
              <a:t>Any text in red is a skill that isn’t </a:t>
            </a:r>
            <a:r>
              <a:rPr lang="en-US" sz="800" i="1" dirty="0" smtClean="0">
                <a:solidFill>
                  <a:srgbClr val="FF0000"/>
                </a:solidFill>
              </a:rPr>
              <a:t>part of this grade level’s Writing standard.  However, a score is given to support the teaching of that skill.</a:t>
            </a:r>
            <a:endParaRPr lang="en-US" sz="800" i="1" dirty="0">
              <a:solidFill>
                <a:srgbClr val="FF0000"/>
              </a:solidFill>
            </a:endParaRPr>
          </a:p>
        </p:txBody>
      </p:sp>
    </p:spTree>
    <p:extLst>
      <p:ext uri="{BB962C8B-B14F-4D97-AF65-F5344CB8AC3E}">
        <p14:creationId xmlns:p14="http://schemas.microsoft.com/office/powerpoint/2010/main" val="1816986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096000" y="6400800"/>
            <a:ext cx="2895600" cy="365125"/>
          </a:xfrm>
        </p:spPr>
        <p:txBody>
          <a:bodyPr/>
          <a:lstStyle/>
          <a:p>
            <a:r>
              <a:rPr lang="en-US" dirty="0" smtClean="0"/>
              <a:t>12/01/14 Judy Ramer/OSP and HSD</a:t>
            </a:r>
            <a:endParaRPr lang="en-US" dirty="0"/>
          </a:p>
        </p:txBody>
      </p:sp>
      <p:sp>
        <p:nvSpPr>
          <p:cNvPr id="6" name="TextBox 5"/>
          <p:cNvSpPr txBox="1"/>
          <p:nvPr/>
        </p:nvSpPr>
        <p:spPr>
          <a:xfrm>
            <a:off x="838200" y="1143000"/>
            <a:ext cx="7162800" cy="707886"/>
          </a:xfrm>
          <a:prstGeom prst="rect">
            <a:avLst/>
          </a:prstGeom>
          <a:noFill/>
        </p:spPr>
        <p:txBody>
          <a:bodyPr wrap="square" rtlCol="0">
            <a:spAutoFit/>
          </a:bodyPr>
          <a:lstStyle/>
          <a:p>
            <a:pPr algn="ctr"/>
            <a:r>
              <a:rPr lang="en-US" sz="4000" dirty="0" smtClean="0"/>
              <a:t>Opinion Exemplar Pieces</a:t>
            </a:r>
          </a:p>
        </p:txBody>
      </p:sp>
    </p:spTree>
    <p:extLst>
      <p:ext uri="{BB962C8B-B14F-4D97-AF65-F5344CB8AC3E}">
        <p14:creationId xmlns:p14="http://schemas.microsoft.com/office/powerpoint/2010/main" val="1784866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000" dirty="0" smtClean="0"/>
              <a:t>(3rd </a:t>
            </a:r>
            <a:r>
              <a:rPr lang="en-US" sz="1000" dirty="0"/>
              <a:t>Informative/Explanatory story)</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9826" y="1066800"/>
            <a:ext cx="3636580" cy="4437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151" t="17250" r="20526" b="76047"/>
          <a:stretch/>
        </p:blipFill>
        <p:spPr bwMode="auto">
          <a:xfrm>
            <a:off x="228600" y="152400"/>
            <a:ext cx="3389586" cy="47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410635" y="313637"/>
            <a:ext cx="4464424" cy="5944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13753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000" dirty="0" smtClean="0"/>
              <a:t>(3rd </a:t>
            </a:r>
            <a:r>
              <a:rPr lang="en-US" sz="1000" dirty="0"/>
              <a:t>Informative/Explanatory story)</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151" t="17250" r="20526" b="76047"/>
          <a:stretch/>
        </p:blipFill>
        <p:spPr bwMode="auto">
          <a:xfrm>
            <a:off x="228600" y="152400"/>
            <a:ext cx="3389586" cy="47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04222" y="1066800"/>
            <a:ext cx="4935556" cy="50461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09361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46558363"/>
              </p:ext>
            </p:extLst>
          </p:nvPr>
        </p:nvGraphicFramePr>
        <p:xfrm>
          <a:off x="304800" y="213990"/>
          <a:ext cx="8606982" cy="6550162"/>
        </p:xfrm>
        <a:graphic>
          <a:graphicData uri="http://schemas.openxmlformats.org/drawingml/2006/table">
            <a:tbl>
              <a:tblPr/>
              <a:tblGrid>
                <a:gridCol w="914400"/>
                <a:gridCol w="1371600"/>
                <a:gridCol w="1520381"/>
                <a:gridCol w="497110"/>
                <a:gridCol w="1331691"/>
                <a:gridCol w="1371600"/>
                <a:gridCol w="1600200"/>
              </a:tblGrid>
              <a:tr h="291851">
                <a:tc gridSpan="4">
                  <a:txBody>
                    <a:bodyPr/>
                    <a:lstStyle/>
                    <a:p>
                      <a:r>
                        <a:rPr lang="en-US" sz="800" dirty="0" smtClean="0"/>
                        <a:t>CCSS.ELA-Literacy.W.3.2.a</a:t>
                      </a:r>
                    </a:p>
                    <a:p>
                      <a:r>
                        <a:rPr lang="en-US" sz="800" dirty="0" smtClean="0"/>
                        <a:t>Introduce a topic and group related information together; include illustrations when useful to aiding comprehension.</a:t>
                      </a:r>
                    </a:p>
                    <a:p>
                      <a:r>
                        <a:rPr lang="en-US" sz="800" dirty="0" smtClean="0"/>
                        <a:t>CCSS.ELA-Literacy.W.3.2.b</a:t>
                      </a:r>
                    </a:p>
                    <a:p>
                      <a:r>
                        <a:rPr lang="en-US" sz="800" dirty="0" smtClean="0"/>
                        <a:t>Develop the topic with facts, definitions, and details.</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r>
                        <a:rPr lang="en-US" sz="800" dirty="0" smtClean="0"/>
                        <a:t>CCSS.ELA-Literacy.W.3.2.c</a:t>
                      </a:r>
                    </a:p>
                    <a:p>
                      <a:r>
                        <a:rPr lang="en-US" sz="800" dirty="0" smtClean="0"/>
                        <a:t>Use linking words and phrases (e.g., </a:t>
                      </a:r>
                      <a:r>
                        <a:rPr lang="en-US" sz="800" i="1" dirty="0" smtClean="0"/>
                        <a:t>also</a:t>
                      </a:r>
                      <a:r>
                        <a:rPr lang="en-US" sz="800" dirty="0" smtClean="0"/>
                        <a:t>, </a:t>
                      </a:r>
                      <a:r>
                        <a:rPr lang="en-US" sz="800" i="1" dirty="0" smtClean="0"/>
                        <a:t>another</a:t>
                      </a:r>
                      <a:r>
                        <a:rPr lang="en-US" sz="800" dirty="0" smtClean="0"/>
                        <a:t>, </a:t>
                      </a:r>
                      <a:r>
                        <a:rPr lang="en-US" sz="800" i="1" dirty="0" smtClean="0"/>
                        <a:t>and</a:t>
                      </a:r>
                      <a:r>
                        <a:rPr lang="en-US" sz="800" dirty="0" smtClean="0"/>
                        <a:t>, </a:t>
                      </a:r>
                      <a:r>
                        <a:rPr lang="en-US" sz="800" i="1" dirty="0" smtClean="0"/>
                        <a:t>more</a:t>
                      </a:r>
                      <a:r>
                        <a:rPr lang="en-US" sz="800" dirty="0" smtClean="0"/>
                        <a:t>, </a:t>
                      </a:r>
                      <a:r>
                        <a:rPr lang="en-US" sz="800" i="1" dirty="0" smtClean="0"/>
                        <a:t>but</a:t>
                      </a:r>
                      <a:r>
                        <a:rPr lang="en-US" sz="800" dirty="0" smtClean="0"/>
                        <a:t>) to connect ideas within categories of information.</a:t>
                      </a:r>
                    </a:p>
                    <a:p>
                      <a:r>
                        <a:rPr lang="en-US" sz="800" dirty="0" smtClean="0"/>
                        <a:t>CCSS.ELA-Literacy.W.3.2.d</a:t>
                      </a:r>
                    </a:p>
                    <a:p>
                      <a:r>
                        <a:rPr lang="en-US" sz="800" dirty="0" smtClean="0"/>
                        <a:t>Provide a concluding statement or section.</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291851">
                <a:tc gridSpan="7">
                  <a:txBody>
                    <a:bodyPr/>
                    <a:lstStyle/>
                    <a:p>
                      <a:pPr marL="0" marR="0" algn="ctr">
                        <a:lnSpc>
                          <a:spcPct val="115000"/>
                        </a:lnSpc>
                        <a:spcBef>
                          <a:spcPts val="0"/>
                        </a:spcBef>
                        <a:spcAft>
                          <a:spcPts val="0"/>
                        </a:spcAft>
                      </a:pPr>
                      <a:r>
                        <a:rPr lang="en-US" sz="1600" b="1" i="1" dirty="0" smtClean="0">
                          <a:latin typeface="+mn-lt"/>
                          <a:ea typeface="Calibri"/>
                          <a:cs typeface="Times New Roman"/>
                        </a:rPr>
                        <a:t>3-5  </a:t>
                      </a:r>
                      <a:r>
                        <a:rPr lang="en-US" sz="1600" b="1" dirty="0" smtClean="0">
                          <a:latin typeface="+mn-lt"/>
                          <a:ea typeface="Calibri"/>
                          <a:cs typeface="Times New Roman"/>
                        </a:rPr>
                        <a:t>SBAC 4 Point Informative/Explanatory Rubric</a:t>
                      </a:r>
                      <a:endParaRPr lang="en-US" sz="1600" b="1"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91851">
                <a:tc rowSpan="2">
                  <a:txBody>
                    <a:bodyPr/>
                    <a:lstStyle/>
                    <a:p>
                      <a:pPr marL="0" marR="0" algn="ctr">
                        <a:lnSpc>
                          <a:spcPct val="115000"/>
                        </a:lnSpc>
                        <a:spcBef>
                          <a:spcPts val="0"/>
                        </a:spcBef>
                        <a:spcAft>
                          <a:spcPts val="0"/>
                        </a:spcAft>
                      </a:pPr>
                      <a:r>
                        <a:rPr lang="en-US" sz="2000" b="1" dirty="0">
                          <a:solidFill>
                            <a:srgbClr val="000000"/>
                          </a:solidFill>
                          <a:latin typeface="+mn-lt"/>
                          <a:ea typeface="Times New Roman"/>
                          <a:cs typeface="Times New Roman"/>
                        </a:rPr>
                        <a:t>Score</a:t>
                      </a:r>
                      <a:endParaRPr lang="en-US" sz="20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3">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n-US" sz="100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24028">
                <a:tc vMerge="1">
                  <a:txBody>
                    <a:bodyPr/>
                    <a:lstStyle/>
                    <a:p>
                      <a:endParaRPr lang="en-US"/>
                    </a:p>
                  </a:txBody>
                  <a:tcPr/>
                </a:tc>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gridSpan="2">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137031">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The response is fully sustained and consistently and purposefully focused: </a:t>
                      </a:r>
                      <a:endParaRPr lang="en-US" sz="900" b="0" dirty="0" smtClean="0">
                        <a:effectLst/>
                      </a:endParaRP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controlling idea or main idea of a topic is focused, clearly stated, and strongly</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maintained.</a:t>
                      </a: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controlling idea or main idea of a topic is introduced and communicated clearly within the context .</a:t>
                      </a: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The response has a clear and effective organizational structure creating unity and completeness:</a:t>
                      </a:r>
                    </a:p>
                    <a:p>
                      <a:pPr rtl="0"/>
                      <a:endParaRPr lang="en-US" sz="900" b="0" dirty="0" smtClean="0">
                        <a:effectLst/>
                      </a:endParaRP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use of a variety of transitional strategies logical progression of ideas from beginning to end. </a:t>
                      </a: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effective introduction and conclusion for audience and purpose.</a:t>
                      </a:r>
                      <a:endParaRPr lang="en-US" sz="900" b="0" i="0" u="none" strike="noStrike" dirty="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rtl="0"/>
                      <a:r>
                        <a:rPr lang="en-US" sz="900" b="0" i="0" u="none" strike="noStrike" kern="1200" dirty="0" smtClean="0">
                          <a:solidFill>
                            <a:schemeClr val="tx1"/>
                          </a:solidFill>
                          <a:effectLst/>
                          <a:latin typeface="+mn-lt"/>
                          <a:ea typeface="+mn-ea"/>
                          <a:cs typeface="+mn-cs"/>
                        </a:rPr>
                        <a:t>The response provides thorough and convincing support/evidence for the controlling idea or main idea that includes the effective use of sources, facts, and details:</a:t>
                      </a:r>
                    </a:p>
                    <a:p>
                      <a:pPr rtl="0"/>
                      <a:endParaRPr lang="en-US" sz="900" b="0" dirty="0" smtClean="0">
                        <a:effectLst/>
                      </a:endParaRP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use of evidence from sources is smoothly integrated comprehensive, and relevant .</a:t>
                      </a: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effective use of a variety of elaborative techniques .</a:t>
                      </a:r>
                    </a:p>
                    <a:p>
                      <a:r>
                        <a:rPr lang="en-US" sz="900" b="0" dirty="0" smtClean="0">
                          <a:effectLst/>
                        </a:rPr>
                        <a:t/>
                      </a:r>
                      <a:br>
                        <a:rPr lang="en-US" sz="900" b="0" dirty="0" smtClean="0">
                          <a:effectLst/>
                        </a:rPr>
                      </a:br>
                      <a:endParaRPr lang="en-US" sz="900" b="0" i="0" u="none" strike="noStrike" dirty="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rtl="0"/>
                      <a:r>
                        <a:rPr lang="en-US" sz="900" b="0" i="0" u="none" strike="noStrike" kern="1200" dirty="0" smtClean="0">
                          <a:solidFill>
                            <a:schemeClr val="tx1"/>
                          </a:solidFill>
                          <a:effectLst/>
                          <a:latin typeface="+mn-lt"/>
                          <a:ea typeface="+mn-ea"/>
                          <a:cs typeface="+mn-cs"/>
                        </a:rPr>
                        <a:t>The response clearly and effectively expresses ideas, using precise language: </a:t>
                      </a:r>
                    </a:p>
                    <a:p>
                      <a:pPr rtl="0"/>
                      <a:endParaRPr lang="en-US" sz="900" b="0" dirty="0" smtClean="0">
                        <a:effectLst/>
                      </a:endParaRP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use of academic and domain-specific vocabulary is clearly appropriate for the audience and purpose.</a:t>
                      </a:r>
                    </a:p>
                    <a:p>
                      <a:r>
                        <a:rPr lang="en-US" sz="900" b="0" dirty="0" smtClean="0">
                          <a:effectLst/>
                        </a:rPr>
                        <a:t/>
                      </a:r>
                      <a:br>
                        <a:rPr lang="en-US" sz="900" b="0" dirty="0" smtClean="0">
                          <a:effectLst/>
                        </a:rPr>
                      </a:br>
                      <a:endParaRPr lang="en-US" sz="900" b="0" i="0" u="none" strike="noStrike" dirty="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The response demonstrates a strong command of conventions: </a:t>
                      </a:r>
                    </a:p>
                    <a:p>
                      <a:pPr rtl="0"/>
                      <a:endParaRPr lang="en-US" sz="900" b="0" dirty="0" smtClean="0">
                        <a:effectLst/>
                      </a:endParaRP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few, if any, errors are present in usage and sentence formation. </a:t>
                      </a: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effective and consistent use of punctuation, capitalization, and spelling. </a:t>
                      </a:r>
                    </a:p>
                    <a:p>
                      <a:r>
                        <a:rPr lang="en-US" sz="900" b="0" dirty="0" smtClean="0">
                          <a:effectLst/>
                        </a:rPr>
                        <a:t/>
                      </a:r>
                      <a:br>
                        <a:rPr lang="en-US" sz="900" b="0" dirty="0" smtClean="0">
                          <a:effectLst/>
                        </a:rPr>
                      </a:br>
                      <a:endParaRPr lang="en-US" sz="900" b="0" i="0" u="none" strike="noStrike" dirty="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87452">
                <a:tc gridSpan="7">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Calibri"/>
                          <a:cs typeface="Times New Roman"/>
                        </a:rPr>
                        <a:t>Exemplar Example for Grade 3</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pPr marL="117475" indent="-117475" algn="l" fontAlgn="t">
                        <a:buFont typeface="Arial" pitchFamily="34" charset="0"/>
                        <a:buChar char="•"/>
                      </a:pPr>
                      <a:endParaRPr lang="en-US" sz="900" b="0" i="0" u="none" strike="noStrike" dirty="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137031">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smtClean="0">
                        <a:effectLst>
                          <a:outerShdw blurRad="38100" dist="38100" dir="2700000" algn="tl">
                            <a:srgbClr val="000000">
                              <a:alpha val="43137"/>
                            </a:srgbClr>
                          </a:outerShdw>
                        </a:effectLst>
                        <a:latin typeface="+mn-lt"/>
                        <a:ea typeface="Calibri"/>
                        <a:cs typeface="Times New Roman"/>
                      </a:endParaRPr>
                    </a:p>
                    <a:p>
                      <a:pPr marL="0" marR="0" algn="ctr">
                        <a:lnSpc>
                          <a:spcPct val="115000"/>
                        </a:lnSpc>
                        <a:spcBef>
                          <a:spcPts val="0"/>
                        </a:spcBef>
                        <a:spcAft>
                          <a:spcPts val="0"/>
                        </a:spcAft>
                      </a:pP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introduces a topic and maintains it through piece:</a:t>
                      </a:r>
                    </a:p>
                    <a:p>
                      <a:r>
                        <a:rPr lang="en-US" sz="900" b="0" i="1" u="none" strike="noStrike" kern="1200" baseline="0" dirty="0" smtClean="0">
                          <a:solidFill>
                            <a:schemeClr val="tx1"/>
                          </a:solidFill>
                          <a:latin typeface="+mn-lt"/>
                          <a:ea typeface="+mn-ea"/>
                          <a:cs typeface="+mn-cs"/>
                        </a:rPr>
                        <a:t>I chose horses because I like to ride them. . . . Horses are so beautiful and fun to ride.</a:t>
                      </a:r>
                    </a:p>
                    <a:p>
                      <a:endParaRPr lang="en-US" sz="900" b="0" i="1"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Idea is communicated clearly within the context.</a:t>
                      </a:r>
                    </a:p>
                    <a:p>
                      <a:pPr marL="0" indent="0">
                        <a:buFont typeface="Arial" panose="020B0604020202020204" pitchFamily="34" charset="0"/>
                        <a:buNone/>
                      </a:pPr>
                      <a:r>
                        <a:rPr lang="en-US" sz="900" b="0" i="0" u="none" strike="noStrike" kern="1200" baseline="0" dirty="0" smtClean="0">
                          <a:solidFill>
                            <a:schemeClr val="tx1"/>
                          </a:solidFill>
                          <a:latin typeface="+mn-lt"/>
                          <a:ea typeface="+mn-ea"/>
                          <a:cs typeface="+mn-cs"/>
                        </a:rPr>
                        <a:t>-the writer gives clear descriptions of many horses and their beauty.</a:t>
                      </a:r>
                    </a:p>
                    <a:p>
                      <a:endParaRPr lang="en-US" sz="900" b="0" i="1" u="none" strike="noStrike" kern="1200" baseline="0" dirty="0" smtClean="0">
                        <a:solidFill>
                          <a:schemeClr val="tx1"/>
                        </a:solidFill>
                        <a:latin typeface="+mn-lt"/>
                        <a:ea typeface="+mn-ea"/>
                        <a:cs typeface="+mn-cs"/>
                      </a:endParaRPr>
                    </a:p>
                    <a:p>
                      <a:endParaRPr lang="en-US" sz="900" dirty="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dirty="0" smtClean="0"/>
                        <a:t>Effective</a:t>
                      </a:r>
                      <a:r>
                        <a:rPr lang="en-US" sz="900" baseline="0" dirty="0" smtClean="0"/>
                        <a:t> use of introduction and conclusion:</a:t>
                      </a:r>
                    </a:p>
                    <a:p>
                      <a:pPr marL="0" indent="0">
                        <a:buFont typeface="Arial" panose="020B0604020202020204" pitchFamily="34" charset="0"/>
                        <a:buNone/>
                      </a:pPr>
                      <a:r>
                        <a:rPr lang="en-US" sz="900" i="1" baseline="0" dirty="0" smtClean="0"/>
                        <a:t>-Why I Chose This Animal</a:t>
                      </a:r>
                    </a:p>
                    <a:p>
                      <a:r>
                        <a:rPr lang="en-US" sz="900" i="1" baseline="0" dirty="0" smtClean="0"/>
                        <a:t>-</a:t>
                      </a:r>
                      <a:r>
                        <a:rPr lang="en-US" sz="900" b="0" i="1" u="none" strike="noStrike" kern="1200" baseline="0" dirty="0" smtClean="0">
                          <a:solidFill>
                            <a:schemeClr val="tx1"/>
                          </a:solidFill>
                          <a:latin typeface="+mn-lt"/>
                          <a:ea typeface="+mn-ea"/>
                          <a:cs typeface="+mn-cs"/>
                        </a:rPr>
                        <a:t>I like horses and I know a lot about them. I like to ride them and they</a:t>
                      </a: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re so beautiful!</a:t>
                      </a:r>
                    </a:p>
                    <a:p>
                      <a:r>
                        <a:rPr lang="en-US" sz="900" b="0" i="1" u="none" strike="noStrike" kern="1200" baseline="0" dirty="0" smtClean="0">
                          <a:solidFill>
                            <a:schemeClr val="tx1"/>
                          </a:solidFill>
                          <a:latin typeface="+mn-lt"/>
                          <a:ea typeface="+mn-ea"/>
                          <a:cs typeface="+mn-cs"/>
                        </a:rPr>
                        <a:t>Their coats are beautiful, I wish I had a horse of my own!</a:t>
                      </a:r>
                    </a:p>
                    <a:p>
                      <a:endParaRPr lang="en-US" sz="900" b="0" i="1"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Transitional strategy; creates an organizational structure (using headers) that groups related information together.</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Horse Families; Markings; Breeds and Color Coats; Horses from Different Countries</a:t>
                      </a:r>
                      <a:endParaRPr lang="en-US" sz="900" i="0" dirty="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marL="171450" indent="-171450" algn="l" fontAlgn="t">
                        <a:buFont typeface="Arial" panose="020B0604020202020204" pitchFamily="34" charset="0"/>
                        <a:buChar char="•"/>
                      </a:pPr>
                      <a:r>
                        <a:rPr lang="en-US" sz="900" b="0" i="0" u="none" strike="noStrike" dirty="0" smtClean="0">
                          <a:solidFill>
                            <a:srgbClr val="000000"/>
                          </a:solidFill>
                          <a:latin typeface="+mn-lt"/>
                        </a:rPr>
                        <a:t>The response provides thorough,</a:t>
                      </a:r>
                      <a:r>
                        <a:rPr lang="en-US" sz="900" b="0" i="0" u="none" strike="noStrike" baseline="0" dirty="0" smtClean="0">
                          <a:solidFill>
                            <a:srgbClr val="000000"/>
                          </a:solidFill>
                          <a:latin typeface="+mn-lt"/>
                        </a:rPr>
                        <a:t> convincing , and comprehensive evidence of knowledge about horses:</a:t>
                      </a:r>
                      <a:endParaRPr lang="en-US" sz="900" b="0" i="0" u="none" strike="noStrike" dirty="0" smtClean="0">
                        <a:solidFill>
                          <a:srgbClr val="000000"/>
                        </a:solidFill>
                        <a:latin typeface="+mn-lt"/>
                      </a:endParaRPr>
                    </a:p>
                    <a:p>
                      <a:r>
                        <a:rPr lang="en-US" sz="800" b="0" i="0" u="sng" strike="noStrike" kern="1200" baseline="0" dirty="0" smtClean="0">
                          <a:solidFill>
                            <a:schemeClr val="tx1"/>
                          </a:solidFill>
                          <a:latin typeface="+mn-lt"/>
                          <a:ea typeface="+mn-ea"/>
                          <a:cs typeface="+mn-cs"/>
                        </a:rPr>
                        <a:t>Examples:</a:t>
                      </a:r>
                    </a:p>
                    <a:p>
                      <a:r>
                        <a:rPr lang="en-US" sz="900" b="0" i="1" u="none" strike="noStrike" kern="1200" baseline="0" dirty="0" smtClean="0">
                          <a:solidFill>
                            <a:schemeClr val="tx1"/>
                          </a:solidFill>
                          <a:latin typeface="+mn-lt"/>
                          <a:ea typeface="+mn-ea"/>
                          <a:cs typeface="+mn-cs"/>
                        </a:rPr>
                        <a:t>-The forelock is a horses forehead…A muzzle is a horses mouth.</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A trot is kind of like a skip. A canter is like a fast skip.  And a gallop is like running.</a:t>
                      </a:r>
                    </a:p>
                    <a:p>
                      <a:r>
                        <a:rPr lang="en-US" sz="900" b="0" i="1" u="none" strike="noStrike" kern="1200" baseline="0" dirty="0" smtClean="0">
                          <a:solidFill>
                            <a:schemeClr val="tx1"/>
                          </a:solidFill>
                          <a:latin typeface="+mn-lt"/>
                          <a:ea typeface="+mn-ea"/>
                          <a:cs typeface="+mn-cs"/>
                        </a:rPr>
                        <a:t>-When a foal is ready to be born, the mare (the mother horse) lies down…it struggles out of the membrane sack…it breathes on it’s own.</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The most dangerous horse is the </a:t>
                      </a:r>
                      <a:r>
                        <a:rPr lang="en-US" sz="900" b="0" i="1" u="none" strike="noStrike" kern="1200" baseline="0" dirty="0" err="1" smtClean="0">
                          <a:solidFill>
                            <a:schemeClr val="tx1"/>
                          </a:solidFill>
                          <a:latin typeface="+mn-lt"/>
                          <a:ea typeface="+mn-ea"/>
                          <a:cs typeface="+mn-cs"/>
                        </a:rPr>
                        <a:t>Percheron</a:t>
                      </a:r>
                      <a:r>
                        <a:rPr lang="en-US" sz="900" b="0" i="1" u="none" strike="noStrike" kern="1200" baseline="0" dirty="0" smtClean="0">
                          <a:solidFill>
                            <a:schemeClr val="tx1"/>
                          </a:solidFill>
                          <a:latin typeface="+mn-lt"/>
                          <a:ea typeface="+mn-ea"/>
                          <a:cs typeface="+mn-cs"/>
                        </a:rPr>
                        <a:t>…cannot pronounce the name so they call them war horses…kill you in 7 to 8 minutes.</a:t>
                      </a:r>
                      <a:endParaRPr lang="en-US" sz="900" b="0" i="0" u="none" strike="noStrike" dirty="0" smtClean="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marL="171450" indent="-171450">
                        <a:buFont typeface="Arial" panose="020B0604020202020204" pitchFamily="34" charset="0"/>
                        <a:buChar char="•"/>
                      </a:pPr>
                      <a:r>
                        <a:rPr lang="en-US" sz="1000" dirty="0" smtClean="0"/>
                        <a:t>Clearly and effectively expresses ideas, using</a:t>
                      </a:r>
                    </a:p>
                    <a:p>
                      <a:r>
                        <a:rPr lang="en-US" sz="1000" dirty="0" smtClean="0"/>
                        <a:t>appropriate academic</a:t>
                      </a:r>
                    </a:p>
                    <a:p>
                      <a:r>
                        <a:rPr lang="en-US" sz="1000" dirty="0" smtClean="0"/>
                        <a:t>and domain specific</a:t>
                      </a:r>
                    </a:p>
                    <a:p>
                      <a:r>
                        <a:rPr lang="en-US" sz="1000" dirty="0" smtClean="0"/>
                        <a:t>vocabulary:</a:t>
                      </a:r>
                    </a:p>
                    <a:p>
                      <a:endParaRPr lang="en-US" sz="1000" dirty="0" smtClean="0"/>
                    </a:p>
                    <a:p>
                      <a:r>
                        <a:rPr lang="en-US" sz="1000" i="1" dirty="0" smtClean="0"/>
                        <a:t>-spreads, amount, yellowish, shiny, struggles,</a:t>
                      </a:r>
                      <a:r>
                        <a:rPr lang="en-US" sz="1000" i="1" baseline="0" dirty="0" smtClean="0"/>
                        <a:t> pronounce, extinct, ancestors, membrane</a:t>
                      </a:r>
                      <a:endParaRPr lang="en-US" sz="1000" i="1" dirty="0" smtClean="0"/>
                    </a:p>
                    <a:p>
                      <a:endParaRPr lang="en-US" sz="1000" i="1" dirty="0" smtClean="0"/>
                    </a:p>
                    <a:p>
                      <a:r>
                        <a:rPr lang="en-US" sz="1000" i="1" dirty="0" smtClean="0"/>
                        <a:t>-Stallion, forelock, chestnuts,</a:t>
                      </a:r>
                      <a:r>
                        <a:rPr lang="en-US" sz="1000" i="1" baseline="0" dirty="0" smtClean="0"/>
                        <a:t> </a:t>
                      </a:r>
                      <a:r>
                        <a:rPr lang="en-US" sz="1000" i="1" baseline="0" dirty="0" err="1" smtClean="0"/>
                        <a:t>piebalds</a:t>
                      </a:r>
                      <a:r>
                        <a:rPr lang="en-US" sz="1000" i="1" baseline="0" dirty="0" smtClean="0"/>
                        <a:t>, </a:t>
                      </a:r>
                      <a:r>
                        <a:rPr lang="en-US" sz="1000" i="1" baseline="0" dirty="0" err="1" smtClean="0"/>
                        <a:t>skewbalds</a:t>
                      </a:r>
                      <a:r>
                        <a:rPr lang="en-US" sz="1000" i="1" baseline="0" dirty="0" smtClean="0"/>
                        <a:t>, Palominos, Duns, Bays, thoroughbreds,  minerals</a:t>
                      </a:r>
                      <a:endParaRPr lang="en-US" sz="1000" i="1" dirty="0" smtClean="0"/>
                    </a:p>
                    <a:p>
                      <a:endParaRPr lang="en-US" sz="1000" dirty="0" smtClean="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Strong command of</a:t>
                      </a:r>
                    </a:p>
                    <a:p>
                      <a:r>
                        <a:rPr lang="en-US" sz="1000" dirty="0" smtClean="0"/>
                        <a:t>conventions; few errors</a:t>
                      </a:r>
                    </a:p>
                    <a:p>
                      <a:r>
                        <a:rPr lang="en-US" sz="1000" dirty="0" smtClean="0"/>
                        <a:t>in usage and sentence</a:t>
                      </a:r>
                    </a:p>
                    <a:p>
                      <a:r>
                        <a:rPr lang="en-US" sz="1000" dirty="0" smtClean="0"/>
                        <a:t>formation.</a:t>
                      </a:r>
                    </a:p>
                    <a:p>
                      <a:endParaRPr lang="en-US" sz="1000" dirty="0" smtClean="0"/>
                    </a:p>
                    <a:p>
                      <a:pPr marL="171450" indent="-171450">
                        <a:buFont typeface="Arial" panose="020B0604020202020204" pitchFamily="34" charset="0"/>
                        <a:buChar char="•"/>
                      </a:pPr>
                      <a:r>
                        <a:rPr lang="en-US" sz="1000" dirty="0" smtClean="0"/>
                        <a:t>Effective and consistent</a:t>
                      </a:r>
                    </a:p>
                    <a:p>
                      <a:r>
                        <a:rPr lang="en-US" sz="1000" dirty="0" smtClean="0"/>
                        <a:t>use of punctuation,</a:t>
                      </a:r>
                    </a:p>
                    <a:p>
                      <a:r>
                        <a:rPr lang="en-US" sz="1000" dirty="0" smtClean="0"/>
                        <a:t>capitalization, and spelling</a:t>
                      </a:r>
                    </a:p>
                    <a:p>
                      <a:r>
                        <a:rPr lang="en-US" sz="1000" dirty="0" smtClean="0"/>
                        <a:t>throughout the piece.</a:t>
                      </a:r>
                    </a:p>
                    <a:p>
                      <a:r>
                        <a:rPr lang="en-US" sz="1000" dirty="0" smtClean="0"/>
                        <a:t>-</a:t>
                      </a:r>
                      <a:r>
                        <a:rPr lang="en-US" sz="1000" baseline="0" dirty="0" smtClean="0"/>
                        <a:t>  Occasional errors do not interfere with the underlying message of the piece.</a:t>
                      </a:r>
                      <a:endParaRPr lang="en-US" sz="1000" dirty="0" smtClean="0"/>
                    </a:p>
                    <a:p>
                      <a:endParaRPr lang="en-US" sz="1000" dirty="0" smtClean="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
        <p:nvSpPr>
          <p:cNvPr id="4" name="Footer Placeholder 3"/>
          <p:cNvSpPr>
            <a:spLocks noGrp="1"/>
          </p:cNvSpPr>
          <p:nvPr>
            <p:ph type="ftr" sz="quarter" idx="11"/>
          </p:nvPr>
        </p:nvSpPr>
        <p:spPr>
          <a:xfrm>
            <a:off x="6172200" y="6400800"/>
            <a:ext cx="2895600" cy="365125"/>
          </a:xfrm>
        </p:spPr>
        <p:txBody>
          <a:bodyPr/>
          <a:lstStyle/>
          <a:p>
            <a:r>
              <a:rPr lang="en-US" dirty="0" smtClean="0"/>
              <a:t>12/01/14 Judy Ramer/OSP and HSD</a:t>
            </a:r>
            <a:endParaRPr lang="en-US" dirty="0"/>
          </a:p>
        </p:txBody>
      </p:sp>
    </p:spTree>
    <p:extLst>
      <p:ext uri="{BB962C8B-B14F-4D97-AF65-F5344CB8AC3E}">
        <p14:creationId xmlns:p14="http://schemas.microsoft.com/office/powerpoint/2010/main" val="40858200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000" dirty="0" smtClean="0"/>
              <a:t>(5th </a:t>
            </a:r>
            <a:r>
              <a:rPr lang="en-US" sz="1000" dirty="0"/>
              <a:t>Informative/Explanatory story)</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198" t="20716" r="18364" b="6626"/>
          <a:stretch/>
        </p:blipFill>
        <p:spPr bwMode="auto">
          <a:xfrm>
            <a:off x="2971800" y="602279"/>
            <a:ext cx="3034146" cy="5711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250" t="14999" r="22417" b="79107"/>
          <a:stretch/>
        </p:blipFill>
        <p:spPr bwMode="auto">
          <a:xfrm>
            <a:off x="228600" y="139023"/>
            <a:ext cx="3013364" cy="46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6522" t="39946" r="18152" b="41712"/>
          <a:stretch/>
        </p:blipFill>
        <p:spPr bwMode="auto">
          <a:xfrm>
            <a:off x="6096000" y="602279"/>
            <a:ext cx="2848399" cy="13635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97253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62952120"/>
              </p:ext>
            </p:extLst>
          </p:nvPr>
        </p:nvGraphicFramePr>
        <p:xfrm>
          <a:off x="304800" y="213990"/>
          <a:ext cx="8606982" cy="6618742"/>
        </p:xfrm>
        <a:graphic>
          <a:graphicData uri="http://schemas.openxmlformats.org/drawingml/2006/table">
            <a:tbl>
              <a:tblPr/>
              <a:tblGrid>
                <a:gridCol w="914400"/>
                <a:gridCol w="1371600"/>
                <a:gridCol w="1520381"/>
                <a:gridCol w="497110"/>
                <a:gridCol w="1331691"/>
                <a:gridCol w="1371600"/>
                <a:gridCol w="1600200"/>
              </a:tblGrid>
              <a:tr h="291851">
                <a:tc gridSpan="4">
                  <a:txBody>
                    <a:bodyPr/>
                    <a:lstStyle/>
                    <a:p>
                      <a:r>
                        <a:rPr lang="en-US" sz="800" dirty="0" smtClean="0"/>
                        <a:t>CCSS.ELA-Literacy.W.5.2.a:</a:t>
                      </a:r>
                      <a:r>
                        <a:rPr lang="en-US" sz="800" baseline="0" dirty="0" smtClean="0"/>
                        <a:t>  </a:t>
                      </a:r>
                      <a:r>
                        <a:rPr lang="en-US" sz="800" dirty="0" smtClean="0"/>
                        <a:t>Introduce a topic clearly, provide a general observation and focus, and group related information logically; include formatting (e.g., headings), illustrations, and multimedia when useful to aiding comprehension.</a:t>
                      </a:r>
                    </a:p>
                    <a:p>
                      <a:r>
                        <a:rPr lang="en-US" sz="800" dirty="0" smtClean="0"/>
                        <a:t>CCSS.ELA-Literacy.W.5.2.b:  Develop the topic with facts, definitions, concrete details, quotations, or other information and examples related to the topic.</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r>
                        <a:rPr lang="en-US" sz="800" dirty="0" smtClean="0"/>
                        <a:t>CCSS.ELA-Literacy.W.5.2.c:  Link ideas within and across categories of information using words, phrases, and clauses (e.g., </a:t>
                      </a:r>
                      <a:r>
                        <a:rPr lang="en-US" sz="800" i="1" dirty="0" smtClean="0"/>
                        <a:t>in</a:t>
                      </a:r>
                      <a:r>
                        <a:rPr lang="en-US" sz="800" dirty="0" smtClean="0"/>
                        <a:t> </a:t>
                      </a:r>
                      <a:r>
                        <a:rPr lang="en-US" sz="800" i="1" dirty="0" smtClean="0"/>
                        <a:t>contrast</a:t>
                      </a:r>
                      <a:r>
                        <a:rPr lang="en-US" sz="800" dirty="0" smtClean="0"/>
                        <a:t>, </a:t>
                      </a:r>
                      <a:r>
                        <a:rPr lang="en-US" sz="800" i="1" dirty="0" smtClean="0"/>
                        <a:t>especially</a:t>
                      </a:r>
                      <a:r>
                        <a:rPr lang="en-US" sz="800" dirty="0" smtClean="0"/>
                        <a:t>)..</a:t>
                      </a:r>
                    </a:p>
                    <a:p>
                      <a:r>
                        <a:rPr lang="en-US" sz="800" dirty="0" smtClean="0"/>
                        <a:t>CCSS.ELA-Literacy.W.5.2.d:</a:t>
                      </a:r>
                      <a:r>
                        <a:rPr lang="en-US" sz="800" baseline="0" dirty="0" smtClean="0"/>
                        <a:t>  </a:t>
                      </a:r>
                      <a:r>
                        <a:rPr lang="en-US" sz="800" dirty="0" smtClean="0"/>
                        <a:t>Use precise language and domain-specific vocabulary to inform about or explain the topic.</a:t>
                      </a:r>
                    </a:p>
                    <a:p>
                      <a:r>
                        <a:rPr lang="en-US" sz="800" dirty="0" smtClean="0">
                          <a:solidFill>
                            <a:schemeClr val="tx1"/>
                          </a:solidFill>
                        </a:rPr>
                        <a:t>CCSS.ELA-Literacy.W.5.2.e:</a:t>
                      </a:r>
                      <a:r>
                        <a:rPr lang="en-US" sz="800" baseline="0" dirty="0" smtClean="0">
                          <a:solidFill>
                            <a:schemeClr val="tx1"/>
                          </a:solidFill>
                        </a:rPr>
                        <a:t>  </a:t>
                      </a:r>
                      <a:r>
                        <a:rPr lang="en-US" sz="800" dirty="0" smtClean="0"/>
                        <a:t>Provide a concluding statement or section related to the information or explanation presented.</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291851">
                <a:tc gridSpan="7">
                  <a:txBody>
                    <a:bodyPr/>
                    <a:lstStyle/>
                    <a:p>
                      <a:pPr marL="0" marR="0" algn="ctr">
                        <a:lnSpc>
                          <a:spcPct val="115000"/>
                        </a:lnSpc>
                        <a:spcBef>
                          <a:spcPts val="0"/>
                        </a:spcBef>
                        <a:spcAft>
                          <a:spcPts val="0"/>
                        </a:spcAft>
                      </a:pPr>
                      <a:r>
                        <a:rPr lang="en-US" sz="1600" b="1" i="1" dirty="0" smtClean="0">
                          <a:latin typeface="+mn-lt"/>
                          <a:ea typeface="Calibri"/>
                          <a:cs typeface="Times New Roman"/>
                        </a:rPr>
                        <a:t>3-5  </a:t>
                      </a:r>
                      <a:r>
                        <a:rPr lang="en-US" sz="1600" b="1" dirty="0" smtClean="0">
                          <a:latin typeface="+mn-lt"/>
                          <a:ea typeface="Calibri"/>
                          <a:cs typeface="Times New Roman"/>
                        </a:rPr>
                        <a:t>SBAC 4 Point Informative/Explanatory Rubric</a:t>
                      </a:r>
                      <a:endParaRPr lang="en-US" sz="1600" b="1"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91851">
                <a:tc rowSpan="2">
                  <a:txBody>
                    <a:bodyPr/>
                    <a:lstStyle/>
                    <a:p>
                      <a:pPr marL="0" marR="0" algn="ctr">
                        <a:lnSpc>
                          <a:spcPct val="115000"/>
                        </a:lnSpc>
                        <a:spcBef>
                          <a:spcPts val="0"/>
                        </a:spcBef>
                        <a:spcAft>
                          <a:spcPts val="0"/>
                        </a:spcAft>
                      </a:pPr>
                      <a:r>
                        <a:rPr lang="en-US" sz="2000" b="1" dirty="0">
                          <a:solidFill>
                            <a:srgbClr val="000000"/>
                          </a:solidFill>
                          <a:latin typeface="+mn-lt"/>
                          <a:ea typeface="Times New Roman"/>
                          <a:cs typeface="Times New Roman"/>
                        </a:rPr>
                        <a:t>Score</a:t>
                      </a:r>
                      <a:endParaRPr lang="en-US" sz="20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3">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n-US" sz="100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24028">
                <a:tc vMerge="1">
                  <a:txBody>
                    <a:bodyPr/>
                    <a:lstStyle/>
                    <a:p>
                      <a:endParaRPr lang="en-US"/>
                    </a:p>
                  </a:txBody>
                  <a:tcPr/>
                </a:tc>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gridSpan="2">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137031">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The response is fully sustained and consistently and purposefully focused: </a:t>
                      </a:r>
                      <a:endParaRPr lang="en-US" sz="900" b="0" dirty="0" smtClean="0">
                        <a:effectLst/>
                      </a:endParaRP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controlling idea or main idea of a topic is focused, clearly stated, and strongly</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maintained.</a:t>
                      </a: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controlling idea or main idea of a topic is introduced and communicated clearly within the context .</a:t>
                      </a: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The response has a clear and effective organizational structure creating unity and completeness:</a:t>
                      </a:r>
                    </a:p>
                    <a:p>
                      <a:pPr rtl="0"/>
                      <a:endParaRPr lang="en-US" sz="900" b="0" dirty="0" smtClean="0">
                        <a:effectLst/>
                      </a:endParaRP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use of a variety of transitional strategies logical progression of ideas from beginning to end. </a:t>
                      </a: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effective introduction and conclusion for audience and purpose.</a:t>
                      </a:r>
                      <a:endParaRPr lang="en-US" sz="900" b="0" i="0" u="none" strike="noStrike" dirty="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rtl="0"/>
                      <a:r>
                        <a:rPr lang="en-US" sz="900" b="0" i="0" u="none" strike="noStrike" kern="1200" dirty="0" smtClean="0">
                          <a:solidFill>
                            <a:schemeClr val="tx1"/>
                          </a:solidFill>
                          <a:effectLst/>
                          <a:latin typeface="+mn-lt"/>
                          <a:ea typeface="+mn-ea"/>
                          <a:cs typeface="+mn-cs"/>
                        </a:rPr>
                        <a:t>The response provides thorough and convincing support/evidence for the controlling idea or main idea that includes the effective use of sources, facts, and details:</a:t>
                      </a:r>
                    </a:p>
                    <a:p>
                      <a:pPr rtl="0"/>
                      <a:endParaRPr lang="en-US" sz="900" b="0" dirty="0" smtClean="0">
                        <a:effectLst/>
                      </a:endParaRP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use of evidence from sources is smoothly integrated comprehensive, and relevant .</a:t>
                      </a: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effective use of a variety of elaborative techniques .</a:t>
                      </a:r>
                    </a:p>
                    <a:p>
                      <a:r>
                        <a:rPr lang="en-US" sz="900" b="0" dirty="0" smtClean="0">
                          <a:effectLst/>
                        </a:rPr>
                        <a:t/>
                      </a:r>
                      <a:br>
                        <a:rPr lang="en-US" sz="900" b="0" dirty="0" smtClean="0">
                          <a:effectLst/>
                        </a:rPr>
                      </a:br>
                      <a:endParaRPr lang="en-US" sz="900" b="0" i="0" u="none" strike="noStrike" dirty="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rtl="0"/>
                      <a:r>
                        <a:rPr lang="en-US" sz="900" b="0" i="0" u="none" strike="noStrike" kern="1200" dirty="0" smtClean="0">
                          <a:solidFill>
                            <a:schemeClr val="tx1"/>
                          </a:solidFill>
                          <a:effectLst/>
                          <a:latin typeface="+mn-lt"/>
                          <a:ea typeface="+mn-ea"/>
                          <a:cs typeface="+mn-cs"/>
                        </a:rPr>
                        <a:t>The response clearly and effectively expresses ideas, using precise language: </a:t>
                      </a:r>
                    </a:p>
                    <a:p>
                      <a:pPr rtl="0"/>
                      <a:endParaRPr lang="en-US" sz="900" b="0" dirty="0" smtClean="0">
                        <a:effectLst/>
                      </a:endParaRP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use of academic and domain-specific vocabulary is clearly appropriate for the audience and purpose.</a:t>
                      </a:r>
                    </a:p>
                    <a:p>
                      <a:r>
                        <a:rPr lang="en-US" sz="900" b="0" dirty="0" smtClean="0">
                          <a:effectLst/>
                        </a:rPr>
                        <a:t/>
                      </a:r>
                      <a:br>
                        <a:rPr lang="en-US" sz="900" b="0" dirty="0" smtClean="0">
                          <a:effectLst/>
                        </a:rPr>
                      </a:br>
                      <a:endParaRPr lang="en-US" sz="900" b="0" i="0" u="none" strike="noStrike" dirty="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The response demonstrates a strong command of conventions: </a:t>
                      </a:r>
                    </a:p>
                    <a:p>
                      <a:pPr rtl="0"/>
                      <a:endParaRPr lang="en-US" sz="900" b="0" dirty="0" smtClean="0">
                        <a:effectLst/>
                      </a:endParaRP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few, if any, errors are present in usage and sentence formation. </a:t>
                      </a: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effective and consistent use of punctuation, capitalization, and spelling. </a:t>
                      </a:r>
                    </a:p>
                    <a:p>
                      <a:r>
                        <a:rPr lang="en-US" sz="900" b="0" dirty="0" smtClean="0">
                          <a:effectLst/>
                        </a:rPr>
                        <a:t/>
                      </a:r>
                      <a:br>
                        <a:rPr lang="en-US" sz="900" b="0" dirty="0" smtClean="0">
                          <a:effectLst/>
                        </a:rPr>
                      </a:br>
                      <a:endParaRPr lang="en-US" sz="900" b="0" i="0" u="none" strike="noStrike" dirty="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87452">
                <a:tc gridSpan="7">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n-lt"/>
                          <a:ea typeface="Calibri"/>
                          <a:cs typeface="Times New Roman"/>
                        </a:rPr>
                        <a:t>Exemplar Example for Grade 5</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pPr marL="117475" indent="-117475" algn="l" fontAlgn="t">
                        <a:buFont typeface="Arial" pitchFamily="34" charset="0"/>
                        <a:buChar char="•"/>
                      </a:pPr>
                      <a:endParaRPr lang="en-US" sz="900" b="0" i="0" u="none" strike="noStrike" dirty="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137031">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smtClean="0">
                        <a:effectLst>
                          <a:outerShdw blurRad="38100" dist="38100" dir="2700000" algn="tl">
                            <a:srgbClr val="000000">
                              <a:alpha val="43137"/>
                            </a:srgbClr>
                          </a:outerShdw>
                        </a:effectLst>
                        <a:latin typeface="+mn-lt"/>
                        <a:ea typeface="Calibri"/>
                        <a:cs typeface="Times New Roman"/>
                      </a:endParaRPr>
                    </a:p>
                    <a:p>
                      <a:pPr marL="0" marR="0" algn="ctr">
                        <a:lnSpc>
                          <a:spcPct val="115000"/>
                        </a:lnSpc>
                        <a:spcBef>
                          <a:spcPts val="0"/>
                        </a:spcBef>
                        <a:spcAft>
                          <a:spcPts val="0"/>
                        </a:spcAft>
                      </a:pP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introduces the topic clearly, provides a general observation and focus:</a:t>
                      </a:r>
                    </a:p>
                    <a:p>
                      <a:r>
                        <a:rPr lang="en-US" sz="900" b="0" i="1" u="none" strike="noStrike" kern="1200" baseline="0" dirty="0" smtClean="0">
                          <a:solidFill>
                            <a:schemeClr val="tx1"/>
                          </a:solidFill>
                          <a:latin typeface="+mn-lt"/>
                          <a:ea typeface="+mn-ea"/>
                          <a:cs typeface="+mn-cs"/>
                        </a:rPr>
                        <a:t>Roald Dahl is a very interesting author to me. That</a:t>
                      </a: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s because he knows what a kid wants to hear.</a:t>
                      </a:r>
                    </a:p>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Main idea (interesting author…what a kid wants to hear) is clearly communicated within the context:</a:t>
                      </a:r>
                    </a:p>
                    <a:p>
                      <a:pPr marL="0" indent="0">
                        <a:buFont typeface="Arial" panose="020B0604020202020204" pitchFamily="34" charset="0"/>
                        <a:buNone/>
                      </a:pPr>
                      <a:r>
                        <a:rPr lang="en-US" sz="900" b="0" i="1" u="none" strike="noStrike" kern="1200" baseline="0" dirty="0" smtClean="0">
                          <a:solidFill>
                            <a:schemeClr val="tx1"/>
                          </a:solidFill>
                          <a:latin typeface="+mn-lt"/>
                          <a:ea typeface="+mn-ea"/>
                          <a:cs typeface="+mn-cs"/>
                        </a:rPr>
                        <a:t>…makes up interesting words…they all have imagination and disgusting thoughts…stop evil people from doing something horrible.  None of them </a:t>
                      </a:r>
                      <a:r>
                        <a:rPr lang="en-US" sz="900" b="0" i="0" u="none" strike="noStrike" kern="1200" baseline="0" dirty="0" smtClean="0">
                          <a:solidFill>
                            <a:schemeClr val="tx1"/>
                          </a:solidFill>
                          <a:latin typeface="+mn-lt"/>
                          <a:ea typeface="+mn-ea"/>
                          <a:cs typeface="+mn-cs"/>
                        </a:rPr>
                        <a:t>(characters) </a:t>
                      </a:r>
                      <a:r>
                        <a:rPr lang="en-US" sz="900" b="0" i="1" u="none" strike="noStrike" kern="1200" baseline="0" dirty="0" smtClean="0">
                          <a:solidFill>
                            <a:schemeClr val="tx1"/>
                          </a:solidFill>
                          <a:latin typeface="+mn-lt"/>
                          <a:ea typeface="+mn-ea"/>
                          <a:cs typeface="+mn-cs"/>
                        </a:rPr>
                        <a:t>are rich…save the world.</a:t>
                      </a: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dirty="0" smtClean="0"/>
                        <a:t>effective introduction</a:t>
                      </a:r>
                      <a:r>
                        <a:rPr lang="en-US" sz="900" baseline="0" dirty="0" smtClean="0"/>
                        <a:t> </a:t>
                      </a:r>
                      <a:r>
                        <a:rPr lang="en-US" sz="900" dirty="0" smtClean="0"/>
                        <a:t>for purpose (but lacking</a:t>
                      </a:r>
                      <a:r>
                        <a:rPr lang="en-US" sz="900" baseline="0" dirty="0" smtClean="0"/>
                        <a:t> a conclusion)</a:t>
                      </a:r>
                      <a:r>
                        <a:rPr lang="en-US" sz="900" dirty="0" smtClean="0"/>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i="1" u="none" strike="noStrike" kern="1200" baseline="0" dirty="0" smtClean="0">
                          <a:solidFill>
                            <a:schemeClr val="tx1"/>
                          </a:solidFill>
                          <a:latin typeface="+mn-lt"/>
                          <a:ea typeface="+mn-ea"/>
                          <a:cs typeface="+mn-cs"/>
                        </a:rPr>
                        <a:t>Roald Dahl is a very interesting author to me. That</a:t>
                      </a: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s because he knows what a kid wants to hear.</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0" i="1" u="none" strike="noStrike" kern="1200" baseline="0" dirty="0" smtClean="0">
                        <a:solidFill>
                          <a:schemeClr val="tx1"/>
                        </a:solidFill>
                        <a:latin typeface="+mn-lt"/>
                        <a:ea typeface="+mn-ea"/>
                        <a:cs typeface="+mn-cs"/>
                      </a:endParaRP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adequate use of transitional strategies with some variety </a:t>
                      </a:r>
                    </a:p>
                    <a:p>
                      <a:pPr marL="0" indent="0" rtl="0" fontAlgn="base">
                        <a:buFont typeface="Arial" panose="020B0604020202020204" pitchFamily="34" charset="0"/>
                        <a:buNone/>
                      </a:pPr>
                      <a:r>
                        <a:rPr lang="en-US" sz="900" b="0" i="1" u="none" strike="noStrike" kern="1200" dirty="0" smtClean="0">
                          <a:solidFill>
                            <a:schemeClr val="tx1"/>
                          </a:solidFill>
                          <a:effectLst/>
                          <a:latin typeface="+mn-lt"/>
                          <a:ea typeface="+mn-ea"/>
                          <a:cs typeface="+mn-cs"/>
                        </a:rPr>
                        <a:t>Both stories…I have noticed… But… A few things… Another</a:t>
                      </a:r>
                    </a:p>
                    <a:p>
                      <a:pPr marL="171450" indent="-171450" rtl="0" fontAlgn="base">
                        <a:buFont typeface="Arial" panose="020B0604020202020204" pitchFamily="34" charset="0"/>
                        <a:buChar char="•"/>
                      </a:pPr>
                      <a:endParaRPr lang="en-US" sz="900" b="0" i="0" u="none" strike="noStrike" kern="1200" dirty="0" smtClean="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900" b="0" i="0" u="none" strike="noStrike" kern="1200" dirty="0" smtClean="0">
                          <a:solidFill>
                            <a:schemeClr val="tx1"/>
                          </a:solidFill>
                          <a:effectLst/>
                          <a:latin typeface="+mn-lt"/>
                          <a:ea typeface="+mn-ea"/>
                          <a:cs typeface="+mn-cs"/>
                        </a:rPr>
                        <a:t>adequate progression of ideas from beginning to end</a:t>
                      </a:r>
                      <a:endParaRPr lang="en-US" sz="900" b="0" i="1"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endParaRPr lang="en-US" sz="900" dirty="0" smtClean="0"/>
                    </a:p>
                    <a:p>
                      <a:pPr marL="0" indent="0">
                        <a:buFont typeface="Arial" panose="020B0604020202020204" pitchFamily="34" charset="0"/>
                        <a:buNone/>
                      </a:pPr>
                      <a:r>
                        <a:rPr lang="en-US" sz="900" dirty="0" smtClean="0"/>
                        <a:t>(Score: 3;</a:t>
                      </a:r>
                      <a:r>
                        <a:rPr lang="en-US" sz="900" baseline="0" dirty="0" smtClean="0"/>
                        <a:t> Proficient)</a:t>
                      </a:r>
                      <a:endParaRPr lang="en-US" sz="900" dirty="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marL="171450" indent="-171450" algn="l" fontAlgn="t">
                        <a:buFont typeface="Arial" panose="020B0604020202020204" pitchFamily="34" charset="0"/>
                        <a:buChar char="•"/>
                      </a:pPr>
                      <a:r>
                        <a:rPr lang="en-US" sz="900" b="0" i="0" u="none" strike="noStrike" kern="1200" baseline="0" dirty="0" smtClean="0">
                          <a:solidFill>
                            <a:schemeClr val="tx1"/>
                          </a:solidFill>
                          <a:latin typeface="+mn-lt"/>
                          <a:ea typeface="+mn-ea"/>
                          <a:cs typeface="+mn-cs"/>
                        </a:rPr>
                        <a:t>develops the topic with facts, definitions, concrete details, quotations, or other information and examples related to the topic:</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He is the only author that I know that makes up interesting words like </a:t>
                      </a:r>
                      <a:r>
                        <a:rPr lang="en-US" sz="900" b="0" i="1" u="none" strike="noStrike" kern="1200" baseline="0" dirty="0" err="1" smtClean="0">
                          <a:solidFill>
                            <a:schemeClr val="tx1"/>
                          </a:solidFill>
                          <a:latin typeface="+mn-lt"/>
                          <a:ea typeface="+mn-ea"/>
                          <a:cs typeface="+mn-cs"/>
                        </a:rPr>
                        <a:t>Inkland</a:t>
                      </a:r>
                      <a:r>
                        <a:rPr lang="en-US" sz="900" b="0" i="1" u="none" strike="noStrike" kern="1200" baseline="0" dirty="0" smtClean="0">
                          <a:solidFill>
                            <a:schemeClr val="tx1"/>
                          </a:solidFill>
                          <a:latin typeface="+mn-lt"/>
                          <a:ea typeface="+mn-ea"/>
                          <a:cs typeface="+mn-cs"/>
                        </a:rPr>
                        <a:t>, fizz wizard, and gobble </a:t>
                      </a:r>
                      <a:r>
                        <a:rPr lang="en-US" sz="900" b="0" i="1" u="none" strike="noStrike" kern="1200" baseline="0" dirty="0" err="1" smtClean="0">
                          <a:solidFill>
                            <a:schemeClr val="tx1"/>
                          </a:solidFill>
                          <a:latin typeface="+mn-lt"/>
                          <a:ea typeface="+mn-ea"/>
                          <a:cs typeface="+mn-cs"/>
                        </a:rPr>
                        <a:t>funking</a:t>
                      </a:r>
                      <a:r>
                        <a:rPr lang="en-US" sz="900" b="0" i="1" u="none" strike="noStrike" kern="1200" baseline="0" dirty="0" smtClean="0">
                          <a:solidFill>
                            <a:schemeClr val="tx1"/>
                          </a:solidFill>
                          <a:latin typeface="+mn-lt"/>
                          <a:ea typeface="+mn-ea"/>
                          <a:cs typeface="+mn-cs"/>
                        </a:rPr>
                        <a:t>.</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Roald Dahl uses a lot of similes. Some similes that he used that I like are: Up he shot again like a bullet in the barrel of a gun. And my favorite is: They were like a chorus of</a:t>
                      </a:r>
                    </a:p>
                    <a:p>
                      <a:r>
                        <a:rPr lang="en-US" sz="900" b="0" i="1" u="none" strike="noStrike" kern="1200" baseline="0" dirty="0" smtClean="0">
                          <a:solidFill>
                            <a:schemeClr val="tx1"/>
                          </a:solidFill>
                          <a:latin typeface="+mn-lt"/>
                          <a:ea typeface="+mn-ea"/>
                          <a:cs typeface="+mn-cs"/>
                        </a:rPr>
                        <a:t>dentists</a:t>
                      </a:r>
                      <a:r>
                        <a:rPr lang="en-US" sz="900" b="0" i="0" u="none" strike="noStrike" kern="1200" baseline="0" dirty="0" smtClean="0">
                          <a:solidFill>
                            <a:schemeClr val="tx1"/>
                          </a:solidFill>
                          <a:latin typeface="+mn-lt"/>
                          <a:ea typeface="+mn-ea"/>
                          <a:cs typeface="+mn-cs"/>
                        </a:rPr>
                        <a:t>’ </a:t>
                      </a:r>
                      <a:r>
                        <a:rPr lang="en-US" sz="900" b="0" i="1" u="none" strike="noStrike" kern="1200" baseline="0" dirty="0" smtClean="0">
                          <a:solidFill>
                            <a:schemeClr val="tx1"/>
                          </a:solidFill>
                          <a:latin typeface="+mn-lt"/>
                          <a:ea typeface="+mn-ea"/>
                          <a:cs typeface="+mn-cs"/>
                        </a:rPr>
                        <a:t>drills all grinding away together.</a:t>
                      </a:r>
                      <a:endParaRPr lang="en-US" sz="900" b="0" i="0" u="none" strike="noStrike" kern="1200" baseline="0" dirty="0" smtClean="0">
                        <a:solidFill>
                          <a:schemeClr val="tx1"/>
                        </a:solidFill>
                        <a:latin typeface="+mn-lt"/>
                        <a:ea typeface="+mn-ea"/>
                        <a:cs typeface="+mn-cs"/>
                      </a:endParaRP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In all of Roald Dahl</a:t>
                      </a: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s books, I have noticed that the plot or the main problem of the story is either someone killing someone else, or a kid having a bad life.</a:t>
                      </a:r>
                      <a:endParaRPr lang="en-US" sz="900" b="0" i="0" u="none" strike="noStrike" dirty="0" smtClean="0">
                        <a:solidFill>
                          <a:srgbClr val="000000"/>
                        </a:solidFill>
                        <a:latin typeface="+mn-lt"/>
                      </a:endParaRPr>
                    </a:p>
                    <a:p>
                      <a:pPr marL="0" indent="0" algn="l" fontAlgn="t">
                        <a:buFontTx/>
                        <a:buNone/>
                      </a:pPr>
                      <a:endParaRPr lang="en-US" sz="900" b="0" i="0" u="none" strike="noStrike" dirty="0" smtClean="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marL="171450" indent="-171450">
                        <a:buFont typeface="Arial" panose="020B0604020202020204" pitchFamily="34" charset="0"/>
                        <a:buChar char="•"/>
                      </a:pPr>
                      <a:r>
                        <a:rPr lang="en-US" sz="1000" dirty="0" smtClean="0"/>
                        <a:t>Clearly and effectively</a:t>
                      </a:r>
                    </a:p>
                    <a:p>
                      <a:r>
                        <a:rPr lang="en-US" sz="1000" dirty="0" smtClean="0"/>
                        <a:t>expresses ideas, using</a:t>
                      </a:r>
                    </a:p>
                    <a:p>
                      <a:r>
                        <a:rPr lang="en-US" sz="1000" dirty="0" smtClean="0"/>
                        <a:t>appropriate academic</a:t>
                      </a:r>
                    </a:p>
                    <a:p>
                      <a:r>
                        <a:rPr lang="en-US" sz="1000" dirty="0" smtClean="0"/>
                        <a:t>and domain specific</a:t>
                      </a:r>
                    </a:p>
                    <a:p>
                      <a:r>
                        <a:rPr lang="en-US" sz="1000" dirty="0" smtClean="0"/>
                        <a:t>Vocabulary:</a:t>
                      </a:r>
                    </a:p>
                    <a:p>
                      <a:r>
                        <a:rPr lang="en-US" sz="900" b="0" i="1" u="none" strike="noStrike" kern="1200" baseline="0" dirty="0" smtClean="0">
                          <a:solidFill>
                            <a:schemeClr val="tx1"/>
                          </a:solidFill>
                          <a:latin typeface="+mn-lt"/>
                          <a:ea typeface="+mn-ea"/>
                          <a:cs typeface="+mn-cs"/>
                        </a:rPr>
                        <a:t>-Roald Dahl uses a lot of similes.</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I have noticed that the plot or the main problem of the story . . .</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All the characters . . .</a:t>
                      </a:r>
                    </a:p>
                    <a:p>
                      <a:endParaRPr lang="en-US" sz="900" b="0" i="1" u="none" strike="noStrike" kern="1200" baseline="0" dirty="0" smtClean="0">
                        <a:solidFill>
                          <a:schemeClr val="tx1"/>
                        </a:solidFill>
                        <a:latin typeface="+mn-lt"/>
                        <a:ea typeface="+mn-ea"/>
                        <a:cs typeface="+mn-cs"/>
                      </a:endParaRPr>
                    </a:p>
                    <a:p>
                      <a:r>
                        <a:rPr lang="en-US" sz="900" b="0" i="1" u="none" strike="noStrike" kern="1200" baseline="0" dirty="0" smtClean="0">
                          <a:solidFill>
                            <a:schemeClr val="tx1"/>
                          </a:solidFill>
                          <a:latin typeface="+mn-lt"/>
                          <a:ea typeface="+mn-ea"/>
                          <a:cs typeface="+mn-cs"/>
                        </a:rPr>
                        <a:t>Imagination, disgusting, horrible, noticed, terrible</a:t>
                      </a:r>
                      <a:endParaRPr lang="en-US" sz="900" dirty="0" smtClean="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Strong command of</a:t>
                      </a:r>
                    </a:p>
                    <a:p>
                      <a:r>
                        <a:rPr lang="en-US" sz="1000" dirty="0" smtClean="0"/>
                        <a:t>conventions; few errors</a:t>
                      </a:r>
                    </a:p>
                    <a:p>
                      <a:r>
                        <a:rPr lang="en-US" sz="1000" dirty="0" smtClean="0"/>
                        <a:t>in usage and sentence</a:t>
                      </a:r>
                    </a:p>
                    <a:p>
                      <a:r>
                        <a:rPr lang="en-US" sz="1000" dirty="0" smtClean="0"/>
                        <a:t>formation.</a:t>
                      </a:r>
                    </a:p>
                    <a:p>
                      <a:pPr marL="0" indent="0">
                        <a:buFont typeface="Arial" panose="020B0604020202020204" pitchFamily="34" charset="0"/>
                        <a:buNone/>
                      </a:pPr>
                      <a:endParaRPr lang="en-US" sz="1000" dirty="0" smtClean="0"/>
                    </a:p>
                    <a:p>
                      <a:pPr marL="171450" indent="-171450">
                        <a:buFont typeface="Arial" panose="020B0604020202020204" pitchFamily="34" charset="0"/>
                        <a:buChar char="•"/>
                      </a:pPr>
                      <a:r>
                        <a:rPr lang="en-US" sz="1000" dirty="0" smtClean="0"/>
                        <a:t>Effective and consistent</a:t>
                      </a:r>
                    </a:p>
                    <a:p>
                      <a:r>
                        <a:rPr lang="en-US" sz="1000" dirty="0" smtClean="0"/>
                        <a:t>use of punctuation,</a:t>
                      </a:r>
                    </a:p>
                    <a:p>
                      <a:r>
                        <a:rPr lang="en-US" sz="1000" dirty="0" smtClean="0"/>
                        <a:t>capitalization, and spelling</a:t>
                      </a:r>
                    </a:p>
                    <a:p>
                      <a:r>
                        <a:rPr lang="en-US" sz="1000" dirty="0" smtClean="0"/>
                        <a:t>throughout the piece.</a:t>
                      </a:r>
                    </a:p>
                    <a:p>
                      <a:endParaRPr lang="en-US" sz="1000" dirty="0" smtClean="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
        <p:nvSpPr>
          <p:cNvPr id="4" name="Footer Placeholder 3"/>
          <p:cNvSpPr>
            <a:spLocks noGrp="1"/>
          </p:cNvSpPr>
          <p:nvPr>
            <p:ph type="ftr" sz="quarter" idx="11"/>
          </p:nvPr>
        </p:nvSpPr>
        <p:spPr>
          <a:xfrm>
            <a:off x="6172200" y="6400800"/>
            <a:ext cx="2895600" cy="365125"/>
          </a:xfrm>
        </p:spPr>
        <p:txBody>
          <a:bodyPr/>
          <a:lstStyle/>
          <a:p>
            <a:r>
              <a:rPr lang="en-US" dirty="0" smtClean="0"/>
              <a:t>12/01/14 Judy Ramer/OSP and HSD</a:t>
            </a:r>
            <a:endParaRPr lang="en-US" dirty="0"/>
          </a:p>
        </p:txBody>
      </p:sp>
    </p:spTree>
    <p:extLst>
      <p:ext uri="{BB962C8B-B14F-4D97-AF65-F5344CB8AC3E}">
        <p14:creationId xmlns:p14="http://schemas.microsoft.com/office/powerpoint/2010/main" val="17702245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096000" y="6400800"/>
            <a:ext cx="2895600" cy="365125"/>
          </a:xfrm>
        </p:spPr>
        <p:txBody>
          <a:bodyPr/>
          <a:lstStyle/>
          <a:p>
            <a:r>
              <a:rPr lang="en-US" dirty="0" smtClean="0"/>
              <a:t>12/01/14 Judy Ramer/OSP and HSD</a:t>
            </a:r>
            <a:endParaRPr lang="en-US" dirty="0"/>
          </a:p>
        </p:txBody>
      </p:sp>
      <p:sp>
        <p:nvSpPr>
          <p:cNvPr id="6" name="TextBox 5"/>
          <p:cNvSpPr txBox="1"/>
          <p:nvPr/>
        </p:nvSpPr>
        <p:spPr>
          <a:xfrm>
            <a:off x="838200" y="1143000"/>
            <a:ext cx="7162800" cy="1323439"/>
          </a:xfrm>
          <a:prstGeom prst="rect">
            <a:avLst/>
          </a:prstGeom>
          <a:noFill/>
        </p:spPr>
        <p:txBody>
          <a:bodyPr wrap="square" rtlCol="0">
            <a:spAutoFit/>
          </a:bodyPr>
          <a:lstStyle/>
          <a:p>
            <a:pPr algn="ctr"/>
            <a:r>
              <a:rPr lang="en-US" sz="4000" dirty="0" smtClean="0"/>
              <a:t>SBAC Full Composition </a:t>
            </a:r>
          </a:p>
          <a:p>
            <a:pPr algn="ctr"/>
            <a:r>
              <a:rPr lang="en-US" sz="4000" dirty="0" smtClean="0"/>
              <a:t>Informative/Explanatory Rubrics</a:t>
            </a:r>
            <a:endParaRPr lang="en-US" sz="4000" dirty="0"/>
          </a:p>
        </p:txBody>
      </p:sp>
    </p:spTree>
    <p:extLst>
      <p:ext uri="{BB962C8B-B14F-4D97-AF65-F5344CB8AC3E}">
        <p14:creationId xmlns:p14="http://schemas.microsoft.com/office/powerpoint/2010/main" val="5031847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83681089"/>
              </p:ext>
            </p:extLst>
          </p:nvPr>
        </p:nvGraphicFramePr>
        <p:xfrm>
          <a:off x="145669" y="468983"/>
          <a:ext cx="8839201" cy="5809895"/>
        </p:xfrm>
        <a:graphic>
          <a:graphicData uri="http://schemas.openxmlformats.org/drawingml/2006/table">
            <a:tbl>
              <a:tblPr/>
              <a:tblGrid>
                <a:gridCol w="797460"/>
                <a:gridCol w="1814435"/>
                <a:gridCol w="1723714"/>
                <a:gridCol w="1542271"/>
                <a:gridCol w="1632992"/>
                <a:gridCol w="1328329"/>
              </a:tblGrid>
              <a:tr h="265319">
                <a:tc rowSpan="2">
                  <a:txBody>
                    <a:bodyPr/>
                    <a:lstStyle/>
                    <a:p>
                      <a:pPr marL="0" marR="0" algn="ctr">
                        <a:lnSpc>
                          <a:spcPct val="115000"/>
                        </a:lnSpc>
                        <a:spcBef>
                          <a:spcPts val="0"/>
                        </a:spcBef>
                        <a:spcAft>
                          <a:spcPts val="0"/>
                        </a:spcAft>
                      </a:pPr>
                      <a:r>
                        <a:rPr lang="en-US" sz="900" b="1" dirty="0">
                          <a:solidFill>
                            <a:srgbClr val="000000"/>
                          </a:solidFill>
                          <a:latin typeface="+mn-lt"/>
                          <a:ea typeface="Times New Roman"/>
                          <a:cs typeface="Times New Roman"/>
                        </a:rPr>
                        <a:t>Score</a:t>
                      </a:r>
                      <a:endParaRPr lang="en-US" sz="900" dirty="0">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a:t>
                      </a:r>
                    </a:p>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Organization</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315468">
                <a:tc vMerge="1">
                  <a:txBody>
                    <a:bodyPr/>
                    <a:lstStyle/>
                    <a:p>
                      <a:endParaRPr lang="en-US"/>
                    </a:p>
                  </a:txBody>
                  <a:tcPr/>
                </a:tc>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895158">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Uses a combination of drawing, dictation, &amp; writing (K) to compose</a:t>
                      </a:r>
                    </a:p>
                    <a:p>
                      <a:pPr algn="l"/>
                      <a:r>
                        <a:rPr lang="en-US" sz="900" baseline="0" dirty="0" smtClean="0">
                          <a:latin typeface="+mn-lt"/>
                        </a:rPr>
                        <a:t>Explains something more about the topic OR a connection is</a:t>
                      </a:r>
                    </a:p>
                    <a:p>
                      <a:pPr algn="l"/>
                      <a:r>
                        <a:rPr lang="en-US" sz="900" baseline="0" dirty="0" smtClean="0">
                          <a:latin typeface="+mn-lt"/>
                        </a:rPr>
                        <a:t>made between topic &amp; broader idea(s)</a:t>
                      </a:r>
                    </a:p>
                    <a:p>
                      <a:pPr algn="l"/>
                      <a:r>
                        <a:rPr lang="en-US" sz="900" baseline="0" dirty="0" smtClean="0">
                          <a:latin typeface="+mn-lt"/>
                        </a:rPr>
                        <a:t>Clearly presents the topic and focus/controlling idea</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Intro, body, and conclusion support focus</a:t>
                      </a:r>
                    </a:p>
                    <a:p>
                      <a:pPr algn="l"/>
                      <a:r>
                        <a:rPr lang="en-US" sz="900" baseline="0" dirty="0" smtClean="0">
                          <a:latin typeface="+mn-lt"/>
                        </a:rPr>
                        <a:t>Uses several transitions</a:t>
                      </a:r>
                    </a:p>
                    <a:p>
                      <a:pPr algn="l"/>
                      <a:r>
                        <a:rPr lang="en-US" sz="900" baseline="0" dirty="0" smtClean="0">
                          <a:latin typeface="+mn-lt"/>
                        </a:rPr>
                        <a:t>appropriately (e.g., because, since, and, but, also, for example, since) to connect or</a:t>
                      </a:r>
                    </a:p>
                    <a:p>
                      <a:pPr algn="l"/>
                      <a:r>
                        <a:rPr lang="en-US" sz="900" baseline="0" dirty="0" smtClean="0">
                          <a:latin typeface="+mn-lt"/>
                        </a:rPr>
                        <a:t>group ideas</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Has a depth of information; insightful </a:t>
                      </a:r>
                    </a:p>
                    <a:p>
                      <a:pPr algn="l"/>
                      <a:r>
                        <a:rPr lang="en-US" sz="900" baseline="0" dirty="0" smtClean="0">
                          <a:latin typeface="+mn-lt"/>
                        </a:rPr>
                        <a:t>Elaborates using a variety of relevant details,</a:t>
                      </a:r>
                    </a:p>
                    <a:p>
                      <a:pPr algn="l"/>
                      <a:r>
                        <a:rPr lang="en-US" sz="900" baseline="0" dirty="0" smtClean="0">
                          <a:latin typeface="+mn-lt"/>
                        </a:rPr>
                        <a:t>definitions, examples,</a:t>
                      </a:r>
                    </a:p>
                    <a:p>
                      <a:pPr algn="l"/>
                      <a:r>
                        <a:rPr lang="en-US" sz="900" baseline="0" dirty="0" smtClean="0">
                          <a:latin typeface="+mn-lt"/>
                        </a:rPr>
                        <a:t>quotes, text evidence to</a:t>
                      </a:r>
                    </a:p>
                    <a:p>
                      <a:pPr algn="l"/>
                      <a:r>
                        <a:rPr lang="en-US" sz="900" baseline="0" dirty="0" smtClean="0">
                          <a:latin typeface="+mn-lt"/>
                        </a:rPr>
                        <a:t>support focus/concepts</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Maintains voice/tone of</a:t>
                      </a:r>
                    </a:p>
                    <a:p>
                      <a:pPr algn="l"/>
                      <a:r>
                        <a:rPr lang="en-US" sz="900" baseline="0" dirty="0" smtClean="0">
                          <a:latin typeface="+mn-lt"/>
                        </a:rPr>
                        <a:t>knowledgeable person</a:t>
                      </a:r>
                    </a:p>
                    <a:p>
                      <a:pPr algn="l"/>
                      <a:r>
                        <a:rPr lang="en-US" sz="900" baseline="0" dirty="0" smtClean="0">
                          <a:latin typeface="+mn-lt"/>
                        </a:rPr>
                        <a:t>conveying information</a:t>
                      </a:r>
                    </a:p>
                    <a:p>
                      <a:pPr algn="l"/>
                      <a:r>
                        <a:rPr lang="en-US" sz="900" baseline="0" dirty="0" smtClean="0">
                          <a:latin typeface="+mn-lt"/>
                        </a:rPr>
                        <a:t>– knows when to use</a:t>
                      </a:r>
                    </a:p>
                    <a:p>
                      <a:pPr algn="l"/>
                      <a:r>
                        <a:rPr lang="en-US" sz="900" baseline="0" dirty="0" smtClean="0">
                          <a:latin typeface="+mn-lt"/>
                        </a:rPr>
                        <a:t>formal-informal</a:t>
                      </a:r>
                    </a:p>
                    <a:p>
                      <a:pPr algn="l"/>
                      <a:r>
                        <a:rPr lang="en-US" sz="900" baseline="0" dirty="0" smtClean="0">
                          <a:latin typeface="+mn-lt"/>
                        </a:rPr>
                        <a:t>language</a:t>
                      </a:r>
                    </a:p>
                    <a:p>
                      <a:pPr algn="l"/>
                      <a:r>
                        <a:rPr lang="en-US" sz="900" baseline="0" dirty="0" smtClean="0">
                          <a:latin typeface="+mn-lt"/>
                        </a:rPr>
                        <a:t>Uses effective, precise</a:t>
                      </a:r>
                    </a:p>
                    <a:p>
                      <a:pPr algn="l"/>
                      <a:r>
                        <a:rPr lang="en-US" sz="900" baseline="0" dirty="0" smtClean="0">
                          <a:latin typeface="+mn-lt"/>
                        </a:rPr>
                        <a:t>vocabulary and variety</a:t>
                      </a:r>
                    </a:p>
                    <a:p>
                      <a:pPr algn="l"/>
                      <a:r>
                        <a:rPr lang="en-US" sz="900" baseline="0" dirty="0" smtClean="0">
                          <a:latin typeface="+mn-lt"/>
                        </a:rPr>
                        <a:t>of sentence structures</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Edits with support /resources</a:t>
                      </a:r>
                    </a:p>
                    <a:p>
                      <a:pPr algn="l"/>
                      <a:r>
                        <a:rPr lang="en-US" sz="900" baseline="0" dirty="0" smtClean="0">
                          <a:latin typeface="+mn-lt"/>
                        </a:rPr>
                        <a:t>Has few or no errors in</a:t>
                      </a:r>
                    </a:p>
                    <a:p>
                      <a:pPr algn="l"/>
                      <a:r>
                        <a:rPr lang="en-US" sz="900" baseline="0" dirty="0" smtClean="0">
                          <a:latin typeface="+mn-lt"/>
                        </a:rPr>
                        <a:t>grammar, word usage, or mechanics as appropriate to grade</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098220">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3</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Proficient</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0" i="0" baseline="0" dirty="0" smtClean="0">
                          <a:latin typeface="+mn-lt"/>
                        </a:rPr>
                        <a:t>Uses a combination of drawing, dictation, &amp; writing (K) to compose</a:t>
                      </a:r>
                    </a:p>
                    <a:p>
                      <a:pPr algn="l"/>
                      <a:r>
                        <a:rPr lang="en-US" sz="900" b="0" i="0" baseline="0" dirty="0" smtClean="0">
                          <a:latin typeface="+mn-lt"/>
                        </a:rPr>
                        <a:t>Topic (context) and</a:t>
                      </a:r>
                    </a:p>
                    <a:p>
                      <a:pPr algn="l"/>
                      <a:r>
                        <a:rPr lang="en-US" sz="900" b="0" i="0" baseline="0" dirty="0" smtClean="0">
                          <a:latin typeface="+mn-lt"/>
                        </a:rPr>
                        <a:t>focus/controlling idea</a:t>
                      </a:r>
                    </a:p>
                    <a:p>
                      <a:pPr algn="l"/>
                      <a:r>
                        <a:rPr lang="en-US" sz="900" b="0" i="0" baseline="0" dirty="0" smtClean="0">
                          <a:latin typeface="+mn-lt"/>
                        </a:rPr>
                        <a:t>are clearly stated</a:t>
                      </a:r>
                    </a:p>
                    <a:p>
                      <a:pPr algn="l"/>
                      <a:r>
                        <a:rPr lang="en-US" sz="900" b="0" i="0" baseline="0" dirty="0" smtClean="0">
                          <a:latin typeface="+mn-lt"/>
                        </a:rPr>
                        <a:t>(</a:t>
                      </a:r>
                      <a:r>
                        <a:rPr lang="en-US" sz="900" b="0" i="0" baseline="0" dirty="0" err="1" smtClean="0">
                          <a:latin typeface="+mn-lt"/>
                        </a:rPr>
                        <a:t>gr</a:t>
                      </a:r>
                      <a:r>
                        <a:rPr lang="en-US" sz="900" b="0" i="0" baseline="0" dirty="0" smtClean="0">
                          <a:latin typeface="+mn-lt"/>
                        </a:rPr>
                        <a:t> K-3)</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0" i="0" baseline="0" dirty="0" smtClean="0">
                          <a:latin typeface="+mn-lt"/>
                        </a:rPr>
                        <a:t>Has overall coherence</a:t>
                      </a:r>
                    </a:p>
                    <a:p>
                      <a:pPr algn="l"/>
                      <a:r>
                        <a:rPr lang="en-US" sz="900" b="0" i="0" baseline="0" dirty="0" smtClean="0">
                          <a:latin typeface="+mn-lt"/>
                        </a:rPr>
                        <a:t>(K-3); Provides a</a:t>
                      </a:r>
                    </a:p>
                    <a:p>
                      <a:pPr algn="l"/>
                      <a:r>
                        <a:rPr lang="en-US" sz="900" b="0" i="0" baseline="0" dirty="0" smtClean="0">
                          <a:latin typeface="+mn-lt"/>
                        </a:rPr>
                        <a:t>concluding statement</a:t>
                      </a:r>
                    </a:p>
                    <a:p>
                      <a:pPr algn="l"/>
                      <a:r>
                        <a:rPr lang="en-US" sz="900" b="0" i="0" baseline="0" dirty="0" smtClean="0">
                          <a:latin typeface="+mn-lt"/>
                        </a:rPr>
                        <a:t>or section (</a:t>
                      </a:r>
                      <a:r>
                        <a:rPr lang="en-US" sz="900" b="0" i="0" baseline="0" dirty="0" err="1" smtClean="0">
                          <a:latin typeface="+mn-lt"/>
                        </a:rPr>
                        <a:t>gr</a:t>
                      </a:r>
                      <a:r>
                        <a:rPr lang="en-US" sz="900" b="0" i="0" baseline="0" dirty="0" smtClean="0">
                          <a:latin typeface="+mn-lt"/>
                        </a:rPr>
                        <a:t>, 1, 2, 3)</a:t>
                      </a:r>
                    </a:p>
                    <a:p>
                      <a:pPr algn="l"/>
                      <a:r>
                        <a:rPr lang="en-US" sz="900" b="0" i="0" baseline="0" dirty="0" smtClean="0">
                          <a:latin typeface="+mn-lt"/>
                        </a:rPr>
                        <a:t>Groups related ideas</a:t>
                      </a:r>
                    </a:p>
                    <a:p>
                      <a:pPr algn="l"/>
                      <a:r>
                        <a:rPr lang="en-US" sz="900" b="0" i="0" baseline="0" dirty="0" smtClean="0">
                          <a:latin typeface="+mn-lt"/>
                        </a:rPr>
                        <a:t>(gr3) that support the</a:t>
                      </a:r>
                    </a:p>
                    <a:p>
                      <a:pPr algn="l"/>
                      <a:r>
                        <a:rPr lang="en-US" sz="900" b="0" i="0" baseline="0" dirty="0" smtClean="0">
                          <a:latin typeface="+mn-lt"/>
                        </a:rPr>
                        <a:t>focus</a:t>
                      </a:r>
                    </a:p>
                    <a:p>
                      <a:pPr algn="l"/>
                      <a:r>
                        <a:rPr lang="en-US" sz="900" b="0" i="0" baseline="0" dirty="0" smtClean="0">
                          <a:latin typeface="+mn-lt"/>
                        </a:rPr>
                        <a:t>Uses transitions to</a:t>
                      </a:r>
                    </a:p>
                    <a:p>
                      <a:pPr algn="l"/>
                      <a:r>
                        <a:rPr lang="en-US" sz="900" b="0" i="0" baseline="0" dirty="0" smtClean="0">
                          <a:latin typeface="+mn-lt"/>
                        </a:rPr>
                        <a:t>connect ideas (gr3)</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0" i="0" baseline="0" dirty="0" smtClean="0">
                          <a:latin typeface="+mn-lt"/>
                        </a:rPr>
                        <a:t>Some authentic details,</a:t>
                      </a:r>
                    </a:p>
                    <a:p>
                      <a:pPr algn="l"/>
                      <a:r>
                        <a:rPr lang="en-US" sz="900" b="0" i="0" baseline="0" dirty="0" smtClean="0">
                          <a:latin typeface="+mn-lt"/>
                        </a:rPr>
                        <a:t>definitions, facts, text</a:t>
                      </a:r>
                    </a:p>
                    <a:p>
                      <a:pPr algn="l"/>
                      <a:r>
                        <a:rPr lang="en-US" sz="900" b="0" i="0" baseline="0" dirty="0" smtClean="0">
                          <a:latin typeface="+mn-lt"/>
                        </a:rPr>
                        <a:t>evidence support focus</a:t>
                      </a:r>
                    </a:p>
                    <a:p>
                      <a:pPr algn="l"/>
                      <a:r>
                        <a:rPr lang="en-US" sz="900" b="0" i="0" baseline="0" dirty="0" smtClean="0">
                          <a:latin typeface="+mn-lt"/>
                        </a:rPr>
                        <a:t>Adds labels or captions</a:t>
                      </a:r>
                    </a:p>
                    <a:p>
                      <a:pPr algn="l"/>
                      <a:r>
                        <a:rPr lang="en-US" sz="900" b="0" i="0" baseline="0" dirty="0" smtClean="0">
                          <a:latin typeface="+mn-lt"/>
                        </a:rPr>
                        <a:t>to illustration, drawing,</a:t>
                      </a:r>
                    </a:p>
                    <a:p>
                      <a:pPr algn="l"/>
                      <a:r>
                        <a:rPr lang="en-US" sz="900" b="0" i="0" baseline="0" dirty="0" smtClean="0">
                          <a:latin typeface="+mn-lt"/>
                        </a:rPr>
                        <a:t>visuals, charts/tables,</a:t>
                      </a:r>
                    </a:p>
                    <a:p>
                      <a:pPr algn="l"/>
                      <a:r>
                        <a:rPr lang="en-US" sz="900" b="0" i="0" baseline="0" dirty="0" smtClean="0">
                          <a:latin typeface="+mn-lt"/>
                        </a:rPr>
                        <a:t>or diagram to enhance</a:t>
                      </a:r>
                    </a:p>
                    <a:p>
                      <a:pPr algn="l"/>
                      <a:r>
                        <a:rPr lang="en-US" sz="900" b="0" i="0" baseline="0" dirty="0" smtClean="0">
                          <a:latin typeface="+mn-lt"/>
                        </a:rPr>
                        <a:t>details, facts, and ideas</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0" i="0" baseline="0" dirty="0" smtClean="0">
                          <a:latin typeface="+mn-lt"/>
                        </a:rPr>
                        <a:t>Produces complete simple</a:t>
                      </a:r>
                    </a:p>
                    <a:p>
                      <a:pPr algn="l"/>
                      <a:r>
                        <a:rPr lang="en-US" sz="900" b="0" i="0" baseline="0" dirty="0" smtClean="0">
                          <a:latin typeface="+mn-lt"/>
                        </a:rPr>
                        <a:t>(K), compound (g, 1- 3),</a:t>
                      </a:r>
                    </a:p>
                    <a:p>
                      <a:pPr algn="l"/>
                      <a:r>
                        <a:rPr lang="en-US" sz="900" b="0" i="0" baseline="0" dirty="0" smtClean="0">
                          <a:latin typeface="+mn-lt"/>
                        </a:rPr>
                        <a:t>complex (gr3) sentences</a:t>
                      </a:r>
                    </a:p>
                    <a:p>
                      <a:pPr algn="l"/>
                      <a:r>
                        <a:rPr lang="en-US" sz="900" b="0" i="0" baseline="0" dirty="0" smtClean="0">
                          <a:latin typeface="+mn-lt"/>
                        </a:rPr>
                        <a:t>Appropriate use of </a:t>
                      </a:r>
                    </a:p>
                    <a:p>
                      <a:pPr algn="l"/>
                      <a:r>
                        <a:rPr lang="en-US" sz="900" b="0" i="0" baseline="0" dirty="0" smtClean="0">
                          <a:latin typeface="+mn-lt"/>
                        </a:rPr>
                        <a:t>vocabulary (nouns,</a:t>
                      </a:r>
                    </a:p>
                    <a:p>
                      <a:pPr algn="l"/>
                      <a:r>
                        <a:rPr lang="en-US" sz="900" b="0" i="0" baseline="0" dirty="0" smtClean="0">
                          <a:latin typeface="+mn-lt"/>
                        </a:rPr>
                        <a:t>plurals, verbs, pronouns,</a:t>
                      </a:r>
                    </a:p>
                    <a:p>
                      <a:pPr algn="l"/>
                      <a:r>
                        <a:rPr lang="en-US" sz="900" b="0" i="0" baseline="0" dirty="0" smtClean="0">
                          <a:latin typeface="+mn-lt"/>
                        </a:rPr>
                        <a:t>adjectives, adverb,</a:t>
                      </a:r>
                    </a:p>
                    <a:p>
                      <a:pPr algn="l"/>
                      <a:r>
                        <a:rPr lang="en-US" sz="900" b="0" i="0" baseline="0" dirty="0" smtClean="0">
                          <a:latin typeface="+mn-lt"/>
                        </a:rPr>
                        <a:t>content-specific)</a:t>
                      </a:r>
                    </a:p>
                    <a:p>
                      <a:pPr algn="l"/>
                      <a:r>
                        <a:rPr lang="en-US" sz="900" b="0" i="0" baseline="0" dirty="0" smtClean="0">
                          <a:latin typeface="+mn-lt"/>
                        </a:rPr>
                        <a:t>Uses adult/peer feedback to Revise</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0" i="0" baseline="0" dirty="0" smtClean="0">
                          <a:latin typeface="+mn-lt"/>
                        </a:rPr>
                        <a:t>Edits with support /resources (</a:t>
                      </a:r>
                      <a:r>
                        <a:rPr lang="en-US" sz="900" b="0" i="0" baseline="0" dirty="0" err="1" smtClean="0">
                          <a:latin typeface="+mn-lt"/>
                        </a:rPr>
                        <a:t>gr</a:t>
                      </a:r>
                      <a:r>
                        <a:rPr lang="en-US" sz="900" b="0" i="0" baseline="0" dirty="0" smtClean="0">
                          <a:latin typeface="+mn-lt"/>
                        </a:rPr>
                        <a:t> 2-3)</a:t>
                      </a:r>
                    </a:p>
                    <a:p>
                      <a:pPr algn="l"/>
                      <a:r>
                        <a:rPr lang="en-US" sz="900" b="0" i="0" baseline="0" dirty="0" smtClean="0">
                          <a:latin typeface="+mn-lt"/>
                        </a:rPr>
                        <a:t>Minor errors do not</a:t>
                      </a:r>
                    </a:p>
                    <a:p>
                      <a:pPr algn="l"/>
                      <a:r>
                        <a:rPr lang="en-US" sz="900" b="0" i="0" baseline="0" dirty="0" smtClean="0">
                          <a:latin typeface="+mn-lt"/>
                        </a:rPr>
                        <a:t>interfere with reader</a:t>
                      </a:r>
                    </a:p>
                    <a:p>
                      <a:pPr algn="l"/>
                      <a:r>
                        <a:rPr lang="en-US" sz="900" b="0" i="0" baseline="0" dirty="0" smtClean="0">
                          <a:latin typeface="+mn-lt"/>
                        </a:rPr>
                        <a:t>understanding (e.g.,</a:t>
                      </a:r>
                    </a:p>
                    <a:p>
                      <a:pPr algn="l"/>
                      <a:r>
                        <a:rPr lang="en-US" sz="900" b="0" i="0" baseline="0" dirty="0" smtClean="0">
                          <a:latin typeface="+mn-lt"/>
                        </a:rPr>
                        <a:t>capitalization,</a:t>
                      </a:r>
                    </a:p>
                    <a:p>
                      <a:pPr algn="l"/>
                      <a:r>
                        <a:rPr lang="en-US" sz="900" b="0" i="0" baseline="0" dirty="0" smtClean="0">
                          <a:latin typeface="+mn-lt"/>
                        </a:rPr>
                        <a:t>punctuation; spelling)</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991384">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2</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Developing</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Uses a combination of</a:t>
                      </a:r>
                    </a:p>
                    <a:p>
                      <a:pPr algn="l"/>
                      <a:r>
                        <a:rPr lang="en-US" sz="900" baseline="0" dirty="0" smtClean="0">
                          <a:latin typeface="+mn-lt"/>
                        </a:rPr>
                        <a:t>drawing, dictation, &amp; writing</a:t>
                      </a:r>
                    </a:p>
                    <a:p>
                      <a:pPr algn="l"/>
                      <a:r>
                        <a:rPr lang="en-US" sz="900" baseline="0" dirty="0" smtClean="0">
                          <a:latin typeface="+mn-lt"/>
                        </a:rPr>
                        <a:t>(K) to compose</a:t>
                      </a:r>
                    </a:p>
                    <a:p>
                      <a:pPr algn="l"/>
                      <a:r>
                        <a:rPr lang="en-US" sz="900" baseline="0" dirty="0" smtClean="0">
                          <a:latin typeface="+mn-lt"/>
                        </a:rPr>
                        <a:t>Has topic and attempts</a:t>
                      </a:r>
                    </a:p>
                    <a:p>
                      <a:pPr algn="l"/>
                      <a:r>
                        <a:rPr lang="en-US" sz="900" baseline="0" dirty="0" smtClean="0">
                          <a:latin typeface="+mn-lt"/>
                        </a:rPr>
                        <a:t>a focus/information, but</a:t>
                      </a:r>
                    </a:p>
                    <a:p>
                      <a:pPr algn="l"/>
                      <a:r>
                        <a:rPr lang="en-US" sz="900" baseline="0" dirty="0" smtClean="0">
                          <a:latin typeface="+mn-lt"/>
                        </a:rPr>
                        <a:t>focus may shift or not</a:t>
                      </a:r>
                    </a:p>
                    <a:p>
                      <a:pPr algn="l"/>
                      <a:r>
                        <a:rPr lang="en-US" sz="900" baseline="0" dirty="0" smtClean="0">
                          <a:latin typeface="+mn-lt"/>
                        </a:rPr>
                        <a:t>be relevant to the topic</a:t>
                      </a:r>
                    </a:p>
                    <a:p>
                      <a:pPr algn="l"/>
                      <a:r>
                        <a:rPr lang="en-US" sz="900" baseline="0" dirty="0" smtClean="0">
                          <a:latin typeface="+mn-lt"/>
                        </a:rPr>
                        <a:t>chosen</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Introduction, body, and</a:t>
                      </a:r>
                    </a:p>
                    <a:p>
                      <a:pPr algn="l"/>
                      <a:r>
                        <a:rPr lang="en-US" sz="900" baseline="0" dirty="0" smtClean="0">
                          <a:latin typeface="+mn-lt"/>
                        </a:rPr>
                        <a:t>conclusion are evident,</a:t>
                      </a:r>
                    </a:p>
                    <a:p>
                      <a:pPr algn="l"/>
                      <a:r>
                        <a:rPr lang="en-US" sz="900" baseline="0" dirty="0" smtClean="0">
                          <a:latin typeface="+mn-lt"/>
                        </a:rPr>
                        <a:t>but may lack clarity or</a:t>
                      </a:r>
                    </a:p>
                    <a:p>
                      <a:pPr algn="l"/>
                      <a:r>
                        <a:rPr lang="en-US" sz="900" baseline="0" dirty="0" smtClean="0">
                          <a:latin typeface="+mn-lt"/>
                        </a:rPr>
                        <a:t>Coherence (e.g., attempts to</a:t>
                      </a:r>
                    </a:p>
                    <a:p>
                      <a:pPr algn="l"/>
                      <a:r>
                        <a:rPr lang="en-US" sz="900" baseline="0" dirty="0" smtClean="0">
                          <a:latin typeface="+mn-lt"/>
                        </a:rPr>
                        <a:t>connect ideas, but may</a:t>
                      </a:r>
                    </a:p>
                    <a:p>
                      <a:pPr algn="l"/>
                      <a:r>
                        <a:rPr lang="en-US" sz="900" baseline="0" dirty="0" smtClean="0">
                          <a:latin typeface="+mn-lt"/>
                        </a:rPr>
                        <a:t>not be logical or make</a:t>
                      </a:r>
                    </a:p>
                    <a:p>
                      <a:pPr algn="l"/>
                      <a:r>
                        <a:rPr lang="en-US" sz="900" baseline="0" dirty="0" smtClean="0">
                          <a:latin typeface="+mn-lt"/>
                        </a:rPr>
                        <a:t>sense)</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Some elaboration</a:t>
                      </a:r>
                    </a:p>
                    <a:p>
                      <a:pPr algn="l"/>
                      <a:r>
                        <a:rPr lang="en-US" sz="900" baseline="0" dirty="0" smtClean="0">
                          <a:latin typeface="+mn-lt"/>
                        </a:rPr>
                        <a:t>strategies are evident in</a:t>
                      </a:r>
                    </a:p>
                    <a:p>
                      <a:pPr algn="l"/>
                      <a:r>
                        <a:rPr lang="en-US" sz="900" baseline="0" dirty="0" smtClean="0">
                          <a:latin typeface="+mn-lt"/>
                        </a:rPr>
                        <a:t>drawings or writing (</a:t>
                      </a:r>
                      <a:r>
                        <a:rPr lang="en-US" sz="900" baseline="0" dirty="0" err="1" smtClean="0">
                          <a:latin typeface="+mn-lt"/>
                        </a:rPr>
                        <a:t>gr</a:t>
                      </a:r>
                      <a:endParaRPr lang="en-US" sz="900" baseline="0" dirty="0" smtClean="0">
                        <a:latin typeface="+mn-lt"/>
                      </a:endParaRPr>
                    </a:p>
                    <a:p>
                      <a:pPr algn="l"/>
                      <a:r>
                        <a:rPr lang="en-US" sz="900" baseline="0" dirty="0" smtClean="0">
                          <a:latin typeface="+mn-lt"/>
                        </a:rPr>
                        <a:t>K-3), or with support/</a:t>
                      </a:r>
                    </a:p>
                    <a:p>
                      <a:pPr algn="l"/>
                      <a:r>
                        <a:rPr lang="en-US" sz="900" baseline="0" dirty="0" smtClean="0">
                          <a:latin typeface="+mn-lt"/>
                        </a:rPr>
                        <a:t>questioning from peers</a:t>
                      </a:r>
                    </a:p>
                    <a:p>
                      <a:pPr algn="l"/>
                      <a:r>
                        <a:rPr lang="en-US" sz="900" baseline="0" dirty="0" smtClean="0">
                          <a:latin typeface="+mn-lt"/>
                        </a:rPr>
                        <a:t>or adults (</a:t>
                      </a:r>
                      <a:r>
                        <a:rPr lang="en-US" sz="900" baseline="0" dirty="0" err="1" smtClean="0">
                          <a:latin typeface="+mn-lt"/>
                        </a:rPr>
                        <a:t>gr</a:t>
                      </a:r>
                      <a:r>
                        <a:rPr lang="en-US" sz="900" baseline="0" dirty="0" smtClean="0">
                          <a:latin typeface="+mn-lt"/>
                        </a:rPr>
                        <a:t> K -1)</a:t>
                      </a:r>
                    </a:p>
                    <a:p>
                      <a:pPr algn="l"/>
                      <a:r>
                        <a:rPr lang="en-US" sz="900" baseline="0" dirty="0" smtClean="0">
                          <a:latin typeface="+mn-lt"/>
                        </a:rPr>
                        <a:t>Ideas may not be fully</a:t>
                      </a:r>
                    </a:p>
                    <a:p>
                      <a:pPr algn="l"/>
                      <a:r>
                        <a:rPr lang="en-US" sz="900" baseline="0" dirty="0" smtClean="0">
                          <a:latin typeface="+mn-lt"/>
                        </a:rPr>
                        <a:t>elaborated or details</a:t>
                      </a:r>
                    </a:p>
                    <a:p>
                      <a:pPr algn="l"/>
                      <a:r>
                        <a:rPr lang="en-US" sz="900" baseline="0" dirty="0" smtClean="0">
                          <a:latin typeface="+mn-lt"/>
                        </a:rPr>
                        <a:t>may be insufficient to</a:t>
                      </a:r>
                    </a:p>
                    <a:p>
                      <a:pPr algn="l"/>
                      <a:r>
                        <a:rPr lang="en-US" sz="900" baseline="0" dirty="0" smtClean="0">
                          <a:latin typeface="+mn-lt"/>
                        </a:rPr>
                        <a:t>support topic</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Vocabulary use has</a:t>
                      </a:r>
                    </a:p>
                    <a:p>
                      <a:pPr algn="l"/>
                      <a:r>
                        <a:rPr lang="en-US" sz="900" baseline="0" dirty="0" smtClean="0">
                          <a:latin typeface="+mn-lt"/>
                        </a:rPr>
                        <a:t>minor errors</a:t>
                      </a:r>
                    </a:p>
                    <a:p>
                      <a:pPr algn="l"/>
                      <a:r>
                        <a:rPr lang="en-US" sz="900" baseline="0" dirty="0" smtClean="0">
                          <a:latin typeface="+mn-lt"/>
                        </a:rPr>
                        <a:t>Dictates, writes, and</a:t>
                      </a:r>
                    </a:p>
                    <a:p>
                      <a:pPr algn="l"/>
                      <a:r>
                        <a:rPr lang="en-US" sz="900" baseline="0" dirty="0" smtClean="0">
                          <a:latin typeface="+mn-lt"/>
                        </a:rPr>
                        <a:t>expands simple</a:t>
                      </a:r>
                    </a:p>
                    <a:p>
                      <a:pPr algn="l"/>
                      <a:r>
                        <a:rPr lang="en-US" sz="900" baseline="0" dirty="0" smtClean="0">
                          <a:latin typeface="+mn-lt"/>
                        </a:rPr>
                        <a:t>complete sentences</a:t>
                      </a:r>
                    </a:p>
                    <a:p>
                      <a:pPr algn="l"/>
                      <a:r>
                        <a:rPr lang="en-US" sz="900" baseline="0" dirty="0" smtClean="0">
                          <a:latin typeface="+mn-lt"/>
                        </a:rPr>
                        <a:t>Uses adult/peer feedback to</a:t>
                      </a:r>
                    </a:p>
                    <a:p>
                      <a:pPr algn="l"/>
                      <a:r>
                        <a:rPr lang="en-US" sz="900" baseline="0" dirty="0" smtClean="0">
                          <a:latin typeface="+mn-lt"/>
                        </a:rPr>
                        <a:t>revise</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Edits with support from peers</a:t>
                      </a:r>
                    </a:p>
                    <a:p>
                      <a:pPr algn="l"/>
                      <a:r>
                        <a:rPr lang="en-US" sz="900" baseline="0" dirty="0" smtClean="0">
                          <a:latin typeface="+mn-lt"/>
                        </a:rPr>
                        <a:t>or adults (</a:t>
                      </a:r>
                      <a:r>
                        <a:rPr lang="en-US" sz="900" baseline="0" dirty="0" err="1" smtClean="0">
                          <a:latin typeface="+mn-lt"/>
                        </a:rPr>
                        <a:t>gr</a:t>
                      </a:r>
                      <a:r>
                        <a:rPr lang="en-US" sz="900" baseline="0" dirty="0" smtClean="0">
                          <a:latin typeface="+mn-lt"/>
                        </a:rPr>
                        <a:t> 2-3)</a:t>
                      </a:r>
                    </a:p>
                    <a:p>
                      <a:pPr algn="l"/>
                      <a:r>
                        <a:rPr lang="en-US" sz="900" baseline="0" dirty="0" smtClean="0">
                          <a:latin typeface="+mn-lt"/>
                        </a:rPr>
                        <a:t>Uses grade-appropriate basic mechanics and word use with some errors</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943822">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1</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Emerging</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Uses a combination of drawing, dictation, &amp; writing (K) to compose</a:t>
                      </a:r>
                    </a:p>
                    <a:p>
                      <a:pPr algn="l"/>
                      <a:r>
                        <a:rPr lang="en-US" sz="900" baseline="0" dirty="0" smtClean="0">
                          <a:latin typeface="+mn-lt"/>
                        </a:rPr>
                        <a:t>Attempts to identify a</a:t>
                      </a:r>
                    </a:p>
                    <a:p>
                      <a:pPr algn="l"/>
                      <a:r>
                        <a:rPr lang="en-US" sz="900" baseline="0" dirty="0" smtClean="0">
                          <a:latin typeface="+mn-lt"/>
                        </a:rPr>
                        <a:t>topic but lacks a focus</a:t>
                      </a:r>
                    </a:p>
                    <a:p>
                      <a:pPr algn="l"/>
                      <a:r>
                        <a:rPr lang="en-US" sz="900" baseline="0" dirty="0" smtClean="0">
                          <a:latin typeface="+mn-lt"/>
                        </a:rPr>
                        <a:t>or may have more than</a:t>
                      </a:r>
                    </a:p>
                    <a:p>
                      <a:pPr algn="l"/>
                      <a:r>
                        <a:rPr lang="en-US" sz="900" baseline="0" dirty="0" smtClean="0">
                          <a:latin typeface="+mn-lt"/>
                        </a:rPr>
                        <a:t>one topic or confusing</a:t>
                      </a:r>
                    </a:p>
                    <a:p>
                      <a:pPr algn="l"/>
                      <a:r>
                        <a:rPr lang="en-US" sz="900" baseline="0" dirty="0" smtClean="0">
                          <a:latin typeface="+mn-lt"/>
                        </a:rPr>
                        <a:t>topic as stated</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Attempts introduction,</a:t>
                      </a:r>
                    </a:p>
                    <a:p>
                      <a:pPr algn="l"/>
                      <a:r>
                        <a:rPr lang="en-US" sz="900" baseline="0" dirty="0" smtClean="0">
                          <a:latin typeface="+mn-lt"/>
                        </a:rPr>
                        <a:t>body, and conclusion,</a:t>
                      </a:r>
                    </a:p>
                    <a:p>
                      <a:pPr algn="l"/>
                      <a:r>
                        <a:rPr lang="en-US" sz="900" baseline="0" dirty="0" smtClean="0">
                          <a:latin typeface="+mn-lt"/>
                        </a:rPr>
                        <a:t>but one or more parts</a:t>
                      </a:r>
                    </a:p>
                    <a:p>
                      <a:pPr algn="l"/>
                      <a:r>
                        <a:rPr lang="en-US" sz="900" baseline="0" dirty="0" smtClean="0">
                          <a:latin typeface="+mn-lt"/>
                        </a:rPr>
                        <a:t>are missing</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No details provided or</a:t>
                      </a:r>
                    </a:p>
                    <a:p>
                      <a:pPr algn="l"/>
                      <a:r>
                        <a:rPr lang="en-US" sz="900" baseline="0" dirty="0" smtClean="0">
                          <a:latin typeface="+mn-lt"/>
                        </a:rPr>
                        <a:t>attempts to add details</a:t>
                      </a:r>
                    </a:p>
                    <a:p>
                      <a:pPr algn="l"/>
                      <a:r>
                        <a:rPr lang="en-US" sz="900" baseline="0" dirty="0" smtClean="0">
                          <a:latin typeface="+mn-lt"/>
                        </a:rPr>
                        <a:t>to drawings or writing</a:t>
                      </a:r>
                    </a:p>
                    <a:p>
                      <a:pPr algn="l"/>
                      <a:r>
                        <a:rPr lang="en-US" sz="900" baseline="0" dirty="0" smtClean="0">
                          <a:latin typeface="+mn-lt"/>
                        </a:rPr>
                        <a:t>which may be random,</a:t>
                      </a:r>
                    </a:p>
                    <a:p>
                      <a:pPr algn="l"/>
                      <a:r>
                        <a:rPr lang="en-US" sz="900" baseline="0" dirty="0" smtClean="0">
                          <a:latin typeface="+mn-lt"/>
                        </a:rPr>
                        <a:t>inaccurate, or irrelevant</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Generally uses basic,</a:t>
                      </a:r>
                    </a:p>
                    <a:p>
                      <a:pPr algn="l"/>
                      <a:r>
                        <a:rPr lang="en-US" sz="900" baseline="0" dirty="0" smtClean="0">
                          <a:latin typeface="+mn-lt"/>
                        </a:rPr>
                        <a:t>incorrect, or below</a:t>
                      </a:r>
                    </a:p>
                    <a:p>
                      <a:pPr algn="l"/>
                      <a:r>
                        <a:rPr lang="en-US" sz="900" baseline="0" dirty="0" smtClean="0">
                          <a:latin typeface="+mn-lt"/>
                        </a:rPr>
                        <a:t>grade level vocabulary</a:t>
                      </a:r>
                    </a:p>
                    <a:p>
                      <a:pPr algn="l"/>
                      <a:r>
                        <a:rPr lang="en-US" sz="900" baseline="0" dirty="0" smtClean="0">
                          <a:latin typeface="+mn-lt"/>
                        </a:rPr>
                        <a:t>when dictating (K) or</a:t>
                      </a:r>
                    </a:p>
                    <a:p>
                      <a:pPr algn="l"/>
                      <a:r>
                        <a:rPr lang="en-US" sz="900" baseline="0" dirty="0" smtClean="0">
                          <a:latin typeface="+mn-lt"/>
                        </a:rPr>
                        <a:t>writing</a:t>
                      </a:r>
                    </a:p>
                    <a:p>
                      <a:pPr algn="l"/>
                      <a:r>
                        <a:rPr lang="en-US" sz="900" baseline="0" dirty="0" smtClean="0">
                          <a:latin typeface="+mn-lt"/>
                        </a:rPr>
                        <a:t>Uses adult/peer feedback to</a:t>
                      </a:r>
                    </a:p>
                    <a:p>
                      <a:pPr algn="l"/>
                      <a:r>
                        <a:rPr lang="en-US" sz="900" baseline="0" dirty="0" smtClean="0">
                          <a:latin typeface="+mn-lt"/>
                        </a:rPr>
                        <a:t>revise</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Edits with support from peers or adults (</a:t>
                      </a:r>
                      <a:r>
                        <a:rPr lang="en-US" sz="900" baseline="0" dirty="0" err="1" smtClean="0">
                          <a:latin typeface="+mn-lt"/>
                        </a:rPr>
                        <a:t>gr</a:t>
                      </a:r>
                      <a:r>
                        <a:rPr lang="en-US" sz="900" baseline="0" dirty="0" smtClean="0">
                          <a:latin typeface="+mn-lt"/>
                        </a:rPr>
                        <a:t> 2-3)</a:t>
                      </a:r>
                    </a:p>
                    <a:p>
                      <a:pPr algn="l"/>
                      <a:r>
                        <a:rPr lang="en-US" sz="900" baseline="0" dirty="0" smtClean="0">
                          <a:latin typeface="+mn-lt"/>
                        </a:rPr>
                        <a:t>Uses below grade-level</a:t>
                      </a:r>
                    </a:p>
                    <a:p>
                      <a:pPr algn="l"/>
                      <a:r>
                        <a:rPr lang="en-US" sz="900" baseline="0" dirty="0" smtClean="0">
                          <a:latin typeface="+mn-lt"/>
                        </a:rPr>
                        <a:t>basic mechanics with</a:t>
                      </a:r>
                    </a:p>
                    <a:p>
                      <a:pPr algn="l"/>
                      <a:r>
                        <a:rPr lang="en-US" sz="900" baseline="0" dirty="0" smtClean="0">
                          <a:latin typeface="+mn-lt"/>
                        </a:rPr>
                        <a:t>frequent errors</a:t>
                      </a:r>
                      <a:endParaRPr lang="en-US" sz="900" b="0" i="0" u="none" strike="noStrike" dirty="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41199">
                <a:tc>
                  <a:txBody>
                    <a:bodyPr/>
                    <a:lstStyle/>
                    <a:p>
                      <a:pPr marL="0" marR="0" algn="ctr">
                        <a:lnSpc>
                          <a:spcPct val="115000"/>
                        </a:lnSpc>
                        <a:spcBef>
                          <a:spcPts val="0"/>
                        </a:spcBef>
                        <a:spcAft>
                          <a:spcPts val="0"/>
                        </a:spcAft>
                      </a:pPr>
                      <a:r>
                        <a:rPr lang="en-US" sz="1100" b="1" dirty="0">
                          <a:solidFill>
                            <a:srgbClr val="000000"/>
                          </a:solidFill>
                          <a:effectLst>
                            <a:outerShdw blurRad="38100" dist="38100" dir="2700000" algn="tl">
                              <a:srgbClr val="000000">
                                <a:alpha val="43137"/>
                              </a:srgbClr>
                            </a:outerShdw>
                          </a:effectLst>
                          <a:latin typeface="+mn-lt"/>
                          <a:ea typeface="Times New Roman"/>
                          <a:cs typeface="Times New Roman"/>
                        </a:rPr>
                        <a:t>0</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5">
                  <a:txBody>
                    <a:bodyPr/>
                    <a:lstStyle/>
                    <a:p>
                      <a:pPr algn="l" fontAlgn="t"/>
                      <a:r>
                        <a:rPr lang="en-US" sz="900" b="0" i="0" u="none" strike="noStrike" dirty="0">
                          <a:solidFill>
                            <a:srgbClr val="000000"/>
                          </a:solidFill>
                          <a:latin typeface="+mn-lt"/>
                        </a:rPr>
                        <a:t>A response gets no credit if it provides no evidence of the ability to [fill in with key language from the intended target].</a:t>
                      </a:r>
                    </a:p>
                  </a:txBody>
                  <a:tcPr marL="108866" marR="12372" marT="667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ectangle 3"/>
          <p:cNvSpPr/>
          <p:nvPr/>
        </p:nvSpPr>
        <p:spPr>
          <a:xfrm>
            <a:off x="217354" y="125625"/>
            <a:ext cx="8527848" cy="344066"/>
          </a:xfrm>
          <a:prstGeom prst="rect">
            <a:avLst/>
          </a:prstGeom>
        </p:spPr>
        <p:txBody>
          <a:bodyPr wrap="square" lIns="96898" tIns="48449" rIns="96898" bIns="48449">
            <a:spAutoFit/>
          </a:bodyPr>
          <a:lstStyle>
            <a:defPPr>
              <a:defRPr lang="en-US"/>
            </a:defPPr>
            <a:lvl1pPr marL="0" algn="l" defTabSz="961309" rtl="0" eaLnBrk="1" latinLnBrk="0" hangingPunct="1">
              <a:defRPr sz="1900" kern="1200">
                <a:solidFill>
                  <a:schemeClr val="tx1"/>
                </a:solidFill>
                <a:latin typeface="+mn-lt"/>
                <a:ea typeface="+mn-ea"/>
                <a:cs typeface="+mn-cs"/>
              </a:defRPr>
            </a:lvl1pPr>
            <a:lvl2pPr marL="480654" algn="l" defTabSz="961309" rtl="0" eaLnBrk="1" latinLnBrk="0" hangingPunct="1">
              <a:defRPr sz="1900" kern="1200">
                <a:solidFill>
                  <a:schemeClr val="tx1"/>
                </a:solidFill>
                <a:latin typeface="+mn-lt"/>
                <a:ea typeface="+mn-ea"/>
                <a:cs typeface="+mn-cs"/>
              </a:defRPr>
            </a:lvl2pPr>
            <a:lvl3pPr marL="961309" algn="l" defTabSz="961309" rtl="0" eaLnBrk="1" latinLnBrk="0" hangingPunct="1">
              <a:defRPr sz="1900" kern="1200">
                <a:solidFill>
                  <a:schemeClr val="tx1"/>
                </a:solidFill>
                <a:latin typeface="+mn-lt"/>
                <a:ea typeface="+mn-ea"/>
                <a:cs typeface="+mn-cs"/>
              </a:defRPr>
            </a:lvl3pPr>
            <a:lvl4pPr marL="1441963" algn="l" defTabSz="961309" rtl="0" eaLnBrk="1" latinLnBrk="0" hangingPunct="1">
              <a:defRPr sz="1900" kern="1200">
                <a:solidFill>
                  <a:schemeClr val="tx1"/>
                </a:solidFill>
                <a:latin typeface="+mn-lt"/>
                <a:ea typeface="+mn-ea"/>
                <a:cs typeface="+mn-cs"/>
              </a:defRPr>
            </a:lvl4pPr>
            <a:lvl5pPr marL="1922617" algn="l" defTabSz="961309" rtl="0" eaLnBrk="1" latinLnBrk="0" hangingPunct="1">
              <a:defRPr sz="1900" kern="1200">
                <a:solidFill>
                  <a:schemeClr val="tx1"/>
                </a:solidFill>
                <a:latin typeface="+mn-lt"/>
                <a:ea typeface="+mn-ea"/>
                <a:cs typeface="+mn-cs"/>
              </a:defRPr>
            </a:lvl5pPr>
            <a:lvl6pPr marL="2403272" algn="l" defTabSz="961309" rtl="0" eaLnBrk="1" latinLnBrk="0" hangingPunct="1">
              <a:defRPr sz="1900" kern="1200">
                <a:solidFill>
                  <a:schemeClr val="tx1"/>
                </a:solidFill>
                <a:latin typeface="+mn-lt"/>
                <a:ea typeface="+mn-ea"/>
                <a:cs typeface="+mn-cs"/>
              </a:defRPr>
            </a:lvl6pPr>
            <a:lvl7pPr marL="2883926" algn="l" defTabSz="961309" rtl="0" eaLnBrk="1" latinLnBrk="0" hangingPunct="1">
              <a:defRPr sz="1900" kern="1200">
                <a:solidFill>
                  <a:schemeClr val="tx1"/>
                </a:solidFill>
                <a:latin typeface="+mn-lt"/>
                <a:ea typeface="+mn-ea"/>
                <a:cs typeface="+mn-cs"/>
              </a:defRPr>
            </a:lvl7pPr>
            <a:lvl8pPr marL="3364581" algn="l" defTabSz="961309" rtl="0" eaLnBrk="1" latinLnBrk="0" hangingPunct="1">
              <a:defRPr sz="1900" kern="1200">
                <a:solidFill>
                  <a:schemeClr val="tx1"/>
                </a:solidFill>
                <a:latin typeface="+mn-lt"/>
                <a:ea typeface="+mn-ea"/>
                <a:cs typeface="+mn-cs"/>
              </a:defRPr>
            </a:lvl8pPr>
            <a:lvl9pPr marL="3845235" algn="l" defTabSz="961309" rtl="0" eaLnBrk="1" latinLnBrk="0" hangingPunct="1">
              <a:defRPr sz="1900" kern="1200">
                <a:solidFill>
                  <a:schemeClr val="tx1"/>
                </a:solidFill>
                <a:latin typeface="+mn-lt"/>
                <a:ea typeface="+mn-ea"/>
                <a:cs typeface="+mn-cs"/>
              </a:defRPr>
            </a:lvl9pPr>
          </a:lstStyle>
          <a:p>
            <a:r>
              <a:rPr lang="en-US" sz="1600" b="1" dirty="0">
                <a:effectLst>
                  <a:outerShdw blurRad="38100" dist="38100" dir="2700000" algn="tl">
                    <a:srgbClr val="000000">
                      <a:alpha val="43137"/>
                    </a:srgbClr>
                  </a:outerShdw>
                </a:effectLst>
              </a:rPr>
              <a:t> Grades K - 2: Generic 4-Point Informational/Explanatory Writing Rubric </a:t>
            </a:r>
            <a:endParaRPr lang="en-US" sz="1600" dirty="0">
              <a:effectLst>
                <a:outerShdw blurRad="38100" dist="38100" dir="2700000" algn="tl">
                  <a:srgbClr val="000000">
                    <a:alpha val="43137"/>
                  </a:srgbClr>
                </a:outerShdw>
              </a:effectLst>
            </a:endParaRPr>
          </a:p>
        </p:txBody>
      </p:sp>
      <p:sp>
        <p:nvSpPr>
          <p:cNvPr id="5" name="Rectangle 4"/>
          <p:cNvSpPr/>
          <p:nvPr/>
        </p:nvSpPr>
        <p:spPr>
          <a:xfrm>
            <a:off x="434708" y="6338455"/>
            <a:ext cx="8709292" cy="231792"/>
          </a:xfrm>
          <a:prstGeom prst="rect">
            <a:avLst/>
          </a:prstGeom>
        </p:spPr>
        <p:txBody>
          <a:bodyPr wrap="square" lIns="92391" tIns="46195" rIns="92391" bIns="46195">
            <a:spAutoFit/>
          </a:bodyPr>
          <a:lstStyle/>
          <a:p>
            <a:r>
              <a:rPr lang="en-US" sz="900" b="1" dirty="0"/>
              <a:t>Working Drafts of ELA rubrics for assessing CCSS writing standards --- © (2010) Karin Hess, National Center for Assessment [khess@nciea.org</a:t>
            </a:r>
            <a:endParaRPr lang="en-US" sz="900" dirty="0"/>
          </a:p>
        </p:txBody>
      </p:sp>
      <p:sp>
        <p:nvSpPr>
          <p:cNvPr id="3" name="Slide Number Placeholder 2"/>
          <p:cNvSpPr>
            <a:spLocks noGrp="1"/>
          </p:cNvSpPr>
          <p:nvPr>
            <p:ph type="sldNum" sz="quarter" idx="12"/>
          </p:nvPr>
        </p:nvSpPr>
        <p:spPr/>
        <p:txBody>
          <a:bodyPr/>
          <a:lstStyle/>
          <a:p>
            <a:fld id="{6E8A0ECE-C9E2-4B32-8A0E-7D248228F9D1}" type="slidenum">
              <a:rPr lang="en-US" smtClean="0"/>
              <a:pPr/>
              <a:t>26</a:t>
            </a:fld>
            <a:endParaRPr lang="en-US"/>
          </a:p>
        </p:txBody>
      </p:sp>
    </p:spTree>
    <p:extLst>
      <p:ext uri="{BB962C8B-B14F-4D97-AF65-F5344CB8AC3E}">
        <p14:creationId xmlns:p14="http://schemas.microsoft.com/office/powerpoint/2010/main" val="2263982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15998851"/>
              </p:ext>
            </p:extLst>
          </p:nvPr>
        </p:nvGraphicFramePr>
        <p:xfrm>
          <a:off x="145668" y="396961"/>
          <a:ext cx="8839200" cy="6393538"/>
        </p:xfrm>
        <a:graphic>
          <a:graphicData uri="http://schemas.openxmlformats.org/drawingml/2006/table">
            <a:tbl>
              <a:tblPr/>
              <a:tblGrid>
                <a:gridCol w="797460"/>
                <a:gridCol w="1632992"/>
                <a:gridCol w="1723714"/>
                <a:gridCol w="1814435"/>
                <a:gridCol w="1451548"/>
                <a:gridCol w="1419051"/>
              </a:tblGrid>
              <a:tr h="265319">
                <a:tc rowSpan="2">
                  <a:txBody>
                    <a:bodyPr/>
                    <a:lstStyle/>
                    <a:p>
                      <a:pPr marL="0" marR="0" algn="ctr">
                        <a:lnSpc>
                          <a:spcPct val="115000"/>
                        </a:lnSpc>
                        <a:spcBef>
                          <a:spcPts val="0"/>
                        </a:spcBef>
                        <a:spcAft>
                          <a:spcPts val="0"/>
                        </a:spcAft>
                      </a:pPr>
                      <a:r>
                        <a:rPr lang="en-US" sz="850" b="1" dirty="0">
                          <a:solidFill>
                            <a:srgbClr val="000000"/>
                          </a:solidFill>
                          <a:latin typeface="+mn-lt"/>
                          <a:ea typeface="Times New Roman"/>
                          <a:cs typeface="Times New Roman"/>
                        </a:rPr>
                        <a:t>Score</a:t>
                      </a:r>
                      <a:endParaRPr lang="en-US" sz="850" dirty="0">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85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a:t>
                      </a:r>
                    </a:p>
                    <a:p>
                      <a:pPr marL="0" marR="0" algn="ctr">
                        <a:lnSpc>
                          <a:spcPct val="115000"/>
                        </a:lnSpc>
                        <a:spcBef>
                          <a:spcPts val="0"/>
                        </a:spcBef>
                        <a:spcAft>
                          <a:spcPts val="0"/>
                        </a:spcAft>
                      </a:pPr>
                      <a:r>
                        <a:rPr lang="en-US" sz="850" b="1" dirty="0" smtClean="0">
                          <a:solidFill>
                            <a:srgbClr val="000000"/>
                          </a:solidFill>
                          <a:effectLst>
                            <a:outerShdw blurRad="38100" dist="38100" dir="2700000" algn="tl">
                              <a:srgbClr val="000000">
                                <a:alpha val="43137"/>
                              </a:srgbClr>
                            </a:outerShdw>
                          </a:effectLst>
                          <a:latin typeface="+mn-lt"/>
                          <a:ea typeface="Times New Roman"/>
                          <a:cs typeface="Times New Roman"/>
                        </a:rPr>
                        <a:t>Organization</a:t>
                      </a:r>
                      <a:endParaRPr lang="en-US" sz="85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85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85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US" sz="85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85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315468">
                <a:tc vMerge="1">
                  <a:txBody>
                    <a:bodyPr/>
                    <a:lstStyle/>
                    <a:p>
                      <a:endParaRPr lang="en-US"/>
                    </a:p>
                  </a:txBody>
                  <a:tcPr/>
                </a:tc>
                <a:tc>
                  <a:txBody>
                    <a:bodyPr/>
                    <a:lstStyle/>
                    <a:p>
                      <a:pPr marL="0" marR="0" algn="ctr">
                        <a:lnSpc>
                          <a:spcPct val="115000"/>
                        </a:lnSpc>
                        <a:spcBef>
                          <a:spcPts val="0"/>
                        </a:spcBef>
                        <a:spcAft>
                          <a:spcPts val="0"/>
                        </a:spcAft>
                      </a:pPr>
                      <a:r>
                        <a:rPr lang="en-US" sz="85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85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850" b="1" dirty="0" smtClean="0">
                          <a:effectLst>
                            <a:outerShdw blurRad="38100" dist="38100" dir="2700000" algn="tl">
                              <a:srgbClr val="000000">
                                <a:alpha val="43137"/>
                              </a:srgbClr>
                            </a:outerShdw>
                          </a:effectLst>
                          <a:latin typeface="+mn-lt"/>
                        </a:rPr>
                        <a:t>Organization</a:t>
                      </a:r>
                      <a:endParaRPr lang="en-US" sz="850" b="1" dirty="0">
                        <a:effectLst>
                          <a:outerShdw blurRad="38100" dist="38100" dir="2700000" algn="tl">
                            <a:srgbClr val="000000">
                              <a:alpha val="43137"/>
                            </a:srgbClr>
                          </a:outerShdw>
                        </a:effectLst>
                        <a:latin typeface="+mn-lt"/>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85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85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85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85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321350">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is fully sustained and consistently and purposefully focused: </a:t>
                      </a:r>
                      <a:endParaRPr lang="en-US" sz="850" dirty="0" smtClean="0">
                        <a:solidFill>
                          <a:srgbClr val="000000"/>
                        </a:solidFill>
                        <a:latin typeface="+mn-lt"/>
                        <a:ea typeface="Calibri"/>
                        <a:cs typeface="Franklin Gothic Book"/>
                      </a:endParaRPr>
                    </a:p>
                    <a:p>
                      <a:pPr marL="0" marR="0" algn="l">
                        <a:spcBef>
                          <a:spcPts val="0"/>
                        </a:spcBef>
                        <a:spcAft>
                          <a:spcPts val="0"/>
                        </a:spcAft>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latin typeface="+mn-lt"/>
                          <a:ea typeface="Calibri"/>
                          <a:cs typeface="Times New Roman"/>
                        </a:rPr>
                        <a:t>controlling </a:t>
                      </a:r>
                      <a:r>
                        <a:rPr lang="en-US" sz="850" dirty="0">
                          <a:latin typeface="+mn-lt"/>
                          <a:ea typeface="Calibri"/>
                          <a:cs typeface="Times New Roman"/>
                        </a:rPr>
                        <a:t>idea or main idea of a topic is focused, clearly stated, and strongly </a:t>
                      </a:r>
                      <a:r>
                        <a:rPr lang="en-US" sz="850" dirty="0" smtClean="0">
                          <a:latin typeface="+mn-lt"/>
                          <a:ea typeface="Calibri"/>
                          <a:cs typeface="Times New Roman"/>
                        </a:rPr>
                        <a:t>maintained.</a:t>
                      </a:r>
                    </a:p>
                    <a:p>
                      <a:pPr marL="58738" marR="0" indent="-58738" algn="l">
                        <a:spcBef>
                          <a:spcPts val="0"/>
                        </a:spcBef>
                        <a:spcAft>
                          <a:spcPts val="0"/>
                        </a:spcAft>
                        <a:buFont typeface="Arial" pitchFamily="34" charset="0"/>
                        <a:buChar char="•"/>
                      </a:pPr>
                      <a:endParaRPr lang="en-US" sz="850" dirty="0" smtClean="0">
                        <a:latin typeface="+mn-lt"/>
                        <a:ea typeface="Calibri"/>
                        <a:cs typeface="Times New Roman"/>
                      </a:endParaRPr>
                    </a:p>
                    <a:p>
                      <a:pPr marL="58738" marR="0" indent="-58738" algn="l">
                        <a:spcBef>
                          <a:spcPts val="0"/>
                        </a:spcBef>
                        <a:spcAft>
                          <a:spcPts val="0"/>
                        </a:spcAft>
                        <a:buFont typeface="Arial" pitchFamily="34" charset="0"/>
                        <a:buChar char="•"/>
                      </a:pPr>
                      <a:r>
                        <a:rPr lang="en-US" sz="850" dirty="0" smtClean="0">
                          <a:latin typeface="+mn-lt"/>
                          <a:ea typeface="Calibri"/>
                          <a:cs typeface="Times New Roman"/>
                        </a:rPr>
                        <a:t>controlling </a:t>
                      </a:r>
                      <a:r>
                        <a:rPr lang="en-US" sz="850" dirty="0">
                          <a:latin typeface="+mn-lt"/>
                          <a:ea typeface="Calibri"/>
                          <a:cs typeface="Times New Roman"/>
                        </a:rPr>
                        <a:t>idea or main idea of a topic is introduced and communicated clearly within the context </a:t>
                      </a:r>
                      <a:r>
                        <a:rPr lang="en-US" sz="850" dirty="0" smtClean="0">
                          <a:latin typeface="+mn-lt"/>
                          <a:ea typeface="Calibri"/>
                          <a:cs typeface="Times New Roman"/>
                        </a:rPr>
                        <a:t>.</a:t>
                      </a:r>
                      <a:endParaRPr lang="en-US" sz="850" dirty="0">
                        <a:latin typeface="+mn-lt"/>
                        <a:ea typeface="Calibri"/>
                        <a:cs typeface="Times New Roman"/>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has a clear and effective organizational structure creating unity and completeness: </a:t>
                      </a:r>
                      <a:endParaRPr lang="en-US" sz="850" dirty="0" smtClean="0">
                        <a:solidFill>
                          <a:srgbClr val="000000"/>
                        </a:solidFill>
                        <a:latin typeface="+mn-lt"/>
                        <a:ea typeface="Calibri"/>
                        <a:cs typeface="Franklin Gothic Book"/>
                      </a:endParaRPr>
                    </a:p>
                    <a:p>
                      <a:pPr marL="0" marR="0" algn="l">
                        <a:spcBef>
                          <a:spcPts val="0"/>
                        </a:spcBef>
                        <a:spcAft>
                          <a:spcPts val="0"/>
                        </a:spcAft>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use </a:t>
                      </a:r>
                      <a:r>
                        <a:rPr lang="en-US" sz="850" dirty="0">
                          <a:solidFill>
                            <a:srgbClr val="000000"/>
                          </a:solidFill>
                          <a:latin typeface="+mn-lt"/>
                          <a:ea typeface="Calibri"/>
                          <a:cs typeface="Franklin Gothic Book"/>
                        </a:rPr>
                        <a:t>of a variety of transitional strategies logical progression of ideas from beginning to </a:t>
                      </a:r>
                      <a:r>
                        <a:rPr lang="en-US" sz="850" dirty="0" smtClean="0">
                          <a:solidFill>
                            <a:srgbClr val="000000"/>
                          </a:solidFill>
                          <a:latin typeface="+mn-lt"/>
                          <a:ea typeface="Calibri"/>
                          <a:cs typeface="Franklin Gothic Book"/>
                        </a:rPr>
                        <a:t>end. </a:t>
                      </a:r>
                    </a:p>
                    <a:p>
                      <a:pPr marL="58738" marR="0" indent="-58738" algn="l">
                        <a:spcBef>
                          <a:spcPts val="0"/>
                        </a:spcBef>
                        <a:spcAft>
                          <a:spcPts val="0"/>
                        </a:spcAft>
                        <a:buFont typeface="Arial" pitchFamily="34" charset="0"/>
                        <a:buChar char="•"/>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 effective </a:t>
                      </a:r>
                      <a:r>
                        <a:rPr lang="en-US" sz="850" dirty="0">
                          <a:solidFill>
                            <a:srgbClr val="000000"/>
                          </a:solidFill>
                          <a:latin typeface="+mn-lt"/>
                          <a:ea typeface="Calibri"/>
                          <a:cs typeface="Franklin Gothic Book"/>
                        </a:rPr>
                        <a:t>introduction and conclusion for audience and </a:t>
                      </a:r>
                      <a:r>
                        <a:rPr lang="en-US" sz="850" dirty="0" smtClean="0">
                          <a:solidFill>
                            <a:srgbClr val="000000"/>
                          </a:solidFill>
                          <a:latin typeface="+mn-lt"/>
                          <a:ea typeface="Calibri"/>
                          <a:cs typeface="Franklin Gothic Book"/>
                        </a:rPr>
                        <a:t>purpose.</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provides thorough and convincing support/evidence for the controlling idea or main idea that includes the effective use of sources, facts, and details: </a:t>
                      </a:r>
                      <a:endParaRPr lang="en-US" sz="850" dirty="0" smtClean="0">
                        <a:solidFill>
                          <a:srgbClr val="000000"/>
                        </a:solidFill>
                        <a:latin typeface="+mn-lt"/>
                        <a:ea typeface="Calibri"/>
                        <a:cs typeface="Franklin Gothic Book"/>
                      </a:endParaRPr>
                    </a:p>
                    <a:p>
                      <a:pPr marL="0" marR="0" algn="l">
                        <a:spcBef>
                          <a:spcPts val="0"/>
                        </a:spcBef>
                        <a:spcAft>
                          <a:spcPts val="0"/>
                        </a:spcAft>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use </a:t>
                      </a:r>
                      <a:r>
                        <a:rPr lang="en-US" sz="850" dirty="0">
                          <a:solidFill>
                            <a:srgbClr val="000000"/>
                          </a:solidFill>
                          <a:latin typeface="+mn-lt"/>
                          <a:ea typeface="Calibri"/>
                          <a:cs typeface="Franklin Gothic Book"/>
                        </a:rPr>
                        <a:t>of evidence from sources is smoothly </a:t>
                      </a:r>
                      <a:r>
                        <a:rPr lang="en-US" sz="850" dirty="0" smtClean="0">
                          <a:solidFill>
                            <a:srgbClr val="000000"/>
                          </a:solidFill>
                          <a:latin typeface="+mn-lt"/>
                          <a:ea typeface="Calibri"/>
                          <a:cs typeface="Franklin Gothic Book"/>
                        </a:rPr>
                        <a:t>integrated comprehensive</a:t>
                      </a:r>
                      <a:r>
                        <a:rPr lang="en-US" sz="850" dirty="0">
                          <a:solidFill>
                            <a:srgbClr val="000000"/>
                          </a:solidFill>
                          <a:latin typeface="+mn-lt"/>
                          <a:ea typeface="Calibri"/>
                          <a:cs typeface="Franklin Gothic Book"/>
                        </a:rPr>
                        <a:t>, and relevant </a:t>
                      </a:r>
                      <a:r>
                        <a:rPr lang="en-US" sz="850" dirty="0" smtClean="0">
                          <a:solidFill>
                            <a:srgbClr val="000000"/>
                          </a:solidFill>
                          <a:latin typeface="+mn-lt"/>
                          <a:ea typeface="Calibri"/>
                          <a:cs typeface="Franklin Gothic Book"/>
                        </a:rPr>
                        <a:t>.</a:t>
                      </a:r>
                    </a:p>
                    <a:p>
                      <a:pPr marL="58738" marR="0" indent="-58738" algn="l">
                        <a:spcBef>
                          <a:spcPts val="0"/>
                        </a:spcBef>
                        <a:spcAft>
                          <a:spcPts val="0"/>
                        </a:spcAft>
                        <a:buFont typeface="Arial" pitchFamily="34" charset="0"/>
                        <a:buChar char="•"/>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effective </a:t>
                      </a:r>
                      <a:r>
                        <a:rPr lang="en-US" sz="850" dirty="0">
                          <a:solidFill>
                            <a:srgbClr val="000000"/>
                          </a:solidFill>
                          <a:latin typeface="+mn-lt"/>
                          <a:ea typeface="Calibri"/>
                          <a:cs typeface="Franklin Gothic Book"/>
                        </a:rPr>
                        <a:t>use of a variety of elaborative techniques </a:t>
                      </a:r>
                      <a:r>
                        <a:rPr lang="en-US" sz="850" dirty="0" smtClean="0">
                          <a:solidFill>
                            <a:srgbClr val="000000"/>
                          </a:solidFill>
                          <a:latin typeface="+mn-lt"/>
                          <a:ea typeface="Calibri"/>
                          <a:cs typeface="Franklin Gothic Book"/>
                        </a:rPr>
                        <a:t>.</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clearly and effectively expresses ideas, using precise language: </a:t>
                      </a:r>
                      <a:endParaRPr lang="en-US" sz="850" dirty="0" smtClean="0">
                        <a:solidFill>
                          <a:srgbClr val="000000"/>
                        </a:solidFill>
                        <a:latin typeface="+mn-lt"/>
                        <a:ea typeface="Calibri"/>
                        <a:cs typeface="Franklin Gothic Book"/>
                      </a:endParaRPr>
                    </a:p>
                    <a:p>
                      <a:pPr marL="0" marR="0" algn="l">
                        <a:spcBef>
                          <a:spcPts val="0"/>
                        </a:spcBef>
                        <a:spcAft>
                          <a:spcPts val="0"/>
                        </a:spcAft>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use </a:t>
                      </a:r>
                      <a:r>
                        <a:rPr lang="en-US" sz="850" dirty="0">
                          <a:solidFill>
                            <a:srgbClr val="000000"/>
                          </a:solidFill>
                          <a:latin typeface="+mn-lt"/>
                          <a:ea typeface="Calibri"/>
                          <a:cs typeface="Franklin Gothic Book"/>
                        </a:rPr>
                        <a:t>of academic and domain-specific vocabulary is clearly appropriate for the audience and </a:t>
                      </a:r>
                      <a:r>
                        <a:rPr lang="en-US" sz="850" dirty="0" smtClean="0">
                          <a:solidFill>
                            <a:srgbClr val="000000"/>
                          </a:solidFill>
                          <a:latin typeface="+mn-lt"/>
                          <a:ea typeface="Calibri"/>
                          <a:cs typeface="Franklin Gothic Book"/>
                        </a:rPr>
                        <a:t>purpose. </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demonstrates a strong command of conventions: </a:t>
                      </a:r>
                      <a:endParaRPr lang="en-US" sz="850" dirty="0" smtClean="0">
                        <a:solidFill>
                          <a:srgbClr val="000000"/>
                        </a:solidFill>
                        <a:latin typeface="+mn-lt"/>
                        <a:ea typeface="Calibri"/>
                        <a:cs typeface="Franklin Gothic Book"/>
                      </a:endParaRPr>
                    </a:p>
                    <a:p>
                      <a:pPr marL="0" marR="0" algn="l">
                        <a:spcBef>
                          <a:spcPts val="0"/>
                        </a:spcBef>
                        <a:spcAft>
                          <a:spcPts val="0"/>
                        </a:spcAft>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few</a:t>
                      </a:r>
                      <a:r>
                        <a:rPr lang="en-US" sz="850" dirty="0">
                          <a:solidFill>
                            <a:srgbClr val="000000"/>
                          </a:solidFill>
                          <a:latin typeface="+mn-lt"/>
                          <a:ea typeface="Calibri"/>
                          <a:cs typeface="Franklin Gothic Book"/>
                        </a:rPr>
                        <a:t>, if any, errors are present in usage and sentence </a:t>
                      </a:r>
                      <a:r>
                        <a:rPr lang="en-US" sz="850" dirty="0" smtClean="0">
                          <a:solidFill>
                            <a:srgbClr val="000000"/>
                          </a:solidFill>
                          <a:latin typeface="+mn-lt"/>
                          <a:ea typeface="Calibri"/>
                          <a:cs typeface="Franklin Gothic Book"/>
                        </a:rPr>
                        <a:t>formation. </a:t>
                      </a:r>
                    </a:p>
                    <a:p>
                      <a:pPr marL="58738" marR="0" indent="-58738" algn="l">
                        <a:spcBef>
                          <a:spcPts val="0"/>
                        </a:spcBef>
                        <a:spcAft>
                          <a:spcPts val="0"/>
                        </a:spcAft>
                        <a:buFont typeface="Arial" pitchFamily="34" charset="0"/>
                        <a:buChar char="•"/>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effective </a:t>
                      </a:r>
                      <a:r>
                        <a:rPr lang="en-US" sz="850" dirty="0">
                          <a:solidFill>
                            <a:srgbClr val="000000"/>
                          </a:solidFill>
                          <a:latin typeface="+mn-lt"/>
                          <a:ea typeface="Calibri"/>
                          <a:cs typeface="Franklin Gothic Book"/>
                        </a:rPr>
                        <a:t>and consistent use of punctuation, capitalization, and </a:t>
                      </a:r>
                      <a:r>
                        <a:rPr lang="en-US" sz="850" dirty="0" smtClean="0">
                          <a:solidFill>
                            <a:srgbClr val="000000"/>
                          </a:solidFill>
                          <a:latin typeface="+mn-lt"/>
                          <a:ea typeface="Calibri"/>
                          <a:cs typeface="Franklin Gothic Book"/>
                        </a:rPr>
                        <a:t>spelling. </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510115">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3</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Proficient</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is adequately sustained and generally focused</a:t>
                      </a:r>
                      <a:r>
                        <a:rPr lang="en-US" sz="850" dirty="0" smtClean="0">
                          <a:solidFill>
                            <a:srgbClr val="000000"/>
                          </a:solidFill>
                          <a:latin typeface="+mn-lt"/>
                          <a:ea typeface="Calibri"/>
                          <a:cs typeface="Franklin Gothic Book"/>
                        </a:rPr>
                        <a:t>:</a:t>
                      </a:r>
                    </a:p>
                    <a:p>
                      <a:pPr marL="0" marR="0" algn="l">
                        <a:spcBef>
                          <a:spcPts val="0"/>
                        </a:spcBef>
                        <a:spcAft>
                          <a:spcPts val="0"/>
                        </a:spcAft>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focus </a:t>
                      </a:r>
                      <a:r>
                        <a:rPr lang="en-US" sz="850" dirty="0">
                          <a:solidFill>
                            <a:srgbClr val="000000"/>
                          </a:solidFill>
                          <a:latin typeface="+mn-lt"/>
                          <a:ea typeface="Calibri"/>
                          <a:cs typeface="Franklin Gothic Book"/>
                        </a:rPr>
                        <a:t>is clear and for the most part maintained, </a:t>
                      </a:r>
                      <a:r>
                        <a:rPr lang="en-US" sz="850" i="1" dirty="0">
                          <a:solidFill>
                            <a:srgbClr val="000000"/>
                          </a:solidFill>
                          <a:latin typeface="+mn-lt"/>
                          <a:ea typeface="Calibri"/>
                          <a:cs typeface="Franklin Gothic Book"/>
                        </a:rPr>
                        <a:t>though some loosely related material may be </a:t>
                      </a:r>
                      <a:r>
                        <a:rPr lang="en-US" sz="850" i="1" dirty="0" smtClean="0">
                          <a:solidFill>
                            <a:srgbClr val="000000"/>
                          </a:solidFill>
                          <a:latin typeface="+mn-lt"/>
                          <a:ea typeface="Calibri"/>
                          <a:cs typeface="Franklin Gothic Book"/>
                        </a:rPr>
                        <a:t>present. </a:t>
                      </a:r>
                    </a:p>
                    <a:p>
                      <a:pPr marL="58738" marR="0" indent="-58738" algn="l">
                        <a:spcBef>
                          <a:spcPts val="0"/>
                        </a:spcBef>
                        <a:spcAft>
                          <a:spcPts val="0"/>
                        </a:spcAft>
                        <a:buFont typeface="Arial" pitchFamily="34" charset="0"/>
                        <a:buChar char="•"/>
                      </a:pPr>
                      <a:endParaRPr lang="en-US" sz="850" i="1"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some </a:t>
                      </a:r>
                      <a:r>
                        <a:rPr lang="en-US" sz="850" dirty="0">
                          <a:solidFill>
                            <a:srgbClr val="000000"/>
                          </a:solidFill>
                          <a:latin typeface="+mn-lt"/>
                          <a:ea typeface="Calibri"/>
                          <a:cs typeface="Franklin Gothic Book"/>
                        </a:rPr>
                        <a:t>context for the controlling idea or main idea of the topic is </a:t>
                      </a:r>
                      <a:r>
                        <a:rPr lang="en-US" sz="850" dirty="0" smtClean="0">
                          <a:solidFill>
                            <a:srgbClr val="000000"/>
                          </a:solidFill>
                          <a:latin typeface="+mn-lt"/>
                          <a:ea typeface="Calibri"/>
                          <a:cs typeface="Franklin Gothic Book"/>
                        </a:rPr>
                        <a:t>adequate. </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has an evident organizational structure and a sense of completeness, though there may be minor flaws and some ideas may be loosely connected: </a:t>
                      </a: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adequate </a:t>
                      </a:r>
                      <a:r>
                        <a:rPr lang="en-US" sz="850" dirty="0">
                          <a:solidFill>
                            <a:srgbClr val="000000"/>
                          </a:solidFill>
                          <a:latin typeface="+mn-lt"/>
                          <a:ea typeface="Calibri"/>
                          <a:cs typeface="Franklin Gothic Book"/>
                        </a:rPr>
                        <a:t>use of transitional strategies with some variety adequate progression of ideas from beginning to </a:t>
                      </a:r>
                      <a:r>
                        <a:rPr lang="en-US" sz="850" dirty="0" smtClean="0">
                          <a:solidFill>
                            <a:srgbClr val="000000"/>
                          </a:solidFill>
                          <a:latin typeface="+mn-lt"/>
                          <a:ea typeface="Calibri"/>
                          <a:cs typeface="Franklin Gothic Book"/>
                        </a:rPr>
                        <a:t>end.</a:t>
                      </a: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adequate introduction </a:t>
                      </a:r>
                      <a:r>
                        <a:rPr lang="en-US" sz="850" dirty="0">
                          <a:solidFill>
                            <a:srgbClr val="000000"/>
                          </a:solidFill>
                          <a:latin typeface="+mn-lt"/>
                          <a:ea typeface="Calibri"/>
                          <a:cs typeface="Franklin Gothic Book"/>
                        </a:rPr>
                        <a:t>and conclusion </a:t>
                      </a: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provides adequate support/evidence for the controlling idea or main idea that includes the use of sources, facts, and details: </a:t>
                      </a:r>
                      <a:endParaRPr lang="en-US" sz="850" dirty="0" smtClean="0">
                        <a:solidFill>
                          <a:srgbClr val="000000"/>
                        </a:solidFill>
                        <a:latin typeface="+mn-lt"/>
                        <a:ea typeface="Calibri"/>
                        <a:cs typeface="Franklin Gothic Book"/>
                      </a:endParaRPr>
                    </a:p>
                    <a:p>
                      <a:pPr marL="0" marR="0" algn="l">
                        <a:spcBef>
                          <a:spcPts val="0"/>
                        </a:spcBef>
                        <a:spcAft>
                          <a:spcPts val="0"/>
                        </a:spcAft>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some </a:t>
                      </a:r>
                      <a:r>
                        <a:rPr lang="en-US" sz="850" dirty="0">
                          <a:solidFill>
                            <a:srgbClr val="000000"/>
                          </a:solidFill>
                          <a:latin typeface="+mn-lt"/>
                          <a:ea typeface="Calibri"/>
                          <a:cs typeface="Franklin Gothic Book"/>
                        </a:rPr>
                        <a:t>evidence from sources is integrated, though citations may be general or imprecise </a:t>
                      </a:r>
                      <a:r>
                        <a:rPr lang="en-US" sz="850" dirty="0" smtClean="0">
                          <a:solidFill>
                            <a:srgbClr val="000000"/>
                          </a:solidFill>
                          <a:latin typeface="+mn-lt"/>
                          <a:ea typeface="Calibri"/>
                          <a:cs typeface="Franklin Gothic Book"/>
                        </a:rPr>
                        <a:t>.</a:t>
                      </a:r>
                    </a:p>
                    <a:p>
                      <a:pPr marL="58738" marR="0" indent="-58738" algn="l">
                        <a:spcBef>
                          <a:spcPts val="0"/>
                        </a:spcBef>
                        <a:spcAft>
                          <a:spcPts val="0"/>
                        </a:spcAft>
                        <a:buFont typeface="Arial" pitchFamily="34" charset="0"/>
                        <a:buChar char="•"/>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adequate </a:t>
                      </a:r>
                      <a:r>
                        <a:rPr lang="en-US" sz="850" dirty="0">
                          <a:solidFill>
                            <a:srgbClr val="000000"/>
                          </a:solidFill>
                          <a:latin typeface="+mn-lt"/>
                          <a:ea typeface="Calibri"/>
                          <a:cs typeface="Franklin Gothic Book"/>
                        </a:rPr>
                        <a:t>use of some elaborative techniques </a:t>
                      </a:r>
                      <a:r>
                        <a:rPr lang="en-US" sz="850" dirty="0" smtClean="0">
                          <a:solidFill>
                            <a:srgbClr val="000000"/>
                          </a:solidFill>
                          <a:latin typeface="+mn-lt"/>
                          <a:ea typeface="Calibri"/>
                          <a:cs typeface="Franklin Gothic Book"/>
                        </a:rPr>
                        <a:t>.</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adequately expresses ideas, employing a mix of precise with more general </a:t>
                      </a:r>
                      <a:r>
                        <a:rPr lang="en-US" sz="850" dirty="0" smtClean="0">
                          <a:solidFill>
                            <a:srgbClr val="000000"/>
                          </a:solidFill>
                          <a:latin typeface="+mn-lt"/>
                          <a:ea typeface="Calibri"/>
                          <a:cs typeface="Franklin Gothic Book"/>
                        </a:rPr>
                        <a:t>language.</a:t>
                      </a:r>
                    </a:p>
                    <a:p>
                      <a:pPr marL="0" marR="0" algn="l">
                        <a:spcBef>
                          <a:spcPts val="0"/>
                        </a:spcBef>
                        <a:spcAft>
                          <a:spcPts val="0"/>
                        </a:spcAft>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pPr>
                      <a:r>
                        <a:rPr lang="en-US" sz="850" dirty="0" smtClean="0">
                          <a:solidFill>
                            <a:srgbClr val="000000"/>
                          </a:solidFill>
                          <a:latin typeface="+mn-lt"/>
                          <a:ea typeface="Calibri"/>
                          <a:cs typeface="Franklin Gothic Book"/>
                        </a:rPr>
                        <a:t>Use </a:t>
                      </a:r>
                      <a:r>
                        <a:rPr lang="en-US" sz="850" dirty="0">
                          <a:solidFill>
                            <a:srgbClr val="000000"/>
                          </a:solidFill>
                          <a:latin typeface="+mn-lt"/>
                          <a:ea typeface="Calibri"/>
                          <a:cs typeface="Franklin Gothic Book"/>
                        </a:rPr>
                        <a:t>of domain-specific vocabulary is generally appropriate for the audience and </a:t>
                      </a:r>
                      <a:r>
                        <a:rPr lang="en-US" sz="850" dirty="0" smtClean="0">
                          <a:solidFill>
                            <a:srgbClr val="000000"/>
                          </a:solidFill>
                          <a:latin typeface="+mn-lt"/>
                          <a:ea typeface="Calibri"/>
                          <a:cs typeface="Franklin Gothic Book"/>
                        </a:rPr>
                        <a:t>purpose. </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demonstrates an adequate command of conventions: </a:t>
                      </a: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some </a:t>
                      </a:r>
                      <a:r>
                        <a:rPr lang="en-US" sz="850" dirty="0">
                          <a:solidFill>
                            <a:srgbClr val="000000"/>
                          </a:solidFill>
                          <a:latin typeface="+mn-lt"/>
                          <a:ea typeface="Calibri"/>
                          <a:cs typeface="Franklin Gothic Book"/>
                        </a:rPr>
                        <a:t>errors in usage and sentence formation may be present, but no systematic pattern of errors is </a:t>
                      </a:r>
                      <a:r>
                        <a:rPr lang="en-US" sz="850" dirty="0" smtClean="0">
                          <a:solidFill>
                            <a:srgbClr val="000000"/>
                          </a:solidFill>
                          <a:latin typeface="+mn-lt"/>
                          <a:ea typeface="Calibri"/>
                          <a:cs typeface="Franklin Gothic Book"/>
                        </a:rPr>
                        <a:t>displayed.</a:t>
                      </a: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adequate </a:t>
                      </a:r>
                      <a:r>
                        <a:rPr lang="en-US" sz="850" dirty="0">
                          <a:solidFill>
                            <a:srgbClr val="000000"/>
                          </a:solidFill>
                          <a:latin typeface="+mn-lt"/>
                          <a:ea typeface="Calibri"/>
                          <a:cs typeface="Franklin Gothic Book"/>
                        </a:rPr>
                        <a:t>use of punctuation, capitalization, and </a:t>
                      </a:r>
                      <a:r>
                        <a:rPr lang="en-US" sz="850" dirty="0" smtClean="0">
                          <a:solidFill>
                            <a:srgbClr val="000000"/>
                          </a:solidFill>
                          <a:latin typeface="+mn-lt"/>
                          <a:ea typeface="Calibri"/>
                          <a:cs typeface="Franklin Gothic Book"/>
                        </a:rPr>
                        <a:t>spelling. </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321350">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2</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Developing</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is somewhat sustained and may have a minor drift in focus</a:t>
                      </a:r>
                      <a:r>
                        <a:rPr lang="en-US" sz="850" dirty="0" smtClean="0">
                          <a:solidFill>
                            <a:srgbClr val="000000"/>
                          </a:solidFill>
                          <a:latin typeface="+mn-lt"/>
                          <a:ea typeface="Calibri"/>
                          <a:cs typeface="Franklin Gothic Book"/>
                        </a:rPr>
                        <a:t>:</a:t>
                      </a:r>
                    </a:p>
                    <a:p>
                      <a:pPr marL="0" marR="0" algn="l">
                        <a:spcBef>
                          <a:spcPts val="0"/>
                        </a:spcBef>
                        <a:spcAft>
                          <a:spcPts val="0"/>
                        </a:spcAft>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may </a:t>
                      </a:r>
                      <a:r>
                        <a:rPr lang="en-US" sz="850" dirty="0">
                          <a:solidFill>
                            <a:srgbClr val="000000"/>
                          </a:solidFill>
                          <a:latin typeface="+mn-lt"/>
                          <a:ea typeface="Calibri"/>
                          <a:cs typeface="Franklin Gothic Book"/>
                        </a:rPr>
                        <a:t>be clearly focused on the controlling or main idea, but is insufficiently </a:t>
                      </a:r>
                      <a:r>
                        <a:rPr lang="en-US" sz="850" dirty="0" smtClean="0">
                          <a:solidFill>
                            <a:srgbClr val="000000"/>
                          </a:solidFill>
                          <a:latin typeface="+mn-lt"/>
                          <a:ea typeface="Calibri"/>
                          <a:cs typeface="Franklin Gothic Book"/>
                        </a:rPr>
                        <a:t>sustained.</a:t>
                      </a:r>
                    </a:p>
                    <a:p>
                      <a:pPr marL="58738" marR="0" indent="-58738" algn="l">
                        <a:spcBef>
                          <a:spcPts val="0"/>
                        </a:spcBef>
                        <a:spcAft>
                          <a:spcPts val="0"/>
                        </a:spcAft>
                        <a:buFont typeface="Arial" pitchFamily="34" charset="0"/>
                        <a:buChar char="•"/>
                      </a:pPr>
                      <a:endParaRPr lang="en-US" sz="850" dirty="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controlling </a:t>
                      </a:r>
                      <a:r>
                        <a:rPr lang="en-US" sz="850" dirty="0">
                          <a:solidFill>
                            <a:srgbClr val="000000"/>
                          </a:solidFill>
                          <a:latin typeface="+mn-lt"/>
                          <a:ea typeface="Calibri"/>
                          <a:cs typeface="Franklin Gothic Book"/>
                        </a:rPr>
                        <a:t>idea or main idea may be unclear and somewhat unfocused </a:t>
                      </a:r>
                      <a:r>
                        <a:rPr lang="en-US" sz="850" dirty="0" smtClean="0">
                          <a:solidFill>
                            <a:srgbClr val="000000"/>
                          </a:solidFill>
                          <a:latin typeface="+mn-lt"/>
                          <a:ea typeface="Calibri"/>
                          <a:cs typeface="Franklin Gothic Book"/>
                        </a:rPr>
                        <a:t>.</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has an inconsistent organizational structure, and flaws are evident: </a:t>
                      </a:r>
                      <a:endParaRPr lang="en-US" sz="850" dirty="0" smtClean="0">
                        <a:solidFill>
                          <a:srgbClr val="000000"/>
                        </a:solidFill>
                        <a:latin typeface="+mn-lt"/>
                        <a:ea typeface="Calibri"/>
                        <a:cs typeface="Franklin Gothic Book"/>
                      </a:endParaRPr>
                    </a:p>
                    <a:p>
                      <a:pPr marL="0" marR="0" algn="l">
                        <a:spcBef>
                          <a:spcPts val="0"/>
                        </a:spcBef>
                        <a:spcAft>
                          <a:spcPts val="0"/>
                        </a:spcAft>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inconsistent </a:t>
                      </a:r>
                      <a:r>
                        <a:rPr lang="en-US" sz="850" dirty="0">
                          <a:solidFill>
                            <a:srgbClr val="000000"/>
                          </a:solidFill>
                          <a:latin typeface="+mn-lt"/>
                          <a:ea typeface="Calibri"/>
                          <a:cs typeface="Franklin Gothic Book"/>
                        </a:rPr>
                        <a:t>use of transitional strategies with little variety uneven progression of ideas from beginning to </a:t>
                      </a:r>
                      <a:r>
                        <a:rPr lang="en-US" sz="850" dirty="0" smtClean="0">
                          <a:solidFill>
                            <a:srgbClr val="000000"/>
                          </a:solidFill>
                          <a:latin typeface="+mn-lt"/>
                          <a:ea typeface="Calibri"/>
                          <a:cs typeface="Franklin Gothic Book"/>
                        </a:rPr>
                        <a:t>end.</a:t>
                      </a:r>
                    </a:p>
                    <a:p>
                      <a:pPr marL="58738" marR="0" indent="-58738" algn="l">
                        <a:spcBef>
                          <a:spcPts val="0"/>
                        </a:spcBef>
                        <a:spcAft>
                          <a:spcPts val="0"/>
                        </a:spcAft>
                        <a:buFont typeface="Arial" pitchFamily="34" charset="0"/>
                        <a:buChar char="•"/>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conclusion </a:t>
                      </a:r>
                      <a:r>
                        <a:rPr lang="en-US" sz="850" dirty="0">
                          <a:solidFill>
                            <a:srgbClr val="000000"/>
                          </a:solidFill>
                          <a:latin typeface="+mn-lt"/>
                          <a:ea typeface="Calibri"/>
                          <a:cs typeface="Franklin Gothic Book"/>
                        </a:rPr>
                        <a:t>and introduction, if present, are </a:t>
                      </a:r>
                      <a:r>
                        <a:rPr lang="en-US" sz="850" dirty="0" smtClean="0">
                          <a:solidFill>
                            <a:srgbClr val="000000"/>
                          </a:solidFill>
                          <a:latin typeface="+mn-lt"/>
                          <a:ea typeface="Calibri"/>
                          <a:cs typeface="Franklin Gothic Book"/>
                        </a:rPr>
                        <a:t>weak.</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provides uneven, cursory support/evidence for the controlling idea or main idea that includes partial or uneven use of sources, facts, and details: </a:t>
                      </a:r>
                      <a:endParaRPr lang="en-US" sz="850" dirty="0" smtClean="0">
                        <a:solidFill>
                          <a:srgbClr val="000000"/>
                        </a:solidFill>
                        <a:latin typeface="+mn-lt"/>
                        <a:ea typeface="Calibri"/>
                        <a:cs typeface="Franklin Gothic Book"/>
                      </a:endParaRPr>
                    </a:p>
                    <a:p>
                      <a:pPr marL="0" marR="0" algn="l">
                        <a:spcBef>
                          <a:spcPts val="0"/>
                        </a:spcBef>
                        <a:spcAft>
                          <a:spcPts val="0"/>
                        </a:spcAft>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evidence </a:t>
                      </a:r>
                      <a:r>
                        <a:rPr lang="en-US" sz="850" dirty="0">
                          <a:solidFill>
                            <a:srgbClr val="000000"/>
                          </a:solidFill>
                          <a:latin typeface="+mn-lt"/>
                          <a:ea typeface="Calibri"/>
                          <a:cs typeface="Franklin Gothic Book"/>
                        </a:rPr>
                        <a:t>from sources is weakly integrated, and citations, if present, are </a:t>
                      </a:r>
                      <a:r>
                        <a:rPr lang="en-US" sz="850" dirty="0" smtClean="0">
                          <a:solidFill>
                            <a:srgbClr val="000000"/>
                          </a:solidFill>
                          <a:latin typeface="+mn-lt"/>
                          <a:ea typeface="Calibri"/>
                          <a:cs typeface="Franklin Gothic Book"/>
                        </a:rPr>
                        <a:t>uneven.</a:t>
                      </a:r>
                    </a:p>
                    <a:p>
                      <a:pPr marL="58738" marR="0" indent="-58738" algn="l">
                        <a:spcBef>
                          <a:spcPts val="0"/>
                        </a:spcBef>
                        <a:spcAft>
                          <a:spcPts val="0"/>
                        </a:spcAft>
                        <a:buFont typeface="Arial" pitchFamily="34" charset="0"/>
                        <a:buChar char="•"/>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weak or uneven use </a:t>
                      </a:r>
                      <a:r>
                        <a:rPr lang="en-US" sz="850" dirty="0">
                          <a:solidFill>
                            <a:srgbClr val="000000"/>
                          </a:solidFill>
                          <a:latin typeface="+mn-lt"/>
                          <a:ea typeface="Calibri"/>
                          <a:cs typeface="Franklin Gothic Book"/>
                        </a:rPr>
                        <a:t>of elaborative techniques </a:t>
                      </a: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expresses ideas unevenly, using simplistic language: </a:t>
                      </a:r>
                      <a:endParaRPr lang="en-US" sz="850" dirty="0" smtClean="0">
                        <a:solidFill>
                          <a:srgbClr val="000000"/>
                        </a:solidFill>
                        <a:latin typeface="+mn-lt"/>
                        <a:ea typeface="Calibri"/>
                        <a:cs typeface="Franklin Gothic Book"/>
                      </a:endParaRPr>
                    </a:p>
                    <a:p>
                      <a:pPr marL="0" marR="0" algn="l">
                        <a:spcBef>
                          <a:spcPts val="0"/>
                        </a:spcBef>
                        <a:spcAft>
                          <a:spcPts val="0"/>
                        </a:spcAft>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use </a:t>
                      </a:r>
                      <a:r>
                        <a:rPr lang="en-US" sz="850" dirty="0">
                          <a:solidFill>
                            <a:srgbClr val="000000"/>
                          </a:solidFill>
                          <a:latin typeface="+mn-lt"/>
                          <a:ea typeface="Calibri"/>
                          <a:cs typeface="Franklin Gothic Book"/>
                        </a:rPr>
                        <a:t>of domain-specific vocabulary that may at times be inappropriate for the audience and </a:t>
                      </a:r>
                      <a:r>
                        <a:rPr lang="en-US" sz="850" dirty="0" smtClean="0">
                          <a:solidFill>
                            <a:srgbClr val="000000"/>
                          </a:solidFill>
                          <a:latin typeface="+mn-lt"/>
                          <a:ea typeface="Calibri"/>
                          <a:cs typeface="Franklin Gothic Book"/>
                        </a:rPr>
                        <a:t>purpose. </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demonstrates a partial command of conventions: </a:t>
                      </a:r>
                      <a:endParaRPr lang="en-US" sz="850" dirty="0" smtClean="0">
                        <a:solidFill>
                          <a:srgbClr val="000000"/>
                        </a:solidFill>
                        <a:latin typeface="+mn-lt"/>
                        <a:ea typeface="Calibri"/>
                        <a:cs typeface="Franklin Gothic Book"/>
                      </a:endParaRPr>
                    </a:p>
                    <a:p>
                      <a:pPr marL="0" marR="0" algn="l">
                        <a:spcBef>
                          <a:spcPts val="0"/>
                        </a:spcBef>
                        <a:spcAft>
                          <a:spcPts val="0"/>
                        </a:spcAft>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frequent </a:t>
                      </a:r>
                      <a:r>
                        <a:rPr lang="en-US" sz="850" dirty="0">
                          <a:solidFill>
                            <a:srgbClr val="000000"/>
                          </a:solidFill>
                          <a:latin typeface="+mn-lt"/>
                          <a:ea typeface="Calibri"/>
                          <a:cs typeface="Franklin Gothic Book"/>
                        </a:rPr>
                        <a:t>errors in usage may obscure </a:t>
                      </a:r>
                      <a:r>
                        <a:rPr lang="en-US" sz="850" dirty="0" smtClean="0">
                          <a:solidFill>
                            <a:srgbClr val="000000"/>
                          </a:solidFill>
                          <a:latin typeface="+mn-lt"/>
                          <a:ea typeface="Calibri"/>
                          <a:cs typeface="Franklin Gothic Book"/>
                        </a:rPr>
                        <a:t>meaning. </a:t>
                      </a:r>
                    </a:p>
                    <a:p>
                      <a:pPr marL="58738" marR="0" indent="-58738" algn="l">
                        <a:spcBef>
                          <a:spcPts val="0"/>
                        </a:spcBef>
                        <a:spcAft>
                          <a:spcPts val="0"/>
                        </a:spcAft>
                        <a:buFont typeface="Arial" pitchFamily="34" charset="0"/>
                        <a:buChar char="•"/>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inconsistent </a:t>
                      </a:r>
                      <a:r>
                        <a:rPr lang="en-US" sz="850" dirty="0">
                          <a:solidFill>
                            <a:srgbClr val="000000"/>
                          </a:solidFill>
                          <a:latin typeface="+mn-lt"/>
                          <a:ea typeface="Calibri"/>
                          <a:cs typeface="Franklin Gothic Book"/>
                        </a:rPr>
                        <a:t>use of punctuation, capitalization, and </a:t>
                      </a:r>
                      <a:r>
                        <a:rPr lang="en-US" sz="850" dirty="0" smtClean="0">
                          <a:solidFill>
                            <a:srgbClr val="000000"/>
                          </a:solidFill>
                          <a:latin typeface="+mn-lt"/>
                          <a:ea typeface="Calibri"/>
                          <a:cs typeface="Franklin Gothic Book"/>
                        </a:rPr>
                        <a:t>spelling. </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919854">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1</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Emerging</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may be related to the topic but may provide little or no focus</a:t>
                      </a:r>
                      <a:r>
                        <a:rPr lang="en-US" sz="850" dirty="0" smtClean="0">
                          <a:solidFill>
                            <a:srgbClr val="000000"/>
                          </a:solidFill>
                          <a:latin typeface="+mn-lt"/>
                          <a:ea typeface="Calibri"/>
                          <a:cs typeface="Franklin Gothic Book"/>
                        </a:rPr>
                        <a:t>:</a:t>
                      </a: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may </a:t>
                      </a:r>
                      <a:r>
                        <a:rPr lang="en-US" sz="850" dirty="0">
                          <a:solidFill>
                            <a:srgbClr val="000000"/>
                          </a:solidFill>
                          <a:latin typeface="+mn-lt"/>
                          <a:ea typeface="Calibri"/>
                          <a:cs typeface="Franklin Gothic Book"/>
                        </a:rPr>
                        <a:t>be very brief may have a major drift </a:t>
                      </a:r>
                      <a:r>
                        <a:rPr lang="en-US" sz="850" dirty="0" smtClean="0">
                          <a:solidFill>
                            <a:srgbClr val="000000"/>
                          </a:solidFill>
                          <a:latin typeface="+mn-lt"/>
                          <a:ea typeface="Calibri"/>
                          <a:cs typeface="Franklin Gothic Book"/>
                        </a:rPr>
                        <a:t>focus.</a:t>
                      </a: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may </a:t>
                      </a:r>
                      <a:r>
                        <a:rPr lang="en-US" sz="850" dirty="0">
                          <a:solidFill>
                            <a:srgbClr val="000000"/>
                          </a:solidFill>
                          <a:latin typeface="+mn-lt"/>
                          <a:ea typeface="Calibri"/>
                          <a:cs typeface="Franklin Gothic Book"/>
                        </a:rPr>
                        <a:t>be confusing or ambiguous </a:t>
                      </a:r>
                      <a:r>
                        <a:rPr lang="en-US" sz="850" dirty="0" smtClean="0">
                          <a:solidFill>
                            <a:srgbClr val="000000"/>
                          </a:solidFill>
                          <a:latin typeface="+mn-lt"/>
                          <a:ea typeface="Calibri"/>
                          <a:cs typeface="Franklin Gothic Book"/>
                        </a:rPr>
                        <a:t>.</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has little or no discernible organizational structure: </a:t>
                      </a: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few </a:t>
                      </a:r>
                      <a:r>
                        <a:rPr lang="en-US" sz="850" dirty="0">
                          <a:solidFill>
                            <a:srgbClr val="000000"/>
                          </a:solidFill>
                          <a:latin typeface="+mn-lt"/>
                          <a:ea typeface="Calibri"/>
                          <a:cs typeface="Franklin Gothic Book"/>
                        </a:rPr>
                        <a:t>or no transitional strategies are evident </a:t>
                      </a:r>
                      <a:r>
                        <a:rPr lang="en-US" sz="850" dirty="0" smtClean="0">
                          <a:solidFill>
                            <a:srgbClr val="000000"/>
                          </a:solidFill>
                          <a:latin typeface="+mn-lt"/>
                          <a:ea typeface="Calibri"/>
                          <a:cs typeface="Franklin Gothic Book"/>
                        </a:rPr>
                        <a:t>.</a:t>
                      </a: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frequent </a:t>
                      </a:r>
                      <a:r>
                        <a:rPr lang="en-US" sz="850" dirty="0">
                          <a:solidFill>
                            <a:srgbClr val="000000"/>
                          </a:solidFill>
                          <a:latin typeface="+mn-lt"/>
                          <a:ea typeface="Calibri"/>
                          <a:cs typeface="Franklin Gothic Book"/>
                        </a:rPr>
                        <a:t>extraneous ideas may intrude </a:t>
                      </a:r>
                      <a:r>
                        <a:rPr lang="en-US" sz="850" dirty="0" smtClean="0">
                          <a:solidFill>
                            <a:srgbClr val="000000"/>
                          </a:solidFill>
                          <a:latin typeface="+mn-lt"/>
                          <a:ea typeface="Calibri"/>
                          <a:cs typeface="Franklin Gothic Book"/>
                        </a:rPr>
                        <a:t>.</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provides minimal support/evidence for the controlling idea or main idea that includes little or no use of sources, facts, and details: </a:t>
                      </a: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use </a:t>
                      </a:r>
                      <a:r>
                        <a:rPr lang="en-US" sz="850" dirty="0">
                          <a:solidFill>
                            <a:srgbClr val="000000"/>
                          </a:solidFill>
                          <a:latin typeface="+mn-lt"/>
                          <a:ea typeface="Calibri"/>
                          <a:cs typeface="Franklin Gothic Book"/>
                        </a:rPr>
                        <a:t>of evidence from the source material is minimal, absent, in error, or irrelevant </a:t>
                      </a:r>
                      <a:r>
                        <a:rPr lang="en-US" sz="850" dirty="0" smtClean="0">
                          <a:solidFill>
                            <a:srgbClr val="000000"/>
                          </a:solidFill>
                          <a:latin typeface="+mn-lt"/>
                          <a:ea typeface="Calibri"/>
                          <a:cs typeface="Franklin Gothic Book"/>
                        </a:rPr>
                        <a:t>.</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expression of ideas is vague, lacks clarity, or is confusing: </a:t>
                      </a: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uses </a:t>
                      </a:r>
                      <a:r>
                        <a:rPr lang="en-US" sz="850" dirty="0">
                          <a:solidFill>
                            <a:srgbClr val="000000"/>
                          </a:solidFill>
                          <a:latin typeface="+mn-lt"/>
                          <a:ea typeface="Calibri"/>
                          <a:cs typeface="Franklin Gothic Book"/>
                        </a:rPr>
                        <a:t>limited language or domain-specific </a:t>
                      </a:r>
                      <a:r>
                        <a:rPr lang="en-US" sz="850" dirty="0" smtClean="0">
                          <a:solidFill>
                            <a:srgbClr val="000000"/>
                          </a:solidFill>
                          <a:latin typeface="+mn-lt"/>
                          <a:ea typeface="Calibri"/>
                          <a:cs typeface="Franklin Gothic Book"/>
                        </a:rPr>
                        <a:t>vocabulary. </a:t>
                      </a: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may </a:t>
                      </a:r>
                      <a:r>
                        <a:rPr lang="en-US" sz="850" dirty="0">
                          <a:solidFill>
                            <a:srgbClr val="000000"/>
                          </a:solidFill>
                          <a:latin typeface="+mn-lt"/>
                          <a:ea typeface="Calibri"/>
                          <a:cs typeface="Franklin Gothic Book"/>
                        </a:rPr>
                        <a:t>have little sense of audience and purpose </a:t>
                      </a:r>
                      <a:r>
                        <a:rPr lang="en-US" sz="850" dirty="0" smtClean="0">
                          <a:solidFill>
                            <a:srgbClr val="000000"/>
                          </a:solidFill>
                          <a:latin typeface="+mn-lt"/>
                          <a:ea typeface="Calibri"/>
                          <a:cs typeface="Franklin Gothic Book"/>
                        </a:rPr>
                        <a:t>.</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50" dirty="0">
                          <a:solidFill>
                            <a:srgbClr val="000000"/>
                          </a:solidFill>
                          <a:latin typeface="+mn-lt"/>
                          <a:ea typeface="Calibri"/>
                          <a:cs typeface="Franklin Gothic Book"/>
                        </a:rPr>
                        <a:t>The response demonstrates a lack of command of conventions: </a:t>
                      </a: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errors </a:t>
                      </a:r>
                      <a:r>
                        <a:rPr lang="en-US" sz="850" dirty="0">
                          <a:solidFill>
                            <a:srgbClr val="000000"/>
                          </a:solidFill>
                          <a:latin typeface="+mn-lt"/>
                          <a:ea typeface="Calibri"/>
                          <a:cs typeface="Franklin Gothic Book"/>
                        </a:rPr>
                        <a:t>are frequent and </a:t>
                      </a:r>
                      <a:r>
                        <a:rPr lang="en-US" sz="850" dirty="0" smtClean="0">
                          <a:solidFill>
                            <a:srgbClr val="000000"/>
                          </a:solidFill>
                          <a:latin typeface="+mn-lt"/>
                          <a:ea typeface="Calibri"/>
                          <a:cs typeface="Franklin Gothic Book"/>
                        </a:rPr>
                        <a:t>severe.</a:t>
                      </a:r>
                    </a:p>
                    <a:p>
                      <a:pPr marL="0" marR="0" indent="0" algn="l">
                        <a:spcBef>
                          <a:spcPts val="0"/>
                        </a:spcBef>
                        <a:spcAft>
                          <a:spcPts val="0"/>
                        </a:spcAft>
                        <a:buFont typeface="Arial" pitchFamily="34" charset="0"/>
                        <a:buNone/>
                      </a:pPr>
                      <a:endParaRPr lang="en-US" sz="85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50" dirty="0" smtClean="0">
                          <a:solidFill>
                            <a:srgbClr val="000000"/>
                          </a:solidFill>
                          <a:latin typeface="+mn-lt"/>
                          <a:ea typeface="Calibri"/>
                          <a:cs typeface="Franklin Gothic Book"/>
                        </a:rPr>
                        <a:t>meaning </a:t>
                      </a:r>
                      <a:r>
                        <a:rPr lang="en-US" sz="850" dirty="0">
                          <a:solidFill>
                            <a:srgbClr val="000000"/>
                          </a:solidFill>
                          <a:latin typeface="+mn-lt"/>
                          <a:ea typeface="Calibri"/>
                          <a:cs typeface="Franklin Gothic Book"/>
                        </a:rPr>
                        <a:t>is often </a:t>
                      </a:r>
                      <a:r>
                        <a:rPr lang="en-US" sz="850" dirty="0" smtClean="0">
                          <a:solidFill>
                            <a:srgbClr val="000000"/>
                          </a:solidFill>
                          <a:latin typeface="+mn-lt"/>
                          <a:ea typeface="Calibri"/>
                          <a:cs typeface="Franklin Gothic Book"/>
                        </a:rPr>
                        <a:t>obscure. </a:t>
                      </a:r>
                      <a:endParaRPr lang="en-US" sz="850" dirty="0">
                        <a:solidFill>
                          <a:srgbClr val="000000"/>
                        </a:solidFill>
                        <a:latin typeface="+mn-lt"/>
                        <a:ea typeface="Calibri"/>
                        <a:cs typeface="Franklin Gothic Book"/>
                      </a:endParaRPr>
                    </a:p>
                  </a:txBody>
                  <a:tcPr marL="40341" marR="40341"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41199">
                <a:tc>
                  <a:txBody>
                    <a:bodyPr/>
                    <a:lstStyle/>
                    <a:p>
                      <a:pPr marL="0" marR="0" algn="ctr">
                        <a:lnSpc>
                          <a:spcPct val="115000"/>
                        </a:lnSpc>
                        <a:spcBef>
                          <a:spcPts val="0"/>
                        </a:spcBef>
                        <a:spcAft>
                          <a:spcPts val="0"/>
                        </a:spcAft>
                      </a:pPr>
                      <a:r>
                        <a:rPr lang="en-US" sz="1100" b="1" dirty="0">
                          <a:solidFill>
                            <a:srgbClr val="000000"/>
                          </a:solidFill>
                          <a:effectLst>
                            <a:outerShdw blurRad="38100" dist="38100" dir="2700000" algn="tl">
                              <a:srgbClr val="000000">
                                <a:alpha val="43137"/>
                              </a:srgbClr>
                            </a:outerShdw>
                          </a:effectLst>
                          <a:latin typeface="+mn-lt"/>
                          <a:ea typeface="Times New Roman"/>
                          <a:cs typeface="Times New Roman"/>
                        </a:rPr>
                        <a:t>0</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5">
                  <a:txBody>
                    <a:bodyPr/>
                    <a:lstStyle/>
                    <a:p>
                      <a:pPr algn="l" fontAlgn="t"/>
                      <a:r>
                        <a:rPr lang="en-US" sz="850" b="0" i="0" u="none" strike="noStrike" dirty="0">
                          <a:solidFill>
                            <a:srgbClr val="000000"/>
                          </a:solidFill>
                          <a:latin typeface="+mn-lt"/>
                        </a:rPr>
                        <a:t>A response gets no credit if it provides no evidence of the ability to [fill in with key language from the intended target].</a:t>
                      </a:r>
                    </a:p>
                  </a:txBody>
                  <a:tcPr marL="108866" marR="12372" marT="667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ectangle 3"/>
          <p:cNvSpPr/>
          <p:nvPr/>
        </p:nvSpPr>
        <p:spPr>
          <a:xfrm>
            <a:off x="217354" y="29794"/>
            <a:ext cx="8527848" cy="344066"/>
          </a:xfrm>
          <a:prstGeom prst="rect">
            <a:avLst/>
          </a:prstGeom>
        </p:spPr>
        <p:txBody>
          <a:bodyPr wrap="square" lIns="96898" tIns="48449" rIns="96898" bIns="48449">
            <a:spAutoFit/>
          </a:bodyPr>
          <a:lstStyle>
            <a:defPPr>
              <a:defRPr lang="en-US"/>
            </a:defPPr>
            <a:lvl1pPr marL="0" algn="l" defTabSz="961309" rtl="0" eaLnBrk="1" latinLnBrk="0" hangingPunct="1">
              <a:defRPr sz="1900" kern="1200">
                <a:solidFill>
                  <a:schemeClr val="tx1"/>
                </a:solidFill>
                <a:latin typeface="+mn-lt"/>
                <a:ea typeface="+mn-ea"/>
                <a:cs typeface="+mn-cs"/>
              </a:defRPr>
            </a:lvl1pPr>
            <a:lvl2pPr marL="480654" algn="l" defTabSz="961309" rtl="0" eaLnBrk="1" latinLnBrk="0" hangingPunct="1">
              <a:defRPr sz="1900" kern="1200">
                <a:solidFill>
                  <a:schemeClr val="tx1"/>
                </a:solidFill>
                <a:latin typeface="+mn-lt"/>
                <a:ea typeface="+mn-ea"/>
                <a:cs typeface="+mn-cs"/>
              </a:defRPr>
            </a:lvl2pPr>
            <a:lvl3pPr marL="961309" algn="l" defTabSz="961309" rtl="0" eaLnBrk="1" latinLnBrk="0" hangingPunct="1">
              <a:defRPr sz="1900" kern="1200">
                <a:solidFill>
                  <a:schemeClr val="tx1"/>
                </a:solidFill>
                <a:latin typeface="+mn-lt"/>
                <a:ea typeface="+mn-ea"/>
                <a:cs typeface="+mn-cs"/>
              </a:defRPr>
            </a:lvl3pPr>
            <a:lvl4pPr marL="1441963" algn="l" defTabSz="961309" rtl="0" eaLnBrk="1" latinLnBrk="0" hangingPunct="1">
              <a:defRPr sz="1900" kern="1200">
                <a:solidFill>
                  <a:schemeClr val="tx1"/>
                </a:solidFill>
                <a:latin typeface="+mn-lt"/>
                <a:ea typeface="+mn-ea"/>
                <a:cs typeface="+mn-cs"/>
              </a:defRPr>
            </a:lvl4pPr>
            <a:lvl5pPr marL="1922617" algn="l" defTabSz="961309" rtl="0" eaLnBrk="1" latinLnBrk="0" hangingPunct="1">
              <a:defRPr sz="1900" kern="1200">
                <a:solidFill>
                  <a:schemeClr val="tx1"/>
                </a:solidFill>
                <a:latin typeface="+mn-lt"/>
                <a:ea typeface="+mn-ea"/>
                <a:cs typeface="+mn-cs"/>
              </a:defRPr>
            </a:lvl5pPr>
            <a:lvl6pPr marL="2403272" algn="l" defTabSz="961309" rtl="0" eaLnBrk="1" latinLnBrk="0" hangingPunct="1">
              <a:defRPr sz="1900" kern="1200">
                <a:solidFill>
                  <a:schemeClr val="tx1"/>
                </a:solidFill>
                <a:latin typeface="+mn-lt"/>
                <a:ea typeface="+mn-ea"/>
                <a:cs typeface="+mn-cs"/>
              </a:defRPr>
            </a:lvl6pPr>
            <a:lvl7pPr marL="2883926" algn="l" defTabSz="961309" rtl="0" eaLnBrk="1" latinLnBrk="0" hangingPunct="1">
              <a:defRPr sz="1900" kern="1200">
                <a:solidFill>
                  <a:schemeClr val="tx1"/>
                </a:solidFill>
                <a:latin typeface="+mn-lt"/>
                <a:ea typeface="+mn-ea"/>
                <a:cs typeface="+mn-cs"/>
              </a:defRPr>
            </a:lvl7pPr>
            <a:lvl8pPr marL="3364581" algn="l" defTabSz="961309" rtl="0" eaLnBrk="1" latinLnBrk="0" hangingPunct="1">
              <a:defRPr sz="1900" kern="1200">
                <a:solidFill>
                  <a:schemeClr val="tx1"/>
                </a:solidFill>
                <a:latin typeface="+mn-lt"/>
                <a:ea typeface="+mn-ea"/>
                <a:cs typeface="+mn-cs"/>
              </a:defRPr>
            </a:lvl8pPr>
            <a:lvl9pPr marL="3845235" algn="l" defTabSz="961309" rtl="0" eaLnBrk="1" latinLnBrk="0" hangingPunct="1">
              <a:defRPr sz="1900" kern="1200">
                <a:solidFill>
                  <a:schemeClr val="tx1"/>
                </a:solidFill>
                <a:latin typeface="+mn-lt"/>
                <a:ea typeface="+mn-ea"/>
                <a:cs typeface="+mn-cs"/>
              </a:defRPr>
            </a:lvl9pPr>
          </a:lstStyle>
          <a:p>
            <a:r>
              <a:rPr lang="en-US" sz="1600" b="1" dirty="0">
                <a:effectLst>
                  <a:outerShdw blurRad="38100" dist="38100" dir="2700000" algn="tl">
                    <a:srgbClr val="000000">
                      <a:alpha val="43137"/>
                    </a:srgbClr>
                  </a:outerShdw>
                </a:effectLst>
              </a:rPr>
              <a:t> Grades 3 - 5: Generic 4-Point Informational/Explanatory Writing Rubric </a:t>
            </a:r>
            <a:endParaRPr lang="en-US" sz="1600"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6E8A0ECE-C9E2-4B32-8A0E-7D248228F9D1}" type="slidenum">
              <a:rPr lang="en-US" smtClean="0"/>
              <a:pPr/>
              <a:t>27</a:t>
            </a:fld>
            <a:endParaRPr lang="en-US"/>
          </a:p>
        </p:txBody>
      </p:sp>
    </p:spTree>
    <p:extLst>
      <p:ext uri="{BB962C8B-B14F-4D97-AF65-F5344CB8AC3E}">
        <p14:creationId xmlns:p14="http://schemas.microsoft.com/office/powerpoint/2010/main" val="13297773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5008541"/>
              </p:ext>
            </p:extLst>
          </p:nvPr>
        </p:nvGraphicFramePr>
        <p:xfrm>
          <a:off x="145668" y="311855"/>
          <a:ext cx="8839200" cy="6350788"/>
        </p:xfrm>
        <a:graphic>
          <a:graphicData uri="http://schemas.openxmlformats.org/drawingml/2006/table">
            <a:tbl>
              <a:tblPr/>
              <a:tblGrid>
                <a:gridCol w="797460"/>
                <a:gridCol w="1632992"/>
                <a:gridCol w="1723714"/>
                <a:gridCol w="1814435"/>
                <a:gridCol w="1451548"/>
                <a:gridCol w="1419051"/>
              </a:tblGrid>
              <a:tr h="265319">
                <a:tc rowSpan="2">
                  <a:txBody>
                    <a:bodyPr/>
                    <a:lstStyle/>
                    <a:p>
                      <a:pPr marL="0" marR="0" algn="ctr">
                        <a:lnSpc>
                          <a:spcPct val="115000"/>
                        </a:lnSpc>
                        <a:spcBef>
                          <a:spcPts val="0"/>
                        </a:spcBef>
                        <a:spcAft>
                          <a:spcPts val="0"/>
                        </a:spcAft>
                      </a:pPr>
                      <a:r>
                        <a:rPr lang="en-US" sz="800" b="1" dirty="0">
                          <a:solidFill>
                            <a:srgbClr val="000000"/>
                          </a:solidFill>
                          <a:latin typeface="+mn-lt"/>
                          <a:ea typeface="Times New Roman"/>
                          <a:cs typeface="Times New Roman"/>
                        </a:rPr>
                        <a:t>Score</a:t>
                      </a:r>
                      <a:endParaRPr lang="en-US" sz="800" dirty="0">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Times New Roman"/>
                          <a:cs typeface="Times New Roman"/>
                        </a:rPr>
                        <a:t>Organization</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8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US" sz="80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315468">
                <a:tc vMerge="1">
                  <a:txBody>
                    <a:bodyPr/>
                    <a:lstStyle/>
                    <a:p>
                      <a:endParaRPr lang="en-US"/>
                    </a:p>
                  </a:txBody>
                  <a:tcPr/>
                </a:tc>
                <a:tc>
                  <a:txBody>
                    <a:bodyPr/>
                    <a:lstStyle/>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800" b="1" dirty="0" smtClean="0">
                          <a:effectLst>
                            <a:outerShdw blurRad="38100" dist="38100" dir="2700000" algn="tl">
                              <a:srgbClr val="000000">
                                <a:alpha val="43137"/>
                              </a:srgbClr>
                            </a:outerShdw>
                          </a:effectLst>
                          <a:latin typeface="+mn-lt"/>
                        </a:rPr>
                        <a:t>Organization</a:t>
                      </a:r>
                      <a:endParaRPr lang="en-US" sz="800" b="1" dirty="0">
                        <a:effectLst>
                          <a:outerShdw blurRad="38100" dist="38100" dir="2700000" algn="tl">
                            <a:srgbClr val="000000">
                              <a:alpha val="43137"/>
                            </a:srgbClr>
                          </a:outerShdw>
                        </a:effectLst>
                        <a:latin typeface="+mn-lt"/>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8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604497">
                <a:tc>
                  <a:txBody>
                    <a:bodyPr/>
                    <a:lstStyle/>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10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lnSpc>
                          <a:spcPct val="100000"/>
                        </a:lnSpc>
                        <a:spcBef>
                          <a:spcPts val="0"/>
                        </a:spcBef>
                        <a:spcAft>
                          <a:spcPts val="0"/>
                        </a:spcAft>
                      </a:pPr>
                      <a:r>
                        <a:rPr lang="en-US" sz="800" kern="1200" dirty="0">
                          <a:solidFill>
                            <a:srgbClr val="000000"/>
                          </a:solidFill>
                          <a:effectLst/>
                          <a:latin typeface="Calibri"/>
                          <a:ea typeface="Calibri"/>
                          <a:cs typeface="Franklin Gothic Book"/>
                        </a:rPr>
                        <a:t>The response is fully sustained and consistently and purposefully focused</a:t>
                      </a:r>
                      <a:r>
                        <a:rPr lang="en-US" sz="800" kern="1200" dirty="0" smtClean="0">
                          <a:solidFill>
                            <a:srgbClr val="000000"/>
                          </a:solidFill>
                          <a:effectLst/>
                          <a:latin typeface="Calibri"/>
                          <a:ea typeface="Calibri"/>
                          <a:cs typeface="Franklin Gothic Book"/>
                        </a:rPr>
                        <a:t>:</a:t>
                      </a:r>
                    </a:p>
                    <a:p>
                      <a:pPr marL="0" marR="0" algn="l">
                        <a:lnSpc>
                          <a:spcPct val="100000"/>
                        </a:lnSpc>
                        <a:spcBef>
                          <a:spcPts val="0"/>
                        </a:spcBef>
                        <a:spcAft>
                          <a:spcPts val="0"/>
                        </a:spcAft>
                      </a:pPr>
                      <a:r>
                        <a:rPr lang="en-US" sz="800" kern="1200" dirty="0" smtClean="0">
                          <a:solidFill>
                            <a:srgbClr val="000000"/>
                          </a:solidFill>
                          <a:effectLst/>
                          <a:latin typeface="Calibri"/>
                          <a:ea typeface="Calibri"/>
                          <a:cs typeface="Franklin Gothic Book"/>
                        </a:rPr>
                        <a:t> </a:t>
                      </a:r>
                      <a:endParaRPr lang="en-US" sz="800" dirty="0">
                        <a:effectLst/>
                        <a:latin typeface="Calibri"/>
                        <a:ea typeface="Calibri"/>
                        <a:cs typeface="Times New Roman"/>
                      </a:endParaRPr>
                    </a:p>
                    <a:p>
                      <a:pPr marL="52388" marR="0" indent="-52388" algn="l">
                        <a:lnSpc>
                          <a:spcPct val="100000"/>
                        </a:lnSpc>
                        <a:spcBef>
                          <a:spcPts val="0"/>
                        </a:spcBef>
                        <a:spcAft>
                          <a:spcPts val="0"/>
                        </a:spcAft>
                        <a:buFont typeface="Arial" pitchFamily="34" charset="0"/>
                        <a:buChar char="•"/>
                      </a:pPr>
                      <a:r>
                        <a:rPr lang="en-US" sz="800" kern="1200" dirty="0" smtClean="0">
                          <a:solidFill>
                            <a:srgbClr val="000000"/>
                          </a:solidFill>
                          <a:effectLst/>
                          <a:latin typeface="Calibri"/>
                          <a:ea typeface="Calibri"/>
                          <a:cs typeface="Times New Roman"/>
                        </a:rPr>
                        <a:t>controlling </a:t>
                      </a:r>
                      <a:r>
                        <a:rPr lang="en-US" sz="800" kern="1200" dirty="0">
                          <a:solidFill>
                            <a:srgbClr val="000000"/>
                          </a:solidFill>
                          <a:effectLst/>
                          <a:latin typeface="Calibri"/>
                          <a:ea typeface="Calibri"/>
                          <a:cs typeface="Times New Roman"/>
                        </a:rPr>
                        <a:t>idea or main idea of a topic is focused, clearly stated, and strongly maintained</a:t>
                      </a:r>
                      <a:r>
                        <a:rPr lang="en-US" sz="800" kern="1200" dirty="0" smtClean="0">
                          <a:solidFill>
                            <a:srgbClr val="000000"/>
                          </a:solidFill>
                          <a:effectLst/>
                          <a:latin typeface="+mn-lt"/>
                          <a:ea typeface="Calibri"/>
                          <a:cs typeface="Times New Roman"/>
                        </a:rPr>
                        <a:t>. </a:t>
                      </a:r>
                    </a:p>
                    <a:p>
                      <a:pPr marL="52388" marR="0" indent="-52388" algn="l">
                        <a:lnSpc>
                          <a:spcPct val="100000"/>
                        </a:lnSpc>
                        <a:spcBef>
                          <a:spcPts val="0"/>
                        </a:spcBef>
                        <a:spcAft>
                          <a:spcPts val="0"/>
                        </a:spcAft>
                        <a:buFont typeface="Arial" pitchFamily="34" charset="0"/>
                        <a:buChar char="•"/>
                      </a:pPr>
                      <a:endParaRPr lang="en-US" sz="800" kern="1200" dirty="0" smtClean="0">
                        <a:solidFill>
                          <a:srgbClr val="000000"/>
                        </a:solidFill>
                        <a:effectLst/>
                        <a:latin typeface="+mn-lt"/>
                        <a:ea typeface="Calibri"/>
                        <a:cs typeface="Times New Roman"/>
                      </a:endParaRPr>
                    </a:p>
                    <a:p>
                      <a:pPr marL="52388" marR="0" indent="-52388" algn="l">
                        <a:lnSpc>
                          <a:spcPct val="100000"/>
                        </a:lnSpc>
                        <a:spcBef>
                          <a:spcPts val="0"/>
                        </a:spcBef>
                        <a:spcAft>
                          <a:spcPts val="0"/>
                        </a:spcAft>
                        <a:buFont typeface="Arial" pitchFamily="34" charset="0"/>
                        <a:buChar char="•"/>
                      </a:pPr>
                      <a:r>
                        <a:rPr lang="en-US" sz="800" kern="1200" dirty="0" smtClean="0">
                          <a:solidFill>
                            <a:srgbClr val="000000"/>
                          </a:solidFill>
                          <a:effectLst/>
                          <a:latin typeface="+mn-lt"/>
                          <a:ea typeface="Calibri"/>
                          <a:cs typeface="Times New Roman"/>
                        </a:rPr>
                        <a:t>controlling idea or main idea of a topic is introduced and communicated clearly within the context .</a:t>
                      </a:r>
                      <a:endParaRPr lang="en-US" sz="800" dirty="0">
                        <a:effectLst/>
                        <a:latin typeface="Calibri"/>
                        <a:ea typeface="Calibri"/>
                        <a:cs typeface="Times New Roman"/>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mn-lt"/>
                          <a:ea typeface="Calibri"/>
                          <a:cs typeface="Franklin Gothic Book"/>
                        </a:rPr>
                        <a:t>The response has a clear and effective organizational structure creating unity and completeness: </a:t>
                      </a:r>
                      <a:endParaRPr lang="en-US" sz="800" dirty="0" smtClean="0">
                        <a:solidFill>
                          <a:srgbClr val="000000"/>
                        </a:solidFill>
                        <a:latin typeface="+mn-lt"/>
                        <a:ea typeface="Calibri"/>
                        <a:cs typeface="Franklin Gothic Book"/>
                      </a:endParaRPr>
                    </a:p>
                    <a:p>
                      <a:pPr marL="0" marR="0" algn="l">
                        <a:spcBef>
                          <a:spcPts val="0"/>
                        </a:spcBef>
                        <a:spcAft>
                          <a:spcPts val="0"/>
                        </a:spcAft>
                      </a:pPr>
                      <a:endParaRPr lang="en-US" sz="800" dirty="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use </a:t>
                      </a:r>
                      <a:r>
                        <a:rPr lang="en-US" sz="800" dirty="0">
                          <a:solidFill>
                            <a:srgbClr val="000000"/>
                          </a:solidFill>
                          <a:latin typeface="+mn-lt"/>
                          <a:ea typeface="Calibri"/>
                          <a:cs typeface="Franklin Gothic Book"/>
                        </a:rPr>
                        <a:t>of a variety of transitional strategies  logical progression of ideas from beginning to </a:t>
                      </a:r>
                      <a:r>
                        <a:rPr lang="en-US" sz="800" dirty="0" smtClean="0">
                          <a:solidFill>
                            <a:srgbClr val="000000"/>
                          </a:solidFill>
                          <a:latin typeface="+mn-lt"/>
                          <a:ea typeface="Calibri"/>
                          <a:cs typeface="Franklin Gothic Book"/>
                        </a:rPr>
                        <a:t>end. </a:t>
                      </a:r>
                    </a:p>
                    <a:p>
                      <a:pPr marL="52388" marR="0" indent="-52388" algn="l">
                        <a:spcBef>
                          <a:spcPts val="0"/>
                        </a:spcBef>
                        <a:spcAft>
                          <a:spcPts val="0"/>
                        </a:spcAft>
                        <a:buFont typeface="Arial" pitchFamily="34" charset="0"/>
                        <a:buChar char="•"/>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effective </a:t>
                      </a:r>
                      <a:r>
                        <a:rPr lang="en-US" sz="800" dirty="0">
                          <a:solidFill>
                            <a:srgbClr val="000000"/>
                          </a:solidFill>
                          <a:latin typeface="+mn-lt"/>
                          <a:ea typeface="Calibri"/>
                          <a:cs typeface="Franklin Gothic Book"/>
                        </a:rPr>
                        <a:t>introduction and conclusion for audience and </a:t>
                      </a:r>
                      <a:r>
                        <a:rPr lang="en-US" sz="800" dirty="0" smtClean="0">
                          <a:solidFill>
                            <a:srgbClr val="000000"/>
                          </a:solidFill>
                          <a:latin typeface="+mn-lt"/>
                          <a:ea typeface="Calibri"/>
                          <a:cs typeface="Franklin Gothic Book"/>
                        </a:rPr>
                        <a:t>purpose.</a:t>
                      </a:r>
                    </a:p>
                    <a:p>
                      <a:pPr marL="52388" marR="0" indent="-52388" algn="l">
                        <a:spcBef>
                          <a:spcPts val="0"/>
                        </a:spcBef>
                        <a:spcAft>
                          <a:spcPts val="0"/>
                        </a:spcAft>
                        <a:buFont typeface="Arial" pitchFamily="34" charset="0"/>
                        <a:buNone/>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strong </a:t>
                      </a:r>
                      <a:r>
                        <a:rPr lang="en-US" sz="800" dirty="0">
                          <a:solidFill>
                            <a:srgbClr val="000000"/>
                          </a:solidFill>
                          <a:latin typeface="+mn-lt"/>
                          <a:ea typeface="Calibri"/>
                          <a:cs typeface="Franklin Gothic Book"/>
                        </a:rPr>
                        <a:t>connections among ideas, with some syntactic </a:t>
                      </a:r>
                      <a:r>
                        <a:rPr lang="en-US" sz="800" dirty="0" smtClean="0">
                          <a:solidFill>
                            <a:srgbClr val="000000"/>
                          </a:solidFill>
                          <a:latin typeface="+mn-lt"/>
                          <a:ea typeface="Calibri"/>
                          <a:cs typeface="Franklin Gothic Book"/>
                        </a:rPr>
                        <a:t>variety. </a:t>
                      </a:r>
                      <a:endParaRPr lang="en-US" sz="8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mn-lt"/>
                          <a:ea typeface="Calibri"/>
                          <a:cs typeface="Franklin Gothic Book"/>
                        </a:rPr>
                        <a:t>The response provides thorough and convincing support/evidence for the controlling idea or main idea that includes the effective use of sources, facts, and </a:t>
                      </a:r>
                      <a:r>
                        <a:rPr lang="en-US" sz="800" dirty="0" smtClean="0">
                          <a:solidFill>
                            <a:srgbClr val="000000"/>
                          </a:solidFill>
                          <a:latin typeface="+mn-lt"/>
                          <a:ea typeface="Calibri"/>
                          <a:cs typeface="Franklin Gothic Book"/>
                        </a:rPr>
                        <a:t>details.</a:t>
                      </a:r>
                    </a:p>
                    <a:p>
                      <a:pPr marL="0" marR="0" algn="l">
                        <a:spcBef>
                          <a:spcPts val="0"/>
                        </a:spcBef>
                        <a:spcAft>
                          <a:spcPts val="0"/>
                        </a:spcAft>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The </a:t>
                      </a:r>
                      <a:r>
                        <a:rPr lang="en-US" sz="800" dirty="0">
                          <a:solidFill>
                            <a:srgbClr val="000000"/>
                          </a:solidFill>
                          <a:latin typeface="+mn-lt"/>
                          <a:ea typeface="Calibri"/>
                          <a:cs typeface="Franklin Gothic Book"/>
                        </a:rPr>
                        <a:t>response achieves substantial depth that is specific and relevant: </a:t>
                      </a: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use </a:t>
                      </a:r>
                      <a:r>
                        <a:rPr lang="en-US" sz="800" dirty="0">
                          <a:solidFill>
                            <a:srgbClr val="000000"/>
                          </a:solidFill>
                          <a:latin typeface="+mn-lt"/>
                          <a:ea typeface="Calibri"/>
                          <a:cs typeface="Franklin Gothic Book"/>
                        </a:rPr>
                        <a:t>of evidence from sources is smoothly integrated, comprehensive, and concrete effective use of a variety of elaborative </a:t>
                      </a:r>
                      <a:r>
                        <a:rPr lang="en-US" sz="800" dirty="0" smtClean="0">
                          <a:solidFill>
                            <a:srgbClr val="000000"/>
                          </a:solidFill>
                          <a:latin typeface="+mn-lt"/>
                          <a:ea typeface="Calibri"/>
                          <a:cs typeface="Franklin Gothic Book"/>
                        </a:rPr>
                        <a:t>techniques. </a:t>
                      </a:r>
                      <a:endParaRPr lang="en-US" sz="8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mn-lt"/>
                          <a:ea typeface="Calibri"/>
                          <a:cs typeface="Franklin Gothic Book"/>
                        </a:rPr>
                        <a:t>The response clearly and effectively expresses ideas, using precise language: </a:t>
                      </a:r>
                      <a:endParaRPr lang="en-US" sz="800" dirty="0" smtClean="0">
                        <a:solidFill>
                          <a:srgbClr val="000000"/>
                        </a:solidFill>
                        <a:latin typeface="+mn-lt"/>
                        <a:ea typeface="Calibri"/>
                        <a:cs typeface="Franklin Gothic Book"/>
                      </a:endParaRPr>
                    </a:p>
                    <a:p>
                      <a:pPr marL="0" marR="0" algn="l">
                        <a:spcBef>
                          <a:spcPts val="0"/>
                        </a:spcBef>
                        <a:spcAft>
                          <a:spcPts val="0"/>
                        </a:spcAft>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use </a:t>
                      </a:r>
                      <a:r>
                        <a:rPr lang="en-US" sz="800" dirty="0">
                          <a:solidFill>
                            <a:srgbClr val="000000"/>
                          </a:solidFill>
                          <a:latin typeface="+mn-lt"/>
                          <a:ea typeface="Calibri"/>
                          <a:cs typeface="Franklin Gothic Book"/>
                        </a:rPr>
                        <a:t>of academic and domain-specific vocabulary is clearly appropriate for the audience and </a:t>
                      </a:r>
                      <a:r>
                        <a:rPr lang="en-US" sz="800" dirty="0" smtClean="0">
                          <a:solidFill>
                            <a:srgbClr val="000000"/>
                          </a:solidFill>
                          <a:latin typeface="+mn-lt"/>
                          <a:ea typeface="Calibri"/>
                          <a:cs typeface="Franklin Gothic Book"/>
                        </a:rPr>
                        <a:t>purpose. </a:t>
                      </a:r>
                      <a:endParaRPr lang="en-US" sz="8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mn-lt"/>
                          <a:ea typeface="Calibri"/>
                          <a:cs typeface="Franklin Gothic Book"/>
                        </a:rPr>
                        <a:t>The response demonstrates a strong command of conventions: </a:t>
                      </a:r>
                      <a:endParaRPr lang="en-US" sz="800" dirty="0" smtClean="0">
                        <a:solidFill>
                          <a:srgbClr val="000000"/>
                        </a:solidFill>
                        <a:latin typeface="+mn-lt"/>
                        <a:ea typeface="Calibri"/>
                        <a:cs typeface="Franklin Gothic Book"/>
                      </a:endParaRPr>
                    </a:p>
                    <a:p>
                      <a:pPr marL="0" marR="0" algn="l">
                        <a:spcBef>
                          <a:spcPts val="0"/>
                        </a:spcBef>
                        <a:spcAft>
                          <a:spcPts val="0"/>
                        </a:spcAft>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few</a:t>
                      </a:r>
                      <a:r>
                        <a:rPr lang="en-US" sz="800" dirty="0">
                          <a:solidFill>
                            <a:srgbClr val="000000"/>
                          </a:solidFill>
                          <a:latin typeface="+mn-lt"/>
                          <a:ea typeface="Calibri"/>
                          <a:cs typeface="Franklin Gothic Book"/>
                        </a:rPr>
                        <a:t>, if any, errors are present in usage and sentence </a:t>
                      </a:r>
                      <a:r>
                        <a:rPr lang="en-US" sz="800" dirty="0" smtClean="0">
                          <a:solidFill>
                            <a:srgbClr val="000000"/>
                          </a:solidFill>
                          <a:latin typeface="+mn-lt"/>
                          <a:ea typeface="Calibri"/>
                          <a:cs typeface="Franklin Gothic Book"/>
                        </a:rPr>
                        <a:t>formation.</a:t>
                      </a:r>
                    </a:p>
                    <a:p>
                      <a:pPr marL="52388" marR="0" indent="-52388" algn="l">
                        <a:spcBef>
                          <a:spcPts val="0"/>
                        </a:spcBef>
                        <a:spcAft>
                          <a:spcPts val="0"/>
                        </a:spcAft>
                        <a:buFont typeface="Arial" pitchFamily="34" charset="0"/>
                        <a:buChar char="•"/>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effective </a:t>
                      </a:r>
                      <a:r>
                        <a:rPr lang="en-US" sz="800" dirty="0">
                          <a:solidFill>
                            <a:srgbClr val="000000"/>
                          </a:solidFill>
                          <a:latin typeface="+mn-lt"/>
                          <a:ea typeface="Calibri"/>
                          <a:cs typeface="Franklin Gothic Book"/>
                        </a:rPr>
                        <a:t>and consistent use of punctuation, </a:t>
                      </a:r>
                      <a:r>
                        <a:rPr lang="en-US" sz="800" dirty="0" smtClean="0">
                          <a:solidFill>
                            <a:srgbClr val="000000"/>
                          </a:solidFill>
                          <a:latin typeface="+mn-lt"/>
                          <a:ea typeface="Calibri"/>
                          <a:cs typeface="Franklin Gothic Book"/>
                        </a:rPr>
                        <a:t>capitalization, and spelling. </a:t>
                      </a:r>
                      <a:endParaRPr lang="en-US" sz="8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519553">
                <a:tc>
                  <a:txBody>
                    <a:bodyPr/>
                    <a:lstStyle/>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Times New Roman"/>
                          <a:cs typeface="Times New Roman"/>
                        </a:rPr>
                        <a:t>3</a:t>
                      </a:r>
                    </a:p>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Calibri"/>
                          <a:cs typeface="Times New Roman"/>
                        </a:rPr>
                        <a:t>Proficient</a:t>
                      </a:r>
                      <a:endParaRPr lang="en-US" sz="10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800" kern="1200" dirty="0">
                          <a:solidFill>
                            <a:srgbClr val="000000"/>
                          </a:solidFill>
                          <a:effectLst/>
                          <a:latin typeface="Calibri"/>
                          <a:ea typeface="Calibri"/>
                          <a:cs typeface="Franklin Gothic Book"/>
                        </a:rPr>
                        <a:t>The response is adequately sustained and generally focused</a:t>
                      </a:r>
                      <a:r>
                        <a:rPr lang="en-US" sz="800" kern="1200" dirty="0" smtClean="0">
                          <a:solidFill>
                            <a:srgbClr val="000000"/>
                          </a:solidFill>
                          <a:effectLst/>
                          <a:latin typeface="Calibri"/>
                          <a:ea typeface="Calibri"/>
                          <a:cs typeface="Franklin Gothic Book"/>
                        </a:rPr>
                        <a:t>:</a:t>
                      </a:r>
                    </a:p>
                    <a:p>
                      <a:pPr marL="0" marR="0" algn="l">
                        <a:lnSpc>
                          <a:spcPct val="115000"/>
                        </a:lnSpc>
                        <a:spcBef>
                          <a:spcPts val="0"/>
                        </a:spcBef>
                        <a:spcAft>
                          <a:spcPts val="0"/>
                        </a:spcAft>
                      </a:pPr>
                      <a:endParaRPr lang="en-US" sz="800" dirty="0">
                        <a:effectLst/>
                        <a:latin typeface="Calibri"/>
                        <a:ea typeface="Calibri"/>
                        <a:cs typeface="Times New Roman"/>
                      </a:endParaRPr>
                    </a:p>
                    <a:p>
                      <a:pPr marL="52388" marR="0" indent="-52388" algn="l">
                        <a:lnSpc>
                          <a:spcPct val="115000"/>
                        </a:lnSpc>
                        <a:spcBef>
                          <a:spcPts val="0"/>
                        </a:spcBef>
                        <a:spcAft>
                          <a:spcPts val="0"/>
                        </a:spcAft>
                        <a:buFont typeface="Arial" pitchFamily="34" charset="0"/>
                        <a:buChar char="•"/>
                      </a:pPr>
                      <a:r>
                        <a:rPr lang="en-US" sz="800" kern="1200" dirty="0" smtClean="0">
                          <a:solidFill>
                            <a:srgbClr val="000000"/>
                          </a:solidFill>
                          <a:effectLst/>
                          <a:latin typeface="Calibri"/>
                          <a:ea typeface="Calibri"/>
                          <a:cs typeface="Franklin Gothic Book"/>
                        </a:rPr>
                        <a:t>focus </a:t>
                      </a:r>
                      <a:r>
                        <a:rPr lang="en-US" sz="800" kern="1200" dirty="0">
                          <a:solidFill>
                            <a:srgbClr val="000000"/>
                          </a:solidFill>
                          <a:effectLst/>
                          <a:latin typeface="Calibri"/>
                          <a:ea typeface="Calibri"/>
                          <a:cs typeface="Franklin Gothic Book"/>
                        </a:rPr>
                        <a:t>is clear and for the most part maintained, </a:t>
                      </a:r>
                      <a:r>
                        <a:rPr lang="en-US" sz="800" i="1" kern="1200" dirty="0">
                          <a:solidFill>
                            <a:srgbClr val="000000"/>
                          </a:solidFill>
                          <a:effectLst/>
                          <a:latin typeface="Calibri"/>
                          <a:ea typeface="Calibri"/>
                          <a:cs typeface="Franklin Gothic Book"/>
                        </a:rPr>
                        <a:t>though some loosely related material may be present. </a:t>
                      </a:r>
                      <a:endParaRPr lang="en-US" sz="800" i="1" kern="1200" dirty="0" smtClean="0">
                        <a:solidFill>
                          <a:srgbClr val="000000"/>
                        </a:solidFill>
                        <a:effectLst/>
                        <a:latin typeface="Calibri"/>
                        <a:ea typeface="Calibri"/>
                        <a:cs typeface="Franklin Gothic Book"/>
                      </a:endParaRPr>
                    </a:p>
                    <a:p>
                      <a:pPr marL="52388" marR="0" indent="-52388" algn="l">
                        <a:lnSpc>
                          <a:spcPct val="115000"/>
                        </a:lnSpc>
                        <a:spcBef>
                          <a:spcPts val="0"/>
                        </a:spcBef>
                        <a:spcAft>
                          <a:spcPts val="0"/>
                        </a:spcAft>
                        <a:buFont typeface="Arial" pitchFamily="34" charset="0"/>
                        <a:buChar char="•"/>
                      </a:pPr>
                      <a:endParaRPr lang="en-US" sz="800" i="1" kern="1200" dirty="0" smtClean="0">
                        <a:solidFill>
                          <a:srgbClr val="000000"/>
                        </a:solidFill>
                        <a:effectLst/>
                        <a:latin typeface="Calibri"/>
                        <a:ea typeface="Calibri"/>
                        <a:cs typeface="Franklin Gothic Book"/>
                      </a:endParaRPr>
                    </a:p>
                    <a:p>
                      <a:pPr marL="52388" marR="0" indent="-52388" algn="l">
                        <a:lnSpc>
                          <a:spcPct val="115000"/>
                        </a:lnSpc>
                        <a:spcBef>
                          <a:spcPts val="0"/>
                        </a:spcBef>
                        <a:spcAft>
                          <a:spcPts val="0"/>
                        </a:spcAft>
                        <a:buFont typeface="Arial" pitchFamily="34" charset="0"/>
                        <a:buChar char="•"/>
                      </a:pPr>
                      <a:r>
                        <a:rPr lang="en-US" sz="800" i="0" kern="1200" dirty="0" smtClean="0">
                          <a:solidFill>
                            <a:srgbClr val="000000"/>
                          </a:solidFill>
                          <a:effectLst/>
                          <a:latin typeface="+mn-lt"/>
                          <a:ea typeface="Calibri"/>
                          <a:cs typeface="Franklin Gothic Book"/>
                        </a:rPr>
                        <a:t>some context for the controlling idea or main idea of the topic is adequate. </a:t>
                      </a:r>
                      <a:endParaRPr lang="en-US" sz="800" i="0" dirty="0">
                        <a:effectLst/>
                        <a:latin typeface="Calibri"/>
                        <a:ea typeface="Calibri"/>
                        <a:cs typeface="Times New Roman"/>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mn-lt"/>
                          <a:ea typeface="Calibri"/>
                          <a:cs typeface="Franklin Gothic Book"/>
                        </a:rPr>
                        <a:t>The response has an evident organizational structure and a sense of completeness, though there may be minor flaws and some ideas may be loosely connected: </a:t>
                      </a:r>
                      <a:endParaRPr lang="en-US" sz="800" dirty="0" smtClean="0">
                        <a:solidFill>
                          <a:srgbClr val="000000"/>
                        </a:solidFill>
                        <a:latin typeface="+mn-lt"/>
                        <a:ea typeface="Calibri"/>
                        <a:cs typeface="Franklin Gothic Book"/>
                      </a:endParaRPr>
                    </a:p>
                    <a:p>
                      <a:pPr marL="0" marR="0" algn="l">
                        <a:spcBef>
                          <a:spcPts val="0"/>
                        </a:spcBef>
                        <a:spcAft>
                          <a:spcPts val="0"/>
                        </a:spcAft>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adequate </a:t>
                      </a:r>
                      <a:r>
                        <a:rPr lang="en-US" sz="800" dirty="0">
                          <a:solidFill>
                            <a:srgbClr val="000000"/>
                          </a:solidFill>
                          <a:latin typeface="+mn-lt"/>
                          <a:ea typeface="Calibri"/>
                          <a:cs typeface="Franklin Gothic Book"/>
                        </a:rPr>
                        <a:t>use of transitional strategies with some variety adequate progression of ideas from beginning to </a:t>
                      </a:r>
                      <a:r>
                        <a:rPr lang="en-US" sz="800" dirty="0" smtClean="0">
                          <a:solidFill>
                            <a:srgbClr val="000000"/>
                          </a:solidFill>
                          <a:latin typeface="+mn-lt"/>
                          <a:ea typeface="Calibri"/>
                          <a:cs typeface="Franklin Gothic Book"/>
                        </a:rPr>
                        <a:t>end.</a:t>
                      </a:r>
                    </a:p>
                    <a:p>
                      <a:pPr marL="52388" marR="0" indent="-52388" algn="l">
                        <a:spcBef>
                          <a:spcPts val="0"/>
                        </a:spcBef>
                        <a:spcAft>
                          <a:spcPts val="0"/>
                        </a:spcAft>
                        <a:buFont typeface="Arial" pitchFamily="34" charset="0"/>
                        <a:buChar char="•"/>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adequate </a:t>
                      </a:r>
                      <a:r>
                        <a:rPr lang="en-US" sz="800" dirty="0">
                          <a:solidFill>
                            <a:srgbClr val="000000"/>
                          </a:solidFill>
                          <a:latin typeface="+mn-lt"/>
                          <a:ea typeface="Calibri"/>
                          <a:cs typeface="Franklin Gothic Book"/>
                        </a:rPr>
                        <a:t>introduction and conclusion adequate, if slightly inconsistent, connection among </a:t>
                      </a:r>
                      <a:r>
                        <a:rPr lang="en-US" sz="800" dirty="0" smtClean="0">
                          <a:solidFill>
                            <a:srgbClr val="000000"/>
                          </a:solidFill>
                          <a:latin typeface="+mn-lt"/>
                          <a:ea typeface="Calibri"/>
                          <a:cs typeface="Franklin Gothic Book"/>
                        </a:rPr>
                        <a:t>ideas. </a:t>
                      </a:r>
                      <a:endParaRPr lang="en-US" sz="8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mn-lt"/>
                          <a:ea typeface="Calibri"/>
                          <a:cs typeface="Franklin Gothic Book"/>
                        </a:rPr>
                        <a:t>The response provides adequate support/evidence for the controlling idea or main idea that includes the use of sources, facts, and details</a:t>
                      </a:r>
                      <a:r>
                        <a:rPr lang="en-US" sz="800" dirty="0" smtClean="0">
                          <a:solidFill>
                            <a:srgbClr val="000000"/>
                          </a:solidFill>
                          <a:latin typeface="+mn-lt"/>
                          <a:ea typeface="Calibri"/>
                          <a:cs typeface="Franklin Gothic Book"/>
                        </a:rPr>
                        <a:t>:</a:t>
                      </a:r>
                    </a:p>
                    <a:p>
                      <a:pPr marL="0" marR="0" algn="l">
                        <a:spcBef>
                          <a:spcPts val="0"/>
                        </a:spcBef>
                        <a:spcAft>
                          <a:spcPts val="0"/>
                        </a:spcAft>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some </a:t>
                      </a:r>
                      <a:r>
                        <a:rPr lang="en-US" sz="800" dirty="0">
                          <a:solidFill>
                            <a:srgbClr val="000000"/>
                          </a:solidFill>
                          <a:latin typeface="+mn-lt"/>
                          <a:ea typeface="Calibri"/>
                          <a:cs typeface="Franklin Gothic Book"/>
                        </a:rPr>
                        <a:t>evidence from sources is integrated, though citations may be general or </a:t>
                      </a:r>
                      <a:r>
                        <a:rPr lang="en-US" sz="800" dirty="0" smtClean="0">
                          <a:solidFill>
                            <a:srgbClr val="000000"/>
                          </a:solidFill>
                          <a:latin typeface="+mn-lt"/>
                          <a:ea typeface="Calibri"/>
                          <a:cs typeface="Franklin Gothic Book"/>
                        </a:rPr>
                        <a:t>imprecise. </a:t>
                      </a:r>
                    </a:p>
                    <a:p>
                      <a:pPr marL="52388" marR="0" indent="-52388" algn="l">
                        <a:spcBef>
                          <a:spcPts val="0"/>
                        </a:spcBef>
                        <a:spcAft>
                          <a:spcPts val="0"/>
                        </a:spcAft>
                        <a:buFont typeface="Arial" pitchFamily="34" charset="0"/>
                        <a:buChar char="•"/>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adequate </a:t>
                      </a:r>
                      <a:r>
                        <a:rPr lang="en-US" sz="800" dirty="0">
                          <a:solidFill>
                            <a:srgbClr val="000000"/>
                          </a:solidFill>
                          <a:latin typeface="+mn-lt"/>
                          <a:ea typeface="Calibri"/>
                          <a:cs typeface="Franklin Gothic Book"/>
                        </a:rPr>
                        <a:t>use of some elaborative </a:t>
                      </a:r>
                      <a:r>
                        <a:rPr lang="en-US" sz="800" dirty="0" smtClean="0">
                          <a:solidFill>
                            <a:srgbClr val="000000"/>
                          </a:solidFill>
                          <a:latin typeface="+mn-lt"/>
                          <a:ea typeface="Calibri"/>
                          <a:cs typeface="Franklin Gothic Book"/>
                        </a:rPr>
                        <a:t>techniques. </a:t>
                      </a:r>
                      <a:endParaRPr lang="en-US" sz="8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mn-lt"/>
                          <a:ea typeface="Calibri"/>
                          <a:cs typeface="Franklin Gothic Book"/>
                        </a:rPr>
                        <a:t>The response adequately expresses ideas, employing a mix of precise with more general </a:t>
                      </a:r>
                      <a:r>
                        <a:rPr lang="en-US" sz="800" dirty="0" smtClean="0">
                          <a:solidFill>
                            <a:srgbClr val="000000"/>
                          </a:solidFill>
                          <a:latin typeface="+mn-lt"/>
                          <a:ea typeface="Calibri"/>
                          <a:cs typeface="Franklin Gothic Book"/>
                        </a:rPr>
                        <a:t>language: </a:t>
                      </a: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use </a:t>
                      </a:r>
                      <a:r>
                        <a:rPr lang="en-US" sz="800" dirty="0">
                          <a:solidFill>
                            <a:srgbClr val="000000"/>
                          </a:solidFill>
                          <a:latin typeface="+mn-lt"/>
                          <a:ea typeface="Calibri"/>
                          <a:cs typeface="Franklin Gothic Book"/>
                        </a:rPr>
                        <a:t>of domain-specific vocabulary is generally appropriate for the audience and </a:t>
                      </a:r>
                      <a:r>
                        <a:rPr lang="en-US" sz="800" dirty="0" smtClean="0">
                          <a:solidFill>
                            <a:srgbClr val="000000"/>
                          </a:solidFill>
                          <a:latin typeface="+mn-lt"/>
                          <a:ea typeface="Calibri"/>
                          <a:cs typeface="Franklin Gothic Book"/>
                        </a:rPr>
                        <a:t>purpose. </a:t>
                      </a:r>
                      <a:endParaRPr lang="en-US" sz="8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mn-lt"/>
                          <a:ea typeface="Calibri"/>
                          <a:cs typeface="Franklin Gothic Book"/>
                        </a:rPr>
                        <a:t>The response demonstrates an adequate command of conventions: </a:t>
                      </a:r>
                      <a:endParaRPr lang="en-US" sz="800" dirty="0" smtClean="0">
                        <a:solidFill>
                          <a:srgbClr val="000000"/>
                        </a:solidFill>
                        <a:latin typeface="+mn-lt"/>
                        <a:ea typeface="Calibri"/>
                        <a:cs typeface="Franklin Gothic Book"/>
                      </a:endParaRPr>
                    </a:p>
                    <a:p>
                      <a:pPr marL="0" marR="0" algn="l">
                        <a:spcBef>
                          <a:spcPts val="0"/>
                        </a:spcBef>
                        <a:spcAft>
                          <a:spcPts val="0"/>
                        </a:spcAft>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some </a:t>
                      </a:r>
                      <a:r>
                        <a:rPr lang="en-US" sz="800" dirty="0">
                          <a:solidFill>
                            <a:srgbClr val="000000"/>
                          </a:solidFill>
                          <a:latin typeface="+mn-lt"/>
                          <a:ea typeface="Calibri"/>
                          <a:cs typeface="Franklin Gothic Book"/>
                        </a:rPr>
                        <a:t>errors in usage and sentence formation may be present, but no systematic pattern of errors is </a:t>
                      </a:r>
                      <a:r>
                        <a:rPr lang="en-US" sz="800" dirty="0" smtClean="0">
                          <a:solidFill>
                            <a:srgbClr val="000000"/>
                          </a:solidFill>
                          <a:latin typeface="+mn-lt"/>
                          <a:ea typeface="Calibri"/>
                          <a:cs typeface="Franklin Gothic Book"/>
                        </a:rPr>
                        <a:t>displayed.</a:t>
                      </a:r>
                    </a:p>
                    <a:p>
                      <a:pPr marL="0" marR="0" algn="l">
                        <a:spcBef>
                          <a:spcPts val="0"/>
                        </a:spcBef>
                        <a:spcAft>
                          <a:spcPts val="0"/>
                        </a:spcAft>
                        <a:buFont typeface="Arial" pitchFamily="34" charset="0"/>
                        <a:buChar char="•"/>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adequate </a:t>
                      </a:r>
                      <a:r>
                        <a:rPr lang="en-US" sz="800" dirty="0">
                          <a:solidFill>
                            <a:srgbClr val="000000"/>
                          </a:solidFill>
                          <a:latin typeface="+mn-lt"/>
                          <a:ea typeface="Calibri"/>
                          <a:cs typeface="Franklin Gothic Book"/>
                        </a:rPr>
                        <a:t>use of punctuation, capitalization, and </a:t>
                      </a:r>
                      <a:r>
                        <a:rPr lang="en-US" sz="800" dirty="0" smtClean="0">
                          <a:solidFill>
                            <a:srgbClr val="000000"/>
                          </a:solidFill>
                          <a:latin typeface="+mn-lt"/>
                          <a:ea typeface="Calibri"/>
                          <a:cs typeface="Franklin Gothic Book"/>
                        </a:rPr>
                        <a:t>spelling </a:t>
                      </a:r>
                      <a:endParaRPr lang="en-US" sz="8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226968">
                <a:tc>
                  <a:txBody>
                    <a:bodyPr/>
                    <a:lstStyle/>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Times New Roman"/>
                          <a:cs typeface="Times New Roman"/>
                        </a:rPr>
                        <a:t>2</a:t>
                      </a:r>
                    </a:p>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Calibri"/>
                          <a:cs typeface="Times New Roman"/>
                        </a:rPr>
                        <a:t>Developing</a:t>
                      </a:r>
                      <a:endParaRPr lang="en-US" sz="10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800" b="0" baseline="0" dirty="0" smtClean="0">
                          <a:solidFill>
                            <a:srgbClr val="000000"/>
                          </a:solidFill>
                          <a:latin typeface="+mn-lt"/>
                        </a:rPr>
                        <a:t> The response is somewhat sustained and may have a minor drift in focus: </a:t>
                      </a:r>
                    </a:p>
                    <a:p>
                      <a:pPr marL="52388" indent="-52388">
                        <a:buFont typeface="Arial" pitchFamily="34" charset="0"/>
                        <a:buChar char="•"/>
                      </a:pPr>
                      <a:r>
                        <a:rPr lang="en-US" sz="800" b="0" baseline="0" dirty="0" smtClean="0">
                          <a:solidFill>
                            <a:srgbClr val="000000"/>
                          </a:solidFill>
                          <a:latin typeface="+mn-lt"/>
                        </a:rPr>
                        <a:t>may be clearly focused on the controlling or main idea, but is insufficiently sustained </a:t>
                      </a:r>
                    </a:p>
                    <a:p>
                      <a:pPr marL="52388" indent="-52388">
                        <a:buFont typeface="Arial" pitchFamily="34" charset="0"/>
                        <a:buChar char="•"/>
                      </a:pPr>
                      <a:r>
                        <a:rPr lang="en-US" sz="800" b="0" baseline="0" dirty="0" smtClean="0">
                          <a:solidFill>
                            <a:srgbClr val="000000"/>
                          </a:solidFill>
                          <a:latin typeface="+mn-lt"/>
                        </a:rPr>
                        <a:t>controlling idea or main idea may be unclear and somewhat unfocused </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800" baseline="0" dirty="0" smtClean="0">
                          <a:solidFill>
                            <a:srgbClr val="000000"/>
                          </a:solidFill>
                          <a:latin typeface="+mn-lt"/>
                        </a:rPr>
                        <a:t> The response has an inconsistent organizational structure, and flaws are evident: </a:t>
                      </a:r>
                    </a:p>
                    <a:p>
                      <a:pPr marL="52388" indent="-52388">
                        <a:buFont typeface="Arial" pitchFamily="34" charset="0"/>
                        <a:buChar char="•"/>
                      </a:pPr>
                      <a:r>
                        <a:rPr lang="en-US" sz="800" baseline="0" dirty="0" smtClean="0">
                          <a:solidFill>
                            <a:srgbClr val="000000"/>
                          </a:solidFill>
                          <a:latin typeface="+mn-lt"/>
                        </a:rPr>
                        <a:t>inconsistent use of transitional strategies with little variety </a:t>
                      </a:r>
                    </a:p>
                    <a:p>
                      <a:pPr marL="52388" indent="-52388">
                        <a:buFont typeface="Arial" pitchFamily="34" charset="0"/>
                        <a:buChar char="•"/>
                      </a:pPr>
                      <a:r>
                        <a:rPr lang="en-US" sz="800" baseline="0" dirty="0" smtClean="0">
                          <a:solidFill>
                            <a:srgbClr val="000000"/>
                          </a:solidFill>
                          <a:latin typeface="+mn-lt"/>
                        </a:rPr>
                        <a:t>uneven progression of ideas from beginning to end </a:t>
                      </a:r>
                    </a:p>
                    <a:p>
                      <a:pPr marL="52388" indent="-52388">
                        <a:buFont typeface="Arial" pitchFamily="34" charset="0"/>
                        <a:buChar char="•"/>
                      </a:pPr>
                      <a:r>
                        <a:rPr lang="en-US" sz="800" baseline="0" dirty="0" smtClean="0">
                          <a:solidFill>
                            <a:srgbClr val="000000"/>
                          </a:solidFill>
                          <a:latin typeface="+mn-lt"/>
                        </a:rPr>
                        <a:t>conclusion and introduction, if present, are weak </a:t>
                      </a:r>
                    </a:p>
                    <a:p>
                      <a:pPr marL="52388" indent="-52388">
                        <a:buFont typeface="Arial" pitchFamily="34" charset="0"/>
                        <a:buChar char="•"/>
                      </a:pPr>
                      <a:r>
                        <a:rPr lang="en-US" sz="800" baseline="0" dirty="0" smtClean="0">
                          <a:solidFill>
                            <a:srgbClr val="000000"/>
                          </a:solidFill>
                          <a:latin typeface="+mn-lt"/>
                        </a:rPr>
                        <a:t>weak connection among ideas </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800" baseline="0" dirty="0" smtClean="0">
                          <a:solidFill>
                            <a:srgbClr val="000000"/>
                          </a:solidFill>
                          <a:latin typeface="+mn-lt"/>
                        </a:rPr>
                        <a:t> The response provides uneven, cursory support/evidence for the controlling idea or main idea that includes partial or uneven use of sources, facts, and details: </a:t>
                      </a:r>
                    </a:p>
                    <a:p>
                      <a:pPr marL="52388" indent="-52388">
                        <a:buFont typeface="Arial" pitchFamily="34" charset="0"/>
                        <a:buChar char="•"/>
                      </a:pPr>
                      <a:r>
                        <a:rPr lang="en-US" sz="800" baseline="0" dirty="0" smtClean="0">
                          <a:solidFill>
                            <a:srgbClr val="000000"/>
                          </a:solidFill>
                          <a:latin typeface="+mn-lt"/>
                        </a:rPr>
                        <a:t>evidence from sources is weakly integrated, and citations, if present, are uneven </a:t>
                      </a:r>
                    </a:p>
                    <a:p>
                      <a:pPr marL="52388" indent="-52388">
                        <a:buFont typeface="Arial" pitchFamily="34" charset="0"/>
                        <a:buChar char="•"/>
                      </a:pPr>
                      <a:r>
                        <a:rPr lang="en-US" sz="800" baseline="0" dirty="0" smtClean="0">
                          <a:solidFill>
                            <a:srgbClr val="000000"/>
                          </a:solidFill>
                          <a:latin typeface="+mn-lt"/>
                        </a:rPr>
                        <a:t>weak or uneven use of elaborative techniques </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800" baseline="0" dirty="0" smtClean="0">
                          <a:solidFill>
                            <a:srgbClr val="000000"/>
                          </a:solidFill>
                          <a:latin typeface="+mn-lt"/>
                        </a:rPr>
                        <a:t> The response expresses ideas unevenly, using simplistic language: </a:t>
                      </a:r>
                    </a:p>
                    <a:p>
                      <a:pPr marL="52388" indent="-52388">
                        <a:buFont typeface="Arial" pitchFamily="34" charset="0"/>
                        <a:buChar char="•"/>
                      </a:pPr>
                      <a:r>
                        <a:rPr lang="en-US" sz="800" baseline="0" dirty="0" smtClean="0">
                          <a:solidFill>
                            <a:srgbClr val="000000"/>
                          </a:solidFill>
                          <a:latin typeface="+mn-lt"/>
                        </a:rPr>
                        <a:t>use of domain-specific vocabulary that may at times be inappropriate for the audience and purpose </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800" baseline="0" dirty="0" smtClean="0">
                          <a:solidFill>
                            <a:srgbClr val="000000"/>
                          </a:solidFill>
                          <a:latin typeface="+mn-lt"/>
                        </a:rPr>
                        <a:t> The response demonstrates a partial command of conventions: </a:t>
                      </a:r>
                    </a:p>
                    <a:p>
                      <a:pPr marL="52388" indent="-52388">
                        <a:buFont typeface="Arial" pitchFamily="34" charset="0"/>
                        <a:buChar char="•"/>
                      </a:pPr>
                      <a:r>
                        <a:rPr lang="en-US" sz="800" baseline="0" dirty="0" smtClean="0">
                          <a:solidFill>
                            <a:srgbClr val="000000"/>
                          </a:solidFill>
                          <a:latin typeface="+mn-lt"/>
                        </a:rPr>
                        <a:t>frequent errors in usage may obscure meaning </a:t>
                      </a:r>
                    </a:p>
                    <a:p>
                      <a:pPr marL="52388" indent="-52388">
                        <a:buFont typeface="Arial" pitchFamily="34" charset="0"/>
                        <a:buChar char="•"/>
                      </a:pPr>
                      <a:r>
                        <a:rPr lang="en-US" sz="800" baseline="0" dirty="0" smtClean="0">
                          <a:solidFill>
                            <a:srgbClr val="000000"/>
                          </a:solidFill>
                          <a:latin typeface="+mn-lt"/>
                        </a:rPr>
                        <a:t>inconsistent use of punctuation, capitalization, and spelling </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943822">
                <a:tc>
                  <a:txBody>
                    <a:bodyPr/>
                    <a:lstStyle/>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Times New Roman"/>
                          <a:cs typeface="Times New Roman"/>
                        </a:rPr>
                        <a:t>1</a:t>
                      </a:r>
                    </a:p>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Calibri"/>
                          <a:cs typeface="Times New Roman"/>
                        </a:rPr>
                        <a:t>Emerging</a:t>
                      </a:r>
                      <a:endParaRPr lang="en-US" sz="10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00" dirty="0" smtClean="0">
                          <a:solidFill>
                            <a:srgbClr val="000000"/>
                          </a:solidFill>
                          <a:latin typeface="+mn-lt"/>
                          <a:ea typeface="Calibri"/>
                          <a:cs typeface="Franklin Gothic Book"/>
                        </a:rPr>
                        <a:t>The response may be related to the topic but may provide little or no focus:</a:t>
                      </a:r>
                    </a:p>
                    <a:p>
                      <a:pPr marL="0" marR="0" algn="l">
                        <a:spcBef>
                          <a:spcPts val="0"/>
                        </a:spcBef>
                        <a:spcAft>
                          <a:spcPts val="0"/>
                        </a:spcAft>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may be very brief may have a major drift focus.</a:t>
                      </a:r>
                    </a:p>
                    <a:p>
                      <a:pPr marL="52388" marR="0" indent="-52388" algn="l">
                        <a:spcBef>
                          <a:spcPts val="0"/>
                        </a:spcBef>
                        <a:spcAft>
                          <a:spcPts val="0"/>
                        </a:spcAft>
                        <a:buFont typeface="Arial" pitchFamily="34" charset="0"/>
                        <a:buChar char="•"/>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may be confusing or ambiguous.</a:t>
                      </a:r>
                      <a:endParaRPr lang="en-US" sz="8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mn-lt"/>
                          <a:ea typeface="Calibri"/>
                          <a:cs typeface="Franklin Gothic Book"/>
                        </a:rPr>
                        <a:t>The response has little or no discernible organizational structure: </a:t>
                      </a:r>
                      <a:endParaRPr lang="en-US" sz="800" dirty="0" smtClean="0">
                        <a:solidFill>
                          <a:srgbClr val="000000"/>
                        </a:solidFill>
                        <a:latin typeface="+mn-lt"/>
                        <a:ea typeface="Calibri"/>
                        <a:cs typeface="Franklin Gothic Book"/>
                      </a:endParaRPr>
                    </a:p>
                    <a:p>
                      <a:pPr marL="0" marR="0" algn="l">
                        <a:spcBef>
                          <a:spcPts val="0"/>
                        </a:spcBef>
                        <a:spcAft>
                          <a:spcPts val="0"/>
                        </a:spcAft>
                      </a:pPr>
                      <a:endParaRPr lang="en-US" sz="800" dirty="0" smtClean="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few </a:t>
                      </a:r>
                      <a:r>
                        <a:rPr lang="en-US" sz="800" dirty="0">
                          <a:solidFill>
                            <a:srgbClr val="000000"/>
                          </a:solidFill>
                          <a:latin typeface="+mn-lt"/>
                          <a:ea typeface="Calibri"/>
                          <a:cs typeface="Franklin Gothic Book"/>
                        </a:rPr>
                        <a:t>or no transitional </a:t>
                      </a:r>
                      <a:r>
                        <a:rPr lang="en-US" sz="800" dirty="0" smtClean="0">
                          <a:solidFill>
                            <a:srgbClr val="000000"/>
                          </a:solidFill>
                          <a:latin typeface="+mn-lt"/>
                          <a:ea typeface="Calibri"/>
                          <a:cs typeface="Franklin Gothic Book"/>
                        </a:rPr>
                        <a:t>strategies</a:t>
                      </a:r>
                      <a:r>
                        <a:rPr lang="en-US" sz="800" baseline="0" dirty="0" smtClean="0">
                          <a:solidFill>
                            <a:srgbClr val="000000"/>
                          </a:solidFill>
                          <a:latin typeface="+mn-lt"/>
                          <a:ea typeface="Calibri"/>
                          <a:cs typeface="Franklin Gothic Book"/>
                        </a:rPr>
                        <a:t> </a:t>
                      </a:r>
                      <a:r>
                        <a:rPr lang="en-US" sz="800" dirty="0" smtClean="0">
                          <a:solidFill>
                            <a:srgbClr val="000000"/>
                          </a:solidFill>
                          <a:latin typeface="+mn-lt"/>
                          <a:ea typeface="Calibri"/>
                          <a:cs typeface="Franklin Gothic Book"/>
                        </a:rPr>
                        <a:t>are evident. </a:t>
                      </a:r>
                    </a:p>
                    <a:p>
                      <a:pPr marL="58738" marR="0" indent="-58738" algn="l">
                        <a:spcBef>
                          <a:spcPts val="0"/>
                        </a:spcBef>
                        <a:spcAft>
                          <a:spcPts val="0"/>
                        </a:spcAft>
                        <a:buFont typeface="Arial" pitchFamily="34" charset="0"/>
                        <a:buChar char="•"/>
                      </a:pPr>
                      <a:endParaRPr lang="en-US" sz="800" dirty="0">
                        <a:solidFill>
                          <a:srgbClr val="000000"/>
                        </a:solidFill>
                        <a:latin typeface="+mn-lt"/>
                        <a:ea typeface="Calibri"/>
                        <a:cs typeface="Franklin Gothic Book"/>
                      </a:endParaRPr>
                    </a:p>
                    <a:p>
                      <a:pPr marL="58738" marR="0" indent="-5873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frequent </a:t>
                      </a:r>
                      <a:r>
                        <a:rPr lang="en-US" sz="800" dirty="0">
                          <a:solidFill>
                            <a:srgbClr val="000000"/>
                          </a:solidFill>
                          <a:latin typeface="+mn-lt"/>
                          <a:ea typeface="Calibri"/>
                          <a:cs typeface="Franklin Gothic Book"/>
                        </a:rPr>
                        <a:t>extraneous ideas may </a:t>
                      </a:r>
                      <a:r>
                        <a:rPr lang="en-US" sz="800" dirty="0" smtClean="0">
                          <a:solidFill>
                            <a:srgbClr val="000000"/>
                          </a:solidFill>
                          <a:latin typeface="+mn-lt"/>
                          <a:ea typeface="Calibri"/>
                          <a:cs typeface="Franklin Gothic Book"/>
                        </a:rPr>
                        <a:t>intrude.</a:t>
                      </a:r>
                      <a:endParaRPr lang="en-US" sz="8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mn-lt"/>
                          <a:ea typeface="Calibri"/>
                          <a:cs typeface="Franklin Gothic Book"/>
                        </a:rPr>
                        <a:t>The response provides minimal support/evidence for the controlling idea or main idea that includes little or no use of sources, facts, and details: </a:t>
                      </a:r>
                      <a:endParaRPr lang="en-US" sz="800" dirty="0" smtClean="0">
                        <a:solidFill>
                          <a:srgbClr val="000000"/>
                        </a:solidFill>
                        <a:latin typeface="+mn-lt"/>
                        <a:ea typeface="Calibri"/>
                        <a:cs typeface="Franklin Gothic Book"/>
                      </a:endParaRPr>
                    </a:p>
                    <a:p>
                      <a:pPr marL="0" marR="0" algn="l">
                        <a:spcBef>
                          <a:spcPts val="0"/>
                        </a:spcBef>
                        <a:spcAft>
                          <a:spcPts val="0"/>
                        </a:spcAft>
                      </a:pPr>
                      <a:endParaRPr lang="en-US" sz="800" dirty="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use </a:t>
                      </a:r>
                      <a:r>
                        <a:rPr lang="en-US" sz="800" dirty="0">
                          <a:solidFill>
                            <a:srgbClr val="000000"/>
                          </a:solidFill>
                          <a:latin typeface="+mn-lt"/>
                          <a:ea typeface="Calibri"/>
                          <a:cs typeface="Franklin Gothic Book"/>
                        </a:rPr>
                        <a:t>of evidence from the source material is minimal, absent, in error, or irrelevant </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buFont typeface="Arial" pitchFamily="34" charset="0"/>
                        <a:buNone/>
                      </a:pPr>
                      <a:r>
                        <a:rPr lang="en-US" sz="800" dirty="0">
                          <a:solidFill>
                            <a:srgbClr val="000000"/>
                          </a:solidFill>
                          <a:latin typeface="+mn-lt"/>
                          <a:ea typeface="Calibri"/>
                          <a:cs typeface="Franklin Gothic Book"/>
                        </a:rPr>
                        <a:t>The response expression of ideas is vague, lacks clarity, or is confusing: </a:t>
                      </a:r>
                      <a:endParaRPr lang="en-US" sz="800" dirty="0" smtClean="0">
                        <a:solidFill>
                          <a:srgbClr val="000000"/>
                        </a:solidFill>
                        <a:latin typeface="+mn-lt"/>
                        <a:ea typeface="Calibri"/>
                        <a:cs typeface="Franklin Gothic Book"/>
                      </a:endParaRPr>
                    </a:p>
                    <a:p>
                      <a:pPr marL="0" marR="0" algn="l">
                        <a:spcBef>
                          <a:spcPts val="0"/>
                        </a:spcBef>
                        <a:spcAft>
                          <a:spcPts val="0"/>
                        </a:spcAft>
                        <a:buFont typeface="Arial" pitchFamily="34" charset="0"/>
                        <a:buNone/>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uses </a:t>
                      </a:r>
                      <a:r>
                        <a:rPr lang="en-US" sz="800" dirty="0">
                          <a:solidFill>
                            <a:srgbClr val="000000"/>
                          </a:solidFill>
                          <a:latin typeface="+mn-lt"/>
                          <a:ea typeface="Calibri"/>
                          <a:cs typeface="Franklin Gothic Book"/>
                        </a:rPr>
                        <a:t>limited language or domain-specific vocabulary </a:t>
                      </a: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may </a:t>
                      </a:r>
                      <a:r>
                        <a:rPr lang="en-US" sz="800" dirty="0">
                          <a:solidFill>
                            <a:srgbClr val="000000"/>
                          </a:solidFill>
                          <a:latin typeface="+mn-lt"/>
                          <a:ea typeface="Calibri"/>
                          <a:cs typeface="Franklin Gothic Book"/>
                        </a:rPr>
                        <a:t>have little sense of audience and purpose </a:t>
                      </a: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mn-lt"/>
                          <a:ea typeface="Calibri"/>
                          <a:cs typeface="Franklin Gothic Book"/>
                        </a:rPr>
                        <a:t>The response demonstrates a lack of command of conventions: </a:t>
                      </a:r>
                      <a:endParaRPr lang="en-US" sz="800" dirty="0" smtClean="0">
                        <a:solidFill>
                          <a:srgbClr val="000000"/>
                        </a:solidFill>
                        <a:latin typeface="+mn-lt"/>
                        <a:ea typeface="Calibri"/>
                        <a:cs typeface="Franklin Gothic Book"/>
                      </a:endParaRPr>
                    </a:p>
                    <a:p>
                      <a:pPr marL="0" marR="0" algn="l">
                        <a:spcBef>
                          <a:spcPts val="0"/>
                        </a:spcBef>
                        <a:spcAft>
                          <a:spcPts val="0"/>
                        </a:spcAft>
                      </a:pPr>
                      <a:endParaRPr lang="en-US" sz="800" dirty="0" smtClean="0">
                        <a:solidFill>
                          <a:srgbClr val="000000"/>
                        </a:solidFill>
                        <a:latin typeface="+mn-lt"/>
                        <a:ea typeface="Calibri"/>
                        <a:cs typeface="Franklin Gothic Book"/>
                      </a:endParaRPr>
                    </a:p>
                    <a:p>
                      <a:pPr marL="52388" marR="0" indent="-52388" algn="l">
                        <a:spcBef>
                          <a:spcPts val="0"/>
                        </a:spcBef>
                        <a:spcAft>
                          <a:spcPts val="0"/>
                        </a:spcAft>
                        <a:buFont typeface="Arial" pitchFamily="34" charset="0"/>
                        <a:buChar char="•"/>
                      </a:pPr>
                      <a:r>
                        <a:rPr lang="en-US" sz="800" dirty="0" smtClean="0">
                          <a:solidFill>
                            <a:srgbClr val="000000"/>
                          </a:solidFill>
                          <a:latin typeface="+mn-lt"/>
                          <a:ea typeface="Calibri"/>
                          <a:cs typeface="Franklin Gothic Book"/>
                        </a:rPr>
                        <a:t>errors </a:t>
                      </a:r>
                      <a:r>
                        <a:rPr lang="en-US" sz="800" dirty="0">
                          <a:solidFill>
                            <a:srgbClr val="000000"/>
                          </a:solidFill>
                          <a:latin typeface="+mn-lt"/>
                          <a:ea typeface="Calibri"/>
                          <a:cs typeface="Franklin Gothic Book"/>
                        </a:rPr>
                        <a:t>are frequent and severe and meaning is often </a:t>
                      </a:r>
                      <a:r>
                        <a:rPr lang="en-US" sz="800" dirty="0" smtClean="0">
                          <a:solidFill>
                            <a:srgbClr val="000000"/>
                          </a:solidFill>
                          <a:latin typeface="+mn-lt"/>
                          <a:ea typeface="Calibri"/>
                          <a:cs typeface="Franklin Gothic Book"/>
                        </a:rPr>
                        <a:t>obscure. </a:t>
                      </a:r>
                      <a:endParaRPr lang="en-US" sz="8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41199">
                <a:tc>
                  <a:txBody>
                    <a:bodyPr/>
                    <a:lstStyle/>
                    <a:p>
                      <a:pPr marL="0" marR="0" algn="ctr">
                        <a:lnSpc>
                          <a:spcPct val="115000"/>
                        </a:lnSpc>
                        <a:spcBef>
                          <a:spcPts val="0"/>
                        </a:spcBef>
                        <a:spcAft>
                          <a:spcPts val="0"/>
                        </a:spcAft>
                      </a:pPr>
                      <a:r>
                        <a:rPr lang="en-US" sz="800" b="1" dirty="0">
                          <a:solidFill>
                            <a:srgbClr val="000000"/>
                          </a:solidFill>
                          <a:effectLst>
                            <a:outerShdw blurRad="38100" dist="38100" dir="2700000" algn="tl">
                              <a:srgbClr val="000000">
                                <a:alpha val="43137"/>
                              </a:srgbClr>
                            </a:outerShdw>
                          </a:effectLst>
                          <a:latin typeface="+mn-lt"/>
                          <a:ea typeface="Times New Roman"/>
                          <a:cs typeface="Times New Roman"/>
                        </a:rPr>
                        <a:t>0</a:t>
                      </a:r>
                      <a:endParaRPr lang="en-US" sz="8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5">
                  <a:txBody>
                    <a:bodyPr/>
                    <a:lstStyle/>
                    <a:p>
                      <a:pPr algn="l" fontAlgn="t"/>
                      <a:r>
                        <a:rPr lang="en-US" sz="800" b="0" i="0" u="none" strike="noStrike" dirty="0">
                          <a:solidFill>
                            <a:srgbClr val="000000"/>
                          </a:solidFill>
                          <a:latin typeface="+mn-lt"/>
                        </a:rPr>
                        <a:t>A response gets no credit if it provides no evidence of the ability to [fill in with key language from the intended target].</a:t>
                      </a:r>
                    </a:p>
                  </a:txBody>
                  <a:tcPr marL="108866" marR="12372" marT="667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ectangle 3"/>
          <p:cNvSpPr/>
          <p:nvPr/>
        </p:nvSpPr>
        <p:spPr>
          <a:xfrm>
            <a:off x="217354" y="29794"/>
            <a:ext cx="8527848" cy="344066"/>
          </a:xfrm>
          <a:prstGeom prst="rect">
            <a:avLst/>
          </a:prstGeom>
        </p:spPr>
        <p:txBody>
          <a:bodyPr wrap="square" lIns="96898" tIns="48449" rIns="96898" bIns="48449">
            <a:spAutoFit/>
          </a:bodyPr>
          <a:lstStyle>
            <a:defPPr>
              <a:defRPr lang="en-US"/>
            </a:defPPr>
            <a:lvl1pPr marL="0" algn="l" defTabSz="961309" rtl="0" eaLnBrk="1" latinLnBrk="0" hangingPunct="1">
              <a:defRPr sz="1900" kern="1200">
                <a:solidFill>
                  <a:schemeClr val="tx1"/>
                </a:solidFill>
                <a:latin typeface="+mn-lt"/>
                <a:ea typeface="+mn-ea"/>
                <a:cs typeface="+mn-cs"/>
              </a:defRPr>
            </a:lvl1pPr>
            <a:lvl2pPr marL="480654" algn="l" defTabSz="961309" rtl="0" eaLnBrk="1" latinLnBrk="0" hangingPunct="1">
              <a:defRPr sz="1900" kern="1200">
                <a:solidFill>
                  <a:schemeClr val="tx1"/>
                </a:solidFill>
                <a:latin typeface="+mn-lt"/>
                <a:ea typeface="+mn-ea"/>
                <a:cs typeface="+mn-cs"/>
              </a:defRPr>
            </a:lvl2pPr>
            <a:lvl3pPr marL="961309" algn="l" defTabSz="961309" rtl="0" eaLnBrk="1" latinLnBrk="0" hangingPunct="1">
              <a:defRPr sz="1900" kern="1200">
                <a:solidFill>
                  <a:schemeClr val="tx1"/>
                </a:solidFill>
                <a:latin typeface="+mn-lt"/>
                <a:ea typeface="+mn-ea"/>
                <a:cs typeface="+mn-cs"/>
              </a:defRPr>
            </a:lvl3pPr>
            <a:lvl4pPr marL="1441963" algn="l" defTabSz="961309" rtl="0" eaLnBrk="1" latinLnBrk="0" hangingPunct="1">
              <a:defRPr sz="1900" kern="1200">
                <a:solidFill>
                  <a:schemeClr val="tx1"/>
                </a:solidFill>
                <a:latin typeface="+mn-lt"/>
                <a:ea typeface="+mn-ea"/>
                <a:cs typeface="+mn-cs"/>
              </a:defRPr>
            </a:lvl4pPr>
            <a:lvl5pPr marL="1922617" algn="l" defTabSz="961309" rtl="0" eaLnBrk="1" latinLnBrk="0" hangingPunct="1">
              <a:defRPr sz="1900" kern="1200">
                <a:solidFill>
                  <a:schemeClr val="tx1"/>
                </a:solidFill>
                <a:latin typeface="+mn-lt"/>
                <a:ea typeface="+mn-ea"/>
                <a:cs typeface="+mn-cs"/>
              </a:defRPr>
            </a:lvl5pPr>
            <a:lvl6pPr marL="2403272" algn="l" defTabSz="961309" rtl="0" eaLnBrk="1" latinLnBrk="0" hangingPunct="1">
              <a:defRPr sz="1900" kern="1200">
                <a:solidFill>
                  <a:schemeClr val="tx1"/>
                </a:solidFill>
                <a:latin typeface="+mn-lt"/>
                <a:ea typeface="+mn-ea"/>
                <a:cs typeface="+mn-cs"/>
              </a:defRPr>
            </a:lvl6pPr>
            <a:lvl7pPr marL="2883926" algn="l" defTabSz="961309" rtl="0" eaLnBrk="1" latinLnBrk="0" hangingPunct="1">
              <a:defRPr sz="1900" kern="1200">
                <a:solidFill>
                  <a:schemeClr val="tx1"/>
                </a:solidFill>
                <a:latin typeface="+mn-lt"/>
                <a:ea typeface="+mn-ea"/>
                <a:cs typeface="+mn-cs"/>
              </a:defRPr>
            </a:lvl7pPr>
            <a:lvl8pPr marL="3364581" algn="l" defTabSz="961309" rtl="0" eaLnBrk="1" latinLnBrk="0" hangingPunct="1">
              <a:defRPr sz="1900" kern="1200">
                <a:solidFill>
                  <a:schemeClr val="tx1"/>
                </a:solidFill>
                <a:latin typeface="+mn-lt"/>
                <a:ea typeface="+mn-ea"/>
                <a:cs typeface="+mn-cs"/>
              </a:defRPr>
            </a:lvl8pPr>
            <a:lvl9pPr marL="3845235" algn="l" defTabSz="961309" rtl="0" eaLnBrk="1" latinLnBrk="0" hangingPunct="1">
              <a:defRPr sz="1900" kern="1200">
                <a:solidFill>
                  <a:schemeClr val="tx1"/>
                </a:solidFill>
                <a:latin typeface="+mn-lt"/>
                <a:ea typeface="+mn-ea"/>
                <a:cs typeface="+mn-cs"/>
              </a:defRPr>
            </a:lvl9pPr>
          </a:lstStyle>
          <a:p>
            <a:r>
              <a:rPr lang="en-US" sz="1600" b="1" dirty="0">
                <a:effectLst>
                  <a:outerShdw blurRad="38100" dist="38100" dir="2700000" algn="tl">
                    <a:srgbClr val="000000">
                      <a:alpha val="43137"/>
                    </a:srgbClr>
                  </a:outerShdw>
                </a:effectLst>
              </a:rPr>
              <a:t> Grades 6 - 12: Generic 4-Point Informational/Explanatory Writing Rubric </a:t>
            </a:r>
            <a:endParaRPr lang="en-US" sz="1600"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6E8A0ECE-C9E2-4B32-8A0E-7D248228F9D1}" type="slidenum">
              <a:rPr lang="en-US" smtClean="0"/>
              <a:pPr/>
              <a:t>28</a:t>
            </a:fld>
            <a:endParaRPr lang="en-US"/>
          </a:p>
        </p:txBody>
      </p:sp>
    </p:spTree>
    <p:extLst>
      <p:ext uri="{BB962C8B-B14F-4D97-AF65-F5344CB8AC3E}">
        <p14:creationId xmlns:p14="http://schemas.microsoft.com/office/powerpoint/2010/main" val="29507403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096000" y="6400800"/>
            <a:ext cx="2895600" cy="365125"/>
          </a:xfrm>
        </p:spPr>
        <p:txBody>
          <a:bodyPr/>
          <a:lstStyle/>
          <a:p>
            <a:r>
              <a:rPr lang="en-US" dirty="0" smtClean="0"/>
              <a:t>12/01/14 Judy Ramer/OSP and HSD</a:t>
            </a:r>
            <a:endParaRPr lang="en-US" dirty="0"/>
          </a:p>
        </p:txBody>
      </p:sp>
      <p:sp>
        <p:nvSpPr>
          <p:cNvPr id="6" name="TextBox 5"/>
          <p:cNvSpPr txBox="1"/>
          <p:nvPr/>
        </p:nvSpPr>
        <p:spPr>
          <a:xfrm>
            <a:off x="838200" y="1143000"/>
            <a:ext cx="7162800" cy="1938992"/>
          </a:xfrm>
          <a:prstGeom prst="rect">
            <a:avLst/>
          </a:prstGeom>
          <a:noFill/>
        </p:spPr>
        <p:txBody>
          <a:bodyPr wrap="square" rtlCol="0">
            <a:spAutoFit/>
          </a:bodyPr>
          <a:lstStyle/>
          <a:p>
            <a:pPr algn="ctr"/>
            <a:r>
              <a:rPr lang="en-US" sz="4000" dirty="0" smtClean="0"/>
              <a:t>Narrative</a:t>
            </a:r>
          </a:p>
          <a:p>
            <a:pPr algn="ctr"/>
            <a:r>
              <a:rPr lang="en-US" sz="4000" dirty="0" smtClean="0"/>
              <a:t> Exemplar Pieces</a:t>
            </a:r>
            <a:endParaRPr lang="en-US" sz="4000" dirty="0"/>
          </a:p>
          <a:p>
            <a:pPr algn="ctr"/>
            <a:endParaRPr lang="en-US" sz="4000" dirty="0"/>
          </a:p>
        </p:txBody>
      </p:sp>
    </p:spTree>
    <p:extLst>
      <p:ext uri="{BB962C8B-B14F-4D97-AF65-F5344CB8AC3E}">
        <p14:creationId xmlns:p14="http://schemas.microsoft.com/office/powerpoint/2010/main" val="36059803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4800" y="0"/>
            <a:ext cx="8839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a:xfrm>
            <a:off x="6096000" y="6416675"/>
            <a:ext cx="2895600" cy="365125"/>
          </a:xfrm>
        </p:spPr>
        <p:txBody>
          <a:bodyPr/>
          <a:lstStyle/>
          <a:p>
            <a:r>
              <a:rPr lang="en-US" dirty="0" smtClean="0"/>
              <a:t>12/01/14 Judy Ramer/OSP and HSD</a:t>
            </a:r>
            <a:endParaRPr lang="en-US" dirty="0"/>
          </a:p>
        </p:txBody>
      </p:sp>
    </p:spTree>
    <p:extLst>
      <p:ext uri="{BB962C8B-B14F-4D97-AF65-F5344CB8AC3E}">
        <p14:creationId xmlns:p14="http://schemas.microsoft.com/office/powerpoint/2010/main" val="35177003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000" dirty="0" smtClean="0"/>
              <a:t>(K Narrative story)</a:t>
            </a:r>
            <a:endParaRPr lang="en-US" sz="1000"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267200" y="334538"/>
            <a:ext cx="4566029" cy="6057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8178" t="22712" r="23780" b="71763"/>
          <a:stretch/>
        </p:blipFill>
        <p:spPr bwMode="auto">
          <a:xfrm>
            <a:off x="152400" y="118641"/>
            <a:ext cx="3962400" cy="485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83000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41459498"/>
              </p:ext>
            </p:extLst>
          </p:nvPr>
        </p:nvGraphicFramePr>
        <p:xfrm>
          <a:off x="609600" y="609600"/>
          <a:ext cx="7696200" cy="5356310"/>
        </p:xfrm>
        <a:graphic>
          <a:graphicData uri="http://schemas.openxmlformats.org/drawingml/2006/table">
            <a:tbl>
              <a:tblPr/>
              <a:tblGrid>
                <a:gridCol w="1072593"/>
                <a:gridCol w="1365807"/>
                <a:gridCol w="1295400"/>
                <a:gridCol w="1219200"/>
                <a:gridCol w="1219200"/>
                <a:gridCol w="1524000"/>
              </a:tblGrid>
              <a:tr h="291851">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smtClean="0">
                          <a:ln>
                            <a:noFill/>
                          </a:ln>
                          <a:solidFill>
                            <a:prstClr val="black"/>
                          </a:solidFill>
                          <a:effectLst/>
                          <a:uLnTx/>
                          <a:uFillTx/>
                          <a:latin typeface="+mn-lt"/>
                          <a:ea typeface="+mn-ea"/>
                          <a:cs typeface="+mn-cs"/>
                        </a:rPr>
                        <a:t>CCSS.ELA-LITERACY.W.K.3</a:t>
                      </a:r>
                      <a:r>
                        <a:rPr kumimoji="0" lang="en-US" sz="900" b="0" i="0" u="none" strike="noStrike" kern="1200" cap="none" spc="0" normalizeH="0" baseline="0" noProof="0" dirty="0" smtClean="0">
                          <a:ln>
                            <a:noFill/>
                          </a:ln>
                          <a:solidFill>
                            <a:prstClr val="black"/>
                          </a:solidFill>
                          <a:effectLst/>
                          <a:uLnTx/>
                          <a:uFillTx/>
                          <a:latin typeface="+mn-lt"/>
                          <a:ea typeface="+mn-ea"/>
                          <a:cs typeface="+mn-cs"/>
                        </a:rPr>
                        <a:t/>
                      </a:r>
                      <a:br>
                        <a:rPr kumimoji="0" lang="en-US" sz="900" b="0" i="0" u="none" strike="noStrike" kern="1200" cap="none" spc="0" normalizeH="0" baseline="0" noProof="0" dirty="0" smtClean="0">
                          <a:ln>
                            <a:noFill/>
                          </a:ln>
                          <a:solidFill>
                            <a:prstClr val="black"/>
                          </a:solidFill>
                          <a:effectLst/>
                          <a:uLnTx/>
                          <a:uFillTx/>
                          <a:latin typeface="+mn-lt"/>
                          <a:ea typeface="+mn-ea"/>
                          <a:cs typeface="+mn-cs"/>
                        </a:rPr>
                      </a:br>
                      <a:r>
                        <a:rPr lang="en-US" sz="900" dirty="0" smtClean="0"/>
                        <a:t>Use a combination of drawing, dictating, and writing to narrate a single event or several loosely linked events, tell about the events in the order in which they occurred, and provide a reaction to what happened.</a:t>
                      </a:r>
                      <a:endParaRPr kumimoji="0" lang="en-US" sz="900" b="0" i="0" u="none" strike="noStrike" kern="1200" cap="none" spc="0" normalizeH="0" baseline="0" noProof="0" dirty="0" smtClean="0">
                        <a:ln>
                          <a:noFill/>
                        </a:ln>
                        <a:solidFill>
                          <a:prstClr val="black"/>
                        </a:solidFill>
                        <a:effectLst/>
                        <a:uLnTx/>
                        <a:uFillTx/>
                        <a:latin typeface="+mn-lt"/>
                        <a:ea typeface="+mn-ea"/>
                        <a:cs typeface="+mn-cs"/>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1851">
                <a:tc gridSpan="6">
                  <a:txBody>
                    <a:bodyPr/>
                    <a:lstStyle/>
                    <a:p>
                      <a:pPr marL="0" marR="0" algn="ctr">
                        <a:lnSpc>
                          <a:spcPct val="115000"/>
                        </a:lnSpc>
                        <a:spcBef>
                          <a:spcPts val="0"/>
                        </a:spcBef>
                        <a:spcAft>
                          <a:spcPts val="0"/>
                        </a:spcAft>
                      </a:pPr>
                      <a:r>
                        <a:rPr lang="en-US" sz="1800" b="1" i="1" dirty="0" smtClean="0">
                          <a:latin typeface="+mn-lt"/>
                          <a:ea typeface="Calibri"/>
                          <a:cs typeface="Times New Roman"/>
                        </a:rPr>
                        <a:t>K-2    </a:t>
                      </a:r>
                      <a:r>
                        <a:rPr lang="en-US" sz="1800" dirty="0" smtClean="0">
                          <a:latin typeface="+mn-lt"/>
                          <a:ea typeface="Calibri"/>
                          <a:cs typeface="Times New Roman"/>
                        </a:rPr>
                        <a:t>SBAC 4 Point Narrative Rubric</a:t>
                      </a:r>
                      <a:endParaRPr lang="en-US" sz="18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91851">
                <a:tc rowSpan="2">
                  <a:txBody>
                    <a:bodyPr/>
                    <a:lstStyle/>
                    <a:p>
                      <a:pPr marL="0" marR="0" algn="ctr">
                        <a:lnSpc>
                          <a:spcPct val="115000"/>
                        </a:lnSpc>
                        <a:spcBef>
                          <a:spcPts val="0"/>
                        </a:spcBef>
                        <a:spcAft>
                          <a:spcPts val="0"/>
                        </a:spcAft>
                      </a:pPr>
                      <a:r>
                        <a:rPr lang="en-US" sz="2400" b="1" dirty="0">
                          <a:solidFill>
                            <a:srgbClr val="000000"/>
                          </a:solidFill>
                          <a:latin typeface="+mn-lt"/>
                          <a:ea typeface="Times New Roman"/>
                          <a:cs typeface="Times New Roman"/>
                        </a:rPr>
                        <a:t>Score</a:t>
                      </a:r>
                      <a:endParaRPr lang="en-US" sz="24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9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1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Times New Roman"/>
                          <a:cs typeface="Times New Roman"/>
                        </a:rPr>
                        <a:t>Conventions</a:t>
                      </a:r>
                    </a:p>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Calibri"/>
                          <a:cs typeface="Times New Roman"/>
                        </a:rPr>
                        <a:t>Standard L 1-2</a:t>
                      </a: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24028">
                <a:tc vMerge="1">
                  <a:txBody>
                    <a:bodyPr/>
                    <a:lstStyle/>
                    <a:p>
                      <a:endParaRPr lang="en-US"/>
                    </a:p>
                  </a:txBody>
                  <a:tcPr/>
                </a:tc>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040892">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-Beginning establishes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engaging context for story line/events (e.g., asks a question; starts with action or feelings)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-Effectively presents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and maintains focus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(controlling idea) of</a:t>
                      </a:r>
                      <a:endParaRPr lang="en-US" sz="900" b="0" dirty="0" smtClean="0">
                        <a:effectLst/>
                      </a:endParaRPr>
                    </a:p>
                    <a:p>
                      <a:r>
                        <a:rPr lang="en-US" sz="900" b="0" i="0" u="none" strike="noStrike" kern="1200" dirty="0" smtClean="0">
                          <a:solidFill>
                            <a:schemeClr val="tx1"/>
                          </a:solidFill>
                          <a:effectLst/>
                          <a:latin typeface="+mn-lt"/>
                          <a:ea typeface="+mn-ea"/>
                          <a:cs typeface="+mn-cs"/>
                        </a:rPr>
                        <a:t>story line</a:t>
                      </a:r>
                      <a:endParaRPr lang="en-US" sz="9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-Has a beginning, middle, and an ending with a sense of closure(e.g., a lesson learned –next time…; he never</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did that again)</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-Variety of transitions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used appropriately</a:t>
                      </a:r>
                      <a:endParaRPr lang="en-US" sz="900" b="0" dirty="0" smtClean="0">
                        <a:effectLst/>
                      </a:endParaRPr>
                    </a:p>
                    <a:p>
                      <a:r>
                        <a:rPr lang="en-US" sz="900" b="0" i="0" u="none" strike="noStrike" kern="1200" dirty="0" smtClean="0">
                          <a:solidFill>
                            <a:schemeClr val="tx1"/>
                          </a:solidFill>
                          <a:effectLst/>
                          <a:latin typeface="+mn-lt"/>
                          <a:ea typeface="+mn-ea"/>
                          <a:cs typeface="+mn-cs"/>
                        </a:rPr>
                        <a:t>-Chronology is logical</a:t>
                      </a:r>
                      <a:r>
                        <a:rPr lang="en-US" sz="900" b="0" dirty="0" smtClean="0">
                          <a:effectLst/>
                        </a:rPr>
                        <a:t/>
                      </a:r>
                      <a:br>
                        <a:rPr lang="en-US" sz="900" b="0" dirty="0" smtClean="0">
                          <a:effectLst/>
                        </a:rPr>
                      </a:br>
                      <a:endParaRPr lang="en-US" sz="9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-Relevant, concrete details create vivid images or ideas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-Effective use of</a:t>
                      </a:r>
                      <a:endParaRPr lang="en-US" sz="900" b="0" dirty="0" smtClean="0">
                        <a:effectLst/>
                      </a:endParaRPr>
                    </a:p>
                    <a:p>
                      <a:r>
                        <a:rPr lang="en-US" sz="900" b="0" i="0" u="none" strike="noStrike" kern="1200" dirty="0" smtClean="0">
                          <a:solidFill>
                            <a:schemeClr val="tx1"/>
                          </a:solidFill>
                          <a:effectLst/>
                          <a:latin typeface="+mn-lt"/>
                          <a:ea typeface="+mn-ea"/>
                          <a:cs typeface="+mn-cs"/>
                        </a:rPr>
                        <a:t>dialogue, sensory and concrete details, strong verbs to advance the action; or to how characters’ motivation, development, growth, or change</a:t>
                      </a:r>
                      <a:r>
                        <a:rPr lang="en-US" sz="900" b="0" dirty="0" smtClean="0">
                          <a:effectLst/>
                        </a:rPr>
                        <a:t/>
                      </a:r>
                      <a:br>
                        <a:rPr lang="en-US" sz="900" b="0" dirty="0" smtClean="0">
                          <a:effectLst/>
                        </a:rPr>
                      </a:br>
                      <a:endParaRPr lang="en-US" sz="9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-Maintains consistent</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narrator’s voice</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-Uses precise language and sentence variety (simple, compound, with phrases)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-May use figurative</a:t>
                      </a:r>
                      <a:endParaRPr lang="en-US" sz="900" b="0" dirty="0" smtClean="0">
                        <a:effectLst/>
                      </a:endParaRPr>
                    </a:p>
                    <a:p>
                      <a:r>
                        <a:rPr lang="en-US" sz="900" b="0" i="0" u="none" strike="noStrike" kern="1200" dirty="0" smtClean="0">
                          <a:solidFill>
                            <a:schemeClr val="tx1"/>
                          </a:solidFill>
                          <a:effectLst/>
                          <a:latin typeface="+mn-lt"/>
                          <a:ea typeface="+mn-ea"/>
                          <a:cs typeface="+mn-cs"/>
                        </a:rPr>
                        <a:t>language (e.g., imagery)</a:t>
                      </a:r>
                      <a:endParaRPr lang="en-US" sz="9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-Edits with support from peers, adults, resources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-Has few or no errors in</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grammar, word usage,</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mechanics as appropriate to grade (e.g., uses conventional</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spelling for words with</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common patterns)</a:t>
                      </a:r>
                      <a:endParaRPr lang="en-US" sz="900" b="0" dirty="0" smtClean="0">
                        <a:effectLst/>
                      </a:endParaRPr>
                    </a:p>
                    <a:p>
                      <a:r>
                        <a:rPr lang="en-US" sz="900" dirty="0" smtClean="0"/>
                        <a:t/>
                      </a:r>
                      <a:br>
                        <a:rPr lang="en-US" sz="900" dirty="0" smtClean="0"/>
                      </a:br>
                      <a:endParaRPr lang="en-US" sz="9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32461">
                <a:tc gridSpan="6">
                  <a:txBody>
                    <a:bodyPr/>
                    <a:lstStyle/>
                    <a:p>
                      <a:pPr marL="0" marR="0" algn="ctr">
                        <a:lnSpc>
                          <a:spcPct val="115000"/>
                        </a:lnSpc>
                        <a:spcBef>
                          <a:spcPts val="0"/>
                        </a:spcBef>
                        <a:spcAft>
                          <a:spcPts val="0"/>
                        </a:spcAft>
                      </a:pPr>
                      <a:r>
                        <a:rPr lang="en-US" sz="1200" b="1" dirty="0" smtClean="0">
                          <a:effectLst/>
                          <a:latin typeface="+mn-lt"/>
                          <a:ea typeface="Calibri"/>
                          <a:cs typeface="Times New Roman"/>
                        </a:rPr>
                        <a:t>Exemplar Example for Grade K</a:t>
                      </a:r>
                      <a:endParaRPr lang="en-US" sz="1200" b="1" dirty="0">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hMerge="1">
                  <a:txBody>
                    <a:bodyPr/>
                    <a:lstStyle/>
                    <a:p>
                      <a:pPr marL="53975" indent="0" algn="l"/>
                      <a:endParaRPr lang="en-US" sz="7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137031">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smtClean="0">
                        <a:effectLst>
                          <a:outerShdw blurRad="38100" dist="38100" dir="2700000" algn="tl">
                            <a:srgbClr val="000000">
                              <a:alpha val="43137"/>
                            </a:srgbClr>
                          </a:outerShdw>
                        </a:effectLst>
                        <a:latin typeface="+mn-lt"/>
                        <a:ea typeface="Calibri"/>
                        <a:cs typeface="Times New Roman"/>
                      </a:endParaRPr>
                    </a:p>
                    <a:p>
                      <a:pPr marL="0" marR="0" algn="ctr">
                        <a:lnSpc>
                          <a:spcPct val="115000"/>
                        </a:lnSpc>
                        <a:spcBef>
                          <a:spcPts val="0"/>
                        </a:spcBef>
                        <a:spcAft>
                          <a:spcPts val="0"/>
                        </a:spcAft>
                      </a:pP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establishes a situation by naming a place:</a:t>
                      </a:r>
                    </a:p>
                    <a:p>
                      <a:pPr marL="0" indent="0">
                        <a:buFont typeface="Arial" panose="020B0604020202020204" pitchFamily="34" charset="0"/>
                        <a:buNone/>
                      </a:pPr>
                      <a:r>
                        <a:rPr lang="en-US" sz="900" b="0" i="1" u="none" strike="noStrike" kern="1200" baseline="0" dirty="0" err="1" smtClean="0">
                          <a:solidFill>
                            <a:schemeClr val="tx1"/>
                          </a:solidFill>
                          <a:latin typeface="+mn-lt"/>
                          <a:ea typeface="+mn-ea"/>
                          <a:cs typeface="+mn-cs"/>
                        </a:rPr>
                        <a:t>Disnand</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(Disneyland)</a:t>
                      </a:r>
                    </a:p>
                    <a:p>
                      <a:pPr marL="0" indent="0">
                        <a:buFont typeface="Arial" panose="020B0604020202020204" pitchFamily="34" charset="0"/>
                        <a:buNone/>
                      </a:pPr>
                      <a:endParaRPr lang="en-US" sz="9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Effectively maintains focus with every sentence being about the trip to Disneyland.</a:t>
                      </a:r>
                      <a:endParaRPr lang="en-US" sz="9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recounts several loosely linked events and the order in which they occurred.</a:t>
                      </a:r>
                    </a:p>
                    <a:p>
                      <a:r>
                        <a:rPr lang="en-US" sz="900" b="0" i="0" u="none" strike="noStrike" kern="1200" baseline="0" dirty="0" smtClean="0">
                          <a:solidFill>
                            <a:schemeClr val="tx1"/>
                          </a:solidFill>
                          <a:latin typeface="+mn-lt"/>
                          <a:ea typeface="+mn-ea"/>
                          <a:cs typeface="+mn-cs"/>
                        </a:rPr>
                        <a:t>o </a:t>
                      </a:r>
                      <a:r>
                        <a:rPr lang="en-US" sz="900" b="0" i="1" u="none" strike="noStrike" kern="1200" baseline="0" dirty="0" smtClean="0">
                          <a:solidFill>
                            <a:schemeClr val="tx1"/>
                          </a:solidFill>
                          <a:latin typeface="+mn-lt"/>
                          <a:ea typeface="+mn-ea"/>
                          <a:cs typeface="+mn-cs"/>
                        </a:rPr>
                        <a:t>I had a fun on </a:t>
                      </a:r>
                      <a:r>
                        <a:rPr lang="en-US" sz="900" b="0" i="1" u="none" strike="noStrike" kern="1200" baseline="0" dirty="0" err="1" smtClean="0">
                          <a:solidFill>
                            <a:schemeClr val="tx1"/>
                          </a:solidFill>
                          <a:latin typeface="+mn-lt"/>
                          <a:ea typeface="+mn-ea"/>
                          <a:cs typeface="+mn-cs"/>
                        </a:rPr>
                        <a:t>vacshne</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(vacation). . . . </a:t>
                      </a:r>
                      <a:r>
                        <a:rPr lang="en-US" sz="900" b="0" i="1" u="none" strike="noStrike" kern="1200" baseline="0" dirty="0" smtClean="0">
                          <a:solidFill>
                            <a:schemeClr val="tx1"/>
                          </a:solidFill>
                          <a:latin typeface="+mn-lt"/>
                          <a:ea typeface="+mn-ea"/>
                          <a:cs typeface="+mn-cs"/>
                        </a:rPr>
                        <a:t>I see lot </a:t>
                      </a:r>
                      <a:r>
                        <a:rPr lang="en-US" sz="900" b="0" i="0" u="none" strike="noStrike" kern="1200" baseline="0" dirty="0" smtClean="0">
                          <a:solidFill>
                            <a:schemeClr val="tx1"/>
                          </a:solidFill>
                          <a:latin typeface="+mn-lt"/>
                          <a:ea typeface="+mn-ea"/>
                          <a:cs typeface="+mn-cs"/>
                        </a:rPr>
                        <a:t>(lots) </a:t>
                      </a:r>
                      <a:r>
                        <a:rPr lang="en-US" sz="900" b="0" i="1" u="none" strike="noStrike" kern="1200" baseline="0" dirty="0" smtClean="0">
                          <a:solidFill>
                            <a:schemeClr val="tx1"/>
                          </a:solidFill>
                          <a:latin typeface="+mn-lt"/>
                          <a:ea typeface="+mn-ea"/>
                          <a:cs typeface="+mn-cs"/>
                        </a:rPr>
                        <a:t>of rids </a:t>
                      </a:r>
                      <a:r>
                        <a:rPr lang="en-US" sz="900" b="0" i="0" u="none" strike="noStrike" kern="1200" baseline="0" dirty="0" smtClean="0">
                          <a:solidFill>
                            <a:schemeClr val="tx1"/>
                          </a:solidFill>
                          <a:latin typeface="+mn-lt"/>
                          <a:ea typeface="+mn-ea"/>
                          <a:cs typeface="+mn-cs"/>
                        </a:rPr>
                        <a:t>(rides). </a:t>
                      </a:r>
                      <a:r>
                        <a:rPr lang="en-US" sz="900" b="0" i="1" u="none" strike="noStrike" kern="1200" baseline="0" dirty="0" smtClean="0">
                          <a:solidFill>
                            <a:schemeClr val="tx1"/>
                          </a:solidFill>
                          <a:latin typeface="+mn-lt"/>
                          <a:ea typeface="+mn-ea"/>
                          <a:cs typeface="+mn-cs"/>
                        </a:rPr>
                        <a:t>I went on the </a:t>
                      </a:r>
                      <a:r>
                        <a:rPr lang="en-US" sz="900" b="0" i="1" u="none" strike="noStrike" kern="1200" baseline="0" dirty="0" err="1" smtClean="0">
                          <a:solidFill>
                            <a:schemeClr val="tx1"/>
                          </a:solidFill>
                          <a:latin typeface="+mn-lt"/>
                          <a:ea typeface="+mn-ea"/>
                          <a:cs typeface="+mn-cs"/>
                        </a:rPr>
                        <a:t>mader</a:t>
                      </a:r>
                      <a:endParaRPr lang="en-US" sz="900" b="0" i="1" u="none" strike="noStrike" kern="1200" baseline="0" dirty="0" smtClean="0">
                        <a:solidFill>
                          <a:schemeClr val="tx1"/>
                        </a:solidFill>
                        <a:latin typeface="+mn-lt"/>
                        <a:ea typeface="+mn-ea"/>
                        <a:cs typeface="+mn-cs"/>
                      </a:endParaRPr>
                    </a:p>
                    <a:p>
                      <a:r>
                        <a:rPr lang="en-US" sz="900" b="0" i="1" u="none" strike="noStrike" kern="1200" baseline="0" dirty="0" err="1" smtClean="0">
                          <a:solidFill>
                            <a:schemeClr val="tx1"/>
                          </a:solidFill>
                          <a:latin typeface="+mn-lt"/>
                          <a:ea typeface="+mn-ea"/>
                          <a:cs typeface="+mn-cs"/>
                        </a:rPr>
                        <a:t>hon</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(Matterhorn)</a:t>
                      </a:r>
                      <a:r>
                        <a:rPr lang="en-US" sz="900" b="0" i="1" u="none" strike="noStrike" kern="1200" baseline="0" dirty="0" smtClean="0">
                          <a:solidFill>
                            <a:schemeClr val="tx1"/>
                          </a:solidFill>
                          <a:latin typeface="+mn-lt"/>
                          <a:ea typeface="+mn-ea"/>
                          <a:cs typeface="+mn-cs"/>
                        </a:rPr>
                        <a:t>. . . . I went my house.</a:t>
                      </a:r>
                    </a:p>
                    <a:p>
                      <a:endParaRPr lang="en-US" sz="900" b="0" i="1" u="none" strike="noStrike" kern="1200" baseline="0" dirty="0" smtClean="0">
                        <a:solidFill>
                          <a:schemeClr val="tx1"/>
                        </a:solidFill>
                        <a:effectLst/>
                        <a:latin typeface="+mn-lt"/>
                        <a:ea typeface="+mn-ea"/>
                        <a:cs typeface="+mn-cs"/>
                      </a:endParaRPr>
                    </a:p>
                    <a:p>
                      <a:endParaRPr lang="en-US" sz="900" b="0" dirty="0">
                        <a:solidFill>
                          <a:schemeClr val="tx1"/>
                        </a:solidFill>
                        <a:effectLst/>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provides a reaction to what happened.</a:t>
                      </a:r>
                    </a:p>
                    <a:p>
                      <a:pPr marL="0" indent="0">
                        <a:buFont typeface="Arial" panose="020B0604020202020204" pitchFamily="34" charset="0"/>
                        <a:buNone/>
                      </a:pPr>
                      <a:r>
                        <a:rPr lang="en-US" sz="900" b="0" i="0" u="none" strike="noStrike" kern="1200" baseline="0" smtClean="0">
                          <a:solidFill>
                            <a:schemeClr val="tx1"/>
                          </a:solidFill>
                          <a:latin typeface="+mn-lt"/>
                          <a:ea typeface="+mn-ea"/>
                          <a:cs typeface="+mn-cs"/>
                        </a:rPr>
                        <a:t> </a:t>
                      </a:r>
                      <a:r>
                        <a:rPr lang="en-US" sz="900" b="0" i="1" u="none" strike="noStrike" kern="1200" baseline="0" dirty="0" smtClean="0">
                          <a:solidFill>
                            <a:schemeClr val="tx1"/>
                          </a:solidFill>
                          <a:latin typeface="+mn-lt"/>
                          <a:ea typeface="+mn-ea"/>
                          <a:cs typeface="+mn-cs"/>
                        </a:rPr>
                        <a:t>I had a fun on </a:t>
                      </a:r>
                      <a:r>
                        <a:rPr lang="en-US" sz="900" b="0" i="1" u="none" strike="noStrike" kern="1200" baseline="0" dirty="0" err="1" smtClean="0">
                          <a:solidFill>
                            <a:schemeClr val="tx1"/>
                          </a:solidFill>
                          <a:latin typeface="+mn-lt"/>
                          <a:ea typeface="+mn-ea"/>
                          <a:cs typeface="+mn-cs"/>
                        </a:rPr>
                        <a:t>vacshne</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(vacation).</a:t>
                      </a:r>
                      <a:endParaRPr lang="en-US" sz="900" b="0" i="0" u="none" strike="noStrike" kern="1200" baseline="0" dirty="0" smtClean="0">
                        <a:solidFill>
                          <a:srgbClr val="FF0000"/>
                        </a:solidFill>
                        <a:latin typeface="+mn-lt"/>
                        <a:ea typeface="+mn-ea"/>
                        <a:cs typeface="+mn-cs"/>
                      </a:endParaRPr>
                    </a:p>
                    <a:p>
                      <a:pPr marL="171450" lvl="0" indent="-171450">
                        <a:buFont typeface="Arial" panose="020B0604020202020204" pitchFamily="34" charset="0"/>
                        <a:buChar char="•"/>
                      </a:pPr>
                      <a:r>
                        <a:rPr lang="en-US" sz="900" b="0" i="0" u="none" strike="noStrike" kern="1200" baseline="0" dirty="0" smtClean="0">
                          <a:solidFill>
                            <a:srgbClr val="FF0000"/>
                          </a:solidFill>
                          <a:latin typeface="+mn-lt"/>
                          <a:ea typeface="+mn-ea"/>
                          <a:cs typeface="+mn-cs"/>
                        </a:rPr>
                        <a:t>Score: 3</a:t>
                      </a: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rtl="0">
                        <a:buFont typeface="Arial" panose="020B0604020202020204" pitchFamily="34" charset="0"/>
                        <a:buChar char="•"/>
                      </a:pPr>
                      <a:r>
                        <a:rPr lang="en-US" sz="900" b="0" i="0" u="none" strike="noStrike" kern="1200" dirty="0" smtClean="0">
                          <a:solidFill>
                            <a:srgbClr val="FF0000"/>
                          </a:solidFill>
                          <a:effectLst/>
                          <a:latin typeface="+mn-lt"/>
                          <a:ea typeface="+mn-ea"/>
                          <a:cs typeface="+mn-cs"/>
                        </a:rPr>
                        <a:t>Produces complete simple sentences.</a:t>
                      </a:r>
                    </a:p>
                    <a:p>
                      <a:pPr marL="171450" indent="-171450" rtl="0">
                        <a:buFont typeface="Arial" panose="020B0604020202020204" pitchFamily="34" charset="0"/>
                        <a:buChar char="•"/>
                      </a:pPr>
                      <a:endParaRPr lang="en-US" sz="900" dirty="0" smtClean="0">
                        <a:solidFill>
                          <a:srgbClr val="FF0000"/>
                        </a:solidFill>
                        <a:latin typeface="+mn-lt"/>
                      </a:endParaRPr>
                    </a:p>
                    <a:p>
                      <a:pPr marL="171450" indent="-171450" algn="l">
                        <a:buFont typeface="Arial" panose="020B0604020202020204" pitchFamily="34" charset="0"/>
                        <a:buChar char="•"/>
                      </a:pPr>
                      <a:r>
                        <a:rPr lang="en-US" sz="900" dirty="0" smtClean="0">
                          <a:solidFill>
                            <a:srgbClr val="FF0000"/>
                          </a:solidFill>
                          <a:latin typeface="+mn-lt"/>
                        </a:rPr>
                        <a:t>Appropriate use of</a:t>
                      </a:r>
                    </a:p>
                    <a:p>
                      <a:pPr algn="l"/>
                      <a:r>
                        <a:rPr lang="en-US" sz="900" dirty="0" smtClean="0">
                          <a:solidFill>
                            <a:srgbClr val="FF0000"/>
                          </a:solidFill>
                          <a:latin typeface="+mn-lt"/>
                        </a:rPr>
                        <a:t>Most Vocabulary.</a:t>
                      </a:r>
                    </a:p>
                    <a:p>
                      <a:pPr algn="l"/>
                      <a:endParaRPr lang="en-US" sz="900" dirty="0" smtClean="0">
                        <a:solidFill>
                          <a:srgbClr val="FF0000"/>
                        </a:solidFill>
                        <a:latin typeface="+mn-lt"/>
                      </a:endParaRPr>
                    </a:p>
                    <a:p>
                      <a:pPr algn="l"/>
                      <a:r>
                        <a:rPr lang="en-US" sz="900" dirty="0" smtClean="0">
                          <a:solidFill>
                            <a:srgbClr val="FF0000"/>
                          </a:solidFill>
                          <a:latin typeface="+mn-lt"/>
                        </a:rPr>
                        <a:t>Score: 3</a:t>
                      </a:r>
                      <a:endParaRPr lang="en-US" sz="900" dirty="0">
                        <a:solidFill>
                          <a:srgbClr val="FF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rgbClr val="FF0000"/>
                          </a:solidFill>
                          <a:latin typeface="+mn-lt"/>
                          <a:ea typeface="+mn-ea"/>
                          <a:cs typeface="+mn-cs"/>
                        </a:rPr>
                        <a:t>demonstrates command of some of the conventions of standard written English:</a:t>
                      </a:r>
                    </a:p>
                    <a:p>
                      <a:pPr marL="0" indent="0">
                        <a:buFont typeface="Arial" panose="020B0604020202020204" pitchFamily="34" charset="0"/>
                        <a:buNone/>
                      </a:pPr>
                      <a:r>
                        <a:rPr lang="en-US" sz="900" b="0" i="0" u="none" strike="noStrike" kern="1200" baseline="0" dirty="0" smtClean="0">
                          <a:solidFill>
                            <a:srgbClr val="FF0000"/>
                          </a:solidFill>
                          <a:latin typeface="+mn-lt"/>
                          <a:ea typeface="+mn-ea"/>
                          <a:cs typeface="+mn-cs"/>
                        </a:rPr>
                        <a:t>-This piece illustrates consistent control of beginning-of-sentence capitalization and end of sentence punctuation. The writer also uses capital letters appropriately in the title of</a:t>
                      </a:r>
                    </a:p>
                    <a:p>
                      <a:pPr marL="0" indent="0">
                        <a:buFont typeface="Arial" panose="020B0604020202020204" pitchFamily="34" charset="0"/>
                        <a:buNone/>
                      </a:pPr>
                      <a:r>
                        <a:rPr lang="en-US" sz="900" b="0" i="0" u="none" strike="noStrike" kern="1200" baseline="0" dirty="0" smtClean="0">
                          <a:solidFill>
                            <a:srgbClr val="FF0000"/>
                          </a:solidFill>
                          <a:latin typeface="+mn-lt"/>
                          <a:ea typeface="+mn-ea"/>
                          <a:cs typeface="+mn-cs"/>
                        </a:rPr>
                        <a:t>the piece.</a:t>
                      </a:r>
                    </a:p>
                    <a:p>
                      <a:pPr marL="0" indent="0">
                        <a:buFont typeface="Arial" panose="020B0604020202020204" pitchFamily="34" charset="0"/>
                        <a:buNone/>
                      </a:pPr>
                      <a:endParaRPr lang="en-US" sz="900" b="0" i="0" u="none" strike="noStrike" kern="1200" baseline="0" dirty="0" smtClean="0">
                        <a:solidFill>
                          <a:srgbClr val="FF0000"/>
                        </a:solidFill>
                        <a:latin typeface="+mn-lt"/>
                        <a:ea typeface="+mn-ea"/>
                        <a:cs typeface="+mn-cs"/>
                      </a:endParaRPr>
                    </a:p>
                    <a:p>
                      <a:pPr marL="0" indent="0" algn="l">
                        <a:buFont typeface="Arial" panose="020B0604020202020204" pitchFamily="34" charset="0"/>
                        <a:buNone/>
                      </a:pPr>
                      <a:r>
                        <a:rPr lang="en-US" sz="900" b="0" i="0" u="none" strike="noStrike" kern="1200" baseline="0" dirty="0" smtClean="0">
                          <a:solidFill>
                            <a:srgbClr val="FF0000"/>
                          </a:solidFill>
                          <a:latin typeface="+mn-lt"/>
                          <a:ea typeface="+mn-ea"/>
                          <a:cs typeface="+mn-cs"/>
                        </a:rPr>
                        <a:t>Score: 3</a:t>
                      </a: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
        <p:nvSpPr>
          <p:cNvPr id="7" name="Footer Placeholder 6"/>
          <p:cNvSpPr>
            <a:spLocks noGrp="1"/>
          </p:cNvSpPr>
          <p:nvPr>
            <p:ph type="ftr" sz="quarter" idx="11"/>
          </p:nvPr>
        </p:nvSpPr>
        <p:spPr>
          <a:xfrm>
            <a:off x="6096000" y="6477000"/>
            <a:ext cx="2895600" cy="365125"/>
          </a:xfrm>
        </p:spPr>
        <p:txBody>
          <a:bodyPr/>
          <a:lstStyle/>
          <a:p>
            <a:r>
              <a:rPr lang="en-US" dirty="0" smtClean="0"/>
              <a:t>12/01/14 Judy Ramer/OSP and HSD</a:t>
            </a:r>
            <a:endParaRPr lang="en-US" dirty="0"/>
          </a:p>
        </p:txBody>
      </p:sp>
      <p:sp>
        <p:nvSpPr>
          <p:cNvPr id="3" name="TextBox 2"/>
          <p:cNvSpPr txBox="1"/>
          <p:nvPr/>
        </p:nvSpPr>
        <p:spPr>
          <a:xfrm>
            <a:off x="457200" y="6553200"/>
            <a:ext cx="7696200" cy="215444"/>
          </a:xfrm>
          <a:prstGeom prst="rect">
            <a:avLst/>
          </a:prstGeom>
          <a:noFill/>
        </p:spPr>
        <p:txBody>
          <a:bodyPr wrap="square" rtlCol="0">
            <a:spAutoFit/>
          </a:bodyPr>
          <a:lstStyle/>
          <a:p>
            <a:r>
              <a:rPr lang="en-US" sz="800" i="1" dirty="0">
                <a:solidFill>
                  <a:srgbClr val="FF0000"/>
                </a:solidFill>
              </a:rPr>
              <a:t>Any text in red is a skill that isn’t </a:t>
            </a:r>
            <a:r>
              <a:rPr lang="en-US" sz="800" i="1" dirty="0" smtClean="0">
                <a:solidFill>
                  <a:srgbClr val="FF0000"/>
                </a:solidFill>
              </a:rPr>
              <a:t>part of this grade level’s Writing standard.  However, a score is given to support the teaching of that skill.</a:t>
            </a:r>
            <a:endParaRPr lang="en-US" sz="800" i="1" dirty="0">
              <a:solidFill>
                <a:srgbClr val="FF0000"/>
              </a:solidFill>
            </a:endParaRPr>
          </a:p>
        </p:txBody>
      </p:sp>
    </p:spTree>
    <p:extLst>
      <p:ext uri="{BB962C8B-B14F-4D97-AF65-F5344CB8AC3E}">
        <p14:creationId xmlns:p14="http://schemas.microsoft.com/office/powerpoint/2010/main" val="11416365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000" dirty="0" smtClean="0"/>
              <a:t>(1st Narrative story</a:t>
            </a:r>
            <a:r>
              <a:rPr lang="en-US" sz="1000" dirty="0"/>
              <a:t>)</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pic>
        <p:nvPicPr>
          <p:cNvPr id="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57200" y="1110913"/>
            <a:ext cx="8195733" cy="51680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2361" t="19010" r="22222" b="70573"/>
          <a:stretch/>
        </p:blipFill>
        <p:spPr bwMode="auto">
          <a:xfrm>
            <a:off x="4114800" y="228600"/>
            <a:ext cx="46482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42695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46973275"/>
              </p:ext>
            </p:extLst>
          </p:nvPr>
        </p:nvGraphicFramePr>
        <p:xfrm>
          <a:off x="609600" y="609600"/>
          <a:ext cx="7696200" cy="5600150"/>
        </p:xfrm>
        <a:graphic>
          <a:graphicData uri="http://schemas.openxmlformats.org/drawingml/2006/table">
            <a:tbl>
              <a:tblPr/>
              <a:tblGrid>
                <a:gridCol w="1072593"/>
                <a:gridCol w="1365807"/>
                <a:gridCol w="1295400"/>
                <a:gridCol w="1219200"/>
                <a:gridCol w="1219200"/>
                <a:gridCol w="1524000"/>
              </a:tblGrid>
              <a:tr h="291851">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smtClean="0">
                          <a:ln>
                            <a:noFill/>
                          </a:ln>
                          <a:solidFill>
                            <a:prstClr val="black"/>
                          </a:solidFill>
                          <a:effectLst/>
                          <a:uLnTx/>
                          <a:uFillTx/>
                          <a:latin typeface="+mn-lt"/>
                          <a:ea typeface="+mn-ea"/>
                          <a:cs typeface="+mn-cs"/>
                        </a:rPr>
                        <a:t>CCSS.ELA-LITERACY.W.1.3</a:t>
                      </a:r>
                      <a:r>
                        <a:rPr kumimoji="0" lang="en-US" sz="900" b="0" i="0" u="none" strike="noStrike" kern="1200" cap="none" spc="0" normalizeH="0" baseline="0" noProof="0" dirty="0" smtClean="0">
                          <a:ln>
                            <a:noFill/>
                          </a:ln>
                          <a:solidFill>
                            <a:prstClr val="black"/>
                          </a:solidFill>
                          <a:effectLst/>
                          <a:uLnTx/>
                          <a:uFillTx/>
                          <a:latin typeface="+mn-lt"/>
                          <a:ea typeface="+mn-ea"/>
                          <a:cs typeface="+mn-cs"/>
                        </a:rPr>
                        <a:t/>
                      </a:r>
                      <a:br>
                        <a:rPr kumimoji="0" lang="en-US" sz="900" b="0" i="0" u="none" strike="noStrike" kern="1200" cap="none" spc="0" normalizeH="0" baseline="0" noProof="0" dirty="0" smtClean="0">
                          <a:ln>
                            <a:noFill/>
                          </a:ln>
                          <a:solidFill>
                            <a:prstClr val="black"/>
                          </a:solidFill>
                          <a:effectLst/>
                          <a:uLnTx/>
                          <a:uFillTx/>
                          <a:latin typeface="+mn-lt"/>
                          <a:ea typeface="+mn-ea"/>
                          <a:cs typeface="+mn-cs"/>
                        </a:rPr>
                      </a:br>
                      <a:r>
                        <a:rPr lang="en-US" sz="900" dirty="0" smtClean="0"/>
                        <a:t>Write narratives in which they recount two or more appropriately sequenced events, include some details regarding what happened, use temporal words to signal event order, and provide some sense of closure.</a:t>
                      </a:r>
                      <a:endParaRPr kumimoji="0" lang="en-US" sz="900" b="0" i="0" u="none" strike="noStrike" kern="1200" cap="none" spc="0" normalizeH="0" baseline="0" noProof="0" dirty="0" smtClean="0">
                        <a:ln>
                          <a:noFill/>
                        </a:ln>
                        <a:solidFill>
                          <a:prstClr val="black"/>
                        </a:solidFill>
                        <a:effectLst/>
                        <a:uLnTx/>
                        <a:uFillTx/>
                        <a:latin typeface="+mn-lt"/>
                        <a:ea typeface="+mn-ea"/>
                        <a:cs typeface="+mn-cs"/>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1851">
                <a:tc gridSpan="6">
                  <a:txBody>
                    <a:bodyPr/>
                    <a:lstStyle/>
                    <a:p>
                      <a:pPr marL="0" marR="0" algn="ctr">
                        <a:lnSpc>
                          <a:spcPct val="115000"/>
                        </a:lnSpc>
                        <a:spcBef>
                          <a:spcPts val="0"/>
                        </a:spcBef>
                        <a:spcAft>
                          <a:spcPts val="0"/>
                        </a:spcAft>
                      </a:pPr>
                      <a:r>
                        <a:rPr lang="en-US" sz="1800" b="1" i="1" dirty="0" smtClean="0">
                          <a:latin typeface="+mn-lt"/>
                          <a:ea typeface="Calibri"/>
                          <a:cs typeface="Times New Roman"/>
                        </a:rPr>
                        <a:t>K-2    </a:t>
                      </a:r>
                      <a:r>
                        <a:rPr lang="en-US" sz="1800" dirty="0" smtClean="0">
                          <a:latin typeface="+mn-lt"/>
                          <a:ea typeface="Calibri"/>
                          <a:cs typeface="Times New Roman"/>
                        </a:rPr>
                        <a:t>SBAC 4 Point Narrative Rubric</a:t>
                      </a:r>
                      <a:endParaRPr lang="en-US" sz="18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91851">
                <a:tc rowSpan="2">
                  <a:txBody>
                    <a:bodyPr/>
                    <a:lstStyle/>
                    <a:p>
                      <a:pPr marL="0" marR="0" algn="ctr">
                        <a:lnSpc>
                          <a:spcPct val="115000"/>
                        </a:lnSpc>
                        <a:spcBef>
                          <a:spcPts val="0"/>
                        </a:spcBef>
                        <a:spcAft>
                          <a:spcPts val="0"/>
                        </a:spcAft>
                      </a:pPr>
                      <a:r>
                        <a:rPr lang="en-US" sz="2400" b="1" dirty="0">
                          <a:solidFill>
                            <a:srgbClr val="000000"/>
                          </a:solidFill>
                          <a:latin typeface="+mn-lt"/>
                          <a:ea typeface="Times New Roman"/>
                          <a:cs typeface="Times New Roman"/>
                        </a:rPr>
                        <a:t>Score</a:t>
                      </a:r>
                      <a:endParaRPr lang="en-US" sz="24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9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1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Times New Roman"/>
                          <a:cs typeface="Times New Roman"/>
                        </a:rPr>
                        <a:t>Conventions</a:t>
                      </a:r>
                    </a:p>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Calibri"/>
                          <a:cs typeface="Times New Roman"/>
                        </a:rPr>
                        <a:t>Standard L 1-2</a:t>
                      </a: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24028">
                <a:tc vMerge="1">
                  <a:txBody>
                    <a:bodyPr/>
                    <a:lstStyle/>
                    <a:p>
                      <a:endParaRPr lang="en-US"/>
                    </a:p>
                  </a:txBody>
                  <a:tcPr/>
                </a:tc>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040892">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-Beginning establishes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engaging context for story line/events (e.g., asks a question; starts with action or feelings)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-Effectively presents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and maintains focus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(controlling idea) of</a:t>
                      </a:r>
                      <a:endParaRPr lang="en-US" sz="900" b="0" dirty="0" smtClean="0">
                        <a:effectLst/>
                      </a:endParaRPr>
                    </a:p>
                    <a:p>
                      <a:r>
                        <a:rPr lang="en-US" sz="900" b="0" i="0" u="none" strike="noStrike" kern="1200" dirty="0" smtClean="0">
                          <a:solidFill>
                            <a:schemeClr val="tx1"/>
                          </a:solidFill>
                          <a:effectLst/>
                          <a:latin typeface="+mn-lt"/>
                          <a:ea typeface="+mn-ea"/>
                          <a:cs typeface="+mn-cs"/>
                        </a:rPr>
                        <a:t>story line</a:t>
                      </a:r>
                      <a:endParaRPr lang="en-US" sz="9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-Has a beginning, middle, and an ending with a sense of closure(e.g., a lesson learned –next time…; he never</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did that again)</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-Variety of transitions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used appropriately</a:t>
                      </a:r>
                      <a:endParaRPr lang="en-US" sz="900" b="0" dirty="0" smtClean="0">
                        <a:effectLst/>
                      </a:endParaRPr>
                    </a:p>
                    <a:p>
                      <a:r>
                        <a:rPr lang="en-US" sz="900" b="0" i="0" u="none" strike="noStrike" kern="1200" dirty="0" smtClean="0">
                          <a:solidFill>
                            <a:schemeClr val="tx1"/>
                          </a:solidFill>
                          <a:effectLst/>
                          <a:latin typeface="+mn-lt"/>
                          <a:ea typeface="+mn-ea"/>
                          <a:cs typeface="+mn-cs"/>
                        </a:rPr>
                        <a:t>-Chronology is logical</a:t>
                      </a:r>
                      <a:r>
                        <a:rPr lang="en-US" sz="900" b="0" dirty="0" smtClean="0">
                          <a:effectLst/>
                        </a:rPr>
                        <a:t/>
                      </a:r>
                      <a:br>
                        <a:rPr lang="en-US" sz="900" b="0" dirty="0" smtClean="0">
                          <a:effectLst/>
                        </a:rPr>
                      </a:br>
                      <a:endParaRPr lang="en-US" sz="9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-Relevant, concrete details create vivid images or ideas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-Effective use of</a:t>
                      </a:r>
                      <a:endParaRPr lang="en-US" sz="900" b="0" dirty="0" smtClean="0">
                        <a:effectLst/>
                      </a:endParaRPr>
                    </a:p>
                    <a:p>
                      <a:r>
                        <a:rPr lang="en-US" sz="900" b="0" i="0" u="none" strike="noStrike" kern="1200" dirty="0" smtClean="0">
                          <a:solidFill>
                            <a:schemeClr val="tx1"/>
                          </a:solidFill>
                          <a:effectLst/>
                          <a:latin typeface="+mn-lt"/>
                          <a:ea typeface="+mn-ea"/>
                          <a:cs typeface="+mn-cs"/>
                        </a:rPr>
                        <a:t>dialogue, sensory and concrete details, strong verbs to advance the action; or to how characters’ motivation, development, growth, or change</a:t>
                      </a:r>
                      <a:r>
                        <a:rPr lang="en-US" sz="900" b="0" dirty="0" smtClean="0">
                          <a:effectLst/>
                        </a:rPr>
                        <a:t/>
                      </a:r>
                      <a:br>
                        <a:rPr lang="en-US" sz="900" b="0" dirty="0" smtClean="0">
                          <a:effectLst/>
                        </a:rPr>
                      </a:br>
                      <a:endParaRPr lang="en-US" sz="9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-Maintains consistent</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narrator’s voice</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-Uses precise language and sentence variety (simple, compound, with phrases)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-May use figurative</a:t>
                      </a:r>
                      <a:endParaRPr lang="en-US" sz="900" b="0" dirty="0" smtClean="0">
                        <a:effectLst/>
                      </a:endParaRPr>
                    </a:p>
                    <a:p>
                      <a:r>
                        <a:rPr lang="en-US" sz="900" b="0" i="0" u="none" strike="noStrike" kern="1200" dirty="0" smtClean="0">
                          <a:solidFill>
                            <a:schemeClr val="tx1"/>
                          </a:solidFill>
                          <a:effectLst/>
                          <a:latin typeface="+mn-lt"/>
                          <a:ea typeface="+mn-ea"/>
                          <a:cs typeface="+mn-cs"/>
                        </a:rPr>
                        <a:t>language (e.g., imagery)</a:t>
                      </a:r>
                      <a:endParaRPr lang="en-US" sz="9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-Edits with support from peers, adults, resources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-Has few or no errors in</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grammar, word usage,</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mechanics as appropriate to grade (e.g., uses conventional</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spelling for words with</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common patterns)</a:t>
                      </a:r>
                      <a:endParaRPr lang="en-US" sz="900" b="0" dirty="0" smtClean="0">
                        <a:effectLst/>
                      </a:endParaRPr>
                    </a:p>
                    <a:p>
                      <a:r>
                        <a:rPr lang="en-US" sz="900" dirty="0" smtClean="0"/>
                        <a:t/>
                      </a:r>
                      <a:br>
                        <a:rPr lang="en-US" sz="900" dirty="0" smtClean="0"/>
                      </a:br>
                      <a:endParaRPr lang="en-US" sz="9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32461">
                <a:tc gridSpan="6">
                  <a:txBody>
                    <a:bodyPr/>
                    <a:lstStyle/>
                    <a:p>
                      <a:pPr marL="0" marR="0" algn="ctr">
                        <a:lnSpc>
                          <a:spcPct val="115000"/>
                        </a:lnSpc>
                        <a:spcBef>
                          <a:spcPts val="0"/>
                        </a:spcBef>
                        <a:spcAft>
                          <a:spcPts val="0"/>
                        </a:spcAft>
                      </a:pPr>
                      <a:r>
                        <a:rPr lang="en-US" sz="1200" b="1" dirty="0" smtClean="0">
                          <a:effectLst/>
                          <a:latin typeface="+mn-lt"/>
                          <a:ea typeface="Calibri"/>
                          <a:cs typeface="Times New Roman"/>
                        </a:rPr>
                        <a:t>Exemplar Example for Grade 1</a:t>
                      </a:r>
                      <a:endParaRPr lang="en-US" sz="1200" b="1" dirty="0">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hMerge="1">
                  <a:txBody>
                    <a:bodyPr/>
                    <a:lstStyle/>
                    <a:p>
                      <a:pPr marL="53975" indent="0" algn="l"/>
                      <a:endParaRPr lang="en-US" sz="7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137031">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smtClean="0">
                        <a:effectLst>
                          <a:outerShdw blurRad="38100" dist="38100" dir="2700000" algn="tl">
                            <a:srgbClr val="000000">
                              <a:alpha val="43137"/>
                            </a:srgbClr>
                          </a:outerShdw>
                        </a:effectLst>
                        <a:latin typeface="+mn-lt"/>
                        <a:ea typeface="Calibri"/>
                        <a:cs typeface="Times New Roman"/>
                      </a:endParaRPr>
                    </a:p>
                    <a:p>
                      <a:pPr marL="0" marR="0" algn="ctr">
                        <a:lnSpc>
                          <a:spcPct val="115000"/>
                        </a:lnSpc>
                        <a:spcBef>
                          <a:spcPts val="0"/>
                        </a:spcBef>
                        <a:spcAft>
                          <a:spcPts val="0"/>
                        </a:spcAft>
                      </a:pP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0" i="0" u="none" strike="noStrike" kern="1200" baseline="0" dirty="0" smtClean="0">
                          <a:solidFill>
                            <a:schemeClr val="tx1"/>
                          </a:solidFill>
                          <a:latin typeface="+mn-lt"/>
                          <a:ea typeface="+mn-ea"/>
                          <a:cs typeface="+mn-cs"/>
                        </a:rPr>
                        <a:t>establishes the situation with the opening sentence.</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I went to </a:t>
                      </a:r>
                      <a:r>
                        <a:rPr lang="en-US" sz="900" b="0" i="1" u="none" strike="noStrike" kern="1200" baseline="0" dirty="0" err="1" smtClean="0">
                          <a:solidFill>
                            <a:schemeClr val="tx1"/>
                          </a:solidFill>
                          <a:latin typeface="+mn-lt"/>
                          <a:ea typeface="+mn-ea"/>
                          <a:cs typeface="+mn-cs"/>
                        </a:rPr>
                        <a:t>biye</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(buy) </a:t>
                      </a:r>
                      <a:r>
                        <a:rPr lang="en-US" sz="900" b="0" i="1" u="none" strike="noStrike" kern="1200" baseline="0" dirty="0" smtClean="0">
                          <a:solidFill>
                            <a:schemeClr val="tx1"/>
                          </a:solidFill>
                          <a:latin typeface="+mn-lt"/>
                          <a:ea typeface="+mn-ea"/>
                          <a:cs typeface="+mn-cs"/>
                        </a:rPr>
                        <a:t>a hamster . . .</a:t>
                      </a:r>
                      <a:r>
                        <a:rPr lang="en-US" sz="900" b="0" i="0" u="none" strike="noStrike" kern="1200" baseline="0" dirty="0" smtClean="0">
                          <a:solidFill>
                            <a:schemeClr val="tx1"/>
                          </a:solidFill>
                          <a:latin typeface="+mn-lt"/>
                          <a:ea typeface="+mn-ea"/>
                          <a:cs typeface="+mn-cs"/>
                        </a:rPr>
                        <a:t> </a:t>
                      </a:r>
                    </a:p>
                    <a:p>
                      <a:endParaRPr lang="en-US" sz="9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Supplies some focused ideas  about the main idea:</a:t>
                      </a:r>
                    </a:p>
                    <a:p>
                      <a:pPr marL="0" indent="0">
                        <a:buFont typeface="Arial" panose="020B0604020202020204" pitchFamily="34" charset="0"/>
                        <a:buNone/>
                      </a:pP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I got a. Very nerves </a:t>
                      </a:r>
                      <a:r>
                        <a:rPr lang="en-US" sz="900" b="0" i="0" u="none" strike="noStrike" kern="1200" baseline="0" dirty="0" smtClean="0">
                          <a:solidFill>
                            <a:schemeClr val="tx1"/>
                          </a:solidFill>
                          <a:latin typeface="+mn-lt"/>
                          <a:ea typeface="+mn-ea"/>
                          <a:cs typeface="+mn-cs"/>
                        </a:rPr>
                        <a:t>(nervous) </a:t>
                      </a:r>
                      <a:r>
                        <a:rPr lang="en-US" sz="900" b="0" i="1" u="none" strike="noStrike" kern="1200" baseline="0" dirty="0" smtClean="0">
                          <a:solidFill>
                            <a:schemeClr val="tx1"/>
                          </a:solidFill>
                          <a:latin typeface="+mn-lt"/>
                          <a:ea typeface="+mn-ea"/>
                          <a:cs typeface="+mn-cs"/>
                        </a:rPr>
                        <a:t>hamster . . . then at </a:t>
                      </a:r>
                      <a:r>
                        <a:rPr lang="en-US" sz="900" b="0" i="1" u="none" strike="noStrike" kern="1200" baseline="0" dirty="0" err="1" smtClean="0">
                          <a:solidFill>
                            <a:schemeClr val="tx1"/>
                          </a:solidFill>
                          <a:latin typeface="+mn-lt"/>
                          <a:ea typeface="+mn-ea"/>
                          <a:cs typeface="+mn-cs"/>
                        </a:rPr>
                        <a:t>nite</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(night) </a:t>
                      </a:r>
                      <a:r>
                        <a:rPr lang="en-US" sz="900" b="0" i="1" u="none" strike="noStrike" kern="1200" baseline="0" dirty="0" smtClean="0">
                          <a:solidFill>
                            <a:schemeClr val="tx1"/>
                          </a:solidFill>
                          <a:latin typeface="+mn-lt"/>
                          <a:ea typeface="+mn-ea"/>
                          <a:cs typeface="+mn-cs"/>
                        </a:rPr>
                        <a:t>when my. Dad came home</a:t>
                      </a:r>
                      <a:r>
                        <a:rPr lang="en-US" sz="900" b="0" i="0" u="none" strike="noStrike" kern="1200" baseline="0" dirty="0" smtClean="0">
                          <a:solidFill>
                            <a:schemeClr val="tx1"/>
                          </a:solidFill>
                          <a:latin typeface="+mn-lt"/>
                          <a:ea typeface="+mn-ea"/>
                          <a:cs typeface="+mn-cs"/>
                        </a:rPr>
                        <a:t>. </a:t>
                      </a:r>
                      <a:endParaRPr lang="en-US" sz="9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provides a n introduction and a sense of closure:</a:t>
                      </a:r>
                    </a:p>
                    <a:p>
                      <a:pPr marL="0" indent="0">
                        <a:buFont typeface="Arial" panose="020B0604020202020204" pitchFamily="34" charset="0"/>
                        <a:buNone/>
                      </a:pPr>
                      <a:r>
                        <a:rPr lang="en-US" sz="800" b="0" i="1" u="none" strike="noStrike" kern="1200" baseline="0" dirty="0" smtClean="0">
                          <a:solidFill>
                            <a:schemeClr val="tx1"/>
                          </a:solidFill>
                          <a:latin typeface="+mn-lt"/>
                          <a:ea typeface="+mn-ea"/>
                          <a:cs typeface="+mn-cs"/>
                        </a:rPr>
                        <a:t>-I went to </a:t>
                      </a:r>
                      <a:r>
                        <a:rPr lang="en-US" sz="800" b="0" i="1" u="none" strike="noStrike" kern="1200" baseline="0" dirty="0" err="1" smtClean="0">
                          <a:solidFill>
                            <a:schemeClr val="tx1"/>
                          </a:solidFill>
                          <a:latin typeface="+mn-lt"/>
                          <a:ea typeface="+mn-ea"/>
                          <a:cs typeface="+mn-cs"/>
                        </a:rPr>
                        <a:t>biye</a:t>
                      </a:r>
                      <a:r>
                        <a:rPr lang="en-US" sz="800" b="0" i="1" u="none" strike="noStrike" kern="1200" baseline="0" dirty="0" smtClean="0">
                          <a:solidFill>
                            <a:schemeClr val="tx1"/>
                          </a:solidFill>
                          <a:latin typeface="+mn-lt"/>
                          <a:ea typeface="+mn-ea"/>
                          <a:cs typeface="+mn-cs"/>
                        </a:rPr>
                        <a:t> </a:t>
                      </a:r>
                      <a:r>
                        <a:rPr lang="en-US" sz="800" b="0" i="0" u="none" strike="noStrike" kern="1200" baseline="0" dirty="0" smtClean="0">
                          <a:solidFill>
                            <a:schemeClr val="tx1"/>
                          </a:solidFill>
                          <a:latin typeface="+mn-lt"/>
                          <a:ea typeface="+mn-ea"/>
                          <a:cs typeface="+mn-cs"/>
                        </a:rPr>
                        <a:t>(buy) </a:t>
                      </a:r>
                      <a:r>
                        <a:rPr lang="en-US" sz="800" b="0" i="1" u="none" strike="noStrike" kern="1200" baseline="0" dirty="0" smtClean="0">
                          <a:solidFill>
                            <a:schemeClr val="tx1"/>
                          </a:solidFill>
                          <a:latin typeface="+mn-lt"/>
                          <a:ea typeface="+mn-ea"/>
                          <a:cs typeface="+mn-cs"/>
                        </a:rPr>
                        <a:t>a hamster . . .</a:t>
                      </a:r>
                    </a:p>
                    <a:p>
                      <a:r>
                        <a:rPr lang="en-US" sz="800" b="0" i="1" u="none" strike="noStrike" kern="1200" baseline="0" dirty="0" smtClean="0">
                          <a:solidFill>
                            <a:schemeClr val="tx1"/>
                          </a:solidFill>
                          <a:latin typeface="+mn-lt"/>
                          <a:ea typeface="+mn-ea"/>
                          <a:cs typeface="+mn-cs"/>
                        </a:rPr>
                        <a:t>-I </a:t>
                      </a:r>
                      <a:r>
                        <a:rPr lang="en-US" sz="800" b="0" i="1" u="none" strike="noStrike" kern="1200" baseline="0" dirty="0" err="1" smtClean="0">
                          <a:solidFill>
                            <a:schemeClr val="tx1"/>
                          </a:solidFill>
                          <a:latin typeface="+mn-lt"/>
                          <a:ea typeface="+mn-ea"/>
                          <a:cs typeface="+mn-cs"/>
                        </a:rPr>
                        <a:t>Did’t</a:t>
                      </a:r>
                      <a:r>
                        <a:rPr lang="en-US" sz="800" b="0" i="1" u="none" strike="noStrike" kern="1200" baseline="0" dirty="0" smtClean="0">
                          <a:solidFill>
                            <a:schemeClr val="tx1"/>
                          </a:solidFill>
                          <a:latin typeface="+mn-lt"/>
                          <a:ea typeface="+mn-ea"/>
                          <a:cs typeface="+mn-cs"/>
                        </a:rPr>
                        <a:t> (didn’t) wont (want) to </a:t>
                      </a:r>
                      <a:r>
                        <a:rPr lang="en-US" sz="800" b="0" i="1" u="none" strike="noStrike" kern="1200" baseline="0" dirty="0" err="1" smtClean="0">
                          <a:solidFill>
                            <a:schemeClr val="tx1"/>
                          </a:solidFill>
                          <a:latin typeface="+mn-lt"/>
                          <a:ea typeface="+mn-ea"/>
                          <a:cs typeface="+mn-cs"/>
                        </a:rPr>
                        <a:t>ratern</a:t>
                      </a:r>
                      <a:r>
                        <a:rPr lang="en-US" sz="800" b="0" i="1" u="none" strike="noStrike" kern="1200" baseline="0" dirty="0" smtClean="0">
                          <a:solidFill>
                            <a:schemeClr val="tx1"/>
                          </a:solidFill>
                          <a:latin typeface="+mn-lt"/>
                          <a:ea typeface="+mn-ea"/>
                          <a:cs typeface="+mn-cs"/>
                        </a:rPr>
                        <a:t> (return) her. </a:t>
                      </a:r>
                      <a:r>
                        <a:rPr lang="en-US" sz="800" b="0" i="1" u="none" strike="noStrike" kern="1200" baseline="0" dirty="0" err="1" smtClean="0">
                          <a:solidFill>
                            <a:schemeClr val="tx1"/>
                          </a:solidFill>
                          <a:latin typeface="+mn-lt"/>
                          <a:ea typeface="+mn-ea"/>
                          <a:cs typeface="+mn-cs"/>
                        </a:rPr>
                        <a:t>Becaus</a:t>
                      </a:r>
                      <a:r>
                        <a:rPr lang="en-US" sz="800" b="0" i="1" u="none" strike="noStrike" kern="1200" baseline="0" dirty="0" smtClean="0">
                          <a:solidFill>
                            <a:schemeClr val="tx1"/>
                          </a:solidFill>
                          <a:latin typeface="+mn-lt"/>
                          <a:ea typeface="+mn-ea"/>
                          <a:cs typeface="+mn-cs"/>
                        </a:rPr>
                        <a:t> she was so soft and </a:t>
                      </a:r>
                      <a:r>
                        <a:rPr lang="en-US" sz="800" b="0" i="1" u="none" strike="noStrike" kern="1200" baseline="0" dirty="0" err="1" smtClean="0">
                          <a:solidFill>
                            <a:schemeClr val="tx1"/>
                          </a:solidFill>
                          <a:latin typeface="+mn-lt"/>
                          <a:ea typeface="+mn-ea"/>
                          <a:cs typeface="+mn-cs"/>
                        </a:rPr>
                        <a:t>cuddley</a:t>
                      </a:r>
                      <a:r>
                        <a:rPr lang="en-US" sz="800" b="0" i="1" u="none" strike="noStrike" kern="1200" baseline="0" dirty="0" smtClean="0">
                          <a:solidFill>
                            <a:schemeClr val="tx1"/>
                          </a:solidFill>
                          <a:latin typeface="+mn-lt"/>
                          <a:ea typeface="+mn-ea"/>
                          <a:cs typeface="+mn-cs"/>
                        </a:rPr>
                        <a:t> (cuddly). She felt </a:t>
                      </a:r>
                      <a:r>
                        <a:rPr lang="en-US" sz="800" b="0" i="1" u="none" strike="noStrike" kern="1200" baseline="0" dirty="0" err="1" smtClean="0">
                          <a:solidFill>
                            <a:schemeClr val="tx1"/>
                          </a:solidFill>
                          <a:latin typeface="+mn-lt"/>
                          <a:ea typeface="+mn-ea"/>
                          <a:cs typeface="+mn-cs"/>
                        </a:rPr>
                        <a:t>lik</a:t>
                      </a:r>
                      <a:r>
                        <a:rPr lang="en-US" sz="800" b="0" i="1" u="none" strike="noStrike" kern="1200" baseline="0" dirty="0" smtClean="0">
                          <a:solidFill>
                            <a:schemeClr val="tx1"/>
                          </a:solidFill>
                          <a:latin typeface="+mn-lt"/>
                          <a:ea typeface="+mn-ea"/>
                          <a:cs typeface="+mn-cs"/>
                        </a:rPr>
                        <a:t> (like) a little cotton ball.</a:t>
                      </a:r>
                      <a:endParaRPr lang="en-US" sz="800" b="0" i="1" u="none" strike="noStrike"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uses transitions and linking words to suggest event order:</a:t>
                      </a:r>
                    </a:p>
                    <a:p>
                      <a:r>
                        <a:rPr lang="en-US" sz="800" b="0" i="0" u="none" strike="noStrike" kern="1200" baseline="0" dirty="0" smtClean="0">
                          <a:solidFill>
                            <a:schemeClr val="tx1"/>
                          </a:solidFill>
                          <a:latin typeface="+mn-lt"/>
                          <a:ea typeface="+mn-ea"/>
                          <a:cs typeface="+mn-cs"/>
                        </a:rPr>
                        <a:t>-</a:t>
                      </a:r>
                      <a:r>
                        <a:rPr lang="en-US" sz="800" b="0" i="1" u="none" strike="noStrike" kern="1200" baseline="0" dirty="0" smtClean="0">
                          <a:solidFill>
                            <a:schemeClr val="tx1"/>
                          </a:solidFill>
                          <a:latin typeface="+mn-lt"/>
                          <a:ea typeface="+mn-ea"/>
                          <a:cs typeface="+mn-cs"/>
                        </a:rPr>
                        <a:t>then at </a:t>
                      </a:r>
                      <a:r>
                        <a:rPr lang="en-US" sz="800" b="0" i="1" u="none" strike="noStrike" kern="1200" baseline="0" dirty="0" err="1" smtClean="0">
                          <a:solidFill>
                            <a:schemeClr val="tx1"/>
                          </a:solidFill>
                          <a:latin typeface="+mn-lt"/>
                          <a:ea typeface="+mn-ea"/>
                          <a:cs typeface="+mn-cs"/>
                        </a:rPr>
                        <a:t>nite</a:t>
                      </a:r>
                      <a:r>
                        <a:rPr lang="en-US" sz="800" b="0" i="1" u="none" strike="noStrike" kern="1200" baseline="0" dirty="0" smtClean="0">
                          <a:solidFill>
                            <a:schemeClr val="tx1"/>
                          </a:solidFill>
                          <a:latin typeface="+mn-lt"/>
                          <a:ea typeface="+mn-ea"/>
                          <a:cs typeface="+mn-cs"/>
                        </a:rPr>
                        <a:t> </a:t>
                      </a:r>
                      <a:r>
                        <a:rPr lang="en-US" sz="800" b="0" i="0" u="none" strike="noStrike" kern="1200" baseline="0" dirty="0" smtClean="0">
                          <a:solidFill>
                            <a:schemeClr val="tx1"/>
                          </a:solidFill>
                          <a:latin typeface="+mn-lt"/>
                          <a:ea typeface="+mn-ea"/>
                          <a:cs typeface="+mn-cs"/>
                        </a:rPr>
                        <a:t>(night) </a:t>
                      </a:r>
                      <a:r>
                        <a:rPr lang="en-US" sz="800" b="0" i="1" u="none" strike="noStrike" kern="1200" baseline="0" dirty="0" smtClean="0">
                          <a:solidFill>
                            <a:schemeClr val="tx1"/>
                          </a:solidFill>
                          <a:latin typeface="+mn-lt"/>
                          <a:ea typeface="+mn-ea"/>
                          <a:cs typeface="+mn-cs"/>
                        </a:rPr>
                        <a:t>when my. Dad came home he </a:t>
                      </a:r>
                      <a:r>
                        <a:rPr lang="en-US" sz="800" b="0" i="1" u="none" strike="noStrike" kern="1200" baseline="0" dirty="0" err="1" smtClean="0">
                          <a:solidFill>
                            <a:schemeClr val="tx1"/>
                          </a:solidFill>
                          <a:latin typeface="+mn-lt"/>
                          <a:ea typeface="+mn-ea"/>
                          <a:cs typeface="+mn-cs"/>
                        </a:rPr>
                        <a:t>sedi</a:t>
                      </a:r>
                      <a:r>
                        <a:rPr lang="en-US" sz="800" b="0" i="1" u="none" strike="noStrike" kern="1200" baseline="0" dirty="0" smtClean="0">
                          <a:solidFill>
                            <a:schemeClr val="tx1"/>
                          </a:solidFill>
                          <a:latin typeface="+mn-lt"/>
                          <a:ea typeface="+mn-ea"/>
                          <a:cs typeface="+mn-cs"/>
                        </a:rPr>
                        <a:t> </a:t>
                      </a:r>
                      <a:r>
                        <a:rPr lang="en-US" sz="800" b="0" i="0" u="none" strike="noStrike" kern="1200" baseline="0" dirty="0" smtClean="0">
                          <a:solidFill>
                            <a:schemeClr val="tx1"/>
                          </a:solidFill>
                          <a:latin typeface="+mn-lt"/>
                          <a:ea typeface="+mn-ea"/>
                          <a:cs typeface="+mn-cs"/>
                        </a:rPr>
                        <a:t>(said) </a:t>
                      </a:r>
                      <a:r>
                        <a:rPr lang="en-US" sz="800" b="0" i="1" u="none" strike="noStrike" kern="1200" baseline="0" dirty="0" smtClean="0">
                          <a:solidFill>
                            <a:schemeClr val="tx1"/>
                          </a:solidFill>
                          <a:latin typeface="+mn-lt"/>
                          <a:ea typeface="+mn-ea"/>
                          <a:cs typeface="+mn-cs"/>
                        </a:rPr>
                        <a:t>was </a:t>
                      </a:r>
                      <a:r>
                        <a:rPr lang="en-US" sz="800" b="0" i="0" u="none" strike="noStrike" kern="1200" baseline="0" dirty="0" smtClean="0">
                          <a:solidFill>
                            <a:schemeClr val="tx1"/>
                          </a:solidFill>
                          <a:latin typeface="+mn-lt"/>
                          <a:ea typeface="+mn-ea"/>
                          <a:cs typeface="+mn-cs"/>
                        </a:rPr>
                        <a:t>(what) </a:t>
                      </a:r>
                      <a:r>
                        <a:rPr lang="en-US" sz="800" b="0" i="1" u="none" strike="noStrike" kern="1200" baseline="0" dirty="0" smtClean="0">
                          <a:solidFill>
                            <a:schemeClr val="tx1"/>
                          </a:solidFill>
                          <a:latin typeface="+mn-lt"/>
                          <a:ea typeface="+mn-ea"/>
                          <a:cs typeface="+mn-cs"/>
                        </a:rPr>
                        <a:t>is that. </a:t>
                      </a:r>
                      <a:r>
                        <a:rPr lang="en-US" sz="800" b="0" i="1" u="none" strike="noStrike" kern="1200" baseline="0" dirty="0" err="1" smtClean="0">
                          <a:solidFill>
                            <a:schemeClr val="tx1"/>
                          </a:solidFill>
                          <a:latin typeface="+mn-lt"/>
                          <a:ea typeface="+mn-ea"/>
                          <a:cs typeface="+mn-cs"/>
                        </a:rPr>
                        <a:t>Noys</a:t>
                      </a:r>
                      <a:r>
                        <a:rPr lang="en-US" sz="800" b="0" i="1" u="none" strike="noStrike" kern="1200" baseline="0" dirty="0" smtClean="0">
                          <a:solidFill>
                            <a:schemeClr val="tx1"/>
                          </a:solidFill>
                          <a:latin typeface="+mn-lt"/>
                          <a:ea typeface="+mn-ea"/>
                          <a:cs typeface="+mn-cs"/>
                        </a:rPr>
                        <a:t> </a:t>
                      </a:r>
                      <a:r>
                        <a:rPr lang="en-US" sz="800" b="0" i="0" u="none" strike="noStrike" kern="1200" baseline="0" dirty="0" smtClean="0">
                          <a:solidFill>
                            <a:schemeClr val="tx1"/>
                          </a:solidFill>
                          <a:latin typeface="+mn-lt"/>
                          <a:ea typeface="+mn-ea"/>
                          <a:cs typeface="+mn-cs"/>
                        </a:rPr>
                        <a:t>(noise) </a:t>
                      </a:r>
                      <a:r>
                        <a:rPr lang="en-US" sz="800" b="0" i="1" u="none" strike="noStrike" kern="1200" baseline="0" dirty="0" smtClean="0">
                          <a:solidFill>
                            <a:schemeClr val="tx1"/>
                          </a:solidFill>
                          <a:latin typeface="+mn-lt"/>
                          <a:ea typeface="+mn-ea"/>
                          <a:cs typeface="+mn-cs"/>
                        </a:rPr>
                        <a:t>. . .</a:t>
                      </a:r>
                      <a:endParaRPr lang="en-US" sz="8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includes some detail regarding what happened.</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I was so excited I </a:t>
                      </a:r>
                      <a:r>
                        <a:rPr lang="en-US" sz="900" b="0" i="1" u="none" strike="noStrike" kern="1200" baseline="0" dirty="0" err="1" smtClean="0">
                          <a:solidFill>
                            <a:schemeClr val="tx1"/>
                          </a:solidFill>
                          <a:latin typeface="+mn-lt"/>
                          <a:ea typeface="+mn-ea"/>
                          <a:cs typeface="+mn-cs"/>
                        </a:rPr>
                        <a:t>woted</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(wanted) </a:t>
                      </a:r>
                      <a:r>
                        <a:rPr lang="en-US" sz="900" b="0" i="1" u="none" strike="noStrike" kern="1200" baseline="0" dirty="0" smtClean="0">
                          <a:solidFill>
                            <a:schemeClr val="tx1"/>
                          </a:solidFill>
                          <a:latin typeface="+mn-lt"/>
                          <a:ea typeface="+mn-ea"/>
                          <a:cs typeface="+mn-cs"/>
                        </a:rPr>
                        <a:t>to run. All the </a:t>
                      </a:r>
                      <a:r>
                        <a:rPr lang="en-US" sz="900" b="0" i="1" u="none" strike="noStrike" kern="1200" baseline="0" dirty="0" err="1" smtClean="0">
                          <a:solidFill>
                            <a:schemeClr val="tx1"/>
                          </a:solidFill>
                          <a:latin typeface="+mn-lt"/>
                          <a:ea typeface="+mn-ea"/>
                          <a:cs typeface="+mn-cs"/>
                        </a:rPr>
                        <a:t>waye</a:t>
                      </a:r>
                      <a:r>
                        <a:rPr lang="en-US" sz="900" b="0" i="1" u="none" strike="noStrike" kern="1200" baseline="0" dirty="0" smtClean="0">
                          <a:solidFill>
                            <a:schemeClr val="tx1"/>
                          </a:solidFill>
                          <a:latin typeface="+mn-lt"/>
                          <a:ea typeface="+mn-ea"/>
                          <a:cs typeface="+mn-cs"/>
                        </a:rPr>
                        <a:t> </a:t>
                      </a:r>
                      <a:r>
                        <a:rPr lang="en-US" sz="900" b="0" i="0" u="none" strike="noStrike" kern="1200" baseline="0" dirty="0" smtClean="0">
                          <a:solidFill>
                            <a:schemeClr val="tx1"/>
                          </a:solidFill>
                          <a:latin typeface="+mn-lt"/>
                          <a:ea typeface="+mn-ea"/>
                          <a:cs typeface="+mn-cs"/>
                        </a:rPr>
                        <a:t>(way) </a:t>
                      </a:r>
                      <a:r>
                        <a:rPr lang="en-US" sz="900" b="0" i="1" u="none" strike="noStrike" kern="1200" baseline="0" dirty="0" smtClean="0">
                          <a:solidFill>
                            <a:schemeClr val="tx1"/>
                          </a:solidFill>
                          <a:latin typeface="+mn-lt"/>
                          <a:ea typeface="+mn-ea"/>
                          <a:cs typeface="+mn-cs"/>
                        </a:rPr>
                        <a:t>there . . .</a:t>
                      </a:r>
                    </a:p>
                    <a:p>
                      <a:endParaRPr lang="en-US" sz="900" b="0" i="0" u="none" strike="noStrike" kern="1200" baseline="0" dirty="0" smtClean="0">
                        <a:solidFill>
                          <a:srgbClr val="FF0000"/>
                        </a:solidFill>
                        <a:latin typeface="+mn-lt"/>
                        <a:ea typeface="+mn-ea"/>
                        <a:cs typeface="+mn-cs"/>
                      </a:endParaRPr>
                    </a:p>
                    <a:p>
                      <a:pPr lvl="0"/>
                      <a:r>
                        <a:rPr lang="en-US" sz="900" b="0" i="0" u="none" strike="noStrike" kern="1200" baseline="0" dirty="0" smtClean="0">
                          <a:solidFill>
                            <a:srgbClr val="FF0000"/>
                          </a:solidFill>
                          <a:latin typeface="+mn-lt"/>
                          <a:ea typeface="+mn-ea"/>
                          <a:cs typeface="+mn-cs"/>
                        </a:rPr>
                        <a:t>Score: 3</a:t>
                      </a: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rtl="0">
                        <a:buFont typeface="Arial" panose="020B0604020202020204" pitchFamily="34" charset="0"/>
                        <a:buChar char="•"/>
                      </a:pPr>
                      <a:r>
                        <a:rPr lang="en-US" sz="900" b="0" i="0" u="none" strike="noStrike" kern="1200" dirty="0" smtClean="0">
                          <a:solidFill>
                            <a:srgbClr val="FF0000"/>
                          </a:solidFill>
                          <a:effectLst/>
                          <a:latin typeface="+mn-lt"/>
                          <a:ea typeface="+mn-ea"/>
                          <a:cs typeface="+mn-cs"/>
                        </a:rPr>
                        <a:t>Produces complete simple sentences.</a:t>
                      </a:r>
                    </a:p>
                    <a:p>
                      <a:pPr marL="171450" indent="-171450" rtl="0">
                        <a:buFont typeface="Arial" panose="020B0604020202020204" pitchFamily="34" charset="0"/>
                        <a:buChar char="•"/>
                      </a:pPr>
                      <a:endParaRPr lang="en-US" sz="900" dirty="0" smtClean="0">
                        <a:solidFill>
                          <a:srgbClr val="FF0000"/>
                        </a:solidFill>
                        <a:latin typeface="+mn-lt"/>
                      </a:endParaRPr>
                    </a:p>
                    <a:p>
                      <a:pPr marL="171450" indent="-171450" algn="l">
                        <a:buFont typeface="Arial" panose="020B0604020202020204" pitchFamily="34" charset="0"/>
                        <a:buChar char="•"/>
                      </a:pPr>
                      <a:r>
                        <a:rPr lang="en-US" sz="900" dirty="0" smtClean="0">
                          <a:solidFill>
                            <a:srgbClr val="FF0000"/>
                          </a:solidFill>
                          <a:latin typeface="+mn-lt"/>
                        </a:rPr>
                        <a:t>Appropriate use of</a:t>
                      </a:r>
                    </a:p>
                    <a:p>
                      <a:pPr algn="l"/>
                      <a:r>
                        <a:rPr lang="en-US" sz="900" dirty="0" smtClean="0">
                          <a:solidFill>
                            <a:srgbClr val="FF0000"/>
                          </a:solidFill>
                          <a:latin typeface="+mn-lt"/>
                        </a:rPr>
                        <a:t>Vocabulary.</a:t>
                      </a:r>
                    </a:p>
                    <a:p>
                      <a:pPr algn="l"/>
                      <a:endParaRPr lang="en-US" sz="900" dirty="0" smtClean="0">
                        <a:solidFill>
                          <a:srgbClr val="FF0000"/>
                        </a:solidFill>
                        <a:latin typeface="+mn-lt"/>
                      </a:endParaRPr>
                    </a:p>
                    <a:p>
                      <a:pPr algn="l"/>
                      <a:r>
                        <a:rPr lang="en-US" sz="900" dirty="0" smtClean="0">
                          <a:solidFill>
                            <a:srgbClr val="FF0000"/>
                          </a:solidFill>
                          <a:latin typeface="+mn-lt"/>
                        </a:rPr>
                        <a:t>Score: 3</a:t>
                      </a:r>
                      <a:endParaRPr lang="en-US" sz="900" dirty="0">
                        <a:solidFill>
                          <a:srgbClr val="FF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rtl="0">
                        <a:buFont typeface="Arial" panose="020B0604020202020204" pitchFamily="34" charset="0"/>
                        <a:buChar char="•"/>
                      </a:pPr>
                      <a:r>
                        <a:rPr lang="en-US" sz="900" b="0" i="0" u="none" strike="noStrike" kern="1200" dirty="0" smtClean="0">
                          <a:solidFill>
                            <a:schemeClr val="tx1"/>
                          </a:solidFill>
                          <a:effectLst/>
                          <a:latin typeface="+mn-lt"/>
                          <a:ea typeface="+mn-ea"/>
                          <a:cs typeface="+mn-cs"/>
                        </a:rPr>
                        <a:t>Uses grade-appropriate</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basic mechanics and</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word use with some</a:t>
                      </a:r>
                      <a:endParaRPr lang="en-US" sz="900" b="0" dirty="0" smtClean="0">
                        <a:effectLst/>
                      </a:endParaRPr>
                    </a:p>
                    <a:p>
                      <a:r>
                        <a:rPr lang="en-US" sz="900" b="0" i="0" u="none" strike="noStrike" kern="1200" dirty="0" smtClean="0">
                          <a:solidFill>
                            <a:schemeClr val="tx1"/>
                          </a:solidFill>
                          <a:effectLst/>
                          <a:latin typeface="+mn-lt"/>
                          <a:ea typeface="+mn-ea"/>
                          <a:cs typeface="+mn-cs"/>
                        </a:rPr>
                        <a:t>Errors:</a:t>
                      </a:r>
                    </a:p>
                    <a:p>
                      <a:r>
                        <a:rPr lang="en-US" sz="900" b="0" i="0" u="none" strike="noStrike" kern="1200" baseline="0" dirty="0" smtClean="0">
                          <a:solidFill>
                            <a:schemeClr val="tx1"/>
                          </a:solidFill>
                          <a:effectLst/>
                          <a:latin typeface="+mn-lt"/>
                          <a:ea typeface="+mn-ea"/>
                          <a:cs typeface="+mn-cs"/>
                        </a:rPr>
                        <a:t>-Capital/period error usage  causes some lack of understanding of ideas.</a:t>
                      </a:r>
                    </a:p>
                    <a:p>
                      <a:endParaRPr lang="en-US" sz="900" b="0" i="0" u="none" strike="noStrike" kern="1200" baseline="0" dirty="0" smtClean="0">
                        <a:solidFill>
                          <a:srgbClr val="FF0000"/>
                        </a:solidFill>
                        <a:latin typeface="+mn-lt"/>
                        <a:ea typeface="+mn-ea"/>
                        <a:cs typeface="+mn-cs"/>
                      </a:endParaRPr>
                    </a:p>
                    <a:p>
                      <a:pPr algn="l"/>
                      <a:r>
                        <a:rPr lang="en-US" sz="900" b="0" i="0" u="none" strike="noStrike" kern="1200" baseline="0" dirty="0" smtClean="0">
                          <a:solidFill>
                            <a:srgbClr val="FF0000"/>
                          </a:solidFill>
                          <a:latin typeface="+mn-lt"/>
                          <a:ea typeface="+mn-ea"/>
                          <a:cs typeface="+mn-cs"/>
                        </a:rPr>
                        <a:t>Score: 2</a:t>
                      </a:r>
                    </a:p>
                    <a:p>
                      <a:pPr algn="l"/>
                      <a:endParaRPr lang="en-US" sz="900" b="0" i="0" u="none" strike="noStrike" kern="1200" baseline="0" dirty="0" smtClean="0">
                        <a:solidFill>
                          <a:srgbClr val="FF0000"/>
                        </a:solidFill>
                        <a:latin typeface="+mn-lt"/>
                        <a:ea typeface="+mn-ea"/>
                        <a:cs typeface="+mn-cs"/>
                      </a:endParaRPr>
                    </a:p>
                    <a:p>
                      <a:endParaRPr lang="en-US" sz="900" b="0" i="0" u="none" strike="noStrike" kern="1200" baseline="0" dirty="0" smtClean="0">
                        <a:solidFill>
                          <a:srgbClr val="FF0000"/>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
        <p:nvSpPr>
          <p:cNvPr id="7" name="Footer Placeholder 6"/>
          <p:cNvSpPr>
            <a:spLocks noGrp="1"/>
          </p:cNvSpPr>
          <p:nvPr>
            <p:ph type="ftr" sz="quarter" idx="11"/>
          </p:nvPr>
        </p:nvSpPr>
        <p:spPr>
          <a:xfrm>
            <a:off x="6096000" y="6477000"/>
            <a:ext cx="2895600" cy="365125"/>
          </a:xfrm>
        </p:spPr>
        <p:txBody>
          <a:bodyPr/>
          <a:lstStyle/>
          <a:p>
            <a:r>
              <a:rPr lang="en-US" dirty="0" smtClean="0"/>
              <a:t>12/01/14 Judy Ramer/OSP and HSD</a:t>
            </a:r>
            <a:endParaRPr lang="en-US" dirty="0"/>
          </a:p>
        </p:txBody>
      </p:sp>
      <p:sp>
        <p:nvSpPr>
          <p:cNvPr id="3" name="TextBox 2"/>
          <p:cNvSpPr txBox="1"/>
          <p:nvPr/>
        </p:nvSpPr>
        <p:spPr>
          <a:xfrm>
            <a:off x="457200" y="6553200"/>
            <a:ext cx="7696200" cy="215444"/>
          </a:xfrm>
          <a:prstGeom prst="rect">
            <a:avLst/>
          </a:prstGeom>
          <a:noFill/>
        </p:spPr>
        <p:txBody>
          <a:bodyPr wrap="square" rtlCol="0">
            <a:spAutoFit/>
          </a:bodyPr>
          <a:lstStyle/>
          <a:p>
            <a:r>
              <a:rPr lang="en-US" sz="800" i="1" dirty="0">
                <a:solidFill>
                  <a:srgbClr val="FF0000"/>
                </a:solidFill>
              </a:rPr>
              <a:t>Any text in red is a skill that isn’t </a:t>
            </a:r>
            <a:r>
              <a:rPr lang="en-US" sz="800" i="1" dirty="0" smtClean="0">
                <a:solidFill>
                  <a:srgbClr val="FF0000"/>
                </a:solidFill>
              </a:rPr>
              <a:t>part of this grade level’s Writing standard.  However, a score is given to support the teaching of that skill.</a:t>
            </a:r>
            <a:endParaRPr lang="en-US" sz="800" i="1" dirty="0">
              <a:solidFill>
                <a:srgbClr val="FF0000"/>
              </a:solidFill>
            </a:endParaRPr>
          </a:p>
        </p:txBody>
      </p:sp>
    </p:spTree>
    <p:extLst>
      <p:ext uri="{BB962C8B-B14F-4D97-AF65-F5344CB8AC3E}">
        <p14:creationId xmlns:p14="http://schemas.microsoft.com/office/powerpoint/2010/main" val="19307552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000" dirty="0" smtClean="0"/>
              <a:t>(2</a:t>
            </a:r>
            <a:r>
              <a:rPr lang="en-US" sz="1000" baseline="30000" dirty="0" smtClean="0"/>
              <a:t>nd</a:t>
            </a:r>
            <a:r>
              <a:rPr lang="en-US" sz="1000" dirty="0" smtClean="0"/>
              <a:t> Narrative story</a:t>
            </a:r>
            <a:r>
              <a:rPr lang="en-US" sz="1000" dirty="0"/>
              <a:t>)</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sp>
        <p:nvSpPr>
          <p:cNvPr id="6" name="Rectangle 5"/>
          <p:cNvSpPr/>
          <p:nvPr/>
        </p:nvSpPr>
        <p:spPr>
          <a:xfrm>
            <a:off x="172497" y="1143000"/>
            <a:ext cx="8915400" cy="1815882"/>
          </a:xfrm>
          <a:prstGeom prst="rect">
            <a:avLst/>
          </a:prstGeom>
        </p:spPr>
        <p:txBody>
          <a:bodyPr wrap="square">
            <a:spAutoFit/>
          </a:bodyPr>
          <a:lstStyle/>
          <a:p>
            <a:r>
              <a:rPr lang="en-US" sz="1600" dirty="0"/>
              <a:t>My first tooth is gone</a:t>
            </a:r>
          </a:p>
          <a:p>
            <a:r>
              <a:rPr lang="en-US" sz="1600" dirty="0"/>
              <a:t>I recall one winter night. I was four. My sister and I were running down the hall and something </a:t>
            </a:r>
            <a:r>
              <a:rPr lang="en-US" sz="1600" dirty="0" err="1"/>
              <a:t>happend</a:t>
            </a:r>
            <a:r>
              <a:rPr lang="en-US" sz="1600" dirty="0"/>
              <a:t>.</a:t>
            </a:r>
          </a:p>
          <a:p>
            <a:r>
              <a:rPr lang="en-US" sz="1600" dirty="0"/>
              <a:t>It was my sister and I had run right into each other. Boy! did we cry. But not only did I cry, my tooth was</a:t>
            </a:r>
          </a:p>
          <a:p>
            <a:r>
              <a:rPr lang="en-US" sz="1600" dirty="0"/>
              <a:t>bleeding. Then it felt funny. Then plop! There it was lying in my hand. So that night I put it under my</a:t>
            </a:r>
          </a:p>
          <a:p>
            <a:r>
              <a:rPr lang="en-US" sz="1600" dirty="0"/>
              <a:t>pillow and in the morning I found something. It was not my tooth it was two dollars. So I ran down the</a:t>
            </a:r>
          </a:p>
          <a:p>
            <a:r>
              <a:rPr lang="en-US" sz="1600" dirty="0"/>
              <a:t>hall, like I </a:t>
            </a:r>
            <a:r>
              <a:rPr lang="en-US" sz="1600" dirty="0" err="1"/>
              <a:t>wasen’t</a:t>
            </a:r>
            <a:r>
              <a:rPr lang="en-US" sz="1600" dirty="0"/>
              <a:t> supposed to, and showed my mom and dad. They were </a:t>
            </a:r>
            <a:r>
              <a:rPr lang="en-US" sz="1600" dirty="0" err="1"/>
              <a:t>suprised</a:t>
            </a:r>
            <a:r>
              <a:rPr lang="en-US" sz="1600" dirty="0"/>
              <a:t> because when they</a:t>
            </a:r>
          </a:p>
          <a:p>
            <a:r>
              <a:rPr lang="en-US" sz="1600" dirty="0"/>
              <a:t>lost teeth the only thing they got is 50¢.</a:t>
            </a:r>
          </a:p>
        </p:txBody>
      </p:sp>
      <p:sp>
        <p:nvSpPr>
          <p:cNvPr id="7" name="Rectangle 6"/>
          <p:cNvSpPr/>
          <p:nvPr/>
        </p:nvSpPr>
        <p:spPr>
          <a:xfrm>
            <a:off x="2344197" y="76200"/>
            <a:ext cx="4572000" cy="738664"/>
          </a:xfrm>
          <a:prstGeom prst="rect">
            <a:avLst/>
          </a:prstGeom>
        </p:spPr>
        <p:txBody>
          <a:bodyPr>
            <a:spAutoFit/>
          </a:bodyPr>
          <a:lstStyle/>
          <a:p>
            <a:r>
              <a:rPr lang="en-US" sz="1400" b="1" dirty="0">
                <a:solidFill>
                  <a:srgbClr val="C00000"/>
                </a:solidFill>
              </a:rPr>
              <a:t>Student Sample: Grade 2, Narrative</a:t>
            </a:r>
          </a:p>
          <a:p>
            <a:r>
              <a:rPr lang="en-US" sz="1400" dirty="0"/>
              <a:t>This narrative was produced in class, and the writer likely received support from the teacher. </a:t>
            </a:r>
          </a:p>
        </p:txBody>
      </p:sp>
    </p:spTree>
    <p:extLst>
      <p:ext uri="{BB962C8B-B14F-4D97-AF65-F5344CB8AC3E}">
        <p14:creationId xmlns:p14="http://schemas.microsoft.com/office/powerpoint/2010/main" val="24863458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57331764"/>
              </p:ext>
            </p:extLst>
          </p:nvPr>
        </p:nvGraphicFramePr>
        <p:xfrm>
          <a:off x="609600" y="228600"/>
          <a:ext cx="7696200" cy="6210025"/>
        </p:xfrm>
        <a:graphic>
          <a:graphicData uri="http://schemas.openxmlformats.org/drawingml/2006/table">
            <a:tbl>
              <a:tblPr/>
              <a:tblGrid>
                <a:gridCol w="1072593"/>
                <a:gridCol w="1365807"/>
                <a:gridCol w="1295400"/>
                <a:gridCol w="1219200"/>
                <a:gridCol w="1219200"/>
                <a:gridCol w="1524000"/>
              </a:tblGrid>
              <a:tr h="291851">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smtClean="0">
                          <a:ln>
                            <a:noFill/>
                          </a:ln>
                          <a:solidFill>
                            <a:prstClr val="black"/>
                          </a:solidFill>
                          <a:effectLst/>
                          <a:uLnTx/>
                          <a:uFillTx/>
                          <a:latin typeface="+mn-lt"/>
                          <a:ea typeface="+mn-ea"/>
                          <a:cs typeface="+mn-cs"/>
                        </a:rPr>
                        <a:t>CCSS.ELA-LITERACY.W.2.3</a:t>
                      </a:r>
                      <a:r>
                        <a:rPr kumimoji="0" lang="en-US" sz="900" b="0" i="0" u="none" strike="noStrike" kern="1200" cap="none" spc="0" normalizeH="0" baseline="0" noProof="0" dirty="0" smtClean="0">
                          <a:ln>
                            <a:noFill/>
                          </a:ln>
                          <a:solidFill>
                            <a:prstClr val="black"/>
                          </a:solidFill>
                          <a:effectLst/>
                          <a:uLnTx/>
                          <a:uFillTx/>
                          <a:latin typeface="+mn-lt"/>
                          <a:ea typeface="+mn-ea"/>
                          <a:cs typeface="+mn-cs"/>
                        </a:rPr>
                        <a:t/>
                      </a:r>
                      <a:br>
                        <a:rPr kumimoji="0" lang="en-US" sz="900" b="0" i="0" u="none" strike="noStrike" kern="1200" cap="none" spc="0" normalizeH="0" baseline="0" noProof="0" dirty="0" smtClean="0">
                          <a:ln>
                            <a:noFill/>
                          </a:ln>
                          <a:solidFill>
                            <a:prstClr val="black"/>
                          </a:solidFill>
                          <a:effectLst/>
                          <a:uLnTx/>
                          <a:uFillTx/>
                          <a:latin typeface="+mn-lt"/>
                          <a:ea typeface="+mn-ea"/>
                          <a:cs typeface="+mn-cs"/>
                        </a:rPr>
                      </a:br>
                      <a:r>
                        <a:rPr lang="en-US" sz="900" dirty="0" smtClean="0"/>
                        <a:t>Write narratives in which they recount a well-elaborated event or short sequence of events, include details to describe actions, thoughts, and feelings, use temporal words to signal event order, and provide a sense of closure.</a:t>
                      </a:r>
                      <a:endParaRPr kumimoji="0" lang="en-US" sz="900" b="0" i="0" u="none" strike="noStrike" kern="1200" cap="none" spc="0" normalizeH="0" baseline="0" noProof="0" dirty="0" smtClean="0">
                        <a:ln>
                          <a:noFill/>
                        </a:ln>
                        <a:solidFill>
                          <a:prstClr val="black"/>
                        </a:solidFill>
                        <a:effectLst/>
                        <a:uLnTx/>
                        <a:uFillTx/>
                        <a:latin typeface="+mn-lt"/>
                        <a:ea typeface="+mn-ea"/>
                        <a:cs typeface="+mn-cs"/>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1851">
                <a:tc gridSpan="6">
                  <a:txBody>
                    <a:bodyPr/>
                    <a:lstStyle/>
                    <a:p>
                      <a:pPr marL="0" marR="0" algn="ctr">
                        <a:lnSpc>
                          <a:spcPct val="115000"/>
                        </a:lnSpc>
                        <a:spcBef>
                          <a:spcPts val="0"/>
                        </a:spcBef>
                        <a:spcAft>
                          <a:spcPts val="0"/>
                        </a:spcAft>
                      </a:pPr>
                      <a:r>
                        <a:rPr lang="en-US" sz="1800" b="1" i="1" dirty="0" smtClean="0">
                          <a:latin typeface="+mn-lt"/>
                          <a:ea typeface="Calibri"/>
                          <a:cs typeface="Times New Roman"/>
                        </a:rPr>
                        <a:t>K-2    </a:t>
                      </a:r>
                      <a:r>
                        <a:rPr lang="en-US" sz="1800" dirty="0" smtClean="0">
                          <a:latin typeface="+mn-lt"/>
                          <a:ea typeface="Calibri"/>
                          <a:cs typeface="Times New Roman"/>
                        </a:rPr>
                        <a:t>SBAC 4 Point Narrative Rubric</a:t>
                      </a:r>
                      <a:endParaRPr lang="en-US" sz="18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91851">
                <a:tc rowSpan="2">
                  <a:txBody>
                    <a:bodyPr/>
                    <a:lstStyle/>
                    <a:p>
                      <a:pPr marL="0" marR="0" algn="ctr">
                        <a:lnSpc>
                          <a:spcPct val="115000"/>
                        </a:lnSpc>
                        <a:spcBef>
                          <a:spcPts val="0"/>
                        </a:spcBef>
                        <a:spcAft>
                          <a:spcPts val="0"/>
                        </a:spcAft>
                      </a:pPr>
                      <a:r>
                        <a:rPr lang="en-US" sz="2400" b="1" dirty="0">
                          <a:solidFill>
                            <a:srgbClr val="000000"/>
                          </a:solidFill>
                          <a:latin typeface="+mn-lt"/>
                          <a:ea typeface="Times New Roman"/>
                          <a:cs typeface="Times New Roman"/>
                        </a:rPr>
                        <a:t>Score</a:t>
                      </a:r>
                      <a:endParaRPr lang="en-US" sz="24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9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1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Times New Roman"/>
                          <a:cs typeface="Times New Roman"/>
                        </a:rPr>
                        <a:t>Conventions</a:t>
                      </a:r>
                    </a:p>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Calibri"/>
                          <a:cs typeface="Times New Roman"/>
                        </a:rPr>
                        <a:t>Standard L 1-2</a:t>
                      </a: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24028">
                <a:tc vMerge="1">
                  <a:txBody>
                    <a:bodyPr/>
                    <a:lstStyle/>
                    <a:p>
                      <a:endParaRPr lang="en-US"/>
                    </a:p>
                  </a:txBody>
                  <a:tcPr/>
                </a:tc>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040892">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-Beginning establishes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engaging context for story line/events (e.g., asks a question; starts with action or feelings)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-Effectively presents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and maintains focus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(controlling idea) of</a:t>
                      </a:r>
                      <a:endParaRPr lang="en-US" sz="900" b="0" dirty="0" smtClean="0">
                        <a:effectLst/>
                      </a:endParaRPr>
                    </a:p>
                    <a:p>
                      <a:r>
                        <a:rPr lang="en-US" sz="900" b="0" i="0" u="none" strike="noStrike" kern="1200" dirty="0" smtClean="0">
                          <a:solidFill>
                            <a:schemeClr val="tx1"/>
                          </a:solidFill>
                          <a:effectLst/>
                          <a:latin typeface="+mn-lt"/>
                          <a:ea typeface="+mn-ea"/>
                          <a:cs typeface="+mn-cs"/>
                        </a:rPr>
                        <a:t>story line</a:t>
                      </a:r>
                      <a:endParaRPr lang="en-US" sz="9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-Has a beginning, middle, and an ending with a sense of closure(e.g., a lesson learned –next time…; he never</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did that again)</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-Variety of transitions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used appropriately</a:t>
                      </a:r>
                      <a:endParaRPr lang="en-US" sz="900" b="0" dirty="0" smtClean="0">
                        <a:effectLst/>
                      </a:endParaRPr>
                    </a:p>
                    <a:p>
                      <a:r>
                        <a:rPr lang="en-US" sz="900" b="0" i="0" u="none" strike="noStrike" kern="1200" dirty="0" smtClean="0">
                          <a:solidFill>
                            <a:schemeClr val="tx1"/>
                          </a:solidFill>
                          <a:effectLst/>
                          <a:latin typeface="+mn-lt"/>
                          <a:ea typeface="+mn-ea"/>
                          <a:cs typeface="+mn-cs"/>
                        </a:rPr>
                        <a:t>-Chronology is logical</a:t>
                      </a:r>
                      <a:r>
                        <a:rPr lang="en-US" sz="900" b="0" dirty="0" smtClean="0">
                          <a:effectLst/>
                        </a:rPr>
                        <a:t/>
                      </a:r>
                      <a:br>
                        <a:rPr lang="en-US" sz="900" b="0" dirty="0" smtClean="0">
                          <a:effectLst/>
                        </a:rPr>
                      </a:br>
                      <a:endParaRPr lang="en-US" sz="9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-Relevant, concrete details create vivid images or ideas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-Effective use of</a:t>
                      </a:r>
                      <a:endParaRPr lang="en-US" sz="900" b="0" dirty="0" smtClean="0">
                        <a:effectLst/>
                      </a:endParaRPr>
                    </a:p>
                    <a:p>
                      <a:r>
                        <a:rPr lang="en-US" sz="900" b="0" i="0" u="none" strike="noStrike" kern="1200" dirty="0" smtClean="0">
                          <a:solidFill>
                            <a:schemeClr val="tx1"/>
                          </a:solidFill>
                          <a:effectLst/>
                          <a:latin typeface="+mn-lt"/>
                          <a:ea typeface="+mn-ea"/>
                          <a:cs typeface="+mn-cs"/>
                        </a:rPr>
                        <a:t>dialogue, sensory and concrete details, strong verbs to advance the action; or to how characters’ motivation, development, growth, or change</a:t>
                      </a:r>
                      <a:r>
                        <a:rPr lang="en-US" sz="900" b="0" dirty="0" smtClean="0">
                          <a:effectLst/>
                        </a:rPr>
                        <a:t/>
                      </a:r>
                      <a:br>
                        <a:rPr lang="en-US" sz="900" b="0" dirty="0" smtClean="0">
                          <a:effectLst/>
                        </a:rPr>
                      </a:br>
                      <a:endParaRPr lang="en-US" sz="9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-Maintains consistent</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narrator’s voice</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-Uses precise language and sentence variety (simple, compound, with phrases)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-May use figurative</a:t>
                      </a:r>
                      <a:endParaRPr lang="en-US" sz="900" b="0" dirty="0" smtClean="0">
                        <a:effectLst/>
                      </a:endParaRPr>
                    </a:p>
                    <a:p>
                      <a:r>
                        <a:rPr lang="en-US" sz="900" b="0" i="0" u="none" strike="noStrike" kern="1200" dirty="0" smtClean="0">
                          <a:solidFill>
                            <a:schemeClr val="tx1"/>
                          </a:solidFill>
                          <a:effectLst/>
                          <a:latin typeface="+mn-lt"/>
                          <a:ea typeface="+mn-ea"/>
                          <a:cs typeface="+mn-cs"/>
                        </a:rPr>
                        <a:t>language (e.g., imagery)</a:t>
                      </a:r>
                      <a:endParaRPr lang="en-US" sz="9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rtl="0"/>
                      <a:r>
                        <a:rPr lang="en-US" sz="900" b="0" i="0" u="none" strike="noStrike" kern="1200" dirty="0" smtClean="0">
                          <a:solidFill>
                            <a:schemeClr val="tx1"/>
                          </a:solidFill>
                          <a:effectLst/>
                          <a:latin typeface="+mn-lt"/>
                          <a:ea typeface="+mn-ea"/>
                          <a:cs typeface="+mn-cs"/>
                        </a:rPr>
                        <a:t>-Edits with support from peers, adults, resources</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-Has few or no errors in</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grammar, word usage,</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mechanics as appropriate to grade (e.g., uses conventional</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spelling for words with</a:t>
                      </a:r>
                      <a:endParaRPr lang="en-US" sz="900" b="0" dirty="0" smtClean="0">
                        <a:effectLst/>
                      </a:endParaRPr>
                    </a:p>
                    <a:p>
                      <a:pPr rtl="0"/>
                      <a:r>
                        <a:rPr lang="en-US" sz="900" b="0" i="0" u="none" strike="noStrike" kern="1200" dirty="0" smtClean="0">
                          <a:solidFill>
                            <a:schemeClr val="tx1"/>
                          </a:solidFill>
                          <a:effectLst/>
                          <a:latin typeface="+mn-lt"/>
                          <a:ea typeface="+mn-ea"/>
                          <a:cs typeface="+mn-cs"/>
                        </a:rPr>
                        <a:t>common patterns)</a:t>
                      </a:r>
                      <a:endParaRPr lang="en-US" sz="900" b="0" dirty="0" smtClean="0">
                        <a:effectLst/>
                      </a:endParaRPr>
                    </a:p>
                    <a:p>
                      <a:r>
                        <a:rPr lang="en-US" sz="900" dirty="0" smtClean="0"/>
                        <a:t/>
                      </a:r>
                      <a:br>
                        <a:rPr lang="en-US" sz="900" dirty="0" smtClean="0"/>
                      </a:br>
                      <a:endParaRPr lang="en-US" sz="9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10587">
                <a:tc gridSpan="6">
                  <a:txBody>
                    <a:bodyPr/>
                    <a:lstStyle/>
                    <a:p>
                      <a:pPr marL="0" marR="0" algn="ctr">
                        <a:lnSpc>
                          <a:spcPct val="115000"/>
                        </a:lnSpc>
                        <a:spcBef>
                          <a:spcPts val="0"/>
                        </a:spcBef>
                        <a:spcAft>
                          <a:spcPts val="0"/>
                        </a:spcAft>
                      </a:pPr>
                      <a:r>
                        <a:rPr lang="en-US" sz="1200" b="1" dirty="0" smtClean="0">
                          <a:effectLst/>
                          <a:latin typeface="+mn-lt"/>
                          <a:ea typeface="Calibri"/>
                          <a:cs typeface="Times New Roman"/>
                        </a:rPr>
                        <a:t>Exemplar Example for Grade 2</a:t>
                      </a:r>
                      <a:endParaRPr lang="en-US" sz="1200" b="1" dirty="0">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hMerge="1">
                  <a:txBody>
                    <a:bodyPr/>
                    <a:lstStyle/>
                    <a:p>
                      <a:pPr marL="53975" indent="0" algn="l"/>
                      <a:endParaRPr lang="en-US" sz="7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137031">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smtClean="0">
                        <a:effectLst>
                          <a:outerShdw blurRad="38100" dist="38100" dir="2700000" algn="tl">
                            <a:srgbClr val="000000">
                              <a:alpha val="43137"/>
                            </a:srgbClr>
                          </a:outerShdw>
                        </a:effectLst>
                        <a:latin typeface="+mn-lt"/>
                        <a:ea typeface="Calibri"/>
                        <a:cs typeface="Times New Roman"/>
                      </a:endParaRPr>
                    </a:p>
                    <a:p>
                      <a:pPr marL="0" marR="0" algn="ctr">
                        <a:lnSpc>
                          <a:spcPct val="115000"/>
                        </a:lnSpc>
                        <a:spcBef>
                          <a:spcPts val="0"/>
                        </a:spcBef>
                        <a:spcAft>
                          <a:spcPts val="0"/>
                        </a:spcAft>
                      </a:pP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Effectively presents and maintains main idea:</a:t>
                      </a:r>
                    </a:p>
                    <a:p>
                      <a:pPr marL="0" indent="0">
                        <a:buFont typeface="Arial" panose="020B0604020202020204" pitchFamily="34" charset="0"/>
                        <a:buNone/>
                      </a:pPr>
                      <a:r>
                        <a:rPr lang="en-US" sz="800" b="0" i="0" u="none" strike="noStrike" kern="1200" baseline="0" dirty="0" smtClean="0">
                          <a:solidFill>
                            <a:schemeClr val="tx1"/>
                          </a:solidFill>
                          <a:latin typeface="+mn-lt"/>
                          <a:ea typeface="+mn-ea"/>
                          <a:cs typeface="+mn-cs"/>
                        </a:rPr>
                        <a:t>-Gives title; </a:t>
                      </a:r>
                      <a:r>
                        <a:rPr lang="en-US" sz="800" b="0" i="1" u="none" strike="noStrike" kern="1200" baseline="0" dirty="0" smtClean="0">
                          <a:solidFill>
                            <a:schemeClr val="tx1"/>
                          </a:solidFill>
                          <a:latin typeface="+mn-lt"/>
                          <a:ea typeface="+mn-ea"/>
                          <a:cs typeface="+mn-cs"/>
                        </a:rPr>
                        <a:t>My first tooth is gone</a:t>
                      </a:r>
                    </a:p>
                    <a:p>
                      <a:r>
                        <a:rPr lang="en-US" sz="800" b="0" i="1" u="none" strike="noStrike" kern="1200" baseline="0" dirty="0" smtClean="0">
                          <a:solidFill>
                            <a:schemeClr val="tx1"/>
                          </a:solidFill>
                          <a:latin typeface="+mn-lt"/>
                          <a:ea typeface="+mn-ea"/>
                          <a:cs typeface="+mn-cs"/>
                        </a:rPr>
                        <a:t>-My sister and I were running down the hall and something </a:t>
                      </a:r>
                      <a:r>
                        <a:rPr lang="en-US" sz="800" b="0" i="1" u="none" strike="noStrike" kern="1200" baseline="0" dirty="0" err="1" smtClean="0">
                          <a:solidFill>
                            <a:schemeClr val="tx1"/>
                          </a:solidFill>
                          <a:latin typeface="+mn-lt"/>
                          <a:ea typeface="+mn-ea"/>
                          <a:cs typeface="+mn-cs"/>
                        </a:rPr>
                        <a:t>happend</a:t>
                      </a:r>
                      <a:r>
                        <a:rPr lang="en-US" sz="800" b="0" i="1" u="none" strike="noStrike" kern="1200" baseline="0" dirty="0" smtClean="0">
                          <a:solidFill>
                            <a:schemeClr val="tx1"/>
                          </a:solidFill>
                          <a:latin typeface="+mn-lt"/>
                          <a:ea typeface="+mn-ea"/>
                          <a:cs typeface="+mn-cs"/>
                        </a:rPr>
                        <a:t>. . . . But not only did I cry . . . Then it felt funny. Then plop! There it was lying in my hand.</a:t>
                      </a:r>
                    </a:p>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establishes  engaging context for the story line:</a:t>
                      </a:r>
                    </a:p>
                    <a:p>
                      <a:r>
                        <a:rPr lang="en-US" sz="800" b="0" i="0" u="none" strike="noStrike" kern="1200" baseline="0" dirty="0" smtClean="0">
                          <a:solidFill>
                            <a:schemeClr val="tx1"/>
                          </a:solidFill>
                          <a:latin typeface="+mn-lt"/>
                          <a:ea typeface="+mn-ea"/>
                          <a:cs typeface="+mn-cs"/>
                        </a:rPr>
                        <a:t>-</a:t>
                      </a:r>
                      <a:r>
                        <a:rPr lang="en-US" sz="800" b="0" i="1" u="none" strike="noStrike" kern="1200" baseline="0" dirty="0" smtClean="0">
                          <a:solidFill>
                            <a:schemeClr val="tx1"/>
                          </a:solidFill>
                          <a:latin typeface="+mn-lt"/>
                          <a:ea typeface="+mn-ea"/>
                          <a:cs typeface="+mn-cs"/>
                        </a:rPr>
                        <a:t>I recall one winter night. I was four. My sister and I were running down the hall and something </a:t>
                      </a:r>
                      <a:r>
                        <a:rPr lang="en-US" sz="800" b="0" i="1" u="none" strike="noStrike" kern="1200" baseline="0" dirty="0" err="1" smtClean="0">
                          <a:solidFill>
                            <a:schemeClr val="tx1"/>
                          </a:solidFill>
                          <a:latin typeface="+mn-lt"/>
                          <a:ea typeface="+mn-ea"/>
                          <a:cs typeface="+mn-cs"/>
                        </a:rPr>
                        <a:t>happend</a:t>
                      </a:r>
                      <a:r>
                        <a:rPr lang="en-US" sz="800" b="0" i="1" u="none" strike="noStrike" kern="1200" baseline="0" dirty="0" smtClean="0">
                          <a:solidFill>
                            <a:schemeClr val="tx1"/>
                          </a:solidFill>
                          <a:latin typeface="+mn-lt"/>
                          <a:ea typeface="+mn-ea"/>
                          <a:cs typeface="+mn-cs"/>
                        </a:rPr>
                        <a:t>.</a:t>
                      </a:r>
                      <a:endParaRPr lang="en-US" sz="8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provides a n intro. and a sense of closure:</a:t>
                      </a:r>
                    </a:p>
                    <a:p>
                      <a:r>
                        <a:rPr lang="en-US" sz="800" b="0" i="0" u="none" strike="noStrike" kern="1200" baseline="0" dirty="0" smtClean="0">
                          <a:solidFill>
                            <a:schemeClr val="tx1"/>
                          </a:solidFill>
                          <a:latin typeface="+mn-lt"/>
                          <a:ea typeface="+mn-ea"/>
                          <a:cs typeface="+mn-cs"/>
                        </a:rPr>
                        <a:t>-</a:t>
                      </a:r>
                      <a:r>
                        <a:rPr lang="en-US" sz="800" b="0" i="1" u="none" strike="noStrike" kern="1200" baseline="0" dirty="0" smtClean="0">
                          <a:solidFill>
                            <a:schemeClr val="tx1"/>
                          </a:solidFill>
                          <a:latin typeface="+mn-lt"/>
                          <a:ea typeface="+mn-ea"/>
                          <a:cs typeface="+mn-cs"/>
                        </a:rPr>
                        <a:t>I recall one winter night. I was four. My sister and I were running down the hall and something </a:t>
                      </a:r>
                      <a:r>
                        <a:rPr lang="en-US" sz="800" b="0" i="1" u="none" strike="noStrike" kern="1200" baseline="0" dirty="0" err="1" smtClean="0">
                          <a:solidFill>
                            <a:schemeClr val="tx1"/>
                          </a:solidFill>
                          <a:latin typeface="+mn-lt"/>
                          <a:ea typeface="+mn-ea"/>
                          <a:cs typeface="+mn-cs"/>
                        </a:rPr>
                        <a:t>happend</a:t>
                      </a:r>
                      <a:r>
                        <a:rPr lang="en-US" sz="800" b="0" i="1" u="none" strike="noStrike" kern="1200" baseline="0" dirty="0" smtClean="0">
                          <a:solidFill>
                            <a:schemeClr val="tx1"/>
                          </a:solidFill>
                          <a:latin typeface="+mn-lt"/>
                          <a:ea typeface="+mn-ea"/>
                          <a:cs typeface="+mn-cs"/>
                        </a:rPr>
                        <a:t>.</a:t>
                      </a:r>
                    </a:p>
                    <a:p>
                      <a:r>
                        <a:rPr lang="en-US" sz="800" b="0" i="1" u="none" strike="noStrike" kern="1200" baseline="0" dirty="0" smtClean="0">
                          <a:solidFill>
                            <a:schemeClr val="tx1"/>
                          </a:solidFill>
                          <a:latin typeface="+mn-lt"/>
                          <a:ea typeface="+mn-ea"/>
                          <a:cs typeface="+mn-cs"/>
                        </a:rPr>
                        <a:t>-They were </a:t>
                      </a:r>
                      <a:r>
                        <a:rPr lang="en-US" sz="800" b="0" i="1" u="none" strike="noStrike" kern="1200" baseline="0" dirty="0" err="1" smtClean="0">
                          <a:solidFill>
                            <a:schemeClr val="tx1"/>
                          </a:solidFill>
                          <a:latin typeface="+mn-lt"/>
                          <a:ea typeface="+mn-ea"/>
                          <a:cs typeface="+mn-cs"/>
                        </a:rPr>
                        <a:t>suprised</a:t>
                      </a:r>
                      <a:r>
                        <a:rPr lang="en-US" sz="800" b="0" i="1" u="none" strike="noStrike" kern="1200" baseline="0" dirty="0" smtClean="0">
                          <a:solidFill>
                            <a:schemeClr val="tx1"/>
                          </a:solidFill>
                          <a:latin typeface="+mn-lt"/>
                          <a:ea typeface="+mn-ea"/>
                          <a:cs typeface="+mn-cs"/>
                        </a:rPr>
                        <a:t> because when they lost teeth the only thing they got is 50¢.</a:t>
                      </a:r>
                      <a:endParaRPr lang="en-US" sz="8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recounts a sequence of events using transition words to signal event order.</a:t>
                      </a:r>
                    </a:p>
                    <a:p>
                      <a:r>
                        <a:rPr lang="en-US" sz="800" b="0" i="0" u="none" strike="noStrike" kern="1200" baseline="0" dirty="0" smtClean="0">
                          <a:solidFill>
                            <a:schemeClr val="tx1"/>
                          </a:solidFill>
                          <a:latin typeface="+mn-lt"/>
                          <a:ea typeface="+mn-ea"/>
                          <a:cs typeface="+mn-cs"/>
                        </a:rPr>
                        <a:t>-</a:t>
                      </a:r>
                      <a:r>
                        <a:rPr lang="en-US" sz="800" b="0" i="1" u="none" strike="noStrike" kern="1200" baseline="0" dirty="0" smtClean="0">
                          <a:solidFill>
                            <a:schemeClr val="tx1"/>
                          </a:solidFill>
                          <a:latin typeface="+mn-lt"/>
                          <a:ea typeface="+mn-ea"/>
                          <a:cs typeface="+mn-cs"/>
                        </a:rPr>
                        <a:t>My sister and I were running down the hall and something </a:t>
                      </a:r>
                      <a:r>
                        <a:rPr lang="en-US" sz="800" b="0" i="1" u="none" strike="noStrike" kern="1200" baseline="0" dirty="0" err="1" smtClean="0">
                          <a:solidFill>
                            <a:schemeClr val="tx1"/>
                          </a:solidFill>
                          <a:latin typeface="+mn-lt"/>
                          <a:ea typeface="+mn-ea"/>
                          <a:cs typeface="+mn-cs"/>
                        </a:rPr>
                        <a:t>happend</a:t>
                      </a:r>
                      <a:r>
                        <a:rPr lang="en-US" sz="800" b="0" i="1" u="none" strike="noStrike" kern="1200" baseline="0" dirty="0" smtClean="0">
                          <a:solidFill>
                            <a:schemeClr val="tx1"/>
                          </a:solidFill>
                          <a:latin typeface="+mn-lt"/>
                          <a:ea typeface="+mn-ea"/>
                          <a:cs typeface="+mn-cs"/>
                        </a:rPr>
                        <a:t>. . . . But not only did I cry . . . Then it felt funny. Then plop! There it was lying in my hand.</a:t>
                      </a:r>
                      <a:endParaRPr lang="en-US" sz="8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rgbClr val="FF0000"/>
                          </a:solidFill>
                          <a:latin typeface="+mn-lt"/>
                          <a:ea typeface="+mn-ea"/>
                          <a:cs typeface="+mn-cs"/>
                        </a:rPr>
                        <a:t>includes details to describe actions, thoughts, and feelings.</a:t>
                      </a:r>
                    </a:p>
                    <a:p>
                      <a:r>
                        <a:rPr lang="en-US" sz="900" b="0" i="0" u="none" strike="noStrike" kern="1200" baseline="0" dirty="0" smtClean="0">
                          <a:solidFill>
                            <a:srgbClr val="FF0000"/>
                          </a:solidFill>
                          <a:latin typeface="+mn-lt"/>
                          <a:ea typeface="+mn-ea"/>
                          <a:cs typeface="+mn-cs"/>
                        </a:rPr>
                        <a:t>-</a:t>
                      </a:r>
                      <a:r>
                        <a:rPr lang="en-US" sz="900" b="0" i="1" u="none" strike="noStrike" kern="1200" baseline="0" dirty="0" smtClean="0">
                          <a:solidFill>
                            <a:srgbClr val="FF0000"/>
                          </a:solidFill>
                          <a:latin typeface="+mn-lt"/>
                          <a:ea typeface="+mn-ea"/>
                          <a:cs typeface="+mn-cs"/>
                        </a:rPr>
                        <a:t>Boy! did we cry.</a:t>
                      </a:r>
                    </a:p>
                    <a:p>
                      <a:r>
                        <a:rPr lang="en-US" sz="900" b="0" i="0" u="none" strike="noStrike" kern="1200" baseline="0" dirty="0" smtClean="0">
                          <a:solidFill>
                            <a:srgbClr val="FF0000"/>
                          </a:solidFill>
                          <a:latin typeface="+mn-lt"/>
                          <a:ea typeface="+mn-ea"/>
                          <a:cs typeface="+mn-cs"/>
                        </a:rPr>
                        <a:t>-</a:t>
                      </a:r>
                      <a:r>
                        <a:rPr lang="en-US" sz="900" b="0" i="1" u="none" strike="noStrike" kern="1200" baseline="0" dirty="0" smtClean="0">
                          <a:solidFill>
                            <a:srgbClr val="FF0000"/>
                          </a:solidFill>
                          <a:latin typeface="+mn-lt"/>
                          <a:ea typeface="+mn-ea"/>
                          <a:cs typeface="+mn-cs"/>
                        </a:rPr>
                        <a:t>Then it felt funny.</a:t>
                      </a:r>
                    </a:p>
                    <a:p>
                      <a:r>
                        <a:rPr lang="en-US" sz="900" b="0" i="0" u="none" strike="noStrike" kern="1200" baseline="0" dirty="0" smtClean="0">
                          <a:solidFill>
                            <a:srgbClr val="FF0000"/>
                          </a:solidFill>
                          <a:latin typeface="+mn-lt"/>
                          <a:ea typeface="+mn-ea"/>
                          <a:cs typeface="+mn-cs"/>
                        </a:rPr>
                        <a:t>-</a:t>
                      </a:r>
                      <a:r>
                        <a:rPr lang="en-US" sz="900" b="0" i="1" u="none" strike="noStrike" kern="1200" baseline="0" dirty="0" smtClean="0">
                          <a:solidFill>
                            <a:srgbClr val="FF0000"/>
                          </a:solidFill>
                          <a:latin typeface="+mn-lt"/>
                          <a:ea typeface="+mn-ea"/>
                          <a:cs typeface="+mn-cs"/>
                        </a:rPr>
                        <a:t>So I ran down the hall, like I </a:t>
                      </a:r>
                      <a:r>
                        <a:rPr lang="en-US" sz="900" b="0" i="1" u="none" strike="noStrike" kern="1200" baseline="0" dirty="0" err="1" smtClean="0">
                          <a:solidFill>
                            <a:srgbClr val="FF0000"/>
                          </a:solidFill>
                          <a:latin typeface="+mn-lt"/>
                          <a:ea typeface="+mn-ea"/>
                          <a:cs typeface="+mn-cs"/>
                        </a:rPr>
                        <a:t>wasen</a:t>
                      </a:r>
                      <a:r>
                        <a:rPr lang="en-US" sz="900" b="0" i="0" u="none" strike="noStrike" kern="1200" baseline="0" dirty="0" err="1" smtClean="0">
                          <a:solidFill>
                            <a:srgbClr val="FF0000"/>
                          </a:solidFill>
                          <a:latin typeface="+mn-lt"/>
                          <a:ea typeface="+mn-ea"/>
                          <a:cs typeface="+mn-cs"/>
                        </a:rPr>
                        <a:t>’</a:t>
                      </a:r>
                      <a:r>
                        <a:rPr lang="en-US" sz="900" b="0" i="1" u="none" strike="noStrike" kern="1200" baseline="0" dirty="0" err="1" smtClean="0">
                          <a:solidFill>
                            <a:srgbClr val="FF0000"/>
                          </a:solidFill>
                          <a:latin typeface="+mn-lt"/>
                          <a:ea typeface="+mn-ea"/>
                          <a:cs typeface="+mn-cs"/>
                        </a:rPr>
                        <a:t>t</a:t>
                      </a:r>
                      <a:r>
                        <a:rPr lang="en-US" sz="900" b="0" i="1" u="none" strike="noStrike" kern="1200" baseline="0" dirty="0" smtClean="0">
                          <a:solidFill>
                            <a:srgbClr val="FF0000"/>
                          </a:solidFill>
                          <a:latin typeface="+mn-lt"/>
                          <a:ea typeface="+mn-ea"/>
                          <a:cs typeface="+mn-cs"/>
                        </a:rPr>
                        <a:t> supposed to, and showed my mom and dad</a:t>
                      </a:r>
                    </a:p>
                    <a:p>
                      <a:endParaRPr lang="en-US" sz="900" b="0" i="0" u="none" strike="noStrike" kern="1200" baseline="0" dirty="0" smtClean="0">
                        <a:solidFill>
                          <a:srgbClr val="FF0000"/>
                        </a:solidFill>
                        <a:latin typeface="+mn-lt"/>
                        <a:ea typeface="+mn-ea"/>
                        <a:cs typeface="+mn-cs"/>
                      </a:endParaRPr>
                    </a:p>
                    <a:p>
                      <a:pPr lvl="0"/>
                      <a:r>
                        <a:rPr lang="en-US" sz="900" b="0" i="0" u="none" strike="noStrike" kern="1200" baseline="0" dirty="0" smtClean="0">
                          <a:solidFill>
                            <a:srgbClr val="FF0000"/>
                          </a:solidFill>
                          <a:latin typeface="+mn-lt"/>
                          <a:ea typeface="+mn-ea"/>
                          <a:cs typeface="+mn-cs"/>
                        </a:rPr>
                        <a:t>Score: 4</a:t>
                      </a: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rtl="0">
                        <a:buFont typeface="Arial" panose="020B0604020202020204" pitchFamily="34" charset="0"/>
                        <a:buChar char="•"/>
                      </a:pPr>
                      <a:r>
                        <a:rPr lang="en-US" sz="900" b="0" i="0" u="none" strike="noStrike" kern="1200" dirty="0" smtClean="0">
                          <a:solidFill>
                            <a:srgbClr val="FF0000"/>
                          </a:solidFill>
                          <a:effectLst/>
                          <a:latin typeface="+mn-lt"/>
                          <a:ea typeface="+mn-ea"/>
                          <a:cs typeface="+mn-cs"/>
                        </a:rPr>
                        <a:t>Produces a variety of complete </a:t>
                      </a:r>
                      <a:r>
                        <a:rPr lang="en-US" sz="900" b="0" i="0" u="none" strike="noStrike" kern="1200" baseline="0" dirty="0" smtClean="0">
                          <a:solidFill>
                            <a:srgbClr val="FF0000"/>
                          </a:solidFill>
                          <a:effectLst/>
                          <a:latin typeface="+mn-lt"/>
                          <a:ea typeface="+mn-ea"/>
                          <a:cs typeface="+mn-cs"/>
                        </a:rPr>
                        <a:t> sentences, both simple and compound.</a:t>
                      </a:r>
                      <a:endParaRPr lang="en-US" sz="900" b="0" i="0" u="none" strike="noStrike" kern="1200" dirty="0" smtClean="0">
                        <a:solidFill>
                          <a:srgbClr val="FF0000"/>
                        </a:solidFill>
                        <a:effectLst/>
                        <a:latin typeface="+mn-lt"/>
                        <a:ea typeface="+mn-ea"/>
                        <a:cs typeface="+mn-cs"/>
                      </a:endParaRPr>
                    </a:p>
                    <a:p>
                      <a:pPr marL="171450" indent="-171450" rtl="0">
                        <a:buFont typeface="Arial" panose="020B0604020202020204" pitchFamily="34" charset="0"/>
                        <a:buChar char="•"/>
                      </a:pPr>
                      <a:endParaRPr lang="en-US" sz="900" dirty="0" smtClean="0">
                        <a:solidFill>
                          <a:srgbClr val="FF0000"/>
                        </a:solidFill>
                        <a:latin typeface="+mn-lt"/>
                      </a:endParaRPr>
                    </a:p>
                    <a:p>
                      <a:pPr marL="171450" indent="-171450" algn="l">
                        <a:buFont typeface="Arial" panose="020B0604020202020204" pitchFamily="34" charset="0"/>
                        <a:buChar char="•"/>
                      </a:pPr>
                      <a:r>
                        <a:rPr lang="en-US" sz="900" dirty="0" smtClean="0">
                          <a:solidFill>
                            <a:srgbClr val="FF0000"/>
                          </a:solidFill>
                          <a:latin typeface="+mn-lt"/>
                        </a:rPr>
                        <a:t>Maintains</a:t>
                      </a:r>
                      <a:r>
                        <a:rPr lang="en-US" sz="900" baseline="0" dirty="0" smtClean="0">
                          <a:solidFill>
                            <a:srgbClr val="FF0000"/>
                          </a:solidFill>
                          <a:latin typeface="+mn-lt"/>
                        </a:rPr>
                        <a:t> consistent narrator’s voice:</a:t>
                      </a:r>
                    </a:p>
                    <a:p>
                      <a:pPr marL="0" indent="0" algn="l">
                        <a:buFont typeface="Arial" panose="020B0604020202020204" pitchFamily="34" charset="0"/>
                        <a:buNone/>
                      </a:pPr>
                      <a:r>
                        <a:rPr lang="en-US" sz="900" baseline="0" dirty="0" smtClean="0">
                          <a:solidFill>
                            <a:srgbClr val="FF0000"/>
                          </a:solidFill>
                          <a:latin typeface="+mn-lt"/>
                        </a:rPr>
                        <a:t>-</a:t>
                      </a:r>
                      <a:r>
                        <a:rPr lang="en-US" sz="900" i="1" baseline="0" dirty="0" smtClean="0">
                          <a:solidFill>
                            <a:srgbClr val="FF0000"/>
                          </a:solidFill>
                          <a:latin typeface="+mn-lt"/>
                        </a:rPr>
                        <a:t>I recall…Boy! did we cry…like I </a:t>
                      </a:r>
                      <a:r>
                        <a:rPr lang="en-US" sz="900" i="1" baseline="0" dirty="0" err="1" smtClean="0">
                          <a:solidFill>
                            <a:srgbClr val="FF0000"/>
                          </a:solidFill>
                          <a:latin typeface="+mn-lt"/>
                        </a:rPr>
                        <a:t>wasen’t</a:t>
                      </a:r>
                      <a:r>
                        <a:rPr lang="en-US" sz="900" i="1" baseline="0" dirty="0" smtClean="0">
                          <a:solidFill>
                            <a:srgbClr val="FF0000"/>
                          </a:solidFill>
                          <a:latin typeface="+mn-lt"/>
                        </a:rPr>
                        <a:t> supposed to…</a:t>
                      </a:r>
                    </a:p>
                    <a:p>
                      <a:pPr marL="0" indent="0" algn="l">
                        <a:buFont typeface="Arial" panose="020B0604020202020204" pitchFamily="34" charset="0"/>
                        <a:buNone/>
                      </a:pPr>
                      <a:endParaRPr lang="en-US" sz="900" i="1" baseline="0" dirty="0" smtClean="0">
                        <a:solidFill>
                          <a:srgbClr val="FF0000"/>
                        </a:solidFill>
                        <a:latin typeface="+mn-lt"/>
                      </a:endParaRPr>
                    </a:p>
                    <a:p>
                      <a:pPr marL="171450" indent="-171450" algn="l">
                        <a:buFont typeface="Arial" panose="020B0604020202020204" pitchFamily="34" charset="0"/>
                        <a:buChar char="•"/>
                      </a:pPr>
                      <a:r>
                        <a:rPr lang="en-US" sz="900" i="0" baseline="0" dirty="0" smtClean="0">
                          <a:solidFill>
                            <a:srgbClr val="FF0000"/>
                          </a:solidFill>
                          <a:latin typeface="+mn-lt"/>
                        </a:rPr>
                        <a:t>Use of  descriptive and figurative language:</a:t>
                      </a:r>
                    </a:p>
                    <a:p>
                      <a:pPr marL="0" indent="0" algn="l">
                        <a:buFont typeface="Arial" panose="020B0604020202020204" pitchFamily="34" charset="0"/>
                        <a:buNone/>
                      </a:pPr>
                      <a:r>
                        <a:rPr lang="en-US" sz="900" i="1" baseline="0" dirty="0" smtClean="0">
                          <a:solidFill>
                            <a:srgbClr val="FF0000"/>
                          </a:solidFill>
                          <a:latin typeface="+mn-lt"/>
                        </a:rPr>
                        <a:t>-winter night… Boy!...Then plop!</a:t>
                      </a:r>
                      <a:endParaRPr lang="en-US" sz="900" dirty="0" smtClean="0">
                        <a:solidFill>
                          <a:srgbClr val="FF0000"/>
                        </a:solidFill>
                        <a:latin typeface="+mn-lt"/>
                      </a:endParaRPr>
                    </a:p>
                    <a:p>
                      <a:pPr algn="l"/>
                      <a:r>
                        <a:rPr lang="en-US" sz="900" dirty="0" smtClean="0">
                          <a:solidFill>
                            <a:srgbClr val="FF0000"/>
                          </a:solidFill>
                          <a:latin typeface="+mn-lt"/>
                        </a:rPr>
                        <a:t>Score: 4</a:t>
                      </a:r>
                      <a:endParaRPr lang="en-US" sz="900" dirty="0">
                        <a:solidFill>
                          <a:srgbClr val="FF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rgbClr val="FF0000"/>
                          </a:solidFill>
                          <a:latin typeface="+mn-lt"/>
                          <a:ea typeface="+mn-ea"/>
                          <a:cs typeface="+mn-cs"/>
                        </a:rPr>
                        <a:t>demonstrates growing command of the conventions of standard written English.</a:t>
                      </a:r>
                    </a:p>
                    <a:p>
                      <a:r>
                        <a:rPr lang="en-US" sz="800" b="0" i="0" u="none" strike="noStrike" kern="1200" baseline="0" dirty="0" smtClean="0">
                          <a:solidFill>
                            <a:srgbClr val="FF0000"/>
                          </a:solidFill>
                          <a:latin typeface="+mn-lt"/>
                          <a:ea typeface="+mn-ea"/>
                          <a:cs typeface="+mn-cs"/>
                        </a:rPr>
                        <a:t>-This piece illustrates the writer’s largely consistent use of beginning-of-sentence</a:t>
                      </a:r>
                    </a:p>
                    <a:p>
                      <a:r>
                        <a:rPr lang="en-US" sz="800" b="0" i="0" u="none" strike="noStrike" kern="1200" baseline="0" dirty="0" smtClean="0">
                          <a:solidFill>
                            <a:srgbClr val="FF0000"/>
                          </a:solidFill>
                          <a:latin typeface="+mn-lt"/>
                          <a:ea typeface="+mn-ea"/>
                          <a:cs typeface="+mn-cs"/>
                        </a:rPr>
                        <a:t>capitalization and end-of-sentence punctuation (both periods and exclamation</a:t>
                      </a:r>
                    </a:p>
                    <a:p>
                      <a:r>
                        <a:rPr lang="en-US" sz="800" b="0" i="0" u="none" strike="noStrike" kern="1200" baseline="0" dirty="0" smtClean="0">
                          <a:solidFill>
                            <a:srgbClr val="FF0000"/>
                          </a:solidFill>
                          <a:latin typeface="+mn-lt"/>
                          <a:ea typeface="+mn-ea"/>
                          <a:cs typeface="+mn-cs"/>
                        </a:rPr>
                        <a:t>points). </a:t>
                      </a:r>
                    </a:p>
                    <a:p>
                      <a:r>
                        <a:rPr lang="en-US" sz="800" b="0" i="0" u="none" strike="noStrike" kern="1200" baseline="0" dirty="0" smtClean="0">
                          <a:solidFill>
                            <a:srgbClr val="FF0000"/>
                          </a:solidFill>
                          <a:latin typeface="+mn-lt"/>
                          <a:ea typeface="+mn-ea"/>
                          <a:cs typeface="+mn-cs"/>
                        </a:rPr>
                        <a:t>-The pronoun </a:t>
                      </a:r>
                      <a:r>
                        <a:rPr lang="en-US" sz="800" b="0" i="1" u="none" strike="noStrike" kern="1200" baseline="0" dirty="0" smtClean="0">
                          <a:solidFill>
                            <a:srgbClr val="FF0000"/>
                          </a:solidFill>
                          <a:latin typeface="+mn-lt"/>
                          <a:ea typeface="+mn-ea"/>
                          <a:cs typeface="+mn-cs"/>
                        </a:rPr>
                        <a:t>I </a:t>
                      </a:r>
                      <a:r>
                        <a:rPr lang="en-US" sz="800" b="0" i="0" u="none" strike="noStrike" kern="1200" baseline="0" dirty="0" smtClean="0">
                          <a:solidFill>
                            <a:srgbClr val="FF0000"/>
                          </a:solidFill>
                          <a:latin typeface="+mn-lt"/>
                          <a:ea typeface="+mn-ea"/>
                          <a:cs typeface="+mn-cs"/>
                        </a:rPr>
                        <a:t>is also capitalized consistently, and almost all the words are</a:t>
                      </a:r>
                    </a:p>
                    <a:p>
                      <a:r>
                        <a:rPr lang="en-US" sz="800" b="0" i="0" u="none" strike="noStrike" kern="1200" baseline="0" dirty="0" smtClean="0">
                          <a:solidFill>
                            <a:srgbClr val="FF0000"/>
                          </a:solidFill>
                          <a:latin typeface="+mn-lt"/>
                          <a:ea typeface="+mn-ea"/>
                          <a:cs typeface="+mn-cs"/>
                        </a:rPr>
                        <a:t>spelled correctly.</a:t>
                      </a:r>
                    </a:p>
                    <a:p>
                      <a:r>
                        <a:rPr lang="en-US" sz="800" b="0" i="0" u="none" strike="noStrike" kern="1200" baseline="0" dirty="0" smtClean="0">
                          <a:solidFill>
                            <a:srgbClr val="FF0000"/>
                          </a:solidFill>
                          <a:latin typeface="+mn-lt"/>
                          <a:ea typeface="+mn-ea"/>
                          <a:cs typeface="+mn-cs"/>
                        </a:rPr>
                        <a:t>-The writer sets off a parenthetical element with commas and uses an</a:t>
                      </a:r>
                    </a:p>
                    <a:p>
                      <a:r>
                        <a:rPr lang="en-US" sz="800" b="0" i="0" u="none" strike="noStrike" kern="1200" baseline="0" dirty="0" smtClean="0">
                          <a:solidFill>
                            <a:srgbClr val="FF0000"/>
                          </a:solidFill>
                          <a:latin typeface="+mn-lt"/>
                          <a:ea typeface="+mn-ea"/>
                          <a:cs typeface="+mn-cs"/>
                        </a:rPr>
                        <a:t>apostrophe correctly.</a:t>
                      </a:r>
                    </a:p>
                    <a:p>
                      <a:endParaRPr lang="en-US" sz="800" b="0" i="0" u="none" strike="noStrike" kern="1200" baseline="0" dirty="0" smtClean="0">
                        <a:solidFill>
                          <a:srgbClr val="FF0000"/>
                        </a:solidFill>
                        <a:latin typeface="+mn-lt"/>
                        <a:ea typeface="+mn-ea"/>
                        <a:cs typeface="+mn-cs"/>
                      </a:endParaRPr>
                    </a:p>
                    <a:p>
                      <a:pPr algn="l"/>
                      <a:r>
                        <a:rPr lang="en-US" sz="900" b="0" i="0" u="none" strike="noStrike" kern="1200" baseline="0" dirty="0" smtClean="0">
                          <a:solidFill>
                            <a:srgbClr val="FF0000"/>
                          </a:solidFill>
                          <a:latin typeface="+mn-lt"/>
                          <a:ea typeface="+mn-ea"/>
                          <a:cs typeface="+mn-cs"/>
                        </a:rPr>
                        <a:t>Score: 3</a:t>
                      </a:r>
                    </a:p>
                    <a:p>
                      <a:pPr algn="l"/>
                      <a:endParaRPr lang="en-US" sz="900" b="0" i="0" u="none" strike="noStrike" kern="1200" baseline="0" dirty="0" smtClean="0">
                        <a:solidFill>
                          <a:srgbClr val="FF0000"/>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
        <p:nvSpPr>
          <p:cNvPr id="7" name="Footer Placeholder 6"/>
          <p:cNvSpPr>
            <a:spLocks noGrp="1"/>
          </p:cNvSpPr>
          <p:nvPr>
            <p:ph type="ftr" sz="quarter" idx="11"/>
          </p:nvPr>
        </p:nvSpPr>
        <p:spPr>
          <a:xfrm>
            <a:off x="6096000" y="6477000"/>
            <a:ext cx="2895600" cy="365125"/>
          </a:xfrm>
        </p:spPr>
        <p:txBody>
          <a:bodyPr/>
          <a:lstStyle/>
          <a:p>
            <a:r>
              <a:rPr lang="en-US" dirty="0" smtClean="0"/>
              <a:t>12/01/14 Judy Ramer/OSP and HSD</a:t>
            </a:r>
            <a:endParaRPr lang="en-US" dirty="0"/>
          </a:p>
        </p:txBody>
      </p:sp>
      <p:sp>
        <p:nvSpPr>
          <p:cNvPr id="3" name="TextBox 2"/>
          <p:cNvSpPr txBox="1"/>
          <p:nvPr/>
        </p:nvSpPr>
        <p:spPr>
          <a:xfrm>
            <a:off x="457200" y="6629400"/>
            <a:ext cx="7696200" cy="215444"/>
          </a:xfrm>
          <a:prstGeom prst="rect">
            <a:avLst/>
          </a:prstGeom>
          <a:noFill/>
        </p:spPr>
        <p:txBody>
          <a:bodyPr wrap="square" rtlCol="0">
            <a:spAutoFit/>
          </a:bodyPr>
          <a:lstStyle/>
          <a:p>
            <a:r>
              <a:rPr lang="en-US" sz="800" i="1" dirty="0">
                <a:solidFill>
                  <a:srgbClr val="FF0000"/>
                </a:solidFill>
              </a:rPr>
              <a:t>Any text in red is a skill that isn’t </a:t>
            </a:r>
            <a:r>
              <a:rPr lang="en-US" sz="800" i="1" dirty="0" smtClean="0">
                <a:solidFill>
                  <a:srgbClr val="FF0000"/>
                </a:solidFill>
              </a:rPr>
              <a:t>part of this grade level’s Writing standard.  However, a score is given to support the teaching of that skill.</a:t>
            </a:r>
            <a:endParaRPr lang="en-US" sz="800" i="1" dirty="0">
              <a:solidFill>
                <a:srgbClr val="FF0000"/>
              </a:solidFill>
            </a:endParaRPr>
          </a:p>
        </p:txBody>
      </p:sp>
    </p:spTree>
    <p:extLst>
      <p:ext uri="{BB962C8B-B14F-4D97-AF65-F5344CB8AC3E}">
        <p14:creationId xmlns:p14="http://schemas.microsoft.com/office/powerpoint/2010/main" val="20032891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425" y="834849"/>
            <a:ext cx="8229600" cy="1143000"/>
          </a:xfrm>
        </p:spPr>
        <p:txBody>
          <a:bodyPr>
            <a:normAutofit/>
          </a:bodyPr>
          <a:lstStyle/>
          <a:p>
            <a:pPr algn="l"/>
            <a:r>
              <a:rPr lang="en-US" sz="1000" dirty="0" smtClean="0"/>
              <a:t>(3rd Narrative story</a:t>
            </a:r>
            <a:r>
              <a:rPr lang="en-US" sz="1000" dirty="0"/>
              <a:t>)</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pic>
        <p:nvPicPr>
          <p:cNvPr id="717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4800" y="823962"/>
            <a:ext cx="4312557" cy="56734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988" t="32099" r="13153" b="60292"/>
          <a:stretch/>
        </p:blipFill>
        <p:spPr bwMode="auto">
          <a:xfrm>
            <a:off x="184425" y="217715"/>
            <a:ext cx="4050118" cy="606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724400" y="823963"/>
            <a:ext cx="4255488" cy="56734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25968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16162953"/>
              </p:ext>
            </p:extLst>
          </p:nvPr>
        </p:nvGraphicFramePr>
        <p:xfrm>
          <a:off x="304800" y="213990"/>
          <a:ext cx="8606982" cy="6344422"/>
        </p:xfrm>
        <a:graphic>
          <a:graphicData uri="http://schemas.openxmlformats.org/drawingml/2006/table">
            <a:tbl>
              <a:tblPr/>
              <a:tblGrid>
                <a:gridCol w="914400"/>
                <a:gridCol w="1371600"/>
                <a:gridCol w="1520381"/>
                <a:gridCol w="497110"/>
                <a:gridCol w="1331691"/>
                <a:gridCol w="1371600"/>
                <a:gridCol w="1600200"/>
              </a:tblGrid>
              <a:tr h="291851">
                <a:tc gridSpan="4">
                  <a:txBody>
                    <a:bodyPr/>
                    <a:lstStyle/>
                    <a:p>
                      <a:r>
                        <a:rPr lang="en-US" sz="800" dirty="0" smtClean="0"/>
                        <a:t>CCSS.ELA-Literacy.W.3.3.a:</a:t>
                      </a:r>
                      <a:r>
                        <a:rPr lang="en-US" sz="800" baseline="0" dirty="0" smtClean="0"/>
                        <a:t>  </a:t>
                      </a:r>
                    </a:p>
                    <a:p>
                      <a:r>
                        <a:rPr lang="en-US" sz="800" dirty="0" smtClean="0"/>
                        <a:t>Establish a situation and introduce a narrator and/or characters; organize an event sequence that unfolds naturally.</a:t>
                      </a:r>
                    </a:p>
                    <a:p>
                      <a:r>
                        <a:rPr lang="en-US" sz="800" dirty="0" smtClean="0"/>
                        <a:t>CCSS.ELA-Literacy.W.3.3.b: </a:t>
                      </a:r>
                    </a:p>
                    <a:p>
                      <a:r>
                        <a:rPr lang="en-US" sz="800" dirty="0" smtClean="0"/>
                        <a:t> Use dialogue and descriptions of actions, thoughts, and feelings to develop experiences and events or show the response of characters to situations.</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r>
                        <a:rPr lang="en-US" sz="800" dirty="0" smtClean="0"/>
                        <a:t>CCSS.ELA-Literacy.W.3.3.c: </a:t>
                      </a:r>
                    </a:p>
                    <a:p>
                      <a:r>
                        <a:rPr lang="en-US" sz="800" dirty="0" smtClean="0"/>
                        <a:t> Use temporal words and phrases to signal event order.</a:t>
                      </a:r>
                    </a:p>
                    <a:p>
                      <a:r>
                        <a:rPr lang="en-US" sz="800" dirty="0" smtClean="0"/>
                        <a:t>CCSS.ELA-Literacy.W.3.3.d:</a:t>
                      </a:r>
                      <a:r>
                        <a:rPr lang="en-US" sz="800" baseline="0" dirty="0" smtClean="0"/>
                        <a:t> </a:t>
                      </a:r>
                    </a:p>
                    <a:p>
                      <a:r>
                        <a:rPr lang="en-US" sz="800" baseline="0" dirty="0" smtClean="0"/>
                        <a:t> </a:t>
                      </a:r>
                      <a:r>
                        <a:rPr lang="en-US" sz="800" dirty="0" smtClean="0"/>
                        <a:t>Provide a sense of closure.</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291851">
                <a:tc gridSpan="7">
                  <a:txBody>
                    <a:bodyPr/>
                    <a:lstStyle/>
                    <a:p>
                      <a:pPr marL="0" marR="0" algn="ctr">
                        <a:lnSpc>
                          <a:spcPct val="115000"/>
                        </a:lnSpc>
                        <a:spcBef>
                          <a:spcPts val="0"/>
                        </a:spcBef>
                        <a:spcAft>
                          <a:spcPts val="0"/>
                        </a:spcAft>
                      </a:pPr>
                      <a:r>
                        <a:rPr lang="en-US" sz="1600" b="1" i="1" dirty="0" smtClean="0">
                          <a:latin typeface="+mn-lt"/>
                          <a:ea typeface="Calibri"/>
                          <a:cs typeface="Times New Roman"/>
                        </a:rPr>
                        <a:t>3-8  </a:t>
                      </a:r>
                      <a:r>
                        <a:rPr lang="en-US" sz="1600" b="1" dirty="0" smtClean="0">
                          <a:latin typeface="+mn-lt"/>
                          <a:ea typeface="Calibri"/>
                          <a:cs typeface="Times New Roman"/>
                        </a:rPr>
                        <a:t>SBAC 4 Point Narrative Rubric</a:t>
                      </a:r>
                      <a:endParaRPr lang="en-US" sz="1600" b="1"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91851">
                <a:tc rowSpan="2">
                  <a:txBody>
                    <a:bodyPr/>
                    <a:lstStyle/>
                    <a:p>
                      <a:pPr marL="0" marR="0" algn="ctr">
                        <a:lnSpc>
                          <a:spcPct val="115000"/>
                        </a:lnSpc>
                        <a:spcBef>
                          <a:spcPts val="0"/>
                        </a:spcBef>
                        <a:spcAft>
                          <a:spcPts val="0"/>
                        </a:spcAft>
                      </a:pPr>
                      <a:r>
                        <a:rPr lang="en-US" sz="2000" b="1" dirty="0">
                          <a:solidFill>
                            <a:srgbClr val="000000"/>
                          </a:solidFill>
                          <a:latin typeface="+mn-lt"/>
                          <a:ea typeface="Times New Roman"/>
                          <a:cs typeface="Times New Roman"/>
                        </a:rPr>
                        <a:t>Score</a:t>
                      </a:r>
                      <a:endParaRPr lang="en-US" sz="20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3">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n-US" sz="100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24028">
                <a:tc vMerge="1">
                  <a:txBody>
                    <a:bodyPr/>
                    <a:lstStyle/>
                    <a:p>
                      <a:endParaRPr lang="en-US"/>
                    </a:p>
                  </a:txBody>
                  <a:tcPr/>
                </a:tc>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gridSpan="2">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137031">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rtl="0">
                        <a:buFont typeface="Arial" panose="020B0604020202020204" pitchFamily="34" charset="0"/>
                        <a:buChar char="•"/>
                      </a:pPr>
                      <a:r>
                        <a:rPr lang="en-US" sz="900" b="0" i="0" u="none" strike="noStrike" kern="1200" dirty="0" smtClean="0">
                          <a:solidFill>
                            <a:schemeClr val="tx1"/>
                          </a:solidFill>
                          <a:effectLst/>
                          <a:latin typeface="+mn-lt"/>
                          <a:ea typeface="+mn-ea"/>
                          <a:cs typeface="+mn-cs"/>
                        </a:rPr>
                        <a:t>The narrative, real or imagined, is clearly focused and maintained throughout: </a:t>
                      </a:r>
                      <a:endParaRPr lang="en-US" sz="900" b="0" dirty="0" smtClean="0">
                        <a:effectLst/>
                      </a:endParaRPr>
                    </a:p>
                    <a:p>
                      <a:pPr rtl="0" fontAlgn="base"/>
                      <a:r>
                        <a:rPr lang="en-US" sz="900" b="0" i="0" u="none" strike="noStrike" kern="1200" dirty="0" smtClean="0">
                          <a:solidFill>
                            <a:schemeClr val="tx1"/>
                          </a:solidFill>
                          <a:effectLst/>
                          <a:latin typeface="+mn-lt"/>
                          <a:ea typeface="+mn-ea"/>
                          <a:cs typeface="+mn-cs"/>
                        </a:rPr>
                        <a:t>-effectively establishes a setting, narrator and/or characters, and point of view</a:t>
                      </a:r>
                      <a:endParaRPr lang="en-US" sz="900" b="0" i="0" u="none" strike="noStrike" kern="1200" dirty="0">
                        <a:solidFill>
                          <a:schemeClr val="tx1"/>
                        </a:solidFill>
                        <a:effectLst/>
                        <a:latin typeface="+mn-lt"/>
                        <a:ea typeface="+mn-ea"/>
                        <a:cs typeface="+mn-cs"/>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rtl="0">
                        <a:buFont typeface="Arial" panose="020B0604020202020204" pitchFamily="34" charset="0"/>
                        <a:buChar char="•"/>
                      </a:pPr>
                      <a:r>
                        <a:rPr lang="en-US" sz="900" b="0" i="0" u="none" strike="noStrike" kern="1200" dirty="0" smtClean="0">
                          <a:solidFill>
                            <a:schemeClr val="tx1"/>
                          </a:solidFill>
                          <a:effectLst/>
                          <a:latin typeface="+mn-lt"/>
                          <a:ea typeface="+mn-ea"/>
                          <a:cs typeface="+mn-cs"/>
                        </a:rPr>
                        <a:t>The narrative, real or imagined, has an effective plot helping create unity and completeness: </a:t>
                      </a:r>
                      <a:endParaRPr lang="en-US" sz="900" b="0" dirty="0" smtClean="0">
                        <a:effectLst/>
                      </a:endParaRPr>
                    </a:p>
                    <a:p>
                      <a:pPr rtl="0" fontAlgn="base"/>
                      <a:r>
                        <a:rPr lang="en-US" sz="900" b="0" i="0" u="none" strike="noStrike" kern="1200" dirty="0" smtClean="0">
                          <a:solidFill>
                            <a:schemeClr val="tx1"/>
                          </a:solidFill>
                          <a:effectLst/>
                          <a:latin typeface="+mn-lt"/>
                          <a:ea typeface="+mn-ea"/>
                          <a:cs typeface="+mn-cs"/>
                        </a:rPr>
                        <a:t>-effective, consistent use of a variety of transitional strategies </a:t>
                      </a:r>
                    </a:p>
                    <a:p>
                      <a:pPr rtl="0" fontAlgn="base"/>
                      <a:r>
                        <a:rPr lang="en-US" sz="900" b="0" i="0" u="none" strike="noStrike" kern="1200" dirty="0" smtClean="0">
                          <a:solidFill>
                            <a:schemeClr val="tx1"/>
                          </a:solidFill>
                          <a:effectLst/>
                          <a:latin typeface="+mn-lt"/>
                          <a:ea typeface="+mn-ea"/>
                          <a:cs typeface="+mn-cs"/>
                        </a:rPr>
                        <a:t>-logical sequence of events from beginning to end </a:t>
                      </a:r>
                    </a:p>
                    <a:p>
                      <a:pPr rtl="0" fontAlgn="base"/>
                      <a:r>
                        <a:rPr lang="en-US" sz="900" b="0" i="0" u="none" strike="noStrike" kern="1200" dirty="0" smtClean="0">
                          <a:solidFill>
                            <a:schemeClr val="tx1"/>
                          </a:solidFill>
                          <a:effectLst/>
                          <a:latin typeface="+mn-lt"/>
                          <a:ea typeface="+mn-ea"/>
                          <a:cs typeface="+mn-cs"/>
                        </a:rPr>
                        <a:t>-effective opening and closure for audience and purpose </a:t>
                      </a:r>
                      <a:endParaRPr lang="en-US" sz="900" b="0" i="0" u="none" strike="noStrike" kern="1200" dirty="0">
                        <a:solidFill>
                          <a:schemeClr val="tx1"/>
                        </a:solidFill>
                        <a:effectLst/>
                        <a:latin typeface="+mn-lt"/>
                        <a:ea typeface="+mn-ea"/>
                        <a:cs typeface="+mn-cs"/>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marL="171450" indent="-171450" rtl="0">
                        <a:buFont typeface="Arial" panose="020B0604020202020204" pitchFamily="34" charset="0"/>
                        <a:buChar char="•"/>
                      </a:pPr>
                      <a:r>
                        <a:rPr lang="en-US" sz="900" b="0" i="0" u="none" strike="noStrike" kern="1200" dirty="0" smtClean="0">
                          <a:solidFill>
                            <a:schemeClr val="tx1"/>
                          </a:solidFill>
                          <a:effectLst/>
                          <a:latin typeface="+mn-lt"/>
                          <a:ea typeface="+mn-ea"/>
                          <a:cs typeface="+mn-cs"/>
                        </a:rPr>
                        <a:t>The narrative, real or imagined, provides thorough and effective elaboration using details, dialogue, and description: </a:t>
                      </a:r>
                      <a:endParaRPr lang="en-US" sz="900" b="0" dirty="0" smtClean="0">
                        <a:effectLst/>
                      </a:endParaRPr>
                    </a:p>
                    <a:p>
                      <a:pPr rtl="0" fontAlgn="base"/>
                      <a:r>
                        <a:rPr lang="en-US" sz="900" b="0" i="0" u="none" strike="noStrike" kern="1200" dirty="0" smtClean="0">
                          <a:solidFill>
                            <a:schemeClr val="tx1"/>
                          </a:solidFill>
                          <a:effectLst/>
                          <a:latin typeface="+mn-lt"/>
                          <a:ea typeface="+mn-ea"/>
                          <a:cs typeface="+mn-cs"/>
                        </a:rPr>
                        <a:t>-effective use of a variety of narrative techniques that advance the story or illustrate the experience </a:t>
                      </a:r>
                      <a:endParaRPr lang="en-US" sz="900" b="0" i="0" u="none" strike="noStrike" kern="1200" dirty="0">
                        <a:solidFill>
                          <a:schemeClr val="tx1"/>
                        </a:solidFill>
                        <a:effectLst/>
                        <a:latin typeface="+mn-lt"/>
                        <a:ea typeface="+mn-ea"/>
                        <a:cs typeface="+mn-cs"/>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marL="171450" indent="-171450" rtl="0">
                        <a:buFont typeface="Arial" panose="020B0604020202020204" pitchFamily="34" charset="0"/>
                        <a:buChar char="•"/>
                      </a:pPr>
                      <a:r>
                        <a:rPr lang="en-US" sz="900" b="0" i="0" u="none" strike="noStrike" kern="1200" dirty="0" smtClean="0">
                          <a:solidFill>
                            <a:schemeClr val="tx1"/>
                          </a:solidFill>
                          <a:effectLst/>
                          <a:latin typeface="+mn-lt"/>
                          <a:ea typeface="+mn-ea"/>
                          <a:cs typeface="+mn-cs"/>
                        </a:rPr>
                        <a:t>The narrative, real or imagined, clearly and effectively expresses experiences or events: </a:t>
                      </a:r>
                      <a:endParaRPr lang="en-US" sz="900" b="0" dirty="0" smtClean="0">
                        <a:effectLst/>
                      </a:endParaRPr>
                    </a:p>
                    <a:p>
                      <a:pPr rtl="0" fontAlgn="base"/>
                      <a:r>
                        <a:rPr lang="en-US" sz="900" b="0" i="0" u="none" strike="noStrike" kern="1200" dirty="0" smtClean="0">
                          <a:solidFill>
                            <a:schemeClr val="tx1"/>
                          </a:solidFill>
                          <a:effectLst/>
                          <a:latin typeface="+mn-lt"/>
                          <a:ea typeface="+mn-ea"/>
                          <a:cs typeface="+mn-cs"/>
                        </a:rPr>
                        <a:t>-effective use of sensory, concrete, and figurative language clearly advance the purpose </a:t>
                      </a:r>
                      <a:endParaRPr lang="en-US" sz="900" b="0" i="0" u="none" strike="noStrike" kern="1200" dirty="0">
                        <a:solidFill>
                          <a:schemeClr val="tx1"/>
                        </a:solidFill>
                        <a:effectLst/>
                        <a:latin typeface="+mn-lt"/>
                        <a:ea typeface="+mn-ea"/>
                        <a:cs typeface="+mn-cs"/>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rtl="0">
                        <a:buFont typeface="Arial" panose="020B0604020202020204" pitchFamily="34" charset="0"/>
                        <a:buChar char="•"/>
                      </a:pPr>
                      <a:r>
                        <a:rPr lang="en-US" sz="900" b="0" i="0" u="none" strike="noStrike" kern="1200" dirty="0" smtClean="0">
                          <a:solidFill>
                            <a:schemeClr val="tx1"/>
                          </a:solidFill>
                          <a:effectLst/>
                          <a:latin typeface="+mn-lt"/>
                          <a:ea typeface="+mn-ea"/>
                          <a:cs typeface="+mn-cs"/>
                        </a:rPr>
                        <a:t>The narrative, real or imagined, demonstrates a strong command of conventions: </a:t>
                      </a:r>
                      <a:endParaRPr lang="en-US" sz="900" b="0" dirty="0" smtClean="0">
                        <a:effectLst/>
                      </a:endParaRPr>
                    </a:p>
                    <a:p>
                      <a:pPr rtl="0" fontAlgn="base"/>
                      <a:r>
                        <a:rPr lang="en-US" sz="900" b="0" i="0" u="none" strike="noStrike" kern="1200" dirty="0" smtClean="0">
                          <a:solidFill>
                            <a:schemeClr val="tx1"/>
                          </a:solidFill>
                          <a:effectLst/>
                          <a:latin typeface="+mn-lt"/>
                          <a:ea typeface="+mn-ea"/>
                          <a:cs typeface="+mn-cs"/>
                        </a:rPr>
                        <a:t>-few, if any, errors in usage and sentence formation </a:t>
                      </a:r>
                    </a:p>
                    <a:p>
                      <a:pPr rtl="0" fontAlgn="base"/>
                      <a:r>
                        <a:rPr lang="en-US" sz="900" b="0" i="0" u="none" strike="noStrike" kern="1200" dirty="0" smtClean="0">
                          <a:solidFill>
                            <a:schemeClr val="tx1"/>
                          </a:solidFill>
                          <a:effectLst/>
                          <a:latin typeface="+mn-lt"/>
                          <a:ea typeface="+mn-ea"/>
                          <a:cs typeface="+mn-cs"/>
                        </a:rPr>
                        <a:t>-effective and consistent use of punctuation, capitalization, and spelling </a:t>
                      </a:r>
                      <a:endParaRPr lang="en-US" sz="900" b="0" i="0" u="none" strike="noStrike" kern="1200" dirty="0">
                        <a:solidFill>
                          <a:schemeClr val="tx1"/>
                        </a:solidFill>
                        <a:effectLst/>
                        <a:latin typeface="+mn-lt"/>
                        <a:ea typeface="+mn-ea"/>
                        <a:cs typeface="+mn-cs"/>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87452">
                <a:tc gridSpan="7">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n-lt"/>
                          <a:ea typeface="Calibri"/>
                          <a:cs typeface="Times New Roman"/>
                        </a:rPr>
                        <a:t>Exemplar Example for Grade 3</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pPr marL="117475" indent="-117475" algn="l" fontAlgn="t">
                        <a:buFont typeface="Arial" pitchFamily="34" charset="0"/>
                        <a:buChar char="•"/>
                      </a:pPr>
                      <a:endParaRPr lang="en-US" sz="900" b="0" i="0" u="none" strike="noStrike" dirty="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137031">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smtClean="0">
                        <a:effectLst>
                          <a:outerShdw blurRad="38100" dist="38100" dir="2700000" algn="tl">
                            <a:srgbClr val="000000">
                              <a:alpha val="43137"/>
                            </a:srgbClr>
                          </a:outerShdw>
                        </a:effectLst>
                        <a:latin typeface="+mn-lt"/>
                        <a:ea typeface="Calibri"/>
                        <a:cs typeface="Times New Roman"/>
                      </a:endParaRPr>
                    </a:p>
                    <a:p>
                      <a:pPr marL="0" marR="0" algn="ctr">
                        <a:lnSpc>
                          <a:spcPct val="115000"/>
                        </a:lnSpc>
                        <a:spcBef>
                          <a:spcPts val="0"/>
                        </a:spcBef>
                        <a:spcAft>
                          <a:spcPts val="0"/>
                        </a:spcAft>
                      </a:pP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establishes a situation and introduces the narrator.</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ONE night when the air was warm, my </a:t>
                      </a:r>
                      <a:r>
                        <a:rPr lang="en-US" sz="900" b="0" i="1" u="none" strike="noStrike" kern="1200" baseline="0" dirty="0" err="1" smtClean="0">
                          <a:solidFill>
                            <a:schemeClr val="tx1"/>
                          </a:solidFill>
                          <a:latin typeface="+mn-lt"/>
                          <a:ea typeface="+mn-ea"/>
                          <a:cs typeface="+mn-cs"/>
                        </a:rPr>
                        <a:t>puppys</a:t>
                      </a:r>
                      <a:r>
                        <a:rPr lang="en-US" sz="900" b="0" i="1" u="none" strike="noStrike" kern="1200" baseline="0" dirty="0" smtClean="0">
                          <a:solidFill>
                            <a:schemeClr val="tx1"/>
                          </a:solidFill>
                          <a:latin typeface="+mn-lt"/>
                          <a:ea typeface="+mn-ea"/>
                          <a:cs typeface="+mn-cs"/>
                        </a:rPr>
                        <a:t> were sleeping on the back porch. . . . I turned out my lamp. I </a:t>
                      </a:r>
                      <a:r>
                        <a:rPr lang="en-US" sz="900" b="0" i="1" u="none" strike="noStrike" kern="1200" baseline="0" dirty="0" err="1" smtClean="0">
                          <a:solidFill>
                            <a:schemeClr val="tx1"/>
                          </a:solidFill>
                          <a:latin typeface="+mn-lt"/>
                          <a:ea typeface="+mn-ea"/>
                          <a:cs typeface="+mn-cs"/>
                        </a:rPr>
                        <a:t>wuldn</a:t>
                      </a:r>
                      <a:r>
                        <a:rPr lang="en-US" sz="900" b="0" i="0" u="none" strike="noStrike" kern="1200" baseline="0" dirty="0" err="1" smtClean="0">
                          <a:solidFill>
                            <a:schemeClr val="tx1"/>
                          </a:solidFill>
                          <a:latin typeface="+mn-lt"/>
                          <a:ea typeface="+mn-ea"/>
                          <a:cs typeface="+mn-cs"/>
                        </a:rPr>
                        <a:t>’</a:t>
                      </a:r>
                      <a:r>
                        <a:rPr lang="en-US" sz="900" b="0" i="1" u="none" strike="noStrike" kern="1200" baseline="0" dirty="0" err="1" smtClean="0">
                          <a:solidFill>
                            <a:schemeClr val="tx1"/>
                          </a:solidFill>
                          <a:latin typeface="+mn-lt"/>
                          <a:ea typeface="+mn-ea"/>
                          <a:cs typeface="+mn-cs"/>
                        </a:rPr>
                        <a:t>t</a:t>
                      </a:r>
                      <a:r>
                        <a:rPr lang="en-US" sz="900" b="0" i="1" u="none" strike="noStrike" kern="1200" baseline="0" dirty="0" smtClean="0">
                          <a:solidFill>
                            <a:schemeClr val="tx1"/>
                          </a:solidFill>
                          <a:latin typeface="+mn-lt"/>
                          <a:ea typeface="+mn-ea"/>
                          <a:cs typeface="+mn-cs"/>
                        </a:rPr>
                        <a:t> go to sleep. . . . I saw my mom </a:t>
                      </a:r>
                      <a:r>
                        <a:rPr lang="en-US" sz="900" b="0" i="1" u="none" strike="noStrike" kern="1200" baseline="0" dirty="0" err="1" smtClean="0">
                          <a:solidFill>
                            <a:schemeClr val="tx1"/>
                          </a:solidFill>
                          <a:latin typeface="+mn-lt"/>
                          <a:ea typeface="+mn-ea"/>
                          <a:cs typeface="+mn-cs"/>
                        </a:rPr>
                        <a:t>geting</a:t>
                      </a:r>
                      <a:r>
                        <a:rPr lang="en-US" sz="900" b="0" i="1" u="none" strike="noStrike" kern="1200" baseline="0" dirty="0" smtClean="0">
                          <a:solidFill>
                            <a:schemeClr val="tx1"/>
                          </a:solidFill>
                          <a:latin typeface="+mn-lt"/>
                          <a:ea typeface="+mn-ea"/>
                          <a:cs typeface="+mn-cs"/>
                        </a:rPr>
                        <a:t> ready to walk out the</a:t>
                      </a:r>
                    </a:p>
                    <a:p>
                      <a:r>
                        <a:rPr lang="en-US" sz="900" b="0" i="1" u="none" strike="noStrike" kern="1200" baseline="0" dirty="0" smtClean="0">
                          <a:solidFill>
                            <a:schemeClr val="tx1"/>
                          </a:solidFill>
                          <a:latin typeface="+mn-lt"/>
                          <a:ea typeface="+mn-ea"/>
                          <a:cs typeface="+mn-cs"/>
                        </a:rPr>
                        <a:t>door. . . . She had a worried </a:t>
                      </a:r>
                      <a:r>
                        <a:rPr lang="en-US" sz="900" b="0" i="1" u="none" strike="noStrike" kern="1200" baseline="0" dirty="0" err="1" smtClean="0">
                          <a:solidFill>
                            <a:schemeClr val="tx1"/>
                          </a:solidFill>
                          <a:latin typeface="+mn-lt"/>
                          <a:ea typeface="+mn-ea"/>
                          <a:cs typeface="+mn-cs"/>
                        </a:rPr>
                        <a:t>exspression</a:t>
                      </a:r>
                      <a:r>
                        <a:rPr lang="en-US" sz="900" b="0" i="1" u="none" strike="noStrike" kern="1200" baseline="0" dirty="0" smtClean="0">
                          <a:solidFill>
                            <a:schemeClr val="tx1"/>
                          </a:solidFill>
                          <a:latin typeface="+mn-lt"/>
                          <a:ea typeface="+mn-ea"/>
                          <a:cs typeface="+mn-cs"/>
                        </a:rPr>
                        <a:t> on her face. I knew </a:t>
                      </a:r>
                      <a:r>
                        <a:rPr lang="en-US" sz="900" b="0" i="1" u="none" strike="noStrike" kern="1200" baseline="0" dirty="0" err="1" smtClean="0">
                          <a:solidFill>
                            <a:schemeClr val="tx1"/>
                          </a:solidFill>
                          <a:latin typeface="+mn-lt"/>
                          <a:ea typeface="+mn-ea"/>
                          <a:cs typeface="+mn-cs"/>
                        </a:rPr>
                        <a:t>somthing</a:t>
                      </a:r>
                      <a:r>
                        <a:rPr lang="en-US" sz="900" b="0" i="1" u="none" strike="noStrike" kern="1200" baseline="0" dirty="0" smtClean="0">
                          <a:solidFill>
                            <a:schemeClr val="tx1"/>
                          </a:solidFill>
                          <a:latin typeface="+mn-lt"/>
                          <a:ea typeface="+mn-ea"/>
                          <a:cs typeface="+mn-cs"/>
                        </a:rPr>
                        <a:t> was wrong.</a:t>
                      </a:r>
                    </a:p>
                    <a:p>
                      <a:endParaRPr lang="en-US" sz="900" b="0" i="1"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Narrative is clearly focused and maintained throughout the piece.</a:t>
                      </a: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dirty="0" smtClean="0"/>
                        <a:t>effective opening</a:t>
                      </a:r>
                      <a:r>
                        <a:rPr lang="en-US" sz="900" baseline="0" dirty="0" smtClean="0"/>
                        <a:t> and closure </a:t>
                      </a:r>
                      <a:r>
                        <a:rPr lang="en-US" sz="900" dirty="0" smtClean="0"/>
                        <a:t>for purpose:</a:t>
                      </a:r>
                    </a:p>
                    <a:p>
                      <a:pPr marL="0" indent="0">
                        <a:buFont typeface="Arial" panose="020B0604020202020204" pitchFamily="34" charset="0"/>
                        <a:buNone/>
                      </a:pPr>
                      <a:r>
                        <a:rPr lang="en-US" sz="900" dirty="0" smtClean="0"/>
                        <a:t>-</a:t>
                      </a:r>
                      <a:r>
                        <a:rPr lang="en-US" sz="900" b="0" i="1" u="none" strike="noStrike" kern="1200" baseline="0" dirty="0" smtClean="0">
                          <a:solidFill>
                            <a:schemeClr val="tx1"/>
                          </a:solidFill>
                          <a:latin typeface="+mn-lt"/>
                          <a:ea typeface="+mn-ea"/>
                          <a:cs typeface="+mn-cs"/>
                        </a:rPr>
                        <a:t>. . . She had a worried </a:t>
                      </a:r>
                      <a:r>
                        <a:rPr lang="en-US" sz="900" b="0" i="1" u="none" strike="noStrike" kern="1200" baseline="0" dirty="0" err="1" smtClean="0">
                          <a:solidFill>
                            <a:schemeClr val="tx1"/>
                          </a:solidFill>
                          <a:latin typeface="+mn-lt"/>
                          <a:ea typeface="+mn-ea"/>
                          <a:cs typeface="+mn-cs"/>
                        </a:rPr>
                        <a:t>exspression</a:t>
                      </a:r>
                      <a:r>
                        <a:rPr lang="en-US" sz="900" b="0" i="1" u="none" strike="noStrike" kern="1200" baseline="0" dirty="0" smtClean="0">
                          <a:solidFill>
                            <a:schemeClr val="tx1"/>
                          </a:solidFill>
                          <a:latin typeface="+mn-lt"/>
                          <a:ea typeface="+mn-ea"/>
                          <a:cs typeface="+mn-cs"/>
                        </a:rPr>
                        <a:t> on her face. I knew </a:t>
                      </a:r>
                      <a:r>
                        <a:rPr lang="en-US" sz="900" b="0" i="1" u="none" strike="noStrike" kern="1200" baseline="0" dirty="0" err="1" smtClean="0">
                          <a:solidFill>
                            <a:schemeClr val="tx1"/>
                          </a:solidFill>
                          <a:latin typeface="+mn-lt"/>
                          <a:ea typeface="+mn-ea"/>
                          <a:cs typeface="+mn-cs"/>
                        </a:rPr>
                        <a:t>somthing</a:t>
                      </a:r>
                      <a:r>
                        <a:rPr lang="en-US" sz="900" b="0" i="1" u="none" strike="noStrike" kern="1200" baseline="0" dirty="0" smtClean="0">
                          <a:solidFill>
                            <a:schemeClr val="tx1"/>
                          </a:solidFill>
                          <a:latin typeface="+mn-lt"/>
                          <a:ea typeface="+mn-ea"/>
                          <a:cs typeface="+mn-cs"/>
                        </a:rPr>
                        <a:t> was wrong.</a:t>
                      </a:r>
                      <a:endParaRPr lang="en-US" sz="9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i="1" u="none" strike="noStrike" kern="1200" baseline="0" dirty="0" smtClean="0">
                          <a:solidFill>
                            <a:schemeClr val="tx1"/>
                          </a:solidFill>
                          <a:latin typeface="+mn-lt"/>
                          <a:ea typeface="+mn-ea"/>
                          <a:cs typeface="+mn-cs"/>
                        </a:rPr>
                        <a:t>-I</a:t>
                      </a: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ve got over them leaving because mom says we can get 2 new </a:t>
                      </a:r>
                      <a:r>
                        <a:rPr lang="en-US" sz="900" b="0" i="1" u="none" strike="noStrike" kern="1200" baseline="0" dirty="0" err="1" smtClean="0">
                          <a:solidFill>
                            <a:schemeClr val="tx1"/>
                          </a:solidFill>
                          <a:latin typeface="+mn-lt"/>
                          <a:ea typeface="+mn-ea"/>
                          <a:cs typeface="+mn-cs"/>
                        </a:rPr>
                        <a:t>puppys</a:t>
                      </a:r>
                      <a:r>
                        <a:rPr lang="en-US" sz="900" b="0" i="1" u="none" strike="noStrike" kern="1200" baseline="0" dirty="0" smtClean="0">
                          <a:solidFill>
                            <a:schemeClr val="tx1"/>
                          </a:solidFill>
                          <a:latin typeface="+mn-lt"/>
                          <a:ea typeface="+mn-ea"/>
                          <a:cs typeface="+mn-cs"/>
                        </a:rPr>
                        <a:t> very soon.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0" i="1"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organizes an event sequence that unfolds naturally and uses transition words and phrases to signal event order.</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When I opened The back door I </a:t>
                      </a:r>
                      <a:r>
                        <a:rPr lang="en-US" sz="900" b="0" i="1" u="none" strike="noStrike" kern="1200" baseline="0" dirty="0" err="1" smtClean="0">
                          <a:solidFill>
                            <a:schemeClr val="tx1"/>
                          </a:solidFill>
                          <a:latin typeface="+mn-lt"/>
                          <a:ea typeface="+mn-ea"/>
                          <a:cs typeface="+mn-cs"/>
                        </a:rPr>
                        <a:t>excpected</a:t>
                      </a:r>
                      <a:r>
                        <a:rPr lang="en-US" sz="900" b="0" i="1" u="none" strike="noStrike" kern="1200" baseline="0" dirty="0" smtClean="0">
                          <a:solidFill>
                            <a:schemeClr val="tx1"/>
                          </a:solidFill>
                          <a:latin typeface="+mn-lt"/>
                          <a:ea typeface="+mn-ea"/>
                          <a:cs typeface="+mn-cs"/>
                        </a:rPr>
                        <a:t> my </a:t>
                      </a:r>
                      <a:r>
                        <a:rPr lang="en-US" sz="900" b="0" i="1" u="none" strike="noStrike" kern="1200" baseline="0" dirty="0" err="1" smtClean="0">
                          <a:solidFill>
                            <a:schemeClr val="tx1"/>
                          </a:solidFill>
                          <a:latin typeface="+mn-lt"/>
                          <a:ea typeface="+mn-ea"/>
                          <a:cs typeface="+mn-cs"/>
                        </a:rPr>
                        <a:t>puppys</a:t>
                      </a:r>
                      <a:r>
                        <a:rPr lang="en-US" sz="900" b="0" i="1" u="none" strike="noStrike" kern="1200" baseline="0" dirty="0" smtClean="0">
                          <a:solidFill>
                            <a:schemeClr val="tx1"/>
                          </a:solidFill>
                          <a:latin typeface="+mn-lt"/>
                          <a:ea typeface="+mn-ea"/>
                          <a:cs typeface="+mn-cs"/>
                        </a:rPr>
                        <a:t> Maggie and Tucker to jump up on me. They didn</a:t>
                      </a: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t come at all. I called, they still didn</a:t>
                      </a: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t come. Now I knew something was</a:t>
                      </a:r>
                    </a:p>
                    <a:p>
                      <a:r>
                        <a:rPr lang="en-US" sz="900" b="0" i="1" u="none" strike="noStrike" kern="1200" baseline="0" dirty="0" smtClean="0">
                          <a:solidFill>
                            <a:schemeClr val="tx1"/>
                          </a:solidFill>
                          <a:latin typeface="+mn-lt"/>
                          <a:ea typeface="+mn-ea"/>
                          <a:cs typeface="+mn-cs"/>
                        </a:rPr>
                        <a:t>Wrong.</a:t>
                      </a: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uses dialogue and description of characters’ actions, thoughts, and feelings to develop experiences and events or show the response of characters to situations.</a:t>
                      </a:r>
                    </a:p>
                    <a:p>
                      <a:pPr marL="0" indent="0">
                        <a:buFont typeface="Arial" panose="020B0604020202020204" pitchFamily="34" charset="0"/>
                        <a:buNone/>
                      </a:pP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I asked “where are you going”? “Just for a drive” she replied. She had a worried </a:t>
                      </a:r>
                      <a:r>
                        <a:rPr lang="en-US" sz="900" b="0" i="1" u="none" strike="noStrike" kern="1200" baseline="0" dirty="0" err="1" smtClean="0">
                          <a:solidFill>
                            <a:schemeClr val="tx1"/>
                          </a:solidFill>
                          <a:latin typeface="+mn-lt"/>
                          <a:ea typeface="+mn-ea"/>
                          <a:cs typeface="+mn-cs"/>
                        </a:rPr>
                        <a:t>exspression</a:t>
                      </a:r>
                      <a:r>
                        <a:rPr lang="en-US" sz="900" b="0" i="1" u="none" strike="noStrike" kern="1200" baseline="0" dirty="0" smtClean="0">
                          <a:solidFill>
                            <a:schemeClr val="tx1"/>
                          </a:solidFill>
                          <a:latin typeface="+mn-lt"/>
                          <a:ea typeface="+mn-ea"/>
                          <a:cs typeface="+mn-cs"/>
                        </a:rPr>
                        <a:t> on her face.</a:t>
                      </a:r>
                    </a:p>
                    <a:p>
                      <a:pPr marL="0" indent="0">
                        <a:buFont typeface="Arial" panose="020B0604020202020204" pitchFamily="34" charset="0"/>
                        <a:buNone/>
                      </a:pP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I knew </a:t>
                      </a:r>
                      <a:r>
                        <a:rPr lang="en-US" sz="900" b="0" i="1" u="none" strike="noStrike" kern="1200" baseline="0" dirty="0" err="1" smtClean="0">
                          <a:solidFill>
                            <a:schemeClr val="tx1"/>
                          </a:solidFill>
                          <a:latin typeface="+mn-lt"/>
                          <a:ea typeface="+mn-ea"/>
                          <a:cs typeface="+mn-cs"/>
                        </a:rPr>
                        <a:t>somthing</a:t>
                      </a:r>
                      <a:r>
                        <a:rPr lang="en-US" sz="900" b="0" i="1" u="none" strike="noStrike" kern="1200" baseline="0" dirty="0" smtClean="0">
                          <a:solidFill>
                            <a:schemeClr val="tx1"/>
                          </a:solidFill>
                          <a:latin typeface="+mn-lt"/>
                          <a:ea typeface="+mn-ea"/>
                          <a:cs typeface="+mn-cs"/>
                        </a:rPr>
                        <a:t> was wrong.</a:t>
                      </a:r>
                    </a:p>
                    <a:p>
                      <a:pPr marL="0" indent="0">
                        <a:buFont typeface="Arial" panose="020B0604020202020204" pitchFamily="34" charset="0"/>
                        <a:buNone/>
                      </a:pP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I went to my room and cried.</a:t>
                      </a:r>
                    </a:p>
                    <a:p>
                      <a:pPr marL="0" indent="0">
                        <a:buFont typeface="Arial" panose="020B0604020202020204" pitchFamily="34" charset="0"/>
                        <a:buNone/>
                      </a:pP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The next day I still worried</a:t>
                      </a:r>
                      <a:r>
                        <a:rPr lang="en-US" sz="900" b="0" i="0" u="none" strike="noStrike" kern="1200" baseline="0" dirty="0" smtClean="0">
                          <a:solidFill>
                            <a:schemeClr val="tx1"/>
                          </a:solidFill>
                          <a:latin typeface="+mn-lt"/>
                          <a:ea typeface="+mn-ea"/>
                          <a:cs typeface="+mn-cs"/>
                        </a:rPr>
                        <a:t>. </a:t>
                      </a:r>
                      <a:r>
                        <a:rPr lang="en-US" sz="900" b="0" i="1" u="none" strike="noStrike" kern="1200" baseline="0" dirty="0" smtClean="0">
                          <a:solidFill>
                            <a:schemeClr val="tx1"/>
                          </a:solidFill>
                          <a:latin typeface="+mn-lt"/>
                          <a:ea typeface="+mn-ea"/>
                          <a:cs typeface="+mn-cs"/>
                        </a:rPr>
                        <a:t>I worried all through school.</a:t>
                      </a:r>
                    </a:p>
                    <a:p>
                      <a:pPr marL="0" indent="0">
                        <a:buFont typeface="Arial" panose="020B0604020202020204" pitchFamily="34" charset="0"/>
                        <a:buNone/>
                      </a:pP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Her eyes started to fill with tears as she answered my question with 3 words, “I don</a:t>
                      </a: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t know,” she burst into tears. So did I. She hugged me.</a:t>
                      </a:r>
                    </a:p>
                    <a:p>
                      <a:pPr marL="0" indent="0">
                        <a:buFont typeface="Arial" panose="020B0604020202020204" pitchFamily="34" charset="0"/>
                        <a:buNone/>
                      </a:pP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I went outside and sat in moms rocking chair. I cried some more.</a:t>
                      </a:r>
                    </a:p>
                    <a:p>
                      <a:pPr marL="0" indent="0">
                        <a:buFont typeface="Arial" panose="020B0604020202020204" pitchFamily="34" charset="0"/>
                        <a:buNone/>
                      </a:pP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I’ve got over them leaving because mom says we can get 2 new </a:t>
                      </a:r>
                      <a:r>
                        <a:rPr lang="en-US" sz="900" b="0" i="1" u="none" strike="noStrike" kern="1200" baseline="0" dirty="0" err="1" smtClean="0">
                          <a:solidFill>
                            <a:schemeClr val="tx1"/>
                          </a:solidFill>
                          <a:latin typeface="+mn-lt"/>
                          <a:ea typeface="+mn-ea"/>
                          <a:cs typeface="+mn-cs"/>
                        </a:rPr>
                        <a:t>puppys</a:t>
                      </a:r>
                      <a:r>
                        <a:rPr lang="en-US" sz="900" b="0" i="1" u="none" strike="noStrike" kern="1200" baseline="0" dirty="0" smtClean="0">
                          <a:solidFill>
                            <a:schemeClr val="tx1"/>
                          </a:solidFill>
                          <a:latin typeface="+mn-lt"/>
                          <a:ea typeface="+mn-ea"/>
                          <a:cs typeface="+mn-cs"/>
                        </a:rPr>
                        <a:t> very soon.</a:t>
                      </a:r>
                      <a:endParaRPr lang="en-US" sz="900" b="0" i="0" u="none" strike="noStrike" dirty="0" smtClean="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marL="171450" indent="-171450">
                        <a:buFont typeface="Arial" panose="020B0604020202020204" pitchFamily="34" charset="0"/>
                        <a:buChar char="•"/>
                      </a:pPr>
                      <a:r>
                        <a:rPr lang="en-US" sz="1000" dirty="0" smtClean="0"/>
                        <a:t>Effective</a:t>
                      </a:r>
                      <a:r>
                        <a:rPr lang="en-US" sz="1000" baseline="0" dirty="0" smtClean="0"/>
                        <a:t> use of sensory, concrete, and figurative language:</a:t>
                      </a:r>
                    </a:p>
                    <a:p>
                      <a:pPr marL="0" indent="0">
                        <a:buFont typeface="Arial" panose="020B0604020202020204" pitchFamily="34" charset="0"/>
                        <a:buNone/>
                      </a:pPr>
                      <a:endParaRPr lang="en-US" sz="1000" dirty="0" smtClean="0"/>
                    </a:p>
                    <a:p>
                      <a:r>
                        <a:rPr lang="en-US" sz="900" b="0" i="1" u="none" strike="noStrike" kern="1200" baseline="0" dirty="0" smtClean="0">
                          <a:solidFill>
                            <a:schemeClr val="tx1"/>
                          </a:solidFill>
                          <a:latin typeface="+mn-lt"/>
                          <a:ea typeface="+mn-ea"/>
                          <a:cs typeface="+mn-cs"/>
                        </a:rPr>
                        <a:t>-replied…worried </a:t>
                      </a:r>
                      <a:r>
                        <a:rPr lang="en-US" sz="900" b="0" i="1" u="none" strike="noStrike" kern="1200" baseline="0" dirty="0" err="1" smtClean="0">
                          <a:solidFill>
                            <a:schemeClr val="tx1"/>
                          </a:solidFill>
                          <a:latin typeface="+mn-lt"/>
                          <a:ea typeface="+mn-ea"/>
                          <a:cs typeface="+mn-cs"/>
                        </a:rPr>
                        <a:t>exspression</a:t>
                      </a:r>
                      <a:r>
                        <a:rPr lang="en-US" sz="900" b="0" i="1" u="none" strike="noStrike" kern="1200" baseline="0" dirty="0" smtClean="0">
                          <a:solidFill>
                            <a:schemeClr val="tx1"/>
                          </a:solidFill>
                          <a:latin typeface="+mn-lt"/>
                          <a:ea typeface="+mn-ea"/>
                          <a:cs typeface="+mn-cs"/>
                        </a:rPr>
                        <a:t>…I called….under control…eyes started to fill with tears…burst into tears…motioned me…cried on her shoulder…</a:t>
                      </a:r>
                      <a:endParaRPr lang="en-US" sz="900" dirty="0" smtClean="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dirty="0" smtClean="0"/>
                        <a:t>Strong command of</a:t>
                      </a:r>
                    </a:p>
                    <a:p>
                      <a:r>
                        <a:rPr lang="en-US" sz="900" dirty="0" smtClean="0"/>
                        <a:t>conventions; few errors</a:t>
                      </a:r>
                    </a:p>
                    <a:p>
                      <a:r>
                        <a:rPr lang="en-US" sz="900" dirty="0" smtClean="0"/>
                        <a:t>in usage and sentence</a:t>
                      </a:r>
                    </a:p>
                    <a:p>
                      <a:r>
                        <a:rPr lang="en-US" sz="900" dirty="0" smtClean="0"/>
                        <a:t>formation.</a:t>
                      </a:r>
                    </a:p>
                    <a:p>
                      <a:pPr marL="0" indent="0">
                        <a:buFont typeface="Arial" panose="020B0604020202020204" pitchFamily="34" charset="0"/>
                        <a:buNone/>
                      </a:pPr>
                      <a:endParaRPr lang="en-US" sz="900" dirty="0" smtClean="0"/>
                    </a:p>
                    <a:p>
                      <a:pPr marL="171450" indent="-171450">
                        <a:buFont typeface="Arial" panose="020B0604020202020204" pitchFamily="34" charset="0"/>
                        <a:buChar char="•"/>
                      </a:pPr>
                      <a:r>
                        <a:rPr lang="en-US" sz="900" dirty="0" smtClean="0"/>
                        <a:t>Effective and consistent</a:t>
                      </a:r>
                    </a:p>
                    <a:p>
                      <a:r>
                        <a:rPr lang="en-US" sz="900" dirty="0" smtClean="0"/>
                        <a:t>use of punctuation,</a:t>
                      </a:r>
                    </a:p>
                    <a:p>
                      <a:r>
                        <a:rPr lang="en-US" sz="900" dirty="0" smtClean="0"/>
                        <a:t>capitalization, and spelling</a:t>
                      </a:r>
                    </a:p>
                    <a:p>
                      <a:r>
                        <a:rPr lang="en-US" sz="900" dirty="0" smtClean="0"/>
                        <a:t>throughout</a:t>
                      </a:r>
                      <a:r>
                        <a:rPr lang="en-US" sz="900" baseline="0" dirty="0" smtClean="0"/>
                        <a:t> the piece. </a:t>
                      </a:r>
                    </a:p>
                    <a:p>
                      <a:endParaRPr lang="en-US" sz="900" baseline="0" dirty="0" smtClean="0"/>
                    </a:p>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Occasional errors  do not interfere materially with the underlying message.</a:t>
                      </a:r>
                      <a:endParaRPr lang="en-US" sz="900" dirty="0" smtClean="0"/>
                    </a:p>
                    <a:p>
                      <a:endParaRPr lang="en-US" sz="900" dirty="0" smtClean="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
        <p:nvSpPr>
          <p:cNvPr id="4" name="Footer Placeholder 3"/>
          <p:cNvSpPr>
            <a:spLocks noGrp="1"/>
          </p:cNvSpPr>
          <p:nvPr>
            <p:ph type="ftr" sz="quarter" idx="11"/>
          </p:nvPr>
        </p:nvSpPr>
        <p:spPr>
          <a:xfrm>
            <a:off x="6172200" y="6400800"/>
            <a:ext cx="2895600" cy="365125"/>
          </a:xfrm>
        </p:spPr>
        <p:txBody>
          <a:bodyPr/>
          <a:lstStyle/>
          <a:p>
            <a:r>
              <a:rPr lang="en-US" dirty="0" smtClean="0"/>
              <a:t>12/01/14 Judy Ramer/OSP and HSD</a:t>
            </a:r>
            <a:endParaRPr lang="en-US" dirty="0"/>
          </a:p>
        </p:txBody>
      </p:sp>
    </p:spTree>
    <p:extLst>
      <p:ext uri="{BB962C8B-B14F-4D97-AF65-F5344CB8AC3E}">
        <p14:creationId xmlns:p14="http://schemas.microsoft.com/office/powerpoint/2010/main" val="18483659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46" y="228600"/>
            <a:ext cx="1828800" cy="1143000"/>
          </a:xfrm>
        </p:spPr>
        <p:txBody>
          <a:bodyPr>
            <a:normAutofit/>
          </a:bodyPr>
          <a:lstStyle/>
          <a:p>
            <a:pPr algn="l"/>
            <a:r>
              <a:rPr lang="en-US" sz="1000" dirty="0" smtClean="0"/>
              <a:t>(4th Narrative story</a:t>
            </a:r>
            <a:r>
              <a:rPr lang="en-US" sz="1000" dirty="0"/>
              <a:t>)</a:t>
            </a:r>
          </a:p>
        </p:txBody>
      </p:sp>
      <p:sp>
        <p:nvSpPr>
          <p:cNvPr id="5" name="Footer Placeholder 4"/>
          <p:cNvSpPr>
            <a:spLocks noGrp="1"/>
          </p:cNvSpPr>
          <p:nvPr>
            <p:ph type="ftr" sz="quarter" idx="11"/>
          </p:nvPr>
        </p:nvSpPr>
        <p:spPr>
          <a:xfrm>
            <a:off x="6019800" y="6466326"/>
            <a:ext cx="2895600" cy="365125"/>
          </a:xfrm>
        </p:spPr>
        <p:txBody>
          <a:bodyPr/>
          <a:lstStyle/>
          <a:p>
            <a:r>
              <a:rPr lang="en-US" sz="900" dirty="0" smtClean="0"/>
              <a:t>12/01/14 Judy Ramer/OSP and HSD</a:t>
            </a:r>
            <a:endParaRPr lang="en-US" sz="900" dirty="0"/>
          </a:p>
        </p:txBody>
      </p:sp>
      <p:grpSp>
        <p:nvGrpSpPr>
          <p:cNvPr id="9" name="Group 8"/>
          <p:cNvGrpSpPr/>
          <p:nvPr/>
        </p:nvGrpSpPr>
        <p:grpSpPr>
          <a:xfrm>
            <a:off x="4038600" y="25400"/>
            <a:ext cx="4841767" cy="6623026"/>
            <a:chOff x="15240" y="0"/>
            <a:chExt cx="4841767" cy="6623026"/>
          </a:xfrm>
        </p:grpSpPr>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8315" t="72288" r="11191" b="7271"/>
            <a:stretch/>
          </p:blipFill>
          <p:spPr bwMode="auto">
            <a:xfrm>
              <a:off x="40641" y="5363534"/>
              <a:ext cx="4816366" cy="1259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15240" y="0"/>
              <a:ext cx="4816366" cy="5401634"/>
              <a:chOff x="85584" y="0"/>
              <a:chExt cx="5540702" cy="6466326"/>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450" t="15001" r="8950" b="6301"/>
              <a:stretch/>
            </p:blipFill>
            <p:spPr bwMode="auto">
              <a:xfrm>
                <a:off x="119743" y="0"/>
                <a:ext cx="5506543" cy="5158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8607" t="25644" r="10899" b="51485"/>
              <a:stretch/>
            </p:blipFill>
            <p:spPr bwMode="auto">
              <a:xfrm>
                <a:off x="85584" y="5149979"/>
                <a:ext cx="5540702" cy="1316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7391" t="50000" r="26468" b="44749"/>
          <a:stretch/>
        </p:blipFill>
        <p:spPr bwMode="auto">
          <a:xfrm>
            <a:off x="128106" y="109189"/>
            <a:ext cx="3935895" cy="512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84335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56802495"/>
              </p:ext>
            </p:extLst>
          </p:nvPr>
        </p:nvGraphicFramePr>
        <p:xfrm>
          <a:off x="304800" y="213990"/>
          <a:ext cx="8606982" cy="6496822"/>
        </p:xfrm>
        <a:graphic>
          <a:graphicData uri="http://schemas.openxmlformats.org/drawingml/2006/table">
            <a:tbl>
              <a:tblPr/>
              <a:tblGrid>
                <a:gridCol w="914400"/>
                <a:gridCol w="1371600"/>
                <a:gridCol w="1520381"/>
                <a:gridCol w="497110"/>
                <a:gridCol w="1331691"/>
                <a:gridCol w="1371600"/>
                <a:gridCol w="1600200"/>
              </a:tblGrid>
              <a:tr h="291851">
                <a:tc gridSpan="4">
                  <a:txBody>
                    <a:bodyPr/>
                    <a:lstStyle/>
                    <a:p>
                      <a:r>
                        <a:rPr lang="en-US" sz="800" dirty="0" smtClean="0"/>
                        <a:t>CCSS.ELA-Literacy.W.4.3.a:</a:t>
                      </a:r>
                      <a:r>
                        <a:rPr lang="en-US" sz="800" baseline="0" dirty="0" smtClean="0"/>
                        <a:t> </a:t>
                      </a:r>
                      <a:r>
                        <a:rPr lang="en-US" sz="800" dirty="0" smtClean="0"/>
                        <a:t>Orient the reader by establishing a situation and introducing a narrator and/or characters; organize an event sequence that unfolds naturally.</a:t>
                      </a:r>
                    </a:p>
                    <a:p>
                      <a:r>
                        <a:rPr lang="en-US" sz="800" dirty="0" smtClean="0"/>
                        <a:t>CCSS.ELA-Literacy.W.4.3.b:</a:t>
                      </a:r>
                      <a:r>
                        <a:rPr lang="en-US" sz="800" baseline="0" dirty="0" smtClean="0"/>
                        <a:t> </a:t>
                      </a:r>
                      <a:r>
                        <a:rPr lang="en-US" sz="800" dirty="0" smtClean="0"/>
                        <a:t>Use dialogue and descriptions of actions, thoughts, and feelings to develop experiences and events or show the response of characters to situations.</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r>
                        <a:rPr lang="en-US" sz="800" dirty="0" smtClean="0"/>
                        <a:t>CCSS.ELA-Literacy.W.4.3.c: Use a variety of transitional words and phrases to manage the sequence of events.</a:t>
                      </a:r>
                    </a:p>
                    <a:p>
                      <a:r>
                        <a:rPr lang="en-US" sz="800" dirty="0" smtClean="0"/>
                        <a:t>CCSS.ELA-Literacy.W.4.3.d:</a:t>
                      </a:r>
                      <a:r>
                        <a:rPr lang="en-US" sz="800" baseline="0" dirty="0" smtClean="0"/>
                        <a:t> </a:t>
                      </a:r>
                      <a:r>
                        <a:rPr lang="en-US" sz="800" dirty="0" smtClean="0"/>
                        <a:t>Use concrete words and phrases and sensory details to convey experiences and events precisely.</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rPr>
                        <a:t>CCSS.ELA-Literacy.W.4.3.e:</a:t>
                      </a:r>
                      <a:r>
                        <a:rPr lang="en-US" sz="800" dirty="0" smtClean="0"/>
                        <a:t/>
                      </a:r>
                      <a:br>
                        <a:rPr lang="en-US" sz="800" dirty="0" smtClean="0"/>
                      </a:br>
                      <a:r>
                        <a:rPr lang="en-US" sz="800" dirty="0" smtClean="0"/>
                        <a:t>Provide a conclusion that follows from the narrated experiences or events.</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291851">
                <a:tc gridSpan="7">
                  <a:txBody>
                    <a:bodyPr/>
                    <a:lstStyle/>
                    <a:p>
                      <a:pPr marL="0" marR="0" algn="ctr">
                        <a:lnSpc>
                          <a:spcPct val="115000"/>
                        </a:lnSpc>
                        <a:spcBef>
                          <a:spcPts val="0"/>
                        </a:spcBef>
                        <a:spcAft>
                          <a:spcPts val="0"/>
                        </a:spcAft>
                      </a:pPr>
                      <a:r>
                        <a:rPr lang="en-US" sz="1600" b="1" i="1" dirty="0" smtClean="0">
                          <a:latin typeface="+mn-lt"/>
                          <a:ea typeface="Calibri"/>
                          <a:cs typeface="Times New Roman"/>
                        </a:rPr>
                        <a:t>3-8  </a:t>
                      </a:r>
                      <a:r>
                        <a:rPr lang="en-US" sz="1600" b="1" dirty="0" smtClean="0">
                          <a:latin typeface="+mn-lt"/>
                          <a:ea typeface="Calibri"/>
                          <a:cs typeface="Times New Roman"/>
                        </a:rPr>
                        <a:t>SBAC 4 Point Narrative Rubric</a:t>
                      </a:r>
                      <a:endParaRPr lang="en-US" sz="1600" b="1"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91851">
                <a:tc rowSpan="2">
                  <a:txBody>
                    <a:bodyPr/>
                    <a:lstStyle/>
                    <a:p>
                      <a:pPr marL="0" marR="0" algn="ctr">
                        <a:lnSpc>
                          <a:spcPct val="115000"/>
                        </a:lnSpc>
                        <a:spcBef>
                          <a:spcPts val="0"/>
                        </a:spcBef>
                        <a:spcAft>
                          <a:spcPts val="0"/>
                        </a:spcAft>
                      </a:pPr>
                      <a:r>
                        <a:rPr lang="en-US" sz="2000" b="1" dirty="0">
                          <a:solidFill>
                            <a:srgbClr val="000000"/>
                          </a:solidFill>
                          <a:latin typeface="+mn-lt"/>
                          <a:ea typeface="Times New Roman"/>
                          <a:cs typeface="Times New Roman"/>
                        </a:rPr>
                        <a:t>Score</a:t>
                      </a:r>
                      <a:endParaRPr lang="en-US" sz="20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3">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n-US" sz="100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24028">
                <a:tc vMerge="1">
                  <a:txBody>
                    <a:bodyPr/>
                    <a:lstStyle/>
                    <a:p>
                      <a:endParaRPr lang="en-US"/>
                    </a:p>
                  </a:txBody>
                  <a:tcPr/>
                </a:tc>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gridSpan="2">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137031">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rtl="0">
                        <a:buFont typeface="Arial" panose="020B0604020202020204" pitchFamily="34" charset="0"/>
                        <a:buChar char="•"/>
                      </a:pPr>
                      <a:r>
                        <a:rPr lang="en-US" sz="900" b="0" i="0" u="none" strike="noStrike" kern="1200" dirty="0" smtClean="0">
                          <a:solidFill>
                            <a:schemeClr val="tx1"/>
                          </a:solidFill>
                          <a:effectLst/>
                          <a:latin typeface="+mn-lt"/>
                          <a:ea typeface="+mn-ea"/>
                          <a:cs typeface="+mn-cs"/>
                        </a:rPr>
                        <a:t>The narrative, real or imagined, is clearly focused and maintained throughout: </a:t>
                      </a:r>
                      <a:endParaRPr lang="en-US" sz="900" b="0" dirty="0" smtClean="0">
                        <a:effectLst/>
                      </a:endParaRPr>
                    </a:p>
                    <a:p>
                      <a:pPr rtl="0" fontAlgn="base"/>
                      <a:r>
                        <a:rPr lang="en-US" sz="900" b="0" i="0" u="none" strike="noStrike" kern="1200" dirty="0" smtClean="0">
                          <a:solidFill>
                            <a:schemeClr val="tx1"/>
                          </a:solidFill>
                          <a:effectLst/>
                          <a:latin typeface="+mn-lt"/>
                          <a:ea typeface="+mn-ea"/>
                          <a:cs typeface="+mn-cs"/>
                        </a:rPr>
                        <a:t>-effectively establishes a setting, narrator and/or characters, and point of view</a:t>
                      </a:r>
                      <a:endParaRPr lang="en-US" sz="900" b="0" i="0" u="none" strike="noStrike" kern="1200" dirty="0">
                        <a:solidFill>
                          <a:schemeClr val="tx1"/>
                        </a:solidFill>
                        <a:effectLst/>
                        <a:latin typeface="+mn-lt"/>
                        <a:ea typeface="+mn-ea"/>
                        <a:cs typeface="+mn-cs"/>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rtl="0">
                        <a:buFont typeface="Arial" panose="020B0604020202020204" pitchFamily="34" charset="0"/>
                        <a:buChar char="•"/>
                      </a:pPr>
                      <a:r>
                        <a:rPr lang="en-US" sz="900" b="0" i="0" u="none" strike="noStrike" kern="1200" dirty="0" smtClean="0">
                          <a:solidFill>
                            <a:schemeClr val="tx1"/>
                          </a:solidFill>
                          <a:effectLst/>
                          <a:latin typeface="+mn-lt"/>
                          <a:ea typeface="+mn-ea"/>
                          <a:cs typeface="+mn-cs"/>
                        </a:rPr>
                        <a:t>The narrative, real or imagined, has an effective plot helping create unity and completeness: </a:t>
                      </a:r>
                      <a:endParaRPr lang="en-US" sz="900" b="0" dirty="0" smtClean="0">
                        <a:effectLst/>
                      </a:endParaRPr>
                    </a:p>
                    <a:p>
                      <a:pPr rtl="0" fontAlgn="base"/>
                      <a:r>
                        <a:rPr lang="en-US" sz="900" b="0" i="0" u="none" strike="noStrike" kern="1200" dirty="0" smtClean="0">
                          <a:solidFill>
                            <a:schemeClr val="tx1"/>
                          </a:solidFill>
                          <a:effectLst/>
                          <a:latin typeface="+mn-lt"/>
                          <a:ea typeface="+mn-ea"/>
                          <a:cs typeface="+mn-cs"/>
                        </a:rPr>
                        <a:t>-effective, consistent use of a variety of transitional strategies </a:t>
                      </a:r>
                    </a:p>
                    <a:p>
                      <a:pPr rtl="0" fontAlgn="base"/>
                      <a:r>
                        <a:rPr lang="en-US" sz="900" b="0" i="0" u="none" strike="noStrike" kern="1200" dirty="0" smtClean="0">
                          <a:solidFill>
                            <a:schemeClr val="tx1"/>
                          </a:solidFill>
                          <a:effectLst/>
                          <a:latin typeface="+mn-lt"/>
                          <a:ea typeface="+mn-ea"/>
                          <a:cs typeface="+mn-cs"/>
                        </a:rPr>
                        <a:t>-logical sequence of events from beginning to end </a:t>
                      </a:r>
                    </a:p>
                    <a:p>
                      <a:pPr rtl="0" fontAlgn="base"/>
                      <a:r>
                        <a:rPr lang="en-US" sz="900" b="0" i="0" u="none" strike="noStrike" kern="1200" dirty="0" smtClean="0">
                          <a:solidFill>
                            <a:schemeClr val="tx1"/>
                          </a:solidFill>
                          <a:effectLst/>
                          <a:latin typeface="+mn-lt"/>
                          <a:ea typeface="+mn-ea"/>
                          <a:cs typeface="+mn-cs"/>
                        </a:rPr>
                        <a:t>-effective opening and closure for audience and purpose </a:t>
                      </a:r>
                      <a:endParaRPr lang="en-US" sz="900" b="0" i="0" u="none" strike="noStrike" kern="1200" dirty="0">
                        <a:solidFill>
                          <a:schemeClr val="tx1"/>
                        </a:solidFill>
                        <a:effectLst/>
                        <a:latin typeface="+mn-lt"/>
                        <a:ea typeface="+mn-ea"/>
                        <a:cs typeface="+mn-cs"/>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marL="171450" indent="-171450" rtl="0">
                        <a:buFont typeface="Arial" panose="020B0604020202020204" pitchFamily="34" charset="0"/>
                        <a:buChar char="•"/>
                      </a:pPr>
                      <a:r>
                        <a:rPr lang="en-US" sz="900" b="0" i="0" u="none" strike="noStrike" kern="1200" dirty="0" smtClean="0">
                          <a:solidFill>
                            <a:schemeClr val="tx1"/>
                          </a:solidFill>
                          <a:effectLst/>
                          <a:latin typeface="+mn-lt"/>
                          <a:ea typeface="+mn-ea"/>
                          <a:cs typeface="+mn-cs"/>
                        </a:rPr>
                        <a:t>The narrative, real or imagined, provides thorough and effective elaboration using details, dialogue, and description: </a:t>
                      </a:r>
                      <a:endParaRPr lang="en-US" sz="900" b="0" dirty="0" smtClean="0">
                        <a:effectLst/>
                      </a:endParaRPr>
                    </a:p>
                    <a:p>
                      <a:pPr rtl="0" fontAlgn="base"/>
                      <a:r>
                        <a:rPr lang="en-US" sz="900" b="0" i="0" u="none" strike="noStrike" kern="1200" dirty="0" smtClean="0">
                          <a:solidFill>
                            <a:schemeClr val="tx1"/>
                          </a:solidFill>
                          <a:effectLst/>
                          <a:latin typeface="+mn-lt"/>
                          <a:ea typeface="+mn-ea"/>
                          <a:cs typeface="+mn-cs"/>
                        </a:rPr>
                        <a:t>-effective use of a variety of narrative techniques that advance the story or illustrate the experience </a:t>
                      </a:r>
                      <a:endParaRPr lang="en-US" sz="900" b="0" i="0" u="none" strike="noStrike" kern="1200" dirty="0">
                        <a:solidFill>
                          <a:schemeClr val="tx1"/>
                        </a:solidFill>
                        <a:effectLst/>
                        <a:latin typeface="+mn-lt"/>
                        <a:ea typeface="+mn-ea"/>
                        <a:cs typeface="+mn-cs"/>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marL="171450" indent="-171450" rtl="0">
                        <a:buFont typeface="Arial" panose="020B0604020202020204" pitchFamily="34" charset="0"/>
                        <a:buChar char="•"/>
                      </a:pPr>
                      <a:r>
                        <a:rPr lang="en-US" sz="900" b="0" i="0" u="none" strike="noStrike" kern="1200" dirty="0" smtClean="0">
                          <a:solidFill>
                            <a:schemeClr val="tx1"/>
                          </a:solidFill>
                          <a:effectLst/>
                          <a:latin typeface="+mn-lt"/>
                          <a:ea typeface="+mn-ea"/>
                          <a:cs typeface="+mn-cs"/>
                        </a:rPr>
                        <a:t>The narrative, real or imagined, clearly and effectively expresses experiences or events: </a:t>
                      </a:r>
                      <a:endParaRPr lang="en-US" sz="900" b="0" dirty="0" smtClean="0">
                        <a:effectLst/>
                      </a:endParaRPr>
                    </a:p>
                    <a:p>
                      <a:pPr rtl="0" fontAlgn="base"/>
                      <a:r>
                        <a:rPr lang="en-US" sz="900" b="0" i="0" u="none" strike="noStrike" kern="1200" dirty="0" smtClean="0">
                          <a:solidFill>
                            <a:schemeClr val="tx1"/>
                          </a:solidFill>
                          <a:effectLst/>
                          <a:latin typeface="+mn-lt"/>
                          <a:ea typeface="+mn-ea"/>
                          <a:cs typeface="+mn-cs"/>
                        </a:rPr>
                        <a:t>-effective use of sensory, concrete, and figurative language clearly advance the purpose </a:t>
                      </a:r>
                      <a:endParaRPr lang="en-US" sz="900" b="0" i="0" u="none" strike="noStrike" kern="1200" dirty="0">
                        <a:solidFill>
                          <a:schemeClr val="tx1"/>
                        </a:solidFill>
                        <a:effectLst/>
                        <a:latin typeface="+mn-lt"/>
                        <a:ea typeface="+mn-ea"/>
                        <a:cs typeface="+mn-cs"/>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rtl="0">
                        <a:buFont typeface="Arial" panose="020B0604020202020204" pitchFamily="34" charset="0"/>
                        <a:buChar char="•"/>
                      </a:pPr>
                      <a:r>
                        <a:rPr lang="en-US" sz="900" b="0" i="0" u="none" strike="noStrike" kern="1200" dirty="0" smtClean="0">
                          <a:solidFill>
                            <a:schemeClr val="tx1"/>
                          </a:solidFill>
                          <a:effectLst/>
                          <a:latin typeface="+mn-lt"/>
                          <a:ea typeface="+mn-ea"/>
                          <a:cs typeface="+mn-cs"/>
                        </a:rPr>
                        <a:t>The narrative, real or imagined, demonstrates a strong command of conventions: </a:t>
                      </a:r>
                      <a:endParaRPr lang="en-US" sz="900" b="0" dirty="0" smtClean="0">
                        <a:effectLst/>
                      </a:endParaRPr>
                    </a:p>
                    <a:p>
                      <a:pPr rtl="0" fontAlgn="base"/>
                      <a:r>
                        <a:rPr lang="en-US" sz="900" b="0" i="0" u="none" strike="noStrike" kern="1200" dirty="0" smtClean="0">
                          <a:solidFill>
                            <a:schemeClr val="tx1"/>
                          </a:solidFill>
                          <a:effectLst/>
                          <a:latin typeface="+mn-lt"/>
                          <a:ea typeface="+mn-ea"/>
                          <a:cs typeface="+mn-cs"/>
                        </a:rPr>
                        <a:t>-few, if any, errors in usage and sentence formation </a:t>
                      </a:r>
                    </a:p>
                    <a:p>
                      <a:pPr rtl="0" fontAlgn="base"/>
                      <a:r>
                        <a:rPr lang="en-US" sz="900" b="0" i="0" u="none" strike="noStrike" kern="1200" dirty="0" smtClean="0">
                          <a:solidFill>
                            <a:schemeClr val="tx1"/>
                          </a:solidFill>
                          <a:effectLst/>
                          <a:latin typeface="+mn-lt"/>
                          <a:ea typeface="+mn-ea"/>
                          <a:cs typeface="+mn-cs"/>
                        </a:rPr>
                        <a:t>-effective and consistent use of punctuation, capitalization, and spelling </a:t>
                      </a:r>
                      <a:endParaRPr lang="en-US" sz="900" b="0" i="0" u="none" strike="noStrike" kern="1200" dirty="0">
                        <a:solidFill>
                          <a:schemeClr val="tx1"/>
                        </a:solidFill>
                        <a:effectLst/>
                        <a:latin typeface="+mn-lt"/>
                        <a:ea typeface="+mn-ea"/>
                        <a:cs typeface="+mn-cs"/>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87452">
                <a:tc gridSpan="7">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n-lt"/>
                          <a:ea typeface="Calibri"/>
                          <a:cs typeface="Times New Roman"/>
                        </a:rPr>
                        <a:t>Exemplar Example for Grade 4</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pPr marL="117475" indent="-117475" algn="l" fontAlgn="t">
                        <a:buFont typeface="Arial" pitchFamily="34" charset="0"/>
                        <a:buChar char="•"/>
                      </a:pPr>
                      <a:endParaRPr lang="en-US" sz="900" b="0" i="0" u="none" strike="noStrike" dirty="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137031">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smtClean="0">
                        <a:effectLst>
                          <a:outerShdw blurRad="38100" dist="38100" dir="2700000" algn="tl">
                            <a:srgbClr val="000000">
                              <a:alpha val="43137"/>
                            </a:srgbClr>
                          </a:outerShdw>
                        </a:effectLst>
                        <a:latin typeface="+mn-lt"/>
                        <a:ea typeface="Calibri"/>
                        <a:cs typeface="Times New Roman"/>
                      </a:endParaRPr>
                    </a:p>
                    <a:p>
                      <a:pPr marL="0" marR="0" algn="ctr">
                        <a:lnSpc>
                          <a:spcPct val="115000"/>
                        </a:lnSpc>
                        <a:spcBef>
                          <a:spcPts val="0"/>
                        </a:spcBef>
                        <a:spcAft>
                          <a:spcPts val="0"/>
                        </a:spcAft>
                      </a:pP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orients the reader by establishing a situation and introducing the narrator and characters:</a:t>
                      </a:r>
                    </a:p>
                    <a:p>
                      <a:pPr marL="171450" indent="-171450">
                        <a:buFont typeface="Arial" panose="020B0604020202020204" pitchFamily="34" charset="0"/>
                        <a:buChar char="•"/>
                      </a:pPr>
                      <a:endParaRPr lang="en-US" sz="900" b="0" i="0" u="none" strike="noStrike" kern="1200" baseline="0" dirty="0" smtClean="0">
                        <a:solidFill>
                          <a:schemeClr val="tx1"/>
                        </a:solidFill>
                        <a:latin typeface="+mn-lt"/>
                        <a:ea typeface="+mn-ea"/>
                        <a:cs typeface="+mn-cs"/>
                      </a:endParaRP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One quiet, Tuesday morning, I woke up to a pair of bright, dazzling shoes, lying right in</a:t>
                      </a:r>
                    </a:p>
                    <a:p>
                      <a:r>
                        <a:rPr lang="en-US" sz="900" b="0" i="1" u="none" strike="noStrike" kern="1200" baseline="0" dirty="0" smtClean="0">
                          <a:solidFill>
                            <a:schemeClr val="tx1"/>
                          </a:solidFill>
                          <a:latin typeface="+mn-lt"/>
                          <a:ea typeface="+mn-ea"/>
                          <a:cs typeface="+mn-cs"/>
                        </a:rPr>
                        <a:t>front of my bedroom door.</a:t>
                      </a:r>
                    </a:p>
                    <a:p>
                      <a:endParaRPr lang="en-US" sz="900" b="0" i="1" u="none" strike="noStrike" kern="1200" baseline="0" dirty="0" smtClean="0">
                        <a:solidFill>
                          <a:schemeClr val="tx1"/>
                        </a:solidFill>
                        <a:latin typeface="+mn-lt"/>
                        <a:ea typeface="+mn-ea"/>
                        <a:cs typeface="+mn-cs"/>
                      </a:endParaRPr>
                    </a:p>
                    <a:p>
                      <a:endParaRPr lang="en-US" sz="900" b="0" i="1" u="none" strike="noStrike" kern="1200" baseline="0" dirty="0" smtClean="0">
                        <a:solidFill>
                          <a:schemeClr val="tx1"/>
                        </a:solidFill>
                        <a:latin typeface="+mn-lt"/>
                        <a:ea typeface="+mn-ea"/>
                        <a:cs typeface="+mn-cs"/>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800" b="0" i="0" u="none" strike="noStrike" kern="1200" baseline="0" dirty="0" smtClean="0">
                          <a:solidFill>
                            <a:schemeClr val="tx1"/>
                          </a:solidFill>
                          <a:latin typeface="+mn-lt"/>
                          <a:ea typeface="+mn-ea"/>
                          <a:cs typeface="+mn-cs"/>
                        </a:rPr>
                        <a:t>• organizes an event sequence that unfolds naturally:</a:t>
                      </a:r>
                    </a:p>
                    <a:p>
                      <a:r>
                        <a:rPr lang="en-US" sz="800" b="0" i="0" u="none" strike="noStrike" kern="1200" baseline="0" dirty="0" smtClean="0">
                          <a:solidFill>
                            <a:schemeClr val="tx1"/>
                          </a:solidFill>
                          <a:latin typeface="+mn-lt"/>
                          <a:ea typeface="+mn-ea"/>
                          <a:cs typeface="+mn-cs"/>
                        </a:rPr>
                        <a:t>-The teacher opens the window; cats come into the classroom; at recess the cats surge toward the narrator; her shoes fall off; another student (one who loves cats) picks up the narrator’s shoes; the cats move toward him; he is delighted.</a:t>
                      </a:r>
                    </a:p>
                    <a:p>
                      <a:pPr marL="171450" indent="-171450">
                        <a:buFont typeface="Arial" panose="020B0604020202020204" pitchFamily="34" charset="0"/>
                        <a:buChar char="•"/>
                      </a:pPr>
                      <a:r>
                        <a:rPr lang="en-US" sz="800" b="0" i="0" u="none" strike="noStrike" kern="1200" baseline="0" dirty="0" smtClean="0">
                          <a:solidFill>
                            <a:schemeClr val="tx1"/>
                          </a:solidFill>
                          <a:latin typeface="+mn-lt"/>
                          <a:ea typeface="+mn-ea"/>
                          <a:cs typeface="+mn-cs"/>
                        </a:rPr>
                        <a:t>uses a variety of transitional words and phrases to manage the sequence of events.</a:t>
                      </a:r>
                    </a:p>
                    <a:p>
                      <a:pPr marL="0" indent="0">
                        <a:buFont typeface="Arial" panose="020B0604020202020204" pitchFamily="34" charset="0"/>
                        <a:buNone/>
                      </a:pPr>
                      <a:r>
                        <a:rPr lang="en-US" sz="800" b="0" i="0" u="none" strike="noStrike" kern="1200" baseline="0" dirty="0" smtClean="0">
                          <a:solidFill>
                            <a:schemeClr val="tx1"/>
                          </a:solidFill>
                          <a:latin typeface="+mn-lt"/>
                          <a:ea typeface="+mn-ea"/>
                          <a:cs typeface="+mn-cs"/>
                        </a:rPr>
                        <a:t>-</a:t>
                      </a:r>
                      <a:r>
                        <a:rPr lang="en-US" sz="800" b="0" i="1" u="none" strike="noStrike" kern="1200" baseline="0" dirty="0" smtClean="0">
                          <a:solidFill>
                            <a:schemeClr val="tx1"/>
                          </a:solidFill>
                          <a:latin typeface="+mn-lt"/>
                          <a:ea typeface="+mn-ea"/>
                          <a:cs typeface="+mn-cs"/>
                        </a:rPr>
                        <a:t>When I started out the door . . . As I walked on . . . When I reached the school building . . .</a:t>
                      </a:r>
                    </a:p>
                    <a:p>
                      <a:pPr marL="171450" indent="-171450">
                        <a:buFont typeface="Arial" panose="020B0604020202020204" pitchFamily="34" charset="0"/>
                        <a:buChar char="•"/>
                      </a:pPr>
                      <a:r>
                        <a:rPr lang="en-US" sz="800" b="0" i="0" u="none" strike="noStrike" kern="1200" baseline="0" dirty="0" smtClean="0">
                          <a:solidFill>
                            <a:schemeClr val="tx1"/>
                          </a:solidFill>
                          <a:latin typeface="+mn-lt"/>
                          <a:ea typeface="+mn-ea"/>
                          <a:cs typeface="+mn-cs"/>
                        </a:rPr>
                        <a:t>provides a conclusion that follows from the narrated experiences or events.</a:t>
                      </a:r>
                    </a:p>
                    <a:p>
                      <a:r>
                        <a:rPr lang="en-US" sz="800" b="0" i="0" u="none" strike="noStrike" kern="1200" baseline="0" dirty="0" smtClean="0">
                          <a:solidFill>
                            <a:schemeClr val="tx1"/>
                          </a:solidFill>
                          <a:latin typeface="+mn-lt"/>
                          <a:ea typeface="+mn-ea"/>
                          <a:cs typeface="+mn-cs"/>
                        </a:rPr>
                        <a:t>-The narrator describes Cade earlier in the piece as a student obsessed with cats. The</a:t>
                      </a:r>
                    </a:p>
                    <a:p>
                      <a:r>
                        <a:rPr lang="en-US" sz="800" b="0" i="0" u="none" strike="noStrike" kern="1200" baseline="0" dirty="0" smtClean="0">
                          <a:solidFill>
                            <a:schemeClr val="tx1"/>
                          </a:solidFill>
                          <a:latin typeface="+mn-lt"/>
                          <a:ea typeface="+mn-ea"/>
                          <a:cs typeface="+mn-cs"/>
                        </a:rPr>
                        <a:t>story concludes logically because such a character would likely be pleased with the effects of wearing catnip-scented shoes.</a:t>
                      </a:r>
                      <a:endParaRPr lang="en-US" sz="800" dirty="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uses dialogue and description to develop experiences and events or show the responses of characters to situations:</a:t>
                      </a:r>
                    </a:p>
                    <a:p>
                      <a:pPr marL="171450" indent="-171450">
                        <a:buFont typeface="Arial" panose="020B0604020202020204" pitchFamily="34" charset="0"/>
                        <a:buChar char="•"/>
                      </a:pPr>
                      <a:endParaRPr lang="en-US" sz="900" b="0" i="0" u="none" strike="noStrike" kern="1200" baseline="0" dirty="0" smtClean="0">
                        <a:solidFill>
                          <a:schemeClr val="tx1"/>
                        </a:solidFill>
                        <a:latin typeface="+mn-lt"/>
                        <a:ea typeface="+mn-ea"/>
                        <a:cs typeface="+mn-cs"/>
                      </a:endParaRP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I felt like a rollercoaster zooming past the crowded line that was waiting for their turn . . .</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Whew! Glad that</a:t>
                      </a: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s over! I thought.</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a:t>
                      </a:r>
                      <a:r>
                        <a:rPr lang="en-US" sz="900" b="0" i="1" u="none" strike="noStrike" kern="1200" baseline="0" dirty="0" err="1" smtClean="0">
                          <a:solidFill>
                            <a:schemeClr val="tx1"/>
                          </a:solidFill>
                          <a:latin typeface="+mn-lt"/>
                          <a:ea typeface="+mn-ea"/>
                          <a:cs typeface="+mn-cs"/>
                        </a:rPr>
                        <a:t>Awww</a:t>
                      </a:r>
                      <a:r>
                        <a:rPr lang="en-US" sz="900" b="0" i="1" u="none" strike="noStrike" kern="1200" baseline="0" dirty="0" smtClean="0">
                          <a:solidFill>
                            <a:schemeClr val="tx1"/>
                          </a:solidFill>
                          <a:latin typeface="+mn-lt"/>
                          <a:ea typeface="+mn-ea"/>
                          <a:cs typeface="+mn-cs"/>
                        </a:rPr>
                        <a:t>! Look at all the fuzzy kitties! They’re </a:t>
                      </a:r>
                      <a:r>
                        <a:rPr lang="en-US" sz="900" b="0" i="1" u="none" strike="noStrike" kern="1200" baseline="0" dirty="0" err="1" smtClean="0">
                          <a:solidFill>
                            <a:schemeClr val="tx1"/>
                          </a:solidFill>
                          <a:latin typeface="+mn-lt"/>
                          <a:ea typeface="+mn-ea"/>
                          <a:cs typeface="+mn-cs"/>
                        </a:rPr>
                        <a:t>sooo</a:t>
                      </a:r>
                      <a:r>
                        <a:rPr lang="en-US" sz="900" b="0" i="1" u="none" strike="noStrike" kern="1200" baseline="0" dirty="0" smtClean="0">
                          <a:solidFill>
                            <a:schemeClr val="tx1"/>
                          </a:solidFill>
                          <a:latin typeface="+mn-lt"/>
                          <a:ea typeface="+mn-ea"/>
                          <a:cs typeface="+mn-cs"/>
                        </a:rPr>
                        <a:t> cute! Mrs. Miller, can I pet them? Cade asked, adorably.</a:t>
                      </a:r>
                      <a:endParaRPr lang="en-US" sz="900" b="0" i="0" u="none" strike="noStrike" dirty="0" smtClean="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uses concrete words and phrases , sensory details , and figurative language to convey experiences and events precisely:</a:t>
                      </a:r>
                    </a:p>
                    <a:p>
                      <a:pPr marL="171450" indent="-171450">
                        <a:buFont typeface="Arial" panose="020B0604020202020204" pitchFamily="34" charset="0"/>
                        <a:buChar char="•"/>
                      </a:pPr>
                      <a:endParaRPr lang="en-US" sz="900" b="0" i="0" u="none" strike="noStrike" kern="1200" baseline="0" dirty="0" smtClean="0">
                        <a:solidFill>
                          <a:schemeClr val="tx1"/>
                        </a:solidFill>
                        <a:latin typeface="+mn-lt"/>
                        <a:ea typeface="+mn-ea"/>
                        <a:cs typeface="+mn-cs"/>
                      </a:endParaRP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The shoes were a nice shade of violet and smelled like catnip. .. rubbing on</a:t>
                      </a:r>
                    </a:p>
                    <a:p>
                      <a:r>
                        <a:rPr lang="en-US" sz="900" b="0" i="1" u="none" strike="noStrike" kern="1200" baseline="0" dirty="0" smtClean="0">
                          <a:solidFill>
                            <a:schemeClr val="tx1"/>
                          </a:solidFill>
                          <a:latin typeface="+mn-lt"/>
                          <a:ea typeface="+mn-ea"/>
                          <a:cs typeface="+mn-cs"/>
                        </a:rPr>
                        <a:t>my legs, which tickled.</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a:t>
                      </a:r>
                      <a:r>
                        <a:rPr lang="en-US" sz="900" b="0" i="1" u="none" strike="noStrike" kern="1200" baseline="0" dirty="0" err="1" smtClean="0">
                          <a:solidFill>
                            <a:schemeClr val="tx1"/>
                          </a:solidFill>
                          <a:latin typeface="+mn-lt"/>
                          <a:ea typeface="+mn-ea"/>
                          <a:cs typeface="+mn-cs"/>
                        </a:rPr>
                        <a:t>Awww</a:t>
                      </a:r>
                      <a:r>
                        <a:rPr lang="en-US" sz="900" b="0" i="1" u="none" strike="noStrike" kern="1200" baseline="0" dirty="0" smtClean="0">
                          <a:solidFill>
                            <a:schemeClr val="tx1"/>
                          </a:solidFill>
                          <a:latin typeface="+mn-lt"/>
                          <a:ea typeface="+mn-ea"/>
                          <a:cs typeface="+mn-cs"/>
                        </a:rPr>
                        <a:t>! Look at all the fuzzy kitties! They’re </a:t>
                      </a:r>
                      <a:r>
                        <a:rPr lang="en-US" sz="900" b="0" i="1" u="none" strike="noStrike" kern="1200" baseline="0" dirty="0" err="1" smtClean="0">
                          <a:solidFill>
                            <a:schemeClr val="tx1"/>
                          </a:solidFill>
                          <a:latin typeface="+mn-lt"/>
                          <a:ea typeface="+mn-ea"/>
                          <a:cs typeface="+mn-cs"/>
                        </a:rPr>
                        <a:t>sooo</a:t>
                      </a:r>
                      <a:r>
                        <a:rPr lang="en-US" sz="900" b="0" i="1" u="none" strike="noStrike" kern="1200" baseline="0" dirty="0" smtClean="0">
                          <a:solidFill>
                            <a:schemeClr val="tx1"/>
                          </a:solidFill>
                          <a:latin typeface="+mn-lt"/>
                          <a:ea typeface="+mn-ea"/>
                          <a:cs typeface="+mn-cs"/>
                        </a:rPr>
                        <a:t> cute! . . .</a:t>
                      </a:r>
                    </a:p>
                    <a:p>
                      <a:r>
                        <a:rPr lang="en-US" sz="900" b="0" i="1" u="none" strike="noStrike" kern="1200" baseline="0" dirty="0" smtClean="0">
                          <a:solidFill>
                            <a:schemeClr val="tx1"/>
                          </a:solidFill>
                          <a:latin typeface="+mn-lt"/>
                          <a:ea typeface="+mn-ea"/>
                          <a:cs typeface="+mn-cs"/>
                        </a:rPr>
                        <a:t>-I felt like a rollercoaster zooming past the crowded line…darted down the sidewalk with dashing cats on my tail.</a:t>
                      </a:r>
                    </a:p>
                    <a:p>
                      <a:endParaRPr lang="en-US" sz="900" b="0" i="1" u="none" strike="noStrike" kern="1200" baseline="0" dirty="0" smtClean="0">
                        <a:solidFill>
                          <a:schemeClr val="tx1"/>
                        </a:solidFill>
                        <a:latin typeface="+mn-lt"/>
                        <a:ea typeface="+mn-ea"/>
                        <a:cs typeface="+mn-cs"/>
                      </a:endParaRPr>
                    </a:p>
                    <a:p>
                      <a:r>
                        <a:rPr lang="en-US" sz="900" b="0" i="1" u="none" strike="noStrike" kern="1200" baseline="0" dirty="0" smtClean="0">
                          <a:solidFill>
                            <a:schemeClr val="tx1"/>
                          </a:solidFill>
                          <a:latin typeface="+mn-lt"/>
                          <a:ea typeface="+mn-ea"/>
                          <a:cs typeface="+mn-cs"/>
                        </a:rPr>
                        <a:t>-stalking crowd, swiftly, prancing, aroma</a:t>
                      </a:r>
                    </a:p>
                    <a:p>
                      <a:endParaRPr lang="en-US" sz="900" dirty="0" smtClean="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 demonstrates an exemplary command of the conventions of standard written English.</a:t>
                      </a:r>
                      <a:endParaRPr lang="en-US" sz="900" dirty="0" smtClean="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
        <p:nvSpPr>
          <p:cNvPr id="4" name="Footer Placeholder 3"/>
          <p:cNvSpPr>
            <a:spLocks noGrp="1"/>
          </p:cNvSpPr>
          <p:nvPr>
            <p:ph type="ftr" sz="quarter" idx="11"/>
          </p:nvPr>
        </p:nvSpPr>
        <p:spPr>
          <a:xfrm>
            <a:off x="6172200" y="6400800"/>
            <a:ext cx="2895600" cy="365125"/>
          </a:xfrm>
        </p:spPr>
        <p:txBody>
          <a:bodyPr/>
          <a:lstStyle/>
          <a:p>
            <a:r>
              <a:rPr lang="en-US" dirty="0" smtClean="0"/>
              <a:t>12/01/14 Judy Ramer/OSP and HSD</a:t>
            </a:r>
            <a:endParaRPr lang="en-US" dirty="0"/>
          </a:p>
        </p:txBody>
      </p:sp>
    </p:spTree>
    <p:extLst>
      <p:ext uri="{BB962C8B-B14F-4D97-AF65-F5344CB8AC3E}">
        <p14:creationId xmlns:p14="http://schemas.microsoft.com/office/powerpoint/2010/main" val="1732967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85232515"/>
              </p:ext>
            </p:extLst>
          </p:nvPr>
        </p:nvGraphicFramePr>
        <p:xfrm>
          <a:off x="609600" y="609600"/>
          <a:ext cx="7696200" cy="5238962"/>
        </p:xfrm>
        <a:graphic>
          <a:graphicData uri="http://schemas.openxmlformats.org/drawingml/2006/table">
            <a:tbl>
              <a:tblPr/>
              <a:tblGrid>
                <a:gridCol w="1072593"/>
                <a:gridCol w="1365807"/>
                <a:gridCol w="1295400"/>
                <a:gridCol w="1219200"/>
                <a:gridCol w="1219200"/>
                <a:gridCol w="1524000"/>
              </a:tblGrid>
              <a:tr h="291851">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dirty="0" smtClean="0">
                          <a:ln>
                            <a:noFill/>
                          </a:ln>
                          <a:solidFill>
                            <a:prstClr val="black"/>
                          </a:solidFill>
                          <a:effectLst/>
                          <a:uLnTx/>
                          <a:uFillTx/>
                          <a:latin typeface="+mn-lt"/>
                          <a:ea typeface="+mn-ea"/>
                          <a:cs typeface="+mn-cs"/>
                        </a:rPr>
                        <a:t>CCSS.ELA-LITERACY.W.K.1</a:t>
                      </a:r>
                      <a:r>
                        <a:rPr kumimoji="0" lang="en-US" sz="900" b="0" i="0" u="none" strike="noStrike" kern="1200" cap="none" spc="0" normalizeH="0" baseline="0" noProof="0" dirty="0" smtClean="0">
                          <a:ln>
                            <a:noFill/>
                          </a:ln>
                          <a:solidFill>
                            <a:prstClr val="black"/>
                          </a:solidFill>
                          <a:effectLst/>
                          <a:uLnTx/>
                          <a:uFillTx/>
                          <a:latin typeface="+mn-lt"/>
                          <a:ea typeface="+mn-ea"/>
                          <a:cs typeface="+mn-cs"/>
                        </a:rPr>
                        <a:t/>
                      </a:r>
                      <a:br>
                        <a:rPr kumimoji="0" lang="en-US" sz="900" b="0" i="0" u="none" strike="noStrike" kern="1200" cap="none" spc="0" normalizeH="0" baseline="0" noProof="0" dirty="0" smtClean="0">
                          <a:ln>
                            <a:noFill/>
                          </a:ln>
                          <a:solidFill>
                            <a:prstClr val="black"/>
                          </a:solidFill>
                          <a:effectLst/>
                          <a:uLnTx/>
                          <a:uFillTx/>
                          <a:latin typeface="+mn-lt"/>
                          <a:ea typeface="+mn-ea"/>
                          <a:cs typeface="+mn-cs"/>
                        </a:rPr>
                      </a:br>
                      <a:r>
                        <a:rPr kumimoji="0" lang="en-US" sz="900" b="0" i="0" u="none" strike="noStrike" kern="1200" cap="none" spc="0" normalizeH="0" baseline="0" noProof="0" dirty="0" smtClean="0">
                          <a:ln>
                            <a:noFill/>
                          </a:ln>
                          <a:solidFill>
                            <a:prstClr val="black"/>
                          </a:solidFill>
                          <a:effectLst/>
                          <a:uLnTx/>
                          <a:uFillTx/>
                          <a:latin typeface="+mn-lt"/>
                          <a:ea typeface="+mn-ea"/>
                          <a:cs typeface="+mn-cs"/>
                        </a:rPr>
                        <a:t>Use a combination of drawing, dictating, and writing to compose opinion pieces in which they tell a reader the topic or the name of the book they are writing about and state an opinion or preference about the topic or book (e.g., </a:t>
                      </a:r>
                      <a:r>
                        <a:rPr kumimoji="0" lang="en-US" sz="900" b="0" i="1" u="none" strike="noStrike" kern="1200" cap="none" spc="0" normalizeH="0" baseline="0" noProof="0" dirty="0" smtClean="0">
                          <a:ln>
                            <a:noFill/>
                          </a:ln>
                          <a:solidFill>
                            <a:prstClr val="black"/>
                          </a:solidFill>
                          <a:effectLst/>
                          <a:uLnTx/>
                          <a:uFillTx/>
                          <a:latin typeface="+mn-lt"/>
                          <a:ea typeface="+mn-ea"/>
                          <a:cs typeface="+mn-cs"/>
                        </a:rPr>
                        <a:t>My favorite book is...</a:t>
                      </a:r>
                      <a:r>
                        <a:rPr kumimoji="0" lang="en-US" sz="900" b="0" i="0" u="none" strike="noStrike" kern="1200" cap="none" spc="0" normalizeH="0" baseline="0" noProof="0" dirty="0" smtClean="0">
                          <a:ln>
                            <a:noFill/>
                          </a:ln>
                          <a:solidFill>
                            <a:prstClr val="black"/>
                          </a:solidFill>
                          <a:effectLst/>
                          <a:uLnTx/>
                          <a:uFillTx/>
                          <a:latin typeface="+mn-lt"/>
                          <a:ea typeface="+mn-ea"/>
                          <a:cs typeface="+mn-cs"/>
                        </a:rPr>
                        <a:t>).</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1851">
                <a:tc gridSpan="6">
                  <a:txBody>
                    <a:bodyPr/>
                    <a:lstStyle/>
                    <a:p>
                      <a:pPr marL="0" marR="0" algn="ctr">
                        <a:lnSpc>
                          <a:spcPct val="115000"/>
                        </a:lnSpc>
                        <a:spcBef>
                          <a:spcPts val="0"/>
                        </a:spcBef>
                        <a:spcAft>
                          <a:spcPts val="0"/>
                        </a:spcAft>
                      </a:pPr>
                      <a:r>
                        <a:rPr lang="en-US" sz="1800" b="1" i="1" dirty="0" smtClean="0">
                          <a:latin typeface="+mn-lt"/>
                          <a:ea typeface="Calibri"/>
                          <a:cs typeface="Times New Roman"/>
                        </a:rPr>
                        <a:t>K-2    </a:t>
                      </a:r>
                      <a:r>
                        <a:rPr lang="en-US" sz="1800" dirty="0" smtClean="0">
                          <a:latin typeface="+mn-lt"/>
                          <a:ea typeface="Calibri"/>
                          <a:cs typeface="Times New Roman"/>
                        </a:rPr>
                        <a:t>SBAC 4 Point Opinion Rubric</a:t>
                      </a:r>
                      <a:endParaRPr lang="en-US" sz="18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91851">
                <a:tc rowSpan="2">
                  <a:txBody>
                    <a:bodyPr/>
                    <a:lstStyle/>
                    <a:p>
                      <a:pPr marL="0" marR="0" algn="ctr">
                        <a:lnSpc>
                          <a:spcPct val="115000"/>
                        </a:lnSpc>
                        <a:spcBef>
                          <a:spcPts val="0"/>
                        </a:spcBef>
                        <a:spcAft>
                          <a:spcPts val="0"/>
                        </a:spcAft>
                      </a:pPr>
                      <a:r>
                        <a:rPr lang="en-US" sz="2400" b="1" dirty="0">
                          <a:solidFill>
                            <a:srgbClr val="000000"/>
                          </a:solidFill>
                          <a:latin typeface="+mn-lt"/>
                          <a:ea typeface="Times New Roman"/>
                          <a:cs typeface="Times New Roman"/>
                        </a:rPr>
                        <a:t>Score</a:t>
                      </a:r>
                      <a:endParaRPr lang="en-US" sz="24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1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Times New Roman"/>
                          <a:cs typeface="Times New Roman"/>
                        </a:rPr>
                        <a:t>Conventions</a:t>
                      </a:r>
                    </a:p>
                    <a:p>
                      <a:pPr marL="0" marR="0" algn="ctr">
                        <a:lnSpc>
                          <a:spcPct val="115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Calibri"/>
                          <a:cs typeface="Times New Roman"/>
                        </a:rPr>
                        <a:t>Standard L 1-2</a:t>
                      </a: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24028">
                <a:tc vMerge="1">
                  <a:txBody>
                    <a:bodyPr/>
                    <a:lstStyle/>
                    <a:p>
                      <a:endParaRPr lang="en-US"/>
                    </a:p>
                  </a:txBody>
                  <a:tcPr/>
                </a:tc>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040892">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53975" indent="0" algn="l"/>
                      <a:r>
                        <a:rPr lang="en-US" sz="900" baseline="0" dirty="0" smtClean="0">
                          <a:latin typeface="+mn-lt"/>
                        </a:rPr>
                        <a:t>Uses a combination of</a:t>
                      </a:r>
                    </a:p>
                    <a:p>
                      <a:pPr marL="53975" indent="0" algn="l"/>
                      <a:r>
                        <a:rPr lang="en-US" sz="900" baseline="0" dirty="0" smtClean="0">
                          <a:latin typeface="+mn-lt"/>
                        </a:rPr>
                        <a:t>drawing, dictation, &amp;</a:t>
                      </a:r>
                    </a:p>
                    <a:p>
                      <a:pPr marL="53975" indent="0" algn="l"/>
                      <a:r>
                        <a:rPr lang="en-US" sz="900" baseline="0" dirty="0" smtClean="0">
                          <a:latin typeface="+mn-lt"/>
                        </a:rPr>
                        <a:t>writing (K) to compose</a:t>
                      </a:r>
                    </a:p>
                    <a:p>
                      <a:pPr marL="53975" indent="0" algn="l"/>
                      <a:r>
                        <a:rPr lang="en-US" sz="900" baseline="0" dirty="0" smtClean="0">
                          <a:latin typeface="+mn-lt"/>
                        </a:rPr>
                        <a:t>Explains something</a:t>
                      </a:r>
                    </a:p>
                    <a:p>
                      <a:pPr marL="53975" indent="0" algn="l"/>
                      <a:r>
                        <a:rPr lang="en-US" sz="900" baseline="0" dirty="0" smtClean="0">
                          <a:latin typeface="+mn-lt"/>
                        </a:rPr>
                        <a:t>more about the topic</a:t>
                      </a:r>
                    </a:p>
                    <a:p>
                      <a:pPr marL="53975" indent="0" algn="l"/>
                      <a:r>
                        <a:rPr lang="en-US" sz="900" baseline="0" dirty="0" smtClean="0">
                          <a:latin typeface="+mn-lt"/>
                        </a:rPr>
                        <a:t>OR</a:t>
                      </a:r>
                    </a:p>
                    <a:p>
                      <a:pPr marL="53975" indent="0" algn="l"/>
                      <a:r>
                        <a:rPr lang="en-US" sz="900" baseline="0" dirty="0" smtClean="0">
                          <a:latin typeface="+mn-lt"/>
                        </a:rPr>
                        <a:t>A connection is made</a:t>
                      </a:r>
                    </a:p>
                    <a:p>
                      <a:pPr marL="53975" indent="0" algn="l"/>
                      <a:r>
                        <a:rPr lang="en-US" sz="900" baseline="0" dirty="0" smtClean="0">
                          <a:latin typeface="+mn-lt"/>
                        </a:rPr>
                        <a:t>between topic &amp;</a:t>
                      </a:r>
                    </a:p>
                    <a:p>
                      <a:pPr marL="53975" indent="0" algn="l"/>
                      <a:r>
                        <a:rPr lang="en-US" sz="900" baseline="0" dirty="0" smtClean="0">
                          <a:latin typeface="+mn-lt"/>
                        </a:rPr>
                        <a:t>broader idea(s)</a:t>
                      </a:r>
                      <a:endParaRPr lang="en-US" sz="9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Intro, body, and</a:t>
                      </a:r>
                    </a:p>
                    <a:p>
                      <a:pPr algn="l"/>
                      <a:r>
                        <a:rPr lang="en-US" sz="900" baseline="0" dirty="0" smtClean="0">
                          <a:latin typeface="+mn-lt"/>
                        </a:rPr>
                        <a:t>conclusion support</a:t>
                      </a:r>
                    </a:p>
                    <a:p>
                      <a:pPr algn="l"/>
                      <a:r>
                        <a:rPr lang="en-US" sz="900" baseline="0" dirty="0" smtClean="0">
                          <a:latin typeface="+mn-lt"/>
                        </a:rPr>
                        <a:t>focus and reason(s)</a:t>
                      </a:r>
                    </a:p>
                    <a:p>
                      <a:pPr algn="l"/>
                      <a:r>
                        <a:rPr lang="en-US" sz="900" baseline="0" dirty="0" smtClean="0">
                          <a:latin typeface="+mn-lt"/>
                        </a:rPr>
                        <a:t>Uses several transitions</a:t>
                      </a:r>
                    </a:p>
                    <a:p>
                      <a:pPr algn="l"/>
                      <a:r>
                        <a:rPr lang="en-US" sz="900" baseline="0" dirty="0" smtClean="0">
                          <a:latin typeface="+mn-lt"/>
                        </a:rPr>
                        <a:t>appropriately (e.g.,</a:t>
                      </a:r>
                    </a:p>
                    <a:p>
                      <a:pPr algn="l"/>
                      <a:r>
                        <a:rPr lang="en-US" sz="900" baseline="0" dirty="0" smtClean="0">
                          <a:latin typeface="+mn-lt"/>
                        </a:rPr>
                        <a:t>because, since, and,</a:t>
                      </a:r>
                    </a:p>
                    <a:p>
                      <a:pPr algn="l"/>
                      <a:r>
                        <a:rPr lang="en-US" sz="900" baseline="0" dirty="0" smtClean="0">
                          <a:latin typeface="+mn-lt"/>
                        </a:rPr>
                        <a:t>also, for example,</a:t>
                      </a:r>
                    </a:p>
                    <a:p>
                      <a:pPr algn="l"/>
                      <a:r>
                        <a:rPr lang="en-US" sz="900" baseline="0" dirty="0" smtClean="0">
                          <a:latin typeface="+mn-lt"/>
                        </a:rPr>
                        <a:t>since) to connect ideas</a:t>
                      </a:r>
                      <a:endParaRPr lang="en-US" sz="9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Elaborates using a</a:t>
                      </a:r>
                    </a:p>
                    <a:p>
                      <a:pPr algn="l"/>
                      <a:r>
                        <a:rPr lang="en-US" sz="900" baseline="0" dirty="0" smtClean="0">
                          <a:latin typeface="+mn-lt"/>
                        </a:rPr>
                        <a:t>variety of relevant</a:t>
                      </a:r>
                    </a:p>
                    <a:p>
                      <a:pPr algn="l"/>
                      <a:r>
                        <a:rPr lang="en-US" sz="900" baseline="0" dirty="0" smtClean="0">
                          <a:latin typeface="+mn-lt"/>
                        </a:rPr>
                        <a:t>details, examples,</a:t>
                      </a:r>
                    </a:p>
                    <a:p>
                      <a:pPr algn="l"/>
                      <a:r>
                        <a:rPr lang="en-US" sz="900" baseline="0" dirty="0" smtClean="0">
                          <a:latin typeface="+mn-lt"/>
                        </a:rPr>
                        <a:t>quotes, etc. to support</a:t>
                      </a:r>
                    </a:p>
                    <a:p>
                      <a:pPr algn="l"/>
                      <a:r>
                        <a:rPr lang="en-US" sz="900" baseline="0" dirty="0" smtClean="0">
                          <a:latin typeface="+mn-lt"/>
                        </a:rPr>
                        <a:t>focus (opinion) or</a:t>
                      </a:r>
                    </a:p>
                    <a:p>
                      <a:pPr algn="l"/>
                      <a:r>
                        <a:rPr lang="en-US" sz="900" baseline="0" dirty="0" smtClean="0">
                          <a:latin typeface="+mn-lt"/>
                        </a:rPr>
                        <a:t>explain reasons</a:t>
                      </a:r>
                    </a:p>
                    <a:p>
                      <a:pPr algn="l"/>
                      <a:r>
                        <a:rPr lang="en-US" sz="900" baseline="0" dirty="0" smtClean="0">
                          <a:latin typeface="+mn-lt"/>
                        </a:rPr>
                        <a:t>May use figurative</a:t>
                      </a:r>
                    </a:p>
                    <a:p>
                      <a:pPr algn="l"/>
                      <a:r>
                        <a:rPr lang="en-US" sz="900" baseline="0" dirty="0" smtClean="0">
                          <a:latin typeface="+mn-lt"/>
                        </a:rPr>
                        <a:t>language (e.g., imagery,</a:t>
                      </a:r>
                    </a:p>
                    <a:p>
                      <a:pPr algn="l"/>
                      <a:r>
                        <a:rPr lang="en-US" sz="900" baseline="0" dirty="0" smtClean="0">
                          <a:latin typeface="+mn-lt"/>
                        </a:rPr>
                        <a:t>simile, exaggeration)</a:t>
                      </a:r>
                      <a:endParaRPr lang="en-US" sz="9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Chooses words and</a:t>
                      </a:r>
                    </a:p>
                    <a:p>
                      <a:pPr algn="l"/>
                      <a:r>
                        <a:rPr lang="en-US" sz="900" baseline="0" dirty="0" smtClean="0">
                          <a:latin typeface="+mn-lt"/>
                        </a:rPr>
                        <a:t>phrases for effect (e.g.,</a:t>
                      </a:r>
                    </a:p>
                    <a:p>
                      <a:pPr algn="l"/>
                      <a:r>
                        <a:rPr lang="en-US" sz="900" baseline="0" dirty="0" smtClean="0">
                          <a:latin typeface="+mn-lt"/>
                        </a:rPr>
                        <a:t>precise, concrete, or</a:t>
                      </a:r>
                    </a:p>
                    <a:p>
                      <a:pPr algn="l"/>
                      <a:r>
                        <a:rPr lang="en-US" sz="900" baseline="0" dirty="0" smtClean="0">
                          <a:latin typeface="+mn-lt"/>
                        </a:rPr>
                        <a:t>sensory vocabulary)</a:t>
                      </a:r>
                    </a:p>
                    <a:p>
                      <a:pPr algn="l"/>
                      <a:r>
                        <a:rPr lang="en-US" sz="900" baseline="0" dirty="0" smtClean="0">
                          <a:latin typeface="+mn-lt"/>
                        </a:rPr>
                        <a:t>Uses variety of</a:t>
                      </a:r>
                    </a:p>
                    <a:p>
                      <a:pPr algn="l"/>
                      <a:r>
                        <a:rPr lang="en-US" sz="900" baseline="0" dirty="0" smtClean="0">
                          <a:latin typeface="+mn-lt"/>
                        </a:rPr>
                        <a:t>sentences (simple,</a:t>
                      </a:r>
                    </a:p>
                    <a:p>
                      <a:pPr algn="l"/>
                      <a:r>
                        <a:rPr lang="en-US" sz="900" baseline="0" dirty="0" smtClean="0">
                          <a:latin typeface="+mn-lt"/>
                        </a:rPr>
                        <a:t>compound, with</a:t>
                      </a:r>
                    </a:p>
                    <a:p>
                      <a:pPr algn="l"/>
                      <a:r>
                        <a:rPr lang="en-US" sz="900" baseline="0" dirty="0" smtClean="0">
                          <a:latin typeface="+mn-lt"/>
                        </a:rPr>
                        <a:t>prepositional phrases)</a:t>
                      </a:r>
                      <a:endParaRPr lang="en-US" sz="9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Edits with support/</a:t>
                      </a:r>
                    </a:p>
                    <a:p>
                      <a:pPr algn="l"/>
                      <a:r>
                        <a:rPr lang="en-US" sz="900" baseline="0" dirty="0" smtClean="0">
                          <a:latin typeface="+mn-lt"/>
                        </a:rPr>
                        <a:t>Resources Has few or no errors in grammar, word usage, or mechanics as</a:t>
                      </a:r>
                    </a:p>
                    <a:p>
                      <a:pPr algn="l"/>
                      <a:r>
                        <a:rPr lang="en-US" sz="900" baseline="0" dirty="0" smtClean="0">
                          <a:latin typeface="+mn-lt"/>
                        </a:rPr>
                        <a:t>appropriate to grade</a:t>
                      </a:r>
                      <a:endParaRPr lang="en-US" sz="9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32461">
                <a:tc gridSpan="6">
                  <a:txBody>
                    <a:bodyPr/>
                    <a:lstStyle/>
                    <a:p>
                      <a:pPr marL="0" marR="0" algn="ctr">
                        <a:lnSpc>
                          <a:spcPct val="115000"/>
                        </a:lnSpc>
                        <a:spcBef>
                          <a:spcPts val="0"/>
                        </a:spcBef>
                        <a:spcAft>
                          <a:spcPts val="0"/>
                        </a:spcAft>
                      </a:pPr>
                      <a:r>
                        <a:rPr lang="en-US" sz="1400" b="1" dirty="0" smtClean="0">
                          <a:effectLst/>
                          <a:latin typeface="+mn-lt"/>
                          <a:ea typeface="Calibri"/>
                          <a:cs typeface="Times New Roman"/>
                        </a:rPr>
                        <a:t>Exemplar Example for Grade K</a:t>
                      </a:r>
                      <a:endParaRPr lang="en-US" sz="1400" b="1" dirty="0">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hMerge="1">
                  <a:txBody>
                    <a:bodyPr/>
                    <a:lstStyle/>
                    <a:p>
                      <a:pPr marL="53975" indent="0" algn="l"/>
                      <a:endParaRPr lang="en-US" sz="7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137031">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smtClean="0">
                        <a:effectLst>
                          <a:outerShdw blurRad="38100" dist="38100" dir="2700000" algn="tl">
                            <a:srgbClr val="000000">
                              <a:alpha val="43137"/>
                            </a:srgbClr>
                          </a:outerShdw>
                        </a:effectLst>
                        <a:latin typeface="+mn-lt"/>
                        <a:ea typeface="Calibri"/>
                        <a:cs typeface="Times New Roman"/>
                      </a:endParaRPr>
                    </a:p>
                    <a:p>
                      <a:pPr marL="0" marR="0" algn="ctr">
                        <a:lnSpc>
                          <a:spcPct val="115000"/>
                        </a:lnSpc>
                        <a:spcBef>
                          <a:spcPts val="0"/>
                        </a:spcBef>
                        <a:spcAft>
                          <a:spcPts val="0"/>
                        </a:spcAft>
                      </a:pP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58738" lvl="0" indent="-58738">
                        <a:buFont typeface="Arial" panose="020B0604020202020204" pitchFamily="34" charset="0"/>
                        <a:buChar char="•"/>
                      </a:pPr>
                      <a:r>
                        <a:rPr lang="en-US" sz="900" u="none" strike="noStrike" dirty="0" smtClean="0">
                          <a:effectLst/>
                        </a:rPr>
                        <a:t>tells the reader the name of the book (in the title of the paper).</a:t>
                      </a:r>
                    </a:p>
                    <a:p>
                      <a:pPr marL="58738" lvl="0" indent="-58738">
                        <a:buFont typeface="Arial" panose="020B0604020202020204" pitchFamily="34" charset="0"/>
                        <a:buChar char="•"/>
                      </a:pPr>
                      <a:endParaRPr lang="en-US" sz="900" u="none" strike="noStrike" dirty="0" smtClean="0">
                        <a:effectLst/>
                      </a:endParaRPr>
                    </a:p>
                    <a:p>
                      <a:pPr marL="58738" lvl="1" indent="-58738" algn="l"/>
                      <a:r>
                        <a:rPr lang="en-US" sz="900" b="0" i="1" u="none" strike="noStrike" kern="1200" dirty="0" smtClean="0">
                          <a:solidFill>
                            <a:schemeClr val="tx1"/>
                          </a:solidFill>
                          <a:effectLst/>
                          <a:latin typeface="+mn-lt"/>
                          <a:ea typeface="+mn-ea"/>
                          <a:cs typeface="+mn-cs"/>
                        </a:rPr>
                        <a:t>. . . my fait (favorite) pot (part) is the hos (horse)</a:t>
                      </a:r>
                    </a:p>
                    <a:p>
                      <a:pPr marL="58738" lvl="1" indent="-58738" algn="l"/>
                      <a:endParaRPr lang="en-US" sz="900" u="none" strike="noStrike" dirty="0" smtClean="0">
                        <a:effectLst/>
                      </a:endParaRPr>
                    </a:p>
                    <a:p>
                      <a:pPr marL="58738" indent="-58738">
                        <a:buFont typeface="Arial" panose="020B0604020202020204" pitchFamily="34" charset="0"/>
                        <a:buChar char="•"/>
                      </a:pPr>
                      <a:r>
                        <a:rPr lang="en-US" sz="900" kern="1200" dirty="0" smtClean="0">
                          <a:solidFill>
                            <a:schemeClr val="tx1"/>
                          </a:solidFill>
                          <a:effectLst/>
                          <a:latin typeface="+mn-lt"/>
                          <a:ea typeface="+mn-ea"/>
                          <a:cs typeface="+mn-cs"/>
                        </a:rPr>
                        <a:t>Uses a combination of drawing and writing to support topic</a:t>
                      </a:r>
                      <a:endParaRPr lang="en-US" sz="9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66688" lvl="0" indent="-166688">
                        <a:buFont typeface="Arial"/>
                        <a:buChar char="●"/>
                      </a:pPr>
                      <a:r>
                        <a:rPr lang="en-US" sz="900" u="none" strike="noStrike" dirty="0" smtClean="0">
                          <a:effectLst/>
                        </a:rPr>
                        <a:t>states an opinion or preference about the book.</a:t>
                      </a:r>
                    </a:p>
                    <a:p>
                      <a:pPr marL="166688" lvl="0" indent="-166688">
                        <a:buFont typeface="Arial"/>
                        <a:buChar char="●"/>
                      </a:pPr>
                      <a:r>
                        <a:rPr lang="en-US" sz="900" u="none" strike="noStrike" dirty="0" smtClean="0">
                          <a:effectLst/>
                        </a:rPr>
                        <a:t>Structure is easy to follow /sequence in order</a:t>
                      </a:r>
                    </a:p>
                    <a:p>
                      <a:pPr marL="166688" lvl="0" indent="-166688">
                        <a:buFont typeface="Arial"/>
                        <a:buChar char="●"/>
                      </a:pPr>
                      <a:r>
                        <a:rPr lang="en-US" sz="900" u="none" strike="noStrike" dirty="0" smtClean="0">
                          <a:effectLst/>
                        </a:rPr>
                        <a:t>Pictures support the text</a:t>
                      </a:r>
                    </a:p>
                    <a:p>
                      <a:pPr marL="166688" lvl="0" indent="-166688">
                        <a:buFont typeface="Arial"/>
                        <a:buChar char="●"/>
                      </a:pPr>
                      <a:r>
                        <a:rPr lang="en-US" sz="900" u="none" strike="noStrike" dirty="0" smtClean="0">
                          <a:effectLst/>
                        </a:rPr>
                        <a:t>Tells the reader the name of the book (in the title of the paper)</a:t>
                      </a:r>
                    </a:p>
                    <a:p>
                      <a:pPr marL="166688" lvl="0" indent="-166688">
                        <a:buFont typeface="Arial"/>
                        <a:buChar char="●"/>
                      </a:pPr>
                      <a:endParaRPr lang="en-US" sz="900" b="1" u="none" strike="noStrike" dirty="0" smtClean="0">
                        <a:solidFill>
                          <a:schemeClr val="tx1"/>
                        </a:solidFill>
                        <a:effectLst>
                          <a:outerShdw blurRad="38100" dist="38100" dir="2700000" algn="tl">
                            <a:srgbClr val="000000">
                              <a:alpha val="43137"/>
                            </a:srgbClr>
                          </a:outerShdw>
                        </a:effectLst>
                      </a:endParaRPr>
                    </a:p>
                    <a:p>
                      <a:r>
                        <a:rPr lang="en-US" sz="800" b="0" i="1" dirty="0" smtClean="0">
                          <a:solidFill>
                            <a:schemeClr val="tx1"/>
                          </a:solidFill>
                          <a:effectLst/>
                          <a:latin typeface="Arial"/>
                          <a:ea typeface="Arial"/>
                        </a:rPr>
                        <a:t>My </a:t>
                      </a:r>
                      <a:r>
                        <a:rPr lang="en-US" sz="800" b="0" i="1" dirty="0" err="1" smtClean="0">
                          <a:solidFill>
                            <a:schemeClr val="tx1"/>
                          </a:solidFill>
                          <a:effectLst/>
                          <a:latin typeface="Arial"/>
                          <a:ea typeface="Arial"/>
                        </a:rPr>
                        <a:t>fabit</a:t>
                      </a:r>
                      <a:r>
                        <a:rPr lang="en-US" sz="800" b="0" i="1" dirty="0" smtClean="0">
                          <a:solidFill>
                            <a:schemeClr val="tx1"/>
                          </a:solidFill>
                          <a:effectLst/>
                          <a:latin typeface="Arial"/>
                          <a:ea typeface="Arial"/>
                        </a:rPr>
                        <a:t> (favorite) Book is do you Want to be my FRIEND</a:t>
                      </a:r>
                      <a:endParaRPr lang="en-US" sz="700" b="0" dirty="0">
                        <a:solidFill>
                          <a:schemeClr val="tx1"/>
                        </a:solidFill>
                        <a:effectLst/>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lvl="0" indent="-171450">
                        <a:buFont typeface="Arial" panose="020B0604020202020204" pitchFamily="34" charset="0"/>
                        <a:buChar char="•"/>
                      </a:pPr>
                      <a:r>
                        <a:rPr lang="en-US" sz="900" b="0" i="0" u="none" strike="noStrike" kern="1200" baseline="0" dirty="0" smtClean="0">
                          <a:solidFill>
                            <a:srgbClr val="FF0000"/>
                          </a:solidFill>
                          <a:latin typeface="+mn-lt"/>
                          <a:ea typeface="+mn-ea"/>
                          <a:cs typeface="+mn-cs"/>
                        </a:rPr>
                        <a:t>Drawings include</a:t>
                      </a:r>
                    </a:p>
                    <a:p>
                      <a:pPr lvl="0"/>
                      <a:r>
                        <a:rPr lang="en-US" sz="900" b="0" i="0" u="none" strike="noStrike" kern="1200" baseline="0" dirty="0" smtClean="0">
                          <a:solidFill>
                            <a:srgbClr val="FF0000"/>
                          </a:solidFill>
                          <a:latin typeface="+mn-lt"/>
                          <a:ea typeface="+mn-ea"/>
                          <a:cs typeface="+mn-cs"/>
                        </a:rPr>
                        <a:t>descriptive details but</a:t>
                      </a:r>
                    </a:p>
                    <a:p>
                      <a:pPr lvl="0"/>
                      <a:r>
                        <a:rPr lang="en-US" sz="900" b="0" i="0" u="none" strike="noStrike" kern="1200" baseline="0" dirty="0" smtClean="0">
                          <a:solidFill>
                            <a:srgbClr val="FF0000"/>
                          </a:solidFill>
                          <a:latin typeface="+mn-lt"/>
                          <a:ea typeface="+mn-ea"/>
                          <a:cs typeface="+mn-cs"/>
                        </a:rPr>
                        <a:t>don’t support opinion.</a:t>
                      </a:r>
                    </a:p>
                    <a:p>
                      <a:pPr lvl="0"/>
                      <a:endParaRPr lang="en-US" sz="900" b="0" i="0" u="none" strike="noStrike" kern="1200" baseline="0" dirty="0" smtClean="0">
                        <a:solidFill>
                          <a:srgbClr val="FF0000"/>
                        </a:solidFill>
                        <a:latin typeface="+mn-lt"/>
                        <a:ea typeface="+mn-ea"/>
                        <a:cs typeface="+mn-cs"/>
                      </a:endParaRPr>
                    </a:p>
                    <a:p>
                      <a:pPr marL="171450" lvl="0" indent="-171450">
                        <a:buFont typeface="Arial" panose="020B0604020202020204" pitchFamily="34" charset="0"/>
                        <a:buChar char="•"/>
                      </a:pPr>
                      <a:r>
                        <a:rPr lang="en-US" sz="900" b="0" i="0" u="none" strike="noStrike" kern="1200" baseline="0" dirty="0" smtClean="0">
                          <a:solidFill>
                            <a:srgbClr val="FF0000"/>
                          </a:solidFill>
                          <a:latin typeface="+mn-lt"/>
                          <a:ea typeface="+mn-ea"/>
                          <a:cs typeface="+mn-cs"/>
                        </a:rPr>
                        <a:t>Details to support</a:t>
                      </a:r>
                    </a:p>
                    <a:p>
                      <a:pPr lvl="0"/>
                      <a:r>
                        <a:rPr lang="en-US" sz="900" b="0" i="0" u="none" strike="noStrike" kern="1200" baseline="0" dirty="0" smtClean="0">
                          <a:solidFill>
                            <a:srgbClr val="FF0000"/>
                          </a:solidFill>
                          <a:latin typeface="+mn-lt"/>
                          <a:ea typeface="+mn-ea"/>
                          <a:cs typeface="+mn-cs"/>
                        </a:rPr>
                        <a:t>opinion lacking.</a:t>
                      </a:r>
                    </a:p>
                    <a:p>
                      <a:pPr lvl="0"/>
                      <a:endParaRPr lang="en-US" sz="900" b="0" i="0" u="none" strike="noStrike" kern="1200" baseline="0" dirty="0" smtClean="0">
                        <a:solidFill>
                          <a:srgbClr val="FF0000"/>
                        </a:solidFill>
                        <a:latin typeface="+mn-lt"/>
                        <a:ea typeface="+mn-ea"/>
                        <a:cs typeface="+mn-cs"/>
                      </a:endParaRPr>
                    </a:p>
                    <a:p>
                      <a:pPr lvl="0"/>
                      <a:r>
                        <a:rPr lang="en-US" sz="900" b="0" i="0" u="none" strike="noStrike" kern="1200" baseline="0" dirty="0" smtClean="0">
                          <a:solidFill>
                            <a:srgbClr val="FF0000"/>
                          </a:solidFill>
                          <a:latin typeface="+mn-lt"/>
                          <a:ea typeface="+mn-ea"/>
                          <a:cs typeface="+mn-cs"/>
                        </a:rPr>
                        <a:t>Score: 2</a:t>
                      </a: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900" dirty="0" smtClean="0">
                          <a:solidFill>
                            <a:srgbClr val="FF0000"/>
                          </a:solidFill>
                          <a:latin typeface="+mn-lt"/>
                        </a:rPr>
                        <a:t>Appropriate use of</a:t>
                      </a:r>
                    </a:p>
                    <a:p>
                      <a:pPr algn="l"/>
                      <a:r>
                        <a:rPr lang="en-US" sz="900" dirty="0" smtClean="0">
                          <a:solidFill>
                            <a:srgbClr val="FF0000"/>
                          </a:solidFill>
                          <a:latin typeface="+mn-lt"/>
                        </a:rPr>
                        <a:t>vocabulary</a:t>
                      </a:r>
                    </a:p>
                    <a:p>
                      <a:pPr algn="l"/>
                      <a:endParaRPr lang="en-US" sz="900" dirty="0" smtClean="0">
                        <a:solidFill>
                          <a:srgbClr val="FF0000"/>
                        </a:solidFill>
                        <a:latin typeface="+mn-lt"/>
                      </a:endParaRPr>
                    </a:p>
                    <a:p>
                      <a:pPr marL="171450" indent="-171450" algn="l">
                        <a:buFont typeface="Arial" panose="020B0604020202020204" pitchFamily="34" charset="0"/>
                        <a:buChar char="•"/>
                      </a:pPr>
                      <a:r>
                        <a:rPr lang="en-US" sz="900" dirty="0" smtClean="0">
                          <a:solidFill>
                            <a:srgbClr val="FF0000"/>
                          </a:solidFill>
                          <a:latin typeface="+mn-lt"/>
                        </a:rPr>
                        <a:t>Writes simple,</a:t>
                      </a:r>
                    </a:p>
                    <a:p>
                      <a:pPr algn="l"/>
                      <a:r>
                        <a:rPr lang="en-US" sz="900" dirty="0" smtClean="0">
                          <a:solidFill>
                            <a:srgbClr val="FF0000"/>
                          </a:solidFill>
                          <a:latin typeface="+mn-lt"/>
                        </a:rPr>
                        <a:t>complete sentences</a:t>
                      </a:r>
                    </a:p>
                    <a:p>
                      <a:pPr algn="l"/>
                      <a:r>
                        <a:rPr lang="en-US" sz="900" dirty="0" smtClean="0">
                          <a:solidFill>
                            <a:srgbClr val="FF0000"/>
                          </a:solidFill>
                          <a:latin typeface="+mn-lt"/>
                        </a:rPr>
                        <a:t>with some variety (in</a:t>
                      </a:r>
                    </a:p>
                    <a:p>
                      <a:pPr algn="l"/>
                      <a:r>
                        <a:rPr lang="en-US" sz="900" dirty="0" smtClean="0">
                          <a:solidFill>
                            <a:srgbClr val="FF0000"/>
                          </a:solidFill>
                          <a:latin typeface="+mn-lt"/>
                        </a:rPr>
                        <a:t>beginnings).</a:t>
                      </a:r>
                    </a:p>
                    <a:p>
                      <a:pPr algn="l"/>
                      <a:endParaRPr lang="en-US" sz="900" dirty="0" smtClean="0">
                        <a:solidFill>
                          <a:srgbClr val="FF0000"/>
                        </a:solidFill>
                        <a:latin typeface="+mn-lt"/>
                      </a:endParaRPr>
                    </a:p>
                    <a:p>
                      <a:pPr algn="l"/>
                      <a:r>
                        <a:rPr lang="en-US" sz="900" dirty="0" smtClean="0">
                          <a:solidFill>
                            <a:srgbClr val="FF0000"/>
                          </a:solidFill>
                          <a:latin typeface="+mn-lt"/>
                        </a:rPr>
                        <a:t>Score: 3</a:t>
                      </a:r>
                      <a:endParaRPr lang="en-US" sz="900" dirty="0">
                        <a:solidFill>
                          <a:srgbClr val="FF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1000" b="0" i="0" u="none" strike="noStrike" kern="1200" baseline="0" dirty="0" smtClean="0">
                          <a:solidFill>
                            <a:srgbClr val="FF0000"/>
                          </a:solidFill>
                          <a:latin typeface="+mn-lt"/>
                          <a:ea typeface="+mn-ea"/>
                          <a:cs typeface="+mn-cs"/>
                        </a:rPr>
                        <a:t>Uses grade mechanics and word use with some errors:</a:t>
                      </a:r>
                    </a:p>
                    <a:p>
                      <a:pPr marL="0" lvl="0" indent="0" algn="l">
                        <a:buFontTx/>
                        <a:buNone/>
                      </a:pPr>
                      <a:r>
                        <a:rPr lang="en-US" sz="900" b="0" i="0" u="none" strike="noStrike" kern="1200" baseline="0" dirty="0" smtClean="0">
                          <a:solidFill>
                            <a:srgbClr val="FF0000"/>
                          </a:solidFill>
                          <a:latin typeface="+mn-lt"/>
                          <a:ea typeface="+mn-ea"/>
                          <a:cs typeface="+mn-cs"/>
                        </a:rPr>
                        <a:t>-Mixing of upper and lower case letters</a:t>
                      </a:r>
                    </a:p>
                    <a:p>
                      <a:pPr marL="0" lvl="0" indent="0" algn="l">
                        <a:buFontTx/>
                        <a:buNone/>
                      </a:pPr>
                      <a:r>
                        <a:rPr lang="en-US" sz="900" b="0" i="0" u="none" strike="noStrike" kern="1200" baseline="0" dirty="0" smtClean="0">
                          <a:solidFill>
                            <a:srgbClr val="FF0000"/>
                          </a:solidFill>
                          <a:latin typeface="+mn-lt"/>
                          <a:ea typeface="+mn-ea"/>
                          <a:cs typeface="+mn-cs"/>
                        </a:rPr>
                        <a:t>-Missing capitals at the beginning of sentences</a:t>
                      </a:r>
                    </a:p>
                    <a:p>
                      <a:pPr marL="171450" lvl="0" indent="-171450" algn="l">
                        <a:buFontTx/>
                        <a:buChar char="-"/>
                      </a:pPr>
                      <a:endParaRPr lang="en-US" sz="900" b="0" i="0" u="none" strike="noStrike" kern="1200" baseline="0" dirty="0" smtClean="0">
                        <a:solidFill>
                          <a:srgbClr val="FF0000"/>
                        </a:solidFill>
                        <a:latin typeface="+mn-lt"/>
                        <a:ea typeface="+mn-ea"/>
                        <a:cs typeface="+mn-cs"/>
                      </a:endParaRPr>
                    </a:p>
                    <a:p>
                      <a:pPr algn="l"/>
                      <a:r>
                        <a:rPr lang="en-US" sz="900" b="0" i="0" u="none" strike="noStrike" kern="1200" baseline="0" dirty="0" smtClean="0">
                          <a:solidFill>
                            <a:srgbClr val="FF0000"/>
                          </a:solidFill>
                          <a:latin typeface="+mn-lt"/>
                          <a:ea typeface="+mn-ea"/>
                          <a:cs typeface="+mn-cs"/>
                        </a:rPr>
                        <a:t>Score: 2</a:t>
                      </a: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
        <p:nvSpPr>
          <p:cNvPr id="7" name="Footer Placeholder 6"/>
          <p:cNvSpPr>
            <a:spLocks noGrp="1"/>
          </p:cNvSpPr>
          <p:nvPr>
            <p:ph type="ftr" sz="quarter" idx="11"/>
          </p:nvPr>
        </p:nvSpPr>
        <p:spPr>
          <a:xfrm>
            <a:off x="6096000" y="6477000"/>
            <a:ext cx="2895600" cy="365125"/>
          </a:xfrm>
        </p:spPr>
        <p:txBody>
          <a:bodyPr/>
          <a:lstStyle/>
          <a:p>
            <a:r>
              <a:rPr lang="en-US" dirty="0" smtClean="0"/>
              <a:t>12/01/14 Judy Ramer/OSP and HSD</a:t>
            </a:r>
            <a:endParaRPr lang="en-US" dirty="0"/>
          </a:p>
        </p:txBody>
      </p:sp>
      <p:sp>
        <p:nvSpPr>
          <p:cNvPr id="3" name="TextBox 2"/>
          <p:cNvSpPr txBox="1"/>
          <p:nvPr/>
        </p:nvSpPr>
        <p:spPr>
          <a:xfrm>
            <a:off x="533400" y="5867400"/>
            <a:ext cx="7696200" cy="246221"/>
          </a:xfrm>
          <a:prstGeom prst="rect">
            <a:avLst/>
          </a:prstGeom>
          <a:noFill/>
        </p:spPr>
        <p:txBody>
          <a:bodyPr wrap="square" rtlCol="0">
            <a:spAutoFit/>
          </a:bodyPr>
          <a:lstStyle/>
          <a:p>
            <a:r>
              <a:rPr lang="en-US" sz="1000" i="1" dirty="0">
                <a:solidFill>
                  <a:srgbClr val="FF0000"/>
                </a:solidFill>
              </a:rPr>
              <a:t>Any text in red is a skill that isn’t </a:t>
            </a:r>
            <a:r>
              <a:rPr lang="en-US" sz="1000" i="1" dirty="0" smtClean="0">
                <a:solidFill>
                  <a:srgbClr val="FF0000"/>
                </a:solidFill>
              </a:rPr>
              <a:t>part of this grade level’s Writing standard.  However, a score is given to support the teaching of that skill.</a:t>
            </a:r>
            <a:endParaRPr lang="en-US" sz="1000" i="1" dirty="0">
              <a:solidFill>
                <a:srgbClr val="FF0000"/>
              </a:solidFill>
            </a:endParaRPr>
          </a:p>
        </p:txBody>
      </p:sp>
    </p:spTree>
    <p:extLst>
      <p:ext uri="{BB962C8B-B14F-4D97-AF65-F5344CB8AC3E}">
        <p14:creationId xmlns:p14="http://schemas.microsoft.com/office/powerpoint/2010/main" val="153461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000" dirty="0" smtClean="0"/>
              <a:t>(5th Narrative story</a:t>
            </a:r>
            <a:r>
              <a:rPr lang="en-US" sz="1000" dirty="0"/>
              <a:t>)</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723" t="16217" r="12838" b="9037"/>
          <a:stretch/>
        </p:blipFill>
        <p:spPr bwMode="auto">
          <a:xfrm>
            <a:off x="288587" y="0"/>
            <a:ext cx="4990070" cy="5864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76800" y="838200"/>
            <a:ext cx="4202350" cy="57970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52589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000" dirty="0" smtClean="0"/>
              <a:t>(5th Narrative story</a:t>
            </a:r>
            <a:r>
              <a:rPr lang="en-US" sz="1000" dirty="0"/>
              <a:t>)</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pic>
        <p:nvPicPr>
          <p:cNvPr id="1024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051540" y="189781"/>
            <a:ext cx="4662578" cy="63039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1723" t="16218" r="12838" b="76087"/>
          <a:stretch/>
        </p:blipFill>
        <p:spPr bwMode="auto">
          <a:xfrm>
            <a:off x="149127" y="131618"/>
            <a:ext cx="3902413" cy="4722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52029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33180837"/>
              </p:ext>
            </p:extLst>
          </p:nvPr>
        </p:nvGraphicFramePr>
        <p:xfrm>
          <a:off x="304800" y="213990"/>
          <a:ext cx="8606982" cy="6252982"/>
        </p:xfrm>
        <a:graphic>
          <a:graphicData uri="http://schemas.openxmlformats.org/drawingml/2006/table">
            <a:tbl>
              <a:tblPr/>
              <a:tblGrid>
                <a:gridCol w="914400"/>
                <a:gridCol w="1371600"/>
                <a:gridCol w="1520381"/>
                <a:gridCol w="497110"/>
                <a:gridCol w="1331691"/>
                <a:gridCol w="1371600"/>
                <a:gridCol w="1600200"/>
              </a:tblGrid>
              <a:tr h="291851">
                <a:tc gridSpan="4">
                  <a:txBody>
                    <a:bodyPr/>
                    <a:lstStyle/>
                    <a:p>
                      <a:r>
                        <a:rPr lang="en-US" sz="800" dirty="0" smtClean="0"/>
                        <a:t>CCSS.ELA-Literacy.W.5.3.a:</a:t>
                      </a:r>
                      <a:r>
                        <a:rPr lang="en-US" sz="800" baseline="0" dirty="0" smtClean="0"/>
                        <a:t> </a:t>
                      </a:r>
                      <a:r>
                        <a:rPr lang="en-US" sz="800" dirty="0" smtClean="0"/>
                        <a:t>Orient the reader by establishing a situation and introducing a narrator and/or characters; organize an event sequence that unfolds naturally.</a:t>
                      </a:r>
                    </a:p>
                    <a:p>
                      <a:r>
                        <a:rPr lang="en-US" sz="800" dirty="0" smtClean="0"/>
                        <a:t>CCSS.ELA-Literacy.W.5.3.b:</a:t>
                      </a:r>
                      <a:r>
                        <a:rPr lang="en-US" sz="800" baseline="0" dirty="0" smtClean="0"/>
                        <a:t> </a:t>
                      </a:r>
                      <a:r>
                        <a:rPr lang="en-US" sz="800" dirty="0" smtClean="0"/>
                        <a:t>Use narrative techniques, such as dialogue, description, and pacing, to develop experiences and events or show the responses of characters to situations.</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r>
                        <a:rPr lang="en-US" sz="800" dirty="0" smtClean="0"/>
                        <a:t>CCSS.ELA-Literacy.W.5.3.c: Use a variety of transitional words, phrases, and clauses to manage the sequence of events.</a:t>
                      </a:r>
                    </a:p>
                    <a:p>
                      <a:r>
                        <a:rPr lang="en-US" sz="800" dirty="0" smtClean="0"/>
                        <a:t>CCSS.ELA-Literacy.W.5.3.d:</a:t>
                      </a:r>
                      <a:r>
                        <a:rPr lang="en-US" sz="800" baseline="0" dirty="0" smtClean="0"/>
                        <a:t> </a:t>
                      </a:r>
                      <a:r>
                        <a:rPr lang="en-US" sz="800" dirty="0" smtClean="0"/>
                        <a:t>Use concrete words and phrases and sensory details to convey experiences and events precisely.</a:t>
                      </a:r>
                    </a:p>
                    <a:p>
                      <a:r>
                        <a:rPr lang="en-US" sz="800" dirty="0" smtClean="0">
                          <a:solidFill>
                            <a:schemeClr val="tx1"/>
                          </a:solidFill>
                        </a:rPr>
                        <a:t>CCSS.ELA-Literacy.W.5.3.e:</a:t>
                      </a:r>
                      <a:r>
                        <a:rPr lang="en-US" sz="800" baseline="0" dirty="0" smtClean="0">
                          <a:solidFill>
                            <a:schemeClr val="tx1"/>
                          </a:solidFill>
                        </a:rPr>
                        <a:t> </a:t>
                      </a:r>
                      <a:r>
                        <a:rPr lang="en-US" sz="800" dirty="0" smtClean="0"/>
                        <a:t>Provide a conclusion that follows from the narrated experiences or events.</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291851">
                <a:tc gridSpan="7">
                  <a:txBody>
                    <a:bodyPr/>
                    <a:lstStyle/>
                    <a:p>
                      <a:pPr marL="0" marR="0" algn="ctr">
                        <a:lnSpc>
                          <a:spcPct val="115000"/>
                        </a:lnSpc>
                        <a:spcBef>
                          <a:spcPts val="0"/>
                        </a:spcBef>
                        <a:spcAft>
                          <a:spcPts val="0"/>
                        </a:spcAft>
                      </a:pPr>
                      <a:r>
                        <a:rPr lang="en-US" sz="1600" b="1" i="1" dirty="0" smtClean="0">
                          <a:latin typeface="+mn-lt"/>
                          <a:ea typeface="Calibri"/>
                          <a:cs typeface="Times New Roman"/>
                        </a:rPr>
                        <a:t>3-8  </a:t>
                      </a:r>
                      <a:r>
                        <a:rPr lang="en-US" sz="1600" b="1" dirty="0" smtClean="0">
                          <a:latin typeface="+mn-lt"/>
                          <a:ea typeface="Calibri"/>
                          <a:cs typeface="Times New Roman"/>
                        </a:rPr>
                        <a:t>SBAC 4 Point Narrative Rubric</a:t>
                      </a:r>
                      <a:endParaRPr lang="en-US" sz="1600" b="1"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91851">
                <a:tc rowSpan="2">
                  <a:txBody>
                    <a:bodyPr/>
                    <a:lstStyle/>
                    <a:p>
                      <a:pPr marL="0" marR="0" algn="ctr">
                        <a:lnSpc>
                          <a:spcPct val="115000"/>
                        </a:lnSpc>
                        <a:spcBef>
                          <a:spcPts val="0"/>
                        </a:spcBef>
                        <a:spcAft>
                          <a:spcPts val="0"/>
                        </a:spcAft>
                      </a:pPr>
                      <a:r>
                        <a:rPr lang="en-US" sz="2000" b="1" dirty="0">
                          <a:solidFill>
                            <a:srgbClr val="000000"/>
                          </a:solidFill>
                          <a:latin typeface="+mn-lt"/>
                          <a:ea typeface="Times New Roman"/>
                          <a:cs typeface="Times New Roman"/>
                        </a:rPr>
                        <a:t>Score</a:t>
                      </a:r>
                      <a:endParaRPr lang="en-US" sz="20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3">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n-US" sz="100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24028">
                <a:tc vMerge="1">
                  <a:txBody>
                    <a:bodyPr/>
                    <a:lstStyle/>
                    <a:p>
                      <a:endParaRPr lang="en-US"/>
                    </a:p>
                  </a:txBody>
                  <a:tcPr/>
                </a:tc>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gridSpan="2">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137031">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rtl="0">
                        <a:buFont typeface="Arial" panose="020B0604020202020204" pitchFamily="34" charset="0"/>
                        <a:buChar char="•"/>
                      </a:pPr>
                      <a:r>
                        <a:rPr lang="en-US" sz="900" b="0" i="0" u="none" strike="noStrike" kern="1200" dirty="0" smtClean="0">
                          <a:solidFill>
                            <a:schemeClr val="tx1"/>
                          </a:solidFill>
                          <a:effectLst/>
                          <a:latin typeface="+mn-lt"/>
                          <a:ea typeface="+mn-ea"/>
                          <a:cs typeface="+mn-cs"/>
                        </a:rPr>
                        <a:t>The narrative, real or imagined, is clearly focused and maintained throughout: </a:t>
                      </a:r>
                      <a:endParaRPr lang="en-US" sz="900" b="0" dirty="0" smtClean="0">
                        <a:effectLst/>
                      </a:endParaRPr>
                    </a:p>
                    <a:p>
                      <a:pPr rtl="0" fontAlgn="base"/>
                      <a:r>
                        <a:rPr lang="en-US" sz="900" b="0" i="0" u="none" strike="noStrike" kern="1200" dirty="0" smtClean="0">
                          <a:solidFill>
                            <a:schemeClr val="tx1"/>
                          </a:solidFill>
                          <a:effectLst/>
                          <a:latin typeface="+mn-lt"/>
                          <a:ea typeface="+mn-ea"/>
                          <a:cs typeface="+mn-cs"/>
                        </a:rPr>
                        <a:t>-effectively establishes a setting, narrator and/or characters, and point of view</a:t>
                      </a:r>
                      <a:endParaRPr lang="en-US" sz="900" b="0" i="0" u="none" strike="noStrike" kern="1200" dirty="0">
                        <a:solidFill>
                          <a:schemeClr val="tx1"/>
                        </a:solidFill>
                        <a:effectLst/>
                        <a:latin typeface="+mn-lt"/>
                        <a:ea typeface="+mn-ea"/>
                        <a:cs typeface="+mn-cs"/>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rtl="0">
                        <a:buFont typeface="Arial" panose="020B0604020202020204" pitchFamily="34" charset="0"/>
                        <a:buChar char="•"/>
                      </a:pPr>
                      <a:r>
                        <a:rPr lang="en-US" sz="900" b="0" i="0" u="none" strike="noStrike" kern="1200" dirty="0" smtClean="0">
                          <a:solidFill>
                            <a:schemeClr val="tx1"/>
                          </a:solidFill>
                          <a:effectLst/>
                          <a:latin typeface="+mn-lt"/>
                          <a:ea typeface="+mn-ea"/>
                          <a:cs typeface="+mn-cs"/>
                        </a:rPr>
                        <a:t>The narrative, real or imagined, has an effective plot helping create unity and completeness: </a:t>
                      </a:r>
                      <a:endParaRPr lang="en-US" sz="900" b="0" dirty="0" smtClean="0">
                        <a:effectLst/>
                      </a:endParaRPr>
                    </a:p>
                    <a:p>
                      <a:pPr rtl="0" fontAlgn="base"/>
                      <a:r>
                        <a:rPr lang="en-US" sz="900" b="0" i="0" u="none" strike="noStrike" kern="1200" dirty="0" smtClean="0">
                          <a:solidFill>
                            <a:schemeClr val="tx1"/>
                          </a:solidFill>
                          <a:effectLst/>
                          <a:latin typeface="+mn-lt"/>
                          <a:ea typeface="+mn-ea"/>
                          <a:cs typeface="+mn-cs"/>
                        </a:rPr>
                        <a:t>-effective, consistent use of a variety of transitional strategies </a:t>
                      </a:r>
                    </a:p>
                    <a:p>
                      <a:pPr rtl="0" fontAlgn="base"/>
                      <a:r>
                        <a:rPr lang="en-US" sz="900" b="0" i="0" u="none" strike="noStrike" kern="1200" dirty="0" smtClean="0">
                          <a:solidFill>
                            <a:schemeClr val="tx1"/>
                          </a:solidFill>
                          <a:effectLst/>
                          <a:latin typeface="+mn-lt"/>
                          <a:ea typeface="+mn-ea"/>
                          <a:cs typeface="+mn-cs"/>
                        </a:rPr>
                        <a:t>-logical sequence of events from beginning to end </a:t>
                      </a:r>
                    </a:p>
                    <a:p>
                      <a:pPr rtl="0" fontAlgn="base"/>
                      <a:r>
                        <a:rPr lang="en-US" sz="900" b="0" i="0" u="none" strike="noStrike" kern="1200" dirty="0" smtClean="0">
                          <a:solidFill>
                            <a:schemeClr val="tx1"/>
                          </a:solidFill>
                          <a:effectLst/>
                          <a:latin typeface="+mn-lt"/>
                          <a:ea typeface="+mn-ea"/>
                          <a:cs typeface="+mn-cs"/>
                        </a:rPr>
                        <a:t>-effective opening and closure for audience and purpose </a:t>
                      </a:r>
                      <a:endParaRPr lang="en-US" sz="900" b="0" i="0" u="none" strike="noStrike" kern="1200" dirty="0">
                        <a:solidFill>
                          <a:schemeClr val="tx1"/>
                        </a:solidFill>
                        <a:effectLst/>
                        <a:latin typeface="+mn-lt"/>
                        <a:ea typeface="+mn-ea"/>
                        <a:cs typeface="+mn-cs"/>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marL="171450" indent="-171450" rtl="0">
                        <a:buFont typeface="Arial" panose="020B0604020202020204" pitchFamily="34" charset="0"/>
                        <a:buChar char="•"/>
                      </a:pPr>
                      <a:r>
                        <a:rPr lang="en-US" sz="900" b="0" i="0" u="none" strike="noStrike" kern="1200" dirty="0" smtClean="0">
                          <a:solidFill>
                            <a:schemeClr val="tx1"/>
                          </a:solidFill>
                          <a:effectLst/>
                          <a:latin typeface="+mn-lt"/>
                          <a:ea typeface="+mn-ea"/>
                          <a:cs typeface="+mn-cs"/>
                        </a:rPr>
                        <a:t>The narrative, real or imagined, provides thorough and effective elaboration using details, dialogue, and description: </a:t>
                      </a:r>
                      <a:endParaRPr lang="en-US" sz="900" b="0" dirty="0" smtClean="0">
                        <a:effectLst/>
                      </a:endParaRPr>
                    </a:p>
                    <a:p>
                      <a:pPr rtl="0" fontAlgn="base"/>
                      <a:r>
                        <a:rPr lang="en-US" sz="900" b="0" i="0" u="none" strike="noStrike" kern="1200" dirty="0" smtClean="0">
                          <a:solidFill>
                            <a:schemeClr val="tx1"/>
                          </a:solidFill>
                          <a:effectLst/>
                          <a:latin typeface="+mn-lt"/>
                          <a:ea typeface="+mn-ea"/>
                          <a:cs typeface="+mn-cs"/>
                        </a:rPr>
                        <a:t>-effective use of a variety of narrative techniques that advance the story or illustrate the experience </a:t>
                      </a:r>
                      <a:endParaRPr lang="en-US" sz="900" b="0" i="0" u="none" strike="noStrike" kern="1200" dirty="0">
                        <a:solidFill>
                          <a:schemeClr val="tx1"/>
                        </a:solidFill>
                        <a:effectLst/>
                        <a:latin typeface="+mn-lt"/>
                        <a:ea typeface="+mn-ea"/>
                        <a:cs typeface="+mn-cs"/>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marL="171450" indent="-171450" rtl="0">
                        <a:buFont typeface="Arial" panose="020B0604020202020204" pitchFamily="34" charset="0"/>
                        <a:buChar char="•"/>
                      </a:pPr>
                      <a:r>
                        <a:rPr lang="en-US" sz="900" b="0" i="0" u="none" strike="noStrike" kern="1200" dirty="0" smtClean="0">
                          <a:solidFill>
                            <a:schemeClr val="tx1"/>
                          </a:solidFill>
                          <a:effectLst/>
                          <a:latin typeface="+mn-lt"/>
                          <a:ea typeface="+mn-ea"/>
                          <a:cs typeface="+mn-cs"/>
                        </a:rPr>
                        <a:t>The narrative, real or imagined, clearly and effectively expresses experiences or events: </a:t>
                      </a:r>
                      <a:endParaRPr lang="en-US" sz="900" b="0" dirty="0" smtClean="0">
                        <a:effectLst/>
                      </a:endParaRPr>
                    </a:p>
                    <a:p>
                      <a:pPr rtl="0" fontAlgn="base"/>
                      <a:r>
                        <a:rPr lang="en-US" sz="900" b="0" i="0" u="none" strike="noStrike" kern="1200" dirty="0" smtClean="0">
                          <a:solidFill>
                            <a:schemeClr val="tx1"/>
                          </a:solidFill>
                          <a:effectLst/>
                          <a:latin typeface="+mn-lt"/>
                          <a:ea typeface="+mn-ea"/>
                          <a:cs typeface="+mn-cs"/>
                        </a:rPr>
                        <a:t>-effective use of sensory, concrete, and figurative language clearly advance the purpose </a:t>
                      </a:r>
                      <a:endParaRPr lang="en-US" sz="900" b="0" i="0" u="none" strike="noStrike" kern="1200" dirty="0">
                        <a:solidFill>
                          <a:schemeClr val="tx1"/>
                        </a:solidFill>
                        <a:effectLst/>
                        <a:latin typeface="+mn-lt"/>
                        <a:ea typeface="+mn-ea"/>
                        <a:cs typeface="+mn-cs"/>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rtl="0">
                        <a:buFont typeface="Arial" panose="020B0604020202020204" pitchFamily="34" charset="0"/>
                        <a:buChar char="•"/>
                      </a:pPr>
                      <a:r>
                        <a:rPr lang="en-US" sz="900" b="0" i="0" u="none" strike="noStrike" kern="1200" dirty="0" smtClean="0">
                          <a:solidFill>
                            <a:schemeClr val="tx1"/>
                          </a:solidFill>
                          <a:effectLst/>
                          <a:latin typeface="+mn-lt"/>
                          <a:ea typeface="+mn-ea"/>
                          <a:cs typeface="+mn-cs"/>
                        </a:rPr>
                        <a:t>The narrative, real or imagined, demonstrates a strong command of conventions: </a:t>
                      </a:r>
                      <a:endParaRPr lang="en-US" sz="900" b="0" dirty="0" smtClean="0">
                        <a:effectLst/>
                      </a:endParaRPr>
                    </a:p>
                    <a:p>
                      <a:pPr rtl="0" fontAlgn="base"/>
                      <a:r>
                        <a:rPr lang="en-US" sz="900" b="0" i="0" u="none" strike="noStrike" kern="1200" dirty="0" smtClean="0">
                          <a:solidFill>
                            <a:schemeClr val="tx1"/>
                          </a:solidFill>
                          <a:effectLst/>
                          <a:latin typeface="+mn-lt"/>
                          <a:ea typeface="+mn-ea"/>
                          <a:cs typeface="+mn-cs"/>
                        </a:rPr>
                        <a:t>-few, if any, errors in usage and sentence formation </a:t>
                      </a:r>
                    </a:p>
                    <a:p>
                      <a:pPr rtl="0" fontAlgn="base"/>
                      <a:r>
                        <a:rPr lang="en-US" sz="900" b="0" i="0" u="none" strike="noStrike" kern="1200" dirty="0" smtClean="0">
                          <a:solidFill>
                            <a:schemeClr val="tx1"/>
                          </a:solidFill>
                          <a:effectLst/>
                          <a:latin typeface="+mn-lt"/>
                          <a:ea typeface="+mn-ea"/>
                          <a:cs typeface="+mn-cs"/>
                        </a:rPr>
                        <a:t>-effective and consistent use of punctuation, capitalization, and spelling </a:t>
                      </a:r>
                      <a:endParaRPr lang="en-US" sz="900" b="0" i="0" u="none" strike="noStrike" kern="1200" dirty="0">
                        <a:solidFill>
                          <a:schemeClr val="tx1"/>
                        </a:solidFill>
                        <a:effectLst/>
                        <a:latin typeface="+mn-lt"/>
                        <a:ea typeface="+mn-ea"/>
                        <a:cs typeface="+mn-cs"/>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87452">
                <a:tc gridSpan="7">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n-lt"/>
                          <a:ea typeface="Calibri"/>
                          <a:cs typeface="Times New Roman"/>
                        </a:rPr>
                        <a:t>Exemplar Example for Grade 5</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pPr marL="117475" indent="-117475" algn="l" fontAlgn="t">
                        <a:buFont typeface="Arial" pitchFamily="34" charset="0"/>
                        <a:buChar char="•"/>
                      </a:pPr>
                      <a:endParaRPr lang="en-US" sz="900" b="0" i="0" u="none" strike="noStrike" dirty="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137031">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smtClean="0">
                        <a:effectLst>
                          <a:outerShdw blurRad="38100" dist="38100" dir="2700000" algn="tl">
                            <a:srgbClr val="000000">
                              <a:alpha val="43137"/>
                            </a:srgbClr>
                          </a:outerShdw>
                        </a:effectLst>
                        <a:latin typeface="+mn-lt"/>
                        <a:ea typeface="Calibri"/>
                        <a:cs typeface="Times New Roman"/>
                      </a:endParaRPr>
                    </a:p>
                    <a:p>
                      <a:pPr marL="0" marR="0" algn="ctr">
                        <a:lnSpc>
                          <a:spcPct val="115000"/>
                        </a:lnSpc>
                        <a:spcBef>
                          <a:spcPts val="0"/>
                        </a:spcBef>
                        <a:spcAft>
                          <a:spcPts val="0"/>
                        </a:spcAft>
                      </a:pP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orients the reader by establishing a situation and introducing the narrator.</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We were in the darkness filled, mountain-top cold, waiting room. We were preparing for the shots of our lives.</a:t>
                      </a: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800" b="0" i="0" u="none" strike="noStrike" kern="1200" baseline="0" dirty="0" smtClean="0">
                          <a:solidFill>
                            <a:schemeClr val="tx1"/>
                          </a:solidFill>
                          <a:latin typeface="+mn-lt"/>
                          <a:ea typeface="+mn-ea"/>
                          <a:cs typeface="+mn-cs"/>
                        </a:rPr>
                        <a:t>organizes an event sequence that unfolds naturally and uses a variety of transitional words, phrases, and clauses to manage the sequence of events:</a:t>
                      </a:r>
                    </a:p>
                    <a:p>
                      <a:r>
                        <a:rPr lang="en-US" sz="800" b="0" i="0" u="none" strike="noStrike" kern="1200" baseline="0" dirty="0" smtClean="0">
                          <a:solidFill>
                            <a:schemeClr val="tx1"/>
                          </a:solidFill>
                          <a:latin typeface="+mn-lt"/>
                          <a:ea typeface="+mn-ea"/>
                          <a:cs typeface="+mn-cs"/>
                        </a:rPr>
                        <a:t>-</a:t>
                      </a:r>
                      <a:r>
                        <a:rPr lang="en-US" sz="800" b="0" i="1" u="none" strike="noStrike" kern="1200" baseline="0" dirty="0" smtClean="0">
                          <a:solidFill>
                            <a:schemeClr val="tx1"/>
                          </a:solidFill>
                          <a:latin typeface="+mn-lt"/>
                          <a:ea typeface="+mn-ea"/>
                          <a:cs typeface="+mn-cs"/>
                        </a:rPr>
                        <a:t>Trevor went first</a:t>
                      </a:r>
                      <a:r>
                        <a:rPr lang="en-US" sz="800" b="0" i="0" u="none" strike="noStrike" kern="1200" baseline="0" dirty="0" smtClean="0">
                          <a:solidFill>
                            <a:schemeClr val="tx1"/>
                          </a:solidFill>
                          <a:latin typeface="+mn-lt"/>
                          <a:ea typeface="+mn-ea"/>
                          <a:cs typeface="+mn-cs"/>
                        </a:rPr>
                        <a:t>…</a:t>
                      </a:r>
                      <a:r>
                        <a:rPr lang="en-US" sz="800" b="0" i="1" u="none" strike="noStrike" kern="1200" baseline="0" dirty="0" smtClean="0">
                          <a:solidFill>
                            <a:schemeClr val="tx1"/>
                          </a:solidFill>
                          <a:latin typeface="+mn-lt"/>
                          <a:ea typeface="+mn-ea"/>
                          <a:cs typeface="+mn-cs"/>
                        </a:rPr>
                        <a:t>It was my turn</a:t>
                      </a:r>
                      <a:r>
                        <a:rPr lang="en-US" sz="800" b="0" i="0" u="none" strike="noStrike" kern="1200" baseline="0" dirty="0" smtClean="0">
                          <a:solidFill>
                            <a:schemeClr val="tx1"/>
                          </a:solidFill>
                          <a:latin typeface="+mn-lt"/>
                          <a:ea typeface="+mn-ea"/>
                          <a:cs typeface="+mn-cs"/>
                        </a:rPr>
                        <a:t>… </a:t>
                      </a:r>
                      <a:r>
                        <a:rPr lang="en-US" sz="800" b="0" i="1" u="none" strike="noStrike" kern="1200" baseline="0" dirty="0" smtClean="0">
                          <a:solidFill>
                            <a:schemeClr val="tx1"/>
                          </a:solidFill>
                          <a:latin typeface="+mn-lt"/>
                          <a:ea typeface="+mn-ea"/>
                          <a:cs typeface="+mn-cs"/>
                        </a:rPr>
                        <a:t>When Taryn had her turn…</a:t>
                      </a:r>
                    </a:p>
                    <a:p>
                      <a:endParaRPr lang="en-US" sz="800" b="0" i="1"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800" b="0" i="1" u="none" strike="noStrike" kern="1200" baseline="0" dirty="0" smtClean="0">
                          <a:solidFill>
                            <a:schemeClr val="tx1"/>
                          </a:solidFill>
                          <a:latin typeface="+mn-lt"/>
                          <a:ea typeface="+mn-ea"/>
                          <a:cs typeface="+mn-cs"/>
                        </a:rPr>
                        <a:t> </a:t>
                      </a:r>
                      <a:r>
                        <a:rPr lang="en-US" sz="800" b="0" i="0" u="none" strike="noStrike" kern="1200" baseline="0" dirty="0" smtClean="0">
                          <a:solidFill>
                            <a:schemeClr val="tx1"/>
                          </a:solidFill>
                          <a:latin typeface="+mn-lt"/>
                          <a:ea typeface="+mn-ea"/>
                          <a:cs typeface="+mn-cs"/>
                        </a:rPr>
                        <a:t>effective opening for audience and purpose:</a:t>
                      </a:r>
                    </a:p>
                    <a:p>
                      <a:r>
                        <a:rPr lang="en-US" sz="800" b="0" i="0" u="none" strike="noStrike" kern="1200" baseline="0" dirty="0" smtClean="0">
                          <a:solidFill>
                            <a:schemeClr val="tx1"/>
                          </a:solidFill>
                          <a:latin typeface="+mn-lt"/>
                          <a:ea typeface="+mn-ea"/>
                          <a:cs typeface="+mn-cs"/>
                        </a:rPr>
                        <a:t>-</a:t>
                      </a:r>
                      <a:r>
                        <a:rPr lang="en-US" sz="800" b="0" i="1" u="none" strike="noStrike" kern="1200" baseline="0" dirty="0" smtClean="0">
                          <a:solidFill>
                            <a:schemeClr val="tx1"/>
                          </a:solidFill>
                          <a:latin typeface="+mn-lt"/>
                          <a:ea typeface="+mn-ea"/>
                          <a:cs typeface="+mn-cs"/>
                        </a:rPr>
                        <a:t>We were in the darkness filled, mountain-top cold, waiting room. We were preparing for</a:t>
                      </a:r>
                    </a:p>
                    <a:p>
                      <a:r>
                        <a:rPr lang="en-US" sz="800" b="0" i="1" u="none" strike="noStrike" kern="1200" baseline="0" dirty="0" smtClean="0">
                          <a:solidFill>
                            <a:schemeClr val="tx1"/>
                          </a:solidFill>
                          <a:latin typeface="+mn-lt"/>
                          <a:ea typeface="+mn-ea"/>
                          <a:cs typeface="+mn-cs"/>
                        </a:rPr>
                        <a:t>the shots of our lives.</a:t>
                      </a:r>
                    </a:p>
                    <a:p>
                      <a:endParaRPr lang="en-US" sz="800" b="0" i="1"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800" b="0" i="0" u="none" strike="noStrike" kern="1200" baseline="0" dirty="0" smtClean="0">
                          <a:solidFill>
                            <a:schemeClr val="tx1"/>
                          </a:solidFill>
                          <a:latin typeface="+mn-lt"/>
                          <a:ea typeface="+mn-ea"/>
                          <a:cs typeface="+mn-cs"/>
                        </a:rPr>
                        <a:t>provides a conclusion that follows from the narrated experiences or events (emphasizing closure by the use of sentence fragments).</a:t>
                      </a:r>
                    </a:p>
                    <a:p>
                      <a:r>
                        <a:rPr lang="en-US" sz="800" b="0" i="0" u="none" strike="noStrike" kern="1200" baseline="0" dirty="0" smtClean="0">
                          <a:solidFill>
                            <a:schemeClr val="tx1"/>
                          </a:solidFill>
                          <a:latin typeface="+mn-lt"/>
                          <a:ea typeface="+mn-ea"/>
                          <a:cs typeface="+mn-cs"/>
                        </a:rPr>
                        <a:t>-</a:t>
                      </a:r>
                      <a:r>
                        <a:rPr lang="en-US" sz="800" b="0" i="1" u="none" strike="noStrike" kern="1200" baseline="0" dirty="0" smtClean="0">
                          <a:solidFill>
                            <a:schemeClr val="tx1"/>
                          </a:solidFill>
                          <a:latin typeface="+mn-lt"/>
                          <a:ea typeface="+mn-ea"/>
                          <a:cs typeface="+mn-cs"/>
                        </a:rPr>
                        <a:t>We opened the door and the sparkling sun blinded our eyes. It was over. All over. Finally.</a:t>
                      </a:r>
                      <a:endParaRPr lang="en-US" sz="800" dirty="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uses narrative techniques to develop experiences and events or show the responses of characters to situations:</a:t>
                      </a:r>
                    </a:p>
                    <a:p>
                      <a:pPr marL="171450" indent="-171450">
                        <a:buFont typeface="Arial" panose="020B0604020202020204" pitchFamily="34" charset="0"/>
                        <a:buChar char="•"/>
                      </a:pPr>
                      <a:endParaRPr lang="en-US" sz="900" b="0" i="0" u="none" strike="noStrike" kern="1200" baseline="0" dirty="0" smtClean="0">
                        <a:solidFill>
                          <a:schemeClr val="tx1"/>
                        </a:solidFill>
                        <a:latin typeface="+mn-lt"/>
                        <a:ea typeface="+mn-ea"/>
                        <a:cs typeface="+mn-cs"/>
                      </a:endParaRPr>
                    </a:p>
                    <a:p>
                      <a:r>
                        <a:rPr lang="en-US" sz="900" b="0" i="0" u="none" strike="noStrike" kern="1200" baseline="0" dirty="0" smtClean="0">
                          <a:solidFill>
                            <a:schemeClr val="tx1"/>
                          </a:solidFill>
                          <a:latin typeface="+mn-lt"/>
                          <a:ea typeface="+mn-ea"/>
                          <a:cs typeface="+mn-cs"/>
                        </a:rPr>
                        <a:t>-Humor through exaggeration: </a:t>
                      </a:r>
                      <a:r>
                        <a:rPr lang="en-US" sz="900" b="0" i="1" u="none" strike="noStrike" kern="1200" baseline="0" dirty="0" smtClean="0">
                          <a:solidFill>
                            <a:schemeClr val="tx1"/>
                          </a:solidFill>
                          <a:latin typeface="+mn-lt"/>
                          <a:ea typeface="+mn-ea"/>
                          <a:cs typeface="+mn-cs"/>
                        </a:rPr>
                        <a:t>Before the shot was even touching him he was already howling. When it did hit him he was yelling loud enough to deafen you.</a:t>
                      </a:r>
                    </a:p>
                    <a:p>
                      <a:r>
                        <a:rPr lang="en-US" sz="900" b="0" i="0" u="none" strike="noStrike" kern="1200" baseline="0" dirty="0" smtClean="0">
                          <a:solidFill>
                            <a:schemeClr val="tx1"/>
                          </a:solidFill>
                          <a:latin typeface="+mn-lt"/>
                          <a:ea typeface="+mn-ea"/>
                          <a:cs typeface="+mn-cs"/>
                        </a:rPr>
                        <a:t>-Reporting a character’s thoughts: </a:t>
                      </a:r>
                      <a:r>
                        <a:rPr lang="en-US" sz="900" b="0" i="1" u="none" strike="noStrike" kern="1200" baseline="0" dirty="0" smtClean="0">
                          <a:solidFill>
                            <a:schemeClr val="tx1"/>
                          </a:solidFill>
                          <a:latin typeface="+mn-lt"/>
                          <a:ea typeface="+mn-ea"/>
                          <a:cs typeface="+mn-cs"/>
                        </a:rPr>
                        <a:t>I was paralyzed with fear, I was death-</a:t>
                      </a:r>
                      <a:r>
                        <a:rPr lang="en-US" sz="900" b="0" i="1" u="none" strike="noStrike" kern="1200" baseline="0" dirty="0" err="1" smtClean="0">
                          <a:solidFill>
                            <a:schemeClr val="tx1"/>
                          </a:solidFill>
                          <a:latin typeface="+mn-lt"/>
                          <a:ea typeface="+mn-ea"/>
                          <a:cs typeface="+mn-cs"/>
                        </a:rPr>
                        <a:t>defyed</a:t>
                      </a:r>
                      <a:r>
                        <a:rPr lang="en-US" sz="900" b="0" i="1" u="none" strike="noStrike" kern="1200" baseline="0" dirty="0" smtClean="0">
                          <a:solidFill>
                            <a:schemeClr val="tx1"/>
                          </a:solidFill>
                          <a:latin typeface="+mn-lt"/>
                          <a:ea typeface="+mn-ea"/>
                          <a:cs typeface="+mn-cs"/>
                        </a:rPr>
                        <a:t>, I was scared.</a:t>
                      </a:r>
                    </a:p>
                    <a:p>
                      <a:r>
                        <a:rPr lang="en-US" sz="900" b="0" i="0" u="none" strike="noStrike" kern="1200" baseline="0" dirty="0" smtClean="0">
                          <a:solidFill>
                            <a:schemeClr val="tx1"/>
                          </a:solidFill>
                          <a:latin typeface="+mn-lt"/>
                          <a:ea typeface="+mn-ea"/>
                          <a:cs typeface="+mn-cs"/>
                        </a:rPr>
                        <a:t>-Pacing: </a:t>
                      </a:r>
                      <a:r>
                        <a:rPr lang="en-US" sz="900" b="0" i="1" u="none" strike="noStrike" kern="1200" baseline="0" dirty="0" smtClean="0">
                          <a:solidFill>
                            <a:schemeClr val="tx1"/>
                          </a:solidFill>
                          <a:latin typeface="+mn-lt"/>
                          <a:ea typeface="+mn-ea"/>
                          <a:cs typeface="+mn-cs"/>
                        </a:rPr>
                        <a:t>It touched, entered my flesh, and </a:t>
                      </a:r>
                      <a:r>
                        <a:rPr lang="en-US" sz="900" b="0" i="1" u="none" strike="noStrike" kern="1200" baseline="0" dirty="0" err="1" smtClean="0">
                          <a:solidFill>
                            <a:schemeClr val="tx1"/>
                          </a:solidFill>
                          <a:latin typeface="+mn-lt"/>
                          <a:ea typeface="+mn-ea"/>
                          <a:cs typeface="+mn-cs"/>
                        </a:rPr>
                        <a:t>fufilled</a:t>
                      </a:r>
                      <a:r>
                        <a:rPr lang="en-US" sz="900" b="0" i="1" u="none" strike="noStrike" kern="1200" baseline="0" dirty="0" smtClean="0">
                          <a:solidFill>
                            <a:schemeClr val="tx1"/>
                          </a:solidFill>
                          <a:latin typeface="+mn-lt"/>
                          <a:ea typeface="+mn-ea"/>
                          <a:cs typeface="+mn-cs"/>
                        </a:rPr>
                        <a:t> it</a:t>
                      </a:r>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s job. I started with a whimper then, BOOM! full blast cry.</a:t>
                      </a:r>
                      <a:endParaRPr lang="en-US" sz="900" b="0" i="0" u="none" strike="noStrike" dirty="0" smtClean="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uses concrete words and phrases and sensory details to convey experiences and events precisely.</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We were in the darkness filled, mountain-top cold, waiting room. We were preparing for the shots of our lives.</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There were also doors. Three doors, which were also brown and also faded. One was the way in. Not the way out unfortunately.</a:t>
                      </a:r>
                    </a:p>
                    <a:p>
                      <a:r>
                        <a:rPr lang="en-US" sz="900" b="0" i="0" u="none" strike="noStrike" kern="1200" baseline="0" dirty="0" smtClean="0">
                          <a:solidFill>
                            <a:schemeClr val="tx1"/>
                          </a:solidFill>
                          <a:latin typeface="+mn-lt"/>
                          <a:ea typeface="+mn-ea"/>
                          <a:cs typeface="+mn-cs"/>
                        </a:rPr>
                        <a:t>-</a:t>
                      </a:r>
                      <a:r>
                        <a:rPr lang="en-US" sz="900" b="0" i="1" u="none" strike="noStrike" kern="1200" baseline="0" dirty="0" smtClean="0">
                          <a:solidFill>
                            <a:schemeClr val="tx1"/>
                          </a:solidFill>
                          <a:latin typeface="+mn-lt"/>
                          <a:ea typeface="+mn-ea"/>
                          <a:cs typeface="+mn-cs"/>
                        </a:rPr>
                        <a:t>The rest of the room was filled with families. Including my family of five. My five year old self, my three year old bother, and my one year old sister.</a:t>
                      </a:r>
                      <a:endParaRPr lang="en-US" sz="900" dirty="0" smtClean="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b="0" i="0" u="none" strike="noStrike" kern="1200" baseline="0" dirty="0" smtClean="0">
                          <a:solidFill>
                            <a:schemeClr val="tx1"/>
                          </a:solidFill>
                          <a:latin typeface="+mn-lt"/>
                          <a:ea typeface="+mn-ea"/>
                          <a:cs typeface="+mn-cs"/>
                        </a:rPr>
                        <a:t>demonstrates good command of the conventions of standard written English (with occasional errors that do not interfere materially with the underlying message).</a:t>
                      </a:r>
                      <a:endParaRPr lang="en-US" sz="900" dirty="0" smtClean="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
        <p:nvSpPr>
          <p:cNvPr id="4" name="Footer Placeholder 3"/>
          <p:cNvSpPr>
            <a:spLocks noGrp="1"/>
          </p:cNvSpPr>
          <p:nvPr>
            <p:ph type="ftr" sz="quarter" idx="11"/>
          </p:nvPr>
        </p:nvSpPr>
        <p:spPr>
          <a:xfrm>
            <a:off x="6172200" y="6400800"/>
            <a:ext cx="2895600" cy="365125"/>
          </a:xfrm>
        </p:spPr>
        <p:txBody>
          <a:bodyPr/>
          <a:lstStyle/>
          <a:p>
            <a:r>
              <a:rPr lang="en-US" dirty="0" smtClean="0"/>
              <a:t>12/01/14 Judy Ramer/OSP and HSD</a:t>
            </a:r>
            <a:endParaRPr lang="en-US" dirty="0"/>
          </a:p>
        </p:txBody>
      </p:sp>
    </p:spTree>
    <p:extLst>
      <p:ext uri="{BB962C8B-B14F-4D97-AF65-F5344CB8AC3E}">
        <p14:creationId xmlns:p14="http://schemas.microsoft.com/office/powerpoint/2010/main" val="11288502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096000" y="6400800"/>
            <a:ext cx="2895600" cy="365125"/>
          </a:xfrm>
        </p:spPr>
        <p:txBody>
          <a:bodyPr/>
          <a:lstStyle/>
          <a:p>
            <a:r>
              <a:rPr lang="en-US" dirty="0" smtClean="0"/>
              <a:t>12/01/14 Judy Ramer/OSP and HSD</a:t>
            </a:r>
            <a:endParaRPr lang="en-US" dirty="0"/>
          </a:p>
        </p:txBody>
      </p:sp>
      <p:sp>
        <p:nvSpPr>
          <p:cNvPr id="6" name="TextBox 5"/>
          <p:cNvSpPr txBox="1"/>
          <p:nvPr/>
        </p:nvSpPr>
        <p:spPr>
          <a:xfrm>
            <a:off x="838200" y="1143000"/>
            <a:ext cx="7162800" cy="1323439"/>
          </a:xfrm>
          <a:prstGeom prst="rect">
            <a:avLst/>
          </a:prstGeom>
          <a:noFill/>
        </p:spPr>
        <p:txBody>
          <a:bodyPr wrap="square" rtlCol="0">
            <a:spAutoFit/>
          </a:bodyPr>
          <a:lstStyle/>
          <a:p>
            <a:pPr algn="ctr"/>
            <a:r>
              <a:rPr lang="en-US" sz="4000" dirty="0" smtClean="0"/>
              <a:t>SBAC Full Composition </a:t>
            </a:r>
          </a:p>
          <a:p>
            <a:pPr algn="ctr"/>
            <a:r>
              <a:rPr lang="en-US" sz="4000" dirty="0" smtClean="0"/>
              <a:t>Narrative Rubrics</a:t>
            </a:r>
            <a:endParaRPr lang="en-US" sz="4000" dirty="0"/>
          </a:p>
        </p:txBody>
      </p:sp>
    </p:spTree>
    <p:extLst>
      <p:ext uri="{BB962C8B-B14F-4D97-AF65-F5344CB8AC3E}">
        <p14:creationId xmlns:p14="http://schemas.microsoft.com/office/powerpoint/2010/main" val="27278558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87921262"/>
              </p:ext>
            </p:extLst>
          </p:nvPr>
        </p:nvGraphicFramePr>
        <p:xfrm>
          <a:off x="145669" y="367316"/>
          <a:ext cx="8839201" cy="5966555"/>
        </p:xfrm>
        <a:graphic>
          <a:graphicData uri="http://schemas.openxmlformats.org/drawingml/2006/table">
            <a:tbl>
              <a:tblPr/>
              <a:tblGrid>
                <a:gridCol w="797460"/>
                <a:gridCol w="1632992"/>
                <a:gridCol w="1723714"/>
                <a:gridCol w="1723714"/>
                <a:gridCol w="1360827"/>
                <a:gridCol w="1600494"/>
              </a:tblGrid>
              <a:tr h="265319">
                <a:tc rowSpan="2">
                  <a:txBody>
                    <a:bodyPr/>
                    <a:lstStyle/>
                    <a:p>
                      <a:pPr marL="0" marR="0" algn="ctr">
                        <a:lnSpc>
                          <a:spcPct val="115000"/>
                        </a:lnSpc>
                        <a:spcBef>
                          <a:spcPts val="0"/>
                        </a:spcBef>
                        <a:spcAft>
                          <a:spcPts val="0"/>
                        </a:spcAft>
                      </a:pPr>
                      <a:r>
                        <a:rPr lang="en-US" sz="1100" b="1" dirty="0">
                          <a:solidFill>
                            <a:srgbClr val="000000"/>
                          </a:solidFill>
                          <a:latin typeface="+mn-lt"/>
                          <a:ea typeface="Times New Roman"/>
                          <a:cs typeface="Times New Roman"/>
                        </a:rPr>
                        <a:t>Score</a:t>
                      </a:r>
                      <a:endParaRPr lang="en-US" sz="1100" dirty="0">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a:t>
                      </a:r>
                    </a:p>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Organization</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334968">
                <a:tc vMerge="1">
                  <a:txBody>
                    <a:bodyPr/>
                    <a:lstStyle/>
                    <a:p>
                      <a:endParaRPr lang="en-US"/>
                    </a:p>
                  </a:txBody>
                  <a:tcPr/>
                </a:tc>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895158">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Beginning establishes</a:t>
                      </a:r>
                    </a:p>
                    <a:p>
                      <a:pPr algn="l"/>
                      <a:r>
                        <a:rPr lang="en-US" sz="900" baseline="0" dirty="0" smtClean="0">
                          <a:latin typeface="+mn-lt"/>
                        </a:rPr>
                        <a:t>engaging context for story line/events (e.g., asks a question; starts with action or feelings)</a:t>
                      </a:r>
                    </a:p>
                    <a:p>
                      <a:pPr algn="l"/>
                      <a:r>
                        <a:rPr lang="en-US" sz="900" baseline="0" dirty="0" smtClean="0">
                          <a:latin typeface="+mn-lt"/>
                        </a:rPr>
                        <a:t>Effectively presents</a:t>
                      </a:r>
                    </a:p>
                    <a:p>
                      <a:pPr algn="l"/>
                      <a:r>
                        <a:rPr lang="en-US" sz="900" baseline="0" dirty="0" smtClean="0">
                          <a:latin typeface="+mn-lt"/>
                        </a:rPr>
                        <a:t>and maintains focus</a:t>
                      </a:r>
                    </a:p>
                    <a:p>
                      <a:pPr algn="l"/>
                      <a:r>
                        <a:rPr lang="en-US" sz="900" baseline="0" dirty="0" smtClean="0">
                          <a:latin typeface="+mn-lt"/>
                        </a:rPr>
                        <a:t>(controlling idea) of</a:t>
                      </a:r>
                    </a:p>
                    <a:p>
                      <a:pPr algn="l"/>
                      <a:r>
                        <a:rPr lang="en-US" sz="900" baseline="0" dirty="0" smtClean="0">
                          <a:latin typeface="+mn-lt"/>
                        </a:rPr>
                        <a:t>story line</a:t>
                      </a:r>
                      <a:endParaRPr lang="en-US" sz="900" dirty="0">
                        <a:effectLst/>
                        <a:latin typeface="+mn-lt"/>
                        <a:ea typeface="Calibri"/>
                        <a:cs typeface="Times New Roman"/>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Has a beginning, middle, and an ending with a sense of closure(e.g., a lesson learned –next time…; he never</a:t>
                      </a:r>
                    </a:p>
                    <a:p>
                      <a:pPr algn="l"/>
                      <a:r>
                        <a:rPr lang="en-US" sz="900" baseline="0" dirty="0" smtClean="0">
                          <a:latin typeface="+mn-lt"/>
                        </a:rPr>
                        <a:t>did that again)</a:t>
                      </a:r>
                    </a:p>
                    <a:p>
                      <a:pPr algn="l"/>
                      <a:r>
                        <a:rPr lang="en-US" sz="900" baseline="0" dirty="0" smtClean="0">
                          <a:latin typeface="+mn-lt"/>
                        </a:rPr>
                        <a:t>Variety of transitions</a:t>
                      </a:r>
                    </a:p>
                    <a:p>
                      <a:pPr algn="l"/>
                      <a:r>
                        <a:rPr lang="en-US" sz="900" baseline="0" dirty="0" smtClean="0">
                          <a:latin typeface="+mn-lt"/>
                        </a:rPr>
                        <a:t>used appropriately</a:t>
                      </a:r>
                    </a:p>
                    <a:p>
                      <a:pPr algn="l"/>
                      <a:r>
                        <a:rPr lang="en-US" sz="900" baseline="0" dirty="0" smtClean="0">
                          <a:latin typeface="+mn-lt"/>
                        </a:rPr>
                        <a:t>Chronology is logical</a:t>
                      </a:r>
                      <a:endParaRPr lang="en-US" sz="9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Relevant, concrete details create vivid images or ideas</a:t>
                      </a:r>
                    </a:p>
                    <a:p>
                      <a:pPr algn="l"/>
                      <a:r>
                        <a:rPr lang="en-US" sz="900" baseline="0" dirty="0" smtClean="0">
                          <a:latin typeface="+mn-lt"/>
                        </a:rPr>
                        <a:t>Effective use of</a:t>
                      </a:r>
                    </a:p>
                    <a:p>
                      <a:pPr algn="l"/>
                      <a:r>
                        <a:rPr lang="en-US" sz="900" baseline="0" dirty="0" smtClean="0">
                          <a:latin typeface="+mn-lt"/>
                        </a:rPr>
                        <a:t>dialogue, sensory and concrete details, strong verbs to advance the action; or to how characters’ motivation, development, growth, or change</a:t>
                      </a:r>
                      <a:endParaRPr lang="en-US" sz="9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Maintains consistent</a:t>
                      </a:r>
                    </a:p>
                    <a:p>
                      <a:pPr algn="l"/>
                      <a:r>
                        <a:rPr lang="en-US" sz="900" baseline="0" dirty="0" smtClean="0">
                          <a:latin typeface="+mn-lt"/>
                        </a:rPr>
                        <a:t>narrator’s voice</a:t>
                      </a:r>
                    </a:p>
                    <a:p>
                      <a:pPr algn="l"/>
                      <a:r>
                        <a:rPr lang="en-US" sz="900" baseline="0" dirty="0" smtClean="0">
                          <a:latin typeface="+mn-lt"/>
                        </a:rPr>
                        <a:t>Uses precise language and sentence variety (simple, compound, with phrases)</a:t>
                      </a:r>
                    </a:p>
                    <a:p>
                      <a:pPr algn="l"/>
                      <a:r>
                        <a:rPr lang="en-US" sz="900" baseline="0" dirty="0" smtClean="0">
                          <a:latin typeface="+mn-lt"/>
                        </a:rPr>
                        <a:t>May use figurative</a:t>
                      </a:r>
                    </a:p>
                    <a:p>
                      <a:pPr algn="l"/>
                      <a:r>
                        <a:rPr lang="en-US" sz="900" baseline="0" dirty="0" smtClean="0">
                          <a:latin typeface="+mn-lt"/>
                        </a:rPr>
                        <a:t>language (e.g., imagery)</a:t>
                      </a:r>
                      <a:endParaRPr lang="en-US" sz="9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Edits with support from peers, adults, resources</a:t>
                      </a:r>
                    </a:p>
                    <a:p>
                      <a:pPr algn="l"/>
                      <a:r>
                        <a:rPr lang="en-US" sz="900" baseline="0" dirty="0" smtClean="0">
                          <a:latin typeface="+mn-lt"/>
                        </a:rPr>
                        <a:t>Has few or no errors in</a:t>
                      </a:r>
                    </a:p>
                    <a:p>
                      <a:pPr algn="l"/>
                      <a:r>
                        <a:rPr lang="en-US" sz="900" baseline="0" dirty="0" smtClean="0">
                          <a:latin typeface="+mn-lt"/>
                        </a:rPr>
                        <a:t>grammar, word usage,</a:t>
                      </a:r>
                    </a:p>
                    <a:p>
                      <a:pPr algn="l"/>
                      <a:r>
                        <a:rPr lang="en-US" sz="900" baseline="0" dirty="0" smtClean="0">
                          <a:latin typeface="+mn-lt"/>
                        </a:rPr>
                        <a:t>mechanics as appropriate to grade (e.g., uses conventional</a:t>
                      </a:r>
                    </a:p>
                    <a:p>
                      <a:pPr algn="l"/>
                      <a:r>
                        <a:rPr lang="en-US" sz="900" baseline="0" dirty="0" smtClean="0">
                          <a:latin typeface="+mn-lt"/>
                        </a:rPr>
                        <a:t>spelling for words with</a:t>
                      </a:r>
                    </a:p>
                    <a:p>
                      <a:pPr algn="l"/>
                      <a:r>
                        <a:rPr lang="en-US" sz="900" baseline="0" dirty="0" smtClean="0">
                          <a:latin typeface="+mn-lt"/>
                        </a:rPr>
                        <a:t>common patterns)</a:t>
                      </a:r>
                      <a:endParaRPr lang="en-US" sz="9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098220">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3</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Proficient</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0" i="0" baseline="0" dirty="0" smtClean="0">
                          <a:latin typeface="+mn-lt"/>
                        </a:rPr>
                        <a:t>Uses a combination of</a:t>
                      </a:r>
                    </a:p>
                    <a:p>
                      <a:pPr algn="l"/>
                      <a:r>
                        <a:rPr lang="en-US" sz="900" b="0" i="0" baseline="0" dirty="0" smtClean="0">
                          <a:latin typeface="+mn-lt"/>
                        </a:rPr>
                        <a:t>drawings, dictation,</a:t>
                      </a:r>
                    </a:p>
                    <a:p>
                      <a:pPr algn="l"/>
                      <a:r>
                        <a:rPr lang="en-US" sz="900" b="0" i="0" baseline="0" dirty="0" smtClean="0">
                          <a:latin typeface="+mn-lt"/>
                        </a:rPr>
                        <a:t>and writing (K)</a:t>
                      </a:r>
                    </a:p>
                    <a:p>
                      <a:pPr algn="l"/>
                      <a:r>
                        <a:rPr lang="en-US" sz="900" b="0" i="0" baseline="0" dirty="0" smtClean="0">
                          <a:latin typeface="+mn-lt"/>
                        </a:rPr>
                        <a:t>Event/ series of events is supported with key elements (</a:t>
                      </a:r>
                      <a:r>
                        <a:rPr lang="en-US" sz="900" b="0" i="0" baseline="0" dirty="0" err="1" smtClean="0">
                          <a:latin typeface="+mn-lt"/>
                        </a:rPr>
                        <a:t>gr</a:t>
                      </a:r>
                      <a:r>
                        <a:rPr lang="en-US" sz="900" b="0" i="0" baseline="0" dirty="0" smtClean="0">
                          <a:latin typeface="+mn-lt"/>
                        </a:rPr>
                        <a:t> K-2)</a:t>
                      </a:r>
                    </a:p>
                    <a:p>
                      <a:pPr algn="l"/>
                      <a:r>
                        <a:rPr lang="en-US" sz="900" b="0" i="0" baseline="0" dirty="0" smtClean="0">
                          <a:latin typeface="+mn-lt"/>
                        </a:rPr>
                        <a:t>Has title (</a:t>
                      </a:r>
                      <a:r>
                        <a:rPr lang="en-US" sz="900" b="0" i="0" baseline="0" dirty="0" err="1" smtClean="0">
                          <a:latin typeface="+mn-lt"/>
                        </a:rPr>
                        <a:t>gr</a:t>
                      </a:r>
                      <a:r>
                        <a:rPr lang="en-US" sz="900" b="0" i="0" baseline="0" dirty="0" smtClean="0">
                          <a:latin typeface="+mn-lt"/>
                        </a:rPr>
                        <a:t> 1-2)</a:t>
                      </a:r>
                    </a:p>
                    <a:p>
                      <a:pPr algn="l"/>
                      <a:r>
                        <a:rPr lang="en-US" sz="900" b="0" i="0" baseline="0" dirty="0" smtClean="0">
                          <a:latin typeface="+mn-lt"/>
                        </a:rPr>
                        <a:t>and clear focus (</a:t>
                      </a:r>
                      <a:r>
                        <a:rPr lang="en-US" sz="900" b="0" i="0" baseline="0" dirty="0" err="1" smtClean="0">
                          <a:latin typeface="+mn-lt"/>
                        </a:rPr>
                        <a:t>gr</a:t>
                      </a:r>
                      <a:r>
                        <a:rPr lang="en-US" sz="900" b="0" i="0" baseline="0" dirty="0" smtClean="0">
                          <a:latin typeface="+mn-lt"/>
                        </a:rPr>
                        <a:t> K-2)</a:t>
                      </a:r>
                      <a:endParaRPr lang="en-US" sz="900" b="0" i="0" dirty="0">
                        <a:effectLst/>
                        <a:latin typeface="+mn-lt"/>
                        <a:ea typeface="Calibri"/>
                        <a:cs typeface="Times New Roman"/>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0" i="0" baseline="0" dirty="0" smtClean="0">
                          <a:latin typeface="+mn-lt"/>
                        </a:rPr>
                        <a:t>Clear order of events;</a:t>
                      </a:r>
                    </a:p>
                    <a:p>
                      <a:pPr algn="l"/>
                      <a:r>
                        <a:rPr lang="en-US" sz="900" b="0" i="0" baseline="0" dirty="0" smtClean="0">
                          <a:latin typeface="+mn-lt"/>
                        </a:rPr>
                        <a:t>provides a reaction (K)</a:t>
                      </a:r>
                    </a:p>
                    <a:p>
                      <a:pPr algn="l"/>
                      <a:r>
                        <a:rPr lang="en-US" sz="900" b="0" i="0" baseline="0" dirty="0" smtClean="0">
                          <a:latin typeface="+mn-lt"/>
                        </a:rPr>
                        <a:t>Has beginning, middle,</a:t>
                      </a:r>
                    </a:p>
                    <a:p>
                      <a:pPr algn="l"/>
                      <a:r>
                        <a:rPr lang="en-US" sz="900" b="0" i="0" baseline="0" dirty="0" smtClean="0">
                          <a:latin typeface="+mn-lt"/>
                        </a:rPr>
                        <a:t>and end or problem solution</a:t>
                      </a:r>
                    </a:p>
                    <a:p>
                      <a:pPr algn="l"/>
                      <a:r>
                        <a:rPr lang="en-US" sz="900" b="0" i="0" baseline="0" dirty="0" smtClean="0">
                          <a:latin typeface="+mn-lt"/>
                        </a:rPr>
                        <a:t>(</a:t>
                      </a:r>
                      <a:r>
                        <a:rPr lang="en-US" sz="900" b="0" i="0" baseline="0" dirty="0" err="1" smtClean="0">
                          <a:latin typeface="+mn-lt"/>
                        </a:rPr>
                        <a:t>gr</a:t>
                      </a:r>
                      <a:r>
                        <a:rPr lang="en-US" sz="900" b="0" i="0" baseline="0" dirty="0" smtClean="0">
                          <a:latin typeface="+mn-lt"/>
                        </a:rPr>
                        <a:t> 1-2)</a:t>
                      </a:r>
                    </a:p>
                    <a:p>
                      <a:pPr algn="l"/>
                      <a:r>
                        <a:rPr lang="en-US" sz="900" b="0" i="0" baseline="0" dirty="0" smtClean="0">
                          <a:latin typeface="+mn-lt"/>
                        </a:rPr>
                        <a:t>Uses basic transitions</a:t>
                      </a:r>
                    </a:p>
                    <a:p>
                      <a:pPr algn="l"/>
                      <a:r>
                        <a:rPr lang="en-US" sz="900" b="0" i="0" baseline="0" dirty="0" smtClean="0">
                          <a:latin typeface="+mn-lt"/>
                        </a:rPr>
                        <a:t>(e.g., before, after, then, next, later) to show event order or</a:t>
                      </a:r>
                    </a:p>
                    <a:p>
                      <a:pPr algn="l"/>
                      <a:r>
                        <a:rPr lang="en-US" sz="900" b="0" i="0" baseline="0" dirty="0" smtClean="0">
                          <a:latin typeface="+mn-lt"/>
                        </a:rPr>
                        <a:t>chronology (</a:t>
                      </a:r>
                      <a:r>
                        <a:rPr lang="en-US" sz="900" b="0" i="0" baseline="0" dirty="0" err="1" smtClean="0">
                          <a:latin typeface="+mn-lt"/>
                        </a:rPr>
                        <a:t>gr</a:t>
                      </a:r>
                      <a:r>
                        <a:rPr lang="en-US" sz="900" b="0" i="0" baseline="0" dirty="0" smtClean="0">
                          <a:latin typeface="+mn-lt"/>
                        </a:rPr>
                        <a:t> 1-2)</a:t>
                      </a:r>
                      <a:endParaRPr lang="en-US" sz="900" b="0" i="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0" i="0" baseline="0" dirty="0" smtClean="0">
                          <a:latin typeface="+mn-lt"/>
                        </a:rPr>
                        <a:t>Details include nouns, verbs, and adjectives</a:t>
                      </a:r>
                    </a:p>
                    <a:p>
                      <a:pPr algn="l"/>
                      <a:r>
                        <a:rPr lang="en-US" sz="900" b="0" i="0" baseline="0" dirty="0" smtClean="0">
                          <a:latin typeface="+mn-lt"/>
                        </a:rPr>
                        <a:t>May use dialogue, sensory or concrete details for effect (</a:t>
                      </a:r>
                      <a:r>
                        <a:rPr lang="en-US" sz="900" b="0" i="0" baseline="0" dirty="0" err="1" smtClean="0">
                          <a:latin typeface="+mn-lt"/>
                        </a:rPr>
                        <a:t>gr</a:t>
                      </a:r>
                      <a:r>
                        <a:rPr lang="en-US" sz="900" b="0" i="0" baseline="0" dirty="0" smtClean="0">
                          <a:latin typeface="+mn-lt"/>
                        </a:rPr>
                        <a:t> 1-2)</a:t>
                      </a:r>
                    </a:p>
                    <a:p>
                      <a:pPr algn="l"/>
                      <a:r>
                        <a:rPr lang="en-US" sz="900" b="0" i="0" baseline="0" dirty="0" smtClean="0">
                          <a:latin typeface="+mn-lt"/>
                        </a:rPr>
                        <a:t>Elaborates on actions, reactions, motivations, </a:t>
                      </a:r>
                    </a:p>
                    <a:p>
                      <a:pPr algn="l"/>
                      <a:r>
                        <a:rPr lang="en-US" sz="900" b="0" i="0" baseline="0" dirty="0" smtClean="0">
                          <a:latin typeface="+mn-lt"/>
                        </a:rPr>
                        <a:t>thoughts, or feelings orally or in writing</a:t>
                      </a:r>
                      <a:endParaRPr lang="en-US" sz="900" b="0" i="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0" i="0" baseline="0" dirty="0" smtClean="0">
                          <a:latin typeface="+mn-lt"/>
                        </a:rPr>
                        <a:t>Appropriate use of words (singular-plural) and prepositional phrases</a:t>
                      </a:r>
                    </a:p>
                    <a:p>
                      <a:pPr algn="l"/>
                      <a:r>
                        <a:rPr lang="en-US" sz="900" b="0" i="0" baseline="0" dirty="0" smtClean="0">
                          <a:latin typeface="+mn-lt"/>
                        </a:rPr>
                        <a:t>Produces variety of</a:t>
                      </a:r>
                    </a:p>
                    <a:p>
                      <a:pPr algn="l"/>
                      <a:r>
                        <a:rPr lang="en-US" sz="900" b="0" i="0" baseline="0" dirty="0" smtClean="0">
                          <a:latin typeface="+mn-lt"/>
                        </a:rPr>
                        <a:t>complete sentences –</a:t>
                      </a:r>
                    </a:p>
                    <a:p>
                      <a:pPr algn="l"/>
                      <a:r>
                        <a:rPr lang="en-US" sz="900" b="0" i="0" baseline="0" dirty="0" smtClean="0">
                          <a:latin typeface="+mn-lt"/>
                        </a:rPr>
                        <a:t>orally (K) or in writing</a:t>
                      </a:r>
                    </a:p>
                    <a:p>
                      <a:pPr algn="l"/>
                      <a:r>
                        <a:rPr lang="en-US" sz="900" b="0" i="0" baseline="0" dirty="0" smtClean="0">
                          <a:latin typeface="+mn-lt"/>
                        </a:rPr>
                        <a:t>Uses adult/peer feedback to</a:t>
                      </a:r>
                    </a:p>
                    <a:p>
                      <a:pPr algn="l"/>
                      <a:r>
                        <a:rPr lang="en-US" sz="900" b="0" i="0" baseline="0" dirty="0" smtClean="0">
                          <a:latin typeface="+mn-lt"/>
                        </a:rPr>
                        <a:t>revise</a:t>
                      </a:r>
                      <a:endParaRPr lang="en-US" sz="900" b="0" i="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0" i="0" baseline="0" dirty="0" smtClean="0">
                          <a:latin typeface="+mn-lt"/>
                        </a:rPr>
                        <a:t>Edits with support from</a:t>
                      </a:r>
                    </a:p>
                    <a:p>
                      <a:pPr algn="l"/>
                      <a:r>
                        <a:rPr lang="en-US" sz="900" b="0" i="0" baseline="0" dirty="0" smtClean="0">
                          <a:latin typeface="+mn-lt"/>
                        </a:rPr>
                        <a:t>peers, adults, or resources</a:t>
                      </a:r>
                    </a:p>
                    <a:p>
                      <a:pPr algn="l"/>
                      <a:r>
                        <a:rPr lang="en-US" sz="900" b="0" i="0" baseline="0" dirty="0" smtClean="0">
                          <a:latin typeface="+mn-lt"/>
                        </a:rPr>
                        <a:t>(</a:t>
                      </a:r>
                      <a:r>
                        <a:rPr lang="en-US" sz="900" b="0" i="0" baseline="0" dirty="0" err="1" smtClean="0">
                          <a:latin typeface="+mn-lt"/>
                        </a:rPr>
                        <a:t>gr</a:t>
                      </a:r>
                      <a:r>
                        <a:rPr lang="en-US" sz="900" b="0" i="0" baseline="0" dirty="0" smtClean="0">
                          <a:latin typeface="+mn-lt"/>
                        </a:rPr>
                        <a:t> 2)</a:t>
                      </a:r>
                    </a:p>
                    <a:p>
                      <a:pPr algn="l"/>
                      <a:r>
                        <a:rPr lang="en-US" sz="900" b="0" i="0" baseline="0" dirty="0" smtClean="0">
                          <a:latin typeface="+mn-lt"/>
                        </a:rPr>
                        <a:t>Minor errors do not</a:t>
                      </a:r>
                    </a:p>
                    <a:p>
                      <a:pPr algn="l"/>
                      <a:r>
                        <a:rPr lang="en-US" sz="900" b="0" i="0" baseline="0" dirty="0" smtClean="0">
                          <a:latin typeface="+mn-lt"/>
                        </a:rPr>
                        <a:t>interfere with reader’s</a:t>
                      </a:r>
                    </a:p>
                    <a:p>
                      <a:pPr algn="l"/>
                      <a:r>
                        <a:rPr lang="en-US" sz="900" b="0" i="0" baseline="0" dirty="0" smtClean="0">
                          <a:latin typeface="+mn-lt"/>
                        </a:rPr>
                        <a:t>understanding</a:t>
                      </a:r>
                      <a:endParaRPr lang="en-US" sz="900" b="0" i="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991384">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2</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Developing</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Beginning has some context (when, why, etc.) for story</a:t>
                      </a:r>
                    </a:p>
                    <a:p>
                      <a:pPr algn="l"/>
                      <a:r>
                        <a:rPr lang="en-US" sz="900" baseline="0" dirty="0" smtClean="0">
                          <a:latin typeface="+mn-lt"/>
                        </a:rPr>
                        <a:t>line/events</a:t>
                      </a:r>
                    </a:p>
                    <a:p>
                      <a:pPr algn="l"/>
                      <a:r>
                        <a:rPr lang="en-US" sz="900" baseline="0" dirty="0" smtClean="0">
                          <a:latin typeface="+mn-lt"/>
                        </a:rPr>
                        <a:t>Includes key elements</a:t>
                      </a:r>
                    </a:p>
                    <a:p>
                      <a:pPr algn="l"/>
                      <a:r>
                        <a:rPr lang="en-US" sz="900" baseline="0" dirty="0" smtClean="0">
                          <a:latin typeface="+mn-lt"/>
                        </a:rPr>
                        <a:t>(characters, problem or</a:t>
                      </a:r>
                    </a:p>
                    <a:p>
                      <a:pPr algn="l"/>
                      <a:r>
                        <a:rPr lang="en-US" sz="900" baseline="0" dirty="0" smtClean="0">
                          <a:latin typeface="+mn-lt"/>
                        </a:rPr>
                        <a:t>main event) and attempts to establish a central focus</a:t>
                      </a:r>
                      <a:endParaRPr lang="en-US" sz="900" b="0" baseline="0" dirty="0" smtClean="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Has beginning, middle, and end, but some parts need work or need more clarity (e.g., may have digressions or gaps in the story; sequence or </a:t>
                      </a:r>
                    </a:p>
                    <a:p>
                      <a:pPr algn="l"/>
                      <a:r>
                        <a:rPr lang="en-US" sz="900" baseline="0" dirty="0" smtClean="0">
                          <a:latin typeface="+mn-lt"/>
                        </a:rPr>
                        <a:t>connection of events is not clear)</a:t>
                      </a:r>
                    </a:p>
                    <a:p>
                      <a:pPr algn="l"/>
                      <a:r>
                        <a:rPr lang="en-US" sz="900" baseline="0" dirty="0" smtClean="0">
                          <a:latin typeface="+mn-lt"/>
                        </a:rPr>
                        <a:t>Transitions are lacking</a:t>
                      </a:r>
                    </a:p>
                    <a:p>
                      <a:pPr algn="l"/>
                      <a:r>
                        <a:rPr lang="en-US" sz="900" baseline="0" dirty="0" smtClean="0">
                          <a:latin typeface="+mn-lt"/>
                        </a:rPr>
                        <a:t>or cause confusion</a:t>
                      </a:r>
                      <a:endParaRPr lang="en-US" sz="900" baseline="0" dirty="0" smtClean="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Some elaboration strategies are evident in drawings or writing, or added with support/questioning from peers or adults</a:t>
                      </a:r>
                    </a:p>
                    <a:p>
                      <a:pPr algn="l"/>
                      <a:r>
                        <a:rPr lang="en-US" sz="900" baseline="0" dirty="0" smtClean="0">
                          <a:latin typeface="+mn-lt"/>
                        </a:rPr>
                        <a:t>Uses some details or dialogue to elaborate on images or ideas (actions, thoughts, feelings)</a:t>
                      </a:r>
                      <a:endParaRPr lang="en-US" sz="900" baseline="0" dirty="0" smtClean="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Vocabulary use has</a:t>
                      </a:r>
                    </a:p>
                    <a:p>
                      <a:pPr algn="l"/>
                      <a:r>
                        <a:rPr lang="en-US" sz="900" baseline="0" dirty="0" smtClean="0">
                          <a:latin typeface="+mn-lt"/>
                        </a:rPr>
                        <a:t>minor errors</a:t>
                      </a:r>
                    </a:p>
                    <a:p>
                      <a:pPr algn="l"/>
                      <a:r>
                        <a:rPr lang="en-US" sz="900" baseline="0" dirty="0" smtClean="0">
                          <a:latin typeface="+mn-lt"/>
                        </a:rPr>
                        <a:t>Dictates, writes, and</a:t>
                      </a:r>
                    </a:p>
                    <a:p>
                      <a:pPr algn="l"/>
                      <a:r>
                        <a:rPr lang="en-US" sz="900" baseline="0" dirty="0" smtClean="0">
                          <a:latin typeface="+mn-lt"/>
                        </a:rPr>
                        <a:t>expands simple complete sentences</a:t>
                      </a:r>
                    </a:p>
                    <a:p>
                      <a:pPr algn="l"/>
                      <a:r>
                        <a:rPr lang="en-US" sz="900" baseline="0" dirty="0" smtClean="0">
                          <a:latin typeface="+mn-lt"/>
                        </a:rPr>
                        <a:t>Uses adult/peer feedback </a:t>
                      </a:r>
                      <a:r>
                        <a:rPr lang="en-US" sz="900" baseline="0" dirty="0" err="1" smtClean="0">
                          <a:latin typeface="+mn-lt"/>
                        </a:rPr>
                        <a:t>torevise</a:t>
                      </a:r>
                      <a:endParaRPr lang="en-US" sz="900" baseline="0" dirty="0" smtClean="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Edits with support from peers, adults, or resources (</a:t>
                      </a:r>
                      <a:r>
                        <a:rPr lang="en-US" sz="900" baseline="0" dirty="0" err="1" smtClean="0">
                          <a:latin typeface="+mn-lt"/>
                        </a:rPr>
                        <a:t>gr</a:t>
                      </a:r>
                      <a:r>
                        <a:rPr lang="en-US" sz="900" baseline="0" dirty="0" smtClean="0">
                          <a:latin typeface="+mn-lt"/>
                        </a:rPr>
                        <a:t> 2)</a:t>
                      </a:r>
                    </a:p>
                    <a:p>
                      <a:pPr algn="l"/>
                      <a:r>
                        <a:rPr lang="en-US" sz="900" baseline="0" dirty="0" smtClean="0">
                          <a:latin typeface="+mn-lt"/>
                        </a:rPr>
                        <a:t>Uses grade-appropriate</a:t>
                      </a:r>
                    </a:p>
                    <a:p>
                      <a:pPr algn="l"/>
                      <a:r>
                        <a:rPr lang="en-US" sz="900" baseline="0" dirty="0" smtClean="0">
                          <a:latin typeface="+mn-lt"/>
                        </a:rPr>
                        <a:t>basic mechanics and</a:t>
                      </a:r>
                    </a:p>
                    <a:p>
                      <a:pPr algn="l"/>
                      <a:r>
                        <a:rPr lang="en-US" sz="900" baseline="0" dirty="0" smtClean="0">
                          <a:latin typeface="+mn-lt"/>
                        </a:rPr>
                        <a:t>word use with some</a:t>
                      </a:r>
                    </a:p>
                    <a:p>
                      <a:pPr algn="l"/>
                      <a:r>
                        <a:rPr lang="en-US" sz="900" baseline="0" dirty="0" smtClean="0">
                          <a:latin typeface="+mn-lt"/>
                        </a:rPr>
                        <a:t>errors</a:t>
                      </a:r>
                      <a:endParaRPr lang="en-US" sz="900" baseline="0" dirty="0" smtClean="0">
                        <a:solidFill>
                          <a:srgbClr val="000000"/>
                        </a:solidFill>
                        <a:latin typeface="+mn-lt"/>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132586">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1</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Emerging</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Beginning may have</a:t>
                      </a:r>
                    </a:p>
                    <a:p>
                      <a:pPr algn="l"/>
                      <a:r>
                        <a:rPr lang="en-US" sz="900" baseline="0" dirty="0" smtClean="0">
                          <a:latin typeface="+mn-lt"/>
                        </a:rPr>
                        <a:t>confusing context or no</a:t>
                      </a:r>
                    </a:p>
                    <a:p>
                      <a:pPr algn="l"/>
                      <a:r>
                        <a:rPr lang="en-US" sz="900" baseline="0" dirty="0" smtClean="0">
                          <a:latin typeface="+mn-lt"/>
                        </a:rPr>
                        <a:t>context for story</a:t>
                      </a:r>
                    </a:p>
                    <a:p>
                      <a:pPr algn="l"/>
                      <a:r>
                        <a:rPr lang="en-US" sz="900" baseline="0" dirty="0" smtClean="0">
                          <a:latin typeface="+mn-lt"/>
                        </a:rPr>
                        <a:t>line/events</a:t>
                      </a:r>
                    </a:p>
                    <a:p>
                      <a:pPr algn="l"/>
                      <a:r>
                        <a:rPr lang="en-US" sz="900" baseline="0" dirty="0" smtClean="0">
                          <a:latin typeface="+mn-lt"/>
                        </a:rPr>
                        <a:t>Lacks key elements of</a:t>
                      </a:r>
                    </a:p>
                    <a:p>
                      <a:pPr algn="l"/>
                      <a:r>
                        <a:rPr lang="en-US" sz="900" baseline="0" dirty="0" smtClean="0">
                          <a:latin typeface="+mn-lt"/>
                        </a:rPr>
                        <a:t>the story line/events</a:t>
                      </a:r>
                    </a:p>
                    <a:p>
                      <a:pPr algn="l"/>
                      <a:r>
                        <a:rPr lang="en-US" sz="900" baseline="0" dirty="0" smtClean="0">
                          <a:latin typeface="+mn-lt"/>
                        </a:rPr>
                        <a:t>(character(s), problem,</a:t>
                      </a:r>
                    </a:p>
                    <a:p>
                      <a:pPr algn="l"/>
                      <a:r>
                        <a:rPr lang="en-US" sz="900" baseline="0" dirty="0" smtClean="0">
                          <a:latin typeface="+mn-lt"/>
                        </a:rPr>
                        <a:t>or main event)</a:t>
                      </a:r>
                      <a:endParaRPr lang="en-US" sz="9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Attempts a beginning, middle, and end, but one or more parts are missing or generic (e.g., once upon a time…; the</a:t>
                      </a:r>
                    </a:p>
                    <a:p>
                      <a:pPr algn="l"/>
                      <a:r>
                        <a:rPr lang="en-US" sz="900" baseline="0" dirty="0" smtClean="0">
                          <a:latin typeface="+mn-lt"/>
                        </a:rPr>
                        <a:t>end)</a:t>
                      </a:r>
                      <a:endParaRPr lang="en-US" sz="9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Attempts to add details</a:t>
                      </a:r>
                    </a:p>
                    <a:p>
                      <a:pPr algn="l"/>
                      <a:r>
                        <a:rPr lang="en-US" sz="900" baseline="0" dirty="0" smtClean="0">
                          <a:latin typeface="+mn-lt"/>
                        </a:rPr>
                        <a:t>to drawings or writing</a:t>
                      </a:r>
                    </a:p>
                    <a:p>
                      <a:pPr algn="l"/>
                      <a:r>
                        <a:rPr lang="en-US" sz="900" baseline="0" dirty="0" smtClean="0">
                          <a:latin typeface="+mn-lt"/>
                        </a:rPr>
                        <a:t>are random, generic</a:t>
                      </a:r>
                    </a:p>
                    <a:p>
                      <a:pPr algn="l"/>
                      <a:r>
                        <a:rPr lang="en-US" sz="900" baseline="0" dirty="0" smtClean="0">
                          <a:latin typeface="+mn-lt"/>
                        </a:rPr>
                        <a:t>(e.g., good, nice,</a:t>
                      </a:r>
                    </a:p>
                    <a:p>
                      <a:pPr algn="l"/>
                      <a:r>
                        <a:rPr lang="en-US" sz="900" baseline="0" dirty="0" smtClean="0">
                          <a:latin typeface="+mn-lt"/>
                        </a:rPr>
                        <a:t>pretty), or may seem</a:t>
                      </a:r>
                    </a:p>
                    <a:p>
                      <a:pPr algn="l"/>
                      <a:r>
                        <a:rPr lang="en-US" sz="900" baseline="0" dirty="0" smtClean="0">
                          <a:latin typeface="+mn-lt"/>
                        </a:rPr>
                        <a:t>irrelevant to story line</a:t>
                      </a:r>
                    </a:p>
                    <a:p>
                      <a:pPr algn="l"/>
                      <a:r>
                        <a:rPr lang="en-US" sz="900" baseline="0" dirty="0" smtClean="0">
                          <a:latin typeface="+mn-lt"/>
                        </a:rPr>
                        <a:t>OR</a:t>
                      </a:r>
                    </a:p>
                    <a:p>
                      <a:pPr algn="l"/>
                      <a:r>
                        <a:rPr lang="en-US" sz="900" baseline="0" dirty="0" smtClean="0">
                          <a:latin typeface="+mn-lt"/>
                        </a:rPr>
                        <a:t>May identify literary</a:t>
                      </a:r>
                    </a:p>
                    <a:p>
                      <a:pPr algn="l"/>
                      <a:r>
                        <a:rPr lang="en-US" sz="900" baseline="0" dirty="0" smtClean="0">
                          <a:latin typeface="+mn-lt"/>
                        </a:rPr>
                        <a:t>elements (characters,</a:t>
                      </a:r>
                    </a:p>
                    <a:p>
                      <a:pPr algn="l"/>
                      <a:r>
                        <a:rPr lang="en-US" sz="900" baseline="0" dirty="0" smtClean="0">
                          <a:latin typeface="+mn-lt"/>
                        </a:rPr>
                        <a:t>setting, action) without</a:t>
                      </a:r>
                    </a:p>
                    <a:p>
                      <a:pPr algn="l"/>
                      <a:r>
                        <a:rPr lang="en-US" sz="900" baseline="0" dirty="0" smtClean="0">
                          <a:latin typeface="+mn-lt"/>
                        </a:rPr>
                        <a:t>any added description</a:t>
                      </a:r>
                    </a:p>
                    <a:p>
                      <a:pPr algn="l"/>
                      <a:r>
                        <a:rPr lang="en-US" sz="900" baseline="0" dirty="0" smtClean="0">
                          <a:latin typeface="+mn-lt"/>
                        </a:rPr>
                        <a:t>or details</a:t>
                      </a:r>
                      <a:endParaRPr lang="en-US" sz="9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Generally uses basic,</a:t>
                      </a:r>
                    </a:p>
                    <a:p>
                      <a:pPr algn="l"/>
                      <a:r>
                        <a:rPr lang="en-US" sz="900" baseline="0" dirty="0" smtClean="0">
                          <a:latin typeface="+mn-lt"/>
                        </a:rPr>
                        <a:t>incorrect, or below</a:t>
                      </a:r>
                    </a:p>
                    <a:p>
                      <a:pPr algn="l"/>
                      <a:r>
                        <a:rPr lang="en-US" sz="900" baseline="0" dirty="0" smtClean="0">
                          <a:latin typeface="+mn-lt"/>
                        </a:rPr>
                        <a:t>grade level vocabulary</a:t>
                      </a:r>
                    </a:p>
                    <a:p>
                      <a:pPr algn="l"/>
                      <a:r>
                        <a:rPr lang="en-US" sz="900" baseline="0" dirty="0" smtClean="0">
                          <a:latin typeface="+mn-lt"/>
                        </a:rPr>
                        <a:t>when dictating (K) or</a:t>
                      </a:r>
                    </a:p>
                    <a:p>
                      <a:pPr algn="l"/>
                      <a:r>
                        <a:rPr lang="en-US" sz="900" baseline="0" dirty="0" smtClean="0">
                          <a:latin typeface="+mn-lt"/>
                        </a:rPr>
                        <a:t>writing</a:t>
                      </a:r>
                    </a:p>
                    <a:p>
                      <a:pPr algn="l"/>
                      <a:r>
                        <a:rPr lang="en-US" sz="900" baseline="0" dirty="0" smtClean="0">
                          <a:latin typeface="+mn-lt"/>
                        </a:rPr>
                        <a:t>Uses adult/peer feedback to revise</a:t>
                      </a:r>
                      <a:endParaRPr lang="en-US" sz="9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n-US" sz="900" baseline="0" dirty="0" smtClean="0">
                          <a:latin typeface="+mn-lt"/>
                        </a:rPr>
                        <a:t>Edits with support from peers or adults(</a:t>
                      </a:r>
                      <a:r>
                        <a:rPr lang="en-US" sz="900" baseline="0" dirty="0" err="1" smtClean="0">
                          <a:latin typeface="+mn-lt"/>
                        </a:rPr>
                        <a:t>gr</a:t>
                      </a:r>
                      <a:r>
                        <a:rPr lang="en-US" sz="900" baseline="0" dirty="0" smtClean="0">
                          <a:latin typeface="+mn-lt"/>
                        </a:rPr>
                        <a:t> 2)</a:t>
                      </a:r>
                    </a:p>
                    <a:p>
                      <a:pPr algn="l"/>
                      <a:r>
                        <a:rPr lang="en-US" sz="900" baseline="0" dirty="0" smtClean="0">
                          <a:latin typeface="+mn-lt"/>
                        </a:rPr>
                        <a:t>Grade-appropriate</a:t>
                      </a:r>
                    </a:p>
                    <a:p>
                      <a:pPr algn="l"/>
                      <a:r>
                        <a:rPr lang="en-US" sz="900" baseline="0" dirty="0" smtClean="0">
                          <a:latin typeface="+mn-lt"/>
                        </a:rPr>
                        <a:t>mechanics are not used</a:t>
                      </a:r>
                    </a:p>
                    <a:p>
                      <a:pPr algn="l"/>
                      <a:r>
                        <a:rPr lang="en-US" sz="900" baseline="0" dirty="0" smtClean="0">
                          <a:latin typeface="+mn-lt"/>
                        </a:rPr>
                        <a:t>or have frequent errors</a:t>
                      </a:r>
                      <a:endParaRPr lang="en-US" sz="900" dirty="0">
                        <a:solidFill>
                          <a:srgbClr val="000000"/>
                        </a:solidFill>
                        <a:latin typeface="+mn-lt"/>
                        <a:ea typeface="Calibri"/>
                        <a:cs typeface="Franklin Gothic Book"/>
                      </a:endParaRPr>
                    </a:p>
                  </a:txBody>
                  <a:tcPr marL="32660"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41199">
                <a:tc>
                  <a:txBody>
                    <a:bodyPr/>
                    <a:lstStyle/>
                    <a:p>
                      <a:pPr marL="0" marR="0" algn="ctr">
                        <a:lnSpc>
                          <a:spcPct val="115000"/>
                        </a:lnSpc>
                        <a:spcBef>
                          <a:spcPts val="0"/>
                        </a:spcBef>
                        <a:spcAft>
                          <a:spcPts val="0"/>
                        </a:spcAft>
                      </a:pPr>
                      <a:r>
                        <a:rPr lang="en-US" sz="1100" b="1" dirty="0">
                          <a:solidFill>
                            <a:srgbClr val="000000"/>
                          </a:solidFill>
                          <a:effectLst>
                            <a:outerShdw blurRad="38100" dist="38100" dir="2700000" algn="tl">
                              <a:srgbClr val="000000">
                                <a:alpha val="43137"/>
                              </a:srgbClr>
                            </a:outerShdw>
                          </a:effectLst>
                          <a:latin typeface="+mn-lt"/>
                          <a:ea typeface="Times New Roman"/>
                          <a:cs typeface="Times New Roman"/>
                        </a:rPr>
                        <a:t>0</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5">
                  <a:txBody>
                    <a:bodyPr/>
                    <a:lstStyle/>
                    <a:p>
                      <a:pPr algn="l" fontAlgn="t"/>
                      <a:r>
                        <a:rPr lang="en-US" sz="900" b="0" i="0" u="none" strike="noStrike" dirty="0">
                          <a:solidFill>
                            <a:srgbClr val="000000"/>
                          </a:solidFill>
                          <a:latin typeface="+mn-lt"/>
                        </a:rPr>
                        <a:t>A response gets no credit if it provides no evidence of the ability to [fill in with key language from the intended target].</a:t>
                      </a:r>
                    </a:p>
                  </a:txBody>
                  <a:tcPr marL="108866" marR="12372" marT="667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ectangle 3"/>
          <p:cNvSpPr/>
          <p:nvPr/>
        </p:nvSpPr>
        <p:spPr>
          <a:xfrm>
            <a:off x="217354" y="29794"/>
            <a:ext cx="8527848" cy="344066"/>
          </a:xfrm>
          <a:prstGeom prst="rect">
            <a:avLst/>
          </a:prstGeom>
        </p:spPr>
        <p:txBody>
          <a:bodyPr wrap="square" lIns="96898" tIns="48449" rIns="96898" bIns="48449">
            <a:spAutoFit/>
          </a:bodyPr>
          <a:lstStyle>
            <a:defPPr>
              <a:defRPr lang="en-US"/>
            </a:defPPr>
            <a:lvl1pPr marL="0" algn="l" defTabSz="961309" rtl="0" eaLnBrk="1" latinLnBrk="0" hangingPunct="1">
              <a:defRPr sz="1900" kern="1200">
                <a:solidFill>
                  <a:schemeClr val="tx1"/>
                </a:solidFill>
                <a:latin typeface="+mn-lt"/>
                <a:ea typeface="+mn-ea"/>
                <a:cs typeface="+mn-cs"/>
              </a:defRPr>
            </a:lvl1pPr>
            <a:lvl2pPr marL="480654" algn="l" defTabSz="961309" rtl="0" eaLnBrk="1" latinLnBrk="0" hangingPunct="1">
              <a:defRPr sz="1900" kern="1200">
                <a:solidFill>
                  <a:schemeClr val="tx1"/>
                </a:solidFill>
                <a:latin typeface="+mn-lt"/>
                <a:ea typeface="+mn-ea"/>
                <a:cs typeface="+mn-cs"/>
              </a:defRPr>
            </a:lvl2pPr>
            <a:lvl3pPr marL="961309" algn="l" defTabSz="961309" rtl="0" eaLnBrk="1" latinLnBrk="0" hangingPunct="1">
              <a:defRPr sz="1900" kern="1200">
                <a:solidFill>
                  <a:schemeClr val="tx1"/>
                </a:solidFill>
                <a:latin typeface="+mn-lt"/>
                <a:ea typeface="+mn-ea"/>
                <a:cs typeface="+mn-cs"/>
              </a:defRPr>
            </a:lvl3pPr>
            <a:lvl4pPr marL="1441963" algn="l" defTabSz="961309" rtl="0" eaLnBrk="1" latinLnBrk="0" hangingPunct="1">
              <a:defRPr sz="1900" kern="1200">
                <a:solidFill>
                  <a:schemeClr val="tx1"/>
                </a:solidFill>
                <a:latin typeface="+mn-lt"/>
                <a:ea typeface="+mn-ea"/>
                <a:cs typeface="+mn-cs"/>
              </a:defRPr>
            </a:lvl4pPr>
            <a:lvl5pPr marL="1922617" algn="l" defTabSz="961309" rtl="0" eaLnBrk="1" latinLnBrk="0" hangingPunct="1">
              <a:defRPr sz="1900" kern="1200">
                <a:solidFill>
                  <a:schemeClr val="tx1"/>
                </a:solidFill>
                <a:latin typeface="+mn-lt"/>
                <a:ea typeface="+mn-ea"/>
                <a:cs typeface="+mn-cs"/>
              </a:defRPr>
            </a:lvl5pPr>
            <a:lvl6pPr marL="2403272" algn="l" defTabSz="961309" rtl="0" eaLnBrk="1" latinLnBrk="0" hangingPunct="1">
              <a:defRPr sz="1900" kern="1200">
                <a:solidFill>
                  <a:schemeClr val="tx1"/>
                </a:solidFill>
                <a:latin typeface="+mn-lt"/>
                <a:ea typeface="+mn-ea"/>
                <a:cs typeface="+mn-cs"/>
              </a:defRPr>
            </a:lvl6pPr>
            <a:lvl7pPr marL="2883926" algn="l" defTabSz="961309" rtl="0" eaLnBrk="1" latinLnBrk="0" hangingPunct="1">
              <a:defRPr sz="1900" kern="1200">
                <a:solidFill>
                  <a:schemeClr val="tx1"/>
                </a:solidFill>
                <a:latin typeface="+mn-lt"/>
                <a:ea typeface="+mn-ea"/>
                <a:cs typeface="+mn-cs"/>
              </a:defRPr>
            </a:lvl7pPr>
            <a:lvl8pPr marL="3364581" algn="l" defTabSz="961309" rtl="0" eaLnBrk="1" latinLnBrk="0" hangingPunct="1">
              <a:defRPr sz="1900" kern="1200">
                <a:solidFill>
                  <a:schemeClr val="tx1"/>
                </a:solidFill>
                <a:latin typeface="+mn-lt"/>
                <a:ea typeface="+mn-ea"/>
                <a:cs typeface="+mn-cs"/>
              </a:defRPr>
            </a:lvl8pPr>
            <a:lvl9pPr marL="3845235" algn="l" defTabSz="961309" rtl="0" eaLnBrk="1" latinLnBrk="0" hangingPunct="1">
              <a:defRPr sz="1900" kern="1200">
                <a:solidFill>
                  <a:schemeClr val="tx1"/>
                </a:solidFill>
                <a:latin typeface="+mn-lt"/>
                <a:ea typeface="+mn-ea"/>
                <a:cs typeface="+mn-cs"/>
              </a:defRPr>
            </a:lvl9pPr>
          </a:lstStyle>
          <a:p>
            <a:r>
              <a:rPr lang="en-US" sz="1600" b="1" dirty="0">
                <a:effectLst>
                  <a:outerShdw blurRad="38100" dist="38100" dir="2700000" algn="tl">
                    <a:srgbClr val="000000">
                      <a:alpha val="43137"/>
                    </a:srgbClr>
                  </a:outerShdw>
                </a:effectLst>
              </a:rPr>
              <a:t> Grades K - 2: Generic 4-Point Narrative Writing Rubric </a:t>
            </a:r>
            <a:endParaRPr lang="en-US" sz="1600" dirty="0">
              <a:effectLst>
                <a:outerShdw blurRad="38100" dist="38100" dir="2700000" algn="tl">
                  <a:srgbClr val="000000">
                    <a:alpha val="43137"/>
                  </a:srgbClr>
                </a:outerShdw>
              </a:effectLst>
            </a:endParaRPr>
          </a:p>
        </p:txBody>
      </p:sp>
      <p:sp>
        <p:nvSpPr>
          <p:cNvPr id="5" name="Rectangle 4"/>
          <p:cNvSpPr/>
          <p:nvPr/>
        </p:nvSpPr>
        <p:spPr>
          <a:xfrm>
            <a:off x="217354" y="6351434"/>
            <a:ext cx="8709292" cy="231792"/>
          </a:xfrm>
          <a:prstGeom prst="rect">
            <a:avLst/>
          </a:prstGeom>
        </p:spPr>
        <p:txBody>
          <a:bodyPr wrap="square" lIns="92391" tIns="46195" rIns="92391" bIns="46195">
            <a:spAutoFit/>
          </a:bodyPr>
          <a:lstStyle/>
          <a:p>
            <a:r>
              <a:rPr lang="en-US" sz="900" b="1" dirty="0"/>
              <a:t>Working Drafts of ELA rubrics for assessing CCSS writing standards --- © (2010) Karin Hess, National Center for Assessment [khess@nciea.org</a:t>
            </a:r>
            <a:endParaRPr lang="en-US" sz="900" dirty="0"/>
          </a:p>
        </p:txBody>
      </p:sp>
      <p:sp>
        <p:nvSpPr>
          <p:cNvPr id="3" name="Slide Number Placeholder 2"/>
          <p:cNvSpPr>
            <a:spLocks noGrp="1"/>
          </p:cNvSpPr>
          <p:nvPr>
            <p:ph type="sldNum" sz="quarter" idx="12"/>
          </p:nvPr>
        </p:nvSpPr>
        <p:spPr/>
        <p:txBody>
          <a:bodyPr/>
          <a:lstStyle/>
          <a:p>
            <a:fld id="{6E8A0ECE-C9E2-4B32-8A0E-7D248228F9D1}" type="slidenum">
              <a:rPr lang="en-US" smtClean="0"/>
              <a:pPr/>
              <a:t>44</a:t>
            </a:fld>
            <a:endParaRPr lang="en-US"/>
          </a:p>
        </p:txBody>
      </p:sp>
    </p:spTree>
    <p:extLst>
      <p:ext uri="{BB962C8B-B14F-4D97-AF65-F5344CB8AC3E}">
        <p14:creationId xmlns:p14="http://schemas.microsoft.com/office/powerpoint/2010/main" val="6654510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92610703"/>
              </p:ext>
            </p:extLst>
          </p:nvPr>
        </p:nvGraphicFramePr>
        <p:xfrm>
          <a:off x="189563" y="533400"/>
          <a:ext cx="8839200" cy="6022559"/>
        </p:xfrm>
        <a:graphic>
          <a:graphicData uri="http://schemas.openxmlformats.org/drawingml/2006/table">
            <a:tbl>
              <a:tblPr/>
              <a:tblGrid>
                <a:gridCol w="797460"/>
                <a:gridCol w="1542271"/>
                <a:gridCol w="1814435"/>
                <a:gridCol w="1814435"/>
                <a:gridCol w="1451548"/>
                <a:gridCol w="1419051"/>
              </a:tblGrid>
              <a:tr h="265319">
                <a:tc rowSpan="2">
                  <a:txBody>
                    <a:bodyPr/>
                    <a:lstStyle/>
                    <a:p>
                      <a:pPr marL="0" marR="0" algn="ctr">
                        <a:lnSpc>
                          <a:spcPct val="115000"/>
                        </a:lnSpc>
                        <a:spcBef>
                          <a:spcPts val="0"/>
                        </a:spcBef>
                        <a:spcAft>
                          <a:spcPts val="0"/>
                        </a:spcAft>
                      </a:pPr>
                      <a:r>
                        <a:rPr lang="en-US" sz="1100" b="1" dirty="0">
                          <a:solidFill>
                            <a:srgbClr val="000000"/>
                          </a:solidFill>
                          <a:latin typeface="+mn-lt"/>
                          <a:ea typeface="Times New Roman"/>
                          <a:cs typeface="Times New Roman"/>
                        </a:rPr>
                        <a:t>Score</a:t>
                      </a:r>
                      <a:endParaRPr lang="en-US" sz="1100" dirty="0">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a:t>
                      </a:r>
                    </a:p>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Organization</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315468">
                <a:tc vMerge="1">
                  <a:txBody>
                    <a:bodyPr/>
                    <a:lstStyle/>
                    <a:p>
                      <a:endParaRPr lang="en-US"/>
                    </a:p>
                  </a:txBody>
                  <a:tcPr/>
                </a:tc>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151462">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is clearly focused and maintained throughout: </a:t>
                      </a:r>
                    </a:p>
                    <a:p>
                      <a:pPr marL="58738" indent="-58738">
                        <a:buFont typeface="Arial" pitchFamily="34" charset="0"/>
                        <a:buChar char="•"/>
                      </a:pPr>
                      <a:r>
                        <a:rPr lang="en-US" sz="900" baseline="0" dirty="0" smtClean="0">
                          <a:solidFill>
                            <a:srgbClr val="000000"/>
                          </a:solidFill>
                          <a:latin typeface="+mn-lt"/>
                        </a:rPr>
                        <a:t>effectively establishes a setting, narrator and/or characters, and point of view*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has an effective plot helping create unity and completeness: </a:t>
                      </a:r>
                    </a:p>
                    <a:p>
                      <a:pPr marL="58738" indent="-58738">
                        <a:buFont typeface="Arial" pitchFamily="34" charset="0"/>
                        <a:buChar char="•"/>
                      </a:pPr>
                      <a:r>
                        <a:rPr lang="en-US" sz="900" baseline="0" dirty="0" smtClean="0">
                          <a:solidFill>
                            <a:srgbClr val="000000"/>
                          </a:solidFill>
                          <a:latin typeface="+mn-lt"/>
                        </a:rPr>
                        <a:t>effective, consistent use of a variety of transitional strategies </a:t>
                      </a:r>
                    </a:p>
                    <a:p>
                      <a:pPr marL="58738" indent="-58738">
                        <a:buFont typeface="Arial" pitchFamily="34" charset="0"/>
                        <a:buChar char="•"/>
                      </a:pPr>
                      <a:r>
                        <a:rPr lang="en-US" sz="900" baseline="0" dirty="0" smtClean="0">
                          <a:solidFill>
                            <a:srgbClr val="000000"/>
                          </a:solidFill>
                          <a:latin typeface="+mn-lt"/>
                        </a:rPr>
                        <a:t>logical sequence of events from beginning to end </a:t>
                      </a:r>
                    </a:p>
                    <a:p>
                      <a:pPr marL="58738" indent="-58738">
                        <a:buFont typeface="Arial" pitchFamily="34" charset="0"/>
                        <a:buChar char="•"/>
                      </a:pPr>
                      <a:r>
                        <a:rPr lang="en-US" sz="900" baseline="0" dirty="0" smtClean="0">
                          <a:solidFill>
                            <a:srgbClr val="000000"/>
                          </a:solidFill>
                          <a:latin typeface="+mn-lt"/>
                        </a:rPr>
                        <a:t>effective opening and closure for audience and purpose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provides thorough and effective elaboration using details, dialogue, and description: </a:t>
                      </a:r>
                    </a:p>
                    <a:p>
                      <a:pPr marL="58738" indent="-58738">
                        <a:buFont typeface="Arial" pitchFamily="34" charset="0"/>
                        <a:buChar char="•"/>
                      </a:pPr>
                      <a:r>
                        <a:rPr lang="en-US" sz="900" baseline="0" dirty="0" smtClean="0">
                          <a:solidFill>
                            <a:srgbClr val="000000"/>
                          </a:solidFill>
                          <a:latin typeface="+mn-lt"/>
                        </a:rPr>
                        <a:t>effective use of a variety of narrative techniques that advance the story or illustrate the experience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clearly and effectively expresses experiences or events: </a:t>
                      </a:r>
                    </a:p>
                    <a:p>
                      <a:pPr marL="58738" indent="-58738">
                        <a:buFont typeface="Arial" pitchFamily="34" charset="0"/>
                        <a:buChar char="•"/>
                      </a:pPr>
                      <a:r>
                        <a:rPr lang="en-US" sz="900" baseline="0" dirty="0" smtClean="0">
                          <a:solidFill>
                            <a:srgbClr val="000000"/>
                          </a:solidFill>
                          <a:latin typeface="+mn-lt"/>
                        </a:rPr>
                        <a:t>effective use of sensory, concrete, and figurative language clearly advance the purpose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demonstrates a strong command of conventions: </a:t>
                      </a:r>
                    </a:p>
                    <a:p>
                      <a:pPr marL="58738" indent="-58738">
                        <a:buFont typeface="Arial" pitchFamily="34" charset="0"/>
                        <a:buChar char="•"/>
                      </a:pPr>
                      <a:r>
                        <a:rPr lang="en-US" sz="900" baseline="0" dirty="0" smtClean="0">
                          <a:solidFill>
                            <a:srgbClr val="000000"/>
                          </a:solidFill>
                          <a:latin typeface="+mn-lt"/>
                        </a:rPr>
                        <a:t>few, if any, errors in usage and sentence formation </a:t>
                      </a:r>
                    </a:p>
                    <a:p>
                      <a:pPr marL="58738" indent="-58738">
                        <a:buFont typeface="Arial" pitchFamily="34" charset="0"/>
                        <a:buChar char="•"/>
                      </a:pPr>
                      <a:r>
                        <a:rPr lang="en-US" sz="900" baseline="0" dirty="0" smtClean="0">
                          <a:solidFill>
                            <a:srgbClr val="000000"/>
                          </a:solidFill>
                          <a:latin typeface="+mn-lt"/>
                        </a:rPr>
                        <a:t>effective and consistent use of punctuation, capitalization, and spelling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245845">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3</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Proficient</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is adequately focused and generally maintained throughout: </a:t>
                      </a:r>
                    </a:p>
                    <a:p>
                      <a:pPr marL="58738" indent="-58738">
                        <a:buFont typeface="Arial" pitchFamily="34" charset="0"/>
                        <a:buChar char="•"/>
                      </a:pPr>
                      <a:r>
                        <a:rPr lang="en-US" sz="900" baseline="0" dirty="0" smtClean="0">
                          <a:solidFill>
                            <a:srgbClr val="000000"/>
                          </a:solidFill>
                          <a:latin typeface="+mn-lt"/>
                        </a:rPr>
                        <a:t>adequately establishes a setting, narrator and/or characters, and point of view*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has an evident plot helping create a sense of unity and completeness, though there may be minor flaws and some ideas may be loosely connected: </a:t>
                      </a:r>
                    </a:p>
                    <a:p>
                      <a:pPr marL="58738" indent="-58738">
                        <a:buFont typeface="Arial" pitchFamily="34" charset="0"/>
                        <a:buChar char="•"/>
                      </a:pPr>
                      <a:r>
                        <a:rPr lang="en-US" sz="900" baseline="0" dirty="0" smtClean="0">
                          <a:solidFill>
                            <a:srgbClr val="000000"/>
                          </a:solidFill>
                          <a:latin typeface="+mn-lt"/>
                        </a:rPr>
                        <a:t>adequate use of a variety of transitional strategies </a:t>
                      </a:r>
                    </a:p>
                    <a:p>
                      <a:pPr marL="58738" indent="-58738">
                        <a:buFont typeface="Arial" pitchFamily="34" charset="0"/>
                        <a:buChar char="•"/>
                      </a:pPr>
                      <a:r>
                        <a:rPr lang="en-US" sz="900" baseline="0" dirty="0" smtClean="0">
                          <a:solidFill>
                            <a:srgbClr val="000000"/>
                          </a:solidFill>
                          <a:latin typeface="+mn-lt"/>
                        </a:rPr>
                        <a:t>adequate sequence of events from beginning to end </a:t>
                      </a:r>
                    </a:p>
                    <a:p>
                      <a:pPr marL="58738" indent="-58738">
                        <a:buFont typeface="Arial" pitchFamily="34" charset="0"/>
                        <a:buChar char="•"/>
                      </a:pPr>
                      <a:r>
                        <a:rPr lang="en-US" sz="900" baseline="0" dirty="0" smtClean="0">
                          <a:solidFill>
                            <a:srgbClr val="000000"/>
                          </a:solidFill>
                          <a:latin typeface="+mn-lt"/>
                        </a:rPr>
                        <a:t>adequate opening and closure for audience and purpose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provides adequate elaboration using details, dialogue, and description: </a:t>
                      </a:r>
                    </a:p>
                    <a:p>
                      <a:pPr marL="58738" indent="-58738">
                        <a:buFont typeface="Arial" pitchFamily="34" charset="0"/>
                        <a:buChar char="•"/>
                      </a:pPr>
                      <a:r>
                        <a:rPr lang="en-US" sz="900" baseline="0" dirty="0" smtClean="0">
                          <a:solidFill>
                            <a:srgbClr val="000000"/>
                          </a:solidFill>
                          <a:latin typeface="+mn-lt"/>
                        </a:rPr>
                        <a:t>adequate use of a variety of narrative techniques that generally advance the story or illustrate the experience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adequately expresses experiences or events: </a:t>
                      </a:r>
                    </a:p>
                    <a:p>
                      <a:pPr marL="58738" indent="-58738">
                        <a:buFont typeface="Arial" pitchFamily="34" charset="0"/>
                        <a:buChar char="•"/>
                      </a:pPr>
                      <a:r>
                        <a:rPr lang="en-US" sz="900" baseline="0" dirty="0" smtClean="0">
                          <a:solidFill>
                            <a:srgbClr val="000000"/>
                          </a:solidFill>
                          <a:latin typeface="+mn-lt"/>
                        </a:rPr>
                        <a:t>adequate use of sensory, concrete, and figurative language generally advance the purpose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demonstrates an adequate command of conventions: </a:t>
                      </a:r>
                    </a:p>
                    <a:p>
                      <a:pPr marL="58738" indent="-58738">
                        <a:buFont typeface="Arial" pitchFamily="34" charset="0"/>
                        <a:buChar char="•"/>
                      </a:pPr>
                      <a:r>
                        <a:rPr lang="en-US" sz="900" baseline="0" dirty="0" smtClean="0">
                          <a:solidFill>
                            <a:srgbClr val="000000"/>
                          </a:solidFill>
                          <a:latin typeface="+mn-lt"/>
                        </a:rPr>
                        <a:t>some errors in usage and sentence formation but no systematic pattern of errors is displayed </a:t>
                      </a:r>
                    </a:p>
                    <a:p>
                      <a:pPr marL="58738" indent="-58738">
                        <a:buFont typeface="Arial" pitchFamily="34" charset="0"/>
                        <a:buChar char="•"/>
                      </a:pPr>
                      <a:r>
                        <a:rPr lang="en-US" sz="900" baseline="0" dirty="0" smtClean="0">
                          <a:solidFill>
                            <a:srgbClr val="000000"/>
                          </a:solidFill>
                          <a:latin typeface="+mn-lt"/>
                        </a:rPr>
                        <a:t>adequate use of punctuation, capitalization, and spelling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057080">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2</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Developing</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is somewhat maintained and may have a minor drift in focus: </a:t>
                      </a:r>
                    </a:p>
                    <a:p>
                      <a:pPr marL="58738" indent="-58738">
                        <a:buFont typeface="Arial" pitchFamily="34" charset="0"/>
                        <a:buChar char="•"/>
                      </a:pPr>
                      <a:r>
                        <a:rPr lang="en-US" sz="900" baseline="0" dirty="0" smtClean="0">
                          <a:solidFill>
                            <a:srgbClr val="000000"/>
                          </a:solidFill>
                          <a:latin typeface="+mn-lt"/>
                        </a:rPr>
                        <a:t>inconsistently establishes a setting, narrator and/or characters, and point of view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has an inconsistent plot, and flaws are evident: </a:t>
                      </a:r>
                    </a:p>
                    <a:p>
                      <a:pPr marL="58738" indent="-58738">
                        <a:buFont typeface="Arial" pitchFamily="34" charset="0"/>
                        <a:buChar char="•"/>
                      </a:pPr>
                      <a:r>
                        <a:rPr lang="en-US" sz="900" baseline="0" dirty="0" smtClean="0">
                          <a:solidFill>
                            <a:srgbClr val="000000"/>
                          </a:solidFill>
                          <a:latin typeface="+mn-lt"/>
                        </a:rPr>
                        <a:t>inconsistent use of basic transitional strategies with little variety </a:t>
                      </a:r>
                    </a:p>
                    <a:p>
                      <a:pPr marL="58738" indent="-58738">
                        <a:buFont typeface="Arial" pitchFamily="34" charset="0"/>
                        <a:buChar char="•"/>
                      </a:pPr>
                      <a:r>
                        <a:rPr lang="en-US" sz="900" baseline="0" dirty="0" smtClean="0">
                          <a:solidFill>
                            <a:srgbClr val="000000"/>
                          </a:solidFill>
                          <a:latin typeface="+mn-lt"/>
                        </a:rPr>
                        <a:t>uneven sequence of events from beginning to end </a:t>
                      </a:r>
                    </a:p>
                    <a:p>
                      <a:pPr marL="58738" indent="-58738">
                        <a:buFont typeface="Arial" pitchFamily="34" charset="0"/>
                        <a:buChar char="•"/>
                      </a:pPr>
                      <a:r>
                        <a:rPr lang="en-US" sz="900" baseline="0" dirty="0" smtClean="0">
                          <a:solidFill>
                            <a:srgbClr val="000000"/>
                          </a:solidFill>
                          <a:latin typeface="+mn-lt"/>
                        </a:rPr>
                        <a:t>opening and closure, if present, are weak </a:t>
                      </a:r>
                    </a:p>
                    <a:p>
                      <a:pPr marL="58738" indent="-58738">
                        <a:buFont typeface="Arial" pitchFamily="34" charset="0"/>
                        <a:buChar char="•"/>
                      </a:pPr>
                      <a:r>
                        <a:rPr lang="en-US" sz="900" baseline="0" dirty="0" smtClean="0">
                          <a:solidFill>
                            <a:srgbClr val="000000"/>
                          </a:solidFill>
                          <a:latin typeface="+mn-lt"/>
                        </a:rPr>
                        <a:t>weak connection among ideas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provides uneven, cursory elaboration using partial and uneven details, dialogue, and description: </a:t>
                      </a:r>
                    </a:p>
                    <a:p>
                      <a:pPr marL="58738" indent="-58738">
                        <a:buFont typeface="Arial" pitchFamily="34" charset="0"/>
                        <a:buChar char="•"/>
                      </a:pPr>
                      <a:r>
                        <a:rPr lang="en-US" sz="900" baseline="0" dirty="0" smtClean="0">
                          <a:solidFill>
                            <a:srgbClr val="000000"/>
                          </a:solidFill>
                          <a:latin typeface="+mn-lt"/>
                        </a:rPr>
                        <a:t>narrative techniques, if present, are uneven and inconsistent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unevenly expresses experiences or events: </a:t>
                      </a:r>
                    </a:p>
                    <a:p>
                      <a:pPr marL="58738" indent="-58738">
                        <a:buFont typeface="Arial" pitchFamily="34" charset="0"/>
                        <a:buChar char="•"/>
                      </a:pPr>
                      <a:r>
                        <a:rPr lang="en-US" sz="900" baseline="0" dirty="0" smtClean="0">
                          <a:solidFill>
                            <a:srgbClr val="000000"/>
                          </a:solidFill>
                          <a:latin typeface="+mn-lt"/>
                        </a:rPr>
                        <a:t>partial or weak use of sensory, concrete, and figurative language that may not advance the purpose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demonstrates a partial command of conventions: </a:t>
                      </a:r>
                    </a:p>
                    <a:p>
                      <a:pPr marL="58738" indent="-58738">
                        <a:buFont typeface="Arial" pitchFamily="34" charset="0"/>
                        <a:buChar char="•"/>
                      </a:pPr>
                      <a:r>
                        <a:rPr lang="en-US" sz="900" baseline="0" dirty="0" smtClean="0">
                          <a:solidFill>
                            <a:srgbClr val="000000"/>
                          </a:solidFill>
                          <a:latin typeface="+mn-lt"/>
                        </a:rPr>
                        <a:t>frequent errors in usage may obscure meaning </a:t>
                      </a:r>
                    </a:p>
                    <a:p>
                      <a:pPr marL="58738" indent="-58738">
                        <a:buFont typeface="Arial" pitchFamily="34" charset="0"/>
                        <a:buChar char="•"/>
                      </a:pPr>
                      <a:r>
                        <a:rPr lang="en-US" sz="900" baseline="0" dirty="0" smtClean="0">
                          <a:solidFill>
                            <a:srgbClr val="000000"/>
                          </a:solidFill>
                          <a:latin typeface="+mn-lt"/>
                        </a:rPr>
                        <a:t>inconsistent use of punctuation, capitalization, and spelling</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943822">
                <a:tc>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1</a:t>
                      </a:r>
                    </a:p>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Calibri"/>
                          <a:cs typeface="Times New Roman"/>
                        </a:rPr>
                        <a:t>Emerging</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may be maintained but may provide little or no focus: </a:t>
                      </a:r>
                    </a:p>
                    <a:p>
                      <a:pPr marL="58738" indent="-58738">
                        <a:buFont typeface="Arial" pitchFamily="34" charset="0"/>
                        <a:buChar char="•"/>
                      </a:pPr>
                      <a:r>
                        <a:rPr lang="en-US" sz="900" baseline="0" dirty="0" smtClean="0">
                          <a:solidFill>
                            <a:srgbClr val="000000"/>
                          </a:solidFill>
                          <a:latin typeface="+mn-lt"/>
                        </a:rPr>
                        <a:t>may be very brief </a:t>
                      </a:r>
                    </a:p>
                    <a:p>
                      <a:pPr marL="58738" indent="-58738">
                        <a:buFont typeface="Arial" pitchFamily="34" charset="0"/>
                        <a:buChar char="•"/>
                      </a:pPr>
                      <a:r>
                        <a:rPr lang="en-US" sz="900" baseline="0" dirty="0" smtClean="0">
                          <a:solidFill>
                            <a:srgbClr val="000000"/>
                          </a:solidFill>
                          <a:latin typeface="+mn-lt"/>
                        </a:rPr>
                        <a:t>may have a major drift </a:t>
                      </a:r>
                    </a:p>
                    <a:p>
                      <a:pPr marL="58738" indent="-58738">
                        <a:buFont typeface="Arial" pitchFamily="34" charset="0"/>
                        <a:buChar char="•"/>
                      </a:pPr>
                      <a:r>
                        <a:rPr lang="en-US" sz="900" baseline="0" dirty="0" smtClean="0">
                          <a:solidFill>
                            <a:srgbClr val="000000"/>
                          </a:solidFill>
                          <a:latin typeface="+mn-lt"/>
                        </a:rPr>
                        <a:t>focus may be confusing or ambiguous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has little or no discernible plot: </a:t>
                      </a:r>
                    </a:p>
                    <a:p>
                      <a:pPr marL="58738" indent="-58738">
                        <a:buFont typeface="Arial" pitchFamily="34" charset="0"/>
                        <a:buChar char="•"/>
                      </a:pPr>
                      <a:r>
                        <a:rPr lang="en-US" sz="900" baseline="0" dirty="0" smtClean="0">
                          <a:solidFill>
                            <a:srgbClr val="000000"/>
                          </a:solidFill>
                          <a:latin typeface="+mn-lt"/>
                        </a:rPr>
                        <a:t>few or no transitional strategies are evident </a:t>
                      </a:r>
                    </a:p>
                    <a:p>
                      <a:pPr marL="58738" indent="-58738">
                        <a:buFont typeface="Arial" pitchFamily="34" charset="0"/>
                        <a:buChar char="•"/>
                      </a:pPr>
                      <a:r>
                        <a:rPr lang="en-US" sz="900" baseline="0" dirty="0" smtClean="0">
                          <a:solidFill>
                            <a:srgbClr val="000000"/>
                          </a:solidFill>
                          <a:latin typeface="+mn-lt"/>
                        </a:rPr>
                        <a:t>frequent extraneous ideas may intrude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provides minimal elaboration using little or no details, dialogue, and description: </a:t>
                      </a:r>
                    </a:p>
                    <a:p>
                      <a:pPr marL="58738" indent="-58738">
                        <a:buFont typeface="Arial" pitchFamily="34" charset="0"/>
                        <a:buChar char="•"/>
                      </a:pPr>
                      <a:r>
                        <a:rPr lang="en-US" sz="900" baseline="0" dirty="0" smtClean="0">
                          <a:solidFill>
                            <a:srgbClr val="000000"/>
                          </a:solidFill>
                          <a:latin typeface="+mn-lt"/>
                        </a:rPr>
                        <a:t>use of narrative techniques is minimal, absent, in error, or irrelevant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expression of ideas is vague, lacks clarity, or is confusing: </a:t>
                      </a:r>
                    </a:p>
                    <a:p>
                      <a:pPr marL="58738" indent="-58738">
                        <a:buFont typeface="Arial" pitchFamily="34" charset="0"/>
                        <a:buChar char="•"/>
                      </a:pPr>
                      <a:r>
                        <a:rPr lang="en-US" sz="900" baseline="0" dirty="0" smtClean="0">
                          <a:solidFill>
                            <a:srgbClr val="000000"/>
                          </a:solidFill>
                          <a:latin typeface="+mn-lt"/>
                        </a:rPr>
                        <a:t>uses limited language </a:t>
                      </a:r>
                    </a:p>
                    <a:p>
                      <a:pPr marL="58738" indent="-58738">
                        <a:buFont typeface="Arial" pitchFamily="34" charset="0"/>
                        <a:buChar char="•"/>
                      </a:pPr>
                      <a:r>
                        <a:rPr lang="en-US" sz="900" baseline="0" dirty="0" smtClean="0">
                          <a:solidFill>
                            <a:srgbClr val="000000"/>
                          </a:solidFill>
                          <a:latin typeface="+mn-lt"/>
                        </a:rPr>
                        <a:t>may have little sense of purpose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900" baseline="0" dirty="0" smtClean="0">
                          <a:solidFill>
                            <a:srgbClr val="000000"/>
                          </a:solidFill>
                          <a:latin typeface="+mn-lt"/>
                        </a:rPr>
                        <a:t> The narrative, real or imagined, demonstrates a lack of command of conventions: </a:t>
                      </a:r>
                    </a:p>
                    <a:p>
                      <a:pPr marL="58738" indent="-58738">
                        <a:buFont typeface="Arial" pitchFamily="34" charset="0"/>
                        <a:buChar char="•"/>
                      </a:pPr>
                      <a:r>
                        <a:rPr lang="en-US" sz="900" baseline="0" dirty="0" smtClean="0">
                          <a:solidFill>
                            <a:srgbClr val="000000"/>
                          </a:solidFill>
                          <a:latin typeface="+mn-lt"/>
                        </a:rPr>
                        <a:t>errors are frequent and severe and meaning is often obscured </a:t>
                      </a:r>
                    </a:p>
                  </a:txBody>
                  <a:tcPr marL="32660" marR="0" marT="1887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41199">
                <a:tc>
                  <a:txBody>
                    <a:bodyPr/>
                    <a:lstStyle/>
                    <a:p>
                      <a:pPr marL="0" marR="0" algn="ctr">
                        <a:lnSpc>
                          <a:spcPct val="115000"/>
                        </a:lnSpc>
                        <a:spcBef>
                          <a:spcPts val="0"/>
                        </a:spcBef>
                        <a:spcAft>
                          <a:spcPts val="0"/>
                        </a:spcAft>
                      </a:pPr>
                      <a:r>
                        <a:rPr lang="en-US" sz="1100" b="1" dirty="0">
                          <a:solidFill>
                            <a:srgbClr val="000000"/>
                          </a:solidFill>
                          <a:effectLst>
                            <a:outerShdw blurRad="38100" dist="38100" dir="2700000" algn="tl">
                              <a:srgbClr val="000000">
                                <a:alpha val="43137"/>
                              </a:srgbClr>
                            </a:outerShdw>
                          </a:effectLst>
                          <a:latin typeface="+mn-lt"/>
                          <a:ea typeface="Times New Roman"/>
                          <a:cs typeface="Times New Roman"/>
                        </a:rPr>
                        <a:t>0</a:t>
                      </a:r>
                      <a:endParaRPr lang="en-US" sz="1100" dirty="0">
                        <a:effectLst>
                          <a:outerShdw blurRad="38100" dist="38100" dir="2700000" algn="tl">
                            <a:srgbClr val="000000">
                              <a:alpha val="43137"/>
                            </a:srgbClr>
                          </a:outerShdw>
                        </a:effectLst>
                        <a:latin typeface="+mn-lt"/>
                        <a:ea typeface="Calibri"/>
                        <a:cs typeface="Times New Roman"/>
                      </a:endParaRPr>
                    </a:p>
                  </a:txBody>
                  <a:tcPr marL="108866" marR="33711"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5">
                  <a:txBody>
                    <a:bodyPr/>
                    <a:lstStyle/>
                    <a:p>
                      <a:pPr algn="l" fontAlgn="t"/>
                      <a:r>
                        <a:rPr lang="en-US" sz="900" b="0" i="0" u="none" strike="noStrike" dirty="0">
                          <a:solidFill>
                            <a:srgbClr val="000000"/>
                          </a:solidFill>
                          <a:latin typeface="+mn-lt"/>
                        </a:rPr>
                        <a:t>A response gets no credit if it provides no evidence of the ability to [fill in with key language from the intended target].</a:t>
                      </a:r>
                    </a:p>
                  </a:txBody>
                  <a:tcPr marL="108866" marR="12372" marT="667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ectangle 3"/>
          <p:cNvSpPr/>
          <p:nvPr/>
        </p:nvSpPr>
        <p:spPr>
          <a:xfrm>
            <a:off x="217354" y="29794"/>
            <a:ext cx="8527848" cy="344066"/>
          </a:xfrm>
          <a:prstGeom prst="rect">
            <a:avLst/>
          </a:prstGeom>
        </p:spPr>
        <p:txBody>
          <a:bodyPr wrap="square" lIns="96898" tIns="48449" rIns="96898" bIns="48449">
            <a:spAutoFit/>
          </a:bodyPr>
          <a:lstStyle>
            <a:defPPr>
              <a:defRPr lang="en-US"/>
            </a:defPPr>
            <a:lvl1pPr marL="0" algn="l" defTabSz="961309" rtl="0" eaLnBrk="1" latinLnBrk="0" hangingPunct="1">
              <a:defRPr sz="1900" kern="1200">
                <a:solidFill>
                  <a:schemeClr val="tx1"/>
                </a:solidFill>
                <a:latin typeface="+mn-lt"/>
                <a:ea typeface="+mn-ea"/>
                <a:cs typeface="+mn-cs"/>
              </a:defRPr>
            </a:lvl1pPr>
            <a:lvl2pPr marL="480654" algn="l" defTabSz="961309" rtl="0" eaLnBrk="1" latinLnBrk="0" hangingPunct="1">
              <a:defRPr sz="1900" kern="1200">
                <a:solidFill>
                  <a:schemeClr val="tx1"/>
                </a:solidFill>
                <a:latin typeface="+mn-lt"/>
                <a:ea typeface="+mn-ea"/>
                <a:cs typeface="+mn-cs"/>
              </a:defRPr>
            </a:lvl2pPr>
            <a:lvl3pPr marL="961309" algn="l" defTabSz="961309" rtl="0" eaLnBrk="1" latinLnBrk="0" hangingPunct="1">
              <a:defRPr sz="1900" kern="1200">
                <a:solidFill>
                  <a:schemeClr val="tx1"/>
                </a:solidFill>
                <a:latin typeface="+mn-lt"/>
                <a:ea typeface="+mn-ea"/>
                <a:cs typeface="+mn-cs"/>
              </a:defRPr>
            </a:lvl3pPr>
            <a:lvl4pPr marL="1441963" algn="l" defTabSz="961309" rtl="0" eaLnBrk="1" latinLnBrk="0" hangingPunct="1">
              <a:defRPr sz="1900" kern="1200">
                <a:solidFill>
                  <a:schemeClr val="tx1"/>
                </a:solidFill>
                <a:latin typeface="+mn-lt"/>
                <a:ea typeface="+mn-ea"/>
                <a:cs typeface="+mn-cs"/>
              </a:defRPr>
            </a:lvl4pPr>
            <a:lvl5pPr marL="1922617" algn="l" defTabSz="961309" rtl="0" eaLnBrk="1" latinLnBrk="0" hangingPunct="1">
              <a:defRPr sz="1900" kern="1200">
                <a:solidFill>
                  <a:schemeClr val="tx1"/>
                </a:solidFill>
                <a:latin typeface="+mn-lt"/>
                <a:ea typeface="+mn-ea"/>
                <a:cs typeface="+mn-cs"/>
              </a:defRPr>
            </a:lvl5pPr>
            <a:lvl6pPr marL="2403272" algn="l" defTabSz="961309" rtl="0" eaLnBrk="1" latinLnBrk="0" hangingPunct="1">
              <a:defRPr sz="1900" kern="1200">
                <a:solidFill>
                  <a:schemeClr val="tx1"/>
                </a:solidFill>
                <a:latin typeface="+mn-lt"/>
                <a:ea typeface="+mn-ea"/>
                <a:cs typeface="+mn-cs"/>
              </a:defRPr>
            </a:lvl6pPr>
            <a:lvl7pPr marL="2883926" algn="l" defTabSz="961309" rtl="0" eaLnBrk="1" latinLnBrk="0" hangingPunct="1">
              <a:defRPr sz="1900" kern="1200">
                <a:solidFill>
                  <a:schemeClr val="tx1"/>
                </a:solidFill>
                <a:latin typeface="+mn-lt"/>
                <a:ea typeface="+mn-ea"/>
                <a:cs typeface="+mn-cs"/>
              </a:defRPr>
            </a:lvl7pPr>
            <a:lvl8pPr marL="3364581" algn="l" defTabSz="961309" rtl="0" eaLnBrk="1" latinLnBrk="0" hangingPunct="1">
              <a:defRPr sz="1900" kern="1200">
                <a:solidFill>
                  <a:schemeClr val="tx1"/>
                </a:solidFill>
                <a:latin typeface="+mn-lt"/>
                <a:ea typeface="+mn-ea"/>
                <a:cs typeface="+mn-cs"/>
              </a:defRPr>
            </a:lvl8pPr>
            <a:lvl9pPr marL="3845235" algn="l" defTabSz="961309" rtl="0" eaLnBrk="1" latinLnBrk="0" hangingPunct="1">
              <a:defRPr sz="1900" kern="1200">
                <a:solidFill>
                  <a:schemeClr val="tx1"/>
                </a:solidFill>
                <a:latin typeface="+mn-lt"/>
                <a:ea typeface="+mn-ea"/>
                <a:cs typeface="+mn-cs"/>
              </a:defRPr>
            </a:lvl9pPr>
          </a:lstStyle>
          <a:p>
            <a:r>
              <a:rPr lang="en-US" sz="1600" b="1" dirty="0">
                <a:effectLst>
                  <a:outerShdw blurRad="38100" dist="38100" dir="2700000" algn="tl">
                    <a:srgbClr val="000000">
                      <a:alpha val="43137"/>
                    </a:srgbClr>
                  </a:outerShdw>
                </a:effectLst>
              </a:rPr>
              <a:t> Grades 3 - 8: Generic 4-Point Narrative Writing Rubric </a:t>
            </a:r>
            <a:endParaRPr lang="en-US" sz="1600"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6E8A0ECE-C9E2-4B32-8A0E-7D248228F9D1}" type="slidenum">
              <a:rPr lang="en-US" smtClean="0"/>
              <a:pPr/>
              <a:t>45</a:t>
            </a:fld>
            <a:endParaRPr lang="en-US"/>
          </a:p>
        </p:txBody>
      </p:sp>
    </p:spTree>
    <p:extLst>
      <p:ext uri="{BB962C8B-B14F-4D97-AF65-F5344CB8AC3E}">
        <p14:creationId xmlns:p14="http://schemas.microsoft.com/office/powerpoint/2010/main" val="3446006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i="1" u="sng" dirty="0" smtClean="0"/>
              <a:t>Resources:</a:t>
            </a:r>
            <a:endParaRPr lang="en-US" sz="4000" i="1" u="sng" dirty="0"/>
          </a:p>
        </p:txBody>
      </p:sp>
      <p:sp>
        <p:nvSpPr>
          <p:cNvPr id="3" name="Content Placeholder 2"/>
          <p:cNvSpPr>
            <a:spLocks noGrp="1"/>
          </p:cNvSpPr>
          <p:nvPr>
            <p:ph idx="1"/>
          </p:nvPr>
        </p:nvSpPr>
        <p:spPr/>
        <p:txBody>
          <a:bodyPr>
            <a:normAutofit/>
          </a:bodyPr>
          <a:lstStyle/>
          <a:p>
            <a:r>
              <a:rPr lang="en-US" sz="2400" dirty="0" smtClean="0">
                <a:hlinkClick r:id="rId2"/>
              </a:rPr>
              <a:t>This link will take you to a website of "Kid Friendly" Writing Rubrics that follow the ELA Common Core Standards.</a:t>
            </a:r>
            <a:endParaRPr lang="en-US" sz="2400" dirty="0" smtClean="0"/>
          </a:p>
          <a:p>
            <a:endParaRPr lang="en-US" sz="2400" dirty="0"/>
          </a:p>
          <a:p>
            <a:endParaRPr lang="en-US" sz="2400" dirty="0" smtClean="0"/>
          </a:p>
          <a:p>
            <a:endParaRPr lang="en-US" sz="2400"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12/01/14 Judy Ramer/OSP and HSD</a:t>
            </a:r>
            <a:endParaRPr lang="en-US"/>
          </a:p>
        </p:txBody>
      </p:sp>
    </p:spTree>
    <p:extLst>
      <p:ext uri="{BB962C8B-B14F-4D97-AF65-F5344CB8AC3E}">
        <p14:creationId xmlns:p14="http://schemas.microsoft.com/office/powerpoint/2010/main" val="1553011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0"/>
            <a:ext cx="8915401" cy="6828183"/>
            <a:chOff x="228600" y="0"/>
            <a:chExt cx="8688449" cy="6828183"/>
          </a:xfrm>
        </p:grpSpPr>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496051" y="0"/>
              <a:ext cx="5420998" cy="6828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28600" y="381000"/>
              <a:ext cx="4207933" cy="744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Footer Placeholder 3"/>
          <p:cNvSpPr>
            <a:spLocks noGrp="1"/>
          </p:cNvSpPr>
          <p:nvPr>
            <p:ph type="ftr" sz="quarter" idx="11"/>
          </p:nvPr>
        </p:nvSpPr>
        <p:spPr>
          <a:xfrm>
            <a:off x="76200" y="6445224"/>
            <a:ext cx="2895600" cy="365125"/>
          </a:xfrm>
        </p:spPr>
        <p:txBody>
          <a:bodyPr/>
          <a:lstStyle/>
          <a:p>
            <a:r>
              <a:rPr lang="en-US" dirty="0" smtClean="0"/>
              <a:t>12/01/14 Judy Ramer/OSP and HSD</a:t>
            </a:r>
            <a:endParaRPr lang="en-US" dirty="0"/>
          </a:p>
        </p:txBody>
      </p:sp>
    </p:spTree>
    <p:extLst>
      <p:ext uri="{BB962C8B-B14F-4D97-AF65-F5344CB8AC3E}">
        <p14:creationId xmlns:p14="http://schemas.microsoft.com/office/powerpoint/2010/main" val="2779537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28135634"/>
              </p:ext>
            </p:extLst>
          </p:nvPr>
        </p:nvGraphicFramePr>
        <p:xfrm>
          <a:off x="533400" y="364019"/>
          <a:ext cx="8077200" cy="5610061"/>
        </p:xfrm>
        <a:graphic>
          <a:graphicData uri="http://schemas.openxmlformats.org/drawingml/2006/table">
            <a:tbl>
              <a:tblPr/>
              <a:tblGrid>
                <a:gridCol w="1072593"/>
                <a:gridCol w="1365807"/>
                <a:gridCol w="1524000"/>
                <a:gridCol w="1371600"/>
                <a:gridCol w="1295400"/>
                <a:gridCol w="1447800"/>
              </a:tblGrid>
              <a:tr h="33528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smtClean="0">
                          <a:solidFill>
                            <a:srgbClr val="202020"/>
                          </a:solidFill>
                          <a:effectLst/>
                          <a:latin typeface="+mn-lt"/>
                        </a:rPr>
                        <a:t>CCSS.ELA-LITERACY W.2.1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smtClean="0">
                          <a:solidFill>
                            <a:srgbClr val="202020"/>
                          </a:solidFill>
                          <a:effectLst/>
                          <a:latin typeface="+mn-lt"/>
                        </a:rPr>
                        <a:t>Write opinion pieces in which they </a:t>
                      </a:r>
                      <a:r>
                        <a:rPr lang="en-US" sz="900" b="1" i="1" u="none" dirty="0" smtClean="0">
                          <a:solidFill>
                            <a:srgbClr val="202020"/>
                          </a:solidFill>
                          <a:effectLst/>
                          <a:latin typeface="+mn-lt"/>
                        </a:rPr>
                        <a:t>introduce the topic or book </a:t>
                      </a:r>
                      <a:r>
                        <a:rPr lang="en-US" sz="900" b="0" i="0" dirty="0" smtClean="0">
                          <a:solidFill>
                            <a:srgbClr val="202020"/>
                          </a:solidFill>
                          <a:effectLst/>
                          <a:latin typeface="+mn-lt"/>
                        </a:rPr>
                        <a:t>they are writing about, </a:t>
                      </a:r>
                      <a:r>
                        <a:rPr lang="en-US" sz="900" b="1" i="1" dirty="0" smtClean="0">
                          <a:solidFill>
                            <a:srgbClr val="202020"/>
                          </a:solidFill>
                          <a:effectLst/>
                          <a:latin typeface="+mn-lt"/>
                        </a:rPr>
                        <a:t>state an opinion</a:t>
                      </a:r>
                      <a:r>
                        <a:rPr lang="en-US" sz="900" b="0" i="0" dirty="0" smtClean="0">
                          <a:solidFill>
                            <a:srgbClr val="202020"/>
                          </a:solidFill>
                          <a:effectLst/>
                          <a:latin typeface="+mn-lt"/>
                        </a:rPr>
                        <a:t>, </a:t>
                      </a:r>
                      <a:r>
                        <a:rPr lang="en-US" sz="900" b="1" i="1" dirty="0" smtClean="0">
                          <a:solidFill>
                            <a:srgbClr val="202020"/>
                          </a:solidFill>
                          <a:effectLst/>
                          <a:latin typeface="+mn-lt"/>
                        </a:rPr>
                        <a:t>supply reasons </a:t>
                      </a:r>
                      <a:r>
                        <a:rPr lang="en-US" sz="900" b="0" i="0" dirty="0" smtClean="0">
                          <a:solidFill>
                            <a:srgbClr val="202020"/>
                          </a:solidFill>
                          <a:effectLst/>
                          <a:latin typeface="+mn-lt"/>
                        </a:rPr>
                        <a:t>that </a:t>
                      </a:r>
                      <a:r>
                        <a:rPr lang="en-US" sz="900" b="1" i="1" dirty="0" smtClean="0">
                          <a:solidFill>
                            <a:srgbClr val="202020"/>
                          </a:solidFill>
                          <a:effectLst/>
                          <a:latin typeface="+mn-lt"/>
                        </a:rPr>
                        <a:t>support the opinion</a:t>
                      </a:r>
                      <a:r>
                        <a:rPr lang="en-US" sz="900" b="0" i="0" dirty="0" smtClean="0">
                          <a:solidFill>
                            <a:srgbClr val="202020"/>
                          </a:solidFill>
                          <a:effectLst/>
                          <a:latin typeface="+mn-lt"/>
                        </a:rPr>
                        <a:t>, use </a:t>
                      </a:r>
                      <a:r>
                        <a:rPr lang="en-US" sz="900" b="1" i="1" dirty="0" smtClean="0">
                          <a:solidFill>
                            <a:srgbClr val="202020"/>
                          </a:solidFill>
                          <a:effectLst/>
                          <a:latin typeface="+mn-lt"/>
                        </a:rPr>
                        <a:t>linking words </a:t>
                      </a:r>
                      <a:r>
                        <a:rPr lang="en-US" sz="900" b="0" i="0" dirty="0" smtClean="0">
                          <a:solidFill>
                            <a:srgbClr val="202020"/>
                          </a:solidFill>
                          <a:effectLst/>
                          <a:latin typeface="+mn-lt"/>
                        </a:rPr>
                        <a:t>(e.g. because,</a:t>
                      </a:r>
                      <a:r>
                        <a:rPr lang="en-US" sz="900" b="0" i="1" dirty="0" smtClean="0">
                          <a:solidFill>
                            <a:srgbClr val="202020"/>
                          </a:solidFill>
                          <a:effectLst/>
                          <a:latin typeface="+mn-lt"/>
                        </a:rPr>
                        <a:t> and</a:t>
                      </a:r>
                      <a:r>
                        <a:rPr lang="en-US" sz="900" b="0" i="0" dirty="0" smtClean="0">
                          <a:solidFill>
                            <a:srgbClr val="202020"/>
                          </a:solidFill>
                          <a:effectLst/>
                          <a:latin typeface="+mn-lt"/>
                        </a:rPr>
                        <a:t>,</a:t>
                      </a:r>
                      <a:r>
                        <a:rPr lang="en-US" sz="900" b="0" i="1" dirty="0" smtClean="0">
                          <a:solidFill>
                            <a:srgbClr val="202020"/>
                          </a:solidFill>
                          <a:effectLst/>
                          <a:latin typeface="+mn-lt"/>
                        </a:rPr>
                        <a:t> also</a:t>
                      </a:r>
                      <a:r>
                        <a:rPr lang="en-US" sz="900" b="0" i="0" dirty="0" smtClean="0">
                          <a:solidFill>
                            <a:srgbClr val="202020"/>
                          </a:solidFill>
                          <a:effectLst/>
                          <a:latin typeface="+mn-lt"/>
                        </a:rPr>
                        <a:t>) to </a:t>
                      </a:r>
                      <a:r>
                        <a:rPr lang="en-US" sz="900" b="1" i="1" dirty="0" smtClean="0">
                          <a:solidFill>
                            <a:srgbClr val="202020"/>
                          </a:solidFill>
                          <a:effectLst/>
                          <a:latin typeface="+mn-lt"/>
                        </a:rPr>
                        <a:t>connect opinion and reasons</a:t>
                      </a:r>
                      <a:r>
                        <a:rPr lang="en-US" sz="900" b="0" i="0" dirty="0" smtClean="0">
                          <a:solidFill>
                            <a:srgbClr val="202020"/>
                          </a:solidFill>
                          <a:effectLst/>
                          <a:latin typeface="+mn-lt"/>
                        </a:rPr>
                        <a:t>, and </a:t>
                      </a:r>
                      <a:r>
                        <a:rPr lang="en-US" sz="900" b="1" i="1" dirty="0" smtClean="0">
                          <a:solidFill>
                            <a:srgbClr val="202020"/>
                          </a:solidFill>
                          <a:effectLst/>
                          <a:latin typeface="+mn-lt"/>
                        </a:rPr>
                        <a:t>provide a concluding statement or section</a:t>
                      </a:r>
                      <a:r>
                        <a:rPr lang="en-US" sz="900" b="0" i="0" dirty="0" smtClean="0">
                          <a:solidFill>
                            <a:srgbClr val="202020"/>
                          </a:solidFill>
                          <a:effectLst/>
                          <a:latin typeface="+mn-lt"/>
                        </a:rPr>
                        <a:t>.</a:t>
                      </a:r>
                      <a:endParaRPr kumimoji="0" lang="en-US" sz="900" b="0" i="0" u="none" strike="noStrike" kern="1200" cap="none" spc="0" normalizeH="0" baseline="0" noProof="0" dirty="0" smtClean="0">
                        <a:ln>
                          <a:noFill/>
                        </a:ln>
                        <a:solidFill>
                          <a:prstClr val="black"/>
                        </a:solidFill>
                        <a:effectLst/>
                        <a:uLnTx/>
                        <a:uFillTx/>
                        <a:latin typeface="+mn-lt"/>
                        <a:ea typeface="+mn-ea"/>
                        <a:cs typeface="+mn-cs"/>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1851">
                <a:tc gridSpan="6">
                  <a:txBody>
                    <a:bodyPr/>
                    <a:lstStyle/>
                    <a:p>
                      <a:pPr marL="0" marR="0" algn="ctr">
                        <a:lnSpc>
                          <a:spcPct val="100000"/>
                        </a:lnSpc>
                        <a:spcBef>
                          <a:spcPts val="0"/>
                        </a:spcBef>
                        <a:spcAft>
                          <a:spcPts val="0"/>
                        </a:spcAft>
                      </a:pPr>
                      <a:r>
                        <a:rPr lang="en-US" sz="1800" b="1" i="1" dirty="0" smtClean="0">
                          <a:latin typeface="+mn-lt"/>
                          <a:ea typeface="Calibri"/>
                          <a:cs typeface="Times New Roman"/>
                        </a:rPr>
                        <a:t>K-2    </a:t>
                      </a:r>
                      <a:r>
                        <a:rPr lang="en-US" sz="1800" dirty="0" smtClean="0">
                          <a:latin typeface="+mn-lt"/>
                          <a:ea typeface="Calibri"/>
                          <a:cs typeface="Times New Roman"/>
                        </a:rPr>
                        <a:t>SBAC 4 Point Opinion Rubric</a:t>
                      </a:r>
                      <a:endParaRPr lang="en-US" sz="18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1851">
                <a:tc rowSpan="2">
                  <a:txBody>
                    <a:bodyPr/>
                    <a:lstStyle/>
                    <a:p>
                      <a:pPr marL="0" marR="0" algn="ctr">
                        <a:lnSpc>
                          <a:spcPct val="100000"/>
                        </a:lnSpc>
                        <a:spcBef>
                          <a:spcPts val="0"/>
                        </a:spcBef>
                        <a:spcAft>
                          <a:spcPts val="0"/>
                        </a:spcAft>
                      </a:pPr>
                      <a:r>
                        <a:rPr lang="en-US" sz="2400" b="1" dirty="0">
                          <a:solidFill>
                            <a:srgbClr val="000000"/>
                          </a:solidFill>
                          <a:latin typeface="+mn-lt"/>
                          <a:ea typeface="Times New Roman"/>
                          <a:cs typeface="Times New Roman"/>
                        </a:rPr>
                        <a:t>Score</a:t>
                      </a:r>
                      <a:endParaRPr lang="en-US" sz="24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00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9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00000"/>
                        </a:lnSpc>
                        <a:spcBef>
                          <a:spcPts val="0"/>
                        </a:spcBef>
                        <a:spcAft>
                          <a:spcPts val="0"/>
                        </a:spcAft>
                      </a:pPr>
                      <a:r>
                        <a:rPr lang="en-US" sz="11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00000"/>
                        </a:lnSpc>
                        <a:spcBef>
                          <a:spcPts val="0"/>
                        </a:spcBef>
                        <a:spcAft>
                          <a:spcPts val="0"/>
                        </a:spcAft>
                      </a:pPr>
                      <a:r>
                        <a:rPr lang="en-US" sz="1000" b="1" dirty="0" smtClean="0">
                          <a:solidFill>
                            <a:srgbClr val="000000"/>
                          </a:solidFill>
                          <a:effectLst>
                            <a:outerShdw blurRad="38100" dist="38100" dir="2700000" algn="tl">
                              <a:srgbClr val="000000">
                                <a:alpha val="43137"/>
                              </a:srgbClr>
                            </a:outerShdw>
                          </a:effectLst>
                          <a:latin typeface="+mn-lt"/>
                          <a:ea typeface="Times New Roman"/>
                          <a:cs typeface="Times New Roman"/>
                        </a:rPr>
                        <a:t>Conventions</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90890">
                <a:tc vMerge="1">
                  <a:txBody>
                    <a:bodyPr/>
                    <a:lstStyle/>
                    <a:p>
                      <a:endParaRPr lang="en-US"/>
                    </a:p>
                  </a:txBody>
                  <a:tcPr/>
                </a:tc>
                <a:tc>
                  <a:txBody>
                    <a:bodyPr/>
                    <a:lstStyle/>
                    <a:p>
                      <a:pPr marL="0" marR="0" algn="ctr">
                        <a:lnSpc>
                          <a:spcPct val="100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0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00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040892">
                <a:tc>
                  <a:txBody>
                    <a:bodyPr/>
                    <a:lstStyle/>
                    <a:p>
                      <a:pPr marL="0" marR="0" algn="ctr">
                        <a:lnSpc>
                          <a:spcPct val="100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00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53975" indent="0" algn="l">
                        <a:lnSpc>
                          <a:spcPct val="100000"/>
                        </a:lnSpc>
                      </a:pPr>
                      <a:r>
                        <a:rPr lang="en-US" sz="900" baseline="0" dirty="0" smtClean="0">
                          <a:latin typeface="+mn-lt"/>
                        </a:rPr>
                        <a:t>Uses a combination of</a:t>
                      </a:r>
                    </a:p>
                    <a:p>
                      <a:pPr marL="53975" indent="0" algn="l">
                        <a:lnSpc>
                          <a:spcPct val="100000"/>
                        </a:lnSpc>
                      </a:pPr>
                      <a:r>
                        <a:rPr lang="en-US" sz="900" baseline="0" dirty="0" smtClean="0">
                          <a:latin typeface="+mn-lt"/>
                        </a:rPr>
                        <a:t>drawing, dictation, &amp;</a:t>
                      </a:r>
                    </a:p>
                    <a:p>
                      <a:pPr marL="53975" indent="0" algn="l">
                        <a:lnSpc>
                          <a:spcPct val="100000"/>
                        </a:lnSpc>
                      </a:pPr>
                      <a:r>
                        <a:rPr lang="en-US" sz="900" baseline="0" dirty="0" smtClean="0">
                          <a:latin typeface="+mn-lt"/>
                        </a:rPr>
                        <a:t>writing (K) to compose</a:t>
                      </a:r>
                    </a:p>
                    <a:p>
                      <a:pPr marL="53975" indent="0" algn="l">
                        <a:lnSpc>
                          <a:spcPct val="100000"/>
                        </a:lnSpc>
                      </a:pPr>
                      <a:r>
                        <a:rPr lang="en-US" sz="900" baseline="0" dirty="0" smtClean="0">
                          <a:latin typeface="+mn-lt"/>
                        </a:rPr>
                        <a:t>Explains something</a:t>
                      </a:r>
                    </a:p>
                    <a:p>
                      <a:pPr marL="53975" indent="0" algn="l">
                        <a:lnSpc>
                          <a:spcPct val="100000"/>
                        </a:lnSpc>
                      </a:pPr>
                      <a:r>
                        <a:rPr lang="en-US" sz="900" baseline="0" dirty="0" smtClean="0">
                          <a:latin typeface="+mn-lt"/>
                        </a:rPr>
                        <a:t>more about the topic</a:t>
                      </a:r>
                    </a:p>
                    <a:p>
                      <a:pPr marL="53975" indent="0" algn="l">
                        <a:lnSpc>
                          <a:spcPct val="100000"/>
                        </a:lnSpc>
                      </a:pPr>
                      <a:r>
                        <a:rPr lang="en-US" sz="900" baseline="0" dirty="0" smtClean="0">
                          <a:latin typeface="+mn-lt"/>
                        </a:rPr>
                        <a:t>OR</a:t>
                      </a:r>
                    </a:p>
                    <a:p>
                      <a:pPr marL="53975" indent="0" algn="l">
                        <a:lnSpc>
                          <a:spcPct val="100000"/>
                        </a:lnSpc>
                      </a:pPr>
                      <a:r>
                        <a:rPr lang="en-US" sz="900" baseline="0" dirty="0" smtClean="0">
                          <a:latin typeface="+mn-lt"/>
                        </a:rPr>
                        <a:t>A connection is made</a:t>
                      </a:r>
                    </a:p>
                    <a:p>
                      <a:pPr marL="53975" indent="0" algn="l">
                        <a:lnSpc>
                          <a:spcPct val="100000"/>
                        </a:lnSpc>
                      </a:pPr>
                      <a:r>
                        <a:rPr lang="en-US" sz="900" baseline="0" dirty="0" smtClean="0">
                          <a:latin typeface="+mn-lt"/>
                        </a:rPr>
                        <a:t>between topic &amp;</a:t>
                      </a:r>
                    </a:p>
                    <a:p>
                      <a:pPr marL="53975" indent="0" algn="l">
                        <a:lnSpc>
                          <a:spcPct val="100000"/>
                        </a:lnSpc>
                      </a:pPr>
                      <a:r>
                        <a:rPr lang="en-US" sz="900" baseline="0" dirty="0" smtClean="0">
                          <a:latin typeface="+mn-lt"/>
                        </a:rPr>
                        <a:t>broader idea(s)</a:t>
                      </a:r>
                      <a:endParaRPr lang="en-US" sz="9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lnSpc>
                          <a:spcPct val="100000"/>
                        </a:lnSpc>
                      </a:pPr>
                      <a:r>
                        <a:rPr lang="en-US" sz="900" baseline="0" dirty="0" smtClean="0">
                          <a:latin typeface="+mn-lt"/>
                        </a:rPr>
                        <a:t>Intro, body, and</a:t>
                      </a:r>
                    </a:p>
                    <a:p>
                      <a:pPr algn="l">
                        <a:lnSpc>
                          <a:spcPct val="100000"/>
                        </a:lnSpc>
                      </a:pPr>
                      <a:r>
                        <a:rPr lang="en-US" sz="900" baseline="0" dirty="0" smtClean="0">
                          <a:latin typeface="+mn-lt"/>
                        </a:rPr>
                        <a:t>conclusion support</a:t>
                      </a:r>
                    </a:p>
                    <a:p>
                      <a:pPr algn="l">
                        <a:lnSpc>
                          <a:spcPct val="100000"/>
                        </a:lnSpc>
                      </a:pPr>
                      <a:r>
                        <a:rPr lang="en-US" sz="900" baseline="0" dirty="0" smtClean="0">
                          <a:latin typeface="+mn-lt"/>
                        </a:rPr>
                        <a:t>focus and reason(s)</a:t>
                      </a:r>
                    </a:p>
                    <a:p>
                      <a:pPr algn="l">
                        <a:lnSpc>
                          <a:spcPct val="100000"/>
                        </a:lnSpc>
                      </a:pPr>
                      <a:r>
                        <a:rPr lang="en-US" sz="900" baseline="0" dirty="0" smtClean="0">
                          <a:latin typeface="+mn-lt"/>
                        </a:rPr>
                        <a:t>Uses several transitions</a:t>
                      </a:r>
                    </a:p>
                    <a:p>
                      <a:pPr algn="l">
                        <a:lnSpc>
                          <a:spcPct val="100000"/>
                        </a:lnSpc>
                      </a:pPr>
                      <a:r>
                        <a:rPr lang="en-US" sz="900" baseline="0" dirty="0" smtClean="0">
                          <a:latin typeface="+mn-lt"/>
                        </a:rPr>
                        <a:t>appropriately (e.g.,</a:t>
                      </a:r>
                    </a:p>
                    <a:p>
                      <a:pPr algn="l">
                        <a:lnSpc>
                          <a:spcPct val="100000"/>
                        </a:lnSpc>
                      </a:pPr>
                      <a:r>
                        <a:rPr lang="en-US" sz="900" baseline="0" dirty="0" smtClean="0">
                          <a:latin typeface="+mn-lt"/>
                        </a:rPr>
                        <a:t>because, since, and,</a:t>
                      </a:r>
                    </a:p>
                    <a:p>
                      <a:pPr algn="l">
                        <a:lnSpc>
                          <a:spcPct val="100000"/>
                        </a:lnSpc>
                      </a:pPr>
                      <a:r>
                        <a:rPr lang="en-US" sz="900" baseline="0" dirty="0" smtClean="0">
                          <a:latin typeface="+mn-lt"/>
                        </a:rPr>
                        <a:t>also, for example,</a:t>
                      </a:r>
                    </a:p>
                    <a:p>
                      <a:pPr algn="l">
                        <a:lnSpc>
                          <a:spcPct val="100000"/>
                        </a:lnSpc>
                      </a:pPr>
                      <a:r>
                        <a:rPr lang="en-US" sz="900" baseline="0" dirty="0" smtClean="0">
                          <a:latin typeface="+mn-lt"/>
                        </a:rPr>
                        <a:t>since) to connect ideas</a:t>
                      </a:r>
                      <a:endParaRPr lang="en-US" sz="9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lnSpc>
                          <a:spcPct val="100000"/>
                        </a:lnSpc>
                      </a:pPr>
                      <a:r>
                        <a:rPr lang="en-US" sz="900" baseline="0" dirty="0" smtClean="0">
                          <a:latin typeface="+mn-lt"/>
                        </a:rPr>
                        <a:t>Elaborates using a</a:t>
                      </a:r>
                    </a:p>
                    <a:p>
                      <a:pPr algn="l">
                        <a:lnSpc>
                          <a:spcPct val="100000"/>
                        </a:lnSpc>
                      </a:pPr>
                      <a:r>
                        <a:rPr lang="en-US" sz="900" baseline="0" dirty="0" smtClean="0">
                          <a:latin typeface="+mn-lt"/>
                        </a:rPr>
                        <a:t>variety of relevant</a:t>
                      </a:r>
                    </a:p>
                    <a:p>
                      <a:pPr algn="l">
                        <a:lnSpc>
                          <a:spcPct val="100000"/>
                        </a:lnSpc>
                      </a:pPr>
                      <a:r>
                        <a:rPr lang="en-US" sz="900" baseline="0" dirty="0" smtClean="0">
                          <a:latin typeface="+mn-lt"/>
                        </a:rPr>
                        <a:t>details, examples,</a:t>
                      </a:r>
                    </a:p>
                    <a:p>
                      <a:pPr algn="l">
                        <a:lnSpc>
                          <a:spcPct val="100000"/>
                        </a:lnSpc>
                      </a:pPr>
                      <a:r>
                        <a:rPr lang="en-US" sz="900" baseline="0" dirty="0" smtClean="0">
                          <a:latin typeface="+mn-lt"/>
                        </a:rPr>
                        <a:t>quotes, etc. to support</a:t>
                      </a:r>
                    </a:p>
                    <a:p>
                      <a:pPr algn="l">
                        <a:lnSpc>
                          <a:spcPct val="100000"/>
                        </a:lnSpc>
                      </a:pPr>
                      <a:r>
                        <a:rPr lang="en-US" sz="900" baseline="0" dirty="0" smtClean="0">
                          <a:latin typeface="+mn-lt"/>
                        </a:rPr>
                        <a:t>focus (opinion) or</a:t>
                      </a:r>
                    </a:p>
                    <a:p>
                      <a:pPr algn="l">
                        <a:lnSpc>
                          <a:spcPct val="100000"/>
                        </a:lnSpc>
                      </a:pPr>
                      <a:r>
                        <a:rPr lang="en-US" sz="900" baseline="0" dirty="0" smtClean="0">
                          <a:latin typeface="+mn-lt"/>
                        </a:rPr>
                        <a:t>explain reasons</a:t>
                      </a:r>
                    </a:p>
                    <a:p>
                      <a:pPr algn="l">
                        <a:lnSpc>
                          <a:spcPct val="100000"/>
                        </a:lnSpc>
                      </a:pPr>
                      <a:r>
                        <a:rPr lang="en-US" sz="900" baseline="0" dirty="0" smtClean="0">
                          <a:latin typeface="+mn-lt"/>
                        </a:rPr>
                        <a:t>May use figurative</a:t>
                      </a:r>
                    </a:p>
                    <a:p>
                      <a:pPr algn="l">
                        <a:lnSpc>
                          <a:spcPct val="100000"/>
                        </a:lnSpc>
                      </a:pPr>
                      <a:r>
                        <a:rPr lang="en-US" sz="900" baseline="0" dirty="0" smtClean="0">
                          <a:latin typeface="+mn-lt"/>
                        </a:rPr>
                        <a:t>language (e.g., imagery,</a:t>
                      </a:r>
                    </a:p>
                    <a:p>
                      <a:pPr algn="l">
                        <a:lnSpc>
                          <a:spcPct val="100000"/>
                        </a:lnSpc>
                      </a:pPr>
                      <a:r>
                        <a:rPr lang="en-US" sz="900" baseline="0" dirty="0" smtClean="0">
                          <a:latin typeface="+mn-lt"/>
                        </a:rPr>
                        <a:t>simile, exaggeration)</a:t>
                      </a:r>
                      <a:endParaRPr lang="en-US" sz="9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lnSpc>
                          <a:spcPct val="100000"/>
                        </a:lnSpc>
                      </a:pPr>
                      <a:r>
                        <a:rPr lang="en-US" sz="900" baseline="0" dirty="0" smtClean="0">
                          <a:latin typeface="+mn-lt"/>
                        </a:rPr>
                        <a:t>Chooses words and</a:t>
                      </a:r>
                    </a:p>
                    <a:p>
                      <a:pPr algn="l">
                        <a:lnSpc>
                          <a:spcPct val="100000"/>
                        </a:lnSpc>
                      </a:pPr>
                      <a:r>
                        <a:rPr lang="en-US" sz="900" baseline="0" dirty="0" smtClean="0">
                          <a:latin typeface="+mn-lt"/>
                        </a:rPr>
                        <a:t>phrases for effect (e.g.,</a:t>
                      </a:r>
                    </a:p>
                    <a:p>
                      <a:pPr algn="l">
                        <a:lnSpc>
                          <a:spcPct val="100000"/>
                        </a:lnSpc>
                      </a:pPr>
                      <a:r>
                        <a:rPr lang="en-US" sz="900" baseline="0" dirty="0" smtClean="0">
                          <a:latin typeface="+mn-lt"/>
                        </a:rPr>
                        <a:t>precise, concrete, or</a:t>
                      </a:r>
                    </a:p>
                    <a:p>
                      <a:pPr algn="l">
                        <a:lnSpc>
                          <a:spcPct val="100000"/>
                        </a:lnSpc>
                      </a:pPr>
                      <a:r>
                        <a:rPr lang="en-US" sz="900" baseline="0" dirty="0" smtClean="0">
                          <a:latin typeface="+mn-lt"/>
                        </a:rPr>
                        <a:t>sensory vocabulary)</a:t>
                      </a:r>
                    </a:p>
                    <a:p>
                      <a:pPr algn="l">
                        <a:lnSpc>
                          <a:spcPct val="100000"/>
                        </a:lnSpc>
                      </a:pPr>
                      <a:r>
                        <a:rPr lang="en-US" sz="900" baseline="0" dirty="0" smtClean="0">
                          <a:latin typeface="+mn-lt"/>
                        </a:rPr>
                        <a:t>Uses variety of</a:t>
                      </a:r>
                    </a:p>
                    <a:p>
                      <a:pPr algn="l">
                        <a:lnSpc>
                          <a:spcPct val="100000"/>
                        </a:lnSpc>
                      </a:pPr>
                      <a:r>
                        <a:rPr lang="en-US" sz="900" baseline="0" dirty="0" smtClean="0">
                          <a:latin typeface="+mn-lt"/>
                        </a:rPr>
                        <a:t>sentences (simple,</a:t>
                      </a:r>
                    </a:p>
                    <a:p>
                      <a:pPr algn="l">
                        <a:lnSpc>
                          <a:spcPct val="100000"/>
                        </a:lnSpc>
                      </a:pPr>
                      <a:r>
                        <a:rPr lang="en-US" sz="900" baseline="0" dirty="0" smtClean="0">
                          <a:latin typeface="+mn-lt"/>
                        </a:rPr>
                        <a:t>compound, with</a:t>
                      </a:r>
                    </a:p>
                    <a:p>
                      <a:pPr algn="l">
                        <a:lnSpc>
                          <a:spcPct val="100000"/>
                        </a:lnSpc>
                      </a:pPr>
                      <a:r>
                        <a:rPr lang="en-US" sz="900" baseline="0" dirty="0" smtClean="0">
                          <a:latin typeface="+mn-lt"/>
                        </a:rPr>
                        <a:t>prepositional phrases)</a:t>
                      </a:r>
                      <a:endParaRPr lang="en-US" sz="9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lnSpc>
                          <a:spcPct val="100000"/>
                        </a:lnSpc>
                      </a:pPr>
                      <a:r>
                        <a:rPr lang="en-US" sz="900" baseline="0" dirty="0" smtClean="0">
                          <a:latin typeface="+mn-lt"/>
                        </a:rPr>
                        <a:t>Edits with support/</a:t>
                      </a:r>
                    </a:p>
                    <a:p>
                      <a:pPr algn="l">
                        <a:lnSpc>
                          <a:spcPct val="100000"/>
                        </a:lnSpc>
                      </a:pPr>
                      <a:r>
                        <a:rPr lang="en-US" sz="900" baseline="0" dirty="0" smtClean="0">
                          <a:latin typeface="+mn-lt"/>
                        </a:rPr>
                        <a:t>resources</a:t>
                      </a:r>
                    </a:p>
                    <a:p>
                      <a:pPr algn="l">
                        <a:lnSpc>
                          <a:spcPct val="100000"/>
                        </a:lnSpc>
                      </a:pPr>
                      <a:r>
                        <a:rPr lang="en-US" sz="900" baseline="0" dirty="0" smtClean="0">
                          <a:latin typeface="+mn-lt"/>
                        </a:rPr>
                        <a:t>Has few or no errors in</a:t>
                      </a:r>
                    </a:p>
                    <a:p>
                      <a:pPr algn="l">
                        <a:lnSpc>
                          <a:spcPct val="100000"/>
                        </a:lnSpc>
                      </a:pPr>
                      <a:r>
                        <a:rPr lang="en-US" sz="900" baseline="0" dirty="0" smtClean="0">
                          <a:latin typeface="+mn-lt"/>
                        </a:rPr>
                        <a:t>grammar, word usage,</a:t>
                      </a:r>
                    </a:p>
                    <a:p>
                      <a:pPr algn="l">
                        <a:lnSpc>
                          <a:spcPct val="100000"/>
                        </a:lnSpc>
                      </a:pPr>
                      <a:r>
                        <a:rPr lang="en-US" sz="900" baseline="0" dirty="0" smtClean="0">
                          <a:latin typeface="+mn-lt"/>
                        </a:rPr>
                        <a:t>or mechanics as</a:t>
                      </a:r>
                    </a:p>
                    <a:p>
                      <a:pPr algn="l">
                        <a:lnSpc>
                          <a:spcPct val="100000"/>
                        </a:lnSpc>
                      </a:pPr>
                      <a:r>
                        <a:rPr lang="en-US" sz="900" baseline="0" dirty="0" smtClean="0">
                          <a:latin typeface="+mn-lt"/>
                        </a:rPr>
                        <a:t>appropriate to grade</a:t>
                      </a:r>
                      <a:endParaRPr lang="en-US" sz="900" b="0" i="0" u="none" strike="noStrike" kern="1200" baseline="0" dirty="0" smtClean="0">
                        <a:solidFill>
                          <a:schemeClr val="tx1"/>
                        </a:solidFill>
                        <a:latin typeface="+mn-lt"/>
                        <a:ea typeface="+mn-ea"/>
                        <a:cs typeface="+mn-cs"/>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32461">
                <a:tc gridSpan="6">
                  <a:txBody>
                    <a:bodyPr/>
                    <a:lstStyle/>
                    <a:p>
                      <a:pPr marL="0" marR="0" algn="ctr">
                        <a:lnSpc>
                          <a:spcPct val="100000"/>
                        </a:lnSpc>
                        <a:spcBef>
                          <a:spcPts val="0"/>
                        </a:spcBef>
                        <a:spcAft>
                          <a:spcPts val="0"/>
                        </a:spcAft>
                      </a:pPr>
                      <a:r>
                        <a:rPr lang="en-US" sz="1400" b="1" dirty="0" smtClean="0">
                          <a:effectLst/>
                          <a:latin typeface="+mn-lt"/>
                          <a:ea typeface="Calibri"/>
                          <a:cs typeface="Times New Roman"/>
                        </a:rPr>
                        <a:t>Exemplar Example for Grade 2</a:t>
                      </a:r>
                      <a:endParaRPr lang="en-US" sz="1400" b="1" dirty="0">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hMerge="1">
                  <a:txBody>
                    <a:bodyPr/>
                    <a:lstStyle/>
                    <a:p>
                      <a:pPr marL="53975" indent="0" algn="l"/>
                      <a:endParaRPr lang="en-US" sz="700" b="0" i="0" u="none" strike="noStrike" dirty="0">
                        <a:solidFill>
                          <a:srgbClr val="00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a:endParaRPr lang="en-US" sz="700" dirty="0">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137031">
                <a:tc>
                  <a:txBody>
                    <a:bodyPr/>
                    <a:lstStyle/>
                    <a:p>
                      <a:pPr marL="0" marR="0" algn="ctr">
                        <a:lnSpc>
                          <a:spcPct val="100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00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smtClean="0">
                        <a:effectLst>
                          <a:outerShdw blurRad="38100" dist="38100" dir="2700000" algn="tl">
                            <a:srgbClr val="000000">
                              <a:alpha val="43137"/>
                            </a:srgbClr>
                          </a:outerShdw>
                        </a:effectLst>
                        <a:latin typeface="+mn-lt"/>
                        <a:ea typeface="Calibri"/>
                        <a:cs typeface="Times New Roman"/>
                      </a:endParaRPr>
                    </a:p>
                    <a:p>
                      <a:pPr marL="0" marR="0" algn="ctr">
                        <a:lnSpc>
                          <a:spcPct val="100000"/>
                        </a:lnSpc>
                        <a:spcBef>
                          <a:spcPts val="0"/>
                        </a:spcBef>
                        <a:spcAft>
                          <a:spcPts val="0"/>
                        </a:spcAft>
                      </a:pP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lvl="0" indent="-171450">
                        <a:lnSpc>
                          <a:spcPct val="100000"/>
                        </a:lnSpc>
                        <a:buFont typeface="Arial" panose="020B0604020202020204" pitchFamily="34" charset="0"/>
                        <a:buChar char="•"/>
                      </a:pPr>
                      <a:r>
                        <a:rPr lang="en-US" sz="900" u="none" strike="noStrike" dirty="0" smtClean="0">
                          <a:effectLst/>
                          <a:latin typeface="+mn-lt"/>
                        </a:rPr>
                        <a:t>Clearly identifies the opinion topic (with some words from the book) and the title.</a:t>
                      </a:r>
                    </a:p>
                    <a:p>
                      <a:pPr marL="171450" lvl="0" indent="-171450">
                        <a:lnSpc>
                          <a:spcPct val="100000"/>
                        </a:lnSpc>
                        <a:buFont typeface="Arial" panose="020B0604020202020204" pitchFamily="34" charset="0"/>
                        <a:buChar char="•"/>
                      </a:pPr>
                      <a:endParaRPr lang="en-US" sz="900" u="none" strike="noStrike" dirty="0" smtClean="0">
                        <a:effectLst/>
                        <a:latin typeface="+mn-lt"/>
                      </a:endParaRPr>
                    </a:p>
                    <a:p>
                      <a:pPr marL="61913" lvl="1" indent="0" algn="l">
                        <a:lnSpc>
                          <a:spcPct val="100000"/>
                        </a:lnSpc>
                      </a:pPr>
                      <a:r>
                        <a:rPr lang="en-US" sz="900" b="0" i="1" u="none" strike="noStrike" kern="1200" dirty="0" smtClean="0">
                          <a:solidFill>
                            <a:schemeClr val="tx1"/>
                          </a:solidFill>
                          <a:effectLst/>
                          <a:latin typeface="+mn-lt"/>
                          <a:ea typeface="+mn-ea"/>
                          <a:cs typeface="+mn-cs"/>
                        </a:rPr>
                        <a:t>When you go owling you don’t need words, or worm (warm) or any thing. but hope. This is (from) the book of </a:t>
                      </a:r>
                      <a:r>
                        <a:rPr lang="en-US" sz="900" b="0" i="1" u="sng" strike="noStrike" kern="1200" dirty="0" smtClean="0">
                          <a:solidFill>
                            <a:schemeClr val="tx1"/>
                          </a:solidFill>
                          <a:effectLst/>
                          <a:latin typeface="+mn-lt"/>
                          <a:ea typeface="+mn-ea"/>
                          <a:cs typeface="+mn-cs"/>
                        </a:rPr>
                        <a:t>Owl Moon</a:t>
                      </a:r>
                      <a:r>
                        <a:rPr lang="en-US" sz="900" b="0" i="1" u="none" strike="noStrike" kern="1200" dirty="0" smtClean="0">
                          <a:solidFill>
                            <a:schemeClr val="tx1"/>
                          </a:solidFill>
                          <a:effectLst/>
                          <a:latin typeface="+mn-lt"/>
                          <a:ea typeface="+mn-ea"/>
                          <a:cs typeface="+mn-cs"/>
                        </a:rPr>
                        <a:t>.</a:t>
                      </a:r>
                    </a:p>
                    <a:p>
                      <a:pPr marL="61913" lvl="1" indent="0" algn="l">
                        <a:lnSpc>
                          <a:spcPct val="100000"/>
                        </a:lnSpc>
                      </a:pPr>
                      <a:endParaRPr lang="en-US" sz="900" b="1" u="none" strike="noStrike" dirty="0" smtClean="0">
                        <a:effectLst>
                          <a:outerShdw blurRad="38100" dist="38100" dir="2700000" algn="tl">
                            <a:srgbClr val="000000">
                              <a:alpha val="43137"/>
                            </a:srgbClr>
                          </a:outerShdw>
                        </a:effectLst>
                        <a:latin typeface="+mn-lt"/>
                      </a:endParaRPr>
                    </a:p>
                    <a:p>
                      <a:pPr marL="171450" lvl="0" indent="-171450">
                        <a:lnSpc>
                          <a:spcPct val="100000"/>
                        </a:lnSpc>
                        <a:buFont typeface="Arial" panose="020B0604020202020204" pitchFamily="34" charset="0"/>
                        <a:buChar char="•"/>
                      </a:pPr>
                      <a:r>
                        <a:rPr lang="en-US" sz="1000" u="none" strike="noStrike" dirty="0" smtClean="0">
                          <a:effectLst/>
                          <a:latin typeface="+mn-lt"/>
                        </a:rPr>
                        <a:t>A connection is made between topic &amp; broader ideas.</a:t>
                      </a:r>
                    </a:p>
                    <a:p>
                      <a:pPr marL="171450" lvl="0" indent="-171450">
                        <a:lnSpc>
                          <a:spcPct val="100000"/>
                        </a:lnSpc>
                        <a:buFont typeface="Arial" panose="020B0604020202020204" pitchFamily="34" charset="0"/>
                        <a:buChar char="•"/>
                      </a:pPr>
                      <a:endParaRPr lang="en-US" sz="900" u="none" strike="noStrike" dirty="0" smtClean="0">
                        <a:effectLst/>
                        <a:latin typeface="+mn-lt"/>
                      </a:endParaRPr>
                    </a:p>
                    <a:p>
                      <a:pPr marL="0" lvl="0" indent="0">
                        <a:lnSpc>
                          <a:spcPct val="100000"/>
                        </a:lnSpc>
                        <a:buFont typeface="Arial" panose="020B0604020202020204" pitchFamily="34" charset="0"/>
                        <a:buNone/>
                      </a:pPr>
                      <a:r>
                        <a:rPr lang="en-US" sz="900" b="0" i="1" kern="1200" dirty="0" smtClean="0">
                          <a:solidFill>
                            <a:schemeClr val="tx1"/>
                          </a:solidFill>
                          <a:effectLst/>
                          <a:latin typeface="+mn-lt"/>
                          <a:ea typeface="+mn-ea"/>
                          <a:cs typeface="+mn-cs"/>
                        </a:rPr>
                        <a:t>When other kids are happy that makes me happy.</a:t>
                      </a:r>
                      <a:endParaRPr lang="en-US" sz="900" b="0" i="0" u="none" strike="noStrike" dirty="0">
                        <a:solidFill>
                          <a:srgbClr val="000000"/>
                        </a:solidFill>
                        <a:effectLst/>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66688" lvl="0" indent="-166688">
                        <a:lnSpc>
                          <a:spcPct val="100000"/>
                        </a:lnSpc>
                        <a:buFont typeface="Arial"/>
                        <a:buChar char="●"/>
                      </a:pPr>
                      <a:r>
                        <a:rPr lang="en-US" sz="900" b="0" dirty="0" smtClean="0">
                          <a:solidFill>
                            <a:schemeClr val="tx1"/>
                          </a:solidFill>
                          <a:effectLst/>
                          <a:latin typeface="+mn-lt"/>
                        </a:rPr>
                        <a:t>Provides a concluding statement which supports opinion.</a:t>
                      </a:r>
                    </a:p>
                    <a:p>
                      <a:pPr marL="166688" lvl="0" indent="-166688">
                        <a:lnSpc>
                          <a:spcPct val="100000"/>
                        </a:lnSpc>
                        <a:buFont typeface="Arial"/>
                        <a:buChar char="●"/>
                      </a:pPr>
                      <a:endParaRPr lang="en-US" sz="700" b="1" dirty="0" smtClean="0">
                        <a:solidFill>
                          <a:schemeClr val="tx1"/>
                        </a:solidFill>
                        <a:effectLst>
                          <a:outerShdw blurRad="38100" dist="38100" dir="2700000" algn="tl">
                            <a:srgbClr val="000000">
                              <a:alpha val="43137"/>
                            </a:srgbClr>
                          </a:outerShdw>
                        </a:effectLst>
                        <a:latin typeface="+mn-lt"/>
                      </a:endParaRPr>
                    </a:p>
                    <a:p>
                      <a:pPr marL="0" lvl="0" indent="0">
                        <a:lnSpc>
                          <a:spcPct val="100000"/>
                        </a:lnSpc>
                        <a:buFont typeface="Arial"/>
                        <a:buNone/>
                      </a:pPr>
                      <a:r>
                        <a:rPr lang="en-US" sz="900" b="0" i="1" dirty="0" smtClean="0">
                          <a:solidFill>
                            <a:schemeClr val="tx1"/>
                          </a:solidFill>
                          <a:effectLst/>
                          <a:latin typeface="+mn-lt"/>
                        </a:rPr>
                        <a:t>I like it Because it makes me feel good Because you don’t </a:t>
                      </a:r>
                      <a:r>
                        <a:rPr lang="en-US" sz="900" b="0" i="1" dirty="0" err="1" smtClean="0">
                          <a:solidFill>
                            <a:schemeClr val="tx1"/>
                          </a:solidFill>
                          <a:effectLst/>
                          <a:latin typeface="+mn-lt"/>
                        </a:rPr>
                        <a:t>haf’t</a:t>
                      </a:r>
                      <a:r>
                        <a:rPr lang="en-US" sz="900" b="0" i="1" dirty="0" smtClean="0">
                          <a:solidFill>
                            <a:schemeClr val="tx1"/>
                          </a:solidFill>
                          <a:effectLst/>
                          <a:latin typeface="+mn-lt"/>
                        </a:rPr>
                        <a:t> (have) to have words to go owling but you </a:t>
                      </a:r>
                      <a:r>
                        <a:rPr lang="en-US" sz="900" b="0" i="1" dirty="0" err="1" smtClean="0">
                          <a:solidFill>
                            <a:schemeClr val="tx1"/>
                          </a:solidFill>
                          <a:effectLst/>
                          <a:latin typeface="+mn-lt"/>
                        </a:rPr>
                        <a:t>haf’t</a:t>
                      </a:r>
                      <a:r>
                        <a:rPr lang="en-US" sz="900" b="0" i="1" dirty="0" smtClean="0">
                          <a:solidFill>
                            <a:schemeClr val="tx1"/>
                          </a:solidFill>
                          <a:effectLst/>
                          <a:latin typeface="+mn-lt"/>
                        </a:rPr>
                        <a:t> to have hope to see an owl.</a:t>
                      </a:r>
                    </a:p>
                    <a:p>
                      <a:pPr marL="0" lvl="0" indent="0">
                        <a:lnSpc>
                          <a:spcPct val="100000"/>
                        </a:lnSpc>
                        <a:buFont typeface="Arial"/>
                        <a:buNone/>
                      </a:pPr>
                      <a:endParaRPr lang="en-US" sz="700" b="1" dirty="0" smtClean="0">
                        <a:solidFill>
                          <a:schemeClr val="tx1"/>
                        </a:solidFill>
                        <a:effectLst>
                          <a:outerShdw blurRad="38100" dist="38100" dir="2700000" algn="tl">
                            <a:srgbClr val="000000">
                              <a:alpha val="43137"/>
                            </a:srgbClr>
                          </a:outerShdw>
                        </a:effectLst>
                        <a:latin typeface="+mn-lt"/>
                      </a:endParaRPr>
                    </a:p>
                    <a:p>
                      <a:pPr marL="166688" lvl="0" indent="-166688">
                        <a:lnSpc>
                          <a:spcPct val="100000"/>
                        </a:lnSpc>
                        <a:buFont typeface="Arial"/>
                        <a:buChar char="●"/>
                      </a:pPr>
                      <a:r>
                        <a:rPr lang="en-US" sz="900" b="0" dirty="0" smtClean="0">
                          <a:solidFill>
                            <a:schemeClr val="tx1"/>
                          </a:solidFill>
                          <a:effectLst/>
                          <a:latin typeface="+mn-lt"/>
                        </a:rPr>
                        <a:t>States one or more reasons for opinion.</a:t>
                      </a:r>
                    </a:p>
                    <a:p>
                      <a:pPr marL="166688" lvl="0" indent="-166688">
                        <a:lnSpc>
                          <a:spcPct val="100000"/>
                        </a:lnSpc>
                        <a:buFont typeface="Arial"/>
                        <a:buChar char="●"/>
                      </a:pPr>
                      <a:r>
                        <a:rPr lang="en-US" sz="900" b="0" dirty="0" smtClean="0">
                          <a:solidFill>
                            <a:schemeClr val="tx1"/>
                          </a:solidFill>
                          <a:effectLst/>
                          <a:latin typeface="+mn-lt"/>
                        </a:rPr>
                        <a:t>Uses transitions – linking words- to connect ideas.</a:t>
                      </a:r>
                    </a:p>
                    <a:p>
                      <a:pPr marL="166688" lvl="0" indent="-166688">
                        <a:lnSpc>
                          <a:spcPct val="100000"/>
                        </a:lnSpc>
                        <a:buFont typeface="Arial"/>
                        <a:buChar char="●"/>
                      </a:pPr>
                      <a:endParaRPr lang="en-US" sz="700" b="1" dirty="0" smtClean="0">
                        <a:solidFill>
                          <a:schemeClr val="tx1"/>
                        </a:solidFill>
                        <a:effectLst>
                          <a:outerShdw blurRad="38100" dist="38100" dir="2700000" algn="tl">
                            <a:srgbClr val="000000">
                              <a:alpha val="43137"/>
                            </a:srgbClr>
                          </a:outerShdw>
                        </a:effectLst>
                        <a:latin typeface="+mn-lt"/>
                      </a:endParaRPr>
                    </a:p>
                    <a:p>
                      <a:pPr marL="0" lvl="0" indent="0">
                        <a:lnSpc>
                          <a:spcPct val="100000"/>
                        </a:lnSpc>
                        <a:buFont typeface="Arial"/>
                        <a:buNone/>
                      </a:pPr>
                      <a:r>
                        <a:rPr lang="en-US" sz="700" b="0" i="1" dirty="0" smtClean="0">
                          <a:solidFill>
                            <a:schemeClr val="tx1"/>
                          </a:solidFill>
                          <a:effectLst/>
                          <a:latin typeface="+mn-lt"/>
                        </a:rPr>
                        <a:t>I </a:t>
                      </a:r>
                      <a:r>
                        <a:rPr lang="en-US" sz="900" b="0" i="1" dirty="0" smtClean="0">
                          <a:solidFill>
                            <a:schemeClr val="tx1"/>
                          </a:solidFill>
                          <a:effectLst/>
                          <a:latin typeface="+mn-lt"/>
                        </a:rPr>
                        <a:t>like it Because it makes me feel good Because you don’t </a:t>
                      </a:r>
                      <a:r>
                        <a:rPr lang="en-US" sz="900" b="0" i="1" dirty="0" err="1" smtClean="0">
                          <a:solidFill>
                            <a:schemeClr val="tx1"/>
                          </a:solidFill>
                          <a:effectLst/>
                          <a:latin typeface="+mn-lt"/>
                        </a:rPr>
                        <a:t>haf’t</a:t>
                      </a:r>
                      <a:r>
                        <a:rPr lang="en-US" sz="900" b="0" i="1" dirty="0" smtClean="0">
                          <a:solidFill>
                            <a:schemeClr val="tx1"/>
                          </a:solidFill>
                          <a:effectLst/>
                          <a:latin typeface="+mn-lt"/>
                        </a:rPr>
                        <a:t> (have) to have words to go owling but you </a:t>
                      </a:r>
                      <a:r>
                        <a:rPr lang="en-US" sz="900" b="0" i="1" dirty="0" err="1" smtClean="0">
                          <a:solidFill>
                            <a:schemeClr val="tx1"/>
                          </a:solidFill>
                          <a:effectLst/>
                          <a:latin typeface="+mn-lt"/>
                        </a:rPr>
                        <a:t>haf’t</a:t>
                      </a:r>
                      <a:r>
                        <a:rPr lang="en-US" sz="900" b="0" i="1" dirty="0" smtClean="0">
                          <a:solidFill>
                            <a:schemeClr val="tx1"/>
                          </a:solidFill>
                          <a:effectLst/>
                          <a:latin typeface="+mn-lt"/>
                        </a:rPr>
                        <a:t> to have hope to see an owl.</a:t>
                      </a:r>
                    </a:p>
                    <a:p>
                      <a:pPr marL="166688" lvl="0" indent="-166688">
                        <a:lnSpc>
                          <a:spcPct val="100000"/>
                        </a:lnSpc>
                        <a:buFont typeface="Arial"/>
                        <a:buChar char="●"/>
                      </a:pPr>
                      <a:endParaRPr lang="en-US" sz="700" b="1" dirty="0">
                        <a:solidFill>
                          <a:schemeClr val="tx1"/>
                        </a:solidFill>
                        <a:effectLst>
                          <a:outerShdw blurRad="38100" dist="38100" dir="2700000" algn="tl">
                            <a:srgbClr val="000000">
                              <a:alpha val="43137"/>
                            </a:srgbClr>
                          </a:outerShdw>
                        </a:effectLst>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lvl="0" indent="-171450">
                        <a:lnSpc>
                          <a:spcPct val="100000"/>
                        </a:lnSpc>
                        <a:buFont typeface="Arial" panose="020B0604020202020204" pitchFamily="34" charset="0"/>
                        <a:buChar char="•"/>
                      </a:pPr>
                      <a:r>
                        <a:rPr lang="en-US" sz="900" u="none" strike="noStrike" dirty="0" smtClean="0">
                          <a:solidFill>
                            <a:srgbClr val="FF0000"/>
                          </a:solidFill>
                          <a:effectLst/>
                          <a:latin typeface="+mn-lt"/>
                        </a:rPr>
                        <a:t>Elaborates using relevant details.</a:t>
                      </a:r>
                    </a:p>
                    <a:p>
                      <a:pPr marL="171450" lvl="0" indent="-171450">
                        <a:lnSpc>
                          <a:spcPct val="100000"/>
                        </a:lnSpc>
                        <a:buFont typeface="Arial" panose="020B0604020202020204" pitchFamily="34" charset="0"/>
                        <a:buChar char="•"/>
                      </a:pPr>
                      <a:r>
                        <a:rPr lang="en-US" sz="900" u="none" strike="noStrike" dirty="0" smtClean="0">
                          <a:solidFill>
                            <a:srgbClr val="FF0000"/>
                          </a:solidFill>
                          <a:effectLst/>
                          <a:latin typeface="+mn-lt"/>
                        </a:rPr>
                        <a:t>States an opinion about the book and supplies reasons to support the opinion.</a:t>
                      </a:r>
                      <a:endParaRPr lang="en-US" sz="900" i="1" u="none" strike="noStrike" kern="1200" dirty="0" smtClean="0">
                        <a:solidFill>
                          <a:srgbClr val="FF0000"/>
                        </a:solidFill>
                        <a:effectLst/>
                        <a:latin typeface="+mn-lt"/>
                        <a:ea typeface="+mn-ea"/>
                        <a:cs typeface="+mn-cs"/>
                      </a:endParaRPr>
                    </a:p>
                    <a:p>
                      <a:pPr lvl="0">
                        <a:lnSpc>
                          <a:spcPct val="100000"/>
                        </a:lnSpc>
                      </a:pPr>
                      <a:endParaRPr lang="en-US" sz="900" i="1" u="none" strike="noStrike" kern="1200" dirty="0" smtClean="0">
                        <a:solidFill>
                          <a:srgbClr val="C00000"/>
                        </a:solidFill>
                        <a:effectLst/>
                        <a:latin typeface="+mn-lt"/>
                        <a:ea typeface="+mn-ea"/>
                        <a:cs typeface="+mn-cs"/>
                      </a:endParaRPr>
                    </a:p>
                    <a:p>
                      <a:pPr lvl="0">
                        <a:lnSpc>
                          <a:spcPct val="100000"/>
                        </a:lnSpc>
                      </a:pPr>
                      <a:r>
                        <a:rPr lang="en-US" sz="900" b="0" i="1" u="none" strike="noStrike" kern="1200" dirty="0" smtClean="0">
                          <a:solidFill>
                            <a:srgbClr val="FF0000"/>
                          </a:solidFill>
                          <a:effectLst/>
                          <a:latin typeface="+mn-lt"/>
                          <a:ea typeface="+mn-ea"/>
                          <a:cs typeface="+mn-cs"/>
                        </a:rPr>
                        <a:t> like that phrase Because The boy was happy because</a:t>
                      </a:r>
                      <a:r>
                        <a:rPr lang="en-US" sz="900" b="0" i="1" u="none" strike="noStrike" kern="1200" baseline="0" dirty="0" smtClean="0">
                          <a:solidFill>
                            <a:srgbClr val="FF0000"/>
                          </a:solidFill>
                          <a:effectLst/>
                          <a:latin typeface="+mn-lt"/>
                          <a:ea typeface="+mn-ea"/>
                          <a:cs typeface="+mn-cs"/>
                        </a:rPr>
                        <a:t> </a:t>
                      </a:r>
                      <a:r>
                        <a:rPr lang="en-US" sz="900" b="0" i="1" u="none" strike="noStrike" kern="1200" dirty="0" smtClean="0">
                          <a:solidFill>
                            <a:srgbClr val="FF0000"/>
                          </a:solidFill>
                          <a:effectLst/>
                          <a:latin typeface="+mn-lt"/>
                          <a:ea typeface="+mn-ea"/>
                          <a:cs typeface="+mn-cs"/>
                        </a:rPr>
                        <a:t>(because) he got to go owling and </a:t>
                      </a:r>
                      <a:r>
                        <a:rPr lang="en-US" sz="900" b="0" i="1" u="none" strike="noStrike" kern="1200" dirty="0" err="1" smtClean="0">
                          <a:solidFill>
                            <a:srgbClr val="FF0000"/>
                          </a:solidFill>
                          <a:effectLst/>
                          <a:latin typeface="+mn-lt"/>
                          <a:ea typeface="+mn-ea"/>
                          <a:cs typeface="+mn-cs"/>
                        </a:rPr>
                        <a:t>hes</a:t>
                      </a:r>
                      <a:r>
                        <a:rPr lang="en-US" sz="900" b="0" i="1" u="none" strike="noStrike" kern="1200" dirty="0" smtClean="0">
                          <a:solidFill>
                            <a:srgbClr val="FF0000"/>
                          </a:solidFill>
                          <a:effectLst/>
                          <a:latin typeface="+mn-lt"/>
                          <a:ea typeface="+mn-ea"/>
                          <a:cs typeface="+mn-cs"/>
                        </a:rPr>
                        <a:t> (he’s) been wonted (wanting) to go owling for a long time and he finally got to go. When other kids are happy that makes me happy	</a:t>
                      </a:r>
                      <a:endParaRPr lang="en-US" sz="900" b="0" i="1" dirty="0">
                        <a:solidFill>
                          <a:srgbClr val="FF0000"/>
                        </a:solidFill>
                        <a:effectLst/>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12713" lvl="0" indent="-112713">
                        <a:lnSpc>
                          <a:spcPct val="100000"/>
                        </a:lnSpc>
                        <a:buFont typeface="Arial" panose="020B0604020202020204" pitchFamily="34" charset="0"/>
                        <a:buChar char="•"/>
                      </a:pPr>
                      <a:r>
                        <a:rPr lang="en-US" sz="900" u="none" strike="noStrike" dirty="0" smtClean="0">
                          <a:solidFill>
                            <a:srgbClr val="FF0000"/>
                          </a:solidFill>
                          <a:effectLst/>
                          <a:latin typeface="+mn-lt"/>
                        </a:rPr>
                        <a:t>Appropriate use of vocabulary. </a:t>
                      </a:r>
                    </a:p>
                    <a:p>
                      <a:pPr marL="112713" indent="-112713">
                        <a:lnSpc>
                          <a:spcPct val="100000"/>
                        </a:lnSpc>
                        <a:buFont typeface="Arial" panose="020B0604020202020204" pitchFamily="34" charset="0"/>
                        <a:buChar char="•"/>
                      </a:pPr>
                      <a:r>
                        <a:rPr lang="en-US" sz="900" dirty="0" smtClean="0">
                          <a:solidFill>
                            <a:srgbClr val="FF0000"/>
                          </a:solidFill>
                          <a:effectLst/>
                          <a:latin typeface="+mn-lt"/>
                          <a:ea typeface="Arial"/>
                        </a:rPr>
                        <a:t>Uses a variety of sentence (simple and compound).</a:t>
                      </a:r>
                      <a:endParaRPr lang="en-US" sz="900" dirty="0">
                        <a:solidFill>
                          <a:srgbClr val="FF0000"/>
                        </a:solidFill>
                        <a:latin typeface="+mn-lt"/>
                      </a:endParaRP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lgn="l">
                        <a:lnSpc>
                          <a:spcPct val="100000"/>
                        </a:lnSpc>
                        <a:buFont typeface="Arial" panose="020B0604020202020204" pitchFamily="34" charset="0"/>
                        <a:buChar char="•"/>
                      </a:pPr>
                      <a:r>
                        <a:rPr lang="en-US" sz="900" b="0" i="0" u="none" strike="noStrike" kern="1200" baseline="0" dirty="0" smtClean="0">
                          <a:solidFill>
                            <a:srgbClr val="FF0000"/>
                          </a:solidFill>
                          <a:latin typeface="+mn-lt"/>
                          <a:ea typeface="+mn-ea"/>
                          <a:cs typeface="+mn-cs"/>
                        </a:rPr>
                        <a:t>Demonstrates growing command of the conventions of standard written English:</a:t>
                      </a:r>
                    </a:p>
                    <a:p>
                      <a:pPr algn="l">
                        <a:lnSpc>
                          <a:spcPct val="100000"/>
                        </a:lnSpc>
                      </a:pPr>
                      <a:endParaRPr lang="en-US" sz="900" b="0" i="0" u="none" strike="noStrike" kern="1200" baseline="0" dirty="0" smtClean="0">
                        <a:solidFill>
                          <a:srgbClr val="FF0000"/>
                        </a:solidFill>
                        <a:latin typeface="+mn-lt"/>
                        <a:ea typeface="+mn-ea"/>
                        <a:cs typeface="+mn-cs"/>
                      </a:endParaRPr>
                    </a:p>
                    <a:p>
                      <a:pPr marL="61913" indent="-61913" algn="l">
                        <a:lnSpc>
                          <a:spcPct val="100000"/>
                        </a:lnSpc>
                        <a:buFont typeface="Arial" panose="020B0604020202020204" pitchFamily="34" charset="0"/>
                        <a:buChar char="•"/>
                      </a:pPr>
                      <a:r>
                        <a:rPr lang="en-US" sz="900" b="0" i="0" u="none" strike="noStrike" kern="1200" baseline="0" dirty="0" smtClean="0">
                          <a:solidFill>
                            <a:srgbClr val="FF0000"/>
                          </a:solidFill>
                          <a:latin typeface="+mn-lt"/>
                          <a:ea typeface="+mn-ea"/>
                          <a:cs typeface="+mn-cs"/>
                        </a:rPr>
                        <a:t>Capital letters are used in a title.</a:t>
                      </a:r>
                      <a:r>
                        <a:rPr lang="en-US" sz="900" u="none" strike="noStrike" dirty="0" smtClean="0">
                          <a:solidFill>
                            <a:srgbClr val="FF0000"/>
                          </a:solidFill>
                          <a:effectLst/>
                          <a:latin typeface="+mn-lt"/>
                        </a:rPr>
                        <a:t> r</a:t>
                      </a:r>
                      <a:endParaRPr lang="en-US" sz="900" b="0" i="0" u="none" strike="noStrike" kern="1200" baseline="0" dirty="0" smtClean="0">
                        <a:solidFill>
                          <a:srgbClr val="FF0000"/>
                        </a:solidFill>
                        <a:latin typeface="+mn-lt"/>
                        <a:ea typeface="+mn-ea"/>
                        <a:cs typeface="+mn-cs"/>
                      </a:endParaRPr>
                    </a:p>
                    <a:p>
                      <a:pPr marL="61913" indent="-61913" algn="l">
                        <a:lnSpc>
                          <a:spcPct val="100000"/>
                        </a:lnSpc>
                        <a:buFont typeface="Arial" panose="020B0604020202020204" pitchFamily="34" charset="0"/>
                        <a:buChar char="•"/>
                      </a:pPr>
                      <a:r>
                        <a:rPr lang="en-US" sz="900" b="0" i="0" u="none" strike="noStrike" kern="1200" baseline="0" dirty="0" smtClean="0">
                          <a:solidFill>
                            <a:srgbClr val="FF0000"/>
                          </a:solidFill>
                          <a:latin typeface="+mn-lt"/>
                          <a:ea typeface="+mn-ea"/>
                          <a:cs typeface="+mn-cs"/>
                        </a:rPr>
                        <a:t>The pronoun I is capitalized.</a:t>
                      </a:r>
                    </a:p>
                    <a:p>
                      <a:pPr marL="61913" indent="-61913" algn="l">
                        <a:lnSpc>
                          <a:spcPct val="100000"/>
                        </a:lnSpc>
                        <a:buFont typeface="Arial" panose="020B0604020202020204" pitchFamily="34" charset="0"/>
                        <a:buChar char="•"/>
                      </a:pPr>
                      <a:r>
                        <a:rPr lang="en-US" sz="900" b="0" i="0" u="none" strike="noStrike" kern="1200" baseline="0" dirty="0" smtClean="0">
                          <a:solidFill>
                            <a:srgbClr val="FF0000"/>
                          </a:solidFill>
                          <a:latin typeface="+mn-lt"/>
                          <a:ea typeface="+mn-ea"/>
                          <a:cs typeface="+mn-cs"/>
                        </a:rPr>
                        <a:t>All sentences begin with a capital letter.</a:t>
                      </a:r>
                    </a:p>
                    <a:p>
                      <a:pPr marL="61913" indent="-61913" algn="l">
                        <a:lnSpc>
                          <a:spcPct val="100000"/>
                        </a:lnSpc>
                        <a:buFont typeface="Arial" panose="020B0604020202020204" pitchFamily="34" charset="0"/>
                        <a:buChar char="•"/>
                      </a:pPr>
                      <a:r>
                        <a:rPr lang="en-US" sz="900" b="0" i="0" u="none" strike="noStrike" kern="1200" baseline="0" dirty="0" smtClean="0">
                          <a:solidFill>
                            <a:srgbClr val="FF0000"/>
                          </a:solidFill>
                          <a:latin typeface="+mn-lt"/>
                          <a:ea typeface="+mn-ea"/>
                          <a:cs typeface="+mn-cs"/>
                        </a:rPr>
                        <a:t>The title of the book is underlined.</a:t>
                      </a:r>
                    </a:p>
                    <a:p>
                      <a:pPr marL="61913" indent="-61913" algn="l">
                        <a:lnSpc>
                          <a:spcPct val="100000"/>
                        </a:lnSpc>
                        <a:buFont typeface="Arial" panose="020B0604020202020204" pitchFamily="34" charset="0"/>
                        <a:buChar char="•"/>
                      </a:pPr>
                      <a:r>
                        <a:rPr lang="en-US" sz="900" b="0" i="0" u="none" strike="noStrike" kern="1200" baseline="0" dirty="0" smtClean="0">
                          <a:solidFill>
                            <a:srgbClr val="FF0000"/>
                          </a:solidFill>
                          <a:latin typeface="+mn-lt"/>
                          <a:ea typeface="+mn-ea"/>
                          <a:cs typeface="+mn-cs"/>
                        </a:rPr>
                        <a:t>Most words are spelled correctly. </a:t>
                      </a:r>
                    </a:p>
                    <a:p>
                      <a:pPr marL="61913" indent="-61913" algn="l">
                        <a:lnSpc>
                          <a:spcPct val="100000"/>
                        </a:lnSpc>
                        <a:buFont typeface="Arial" panose="020B0604020202020204" pitchFamily="34" charset="0"/>
                        <a:buChar char="•"/>
                      </a:pPr>
                      <a:r>
                        <a:rPr lang="en-US" sz="900" b="0" i="0" u="none" strike="noStrike" kern="1200" baseline="0" dirty="0" smtClean="0">
                          <a:solidFill>
                            <a:srgbClr val="FF0000"/>
                          </a:solidFill>
                          <a:latin typeface="+mn-lt"/>
                          <a:ea typeface="+mn-ea"/>
                          <a:cs typeface="+mn-cs"/>
                        </a:rPr>
                        <a:t>The use of the comma and the apostrophe is not consistent, but all sentences end with periods.</a:t>
                      </a:r>
                    </a:p>
                  </a:txBody>
                  <a:tcPr marL="123381" marR="14021" marT="7345"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
        <p:nvSpPr>
          <p:cNvPr id="8" name="Footer Placeholder 7"/>
          <p:cNvSpPr>
            <a:spLocks noGrp="1"/>
          </p:cNvSpPr>
          <p:nvPr>
            <p:ph type="ftr" sz="quarter" idx="11"/>
          </p:nvPr>
        </p:nvSpPr>
        <p:spPr>
          <a:xfrm>
            <a:off x="6096000" y="6400800"/>
            <a:ext cx="2895600" cy="365125"/>
          </a:xfrm>
        </p:spPr>
        <p:txBody>
          <a:bodyPr/>
          <a:lstStyle/>
          <a:p>
            <a:r>
              <a:rPr lang="en-US" smtClean="0"/>
              <a:t>12/01/14 Judy Ramer/OSP and HSD</a:t>
            </a:r>
            <a:endParaRPr lang="en-US"/>
          </a:p>
        </p:txBody>
      </p:sp>
      <p:sp>
        <p:nvSpPr>
          <p:cNvPr id="3" name="TextBox 2"/>
          <p:cNvSpPr txBox="1"/>
          <p:nvPr/>
        </p:nvSpPr>
        <p:spPr>
          <a:xfrm>
            <a:off x="457200" y="6096000"/>
            <a:ext cx="8153400" cy="246221"/>
          </a:xfrm>
          <a:prstGeom prst="rect">
            <a:avLst/>
          </a:prstGeom>
          <a:noFill/>
        </p:spPr>
        <p:txBody>
          <a:bodyPr wrap="square" rtlCol="0">
            <a:spAutoFit/>
          </a:bodyPr>
          <a:lstStyle/>
          <a:p>
            <a:r>
              <a:rPr lang="en-US" sz="1000" i="1" dirty="0">
                <a:solidFill>
                  <a:srgbClr val="FF0000"/>
                </a:solidFill>
              </a:rPr>
              <a:t>Any text in red is a skill that isn’t part of this grade level’s Writing standard.  However, a score is given to support the teaching of that skill.</a:t>
            </a:r>
          </a:p>
        </p:txBody>
      </p:sp>
    </p:spTree>
    <p:extLst>
      <p:ext uri="{BB962C8B-B14F-4D97-AF65-F5344CB8AC3E}">
        <p14:creationId xmlns:p14="http://schemas.microsoft.com/office/powerpoint/2010/main" val="16140756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1000" y="28222"/>
            <a:ext cx="8229600" cy="670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a:xfrm>
            <a:off x="6172200" y="6475041"/>
            <a:ext cx="2895600" cy="365125"/>
          </a:xfrm>
        </p:spPr>
        <p:txBody>
          <a:bodyPr/>
          <a:lstStyle/>
          <a:p>
            <a:r>
              <a:rPr lang="en-US" dirty="0" smtClean="0"/>
              <a:t>12/01/14 Judy Ramer/OSP and HSD</a:t>
            </a:r>
            <a:endParaRPr lang="en-US" dirty="0"/>
          </a:p>
        </p:txBody>
      </p:sp>
    </p:spTree>
    <p:extLst>
      <p:ext uri="{BB962C8B-B14F-4D97-AF65-F5344CB8AC3E}">
        <p14:creationId xmlns:p14="http://schemas.microsoft.com/office/powerpoint/2010/main" val="1393550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1849915"/>
              </p:ext>
            </p:extLst>
          </p:nvPr>
        </p:nvGraphicFramePr>
        <p:xfrm>
          <a:off x="304800" y="213990"/>
          <a:ext cx="8606982" cy="6486911"/>
        </p:xfrm>
        <a:graphic>
          <a:graphicData uri="http://schemas.openxmlformats.org/drawingml/2006/table">
            <a:tbl>
              <a:tblPr/>
              <a:tblGrid>
                <a:gridCol w="914400"/>
                <a:gridCol w="1371600"/>
                <a:gridCol w="1520381"/>
                <a:gridCol w="497110"/>
                <a:gridCol w="1331691"/>
                <a:gridCol w="1371600"/>
                <a:gridCol w="1600200"/>
              </a:tblGrid>
              <a:tr h="291851">
                <a:tc gridSpan="4">
                  <a:txBody>
                    <a:bodyPr/>
                    <a:lstStyle/>
                    <a:p>
                      <a:r>
                        <a:rPr lang="en-US" sz="800" dirty="0" smtClean="0"/>
                        <a:t>CCSS.ELA-Literacy.W.4.1.a</a:t>
                      </a:r>
                    </a:p>
                    <a:p>
                      <a:r>
                        <a:rPr lang="en-US" sz="800" dirty="0" smtClean="0"/>
                        <a:t>Introduce a topic or text clearly, state an opinion, and create an organizational structure in which related ideas are grouped to support the writer's purpose.</a:t>
                      </a:r>
                    </a:p>
                    <a:p>
                      <a:r>
                        <a:rPr lang="en-US" sz="800" dirty="0" smtClean="0"/>
                        <a:t>CCSS.ELA-Literacy.W.4.1.b</a:t>
                      </a:r>
                    </a:p>
                    <a:p>
                      <a:r>
                        <a:rPr lang="en-US" sz="800" dirty="0" smtClean="0"/>
                        <a:t>Provide reasons that are supported by facts and details.</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r>
                        <a:rPr lang="en-US" sz="800" dirty="0" smtClean="0"/>
                        <a:t>CCSS.ELA-Literacy.W.4.1.a</a:t>
                      </a:r>
                    </a:p>
                    <a:p>
                      <a:r>
                        <a:rPr lang="en-US" sz="800" dirty="0" smtClean="0"/>
                        <a:t>Introduce a topic or text clearly, state an opinion, and create an organizational structure in which related ideas are grouped to support the writer's purpose.</a:t>
                      </a:r>
                    </a:p>
                    <a:p>
                      <a:r>
                        <a:rPr lang="en-US" sz="800" dirty="0" smtClean="0"/>
                        <a:t>CCSS.ELA-Literacy.W.4.1.b</a:t>
                      </a:r>
                    </a:p>
                    <a:p>
                      <a:r>
                        <a:rPr lang="en-US" sz="800" dirty="0" smtClean="0"/>
                        <a:t>Provide reasons that are supported by facts and details.</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291851">
                <a:tc gridSpan="7">
                  <a:txBody>
                    <a:bodyPr/>
                    <a:lstStyle/>
                    <a:p>
                      <a:pPr marL="0" marR="0" algn="ctr">
                        <a:lnSpc>
                          <a:spcPct val="115000"/>
                        </a:lnSpc>
                        <a:spcBef>
                          <a:spcPts val="0"/>
                        </a:spcBef>
                        <a:spcAft>
                          <a:spcPts val="0"/>
                        </a:spcAft>
                      </a:pPr>
                      <a:r>
                        <a:rPr lang="en-US" sz="1800" b="1" i="1" dirty="0" smtClean="0">
                          <a:latin typeface="+mn-lt"/>
                          <a:ea typeface="Calibri"/>
                          <a:cs typeface="Times New Roman"/>
                        </a:rPr>
                        <a:t>3-5  </a:t>
                      </a:r>
                      <a:r>
                        <a:rPr lang="en-US" sz="1800" dirty="0" smtClean="0">
                          <a:latin typeface="+mn-lt"/>
                          <a:ea typeface="Calibri"/>
                          <a:cs typeface="Times New Roman"/>
                        </a:rPr>
                        <a:t>SBAC 4 Point Opinion Rubric</a:t>
                      </a:r>
                      <a:endParaRPr lang="en-US" sz="18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91851">
                <a:tc rowSpan="2">
                  <a:txBody>
                    <a:bodyPr/>
                    <a:lstStyle/>
                    <a:p>
                      <a:pPr marL="0" marR="0" algn="ctr">
                        <a:lnSpc>
                          <a:spcPct val="115000"/>
                        </a:lnSpc>
                        <a:spcBef>
                          <a:spcPts val="0"/>
                        </a:spcBef>
                        <a:spcAft>
                          <a:spcPts val="0"/>
                        </a:spcAft>
                      </a:pPr>
                      <a:r>
                        <a:rPr lang="en-US" sz="2000" b="1" dirty="0">
                          <a:solidFill>
                            <a:srgbClr val="000000"/>
                          </a:solidFill>
                          <a:latin typeface="+mn-lt"/>
                          <a:ea typeface="Times New Roman"/>
                          <a:cs typeface="Times New Roman"/>
                        </a:rPr>
                        <a:t>Score</a:t>
                      </a:r>
                      <a:endParaRPr lang="en-US" sz="2000" dirty="0">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n-US" sz="11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3">
                  <a:txBody>
                    <a:bodyPr/>
                    <a:lstStyle/>
                    <a:p>
                      <a:pPr marL="0" marR="0" algn="ctr">
                        <a:lnSpc>
                          <a:spcPct val="115000"/>
                        </a:lnSpc>
                        <a:spcBef>
                          <a:spcPts val="0"/>
                        </a:spcBef>
                        <a:spcAft>
                          <a:spcPts val="0"/>
                        </a:spcAft>
                      </a:pPr>
                      <a:r>
                        <a:rPr lang="en-US" sz="11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11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n-US" sz="100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10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24028">
                <a:tc vMerge="1">
                  <a:txBody>
                    <a:bodyPr/>
                    <a:lstStyle/>
                    <a:p>
                      <a:endParaRPr lang="en-US"/>
                    </a:p>
                  </a:txBody>
                  <a:tcPr/>
                </a:tc>
                <a:tc>
                  <a:txBody>
                    <a:bodyPr/>
                    <a:lstStyle/>
                    <a:p>
                      <a:pPr marL="0" marR="0" algn="ctr">
                        <a:lnSpc>
                          <a:spcPct val="115000"/>
                        </a:lnSpc>
                        <a:spcBef>
                          <a:spcPts val="0"/>
                        </a:spcBef>
                        <a:spcAft>
                          <a:spcPts val="0"/>
                        </a:spcAft>
                      </a:pPr>
                      <a:r>
                        <a:rPr lang="en-US" sz="9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900" b="1" dirty="0" smtClean="0">
                          <a:effectLst>
                            <a:outerShdw blurRad="38100" dist="38100" dir="2700000" algn="tl">
                              <a:srgbClr val="000000">
                                <a:alpha val="43137"/>
                              </a:srgbClr>
                            </a:outerShdw>
                          </a:effectLst>
                          <a:latin typeface="+mn-lt"/>
                        </a:rPr>
                        <a:t>Organization</a:t>
                      </a:r>
                      <a:endParaRPr lang="en-US" sz="900" b="1" dirty="0">
                        <a:effectLst>
                          <a:outerShdw blurRad="38100" dist="38100" dir="2700000" algn="tl">
                            <a:srgbClr val="000000">
                              <a:alpha val="43137"/>
                            </a:srgbClr>
                          </a:outerShdw>
                        </a:effectLst>
                        <a:latin typeface="+mn-lt"/>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gridSpan="2">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9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9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137031">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1000" kern="1200" baseline="0" dirty="0" smtClean="0">
                          <a:solidFill>
                            <a:schemeClr val="tx1"/>
                          </a:solidFill>
                          <a:latin typeface="+mn-lt"/>
                          <a:ea typeface="+mn-ea"/>
                          <a:cs typeface="+mn-cs"/>
                        </a:rPr>
                        <a:t>The response is fully sustained and consistently and purposefully focused: </a:t>
                      </a:r>
                    </a:p>
                    <a:p>
                      <a:pPr marL="119063" indent="-119063">
                        <a:buFont typeface="Arial" pitchFamily="34" charset="0"/>
                        <a:buChar char="•"/>
                      </a:pPr>
                      <a:r>
                        <a:rPr lang="en-US" sz="900" kern="1200" baseline="0" dirty="0" smtClean="0">
                          <a:solidFill>
                            <a:schemeClr val="tx1"/>
                          </a:solidFill>
                          <a:latin typeface="+mn-lt"/>
                          <a:ea typeface="+mn-ea"/>
                          <a:cs typeface="+mn-cs"/>
                        </a:rPr>
                        <a:t>opinion is clearly stated, focused, and strongly maintained </a:t>
                      </a:r>
                    </a:p>
                    <a:p>
                      <a:pPr marL="119063" indent="-119063">
                        <a:buFont typeface="Arial" pitchFamily="34" charset="0"/>
                        <a:buChar char="•"/>
                      </a:pPr>
                      <a:r>
                        <a:rPr lang="en-US" sz="900" kern="1200" baseline="0" dirty="0" smtClean="0">
                          <a:solidFill>
                            <a:schemeClr val="tx1"/>
                          </a:solidFill>
                          <a:latin typeface="+mn-lt"/>
                          <a:ea typeface="+mn-ea"/>
                          <a:cs typeface="+mn-cs"/>
                        </a:rPr>
                        <a:t>opinion is communicated clearly within the context </a:t>
                      </a: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mn-lt"/>
                        </a:rPr>
                        <a:t>The response has a clear and effective organizational structure creating unity and completeness: </a:t>
                      </a:r>
                      <a:endParaRPr lang="en-US" sz="1000" b="0" i="0" u="none" strike="noStrike" dirty="0" smtClean="0">
                        <a:solidFill>
                          <a:srgbClr val="000000"/>
                        </a:solidFill>
                        <a:latin typeface="+mn-lt"/>
                      </a:endParaRPr>
                    </a:p>
                    <a:p>
                      <a:pPr marL="119063" indent="-119063" algn="l" fontAlgn="t">
                        <a:buFont typeface="Arial" pitchFamily="34" charset="0"/>
                        <a:buChar char="•"/>
                      </a:pPr>
                      <a:r>
                        <a:rPr lang="en-US" sz="900" b="0" i="0" u="none" strike="noStrike" dirty="0" smtClean="0">
                          <a:solidFill>
                            <a:srgbClr val="000000"/>
                          </a:solidFill>
                          <a:latin typeface="+mn-lt"/>
                        </a:rPr>
                        <a:t>effective</a:t>
                      </a:r>
                      <a:r>
                        <a:rPr lang="en-US" sz="900" b="0" i="0" u="none" strike="noStrike" dirty="0">
                          <a:solidFill>
                            <a:srgbClr val="000000"/>
                          </a:solidFill>
                          <a:latin typeface="+mn-lt"/>
                        </a:rPr>
                        <a:t>, consistent use of a variety of transitional strategies </a:t>
                      </a:r>
                      <a:endParaRPr lang="en-US" sz="900" b="0" i="0" u="none" strike="noStrike" dirty="0" smtClean="0">
                        <a:solidFill>
                          <a:srgbClr val="000000"/>
                        </a:solidFill>
                        <a:latin typeface="+mn-lt"/>
                      </a:endParaRPr>
                    </a:p>
                    <a:p>
                      <a:pPr marL="119063" indent="-119063" algn="l" fontAlgn="t">
                        <a:buFont typeface="Arial" pitchFamily="34" charset="0"/>
                        <a:buChar char="•"/>
                      </a:pPr>
                      <a:r>
                        <a:rPr lang="en-US" sz="900" b="0" i="0" u="none" strike="noStrike" dirty="0" smtClean="0">
                          <a:solidFill>
                            <a:srgbClr val="000000"/>
                          </a:solidFill>
                          <a:latin typeface="+mn-lt"/>
                        </a:rPr>
                        <a:t>logical </a:t>
                      </a:r>
                      <a:r>
                        <a:rPr lang="en-US" sz="900" b="0" i="0" u="none" strike="noStrike" dirty="0">
                          <a:solidFill>
                            <a:srgbClr val="000000"/>
                          </a:solidFill>
                          <a:latin typeface="+mn-lt"/>
                        </a:rPr>
                        <a:t>progression of ideas from beginning to end </a:t>
                      </a:r>
                      <a:endParaRPr lang="en-US" sz="900" b="0" i="0" u="none" strike="noStrike" dirty="0" smtClean="0">
                        <a:solidFill>
                          <a:srgbClr val="000000"/>
                        </a:solidFill>
                        <a:latin typeface="+mn-lt"/>
                      </a:endParaRPr>
                    </a:p>
                    <a:p>
                      <a:pPr marL="119063" indent="-119063" algn="l" fontAlgn="t">
                        <a:buFont typeface="Arial" pitchFamily="34" charset="0"/>
                        <a:buChar char="•"/>
                      </a:pPr>
                      <a:r>
                        <a:rPr lang="en-US" sz="900" b="0" i="0" u="none" strike="noStrike" dirty="0" smtClean="0">
                          <a:solidFill>
                            <a:srgbClr val="000000"/>
                          </a:solidFill>
                          <a:latin typeface="+mn-lt"/>
                        </a:rPr>
                        <a:t>effective </a:t>
                      </a:r>
                      <a:r>
                        <a:rPr lang="en-US" sz="900" b="0" i="0" u="none" strike="noStrike" dirty="0">
                          <a:solidFill>
                            <a:srgbClr val="000000"/>
                          </a:solidFill>
                          <a:latin typeface="+mn-lt"/>
                        </a:rPr>
                        <a:t>introduction and conclusion for audience and purpose</a:t>
                      </a: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algn="l" fontAlgn="t"/>
                      <a:r>
                        <a:rPr lang="en-US" sz="1000" b="0" i="0" u="none" strike="noStrike" dirty="0">
                          <a:solidFill>
                            <a:srgbClr val="000000"/>
                          </a:solidFill>
                          <a:latin typeface="+mn-lt"/>
                        </a:rPr>
                        <a:t>The response provides thorough and convincing support/evidence for the writer’s opinion that includes the effective use of sources, facts, and details: </a:t>
                      </a:r>
                      <a:endParaRPr lang="en-US" sz="1000" b="0" i="0" u="none" strike="noStrike" dirty="0" smtClean="0">
                        <a:solidFill>
                          <a:srgbClr val="000000"/>
                        </a:solidFill>
                        <a:latin typeface="+mn-lt"/>
                      </a:endParaRPr>
                    </a:p>
                    <a:p>
                      <a:pPr marL="117475" indent="-117475" algn="l" fontAlgn="t">
                        <a:buFont typeface="Arial" pitchFamily="34" charset="0"/>
                        <a:buChar char="•"/>
                      </a:pPr>
                      <a:r>
                        <a:rPr lang="en-US" sz="900" b="0" i="0" u="none" strike="noStrike" dirty="0" smtClean="0">
                          <a:solidFill>
                            <a:srgbClr val="000000"/>
                          </a:solidFill>
                          <a:latin typeface="+mn-lt"/>
                        </a:rPr>
                        <a:t>use </a:t>
                      </a:r>
                      <a:r>
                        <a:rPr lang="en-US" sz="900" b="0" i="0" u="none" strike="noStrike" dirty="0">
                          <a:solidFill>
                            <a:srgbClr val="000000"/>
                          </a:solidFill>
                          <a:latin typeface="+mn-lt"/>
                        </a:rPr>
                        <a:t>of evidence from sources is smoothly integrated, comprehensive, and relevant </a:t>
                      </a:r>
                      <a:endParaRPr lang="en-US" sz="900" b="0" i="0" u="none" strike="noStrike" dirty="0" smtClean="0">
                        <a:solidFill>
                          <a:srgbClr val="000000"/>
                        </a:solidFill>
                        <a:latin typeface="+mn-lt"/>
                      </a:endParaRPr>
                    </a:p>
                    <a:p>
                      <a:pPr marL="117475" indent="-117475" algn="l" fontAlgn="t">
                        <a:buFont typeface="Arial" pitchFamily="34" charset="0"/>
                        <a:buChar char="•"/>
                      </a:pPr>
                      <a:r>
                        <a:rPr lang="en-US" sz="900" b="0" i="0" u="none" strike="noStrike" dirty="0" smtClean="0">
                          <a:solidFill>
                            <a:srgbClr val="000000"/>
                          </a:solidFill>
                          <a:latin typeface="+mn-lt"/>
                        </a:rPr>
                        <a:t>effective </a:t>
                      </a:r>
                      <a:r>
                        <a:rPr lang="en-US" sz="900" b="0" i="0" u="none" strike="noStrike" dirty="0">
                          <a:solidFill>
                            <a:srgbClr val="000000"/>
                          </a:solidFill>
                          <a:latin typeface="+mn-lt"/>
                        </a:rPr>
                        <a:t>use of a variety of elaborative techniques</a:t>
                      </a: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algn="l" fontAlgn="t"/>
                      <a:r>
                        <a:rPr lang="en-US" sz="1000" b="0" i="0" u="none" strike="noStrike" dirty="0">
                          <a:solidFill>
                            <a:srgbClr val="000000"/>
                          </a:solidFill>
                          <a:latin typeface="+mn-lt"/>
                        </a:rPr>
                        <a:t>The response clearly and effectively expresses ideas, using precise language: </a:t>
                      </a:r>
                      <a:endParaRPr lang="en-US" sz="1000" b="0" i="0" u="none" strike="noStrike" dirty="0" smtClean="0">
                        <a:solidFill>
                          <a:srgbClr val="000000"/>
                        </a:solidFill>
                        <a:latin typeface="+mn-lt"/>
                      </a:endParaRPr>
                    </a:p>
                    <a:p>
                      <a:pPr marL="117475" indent="-117475" algn="l" fontAlgn="t">
                        <a:buFont typeface="Arial" pitchFamily="34" charset="0"/>
                        <a:buChar char="•"/>
                      </a:pPr>
                      <a:r>
                        <a:rPr lang="en-US" sz="1000" b="0" i="0" u="none" strike="noStrike" dirty="0" smtClean="0">
                          <a:solidFill>
                            <a:srgbClr val="000000"/>
                          </a:solidFill>
                          <a:latin typeface="+mn-lt"/>
                        </a:rPr>
                        <a:t>use </a:t>
                      </a:r>
                      <a:r>
                        <a:rPr lang="en-US" sz="1000" b="0" i="0" u="none" strike="noStrike" dirty="0">
                          <a:solidFill>
                            <a:srgbClr val="000000"/>
                          </a:solidFill>
                          <a:latin typeface="+mn-lt"/>
                        </a:rPr>
                        <a:t>of academic and domain-specific vocabulary is clearly appropriate for the audience and purpose</a:t>
                      </a: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buFont typeface="Arial" pitchFamily="34" charset="0"/>
                        <a:buNone/>
                      </a:pPr>
                      <a:r>
                        <a:rPr lang="en-US" sz="1000" b="0" i="0" u="none" strike="noStrike" dirty="0">
                          <a:solidFill>
                            <a:srgbClr val="000000"/>
                          </a:solidFill>
                          <a:latin typeface="+mn-lt"/>
                        </a:rPr>
                        <a:t>The response demonstrates a strong command of conventions: </a:t>
                      </a:r>
                      <a:endParaRPr lang="en-US" sz="1000" b="0" i="0" u="none" strike="noStrike" dirty="0" smtClean="0">
                        <a:solidFill>
                          <a:srgbClr val="000000"/>
                        </a:solidFill>
                        <a:latin typeface="+mn-lt"/>
                      </a:endParaRPr>
                    </a:p>
                    <a:p>
                      <a:pPr marL="117475" indent="-117475" algn="l" fontAlgn="t">
                        <a:buFont typeface="Arial" pitchFamily="34" charset="0"/>
                        <a:buChar char="•"/>
                      </a:pPr>
                      <a:r>
                        <a:rPr lang="en-US" sz="900" b="0" i="0" u="none" strike="noStrike" dirty="0" smtClean="0">
                          <a:solidFill>
                            <a:srgbClr val="000000"/>
                          </a:solidFill>
                          <a:latin typeface="+mn-lt"/>
                        </a:rPr>
                        <a:t>few</a:t>
                      </a:r>
                      <a:r>
                        <a:rPr lang="en-US" sz="900" b="0" i="0" u="none" strike="noStrike" dirty="0">
                          <a:solidFill>
                            <a:srgbClr val="000000"/>
                          </a:solidFill>
                          <a:latin typeface="+mn-lt"/>
                        </a:rPr>
                        <a:t>, if any, errors in usage and sentence formation </a:t>
                      </a:r>
                      <a:r>
                        <a:rPr lang="en-US" sz="900" b="0" i="0" u="none" strike="noStrike" dirty="0" smtClean="0">
                          <a:solidFill>
                            <a:srgbClr val="000000"/>
                          </a:solidFill>
                          <a:latin typeface="+mn-lt"/>
                        </a:rPr>
                        <a:t>e</a:t>
                      </a:r>
                    </a:p>
                    <a:p>
                      <a:pPr marL="117475" indent="-117475" algn="l" fontAlgn="t">
                        <a:buFont typeface="Arial" pitchFamily="34" charset="0"/>
                        <a:buChar char="•"/>
                      </a:pPr>
                      <a:r>
                        <a:rPr lang="en-US" sz="900" b="0" i="0" u="none" strike="noStrike" dirty="0" smtClean="0">
                          <a:solidFill>
                            <a:srgbClr val="000000"/>
                          </a:solidFill>
                          <a:latin typeface="+mn-lt"/>
                        </a:rPr>
                        <a:t>effective </a:t>
                      </a:r>
                      <a:r>
                        <a:rPr lang="en-US" sz="900" b="0" i="0" u="none" strike="noStrike" dirty="0">
                          <a:solidFill>
                            <a:srgbClr val="000000"/>
                          </a:solidFill>
                          <a:latin typeface="+mn-lt"/>
                        </a:rPr>
                        <a:t>and consistent use of punctuation, capitalization, and spelling</a:t>
                      </a: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87452">
                <a:tc gridSpan="7">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Calibri"/>
                          <a:cs typeface="Times New Roman"/>
                        </a:rPr>
                        <a:t>Exemplar Example for Grade 4</a:t>
                      </a: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pPr marL="117475" indent="-117475" algn="l" fontAlgn="t">
                        <a:buFont typeface="Arial" pitchFamily="34" charset="0"/>
                        <a:buChar char="•"/>
                      </a:pPr>
                      <a:endParaRPr lang="en-US" sz="900" b="0" i="0" u="none" strike="noStrike" dirty="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137031">
                <a:tc>
                  <a:txBody>
                    <a:bodyPr/>
                    <a:lstStyle/>
                    <a:p>
                      <a:pPr marL="0" marR="0" algn="ctr">
                        <a:lnSpc>
                          <a:spcPct val="115000"/>
                        </a:lnSpc>
                        <a:spcBef>
                          <a:spcPts val="0"/>
                        </a:spcBef>
                        <a:spcAft>
                          <a:spcPts val="0"/>
                        </a:spcAft>
                      </a:pPr>
                      <a:r>
                        <a:rPr lang="en-US" sz="1500" b="1"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Calibri"/>
                          <a:cs typeface="Times New Roman"/>
                        </a:rPr>
                        <a:t>Exemplary</a:t>
                      </a:r>
                      <a:endParaRPr lang="en-US" sz="800" dirty="0" smtClean="0">
                        <a:effectLst>
                          <a:outerShdw blurRad="38100" dist="38100" dir="2700000" algn="tl">
                            <a:srgbClr val="000000">
                              <a:alpha val="43137"/>
                            </a:srgbClr>
                          </a:outerShdw>
                        </a:effectLst>
                        <a:latin typeface="+mn-lt"/>
                        <a:ea typeface="Calibri"/>
                        <a:cs typeface="Times New Roman"/>
                      </a:endParaRPr>
                    </a:p>
                    <a:p>
                      <a:pPr marL="0" marR="0" algn="ctr">
                        <a:lnSpc>
                          <a:spcPct val="115000"/>
                        </a:lnSpc>
                        <a:spcBef>
                          <a:spcPts val="0"/>
                        </a:spcBef>
                        <a:spcAft>
                          <a:spcPts val="0"/>
                        </a:spcAft>
                      </a:pPr>
                      <a:endParaRPr lang="en-US" sz="800" dirty="0">
                        <a:effectLst>
                          <a:outerShdw blurRad="38100" dist="38100" dir="2700000" algn="tl">
                            <a:srgbClr val="000000">
                              <a:alpha val="43137"/>
                            </a:srgbClr>
                          </a:outerShdw>
                        </a:effectLst>
                        <a:latin typeface="+mn-lt"/>
                        <a:ea typeface="Calibri"/>
                        <a:cs typeface="Times New Roman"/>
                      </a:endParaRPr>
                    </a:p>
                  </a:txBody>
                  <a:tcPr marL="123381" marR="3820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The response is</a:t>
                      </a:r>
                    </a:p>
                    <a:p>
                      <a:r>
                        <a:rPr lang="en-US" sz="1000" dirty="0" smtClean="0"/>
                        <a:t>fully sustained and</a:t>
                      </a:r>
                    </a:p>
                    <a:p>
                      <a:r>
                        <a:rPr lang="en-US" sz="1000" dirty="0" smtClean="0"/>
                        <a:t>consistently and</a:t>
                      </a:r>
                    </a:p>
                    <a:p>
                      <a:r>
                        <a:rPr lang="en-US" sz="1000" dirty="0" smtClean="0"/>
                        <a:t>purposefully focused.</a:t>
                      </a:r>
                    </a:p>
                    <a:p>
                      <a:endParaRPr lang="en-US" sz="1000" dirty="0" smtClean="0"/>
                    </a:p>
                    <a:p>
                      <a:r>
                        <a:rPr lang="en-US" sz="900" i="1" dirty="0" smtClean="0"/>
                        <a:t>We have a problem. The</a:t>
                      </a:r>
                      <a:r>
                        <a:rPr lang="en-US" sz="900" i="1" baseline="0" dirty="0" smtClean="0"/>
                        <a:t> </a:t>
                      </a:r>
                      <a:r>
                        <a:rPr lang="en-US" sz="900" i="1" dirty="0" smtClean="0"/>
                        <a:t>wildlife here in ___ is</a:t>
                      </a:r>
                      <a:r>
                        <a:rPr lang="en-US" sz="900" i="1" baseline="0" dirty="0" smtClean="0"/>
                        <a:t> </a:t>
                      </a:r>
                      <a:r>
                        <a:rPr lang="en-US" sz="900" i="1" dirty="0" smtClean="0"/>
                        <a:t>very limited. There is not</a:t>
                      </a:r>
                      <a:r>
                        <a:rPr lang="en-US" sz="900" i="1" baseline="0" dirty="0" smtClean="0"/>
                        <a:t> </a:t>
                      </a:r>
                      <a:r>
                        <a:rPr lang="en-US" sz="900" i="1" dirty="0" smtClean="0"/>
                        <a:t>a lot of opportunity to</a:t>
                      </a:r>
                      <a:r>
                        <a:rPr lang="en-US" sz="900" i="1" baseline="0" dirty="0" smtClean="0"/>
                        <a:t> </a:t>
                      </a:r>
                      <a:r>
                        <a:rPr lang="en-US" sz="900" i="1" dirty="0" smtClean="0"/>
                        <a:t>learn about conservation</a:t>
                      </a:r>
                      <a:r>
                        <a:rPr lang="en-US" sz="900" i="1" baseline="0" dirty="0" smtClean="0"/>
                        <a:t> </a:t>
                      </a:r>
                      <a:r>
                        <a:rPr lang="en-US" sz="900" i="1" dirty="0" smtClean="0"/>
                        <a:t>and wildlife preservation.</a:t>
                      </a:r>
                    </a:p>
                    <a:p>
                      <a:r>
                        <a:rPr lang="en-US" sz="900" i="1" dirty="0" smtClean="0"/>
                        <a:t>If we took a field trip to</a:t>
                      </a:r>
                    </a:p>
                    <a:p>
                      <a:r>
                        <a:rPr lang="en-US" sz="900" i="1" dirty="0" smtClean="0"/>
                        <a:t>___ our problem would</a:t>
                      </a:r>
                    </a:p>
                    <a:p>
                      <a:r>
                        <a:rPr lang="en-US" sz="900" i="1" dirty="0" smtClean="0"/>
                        <a:t>be solved. ___, ___, ___</a:t>
                      </a:r>
                    </a:p>
                    <a:p>
                      <a:r>
                        <a:rPr lang="en-US" sz="900" i="1" dirty="0" smtClean="0"/>
                        <a:t>and I would like to take</a:t>
                      </a:r>
                    </a:p>
                    <a:p>
                      <a:r>
                        <a:rPr lang="en-US" sz="900" i="1" dirty="0" smtClean="0"/>
                        <a:t>our class for a great</a:t>
                      </a:r>
                    </a:p>
                    <a:p>
                      <a:r>
                        <a:rPr lang="en-US" sz="900" i="1" dirty="0" smtClean="0"/>
                        <a:t>learning experience</a:t>
                      </a:r>
                      <a:r>
                        <a:rPr lang="en-US" sz="900" dirty="0" smtClean="0"/>
                        <a:t>.</a:t>
                      </a:r>
                      <a:endParaRPr lang="en-US" sz="900" dirty="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dirty="0" smtClean="0"/>
                        <a:t>Effective use of a variety of</a:t>
                      </a:r>
                      <a:r>
                        <a:rPr lang="en-US" sz="900" baseline="0" dirty="0" smtClean="0"/>
                        <a:t> </a:t>
                      </a:r>
                      <a:r>
                        <a:rPr lang="en-US" sz="900" dirty="0" smtClean="0"/>
                        <a:t>transitional strategies.</a:t>
                      </a:r>
                    </a:p>
                    <a:p>
                      <a:r>
                        <a:rPr lang="en-US" sz="900" i="1" dirty="0" smtClean="0"/>
                        <a:t>The first thing to do . . . Next . . Now, you are asking . . . Besides</a:t>
                      </a:r>
                      <a:r>
                        <a:rPr lang="en-US" sz="900" i="1" baseline="0" dirty="0" smtClean="0"/>
                        <a:t> </a:t>
                      </a:r>
                      <a:r>
                        <a:rPr lang="en-US" sz="900" i="1" dirty="0" smtClean="0"/>
                        <a:t>the fact . . .</a:t>
                      </a:r>
                      <a:endParaRPr lang="en-US" sz="900" dirty="0" smtClean="0"/>
                    </a:p>
                    <a:p>
                      <a:pPr marL="171450" indent="-171450">
                        <a:buFont typeface="Arial" panose="020B0604020202020204" pitchFamily="34" charset="0"/>
                        <a:buChar char="•"/>
                      </a:pPr>
                      <a:r>
                        <a:rPr lang="en-US" sz="900" dirty="0" smtClean="0"/>
                        <a:t>Logical progression of ideas</a:t>
                      </a:r>
                      <a:r>
                        <a:rPr lang="en-US" sz="900" baseline="0" dirty="0" smtClean="0"/>
                        <a:t> </a:t>
                      </a:r>
                      <a:r>
                        <a:rPr lang="en-US" sz="900" dirty="0" smtClean="0"/>
                        <a:t>from beginning to end.</a:t>
                      </a:r>
                    </a:p>
                    <a:p>
                      <a:pPr marL="171450" indent="-171450">
                        <a:buFont typeface="Arial" panose="020B0604020202020204" pitchFamily="34" charset="0"/>
                        <a:buChar char="•"/>
                      </a:pPr>
                      <a:r>
                        <a:rPr lang="en-US" sz="900" dirty="0" smtClean="0"/>
                        <a:t>Effective introduction and</a:t>
                      </a:r>
                    </a:p>
                    <a:p>
                      <a:r>
                        <a:rPr lang="en-US" sz="900" dirty="0" smtClean="0"/>
                        <a:t>conclusion for purpose (</a:t>
                      </a:r>
                      <a:r>
                        <a:rPr lang="en-US" sz="800" dirty="0" smtClean="0"/>
                        <a:t>the</a:t>
                      </a:r>
                    </a:p>
                    <a:p>
                      <a:r>
                        <a:rPr lang="en-US" sz="800" dirty="0" smtClean="0"/>
                        <a:t>final paragraph details possible</a:t>
                      </a:r>
                      <a:r>
                        <a:rPr lang="en-US" sz="800" baseline="0" dirty="0" smtClean="0"/>
                        <a:t> </a:t>
                      </a:r>
                      <a:r>
                        <a:rPr lang="en-US" sz="800" dirty="0" smtClean="0"/>
                        <a:t>objections to the field trip and argues against each one.).</a:t>
                      </a:r>
                    </a:p>
                    <a:p>
                      <a:r>
                        <a:rPr lang="en-US" sz="800" i="1" dirty="0" smtClean="0"/>
                        <a:t>Now, you are asking  why should</a:t>
                      </a:r>
                      <a:r>
                        <a:rPr lang="en-US" sz="800" i="1" baseline="0" dirty="0" smtClean="0"/>
                        <a:t> </a:t>
                      </a:r>
                      <a:r>
                        <a:rPr lang="en-US" sz="800" i="1" dirty="0" smtClean="0"/>
                        <a:t>I approve a trip to ___?. . .</a:t>
                      </a:r>
                      <a:r>
                        <a:rPr lang="en-US" sz="800" i="1" baseline="0" dirty="0" smtClean="0"/>
                        <a:t> </a:t>
                      </a:r>
                      <a:r>
                        <a:rPr lang="en-US" sz="800" i="1" dirty="0" smtClean="0"/>
                        <a:t>Besides the fact that the project</a:t>
                      </a:r>
                      <a:r>
                        <a:rPr lang="en-US" sz="800" i="1" baseline="0" dirty="0" smtClean="0"/>
                        <a:t> </a:t>
                      </a:r>
                      <a:r>
                        <a:rPr lang="en-US" sz="800" i="1" dirty="0" smtClean="0"/>
                        <a:t>planning, fund raising, budgeting</a:t>
                      </a:r>
                      <a:r>
                        <a:rPr lang="en-US" sz="800" i="1" baseline="0" dirty="0" smtClean="0"/>
                        <a:t> </a:t>
                      </a:r>
                      <a:r>
                        <a:rPr lang="en-US" sz="800" i="1" dirty="0" smtClean="0"/>
                        <a:t>and reporting will provide an</a:t>
                      </a:r>
                    </a:p>
                    <a:p>
                      <a:r>
                        <a:rPr lang="en-US" sz="800" i="1" dirty="0" smtClean="0"/>
                        <a:t>excellent learning opportunity, it</a:t>
                      </a:r>
                      <a:r>
                        <a:rPr lang="en-US" sz="800" i="1" baseline="0" dirty="0" smtClean="0"/>
                        <a:t> </a:t>
                      </a:r>
                      <a:r>
                        <a:rPr lang="en-US" sz="800" i="1" dirty="0" smtClean="0"/>
                        <a:t>will provide education. It will also</a:t>
                      </a:r>
                    </a:p>
                    <a:p>
                      <a:r>
                        <a:rPr lang="en-US" sz="800" i="1" dirty="0" smtClean="0"/>
                        <a:t>provide awareness of wildlife and</a:t>
                      </a:r>
                      <a:r>
                        <a:rPr lang="en-US" sz="800" i="1" baseline="0" dirty="0" smtClean="0"/>
                        <a:t> </a:t>
                      </a:r>
                      <a:r>
                        <a:rPr lang="en-US" sz="800" i="1" dirty="0" smtClean="0"/>
                        <a:t>the importance of conservation</a:t>
                      </a:r>
                      <a:r>
                        <a:rPr lang="en-US" sz="900" dirty="0" smtClean="0"/>
                        <a:t>.</a:t>
                      </a:r>
                      <a:endParaRPr lang="en-US" sz="900" dirty="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marL="171450" indent="-171450" algn="l" fontAlgn="t">
                        <a:buFont typeface="Arial" panose="020B0604020202020204" pitchFamily="34" charset="0"/>
                        <a:buChar char="•"/>
                      </a:pPr>
                      <a:r>
                        <a:rPr lang="en-US" sz="900" b="0" i="0" u="none" strike="noStrike" dirty="0" smtClean="0">
                          <a:solidFill>
                            <a:srgbClr val="000000"/>
                          </a:solidFill>
                          <a:latin typeface="+mn-lt"/>
                        </a:rPr>
                        <a:t>The response provides thorough</a:t>
                      </a:r>
                    </a:p>
                    <a:p>
                      <a:pPr marL="0" indent="0" algn="l" fontAlgn="t">
                        <a:buFontTx/>
                        <a:buNone/>
                      </a:pPr>
                      <a:r>
                        <a:rPr lang="en-US" sz="900" b="0" i="0" u="none" strike="noStrike" dirty="0" smtClean="0">
                          <a:solidFill>
                            <a:srgbClr val="000000"/>
                          </a:solidFill>
                          <a:latin typeface="+mn-lt"/>
                        </a:rPr>
                        <a:t>and convincing support for</a:t>
                      </a:r>
                    </a:p>
                    <a:p>
                      <a:pPr marL="0" indent="0" algn="l" fontAlgn="t">
                        <a:buFontTx/>
                        <a:buNone/>
                      </a:pPr>
                      <a:r>
                        <a:rPr lang="en-US" sz="900" b="0" i="0" u="none" strike="noStrike" dirty="0" smtClean="0">
                          <a:solidFill>
                            <a:srgbClr val="000000"/>
                          </a:solidFill>
                          <a:latin typeface="+mn-lt"/>
                        </a:rPr>
                        <a:t>opinion, is smoothly integrated,</a:t>
                      </a:r>
                    </a:p>
                    <a:p>
                      <a:pPr marL="0" indent="0" algn="l" fontAlgn="t">
                        <a:buFontTx/>
                        <a:buNone/>
                      </a:pPr>
                      <a:r>
                        <a:rPr lang="en-US" sz="900" b="0" i="0" u="none" strike="noStrike" dirty="0" smtClean="0">
                          <a:solidFill>
                            <a:srgbClr val="000000"/>
                          </a:solidFill>
                          <a:latin typeface="+mn-lt"/>
                        </a:rPr>
                        <a:t>and relevant.</a:t>
                      </a:r>
                    </a:p>
                    <a:p>
                      <a:pPr marL="0" indent="0" algn="l" fontAlgn="t">
                        <a:buFontTx/>
                        <a:buNone/>
                      </a:pPr>
                      <a:endParaRPr lang="en-US" sz="900" b="0" i="0" u="none" strike="noStrike" dirty="0" smtClean="0">
                        <a:solidFill>
                          <a:srgbClr val="000000"/>
                        </a:solidFill>
                        <a:latin typeface="+mn-lt"/>
                      </a:endParaRPr>
                    </a:p>
                    <a:p>
                      <a:pPr marL="0" indent="0" algn="l" fontAlgn="t">
                        <a:buFontTx/>
                        <a:buNone/>
                      </a:pPr>
                      <a:r>
                        <a:rPr lang="en-US" sz="900" b="0" i="1" u="none" strike="noStrike" dirty="0" smtClean="0">
                          <a:solidFill>
                            <a:srgbClr val="000000"/>
                          </a:solidFill>
                          <a:latin typeface="+mn-lt"/>
                        </a:rPr>
                        <a:t>This information would help us</a:t>
                      </a:r>
                    </a:p>
                    <a:p>
                      <a:pPr marL="0" indent="0" algn="l" fontAlgn="t">
                        <a:buFontTx/>
                        <a:buNone/>
                      </a:pPr>
                      <a:r>
                        <a:rPr lang="en-US" sz="900" b="0" i="1" u="none" strike="noStrike" dirty="0" smtClean="0">
                          <a:solidFill>
                            <a:srgbClr val="000000"/>
                          </a:solidFill>
                          <a:latin typeface="+mn-lt"/>
                        </a:rPr>
                        <a:t>to understand the importance of</a:t>
                      </a:r>
                    </a:p>
                    <a:p>
                      <a:pPr marL="0" indent="0" algn="l" fontAlgn="t">
                        <a:buFontTx/>
                        <a:buNone/>
                      </a:pPr>
                      <a:r>
                        <a:rPr lang="en-US" sz="900" b="0" i="1" u="none" strike="noStrike" dirty="0" smtClean="0">
                          <a:solidFill>
                            <a:srgbClr val="000000"/>
                          </a:solidFill>
                          <a:latin typeface="+mn-lt"/>
                        </a:rPr>
                        <a:t>science in our day to day life.</a:t>
                      </a:r>
                    </a:p>
                    <a:p>
                      <a:pPr marL="0" indent="0" algn="l" fontAlgn="t">
                        <a:buFontTx/>
                        <a:buNone/>
                      </a:pPr>
                      <a:endParaRPr lang="en-US" sz="900" b="0" i="1" u="none" strike="noStrike" dirty="0" smtClean="0">
                        <a:solidFill>
                          <a:srgbClr val="000000"/>
                        </a:solidFill>
                        <a:latin typeface="+mn-lt"/>
                      </a:endParaRPr>
                    </a:p>
                    <a:p>
                      <a:pPr marL="0" indent="0" algn="l" fontAlgn="t">
                        <a:buFontTx/>
                        <a:buNone/>
                      </a:pPr>
                      <a:r>
                        <a:rPr lang="en-US" sz="900" b="0" i="1" u="none" strike="noStrike" dirty="0" smtClean="0">
                          <a:solidFill>
                            <a:srgbClr val="000000"/>
                          </a:solidFill>
                          <a:latin typeface="+mn-lt"/>
                        </a:rPr>
                        <a:t>We would use math to make a</a:t>
                      </a:r>
                    </a:p>
                    <a:p>
                      <a:pPr marL="0" indent="0" algn="l" fontAlgn="t">
                        <a:buFontTx/>
                        <a:buNone/>
                      </a:pPr>
                      <a:r>
                        <a:rPr lang="en-US" sz="900" b="0" i="1" u="none" strike="noStrike" dirty="0" smtClean="0">
                          <a:solidFill>
                            <a:srgbClr val="000000"/>
                          </a:solidFill>
                          <a:latin typeface="+mn-lt"/>
                        </a:rPr>
                        <a:t>budget and figure out a way to</a:t>
                      </a:r>
                    </a:p>
                    <a:p>
                      <a:pPr marL="0" indent="0" algn="l" fontAlgn="t">
                        <a:buFontTx/>
                        <a:buNone/>
                      </a:pPr>
                      <a:r>
                        <a:rPr lang="en-US" sz="900" b="0" i="1" u="none" strike="noStrike" dirty="0" smtClean="0">
                          <a:solidFill>
                            <a:srgbClr val="000000"/>
                          </a:solidFill>
                          <a:latin typeface="+mn-lt"/>
                        </a:rPr>
                        <a:t>earn money.</a:t>
                      </a:r>
                    </a:p>
                    <a:p>
                      <a:pPr marL="0" indent="0" algn="l" fontAlgn="t">
                        <a:buFontTx/>
                        <a:buNone/>
                      </a:pPr>
                      <a:endParaRPr lang="en-US" sz="900" b="0" i="1" u="none" strike="noStrike" dirty="0" smtClean="0">
                        <a:solidFill>
                          <a:srgbClr val="000000"/>
                        </a:solidFill>
                        <a:latin typeface="+mn-lt"/>
                      </a:endParaRPr>
                    </a:p>
                    <a:p>
                      <a:pPr marL="0" indent="0" algn="l" fontAlgn="t">
                        <a:buFontTx/>
                        <a:buNone/>
                      </a:pPr>
                      <a:r>
                        <a:rPr lang="en-US" sz="900" b="0" i="1" u="none" strike="noStrike" dirty="0" smtClean="0">
                          <a:solidFill>
                            <a:srgbClr val="000000"/>
                          </a:solidFill>
                          <a:latin typeface="+mn-lt"/>
                        </a:rPr>
                        <a:t>We will learn how to make a</a:t>
                      </a:r>
                    </a:p>
                    <a:p>
                      <a:pPr marL="0" indent="0" algn="l" fontAlgn="t">
                        <a:buFontTx/>
                        <a:buNone/>
                      </a:pPr>
                      <a:r>
                        <a:rPr lang="en-US" sz="900" b="0" i="1" u="none" strike="noStrike" dirty="0" smtClean="0">
                          <a:solidFill>
                            <a:srgbClr val="000000"/>
                          </a:solidFill>
                          <a:latin typeface="+mn-lt"/>
                        </a:rPr>
                        <a:t>schedule with target dates.</a:t>
                      </a:r>
                    </a:p>
                    <a:p>
                      <a:pPr marL="0" indent="0" algn="l" fontAlgn="t">
                        <a:buFontTx/>
                        <a:buNone/>
                      </a:pPr>
                      <a:endParaRPr lang="en-US" sz="900" b="0" i="1" u="none" strike="noStrike" dirty="0" smtClean="0">
                        <a:solidFill>
                          <a:srgbClr val="000000"/>
                        </a:solidFill>
                        <a:latin typeface="+mn-lt"/>
                      </a:endParaRPr>
                    </a:p>
                    <a:p>
                      <a:pPr marL="0" indent="0" algn="l" fontAlgn="t">
                        <a:buFontTx/>
                        <a:buNone/>
                      </a:pPr>
                      <a:r>
                        <a:rPr lang="en-US" sz="900" b="0" i="1" u="none" strike="noStrike" dirty="0" smtClean="0">
                          <a:solidFill>
                            <a:srgbClr val="000000"/>
                          </a:solidFill>
                          <a:latin typeface="+mn-lt"/>
                        </a:rPr>
                        <a:t>The preparation of the study guide</a:t>
                      </a:r>
                    </a:p>
                    <a:p>
                      <a:pPr marL="0" indent="0" algn="l" fontAlgn="t">
                        <a:buFontTx/>
                        <a:buNone/>
                      </a:pPr>
                      <a:r>
                        <a:rPr lang="en-US" sz="900" b="0" i="1" u="none" strike="noStrike" dirty="0" smtClean="0">
                          <a:solidFill>
                            <a:srgbClr val="000000"/>
                          </a:solidFill>
                          <a:latin typeface="+mn-lt"/>
                        </a:rPr>
                        <a:t>will require lots of research and</a:t>
                      </a:r>
                    </a:p>
                    <a:p>
                      <a:pPr marL="0" indent="0" algn="l" fontAlgn="t">
                        <a:buFontTx/>
                        <a:buNone/>
                      </a:pPr>
                      <a:r>
                        <a:rPr lang="en-US" sz="900" b="0" i="1" u="none" strike="noStrike" dirty="0" smtClean="0">
                          <a:solidFill>
                            <a:srgbClr val="000000"/>
                          </a:solidFill>
                          <a:latin typeface="+mn-lt"/>
                        </a:rPr>
                        <a:t>organization of information.</a:t>
                      </a:r>
                      <a:endParaRPr lang="en-US" sz="900" b="0" i="1" u="none" strike="noStrike" dirty="0">
                        <a:solidFill>
                          <a:srgbClr val="000000"/>
                        </a:solidFill>
                        <a:latin typeface="+mn-lt"/>
                      </a:endParaRP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marL="171450" indent="-171450">
                        <a:buFont typeface="Arial" panose="020B0604020202020204" pitchFamily="34" charset="0"/>
                        <a:buChar char="•"/>
                      </a:pPr>
                      <a:r>
                        <a:rPr lang="en-US" sz="1000" dirty="0" smtClean="0"/>
                        <a:t>Clearly and effectively</a:t>
                      </a:r>
                    </a:p>
                    <a:p>
                      <a:r>
                        <a:rPr lang="en-US" sz="1000" dirty="0" smtClean="0"/>
                        <a:t>expresses ideas, using</a:t>
                      </a:r>
                    </a:p>
                    <a:p>
                      <a:r>
                        <a:rPr lang="en-US" sz="1000" dirty="0" smtClean="0"/>
                        <a:t>appropriate academic</a:t>
                      </a:r>
                    </a:p>
                    <a:p>
                      <a:r>
                        <a:rPr lang="en-US" sz="1000" dirty="0" smtClean="0"/>
                        <a:t>and domain specific</a:t>
                      </a:r>
                    </a:p>
                    <a:p>
                      <a:r>
                        <a:rPr lang="en-US" sz="1000" dirty="0" smtClean="0"/>
                        <a:t>vocabulary.</a:t>
                      </a:r>
                    </a:p>
                    <a:p>
                      <a:endParaRPr lang="en-US" sz="1000" dirty="0" smtClean="0"/>
                    </a:p>
                    <a:p>
                      <a:r>
                        <a:rPr lang="en-US" sz="1000" i="1" dirty="0" smtClean="0"/>
                        <a:t>conservation,</a:t>
                      </a:r>
                    </a:p>
                    <a:p>
                      <a:r>
                        <a:rPr lang="en-US" sz="1000" i="1" dirty="0" smtClean="0"/>
                        <a:t>wildlife preservation,</a:t>
                      </a:r>
                    </a:p>
                    <a:p>
                      <a:r>
                        <a:rPr lang="en-US" sz="1000" i="1" dirty="0" smtClean="0"/>
                        <a:t>natural habitat,</a:t>
                      </a:r>
                    </a:p>
                    <a:p>
                      <a:r>
                        <a:rPr lang="en-US" sz="1000" i="1" dirty="0" smtClean="0"/>
                        <a:t>endangered...budget,</a:t>
                      </a:r>
                    </a:p>
                    <a:p>
                      <a:r>
                        <a:rPr lang="en-US" sz="1000" i="1" dirty="0" smtClean="0"/>
                        <a:t>competent, schedule,</a:t>
                      </a:r>
                    </a:p>
                    <a:p>
                      <a:r>
                        <a:rPr lang="en-US" sz="1000" i="1" dirty="0" smtClean="0"/>
                        <a:t>accomplish,</a:t>
                      </a:r>
                    </a:p>
                    <a:p>
                      <a:r>
                        <a:rPr lang="en-US" sz="1000" i="1" dirty="0" smtClean="0"/>
                        <a:t>awareness, evaluated,</a:t>
                      </a:r>
                    </a:p>
                    <a:p>
                      <a:r>
                        <a:rPr lang="en-US" sz="1000" i="1" dirty="0" smtClean="0"/>
                        <a:t>opportunity.</a:t>
                      </a:r>
                      <a:endParaRPr lang="en-US" sz="1000" i="1" dirty="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Strong command of</a:t>
                      </a:r>
                    </a:p>
                    <a:p>
                      <a:r>
                        <a:rPr lang="en-US" sz="1000" dirty="0" smtClean="0"/>
                        <a:t>conventions; few errors</a:t>
                      </a:r>
                    </a:p>
                    <a:p>
                      <a:r>
                        <a:rPr lang="en-US" sz="1000" dirty="0" smtClean="0"/>
                        <a:t>in usage and sentence</a:t>
                      </a:r>
                    </a:p>
                    <a:p>
                      <a:r>
                        <a:rPr lang="en-US" sz="1000" dirty="0" smtClean="0"/>
                        <a:t>formation.</a:t>
                      </a:r>
                    </a:p>
                    <a:p>
                      <a:endParaRPr lang="en-US" sz="1000" dirty="0" smtClean="0"/>
                    </a:p>
                    <a:p>
                      <a:pPr marL="171450" indent="-171450">
                        <a:buFont typeface="Arial" panose="020B0604020202020204" pitchFamily="34" charset="0"/>
                        <a:buChar char="•"/>
                      </a:pPr>
                      <a:r>
                        <a:rPr lang="en-US" sz="1000" dirty="0" smtClean="0"/>
                        <a:t>Sentence formation is</a:t>
                      </a:r>
                    </a:p>
                    <a:p>
                      <a:r>
                        <a:rPr lang="en-US" sz="1000" dirty="0" smtClean="0"/>
                        <a:t>appropriate for a letter.</a:t>
                      </a:r>
                    </a:p>
                    <a:p>
                      <a:endParaRPr lang="en-US" sz="1000" dirty="0" smtClean="0"/>
                    </a:p>
                    <a:p>
                      <a:pPr marL="171450" indent="-171450">
                        <a:buFont typeface="Arial" panose="020B0604020202020204" pitchFamily="34" charset="0"/>
                        <a:buChar char="•"/>
                      </a:pPr>
                      <a:r>
                        <a:rPr lang="en-US" sz="1000" dirty="0" smtClean="0"/>
                        <a:t>Effective and consistent</a:t>
                      </a:r>
                    </a:p>
                    <a:p>
                      <a:r>
                        <a:rPr lang="en-US" sz="1000" dirty="0" smtClean="0"/>
                        <a:t>use of punctuation,</a:t>
                      </a:r>
                    </a:p>
                    <a:p>
                      <a:r>
                        <a:rPr lang="en-US" sz="1000" dirty="0" smtClean="0"/>
                        <a:t>capitalization, and spelling</a:t>
                      </a:r>
                    </a:p>
                    <a:p>
                      <a:r>
                        <a:rPr lang="en-US" sz="1000" dirty="0" smtClean="0"/>
                        <a:t>throughout the letter.</a:t>
                      </a:r>
                    </a:p>
                    <a:p>
                      <a:endParaRPr lang="en-US" sz="1000" dirty="0" smtClean="0"/>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
        <p:nvSpPr>
          <p:cNvPr id="4" name="Footer Placeholder 3"/>
          <p:cNvSpPr>
            <a:spLocks noGrp="1"/>
          </p:cNvSpPr>
          <p:nvPr>
            <p:ph type="ftr" sz="quarter" idx="11"/>
          </p:nvPr>
        </p:nvSpPr>
        <p:spPr>
          <a:xfrm>
            <a:off x="6172200" y="6400800"/>
            <a:ext cx="2895600" cy="365125"/>
          </a:xfrm>
        </p:spPr>
        <p:txBody>
          <a:bodyPr/>
          <a:lstStyle/>
          <a:p>
            <a:r>
              <a:rPr lang="en-US" smtClean="0"/>
              <a:t>12/01/14 Judy Ramer/OSP and HSD</a:t>
            </a:r>
            <a:endParaRPr lang="en-US"/>
          </a:p>
        </p:txBody>
      </p:sp>
    </p:spTree>
    <p:extLst>
      <p:ext uri="{BB962C8B-B14F-4D97-AF65-F5344CB8AC3E}">
        <p14:creationId xmlns:p14="http://schemas.microsoft.com/office/powerpoint/2010/main" val="15346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1978" y="152400"/>
            <a:ext cx="904202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a:xfrm>
            <a:off x="6096000" y="6475041"/>
            <a:ext cx="2895600" cy="365125"/>
          </a:xfrm>
        </p:spPr>
        <p:txBody>
          <a:bodyPr/>
          <a:lstStyle/>
          <a:p>
            <a:r>
              <a:rPr lang="en-US" dirty="0" smtClean="0"/>
              <a:t>12/01/14 Judy Ramer/OSP and HSD</a:t>
            </a:r>
            <a:endParaRPr lang="en-US" dirty="0"/>
          </a:p>
        </p:txBody>
      </p:sp>
    </p:spTree>
    <p:extLst>
      <p:ext uri="{BB962C8B-B14F-4D97-AF65-F5344CB8AC3E}">
        <p14:creationId xmlns:p14="http://schemas.microsoft.com/office/powerpoint/2010/main" val="9143164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2370</TotalTime>
  <Words>14676</Words>
  <Application>Microsoft Office PowerPoint</Application>
  <PresentationFormat>On-screen Show (4:3)</PresentationFormat>
  <Paragraphs>2049</Paragraphs>
  <Slides>46</Slides>
  <Notes>7</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 Informative/Explanatory story)</vt:lpstr>
      <vt:lpstr>PowerPoint Presentation</vt:lpstr>
      <vt:lpstr>(1st Informative/Explanatory story)</vt:lpstr>
      <vt:lpstr>PowerPoint Presentation</vt:lpstr>
      <vt:lpstr>(3rd Informative/Explanatory story)</vt:lpstr>
      <vt:lpstr>(3rd Informative/Explanatory story)</vt:lpstr>
      <vt:lpstr>PowerPoint Presentation</vt:lpstr>
      <vt:lpstr>(5th Informative/Explanatory story)</vt:lpstr>
      <vt:lpstr>PowerPoint Presentation</vt:lpstr>
      <vt:lpstr>PowerPoint Presentation</vt:lpstr>
      <vt:lpstr>PowerPoint Presentation</vt:lpstr>
      <vt:lpstr>PowerPoint Presentation</vt:lpstr>
      <vt:lpstr>PowerPoint Presentation</vt:lpstr>
      <vt:lpstr>PowerPoint Presentation</vt:lpstr>
      <vt:lpstr>(K Narrative story)</vt:lpstr>
      <vt:lpstr>PowerPoint Presentation</vt:lpstr>
      <vt:lpstr>(1st Narrative story)</vt:lpstr>
      <vt:lpstr>PowerPoint Presentation</vt:lpstr>
      <vt:lpstr>(2nd Narrative story)</vt:lpstr>
      <vt:lpstr>PowerPoint Presentation</vt:lpstr>
      <vt:lpstr>(3rd Narrative story)</vt:lpstr>
      <vt:lpstr>PowerPoint Presentation</vt:lpstr>
      <vt:lpstr>(4th Narrative story)</vt:lpstr>
      <vt:lpstr>PowerPoint Presentation</vt:lpstr>
      <vt:lpstr>(5th Narrative story)</vt:lpstr>
      <vt:lpstr>(5th Narrative story)</vt:lpstr>
      <vt:lpstr>PowerPoint Presentation</vt:lpstr>
      <vt:lpstr>PowerPoint Presentation</vt:lpstr>
      <vt:lpstr>PowerPoint Presentation</vt:lpstr>
      <vt:lpstr>PowerPoint Presentation</vt:lpstr>
      <vt:lpstr>Resources:</vt:lpstr>
    </vt:vector>
  </TitlesOfParts>
  <Company>Hillsboro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Richmond, Susan</dc:creator>
  <cp:lastModifiedBy>Richmond, Susan</cp:lastModifiedBy>
  <cp:revision>91</cp:revision>
  <dcterms:created xsi:type="dcterms:W3CDTF">2014-12-01T18:53:33Z</dcterms:created>
  <dcterms:modified xsi:type="dcterms:W3CDTF">2015-09-29T18:56:22Z</dcterms:modified>
</cp:coreProperties>
</file>