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56" r:id="rId5"/>
    <p:sldId id="257" r:id="rId6"/>
    <p:sldId id="262" r:id="rId7"/>
    <p:sldId id="261" r:id="rId8"/>
    <p:sldId id="258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9F9"/>
    <a:srgbClr val="CFDDED"/>
    <a:srgbClr val="ECF1F8"/>
    <a:srgbClr val="FCDDC4"/>
    <a:srgbClr val="FEF4EC"/>
    <a:srgbClr val="CFDEB0"/>
    <a:srgbClr val="F5F8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05" autoAdjust="0"/>
    <p:restoredTop sz="94543" autoAdjust="0"/>
  </p:normalViewPr>
  <p:slideViewPr>
    <p:cSldViewPr>
      <p:cViewPr>
        <p:scale>
          <a:sx n="98" d="100"/>
          <a:sy n="98" d="100"/>
        </p:scale>
        <p:origin x="-88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FB56-D618-470C-86D8-B9492D1C131E}" type="datetimeFigureOut">
              <a:rPr lang="en-US" smtClean="0"/>
              <a:pPr/>
              <a:t>9/5/2015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348D-29AE-4C0C-B3E1-8296388811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FB56-D618-470C-86D8-B9492D1C131E}" type="datetimeFigureOut">
              <a:rPr lang="en-US" smtClean="0"/>
              <a:pPr/>
              <a:t>9/5/2015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348D-29AE-4C0C-B3E1-8296388811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2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FB56-D618-470C-86D8-B9492D1C131E}" type="datetimeFigureOut">
              <a:rPr lang="en-US" smtClean="0"/>
              <a:pPr/>
              <a:t>9/5/2015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348D-29AE-4C0C-B3E1-8296388811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FB56-D618-470C-86D8-B9492D1C131E}" type="datetimeFigureOut">
              <a:rPr lang="en-US" smtClean="0"/>
              <a:pPr/>
              <a:t>9/5/2015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348D-29AE-4C0C-B3E1-8296388811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FB56-D618-470C-86D8-B9492D1C131E}" type="datetimeFigureOut">
              <a:rPr lang="en-US" smtClean="0"/>
              <a:pPr/>
              <a:t>9/5/2015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348D-29AE-4C0C-B3E1-8296388811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FB56-D618-470C-86D8-B9492D1C131E}" type="datetimeFigureOut">
              <a:rPr lang="en-US" smtClean="0"/>
              <a:pPr/>
              <a:t>9/5/2015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348D-29AE-4C0C-B3E1-8296388811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FB56-D618-470C-86D8-B9492D1C131E}" type="datetimeFigureOut">
              <a:rPr lang="en-US" smtClean="0"/>
              <a:pPr/>
              <a:t>9/5/2015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348D-29AE-4C0C-B3E1-8296388811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FB56-D618-470C-86D8-B9492D1C131E}" type="datetimeFigureOut">
              <a:rPr lang="en-US" smtClean="0"/>
              <a:pPr/>
              <a:t>9/5/2015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348D-29AE-4C0C-B3E1-8296388811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FB56-D618-470C-86D8-B9492D1C131E}" type="datetimeFigureOut">
              <a:rPr lang="en-US" smtClean="0"/>
              <a:pPr/>
              <a:t>9/5/2015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348D-29AE-4C0C-B3E1-8296388811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FB56-D618-470C-86D8-B9492D1C131E}" type="datetimeFigureOut">
              <a:rPr lang="en-US" smtClean="0"/>
              <a:pPr/>
              <a:t>9/5/2015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348D-29AE-4C0C-B3E1-8296388811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FB56-D618-470C-86D8-B9492D1C131E}" type="datetimeFigureOut">
              <a:rPr lang="en-US" smtClean="0"/>
              <a:pPr/>
              <a:t>9/5/2015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5348D-29AE-4C0C-B3E1-8296388811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FFB56-D618-470C-86D8-B9492D1C131E}" type="datetimeFigureOut">
              <a:rPr lang="en-US" smtClean="0"/>
              <a:pPr/>
              <a:t>9/5/2015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5348D-29AE-4C0C-B3E1-8296388811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marterbalanced.org/wordpress/wp-content/uploads/2011/12/ELA-Literacy-Content-Specifications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marterbalanced.org/wordpress/wp-content/uploads/2011/12/ELA-Literacy-Content-Specifications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restandards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644029"/>
              </p:ext>
            </p:extLst>
          </p:nvPr>
        </p:nvGraphicFramePr>
        <p:xfrm>
          <a:off x="152400" y="1295400"/>
          <a:ext cx="8534403" cy="9320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2985"/>
                <a:gridCol w="1528431"/>
                <a:gridCol w="1313787"/>
                <a:gridCol w="1447800"/>
                <a:gridCol w="1295400"/>
                <a:gridCol w="1037781"/>
                <a:gridCol w="1248219"/>
              </a:tblGrid>
              <a:tr h="300299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/>
                        <a:t>E</a:t>
                      </a:r>
                      <a:endParaRPr lang="en-US" sz="1400" b="1" dirty="0"/>
                    </a:p>
                  </a:txBody>
                  <a:tcPr marL="85725" marR="85725" marT="41564" marB="415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</a:t>
                      </a:r>
                      <a:endParaRPr lang="en-US" sz="1400" b="1" dirty="0"/>
                    </a:p>
                  </a:txBody>
                  <a:tcPr marL="85725" marR="85725" marT="41564" marB="41564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</a:t>
                      </a:r>
                      <a:endParaRPr lang="en-US" sz="1400" b="1" dirty="0"/>
                    </a:p>
                  </a:txBody>
                  <a:tcPr marL="85725" marR="85725" marT="41564" marB="41564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endParaRPr lang="en-US" sz="1400" b="1" dirty="0"/>
                    </a:p>
                  </a:txBody>
                  <a:tcPr marL="85725" marR="85725" marT="41564" marB="41564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</a:t>
                      </a:r>
                      <a:endParaRPr lang="en-US" sz="1400" b="1" dirty="0"/>
                    </a:p>
                  </a:txBody>
                  <a:tcPr marL="85725" marR="85725" marT="41564" marB="41564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</a:t>
                      </a:r>
                      <a:endParaRPr lang="en-US" sz="1400" b="1" dirty="0"/>
                    </a:p>
                  </a:txBody>
                  <a:tcPr marL="85725" marR="85725" marT="41564" marB="41564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H</a:t>
                      </a:r>
                      <a:endParaRPr lang="en-US" sz="1400" b="1" dirty="0"/>
                    </a:p>
                  </a:txBody>
                  <a:tcPr marL="85725" marR="85725" marT="41564" marB="41564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31769">
                <a:tc vMerge="1">
                  <a:txBody>
                    <a:bodyPr/>
                    <a:lstStyle/>
                    <a:p>
                      <a:endParaRPr lang="en-US" sz="12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SOMETHING NEW</a:t>
                      </a:r>
                      <a:endParaRPr lang="en-US" sz="1200" b="1" dirty="0"/>
                    </a:p>
                  </a:txBody>
                  <a:tcPr marL="85725" marR="85725" marT="41564" marB="41564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EXPLAIN</a:t>
                      </a:r>
                      <a:r>
                        <a:rPr lang="en-US" sz="1200" b="1" baseline="0" dirty="0" smtClean="0"/>
                        <a:t> MORE</a:t>
                      </a:r>
                      <a:endParaRPr lang="en-US" sz="1200" b="1" dirty="0"/>
                    </a:p>
                  </a:txBody>
                  <a:tcPr marL="85725" marR="85725" marT="41564" marB="41564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AGAIN</a:t>
                      </a:r>
                      <a:r>
                        <a:rPr lang="en-US" sz="1200" b="1" baseline="0" dirty="0" smtClean="0"/>
                        <a:t>  and AGAIN</a:t>
                      </a:r>
                      <a:endParaRPr lang="en-US" sz="1200" b="1" dirty="0"/>
                    </a:p>
                  </a:txBody>
                  <a:tcPr marL="85725" marR="85725" marT="41564" marB="41564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Relevant</a:t>
                      </a:r>
                      <a:r>
                        <a:rPr lang="en-US" sz="1200" b="1" baseline="0" dirty="0" smtClean="0"/>
                        <a:t> or Not?</a:t>
                      </a:r>
                      <a:endParaRPr lang="en-US" sz="1200" b="1" dirty="0"/>
                    </a:p>
                  </a:txBody>
                  <a:tcPr marL="85725" marR="85725" marT="41564" marB="41564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CONCLUDE</a:t>
                      </a:r>
                      <a:endParaRPr lang="en-US" sz="1200" b="1" dirty="0"/>
                    </a:p>
                  </a:txBody>
                  <a:tcPr marL="85725" marR="85725" marT="41564" marB="41564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HAVE EVIDENCE</a:t>
                      </a:r>
                      <a:endParaRPr lang="en-US" sz="1200" b="1" dirty="0"/>
                    </a:p>
                  </a:txBody>
                  <a:tcPr marL="85725" marR="85725" marT="41564" marB="41564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828472" y="1873470"/>
            <a:ext cx="7858329" cy="4146330"/>
            <a:chOff x="904671" y="959070"/>
            <a:chExt cx="7858329" cy="4146330"/>
          </a:xfrm>
        </p:grpSpPr>
        <p:sp>
          <p:nvSpPr>
            <p:cNvPr id="5" name="Right Brace 4"/>
            <p:cNvSpPr/>
            <p:nvPr/>
          </p:nvSpPr>
          <p:spPr>
            <a:xfrm rot="5400000">
              <a:off x="1780971" y="114300"/>
              <a:ext cx="1066800" cy="28194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ight Brace 5"/>
            <p:cNvSpPr/>
            <p:nvPr/>
          </p:nvSpPr>
          <p:spPr>
            <a:xfrm rot="5400000">
              <a:off x="4571999" y="120870"/>
              <a:ext cx="1066800" cy="27432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Brace 6"/>
            <p:cNvSpPr/>
            <p:nvPr/>
          </p:nvSpPr>
          <p:spPr>
            <a:xfrm rot="5400000">
              <a:off x="7086601" y="381000"/>
              <a:ext cx="1066800" cy="2285999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Down Arrow Callout 7"/>
            <p:cNvSpPr/>
            <p:nvPr/>
          </p:nvSpPr>
          <p:spPr>
            <a:xfrm>
              <a:off x="1295400" y="2057400"/>
              <a:ext cx="1905000" cy="1600200"/>
            </a:xfrm>
            <a:prstGeom prst="downArrowCallou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Research Target #2</a:t>
              </a:r>
            </a:p>
            <a:p>
              <a:pPr algn="ctr"/>
              <a:r>
                <a:rPr lang="en-US" sz="1200" b="1" u="sng" dirty="0" smtClean="0">
                  <a:solidFill>
                    <a:srgbClr val="C00000"/>
                  </a:solidFill>
                </a:rPr>
                <a:t> Locate, Select, Interpret and Integrate Information</a:t>
              </a:r>
            </a:p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Down Arrow Callout 8"/>
            <p:cNvSpPr/>
            <p:nvPr/>
          </p:nvSpPr>
          <p:spPr>
            <a:xfrm>
              <a:off x="4147851" y="2024349"/>
              <a:ext cx="1905000" cy="1600200"/>
            </a:xfrm>
            <a:prstGeom prst="downArrowCallou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Research Target #3</a:t>
              </a:r>
              <a:r>
                <a:rPr lang="en-US" sz="1200" b="1" u="sng" dirty="0" smtClean="0">
                  <a:solidFill>
                    <a:srgbClr val="C00000"/>
                  </a:solidFill>
                </a:rPr>
                <a:t> </a:t>
              </a:r>
            </a:p>
            <a:p>
              <a:pPr algn="ctr"/>
              <a:r>
                <a:rPr lang="en-US" sz="1200" b="1" u="sng" dirty="0" smtClean="0">
                  <a:solidFill>
                    <a:srgbClr val="C00000"/>
                  </a:solidFill>
                </a:rPr>
                <a:t>Gather/ Distinguish Relevance of Information</a:t>
              </a:r>
            </a:p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Down Arrow Callout 9"/>
            <p:cNvSpPr/>
            <p:nvPr/>
          </p:nvSpPr>
          <p:spPr>
            <a:xfrm>
              <a:off x="6673468" y="2013332"/>
              <a:ext cx="1905000" cy="1600200"/>
            </a:xfrm>
            <a:prstGeom prst="downArrowCallou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Research Target #4</a:t>
              </a:r>
              <a:r>
                <a:rPr lang="en-US" sz="1200" b="1" u="sng" dirty="0" smtClean="0">
                  <a:solidFill>
                    <a:srgbClr val="C00000"/>
                  </a:solidFill>
                </a:rPr>
                <a:t> </a:t>
              </a:r>
            </a:p>
            <a:p>
              <a:pPr algn="ctr"/>
              <a:r>
                <a:rPr lang="en-US" sz="1200" b="1" u="sng" dirty="0" smtClean="0">
                  <a:solidFill>
                    <a:srgbClr val="C00000"/>
                  </a:solidFill>
                </a:rPr>
                <a:t>Cite Evidence to Support Opinions and Ideas</a:t>
              </a:r>
            </a:p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Down Arrow Callout 10"/>
            <p:cNvSpPr/>
            <p:nvPr/>
          </p:nvSpPr>
          <p:spPr>
            <a:xfrm>
              <a:off x="1372519" y="3657600"/>
              <a:ext cx="1752600" cy="1447800"/>
            </a:xfrm>
            <a:prstGeom prst="downArrowCallou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u="sng" dirty="0" smtClean="0">
                  <a:solidFill>
                    <a:schemeClr val="tx1"/>
                  </a:solidFill>
                </a:rPr>
                <a:t>Standards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b="1" dirty="0" smtClean="0">
                  <a:solidFill>
                    <a:srgbClr val="002060"/>
                  </a:solidFill>
                </a:rPr>
                <a:t>W.7, W.8, W.9</a:t>
              </a:r>
            </a:p>
            <a:p>
              <a:pPr algn="ctr"/>
              <a:r>
                <a:rPr lang="en-US" sz="1200" b="1" dirty="0" smtClean="0">
                  <a:solidFill>
                    <a:srgbClr val="002060"/>
                  </a:solidFill>
                </a:rPr>
                <a:t>RI.5, RI.7</a:t>
              </a:r>
            </a:p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Down Arrow Callout 11"/>
            <p:cNvSpPr/>
            <p:nvPr/>
          </p:nvSpPr>
          <p:spPr>
            <a:xfrm>
              <a:off x="4224051" y="3657600"/>
              <a:ext cx="1752600" cy="1447800"/>
            </a:xfrm>
            <a:prstGeom prst="downArrowCallou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u="sng" dirty="0" smtClean="0">
                  <a:solidFill>
                    <a:schemeClr val="tx1"/>
                  </a:solidFill>
                </a:rPr>
                <a:t>Standards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b="1" dirty="0" smtClean="0">
                  <a:solidFill>
                    <a:srgbClr val="002060"/>
                  </a:solidFill>
                </a:rPr>
                <a:t>RI.3, RI.9</a:t>
              </a:r>
            </a:p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Down Arrow Callout 12"/>
            <p:cNvSpPr/>
            <p:nvPr/>
          </p:nvSpPr>
          <p:spPr>
            <a:xfrm>
              <a:off x="6771702" y="3613532"/>
              <a:ext cx="1752600" cy="1447800"/>
            </a:xfrm>
            <a:prstGeom prst="downArrowCallou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u="sng" dirty="0" smtClean="0">
                  <a:solidFill>
                    <a:schemeClr val="tx1"/>
                  </a:solidFill>
                </a:rPr>
                <a:t>Standards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b="1" dirty="0" smtClean="0">
                  <a:solidFill>
                    <a:srgbClr val="002060"/>
                  </a:solidFill>
                </a:rPr>
                <a:t>W.7, W.8, W.9</a:t>
              </a:r>
            </a:p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143000" y="533401"/>
            <a:ext cx="754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Research Targets below can be found at:   </a:t>
            </a:r>
            <a:r>
              <a:rPr lang="en-US" sz="1400" b="1" dirty="0" smtClean="0">
                <a:hlinkClick r:id="rId2"/>
              </a:rPr>
              <a:t>SBAC Summative Assessment Targets</a:t>
            </a:r>
            <a:endParaRPr lang="en-US" sz="14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537120"/>
            <a:ext cx="8077200" cy="5794294"/>
          </a:xfrm>
          <a:prstGeom prst="rect">
            <a:avLst/>
          </a:prstGeom>
          <a:solidFill>
            <a:srgbClr val="F9F9F9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84216" tIns="42108" rIns="84216" bIns="42108" rtlCol="0" anchor="ctr">
            <a:spAutoFit/>
          </a:bodyPr>
          <a:lstStyle/>
          <a:p>
            <a:pPr algn="ctr"/>
            <a:r>
              <a:rPr lang="en-US" b="1" dirty="0" smtClean="0"/>
              <a:t>Research and Writing</a:t>
            </a:r>
          </a:p>
          <a:p>
            <a:pPr algn="ctr"/>
            <a:r>
              <a:rPr lang="en-US" b="1" u="sng" dirty="0" smtClean="0"/>
              <a:t>Note-Taking</a:t>
            </a:r>
            <a:r>
              <a:rPr lang="en-US" b="1" dirty="0" smtClean="0"/>
              <a:t> In the Classroom </a:t>
            </a:r>
          </a:p>
          <a:p>
            <a:pPr algn="ctr"/>
            <a:r>
              <a:rPr lang="en-US" sz="800" b="1" dirty="0" err="1" smtClean="0">
                <a:hlinkClick r:id="rId2"/>
              </a:rPr>
              <a:t>httSBAC</a:t>
            </a:r>
            <a:r>
              <a:rPr lang="en-US" sz="800" b="1" dirty="0" smtClean="0">
                <a:hlinkClick r:id="rId2"/>
              </a:rPr>
              <a:t> Summative Assessment Summaries</a:t>
            </a:r>
            <a:endParaRPr lang="en-US" sz="800" b="1" dirty="0" smtClean="0"/>
          </a:p>
          <a:p>
            <a:endParaRPr lang="en-US" sz="1400" dirty="0" smtClean="0"/>
          </a:p>
          <a:p>
            <a:r>
              <a:rPr lang="en-US" sz="1400" u="sng" dirty="0" smtClean="0"/>
              <a:t>Research Informational Text Standards</a:t>
            </a:r>
          </a:p>
          <a:p>
            <a:r>
              <a:rPr lang="en-US" sz="1100" dirty="0" smtClean="0"/>
              <a:t>(RI.3:  Standard 3 is included as resource in the development of research and writing as it supports connecting information between and within texts).</a:t>
            </a:r>
          </a:p>
          <a:p>
            <a:endParaRPr lang="en-US" sz="1100" dirty="0" smtClean="0"/>
          </a:p>
          <a:p>
            <a:r>
              <a:rPr lang="en-US" sz="1400" u="sng" dirty="0" smtClean="0"/>
              <a:t>RI.9</a:t>
            </a:r>
            <a:r>
              <a:rPr lang="en-US" sz="1400" dirty="0" smtClean="0"/>
              <a:t>:  Final Task Goal:  Students are able to compare and contrast – find similarities and differences within or  between texts for a specific purpose.</a:t>
            </a:r>
          </a:p>
          <a:p>
            <a:pPr marL="111125" indent="-111125">
              <a:buFont typeface="Arial" pitchFamily="34" charset="0"/>
              <a:buChar char="•"/>
            </a:pPr>
            <a:endParaRPr lang="en-US" sz="1400" dirty="0" smtClean="0"/>
          </a:p>
          <a:p>
            <a:pPr marL="111125" indent="-111125"/>
            <a:r>
              <a:rPr lang="en-US" sz="1400" dirty="0" smtClean="0"/>
              <a:t>The note-taking forms in this assessment support the above</a:t>
            </a:r>
          </a:p>
          <a:p>
            <a:pPr marL="111125" indent="-111125"/>
            <a:r>
              <a:rPr lang="en-US" sz="1400" dirty="0" smtClean="0"/>
              <a:t>goal and the following  </a:t>
            </a:r>
            <a:r>
              <a:rPr lang="en-US" sz="1400" u="sng" dirty="0" smtClean="0"/>
              <a:t>assessed research targets</a:t>
            </a:r>
            <a:r>
              <a:rPr lang="en-US" sz="1400" dirty="0" smtClean="0"/>
              <a:t>:</a:t>
            </a:r>
          </a:p>
          <a:p>
            <a:pPr marL="111125" indent="-111125"/>
            <a:endParaRPr lang="en-US" sz="14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en-US" sz="1400" u="sng" dirty="0" smtClean="0"/>
              <a:t>Research Target 2</a:t>
            </a:r>
          </a:p>
          <a:p>
            <a:pPr marL="342900" indent="-342900"/>
            <a:r>
              <a:rPr lang="en-US" sz="1400" dirty="0" smtClean="0"/>
              <a:t>         Locate, Select, Interpret and Integrate Information</a:t>
            </a:r>
          </a:p>
          <a:p>
            <a:pPr marL="342900" indent="-342900"/>
            <a:endParaRPr lang="en-US" sz="14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en-US" sz="1400" u="sng" dirty="0" smtClean="0"/>
              <a:t>Research Target 3</a:t>
            </a:r>
          </a:p>
          <a:p>
            <a:pPr marL="342900" indent="-342900"/>
            <a:r>
              <a:rPr lang="en-US" sz="1400" dirty="0" smtClean="0"/>
              <a:t>         Gather/ Distinguish Relevance of Information</a:t>
            </a:r>
          </a:p>
          <a:p>
            <a:pPr marL="342900" indent="-342900"/>
            <a:endParaRPr lang="en-US" sz="14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en-US" sz="1400" u="sng" dirty="0" smtClean="0"/>
              <a:t>Research Target 4</a:t>
            </a:r>
          </a:p>
          <a:p>
            <a:pPr marL="342900" indent="-342900"/>
            <a:r>
              <a:rPr lang="en-US" sz="1400" dirty="0" smtClean="0"/>
              <a:t>         Cite evidence to support opinions or ideas</a:t>
            </a:r>
          </a:p>
          <a:p>
            <a:pPr marL="342900" indent="-342900"/>
            <a:endParaRPr lang="en-US" sz="1400" dirty="0" smtClean="0"/>
          </a:p>
          <a:p>
            <a:pPr marL="342900" indent="-342900"/>
            <a:r>
              <a:rPr lang="en-US" sz="1400" u="sng" dirty="0" smtClean="0"/>
              <a:t>Writing Research Standards</a:t>
            </a:r>
            <a:r>
              <a:rPr lang="en-US" sz="1400" dirty="0" smtClean="0"/>
              <a:t>:</a:t>
            </a:r>
          </a:p>
          <a:p>
            <a:pPr marL="342900" indent="-342900"/>
            <a:r>
              <a:rPr lang="en-US" sz="1400" dirty="0" smtClean="0"/>
              <a:t>Writing </a:t>
            </a:r>
            <a:r>
              <a:rPr lang="en-US" sz="1400" u="sng" dirty="0" smtClean="0"/>
              <a:t>Standard 7</a:t>
            </a:r>
            <a:r>
              <a:rPr lang="en-US" sz="1400" dirty="0" smtClean="0"/>
              <a:t>: Shows -builds knowledge about a topic</a:t>
            </a:r>
          </a:p>
          <a:p>
            <a:pPr marL="342900" indent="-342900"/>
            <a:r>
              <a:rPr lang="en-US" sz="1400" dirty="0" smtClean="0"/>
              <a:t>Writing </a:t>
            </a:r>
            <a:r>
              <a:rPr lang="en-US" sz="1400" u="sng" dirty="0" smtClean="0"/>
              <a:t>Standard 8</a:t>
            </a:r>
            <a:r>
              <a:rPr lang="en-US" sz="1400" dirty="0" smtClean="0"/>
              <a:t>: Analyzes information for a purpose</a:t>
            </a:r>
          </a:p>
          <a:p>
            <a:pPr marL="342900" indent="-342900"/>
            <a:r>
              <a:rPr lang="en-US" sz="1400" dirty="0" smtClean="0"/>
              <a:t>Writing </a:t>
            </a:r>
            <a:r>
              <a:rPr lang="en-US" sz="1400" u="sng" dirty="0" smtClean="0"/>
              <a:t>Standard 9</a:t>
            </a:r>
            <a:r>
              <a:rPr lang="en-US" sz="1400" dirty="0" smtClean="0"/>
              <a:t>: Supporting with evidence and reasons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1" y="838200"/>
          <a:ext cx="8382000" cy="35895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8159"/>
                <a:gridCol w="880241"/>
                <a:gridCol w="838200"/>
                <a:gridCol w="838200"/>
                <a:gridCol w="914400"/>
                <a:gridCol w="1066800"/>
                <a:gridCol w="1066800"/>
                <a:gridCol w="1219200"/>
              </a:tblGrid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Note-Taking Tasks continuum </a:t>
                      </a:r>
                      <a:r>
                        <a:rPr lang="en-US" sz="1600" b="1" u="sng" dirty="0" smtClean="0"/>
                        <a:t>Writing</a:t>
                      </a:r>
                      <a:r>
                        <a:rPr lang="en-US" sz="1600" b="1" u="sng" baseline="0" dirty="0" smtClean="0"/>
                        <a:t> and </a:t>
                      </a:r>
                      <a:r>
                        <a:rPr lang="en-US" sz="1600" b="1" u="sng" dirty="0" smtClean="0"/>
                        <a:t>Research</a:t>
                      </a:r>
                      <a:endParaRPr lang="en-US" sz="1600" b="1" u="none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Grade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K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5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</a:t>
                      </a:r>
                      <a:endParaRPr lang="en-US" sz="1400" b="1" dirty="0"/>
                    </a:p>
                  </a:txBody>
                  <a:tcPr anchor="ctr"/>
                </a:tc>
              </a:tr>
              <a:tr h="257048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About a..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Main Topic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Main Topic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Main Topic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Main Idea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Main</a:t>
                      </a:r>
                      <a:r>
                        <a:rPr lang="en-US" sz="1000" b="1" baseline="0" dirty="0" smtClean="0"/>
                        <a:t> Idea</a:t>
                      </a:r>
                      <a:endParaRPr lang="en-US" sz="1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2 Main Ideas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Central Idea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Particular Details</a:t>
                      </a:r>
                    </a:p>
                  </a:txBody>
                  <a:tcPr anchor="ctr"/>
                </a:tc>
              </a:tr>
              <a:tr h="4704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Something New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Key Idea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Key Idea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Special Focus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Key Events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Texts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Text</a:t>
                      </a:r>
                    </a:p>
                    <a:p>
                      <a:r>
                        <a:rPr lang="en-US" sz="1000" b="1" dirty="0" smtClean="0"/>
                        <a:t>Contributions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Questions</a:t>
                      </a:r>
                      <a:r>
                        <a:rPr lang="en-US" sz="1000" b="1" baseline="0" dirty="0" smtClean="0"/>
                        <a:t> </a:t>
                      </a:r>
                      <a:r>
                        <a:rPr lang="en-US" sz="1000" b="1" dirty="0" smtClean="0"/>
                        <a:t>Problems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Topic</a:t>
                      </a:r>
                      <a:r>
                        <a:rPr lang="en-US" sz="1000" b="1" baseline="0" dirty="0" smtClean="0"/>
                        <a:t> or </a:t>
                      </a:r>
                      <a:r>
                        <a:rPr lang="en-US" sz="1000" b="1" dirty="0" smtClean="0"/>
                        <a:t>Issue</a:t>
                      </a: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Explain More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Key Details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Key Details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Key Details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Key Details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Key Details</a:t>
                      </a:r>
                      <a:r>
                        <a:rPr lang="en-US" sz="1000" b="1" baseline="0" dirty="0" smtClean="0"/>
                        <a:t> Examples</a:t>
                      </a:r>
                      <a:endParaRPr lang="en-US" sz="10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Key Details </a:t>
                      </a:r>
                      <a:r>
                        <a:rPr lang="en-US" sz="1000" b="1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Quotes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Textual evidence</a:t>
                      </a:r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Again - Again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Closure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Again -Again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Again - Again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Again-Again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Again-Again</a:t>
                      </a:r>
                    </a:p>
                  </a:txBody>
                  <a:tcPr anchor="ctr"/>
                </a:tc>
              </a:tr>
              <a:tr h="25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baseline="0" dirty="0" smtClean="0"/>
                        <a:t>Conclude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Conclusion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Conclusion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Conclusion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dirty="0" smtClean="0"/>
                        <a:t>(to answers </a:t>
                      </a:r>
                      <a:r>
                        <a:rPr lang="en-US" sz="1000" b="1" i="1" baseline="0" dirty="0" smtClean="0"/>
                        <a:t> and</a:t>
                      </a:r>
                      <a:r>
                        <a:rPr lang="en-US" sz="1000" b="1" i="1" dirty="0" smtClean="0"/>
                        <a:t> solutions)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Conclusion</a:t>
                      </a:r>
                    </a:p>
                  </a:txBody>
                  <a:tcPr anchor="ctr"/>
                </a:tc>
              </a:tr>
              <a:tr h="1595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Relevant</a:t>
                      </a:r>
                      <a:r>
                        <a:rPr lang="en-US" sz="1000" b="1" baseline="0" dirty="0" smtClean="0"/>
                        <a:t> or Not</a:t>
                      </a: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r>
                        <a:rPr lang="en-US" sz="900" b="1" dirty="0" smtClean="0"/>
                        <a:t>Note:  </a:t>
                      </a:r>
                      <a:r>
                        <a:rPr lang="en-US" sz="900" b="1" u="sng" dirty="0" smtClean="0"/>
                        <a:t>Note-Taking</a:t>
                      </a:r>
                      <a:r>
                        <a:rPr lang="en-US" sz="900" b="1" u="none" dirty="0" smtClean="0"/>
                        <a:t> is </a:t>
                      </a:r>
                      <a:r>
                        <a:rPr lang="en-US" sz="900" b="1" dirty="0" smtClean="0"/>
                        <a:t>for gathering information. Students</a:t>
                      </a:r>
                      <a:r>
                        <a:rPr lang="en-US" sz="900" b="1" baseline="0" dirty="0" smtClean="0"/>
                        <a:t> gather </a:t>
                      </a:r>
                      <a:r>
                        <a:rPr lang="en-US" sz="900" b="1" u="sng" baseline="0" dirty="0" smtClean="0"/>
                        <a:t>RELEVANT</a:t>
                      </a:r>
                      <a:r>
                        <a:rPr lang="en-US" sz="900" b="1" baseline="0" dirty="0" smtClean="0"/>
                        <a:t>  information  (i.e.,  within... ideas, topics, issues, quotes, examples, details, again and again words, phrases, ideas, etc...) throughout the entire process.  In this thought, relevance is “over-arching.”</a:t>
                      </a:r>
                      <a:endParaRPr lang="en-US" sz="9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 anchor="ctr"/>
                </a:tc>
              </a:tr>
              <a:tr h="1595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baseline="0" dirty="0" smtClean="0"/>
                        <a:t>Have Evidence</a:t>
                      </a: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r>
                        <a:rPr lang="en-US" sz="900" b="1" dirty="0" smtClean="0"/>
                        <a:t>Note:  </a:t>
                      </a:r>
                      <a:r>
                        <a:rPr lang="en-US" sz="900" b="1" u="sng" dirty="0" smtClean="0"/>
                        <a:t>Note-Taking</a:t>
                      </a:r>
                      <a:r>
                        <a:rPr lang="en-US" sz="900" b="1" dirty="0" smtClean="0"/>
                        <a:t> is for gathering information.  Students</a:t>
                      </a:r>
                      <a:r>
                        <a:rPr lang="en-US" sz="900" b="1" baseline="0" dirty="0" smtClean="0"/>
                        <a:t> gather information that is EVIDENCE of a Main Topic, Central Idea or Key Idea, (the evidence is found in the details, examples, quotes,etc..).  In this thought, evidence is “over-arching.”</a:t>
                      </a:r>
                      <a:endParaRPr lang="en-US" sz="9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" y="140970"/>
          <a:ext cx="8746067" cy="64884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"/>
                <a:gridCol w="277707"/>
                <a:gridCol w="2791460"/>
                <a:gridCol w="312420"/>
                <a:gridCol w="2128520"/>
                <a:gridCol w="302260"/>
                <a:gridCol w="2527300"/>
              </a:tblGrid>
              <a:tr h="278130">
                <a:tc gridSpan="7">
                  <a:txBody>
                    <a:bodyPr/>
                    <a:lstStyle/>
                    <a:p>
                      <a:pPr algn="ctr"/>
                      <a:r>
                        <a:rPr lang="en-US" sz="1100" b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Research and Writing</a:t>
                      </a:r>
                      <a:r>
                        <a:rPr lang="en-US" sz="1100" b="1" u="none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100" b="1" dirty="0" smtClean="0"/>
                        <a:t>with </a:t>
                      </a:r>
                      <a:r>
                        <a:rPr lang="en-US" sz="1100" b="1" u="sng" dirty="0" smtClean="0"/>
                        <a:t>Informational and Explanatory Writing</a:t>
                      </a:r>
                      <a:r>
                        <a:rPr lang="en-US" sz="1100" b="1" dirty="0" smtClean="0"/>
                        <a:t>:</a:t>
                      </a:r>
                      <a:r>
                        <a:rPr lang="en-US" sz="1100" b="1" baseline="0" dirty="0" smtClean="0"/>
                        <a:t>  </a:t>
                      </a:r>
                      <a:r>
                        <a:rPr lang="en-US" sz="1100" b="1" u="sng" baseline="0" dirty="0" smtClean="0"/>
                        <a:t>W.2</a:t>
                      </a:r>
                      <a:endParaRPr lang="en-US" sz="1100" b="1" u="sng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u="sng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5770">
                <a:tc gridSpan="7"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Over-Arching Standard Speaking and Listening:</a:t>
                      </a:r>
                      <a:r>
                        <a:rPr lang="en-US" sz="1100" b="1" baseline="0" dirty="0" smtClean="0"/>
                        <a:t>  </a:t>
                      </a:r>
                      <a:r>
                        <a:rPr lang="en-US" sz="1100" b="1" u="sng" baseline="0" dirty="0" smtClean="0"/>
                        <a:t>SL.2-3</a:t>
                      </a: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u="sng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800" b="1" u="sng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u="sng" dirty="0" smtClean="0"/>
                        <a:t>INFORMATIONAL SOURCES-STIMULUS</a:t>
                      </a:r>
                      <a:endParaRPr lang="en-US" sz="1000" b="1" u="sng" dirty="0"/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u="sng" dirty="0" smtClean="0"/>
                        <a:t>GATHERING CRITERIA-NOTE-TAKING</a:t>
                      </a:r>
                      <a:endParaRPr lang="en-US" sz="1000" b="1" u="sng" dirty="0"/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u="sng" dirty="0" smtClean="0"/>
                        <a:t>EVIDENCE – PRODUCT</a:t>
                      </a:r>
                      <a:r>
                        <a:rPr lang="en-US" sz="1000" b="1" u="sng" baseline="0" dirty="0" smtClean="0"/>
                        <a:t> ASSESSMENT</a:t>
                      </a:r>
                      <a:endParaRPr lang="en-US" sz="1000" b="1" u="sng" dirty="0"/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Research</a:t>
                      </a:r>
                      <a:r>
                        <a:rPr lang="en-US" sz="1000" b="1" baseline="0" dirty="0" smtClean="0"/>
                        <a:t> </a:t>
                      </a:r>
                      <a:r>
                        <a:rPr lang="en-US" sz="1000" b="1" u="sng" baseline="0" dirty="0" smtClean="0"/>
                        <a:t>Target 2 – </a:t>
                      </a:r>
                      <a:r>
                        <a:rPr lang="en-US" sz="1000" b="1" u="sng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DOK #2</a:t>
                      </a:r>
                    </a:p>
                    <a:p>
                      <a:pPr algn="ctr"/>
                      <a:r>
                        <a:rPr lang="en-US" sz="1000" b="1" u="sng" baseline="0" dirty="0" smtClean="0">
                          <a:solidFill>
                            <a:srgbClr val="C00000"/>
                          </a:solidFill>
                        </a:rPr>
                        <a:t>Locate, Select, Interpret and Integrate Information</a:t>
                      </a:r>
                      <a:endParaRPr lang="en-US" sz="1000" b="1" u="sng" dirty="0">
                        <a:solidFill>
                          <a:srgbClr val="C00000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Research </a:t>
                      </a:r>
                      <a:r>
                        <a:rPr lang="en-US" sz="1000" b="1" u="sng" dirty="0" smtClean="0"/>
                        <a:t>Target 3 – </a:t>
                      </a:r>
                      <a:r>
                        <a:rPr lang="en-US" sz="10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DOK #2</a:t>
                      </a:r>
                    </a:p>
                    <a:p>
                      <a:pPr algn="ctr"/>
                      <a:r>
                        <a:rPr lang="en-US" sz="1000" b="1" u="sng" dirty="0" smtClean="0">
                          <a:solidFill>
                            <a:srgbClr val="C00000"/>
                          </a:solidFill>
                        </a:rPr>
                        <a:t>Gather/ Distinguish Relevance of Information</a:t>
                      </a:r>
                      <a:endParaRPr lang="en-US" sz="1000" b="1" u="sng" dirty="0">
                        <a:solidFill>
                          <a:srgbClr val="C00000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Research </a:t>
                      </a:r>
                      <a:r>
                        <a:rPr lang="en-US" sz="1000" b="1" u="sng" dirty="0" smtClean="0"/>
                        <a:t>Target 4 – </a:t>
                      </a:r>
                      <a:r>
                        <a:rPr lang="en-US" sz="10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DOK</a:t>
                      </a:r>
                      <a:r>
                        <a:rPr lang="en-US" sz="1000" b="1" u="sng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#3</a:t>
                      </a:r>
                      <a:endParaRPr lang="en-US" sz="1000" b="1" u="sng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US" sz="1000" b="1" u="sng" dirty="0" smtClean="0">
                          <a:solidFill>
                            <a:srgbClr val="C00000"/>
                          </a:solidFill>
                        </a:rPr>
                        <a:t>Cite Evidence to Support Opinions and Ideas</a:t>
                      </a:r>
                      <a:endParaRPr lang="en-US" sz="1000" b="1" u="sng" dirty="0">
                        <a:solidFill>
                          <a:srgbClr val="C00000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800" b="1" u="sng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Standards</a:t>
                      </a:r>
                      <a:r>
                        <a:rPr lang="en-US" sz="1000" b="1" baseline="0" dirty="0" smtClean="0"/>
                        <a:t> </a:t>
                      </a:r>
                      <a:r>
                        <a:rPr lang="en-US" sz="1000" b="1" u="sng" baseline="0" dirty="0" smtClean="0"/>
                        <a:t>W.7,8,9</a:t>
                      </a:r>
                    </a:p>
                    <a:p>
                      <a:pPr algn="ctr"/>
                      <a:r>
                        <a:rPr lang="en-US" sz="1000" b="1" baseline="0" dirty="0" smtClean="0"/>
                        <a:t>Navigation Skills:  </a:t>
                      </a:r>
                      <a:r>
                        <a:rPr lang="en-US" sz="1000" b="1" u="sng" baseline="0" dirty="0" smtClean="0"/>
                        <a:t>RI.5, 7</a:t>
                      </a:r>
                      <a:endParaRPr lang="en-US" sz="1000" b="1" u="sng" dirty="0"/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Standards </a:t>
                      </a:r>
                      <a:r>
                        <a:rPr lang="en-US" sz="1000" b="1" u="sng" dirty="0" smtClean="0"/>
                        <a:t>RI.3,9</a:t>
                      </a:r>
                      <a:endParaRPr lang="en-US" sz="1000" b="1" u="sng" dirty="0"/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Standards</a:t>
                      </a:r>
                      <a:r>
                        <a:rPr lang="en-US" sz="1000" b="1" baseline="0" dirty="0" smtClean="0"/>
                        <a:t> </a:t>
                      </a:r>
                      <a:r>
                        <a:rPr lang="en-US" sz="1000" b="1" u="sng" baseline="0" dirty="0" smtClean="0"/>
                        <a:t>W.7,8,9</a:t>
                      </a:r>
                      <a:endParaRPr lang="en-US" sz="1000" b="1" u="sng" dirty="0" smtClean="0"/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5740">
                <a:tc rowSpan="7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K</a:t>
                      </a:r>
                      <a:endParaRPr lang="en-US" sz="16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favorite books</a:t>
                      </a: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E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800" b="1" dirty="0" smtClean="0"/>
                        <a:t>Gathers connecting pieces of information</a:t>
                      </a:r>
                      <a:r>
                        <a:rPr lang="en-US" sz="800" b="1" baseline="0" dirty="0" smtClean="0"/>
                        <a:t> </a:t>
                      </a:r>
                    </a:p>
                    <a:p>
                      <a:r>
                        <a:rPr lang="en-US" sz="800" b="1" baseline="0" dirty="0" smtClean="0"/>
                        <a:t>( </a:t>
                      </a:r>
                      <a:r>
                        <a:rPr lang="en-US" sz="800" b="1" u="sng" baseline="0" dirty="0" smtClean="0"/>
                        <a:t>note-taking</a:t>
                      </a:r>
                      <a:r>
                        <a:rPr lang="en-US" sz="800" b="1" u="none" baseline="0" dirty="0" smtClean="0"/>
                        <a:t>).</a:t>
                      </a:r>
                      <a:endParaRPr lang="en-US" sz="8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800" b="1" dirty="0" smtClean="0"/>
                        <a:t>expresses</a:t>
                      </a:r>
                      <a:r>
                        <a:rPr lang="en-US" sz="800" b="1" baseline="0" dirty="0" smtClean="0"/>
                        <a:t> an opinion about favorite books</a:t>
                      </a:r>
                      <a:endParaRPr lang="en-US" sz="8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EE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800" b="1" dirty="0" smtClean="0"/>
                        <a:t>experiences and provided sources</a:t>
                      </a:r>
                      <a:endParaRPr lang="en-US" sz="800" b="1" dirty="0"/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800" b="1" dirty="0" smtClean="0"/>
                        <a:t>answers questions about experiences and provided sources</a:t>
                      </a:r>
                      <a:endParaRPr lang="en-US" sz="8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</a:tr>
              <a:tr h="1193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not applicable in grade K</a:t>
                      </a:r>
                      <a:endParaRPr lang="en-US" sz="800" b="1" dirty="0"/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E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US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800" b="1" dirty="0" smtClean="0"/>
                        <a:t>Gathers information with similarities</a:t>
                      </a:r>
                      <a:r>
                        <a:rPr lang="en-US" sz="800" b="1" baseline="0" dirty="0" smtClean="0"/>
                        <a:t> and differences (must identify)  (</a:t>
                      </a:r>
                      <a:r>
                        <a:rPr lang="en-US" sz="800" b="1" u="sng" baseline="0" dirty="0" smtClean="0"/>
                        <a:t>note-takin</a:t>
                      </a:r>
                      <a:r>
                        <a:rPr lang="en-US" sz="800" b="1" baseline="0" dirty="0" smtClean="0"/>
                        <a:t>g).</a:t>
                      </a:r>
                      <a:endParaRPr lang="en-US" sz="8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EE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800" b="1" dirty="0" smtClean="0"/>
                        <a:t>navigates</a:t>
                      </a:r>
                      <a:r>
                        <a:rPr lang="en-US" sz="800" b="1" baseline="0" dirty="0" smtClean="0"/>
                        <a:t> books to find details</a:t>
                      </a:r>
                      <a:endParaRPr lang="en-US" sz="800" b="1" dirty="0"/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not applicable in grade K</a:t>
                      </a: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navigates to explore a variety of books</a:t>
                      </a:r>
                      <a:endParaRPr lang="en-US" sz="800" b="1" dirty="0"/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9540">
                <a:tc rowSpan="6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reads “how to “ books</a:t>
                      </a:r>
                      <a:endParaRPr lang="en-US" sz="800" b="1" dirty="0"/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Gathers connecting pieces of information</a:t>
                      </a:r>
                      <a:r>
                        <a:rPr lang="en-US" sz="800" b="1" baseline="0" dirty="0" smtClean="0"/>
                        <a:t> while </a:t>
                      </a:r>
                      <a:r>
                        <a:rPr lang="en-US" sz="800" b="1" u="sng" baseline="0" dirty="0" smtClean="0"/>
                        <a:t>note-taking</a:t>
                      </a:r>
                      <a:r>
                        <a:rPr lang="en-US" sz="800" b="1" baseline="0" dirty="0" smtClean="0"/>
                        <a:t>.</a:t>
                      </a:r>
                      <a:endParaRPr lang="en-US" sz="800" b="1" dirty="0" smtClean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800" b="1" dirty="0" smtClean="0"/>
                        <a:t>sequences “how to” instructions correctly</a:t>
                      </a:r>
                      <a:endParaRPr lang="en-US" sz="8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experiences and provided sources</a:t>
                      </a: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answers questions about experiences and provided sources</a:t>
                      </a: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9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not applicable in grade 1</a:t>
                      </a: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US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Gathers information with similarities</a:t>
                      </a:r>
                      <a:r>
                        <a:rPr lang="en-US" sz="800" b="1" baseline="0" dirty="0" smtClean="0"/>
                        <a:t> and differences (must identify) (</a:t>
                      </a:r>
                      <a:r>
                        <a:rPr lang="en-US" sz="800" b="1" u="sng" baseline="0" dirty="0" smtClean="0"/>
                        <a:t>note-takin</a:t>
                      </a:r>
                      <a:r>
                        <a:rPr lang="en-US" sz="800" b="1" baseline="0" dirty="0" smtClean="0"/>
                        <a:t>g).</a:t>
                      </a:r>
                      <a:endParaRPr lang="en-US" sz="800" b="1" dirty="0" smtClean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4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navigates books</a:t>
                      </a:r>
                      <a:r>
                        <a:rPr lang="en-US" sz="800" b="1" baseline="0" dirty="0" smtClean="0"/>
                        <a:t> to find topic and details</a:t>
                      </a:r>
                      <a:endParaRPr lang="en-US" sz="800" b="1" dirty="0"/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not applicable in grade 1</a:t>
                      </a: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navigates books to find “how to” sequences</a:t>
                      </a:r>
                      <a:endParaRPr lang="en-US" sz="800" b="1" dirty="0"/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5740">
                <a:tc rowSpan="6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</a:t>
                      </a:r>
                      <a:endParaRPr lang="en-US" sz="16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E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texts with images and diagrams</a:t>
                      </a:r>
                      <a:endParaRPr lang="en-US" sz="800" b="1" dirty="0"/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EB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3</a:t>
                      </a:r>
                      <a:endParaRPr lang="en-US" sz="1100" b="1" dirty="0"/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DC4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800" b="1" dirty="0" smtClean="0"/>
                        <a:t>Gathers connecting information between history and events, science and ideas, procedures and steps (</a:t>
                      </a:r>
                      <a:r>
                        <a:rPr lang="en-US" sz="800" b="1" u="sng" dirty="0" smtClean="0"/>
                        <a:t>note-taking)</a:t>
                      </a:r>
                      <a:r>
                        <a:rPr lang="en-US" sz="800" b="1" dirty="0" smtClean="0"/>
                        <a:t>.</a:t>
                      </a:r>
                      <a:endParaRPr lang="en-US" sz="8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D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DE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explains how images and diagrams clarify a text</a:t>
                      </a:r>
                      <a:endParaRPr lang="en-US" sz="8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DED"/>
                    </a:solidFill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E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informational texts with strong author points</a:t>
                      </a:r>
                      <a:endParaRPr lang="en-US" sz="800" b="1" dirty="0"/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EB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DED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800" b="1" dirty="0" smtClean="0"/>
                        <a:t>finds reasons that support points</a:t>
                      </a:r>
                      <a:r>
                        <a:rPr lang="en-US" sz="800" b="1" baseline="0" dirty="0" smtClean="0"/>
                        <a:t> made by an author</a:t>
                      </a: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DED"/>
                    </a:solidFill>
                  </a:tcPr>
                </a:tc>
              </a:tr>
              <a:tr h="1536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E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not applicable in grade 2</a:t>
                      </a: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EB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35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EB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800" b="1" dirty="0" smtClean="0"/>
                        <a:t>navigates texts with captions, bold print, subheadings, glossaries, indexes, electronic menus and icons</a:t>
                      </a:r>
                      <a:endParaRPr lang="en-US" sz="800" b="1" dirty="0"/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EB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01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9</a:t>
                      </a:r>
                      <a:endParaRPr lang="en-US" sz="1100" b="1" dirty="0"/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DC4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800" b="1" dirty="0" smtClean="0"/>
                        <a:t>Gathers information that compares and contrasts two texts about the same topic</a:t>
                      </a:r>
                      <a:r>
                        <a:rPr lang="en-US" sz="800" b="1" baseline="0" dirty="0" smtClean="0"/>
                        <a:t> (</a:t>
                      </a:r>
                      <a:r>
                        <a:rPr lang="en-US" sz="800" b="1" u="sng" baseline="0" dirty="0" smtClean="0"/>
                        <a:t>note-takin</a:t>
                      </a:r>
                      <a:r>
                        <a:rPr lang="en-US" sz="800" b="1" baseline="0" dirty="0" smtClean="0"/>
                        <a:t>g).</a:t>
                      </a:r>
                      <a:endParaRPr lang="en-US" sz="8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DC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DE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not applicable in grade 2</a:t>
                      </a: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DED"/>
                    </a:solidFill>
                  </a:tcPr>
                </a:tc>
              </a:tr>
              <a:tr h="167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E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navigates texts with</a:t>
                      </a:r>
                      <a:r>
                        <a:rPr lang="en-US" sz="800" b="1" baseline="0" dirty="0" smtClean="0"/>
                        <a:t> </a:t>
                      </a:r>
                      <a:r>
                        <a:rPr lang="en-US" sz="800" b="1" dirty="0" smtClean="0"/>
                        <a:t>images-diagrams</a:t>
                      </a:r>
                      <a:r>
                        <a:rPr lang="en-US" sz="800" b="1" baseline="0" dirty="0" smtClean="0"/>
                        <a:t> </a:t>
                      </a:r>
                      <a:r>
                        <a:rPr lang="en-US" sz="800" b="1" dirty="0" smtClean="0"/>
                        <a:t>to find information</a:t>
                      </a:r>
                      <a:endParaRPr lang="en-US" sz="800" b="1" dirty="0"/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EB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DE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 smtClean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DED"/>
                    </a:solidFill>
                  </a:tcPr>
                </a:tc>
              </a:tr>
              <a:tr h="227330">
                <a:tc rowSpan="6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</a:t>
                      </a:r>
                      <a:endParaRPr lang="en-US" sz="16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reads for information for research projects</a:t>
                      </a: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sz="1100" b="1" dirty="0" smtClean="0"/>
                        <a:t>3</a:t>
                      </a:r>
                      <a:endParaRPr lang="en-US" sz="1100" b="1" dirty="0"/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sz="800" b="1" dirty="0" smtClean="0"/>
                        <a:t>Gathers</a:t>
                      </a:r>
                      <a:r>
                        <a:rPr lang="en-US" sz="800" b="1" baseline="0" dirty="0" smtClean="0"/>
                        <a:t> information connecting time, sequence and cause/effect relationships in texts  (</a:t>
                      </a:r>
                      <a:r>
                        <a:rPr lang="en-US" sz="800" b="1" u="sng" baseline="0" dirty="0" smtClean="0"/>
                        <a:t>note-taking)</a:t>
                      </a:r>
                      <a:r>
                        <a:rPr lang="en-US" sz="800" b="1" baseline="0" dirty="0" smtClean="0"/>
                        <a:t>.</a:t>
                      </a:r>
                      <a:endParaRPr lang="en-US" sz="8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800" b="1" dirty="0" smtClean="0"/>
                        <a:t>shows</a:t>
                      </a:r>
                      <a:r>
                        <a:rPr lang="en-US" sz="800" b="1" baseline="0" dirty="0" smtClean="0"/>
                        <a:t> knowledge about a given topic in a research project</a:t>
                      </a:r>
                      <a:endParaRPr lang="en-US" sz="8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800" b="1" dirty="0" smtClean="0"/>
                        <a:t>experiences, print and digital sources</a:t>
                      </a:r>
                      <a:endParaRPr lang="en-US" sz="800" b="1" dirty="0"/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7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sorts</a:t>
                      </a:r>
                      <a:r>
                        <a:rPr lang="en-US" sz="800" b="1" baseline="0" dirty="0" smtClean="0"/>
                        <a:t> information into provided categories (compare and contrast, cause and effect, sequence or time)</a:t>
                      </a:r>
                      <a:endParaRPr lang="en-US" sz="800" b="1" dirty="0" smtClean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7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begins in grade 4</a:t>
                      </a:r>
                      <a:endParaRPr lang="en-US" sz="800" b="1" dirty="0"/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 smtClean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navigates texts using key words, sidebars</a:t>
                      </a:r>
                      <a:r>
                        <a:rPr lang="en-US" sz="800" b="1" baseline="0" dirty="0" smtClean="0"/>
                        <a:t> and</a:t>
                      </a:r>
                      <a:r>
                        <a:rPr lang="en-US" sz="800" b="1" dirty="0" smtClean="0"/>
                        <a:t> hyperlinks</a:t>
                      </a:r>
                      <a:endParaRPr lang="en-US" sz="800" b="1" dirty="0"/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97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navigates texts using maps</a:t>
                      </a:r>
                      <a:r>
                        <a:rPr lang="en-US" sz="800" b="1" baseline="0" dirty="0" smtClean="0"/>
                        <a:t> and photographs and key words</a:t>
                      </a:r>
                      <a:endParaRPr lang="en-US" sz="800" b="1" dirty="0"/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9</a:t>
                      </a:r>
                      <a:endParaRPr lang="en-US" sz="1100" b="1" dirty="0"/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Gathers information that</a:t>
                      </a:r>
                      <a:r>
                        <a:rPr lang="en-US" sz="800" b="1" baseline="0" dirty="0" smtClean="0"/>
                        <a:t> compares and contrasts two texts on the same topic (</a:t>
                      </a:r>
                      <a:r>
                        <a:rPr lang="en-US" sz="800" b="1" u="sng" baseline="0" dirty="0" smtClean="0"/>
                        <a:t>note-taking</a:t>
                      </a:r>
                      <a:r>
                        <a:rPr lang="en-US" sz="800" b="1" baseline="0" dirty="0" smtClean="0"/>
                        <a:t>).</a:t>
                      </a:r>
                      <a:endParaRPr lang="en-US" sz="8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begins in grade 4</a:t>
                      </a:r>
                      <a:endParaRPr lang="en-US" sz="8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304800" y="742950"/>
            <a:ext cx="8763000" cy="628650"/>
            <a:chOff x="533400" y="1295400"/>
            <a:chExt cx="5791200" cy="8382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533400" y="1295400"/>
              <a:ext cx="5791200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533400" y="1295400"/>
              <a:ext cx="0" cy="83820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324600" y="1295400"/>
              <a:ext cx="0" cy="83820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320040"/>
          <a:ext cx="8746067" cy="6233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"/>
                <a:gridCol w="381000"/>
                <a:gridCol w="2824480"/>
                <a:gridCol w="299720"/>
                <a:gridCol w="2098040"/>
                <a:gridCol w="277707"/>
                <a:gridCol w="2560320"/>
              </a:tblGrid>
              <a:tr h="278130">
                <a:tc gridSpan="7">
                  <a:txBody>
                    <a:bodyPr/>
                    <a:lstStyle/>
                    <a:p>
                      <a:pPr algn="ctr"/>
                      <a:r>
                        <a:rPr lang="en-US" sz="1100" b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Research and Writing</a:t>
                      </a:r>
                      <a:r>
                        <a:rPr lang="en-US" sz="1100" b="1" u="none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100" b="1" dirty="0" smtClean="0"/>
                        <a:t>with </a:t>
                      </a:r>
                      <a:r>
                        <a:rPr lang="en-US" sz="1100" b="1" u="sng" dirty="0" smtClean="0"/>
                        <a:t>Informational and Explanatory Writing</a:t>
                      </a:r>
                      <a:r>
                        <a:rPr lang="en-US" sz="1100" b="1" dirty="0" smtClean="0"/>
                        <a:t>:</a:t>
                      </a:r>
                      <a:r>
                        <a:rPr lang="en-US" sz="1100" b="1" baseline="0" dirty="0" smtClean="0"/>
                        <a:t>  </a:t>
                      </a:r>
                      <a:r>
                        <a:rPr lang="en-US" sz="1100" b="1" u="sng" baseline="0" dirty="0" smtClean="0"/>
                        <a:t>W.2</a:t>
                      </a:r>
                      <a:endParaRPr lang="en-US" sz="1100" b="1" u="sng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u="sng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5770">
                <a:tc gridSpan="7"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Over-Arching Standard Speaking and Listening:</a:t>
                      </a:r>
                      <a:r>
                        <a:rPr lang="en-US" sz="1100" b="1" baseline="0" dirty="0" smtClean="0"/>
                        <a:t>  </a:t>
                      </a:r>
                      <a:r>
                        <a:rPr lang="en-US" sz="1100" b="1" u="sng" baseline="0" dirty="0" smtClean="0"/>
                        <a:t>SL.2-3</a:t>
                      </a:r>
                    </a:p>
                  </a:txBody>
                  <a:tcPr marL="121920" marR="12192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u="sng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0980">
                <a:tc>
                  <a:txBody>
                    <a:bodyPr/>
                    <a:lstStyle/>
                    <a:p>
                      <a:pPr algn="ctr"/>
                      <a:endParaRPr lang="en-US" sz="800" b="1" u="sng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u="sng" dirty="0" smtClean="0"/>
                        <a:t>INFORMATIONAL SOURCES</a:t>
                      </a:r>
                      <a:endParaRPr lang="en-US" sz="1000" b="1" u="sng" dirty="0"/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u="sng" dirty="0" smtClean="0"/>
                        <a:t>GATHERING CRITERIA</a:t>
                      </a:r>
                      <a:endParaRPr lang="en-US" sz="1000" b="1" u="sng" dirty="0"/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u="sng" dirty="0" smtClean="0"/>
                        <a:t>EVIDENCE</a:t>
                      </a:r>
                      <a:endParaRPr lang="en-US" sz="1000" b="1" u="sng" dirty="0"/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Research</a:t>
                      </a:r>
                      <a:r>
                        <a:rPr lang="en-US" sz="1000" b="1" baseline="0" dirty="0" smtClean="0"/>
                        <a:t> </a:t>
                      </a:r>
                      <a:r>
                        <a:rPr lang="en-US" sz="1000" b="1" u="sng" baseline="0" dirty="0" smtClean="0"/>
                        <a:t>Target 2 – </a:t>
                      </a:r>
                      <a:r>
                        <a:rPr lang="en-US" sz="1000" b="1" u="sng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DOK -  #2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sng" baseline="0" dirty="0" smtClean="0">
                          <a:solidFill>
                            <a:srgbClr val="C00000"/>
                          </a:solidFill>
                        </a:rPr>
                        <a:t>Locate, Select, Interpret and Integrate Information</a:t>
                      </a:r>
                      <a:endParaRPr lang="en-US" sz="1000" b="1" u="sng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Research </a:t>
                      </a:r>
                      <a:r>
                        <a:rPr lang="en-US" sz="1000" b="1" u="sng" dirty="0" smtClean="0"/>
                        <a:t>Target 3 – </a:t>
                      </a:r>
                      <a:r>
                        <a:rPr lang="en-US" sz="10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DOK –#2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sng" dirty="0" smtClean="0">
                          <a:solidFill>
                            <a:srgbClr val="C00000"/>
                          </a:solidFill>
                        </a:rPr>
                        <a:t>Gather/ Distinguish Relevance of Information</a:t>
                      </a: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Research </a:t>
                      </a:r>
                      <a:r>
                        <a:rPr lang="en-US" sz="1000" b="1" u="sng" dirty="0" smtClean="0"/>
                        <a:t>Target 4 – </a:t>
                      </a:r>
                      <a:r>
                        <a:rPr lang="en-US" sz="10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DOK</a:t>
                      </a:r>
                      <a:r>
                        <a:rPr lang="en-US" sz="1000" b="1" u="sng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- #3</a:t>
                      </a:r>
                      <a:endParaRPr lang="en-US" sz="1000" b="1" u="sng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sng" dirty="0" smtClean="0">
                          <a:solidFill>
                            <a:srgbClr val="C00000"/>
                          </a:solidFill>
                        </a:rPr>
                        <a:t>Cite Evidence to Support Opinions and Ideas</a:t>
                      </a: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9540">
                <a:tc>
                  <a:txBody>
                    <a:bodyPr/>
                    <a:lstStyle/>
                    <a:p>
                      <a:pPr algn="ctr"/>
                      <a:endParaRPr lang="en-US" sz="800" b="1" u="sng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Standards</a:t>
                      </a:r>
                      <a:r>
                        <a:rPr lang="en-US" sz="1000" b="1" baseline="0" dirty="0" smtClean="0"/>
                        <a:t> </a:t>
                      </a:r>
                      <a:r>
                        <a:rPr lang="en-US" sz="1000" b="1" u="sng" baseline="0" dirty="0" smtClean="0"/>
                        <a:t>W.7,8,9</a:t>
                      </a:r>
                    </a:p>
                    <a:p>
                      <a:pPr algn="ctr"/>
                      <a:r>
                        <a:rPr lang="en-US" sz="1000" b="1" baseline="0" dirty="0" smtClean="0"/>
                        <a:t>Navigation:  </a:t>
                      </a:r>
                      <a:r>
                        <a:rPr lang="en-US" sz="1000" b="1" u="sng" baseline="0" dirty="0" smtClean="0"/>
                        <a:t>RI.5, 7</a:t>
                      </a:r>
                      <a:endParaRPr lang="en-US" sz="1000" b="1" u="sng" dirty="0"/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Standards </a:t>
                      </a:r>
                      <a:r>
                        <a:rPr lang="en-US" sz="1000" b="1" u="sng" dirty="0" smtClean="0"/>
                        <a:t>RI.3,9</a:t>
                      </a:r>
                      <a:endParaRPr lang="en-US" sz="1000" b="1" u="sng" dirty="0"/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Standards</a:t>
                      </a:r>
                      <a:r>
                        <a:rPr lang="en-US" sz="1000" b="1" baseline="0" dirty="0" smtClean="0"/>
                        <a:t> </a:t>
                      </a:r>
                      <a:r>
                        <a:rPr lang="en-US" sz="1000" b="1" u="sng" baseline="0" dirty="0" smtClean="0"/>
                        <a:t>W.7,8,9</a:t>
                      </a:r>
                      <a:endParaRPr lang="en-US" sz="1000" b="1" u="sng" dirty="0" smtClean="0"/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040">
                <a:tc rowSpan="7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</a:t>
                      </a:r>
                      <a:endParaRPr lang="en-US" sz="16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informational texts (two RI.9) with different aspects of a topic</a:t>
                      </a: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E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800" b="1" dirty="0" smtClean="0"/>
                        <a:t>Gathers information that tells</a:t>
                      </a:r>
                      <a:r>
                        <a:rPr lang="en-US" sz="800" b="1" baseline="0" dirty="0" smtClean="0"/>
                        <a:t> what happened and why (to explain events, ideas or concepts in a historical, scientific or technical text), (</a:t>
                      </a:r>
                      <a:r>
                        <a:rPr lang="en-US" sz="800" b="1" u="sng" baseline="0" dirty="0" smtClean="0"/>
                        <a:t>note-taking</a:t>
                      </a:r>
                      <a:r>
                        <a:rPr lang="en-US" sz="800" b="1" baseline="0" dirty="0" smtClean="0"/>
                        <a:t>).</a:t>
                      </a:r>
                      <a:endParaRPr lang="en-US" sz="8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800" b="1" dirty="0" smtClean="0"/>
                        <a:t>builds knowledge about a topic shown in a short research project</a:t>
                      </a:r>
                      <a:endParaRPr lang="en-US" sz="8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EE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800" b="1" dirty="0" smtClean="0"/>
                        <a:t>experiences, print and digital sources</a:t>
                      </a:r>
                      <a:endParaRPr lang="en-US" sz="8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800" b="1" dirty="0" smtClean="0"/>
                        <a:t>categorizes information (uses notes)</a:t>
                      </a:r>
                    </a:p>
                    <a:p>
                      <a:r>
                        <a:rPr lang="en-US" sz="800" b="1" dirty="0" smtClean="0"/>
                        <a:t>provides a list of sources</a:t>
                      </a:r>
                      <a:endParaRPr lang="en-US" sz="8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Informational texts with strong author evidence and reasons</a:t>
                      </a:r>
                      <a:endParaRPr lang="en-US" sz="8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E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US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800" b="1" dirty="0" smtClean="0"/>
                        <a:t>Gathers in-depth information</a:t>
                      </a:r>
                      <a:r>
                        <a:rPr lang="en-US" sz="800" b="1" baseline="0" dirty="0" smtClean="0"/>
                        <a:t> from two texts on the same topic (</a:t>
                      </a:r>
                      <a:r>
                        <a:rPr lang="en-US" sz="800" b="1" u="sng" baseline="0" dirty="0" smtClean="0"/>
                        <a:t>note-taking</a:t>
                      </a:r>
                      <a:r>
                        <a:rPr lang="en-US" sz="800" b="1" baseline="0" dirty="0" smtClean="0"/>
                        <a:t>).</a:t>
                      </a:r>
                      <a:endParaRPr lang="en-US" sz="8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EE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800" b="1" dirty="0" smtClean="0"/>
                        <a:t>navigates texts with chronology, comparison, cause/effect and problem/solution</a:t>
                      </a:r>
                      <a:r>
                        <a:rPr lang="en-US" sz="800" b="1" baseline="0" dirty="0" smtClean="0"/>
                        <a:t> </a:t>
                      </a:r>
                      <a:r>
                        <a:rPr lang="en-US" sz="800" b="1" dirty="0" smtClean="0"/>
                        <a:t>text structures</a:t>
                      </a:r>
                      <a:endParaRPr lang="en-US" sz="8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explains how an author(s) supports points with reasons</a:t>
                      </a: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1F8"/>
                    </a:solidFill>
                  </a:tcPr>
                </a:tc>
              </a:tr>
              <a:tr h="200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navigates texts with charts, graphs, diagrams, time lines, animations or interactive elements on Web pages</a:t>
                      </a:r>
                      <a:endParaRPr lang="en-US" sz="8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1920">
                <a:tc rowSpan="6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</a:t>
                      </a:r>
                      <a:endParaRPr lang="en-US" sz="16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several informational sources with a focus on in-depth knowledge of a topic</a:t>
                      </a:r>
                      <a:endParaRPr lang="en-US" sz="8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Gathers information that explains relationships and interactions</a:t>
                      </a:r>
                      <a:r>
                        <a:rPr lang="en-US" sz="800" b="1" baseline="0" dirty="0" smtClean="0"/>
                        <a:t> between two or more events, ideas or concepts in a historical, scientific or technical text),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 smtClean="0"/>
                        <a:t>(</a:t>
                      </a:r>
                      <a:r>
                        <a:rPr lang="en-US" sz="800" b="1" u="sng" baseline="0" dirty="0" smtClean="0"/>
                        <a:t>note-taking</a:t>
                      </a:r>
                      <a:r>
                        <a:rPr lang="en-US" sz="800" b="1" baseline="0" dirty="0" smtClean="0"/>
                        <a:t>).</a:t>
                      </a:r>
                      <a:endParaRPr lang="en-US" sz="800" b="1" dirty="0" smtClean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builds knowledge about a topic shown in a short research project</a:t>
                      </a: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92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experiences, print and digital sources</a:t>
                      </a: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57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informational texts and sources with strong focus on author reasons and evidence</a:t>
                      </a: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US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Gathers in-depth information</a:t>
                      </a:r>
                      <a:r>
                        <a:rPr lang="en-US" sz="800" b="1" baseline="0" dirty="0" smtClean="0"/>
                        <a:t> from several texts on the same topic (</a:t>
                      </a:r>
                      <a:r>
                        <a:rPr lang="en-US" sz="800" b="1" u="sng" baseline="0" dirty="0" smtClean="0"/>
                        <a:t>note-taking</a:t>
                      </a:r>
                      <a:r>
                        <a:rPr lang="en-US" sz="800" b="1" baseline="0" dirty="0" smtClean="0"/>
                        <a:t>).</a:t>
                      </a:r>
                      <a:endParaRPr lang="en-US" sz="8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 smtClean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summarizes or paraphrases</a:t>
                      </a:r>
                      <a:r>
                        <a:rPr lang="en-US" sz="800" b="1" baseline="0" dirty="0" smtClean="0"/>
                        <a:t> information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 smtClean="0"/>
                        <a:t>provides a list of sources</a:t>
                      </a:r>
                      <a:endParaRPr lang="en-US" sz="800" b="1" dirty="0" smtClean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1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navigates texts with chronology, comparison, cause/effect and problem/solution text structures</a:t>
                      </a: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explains how an author(s) uses reasons and evidence and</a:t>
                      </a:r>
                      <a:r>
                        <a:rPr lang="en-US" sz="800" b="1" baseline="0" dirty="0" smtClean="0"/>
                        <a:t> identifies which</a:t>
                      </a:r>
                      <a:r>
                        <a:rPr lang="en-US" sz="800" b="1" dirty="0" smtClean="0"/>
                        <a:t> support</a:t>
                      </a:r>
                      <a:r>
                        <a:rPr lang="en-US" sz="800" b="1" baseline="0" dirty="0" smtClean="0"/>
                        <a:t> particular</a:t>
                      </a:r>
                      <a:r>
                        <a:rPr lang="en-US" sz="800" b="1" dirty="0" smtClean="0"/>
                        <a:t> points</a:t>
                      </a: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6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navigates multiple print or digital sources</a:t>
                      </a:r>
                      <a:endParaRPr lang="en-US" sz="8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 smtClean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05740">
                <a:tc rowSpan="6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6</a:t>
                      </a:r>
                      <a:endParaRPr lang="en-US" sz="16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E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several sources</a:t>
                      </a:r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EB0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DC4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800" b="1" dirty="0" smtClean="0"/>
                        <a:t>Gathers information</a:t>
                      </a:r>
                      <a:r>
                        <a:rPr lang="en-US" sz="800" b="1" baseline="0" dirty="0" smtClean="0"/>
                        <a:t> that shows introduction, illustration and elaboration of </a:t>
                      </a:r>
                      <a:r>
                        <a:rPr lang="en-US" sz="800" b="1" dirty="0" smtClean="0"/>
                        <a:t>a key individual, event, or idea</a:t>
                      </a:r>
                      <a:r>
                        <a:rPr lang="en-US" sz="800" b="1" baseline="0" dirty="0" smtClean="0"/>
                        <a:t> (</a:t>
                      </a:r>
                      <a:r>
                        <a:rPr lang="en-US" sz="800" b="1" u="sng" baseline="0" dirty="0" smtClean="0"/>
                        <a:t>note-taking</a:t>
                      </a:r>
                      <a:r>
                        <a:rPr lang="en-US" sz="800" b="1" baseline="0" dirty="0" smtClean="0"/>
                        <a:t>).</a:t>
                      </a:r>
                      <a:endParaRPr lang="en-US" sz="8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DC4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DED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800" b="1" dirty="0" smtClean="0"/>
                        <a:t>answers an inquiry question in a short research project and refocuses if appropriate</a:t>
                      </a:r>
                      <a:endParaRPr lang="en-US" sz="8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DED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US" sz="900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E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multiple print and digital sources </a:t>
                      </a:r>
                      <a:endParaRPr lang="en-US" sz="8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EB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US" sz="900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E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informational text with strong claims or arguments</a:t>
                      </a:r>
                      <a:endParaRPr lang="en-US" sz="8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EB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DED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800" b="1" dirty="0" smtClean="0"/>
                        <a:t>assesses credibility of sources</a:t>
                      </a:r>
                    </a:p>
                    <a:p>
                      <a:r>
                        <a:rPr lang="en-US" sz="800" b="1" dirty="0" smtClean="0"/>
                        <a:t>quote or paraphrase data or</a:t>
                      </a:r>
                      <a:r>
                        <a:rPr lang="en-US" sz="800" b="1" baseline="0" dirty="0" smtClean="0"/>
                        <a:t> conclusions</a:t>
                      </a:r>
                    </a:p>
                    <a:p>
                      <a:r>
                        <a:rPr lang="en-US" sz="800" b="1" dirty="0" smtClean="0"/>
                        <a:t>provides</a:t>
                      </a:r>
                      <a:r>
                        <a:rPr lang="en-US" sz="800" b="1" baseline="0" dirty="0" smtClean="0"/>
                        <a:t> a</a:t>
                      </a:r>
                      <a:r>
                        <a:rPr lang="en-US" sz="800" b="1" dirty="0" smtClean="0"/>
                        <a:t> basic bibliographic information for sources</a:t>
                      </a:r>
                      <a:endParaRPr lang="en-US" sz="8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DED"/>
                    </a:solidFill>
                  </a:tcPr>
                </a:tc>
              </a:tr>
              <a:tr h="147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900" b="1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sz="900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EB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800" b="1" dirty="0" smtClean="0"/>
                        <a:t>navigates sentences, paragraphs,</a:t>
                      </a:r>
                      <a:r>
                        <a:rPr lang="en-US" sz="800" b="1" baseline="0" dirty="0" smtClean="0"/>
                        <a:t> chapters or sections in informational text structures</a:t>
                      </a:r>
                      <a:endParaRPr lang="en-US" sz="8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EB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5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US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DC4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800" b="1" dirty="0" smtClean="0"/>
                        <a:t>Gathers information that compares and contrasts one author’s presentation of an event to another author’s</a:t>
                      </a:r>
                      <a:r>
                        <a:rPr lang="en-US" sz="800" b="1" baseline="0" dirty="0" smtClean="0"/>
                        <a:t> (</a:t>
                      </a:r>
                      <a:r>
                        <a:rPr lang="en-US" sz="800" b="1" u="sng" baseline="0" dirty="0" smtClean="0"/>
                        <a:t>note-taking</a:t>
                      </a:r>
                      <a:r>
                        <a:rPr lang="en-US" sz="800" b="1" baseline="0" dirty="0" smtClean="0"/>
                        <a:t>).</a:t>
                      </a:r>
                      <a:endParaRPr lang="en-US" sz="8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DC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11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US" sz="900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EB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navigates different media,</a:t>
                      </a:r>
                      <a:r>
                        <a:rPr lang="en-US" sz="800" b="1" baseline="0" dirty="0" smtClean="0"/>
                        <a:t> formats and words </a:t>
                      </a:r>
                      <a:endParaRPr lang="en-US" sz="8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EB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US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DE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traces and argues the development of specific claims in a text from those that are/not supported by reasons and evidence</a:t>
                      </a:r>
                      <a:endParaRPr lang="en-US" sz="800" b="1" dirty="0"/>
                    </a:p>
                  </a:txBody>
                  <a:tcPr marL="121920" marR="12192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DED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10"/>
          <p:cNvGrpSpPr/>
          <p:nvPr/>
        </p:nvGrpSpPr>
        <p:grpSpPr>
          <a:xfrm>
            <a:off x="457200" y="838200"/>
            <a:ext cx="8534400" cy="628650"/>
            <a:chOff x="533400" y="1295400"/>
            <a:chExt cx="5791200" cy="8382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533400" y="1295400"/>
              <a:ext cx="5791200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533400" y="1295400"/>
              <a:ext cx="0" cy="83820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324600" y="1295400"/>
              <a:ext cx="0" cy="83820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533401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002060"/>
                </a:solidFill>
              </a:rPr>
              <a:t>The purpose of this resource is to provide a “common standard language” guide for writing informational text questions. This should in no way replace the CCS Standards. Please refer to CCSs for the complete standard. </a:t>
            </a:r>
            <a:r>
              <a:rPr lang="en-US" sz="900" i="1" dirty="0" smtClean="0">
                <a:solidFill>
                  <a:srgbClr val="002060"/>
                </a:solidFill>
                <a:hlinkClick r:id="rId2"/>
              </a:rPr>
              <a:t>http://www.corestandards.org/</a:t>
            </a:r>
            <a:endParaRPr lang="en-US" sz="900" i="1" dirty="0" smtClean="0">
              <a:solidFill>
                <a:srgbClr val="002060"/>
              </a:solidFill>
            </a:endParaRPr>
          </a:p>
          <a:p>
            <a:endParaRPr lang="en-US" sz="1600" i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1508760"/>
          <a:ext cx="7924800" cy="4739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8400"/>
                <a:gridCol w="54864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200" b="1" u="sng" dirty="0" smtClean="0"/>
                        <a:t>Clarifications of Terms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Why</a:t>
                      </a:r>
                      <a:r>
                        <a:rPr lang="en-US" sz="1200" b="1" baseline="0" dirty="0" smtClean="0"/>
                        <a:t> was Yertle the Turtle so demanding? </a:t>
                      </a:r>
                      <a:r>
                        <a:rPr lang="en-US" sz="1100" b="0" i="1" baseline="0" dirty="0" smtClean="0"/>
                        <a:t>(the main idea partially answers the question)</a:t>
                      </a:r>
                      <a:endParaRPr lang="en-US" sz="1100" b="0" i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2191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Central Idea (entirety of message)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The</a:t>
                      </a:r>
                      <a:r>
                        <a:rPr lang="en-US" sz="1000" baseline="0" dirty="0" smtClean="0"/>
                        <a:t> message of Yertle the Turtle is that when you think you are “above” others and treat them badly you will eventually “fall.”</a:t>
                      </a:r>
                      <a:endParaRPr lang="en-US" sz="1000" dirty="0"/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Main Topic (subject)</a:t>
                      </a:r>
                      <a:endParaRPr 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Yertle the Turtle</a:t>
                      </a:r>
                      <a:endParaRPr 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Main Idea (about the Main</a:t>
                      </a:r>
                      <a:r>
                        <a:rPr lang="en-US" sz="1000" baseline="0" dirty="0" smtClean="0"/>
                        <a:t> Topic)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Yertle the Turtle thought he had the right to control everyone.</a:t>
                      </a:r>
                      <a:endParaRPr lang="en-US" sz="1000" dirty="0"/>
                    </a:p>
                  </a:txBody>
                  <a:tcPr anchor="ctr"/>
                </a:tc>
              </a:tr>
              <a:tr h="3886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Key Events (explains a situation)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Yertle demands that other turtles stack themselves up so he can sit on top of them to survey the land.</a:t>
                      </a:r>
                      <a:endParaRPr 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4477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Key Idea(s) (supports Main Idea)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Yertle always demands</a:t>
                      </a:r>
                      <a:r>
                        <a:rPr lang="en-US" sz="1000" baseline="0" dirty="0" smtClean="0"/>
                        <a:t> more from the other turtles.</a:t>
                      </a:r>
                      <a:endParaRPr lang="en-US" sz="1000" dirty="0"/>
                    </a:p>
                  </a:txBody>
                  <a:tcPr anchor="ctr"/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Key Details (supports</a:t>
                      </a:r>
                      <a:r>
                        <a:rPr lang="en-US" sz="1000" baseline="0" dirty="0" smtClean="0"/>
                        <a:t> Key Idea(s)</a:t>
                      </a:r>
                      <a:endParaRPr 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Mack asks Yertle for a rest but Yertle</a:t>
                      </a:r>
                      <a:r>
                        <a:rPr lang="en-US" sz="1000" baseline="0" dirty="0" smtClean="0"/>
                        <a:t> refuses.</a:t>
                      </a:r>
                      <a:endParaRPr 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21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Particular Points (a</a:t>
                      </a:r>
                      <a:r>
                        <a:rPr lang="en-US" sz="1000" baseline="0" dirty="0" smtClean="0"/>
                        <a:t> statement </a:t>
                      </a:r>
                      <a:r>
                        <a:rPr lang="en-US" sz="1000" b="1" u="sng" baseline="0" dirty="0" smtClean="0"/>
                        <a:t>clarifying</a:t>
                      </a:r>
                      <a:r>
                        <a:rPr lang="en-US" sz="1000" b="1" u="none" baseline="0" dirty="0" smtClean="0"/>
                        <a:t> </a:t>
                      </a:r>
                      <a:r>
                        <a:rPr lang="en-US" sz="1000" baseline="0" dirty="0" smtClean="0"/>
                        <a:t>a Main or Key Idea)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When Yertle saw the moon he was angry that anything was higher than he was supports why Yertle thought he was better than anyone or anything else.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Particular</a:t>
                      </a:r>
                      <a:r>
                        <a:rPr lang="en-US" sz="1000" baseline="0" dirty="0" smtClean="0"/>
                        <a:t> Details (</a:t>
                      </a:r>
                      <a:r>
                        <a:rPr lang="en-US" sz="1000" u="sng" baseline="0" dirty="0" smtClean="0"/>
                        <a:t>relevant</a:t>
                      </a:r>
                      <a:r>
                        <a:rPr lang="en-US" sz="1000" baseline="0" dirty="0" smtClean="0"/>
                        <a:t> details to support the Main or Key Idea)</a:t>
                      </a:r>
                      <a:endParaRPr 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Yertle was ready to</a:t>
                      </a:r>
                      <a:r>
                        <a:rPr lang="en-US" sz="1000" baseline="0" dirty="0" smtClean="0"/>
                        <a:t> add another turtle to the stack so he could go higher (etc...).</a:t>
                      </a:r>
                      <a:endParaRPr 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Details (all details in the text but must</a:t>
                      </a:r>
                      <a:r>
                        <a:rPr lang="en-US" sz="1000" baseline="0" dirty="0" smtClean="0"/>
                        <a:t> be </a:t>
                      </a:r>
                      <a:r>
                        <a:rPr lang="en-US" sz="1000" u="sng" dirty="0" smtClean="0"/>
                        <a:t>relevant</a:t>
                      </a:r>
                      <a:r>
                        <a:rPr lang="en-US" sz="1000" baseline="0" dirty="0" smtClean="0"/>
                        <a:t> to a question)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u="sng" dirty="0" smtClean="0"/>
                        <a:t>Not</a:t>
                      </a:r>
                      <a:r>
                        <a:rPr lang="en-US" sz="1000" u="sng" baseline="0" dirty="0" smtClean="0"/>
                        <a:t> Relevant</a:t>
                      </a:r>
                      <a:r>
                        <a:rPr lang="en-US" sz="1000" baseline="0" dirty="0" smtClean="0"/>
                        <a:t>: </a:t>
                      </a:r>
                      <a:r>
                        <a:rPr lang="en-US" sz="1000" dirty="0" smtClean="0"/>
                        <a:t>Yertle lived in a pond.   </a:t>
                      </a:r>
                      <a:r>
                        <a:rPr lang="en-US" sz="1000" u="sng" dirty="0" smtClean="0"/>
                        <a:t>Relevant</a:t>
                      </a:r>
                      <a:r>
                        <a:rPr lang="en-US" sz="1000" dirty="0" smtClean="0"/>
                        <a:t>: He was “King of the Pond.”</a:t>
                      </a:r>
                      <a:endParaRPr lang="en-US" sz="1000" dirty="0"/>
                    </a:p>
                  </a:txBody>
                  <a:tcPr anchor="ctr"/>
                </a:tc>
              </a:tr>
              <a:tr h="30479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Examples (</a:t>
                      </a:r>
                      <a:r>
                        <a:rPr lang="en-US" sz="1000" u="sng" dirty="0" smtClean="0"/>
                        <a:t>relevant</a:t>
                      </a:r>
                      <a:r>
                        <a:rPr lang="en-US" sz="1000" dirty="0" smtClean="0"/>
                        <a:t> examples clarify –like</a:t>
                      </a:r>
                      <a:r>
                        <a:rPr lang="en-US" sz="1000" baseline="0" dirty="0" smtClean="0"/>
                        <a:t> points – the Main or Key Idea</a:t>
                      </a:r>
                      <a:r>
                        <a:rPr lang="en-US" sz="1000" dirty="0" smtClean="0"/>
                        <a:t>)</a:t>
                      </a:r>
                      <a:endParaRPr 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Yertle expected the other turtles to do what he said for example, each time he told</a:t>
                      </a:r>
                      <a:r>
                        <a:rPr lang="en-US" sz="1000" baseline="0" dirty="0" smtClean="0"/>
                        <a:t> another turtle to join the stack, they did.</a:t>
                      </a:r>
                      <a:endParaRPr 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3715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Topic  (a</a:t>
                      </a:r>
                      <a:r>
                        <a:rPr lang="en-US" sz="1000" baseline="0" dirty="0" smtClean="0"/>
                        <a:t> sub-topic or secondary topic to the Main Topic)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The turtles became exhausted</a:t>
                      </a:r>
                      <a:r>
                        <a:rPr lang="en-US" sz="1000" baseline="0" dirty="0" smtClean="0"/>
                        <a:t> after holding Yertle up for so long.</a:t>
                      </a:r>
                      <a:endParaRPr lang="en-US" sz="1000" dirty="0"/>
                    </a:p>
                  </a:txBody>
                  <a:tcPr anchor="ctr"/>
                </a:tc>
              </a:tr>
              <a:tr h="12191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Issue (represents a problem, but needs to</a:t>
                      </a:r>
                      <a:r>
                        <a:rPr lang="en-US" sz="1000" baseline="0" dirty="0" smtClean="0"/>
                        <a:t> be specific to a question</a:t>
                      </a:r>
                      <a:r>
                        <a:rPr lang="en-US" sz="1000" dirty="0" smtClean="0"/>
                        <a:t>)</a:t>
                      </a:r>
                      <a:endParaRPr 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The turtles were not happy because</a:t>
                      </a:r>
                      <a:r>
                        <a:rPr lang="en-US" sz="1000" baseline="0" dirty="0" smtClean="0"/>
                        <a:t> Yertle was so demanding.</a:t>
                      </a:r>
                      <a:endParaRPr lang="en-US" sz="10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75260"/>
          <a:ext cx="8839200" cy="6073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  <a:gridCol w="843280"/>
                <a:gridCol w="833120"/>
                <a:gridCol w="838200"/>
                <a:gridCol w="914400"/>
                <a:gridCol w="914400"/>
                <a:gridCol w="990600"/>
                <a:gridCol w="838200"/>
                <a:gridCol w="1031240"/>
                <a:gridCol w="949960"/>
              </a:tblGrid>
              <a:tr h="537210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smtClean="0"/>
                        <a:t>RI Standard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</a:t>
                      </a:r>
                      <a:endParaRPr lang="en-US" sz="11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2</a:t>
                      </a:r>
                      <a:endParaRPr lang="en-US" sz="11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3</a:t>
                      </a:r>
                      <a:endParaRPr lang="en-US" sz="11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4</a:t>
                      </a:r>
                      <a:endParaRPr lang="en-US" sz="11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5</a:t>
                      </a:r>
                      <a:endParaRPr lang="en-US" sz="11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6</a:t>
                      </a:r>
                      <a:endParaRPr lang="en-US" sz="11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7</a:t>
                      </a:r>
                      <a:endParaRPr lang="en-US" sz="11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8</a:t>
                      </a:r>
                      <a:endParaRPr lang="en-US" sz="11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9</a:t>
                      </a:r>
                      <a:endParaRPr lang="en-US" sz="11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05990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smtClean="0"/>
                        <a:t>Criteria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b="0" i="0" u="sng" dirty="0" smtClean="0">
                          <a:solidFill>
                            <a:srgbClr val="002060"/>
                          </a:solidFill>
                        </a:rPr>
                        <a:t>Standard RI.1</a:t>
                      </a:r>
                    </a:p>
                    <a:p>
                      <a:r>
                        <a:rPr lang="en-US" sz="800" b="1" dirty="0" smtClean="0">
                          <a:solidFill>
                            <a:srgbClr val="002060"/>
                          </a:solidFill>
                        </a:rPr>
                        <a:t>When we are asking students to find information we want to use the grade-level</a:t>
                      </a:r>
                      <a:r>
                        <a:rPr lang="en-US" sz="800" b="1" baseline="0" dirty="0" smtClean="0">
                          <a:solidFill>
                            <a:srgbClr val="002060"/>
                          </a:solidFill>
                        </a:rPr>
                        <a:t> standard specific language:  “Find information using...”</a:t>
                      </a:r>
                      <a:endParaRPr lang="en-US" sz="8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Standard RI.2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When we are asking students to find significant information  about a text we want to use the grade-level standard specific language:  “Find the/a...”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Standard RI.3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When we are asking students to  reason about information found in a text we want to use the grade-level standard specific language:  “Find the...”</a:t>
                      </a:r>
                    </a:p>
                    <a:p>
                      <a:endParaRPr lang="en-US" sz="18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Standard RI.4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When we are asking students to find determine word meaning  we want to use the grade-level standard specific language:  “Find information about....”</a:t>
                      </a:r>
                    </a:p>
                    <a:p>
                      <a:endParaRPr lang="en-US" sz="1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Standard RI.5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When we are asking students to navigated through text  to find information, we want to use the grade-level standard specific language:  “Find information within...”</a:t>
                      </a:r>
                    </a:p>
                    <a:p>
                      <a:endParaRPr lang="en-US" sz="1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Standard RI.6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When we are asking students to find information  for a specific purpose we want to use the grade-level standard specific language:  “Find information to determine...”</a:t>
                      </a:r>
                    </a:p>
                    <a:p>
                      <a:endParaRPr lang="en-US" sz="1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Standard RI.7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When we are asking students to gather information for future integration we want to use the grade-level standard specific language:  “Gather information for the purpose of understanding (a)...”</a:t>
                      </a:r>
                    </a:p>
                    <a:p>
                      <a:endParaRPr lang="en-US" sz="18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Standard RI.8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When we are asking students to explain how information is supported by evidence we want to use the grade-level standard specific language:  “Explain how information is supported by...”</a:t>
                      </a:r>
                    </a:p>
                    <a:p>
                      <a:endParaRPr lang="en-US" sz="18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Standard RI.9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When we are asking students to compare and contrast information from more than one source or information within one source, we want to use the grade-level standard specific language:  “Examine the information for the purpose of understanding (the/a)...”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2890">
                <a:tc gridSpan="10"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Standard Language</a:t>
                      </a:r>
                      <a:endParaRPr lang="en-US" sz="11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Kinder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Key Details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Main Topic</a:t>
                      </a:r>
                    </a:p>
                    <a:p>
                      <a:r>
                        <a:rPr lang="en-US" sz="800" b="1" dirty="0" smtClean="0"/>
                        <a:t>Key Details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Connections Between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Unknown Words 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Parts of a Book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Author</a:t>
                      </a:r>
                      <a:r>
                        <a:rPr lang="en-US" sz="800" b="1" baseline="0" dirty="0" smtClean="0"/>
                        <a:t> – Illustrator Roles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Relationships</a:t>
                      </a:r>
                    </a:p>
                    <a:p>
                      <a:r>
                        <a:rPr lang="en-US" sz="800" b="1" dirty="0" smtClean="0"/>
                        <a:t>Between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Reasons </a:t>
                      </a:r>
                    </a:p>
                    <a:p>
                      <a:r>
                        <a:rPr lang="en-US" sz="800" b="1" dirty="0" smtClean="0"/>
                        <a:t>Points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Relationships</a:t>
                      </a:r>
                    </a:p>
                    <a:p>
                      <a:r>
                        <a:rPr lang="en-US" sz="800" b="1" dirty="0" smtClean="0"/>
                        <a:t>Between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954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Grade 1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Key Details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Main Topic</a:t>
                      </a:r>
                    </a:p>
                    <a:p>
                      <a:r>
                        <a:rPr lang="en-US" sz="800" b="1" dirty="0" smtClean="0"/>
                        <a:t>Key Details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Connections Between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Unknown</a:t>
                      </a:r>
                      <a:r>
                        <a:rPr lang="en-US" sz="800" b="1" baseline="0" dirty="0" smtClean="0"/>
                        <a:t> Words and Phrases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Text Features</a:t>
                      </a:r>
                    </a:p>
                    <a:p>
                      <a:r>
                        <a:rPr lang="en-US" sz="800" b="1" dirty="0" smtClean="0"/>
                        <a:t>Key Facts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Distinctions Between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Key</a:t>
                      </a:r>
                      <a:r>
                        <a:rPr lang="en-US" sz="800" b="1" baseline="0" dirty="0" smtClean="0"/>
                        <a:t> Ideas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Reasons Supported Points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Key</a:t>
                      </a:r>
                      <a:r>
                        <a:rPr lang="en-US" sz="800" b="1" baseline="0" dirty="0" smtClean="0"/>
                        <a:t> Ideas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Grade 2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Key Details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Main Topic</a:t>
                      </a:r>
                    </a:p>
                    <a:p>
                      <a:r>
                        <a:rPr lang="en-US" sz="800" b="1" dirty="0" smtClean="0"/>
                        <a:t>Specific</a:t>
                      </a:r>
                      <a:r>
                        <a:rPr lang="en-US" sz="800" b="1" baseline="0" dirty="0" smtClean="0"/>
                        <a:t> Focus</a:t>
                      </a:r>
                      <a:endParaRPr lang="en-US" sz="800" b="1" dirty="0" smtClean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Connections Between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Unknown</a:t>
                      </a:r>
                      <a:r>
                        <a:rPr lang="en-US" sz="800" b="1" baseline="0" dirty="0" smtClean="0"/>
                        <a:t> Words and Phrases</a:t>
                      </a:r>
                      <a:endParaRPr lang="en-US" sz="800" b="1" dirty="0" smtClean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Text Features</a:t>
                      </a:r>
                    </a:p>
                    <a:p>
                      <a:r>
                        <a:rPr lang="en-US" sz="800" b="1" dirty="0" smtClean="0"/>
                        <a:t>Key Facts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Main Purpose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Key Ideas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Reasons Supported Points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Key Ideas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Grade 3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Text 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Main Topic</a:t>
                      </a:r>
                    </a:p>
                    <a:p>
                      <a:r>
                        <a:rPr lang="en-US" sz="800" b="1" dirty="0" smtClean="0"/>
                        <a:t>Key Details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Relationships</a:t>
                      </a:r>
                    </a:p>
                    <a:p>
                      <a:r>
                        <a:rPr lang="en-US" sz="800" b="1" dirty="0" smtClean="0"/>
                        <a:t>Between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Academic</a:t>
                      </a:r>
                      <a:r>
                        <a:rPr lang="en-US" sz="800" b="1" baseline="0" dirty="0" smtClean="0"/>
                        <a:t>- Domain-Specific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Text Features</a:t>
                      </a:r>
                    </a:p>
                    <a:p>
                      <a:r>
                        <a:rPr lang="en-US" sz="800" b="1" dirty="0" smtClean="0"/>
                        <a:t>Search Tools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Points of View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Texts</a:t>
                      </a:r>
                    </a:p>
                    <a:p>
                      <a:r>
                        <a:rPr lang="en-US" sz="800" b="1" dirty="0" smtClean="0"/>
                        <a:t>Key Events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Logical</a:t>
                      </a:r>
                      <a:r>
                        <a:rPr lang="en-US" sz="800" b="1" baseline="0" dirty="0" smtClean="0"/>
                        <a:t> Connections Between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Texts</a:t>
                      </a:r>
                    </a:p>
                    <a:p>
                      <a:r>
                        <a:rPr lang="en-US" sz="800" b="1" dirty="0" smtClean="0"/>
                        <a:t>Key Events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Grade 4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Details</a:t>
                      </a:r>
                    </a:p>
                    <a:p>
                      <a:r>
                        <a:rPr lang="en-US" sz="800" b="1" dirty="0" smtClean="0"/>
                        <a:t>Examples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Main Topic</a:t>
                      </a:r>
                    </a:p>
                    <a:p>
                      <a:r>
                        <a:rPr lang="en-US" sz="800" b="1" dirty="0" smtClean="0"/>
                        <a:t>Key Details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What Happened and Why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Academic</a:t>
                      </a:r>
                      <a:r>
                        <a:rPr lang="en-US" sz="800" b="1" baseline="0" dirty="0" smtClean="0"/>
                        <a:t>- Domain-Specific</a:t>
                      </a:r>
                      <a:endParaRPr lang="en-US" sz="800" b="1" dirty="0" smtClean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Overall Text Structure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Different Focuses</a:t>
                      </a:r>
                      <a:r>
                        <a:rPr lang="en-US" sz="800" b="1" baseline="0" dirty="0" smtClean="0"/>
                        <a:t>  &amp;  Accounts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Text Contributions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Reasons,</a:t>
                      </a:r>
                      <a:r>
                        <a:rPr lang="en-US" sz="800" b="1" baseline="0" dirty="0" smtClean="0"/>
                        <a:t> </a:t>
                      </a:r>
                      <a:r>
                        <a:rPr lang="en-US" sz="800" b="1" dirty="0" smtClean="0"/>
                        <a:t>Evidence</a:t>
                      </a:r>
                    </a:p>
                    <a:p>
                      <a:r>
                        <a:rPr lang="en-US" sz="800" b="1" dirty="0" smtClean="0"/>
                        <a:t>Supported Particular Points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Text Contributions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Grade 5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Quotes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2 Main Topics</a:t>
                      </a:r>
                    </a:p>
                    <a:p>
                      <a:r>
                        <a:rPr lang="en-US" sz="800" b="1" dirty="0" smtClean="0"/>
                        <a:t>Key Details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Interactions Between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Academic</a:t>
                      </a:r>
                      <a:r>
                        <a:rPr lang="en-US" sz="800" b="1" baseline="0" dirty="0" smtClean="0"/>
                        <a:t>- Domain-Specific</a:t>
                      </a:r>
                      <a:endParaRPr lang="en-US" sz="800" b="1" dirty="0" smtClean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Overall Text Structure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Points of View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Answer Questions</a:t>
                      </a:r>
                    </a:p>
                    <a:p>
                      <a:r>
                        <a:rPr lang="en-US" sz="800" b="1" dirty="0" smtClean="0"/>
                        <a:t>Solve Problems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Reasons,</a:t>
                      </a:r>
                      <a:r>
                        <a:rPr lang="en-US" sz="800" b="1" baseline="0" dirty="0" smtClean="0"/>
                        <a:t> </a:t>
                      </a:r>
                      <a:r>
                        <a:rPr lang="en-US" sz="800" b="1" dirty="0" smtClean="0"/>
                        <a:t>Evidence</a:t>
                      </a:r>
                    </a:p>
                    <a:p>
                      <a:r>
                        <a:rPr lang="en-US" sz="800" b="1" dirty="0" smtClean="0"/>
                        <a:t>Supported Particular Points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Answer Questions</a:t>
                      </a:r>
                    </a:p>
                    <a:p>
                      <a:r>
                        <a:rPr lang="en-US" sz="800" b="1" dirty="0" smtClean="0"/>
                        <a:t>Solve Problems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098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Grade</a:t>
                      </a:r>
                      <a:r>
                        <a:rPr lang="en-US" sz="1000" b="1" baseline="0" dirty="0" smtClean="0"/>
                        <a:t> 6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Textual Evidence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Central Ideas</a:t>
                      </a:r>
                    </a:p>
                    <a:p>
                      <a:r>
                        <a:rPr lang="en-US" sz="800" b="1" dirty="0" smtClean="0"/>
                        <a:t>Particular</a:t>
                      </a:r>
                      <a:r>
                        <a:rPr lang="en-US" sz="800" b="1" baseline="0" dirty="0" smtClean="0"/>
                        <a:t> Details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How Information is Introduced, 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Words and Phrases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Overall Text Structure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Points of View</a:t>
                      </a:r>
                    </a:p>
                    <a:p>
                      <a:r>
                        <a:rPr lang="en-US" sz="800" b="1" dirty="0" smtClean="0"/>
                        <a:t>Purpose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Topic</a:t>
                      </a:r>
                    </a:p>
                    <a:p>
                      <a:r>
                        <a:rPr lang="en-US" sz="800" b="1" dirty="0" smtClean="0"/>
                        <a:t>Issue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Specific</a:t>
                      </a:r>
                      <a:r>
                        <a:rPr lang="en-US" sz="800" b="1" baseline="0" dirty="0" smtClean="0"/>
                        <a:t> Claims</a:t>
                      </a:r>
                    </a:p>
                    <a:p>
                      <a:r>
                        <a:rPr lang="en-US" sz="800" b="1" baseline="0" dirty="0" smtClean="0"/>
                        <a:t>Distinguished by Supported Reasons and Evidence</a:t>
                      </a:r>
                      <a:endParaRPr lang="en-US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Topic</a:t>
                      </a:r>
                    </a:p>
                    <a:p>
                      <a:r>
                        <a:rPr lang="en-US" sz="800" b="1" dirty="0" smtClean="0"/>
                        <a:t>Issue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082040"/>
          <a:ext cx="1676400" cy="251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1219200"/>
              </a:tblGrid>
              <a:tr h="762000">
                <a:tc gridSpan="2">
                  <a:txBody>
                    <a:bodyPr/>
                    <a:lstStyle/>
                    <a:p>
                      <a:r>
                        <a:rPr lang="en-US" sz="900" b="0" i="0" u="sng" dirty="0" smtClean="0">
                          <a:solidFill>
                            <a:srgbClr val="002060"/>
                          </a:solidFill>
                        </a:rPr>
                        <a:t>Standard RI.1</a:t>
                      </a:r>
                    </a:p>
                    <a:p>
                      <a:r>
                        <a:rPr lang="en-US" sz="900" dirty="0" smtClean="0">
                          <a:solidFill>
                            <a:srgbClr val="002060"/>
                          </a:solidFill>
                        </a:rPr>
                        <a:t>When we are asking students to find information we want to use the grade-level</a:t>
                      </a:r>
                      <a:r>
                        <a:rPr lang="en-US" sz="900" baseline="0" dirty="0" smtClean="0">
                          <a:solidFill>
                            <a:srgbClr val="002060"/>
                          </a:solidFill>
                        </a:rPr>
                        <a:t> standard specific language:  “Find information using...”</a:t>
                      </a:r>
                      <a:endParaRPr lang="en-US" sz="9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key</a:t>
                      </a:r>
                      <a:r>
                        <a:rPr lang="en-US" sz="900" b="1" baseline="0" dirty="0" smtClean="0">
                          <a:solidFill>
                            <a:srgbClr val="002060"/>
                          </a:solidFill>
                        </a:rPr>
                        <a:t> details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key details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key details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text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details and examples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quotes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textual evidence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33600" y="1463040"/>
          <a:ext cx="205740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1600200"/>
              </a:tblGrid>
              <a:tr h="749930">
                <a:tc gridSpan="2">
                  <a:txBody>
                    <a:bodyPr/>
                    <a:lstStyle/>
                    <a:p>
                      <a:r>
                        <a:rPr lang="en-US" sz="900" b="0" i="0" u="sng" dirty="0" smtClean="0">
                          <a:solidFill>
                            <a:srgbClr val="002060"/>
                          </a:solidFill>
                        </a:rPr>
                        <a:t>Standard RI.2</a:t>
                      </a:r>
                    </a:p>
                    <a:p>
                      <a:r>
                        <a:rPr lang="en-US" sz="900" dirty="0" smtClean="0">
                          <a:solidFill>
                            <a:srgbClr val="002060"/>
                          </a:solidFill>
                        </a:rPr>
                        <a:t>When we are asking students to find significant</a:t>
                      </a:r>
                      <a:r>
                        <a:rPr lang="en-US" sz="900" baseline="0" dirty="0" smtClean="0">
                          <a:solidFill>
                            <a:srgbClr val="002060"/>
                          </a:solidFill>
                        </a:rPr>
                        <a:t> information  about a text </a:t>
                      </a:r>
                      <a:r>
                        <a:rPr lang="en-US" sz="900" dirty="0" smtClean="0">
                          <a:solidFill>
                            <a:srgbClr val="002060"/>
                          </a:solidFill>
                        </a:rPr>
                        <a:t>we want to use the grade-level</a:t>
                      </a:r>
                      <a:r>
                        <a:rPr lang="en-US" sz="900" baseline="0" dirty="0" smtClean="0">
                          <a:solidFill>
                            <a:srgbClr val="002060"/>
                          </a:solidFill>
                        </a:rPr>
                        <a:t> standard specific language:  “Find the/a...”</a:t>
                      </a:r>
                      <a:endParaRPr lang="en-US" sz="9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main topic and key details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main topic and key details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main topic and specific focus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main topic and key details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main topic and key details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2 main topics and key details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4033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central idea and particular details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343400" y="1996440"/>
          <a:ext cx="2057400" cy="278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1600200"/>
              </a:tblGrid>
              <a:tr h="716280">
                <a:tc gridSpan="2">
                  <a:txBody>
                    <a:bodyPr/>
                    <a:lstStyle/>
                    <a:p>
                      <a:r>
                        <a:rPr lang="en-US" sz="900" b="0" i="0" u="sng" dirty="0" smtClean="0">
                          <a:solidFill>
                            <a:srgbClr val="002060"/>
                          </a:solidFill>
                        </a:rPr>
                        <a:t>Standard RI.3</a:t>
                      </a:r>
                    </a:p>
                    <a:p>
                      <a:r>
                        <a:rPr lang="en-US" sz="900" dirty="0" smtClean="0">
                          <a:solidFill>
                            <a:srgbClr val="002060"/>
                          </a:solidFill>
                        </a:rPr>
                        <a:t>When we are asking students to </a:t>
                      </a:r>
                      <a:r>
                        <a:rPr lang="en-US" sz="900" baseline="0" dirty="0" smtClean="0">
                          <a:solidFill>
                            <a:srgbClr val="002060"/>
                          </a:solidFill>
                        </a:rPr>
                        <a:t> reason about information found in a text </a:t>
                      </a:r>
                      <a:r>
                        <a:rPr lang="en-US" sz="900" dirty="0" smtClean="0">
                          <a:solidFill>
                            <a:srgbClr val="002060"/>
                          </a:solidFill>
                        </a:rPr>
                        <a:t>we want to use the grade-level</a:t>
                      </a:r>
                      <a:r>
                        <a:rPr lang="en-US" sz="900" baseline="0" dirty="0" smtClean="0">
                          <a:solidFill>
                            <a:srgbClr val="002060"/>
                          </a:solidFill>
                        </a:rPr>
                        <a:t> standard specific language:  “Find the...”</a:t>
                      </a:r>
                      <a:endParaRPr lang="en-US" sz="9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connections between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connections between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connections between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relationships between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what happened and why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Interactions between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(how</a:t>
                      </a:r>
                      <a:r>
                        <a:rPr lang="en-US" sz="900" b="1" baseline="0" dirty="0" smtClean="0">
                          <a:solidFill>
                            <a:srgbClr val="002060"/>
                          </a:solidFill>
                        </a:rPr>
                        <a:t> information is...) </a:t>
                      </a:r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Introduced, illustrated and elaborated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553200" y="2667000"/>
          <a:ext cx="2362200" cy="278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984"/>
                <a:gridCol w="2053216"/>
              </a:tblGrid>
              <a:tr h="685800">
                <a:tc gridSpan="2">
                  <a:txBody>
                    <a:bodyPr/>
                    <a:lstStyle/>
                    <a:p>
                      <a:r>
                        <a:rPr lang="en-US" sz="900" b="0" i="0" u="sng" dirty="0" smtClean="0">
                          <a:solidFill>
                            <a:srgbClr val="002060"/>
                          </a:solidFill>
                        </a:rPr>
                        <a:t>Standard RI.4</a:t>
                      </a:r>
                    </a:p>
                    <a:p>
                      <a:r>
                        <a:rPr lang="en-US" sz="900" dirty="0" smtClean="0">
                          <a:solidFill>
                            <a:srgbClr val="002060"/>
                          </a:solidFill>
                        </a:rPr>
                        <a:t>When we are asking students to find determine word meaning  we want to use the grade-level</a:t>
                      </a:r>
                      <a:r>
                        <a:rPr lang="en-US" sz="900" baseline="0" dirty="0" smtClean="0">
                          <a:solidFill>
                            <a:srgbClr val="002060"/>
                          </a:solidFill>
                        </a:rPr>
                        <a:t> standard specific language:  “Find information about....”</a:t>
                      </a:r>
                      <a:endParaRPr lang="en-US" sz="9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unknown words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unknown words and phrases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unknown words and phrases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academic and domain specific words and phrases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academic and domain specific words and phrases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academic and domain specific words and phrases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words and phrases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209800" y="381001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002060"/>
                </a:solidFill>
              </a:rPr>
              <a:t>The purpose of this resource is NOT to replace the CCSS, but to write questions using “common standard language” between grades. Please refer to </a:t>
            </a:r>
            <a:r>
              <a:rPr lang="en-US" sz="1600" i="1" dirty="0" smtClean="0">
                <a:solidFill>
                  <a:srgbClr val="002060"/>
                </a:solidFill>
              </a:rPr>
              <a:t>CCSS </a:t>
            </a:r>
            <a:r>
              <a:rPr lang="en-US" sz="1600" i="1" dirty="0" smtClean="0">
                <a:solidFill>
                  <a:srgbClr val="002060"/>
                </a:solidFill>
              </a:rPr>
              <a:t>for the complete standard.</a:t>
            </a:r>
          </a:p>
        </p:txBody>
      </p:sp>
      <p:sp>
        <p:nvSpPr>
          <p:cNvPr id="13" name="Right Triangle 12"/>
          <p:cNvSpPr/>
          <p:nvPr/>
        </p:nvSpPr>
        <p:spPr>
          <a:xfrm>
            <a:off x="0" y="3886200"/>
            <a:ext cx="9144000" cy="2971800"/>
          </a:xfrm>
          <a:prstGeom prst="rtTriangle">
            <a:avLst/>
          </a:prstGeom>
          <a:solidFill>
            <a:srgbClr val="CFD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ight Triangle 12"/>
          <p:cNvSpPr/>
          <p:nvPr/>
        </p:nvSpPr>
        <p:spPr>
          <a:xfrm flipH="1">
            <a:off x="0" y="1905000"/>
            <a:ext cx="9144000" cy="4953000"/>
          </a:xfrm>
          <a:prstGeom prst="rtTriangle">
            <a:avLst/>
          </a:prstGeom>
          <a:solidFill>
            <a:srgbClr val="CFD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" y="1798321"/>
          <a:ext cx="18288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984"/>
                <a:gridCol w="1519816"/>
              </a:tblGrid>
              <a:tr h="990599">
                <a:tc gridSpan="2">
                  <a:txBody>
                    <a:bodyPr/>
                    <a:lstStyle/>
                    <a:p>
                      <a:r>
                        <a:rPr lang="en-US" sz="900" b="0" i="0" u="sng" dirty="0" smtClean="0">
                          <a:solidFill>
                            <a:srgbClr val="002060"/>
                          </a:solidFill>
                        </a:rPr>
                        <a:t>Standard RI.5</a:t>
                      </a:r>
                    </a:p>
                    <a:p>
                      <a:r>
                        <a:rPr lang="en-US" sz="900" dirty="0" smtClean="0">
                          <a:solidFill>
                            <a:srgbClr val="002060"/>
                          </a:solidFill>
                        </a:rPr>
                        <a:t>When we are asking students to</a:t>
                      </a:r>
                      <a:r>
                        <a:rPr lang="en-US" sz="900" baseline="0" dirty="0" smtClean="0">
                          <a:solidFill>
                            <a:srgbClr val="002060"/>
                          </a:solidFill>
                        </a:rPr>
                        <a:t> navigated through text  to find information, </a:t>
                      </a:r>
                      <a:r>
                        <a:rPr lang="en-US" sz="900" dirty="0" smtClean="0">
                          <a:solidFill>
                            <a:srgbClr val="002060"/>
                          </a:solidFill>
                        </a:rPr>
                        <a:t>we want to use the grade-level</a:t>
                      </a:r>
                      <a:r>
                        <a:rPr lang="en-US" sz="900" baseline="0" dirty="0" smtClean="0">
                          <a:solidFill>
                            <a:srgbClr val="002060"/>
                          </a:solidFill>
                        </a:rPr>
                        <a:t> standard specific language:  “Find information within...”</a:t>
                      </a:r>
                      <a:endParaRPr lang="en-US" sz="9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parts of a book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text features and key facts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text features and key facts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text features and search tools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2191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overall text</a:t>
                      </a:r>
                      <a:r>
                        <a:rPr lang="en-US" sz="900" b="1" baseline="0" dirty="0" smtClean="0">
                          <a:solidFill>
                            <a:srgbClr val="002060"/>
                          </a:solidFill>
                        </a:rPr>
                        <a:t> structure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2191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overall text</a:t>
                      </a:r>
                      <a:r>
                        <a:rPr lang="en-US" sz="900" b="1" baseline="0" dirty="0" smtClean="0">
                          <a:solidFill>
                            <a:srgbClr val="002060"/>
                          </a:solidFill>
                        </a:rPr>
                        <a:t> structure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2191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overall text</a:t>
                      </a:r>
                      <a:r>
                        <a:rPr lang="en-US" sz="900" b="1" baseline="0" dirty="0" smtClean="0">
                          <a:solidFill>
                            <a:srgbClr val="002060"/>
                          </a:solidFill>
                        </a:rPr>
                        <a:t> structure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209800" y="1600200"/>
          <a:ext cx="1981200" cy="251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984"/>
                <a:gridCol w="1672216"/>
              </a:tblGrid>
              <a:tr h="838199">
                <a:tc gridSpan="2">
                  <a:txBody>
                    <a:bodyPr/>
                    <a:lstStyle/>
                    <a:p>
                      <a:r>
                        <a:rPr lang="en-US" sz="900" b="0" i="0" u="sng" dirty="0" smtClean="0">
                          <a:solidFill>
                            <a:srgbClr val="002060"/>
                          </a:solidFill>
                        </a:rPr>
                        <a:t>Standard RI.6</a:t>
                      </a:r>
                    </a:p>
                    <a:p>
                      <a:r>
                        <a:rPr lang="en-US" sz="900" dirty="0" smtClean="0">
                          <a:solidFill>
                            <a:srgbClr val="002060"/>
                          </a:solidFill>
                        </a:rPr>
                        <a:t>When we are asking students to find information  for a specific purpose we want to use the grade-level</a:t>
                      </a:r>
                      <a:r>
                        <a:rPr lang="en-US" sz="900" baseline="0" dirty="0" smtClean="0">
                          <a:solidFill>
                            <a:srgbClr val="002060"/>
                          </a:solidFill>
                        </a:rPr>
                        <a:t> standard specific language:  “Find information to determine...”</a:t>
                      </a:r>
                      <a:endParaRPr lang="en-US" sz="9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</a:tr>
              <a:tr h="15239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author and illustrator roles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5239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distinctions between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main purpose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point</a:t>
                      </a:r>
                      <a:r>
                        <a:rPr lang="en-US" sz="900" b="1" baseline="0" dirty="0" smtClean="0">
                          <a:solidFill>
                            <a:srgbClr val="002060"/>
                          </a:solidFill>
                        </a:rPr>
                        <a:t> of view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5239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different focuses and accounts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5239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points of view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5239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points of view and purpose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343400" y="762000"/>
          <a:ext cx="2057400" cy="26892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1600200"/>
              </a:tblGrid>
              <a:tr h="838199">
                <a:tc gridSpan="2">
                  <a:txBody>
                    <a:bodyPr/>
                    <a:lstStyle/>
                    <a:p>
                      <a:r>
                        <a:rPr lang="en-US" sz="900" b="0" i="0" u="sng" dirty="0" smtClean="0">
                          <a:solidFill>
                            <a:srgbClr val="002060"/>
                          </a:solidFill>
                        </a:rPr>
                        <a:t>Standard RI.7</a:t>
                      </a:r>
                    </a:p>
                    <a:p>
                      <a:r>
                        <a:rPr lang="en-US" sz="900" dirty="0" smtClean="0">
                          <a:solidFill>
                            <a:srgbClr val="002060"/>
                          </a:solidFill>
                        </a:rPr>
                        <a:t>When we are asking students to gather information for future integration we want to use the grade-level</a:t>
                      </a:r>
                      <a:r>
                        <a:rPr lang="en-US" sz="900" baseline="0" dirty="0" smtClean="0">
                          <a:solidFill>
                            <a:srgbClr val="002060"/>
                          </a:solidFill>
                        </a:rPr>
                        <a:t> standard specific language:  “Gather information for the purpose of understanding (a)...”</a:t>
                      </a:r>
                      <a:endParaRPr lang="en-US" sz="9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</a:tr>
              <a:tr h="22859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relationship between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4109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key ideas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4109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key ideas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0361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a text and key</a:t>
                      </a:r>
                      <a:r>
                        <a:rPr lang="en-US" sz="900" b="1" baseline="0" dirty="0" smtClean="0">
                          <a:solidFill>
                            <a:srgbClr val="002060"/>
                          </a:solidFill>
                        </a:rPr>
                        <a:t> events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2741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text contributions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7981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answers and solving problems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41092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topic or issue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553200" y="228600"/>
          <a:ext cx="2209800" cy="3078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1752600"/>
              </a:tblGrid>
              <a:tr h="838200">
                <a:tc gridSpan="2">
                  <a:txBody>
                    <a:bodyPr/>
                    <a:lstStyle/>
                    <a:p>
                      <a:r>
                        <a:rPr lang="en-US" sz="900" b="0" i="0" u="sng" dirty="0" smtClean="0">
                          <a:solidFill>
                            <a:srgbClr val="002060"/>
                          </a:solidFill>
                        </a:rPr>
                        <a:t>Standard RI.8</a:t>
                      </a:r>
                    </a:p>
                    <a:p>
                      <a:r>
                        <a:rPr lang="en-US" sz="900" dirty="0" smtClean="0">
                          <a:solidFill>
                            <a:srgbClr val="002060"/>
                          </a:solidFill>
                        </a:rPr>
                        <a:t>When we are asking students to</a:t>
                      </a:r>
                      <a:r>
                        <a:rPr lang="en-US" sz="900" baseline="0" dirty="0" smtClean="0">
                          <a:solidFill>
                            <a:srgbClr val="002060"/>
                          </a:solidFill>
                        </a:rPr>
                        <a:t> explain how </a:t>
                      </a:r>
                      <a:r>
                        <a:rPr lang="en-US" sz="900" dirty="0" smtClean="0">
                          <a:solidFill>
                            <a:srgbClr val="002060"/>
                          </a:solidFill>
                        </a:rPr>
                        <a:t>information is supported by evidence we want to use the grade-level</a:t>
                      </a:r>
                      <a:r>
                        <a:rPr lang="en-US" sz="900" baseline="0" dirty="0" smtClean="0">
                          <a:solidFill>
                            <a:srgbClr val="002060"/>
                          </a:solidFill>
                        </a:rPr>
                        <a:t> standard specific language:  “Explain how information is supported by...”</a:t>
                      </a:r>
                      <a:endParaRPr lang="en-US" sz="9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reasons and points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9F9F9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reasons and supported</a:t>
                      </a:r>
                      <a:r>
                        <a:rPr lang="en-US" sz="900" b="1" baseline="0" dirty="0" smtClean="0">
                          <a:solidFill>
                            <a:srgbClr val="002060"/>
                          </a:solidFill>
                        </a:rPr>
                        <a:t> points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9F9F9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reasons and supported</a:t>
                      </a:r>
                      <a:r>
                        <a:rPr lang="en-US" sz="900" b="1" baseline="0" dirty="0" smtClean="0">
                          <a:solidFill>
                            <a:srgbClr val="002060"/>
                          </a:solidFill>
                        </a:rPr>
                        <a:t> points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9F9F9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logical connections</a:t>
                      </a:r>
                      <a:r>
                        <a:rPr lang="en-US" sz="900" b="1" baseline="0" dirty="0" smtClean="0">
                          <a:solidFill>
                            <a:srgbClr val="002060"/>
                          </a:solidFill>
                        </a:rPr>
                        <a:t> between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9F9F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reasons and evidence and supported particular</a:t>
                      </a:r>
                      <a:r>
                        <a:rPr lang="en-US" sz="900" b="1" baseline="0" dirty="0" smtClean="0">
                          <a:solidFill>
                            <a:srgbClr val="002060"/>
                          </a:solidFill>
                        </a:rPr>
                        <a:t> points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9F9F9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reasons and evidence and supported particular</a:t>
                      </a:r>
                      <a:r>
                        <a:rPr lang="en-US" sz="900" b="1" baseline="0" dirty="0" smtClean="0">
                          <a:solidFill>
                            <a:srgbClr val="002060"/>
                          </a:solidFill>
                        </a:rPr>
                        <a:t> points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9F9F9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specific claims distinguished by  supporting reasons and evidence 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505200" y="4114800"/>
          <a:ext cx="3810000" cy="2423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3352800"/>
              </a:tblGrid>
              <a:tr h="746760">
                <a:tc gridSpan="2">
                  <a:txBody>
                    <a:bodyPr/>
                    <a:lstStyle/>
                    <a:p>
                      <a:r>
                        <a:rPr lang="en-US" sz="900" b="0" i="0" u="sng" dirty="0" smtClean="0">
                          <a:solidFill>
                            <a:srgbClr val="002060"/>
                          </a:solidFill>
                        </a:rPr>
                        <a:t>Standard RI.9</a:t>
                      </a:r>
                    </a:p>
                    <a:p>
                      <a:r>
                        <a:rPr lang="en-US" sz="900" dirty="0" smtClean="0">
                          <a:solidFill>
                            <a:srgbClr val="002060"/>
                          </a:solidFill>
                        </a:rPr>
                        <a:t>When we are asking students to compare</a:t>
                      </a:r>
                      <a:r>
                        <a:rPr lang="en-US" sz="900" baseline="0" dirty="0" smtClean="0">
                          <a:solidFill>
                            <a:srgbClr val="002060"/>
                          </a:solidFill>
                        </a:rPr>
                        <a:t> and contrast </a:t>
                      </a:r>
                      <a:r>
                        <a:rPr lang="en-US" sz="900" dirty="0" smtClean="0">
                          <a:solidFill>
                            <a:srgbClr val="002060"/>
                          </a:solidFill>
                        </a:rPr>
                        <a:t>information from more than one source or information within</a:t>
                      </a:r>
                      <a:r>
                        <a:rPr lang="en-US" sz="900" baseline="0" dirty="0" smtClean="0">
                          <a:solidFill>
                            <a:srgbClr val="002060"/>
                          </a:solidFill>
                        </a:rPr>
                        <a:t> one source, </a:t>
                      </a:r>
                      <a:r>
                        <a:rPr lang="en-US" sz="900" dirty="0" smtClean="0">
                          <a:solidFill>
                            <a:srgbClr val="002060"/>
                          </a:solidFill>
                        </a:rPr>
                        <a:t>we want to use the grade-level</a:t>
                      </a:r>
                      <a:r>
                        <a:rPr lang="en-US" sz="900" baseline="0" dirty="0" smtClean="0">
                          <a:solidFill>
                            <a:srgbClr val="002060"/>
                          </a:solidFill>
                        </a:rPr>
                        <a:t> standard specific language:  “Examine the information for the purpose of understanding (the/a)...”</a:t>
                      </a:r>
                      <a:endParaRPr lang="en-US" sz="9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relationship between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9F9F9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key ideas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9F9F9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key ideas</a:t>
                      </a:r>
                    </a:p>
                  </a:txBody>
                  <a:tcPr anchor="ctr">
                    <a:solidFill>
                      <a:srgbClr val="F9F9F9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text and key</a:t>
                      </a:r>
                      <a:r>
                        <a:rPr lang="en-US" sz="900" b="1" baseline="0" dirty="0" smtClean="0">
                          <a:solidFill>
                            <a:srgbClr val="002060"/>
                          </a:solidFill>
                        </a:rPr>
                        <a:t> events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9F9F9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text contributions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9F9F9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answers and solving problems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9F9F9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US" sz="9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002060"/>
                          </a:solidFill>
                        </a:rPr>
                        <a:t>topic or issue</a:t>
                      </a:r>
                      <a:endParaRPr lang="en-US" sz="9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2869</Words>
  <Application>Microsoft Office PowerPoint</Application>
  <PresentationFormat>On-screen Show (4:3)</PresentationFormat>
  <Paragraphs>586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Susan Richmond</cp:lastModifiedBy>
  <cp:revision>107</cp:revision>
  <dcterms:created xsi:type="dcterms:W3CDTF">2014-01-16T16:08:10Z</dcterms:created>
  <dcterms:modified xsi:type="dcterms:W3CDTF">2015-09-05T20:49:48Z</dcterms:modified>
</cp:coreProperties>
</file>