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73" r:id="rId2"/>
    <p:sldId id="274" r:id="rId3"/>
    <p:sldId id="275" r:id="rId4"/>
    <p:sldId id="27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759" autoAdjust="0"/>
  </p:normalViewPr>
  <p:slideViewPr>
    <p:cSldViewPr>
      <p:cViewPr>
        <p:scale>
          <a:sx n="95" d="100"/>
          <a:sy n="95" d="100"/>
        </p:scale>
        <p:origin x="-2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3477F7-5B0A-45C6-AA96-3DCEC6F74AB8}" type="datetimeFigureOut">
              <a:rPr lang="en-US" smtClean="0"/>
              <a:t>9/29/2015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996638-2C6F-43D2-8F56-B9AB566F0A64}" type="slidenum">
              <a:rPr lang="en-US" smtClean="0"/>
              <a:t>‹#›</a:t>
            </a:fld>
            <a:endParaRPr lang="en-US"/>
          </a:p>
        </p:txBody>
      </p:sp>
    </p:spTree>
    <p:extLst>
      <p:ext uri="{BB962C8B-B14F-4D97-AF65-F5344CB8AC3E}">
        <p14:creationId xmlns:p14="http://schemas.microsoft.com/office/powerpoint/2010/main" val="4292499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08207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4959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0290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12289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7F43B-EE65-48EF-A394-485AC761ECA5}" type="datetimeFigureOut">
              <a:rPr lang="en-US" smtClean="0"/>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193462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19187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27F43B-EE65-48EF-A394-485AC761ECA5}" type="datetimeFigureOut">
              <a:rPr lang="en-US" smtClean="0"/>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742973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27F43B-EE65-48EF-A394-485AC761ECA5}" type="datetimeFigureOut">
              <a:rPr lang="en-US" smtClean="0"/>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9576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7F43B-EE65-48EF-A394-485AC761ECA5}" type="datetimeFigureOut">
              <a:rPr lang="en-US" smtClean="0"/>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238060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358019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7F43B-EE65-48EF-A394-485AC761ECA5}" type="datetimeFigureOut">
              <a:rPr lang="en-US" smtClean="0"/>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A0FAB6-4973-4B8D-9968-B0B6C92B593B}" type="slidenum">
              <a:rPr lang="en-US" smtClean="0"/>
              <a:t>‹#›</a:t>
            </a:fld>
            <a:endParaRPr lang="en-US"/>
          </a:p>
        </p:txBody>
      </p:sp>
    </p:spTree>
    <p:extLst>
      <p:ext uri="{BB962C8B-B14F-4D97-AF65-F5344CB8AC3E}">
        <p14:creationId xmlns:p14="http://schemas.microsoft.com/office/powerpoint/2010/main" val="4254361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7F43B-EE65-48EF-A394-485AC761ECA5}" type="datetimeFigureOut">
              <a:rPr lang="en-US" smtClean="0"/>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0FAB6-4973-4B8D-9968-B0B6C92B593B}" type="slidenum">
              <a:rPr lang="en-US" smtClean="0"/>
              <a:t>‹#›</a:t>
            </a:fld>
            <a:endParaRPr lang="en-US"/>
          </a:p>
        </p:txBody>
      </p:sp>
    </p:spTree>
    <p:extLst>
      <p:ext uri="{BB962C8B-B14F-4D97-AF65-F5344CB8AC3E}">
        <p14:creationId xmlns:p14="http://schemas.microsoft.com/office/powerpoint/2010/main" val="80272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556621512"/>
              </p:ext>
            </p:extLst>
          </p:nvPr>
        </p:nvGraphicFramePr>
        <p:xfrm>
          <a:off x="76200" y="74358"/>
          <a:ext cx="8915400" cy="6343650"/>
        </p:xfrm>
        <a:graphic>
          <a:graphicData uri="http://schemas.openxmlformats.org/drawingml/2006/table">
            <a:tbl>
              <a:tblPr firstRow="1" firstCol="1" bandRow="1"/>
              <a:tblGrid>
                <a:gridCol w="2133600"/>
                <a:gridCol w="2133600"/>
                <a:gridCol w="2209800"/>
                <a:gridCol w="2438400"/>
              </a:tblGrid>
              <a:tr h="74359">
                <a:tc gridSpan="4">
                  <a:txBody>
                    <a:bodyPr/>
                    <a:lstStyle/>
                    <a:p>
                      <a:pPr marL="0" marR="0" algn="ctr">
                        <a:lnSpc>
                          <a:spcPct val="100000"/>
                        </a:lnSpc>
                        <a:spcBef>
                          <a:spcPts val="0"/>
                        </a:spcBef>
                        <a:spcAft>
                          <a:spcPts val="0"/>
                        </a:spcAft>
                      </a:pPr>
                      <a:r>
                        <a:rPr lang="en-US" sz="1200" b="1" dirty="0" smtClean="0">
                          <a:effectLst/>
                          <a:latin typeface="+mn-lt"/>
                          <a:ea typeface="Calibri"/>
                          <a:cs typeface="Times New Roman"/>
                        </a:rPr>
                        <a:t>Pacing Guides</a:t>
                      </a:r>
                      <a:r>
                        <a:rPr lang="en-US" sz="1200" b="1" baseline="0" dirty="0" smtClean="0">
                          <a:effectLst/>
                          <a:latin typeface="+mn-lt"/>
                          <a:ea typeface="Calibri"/>
                          <a:cs typeface="Times New Roman"/>
                        </a:rPr>
                        <a:t> </a:t>
                      </a:r>
                      <a:r>
                        <a:rPr lang="en-US" sz="1200" b="1" dirty="0" smtClean="0">
                          <a:effectLst/>
                          <a:latin typeface="Calibri"/>
                          <a:ea typeface="Calibri"/>
                          <a:cs typeface="Times New Roman"/>
                        </a:rPr>
                        <a:t>Grade 3- Quarter 1</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Students read</a:t>
                      </a:r>
                      <a:r>
                        <a:rPr lang="en-US" sz="11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1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93282">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6280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Questioning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Retell</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RL.3.1</a:t>
                      </a:r>
                    </a:p>
                    <a:p>
                      <a:pPr marL="0" marR="0" algn="l">
                        <a:lnSpc>
                          <a:spcPct val="100000"/>
                        </a:lnSpc>
                        <a:spcBef>
                          <a:spcPts val="0"/>
                        </a:spcBef>
                        <a:spcAft>
                          <a:spcPts val="0"/>
                        </a:spcAft>
                      </a:pPr>
                      <a:r>
                        <a:rPr lang="en-US" sz="900" b="0" dirty="0" smtClean="0">
                          <a:effectLst/>
                          <a:latin typeface="Calibri"/>
                          <a:ea typeface="Calibri"/>
                          <a:cs typeface="Times New Roman"/>
                        </a:rPr>
                        <a:t>Ask/Answer questions to show understanding.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RL.3.2</a:t>
                      </a:r>
                    </a:p>
                    <a:p>
                      <a:pPr marL="0" marR="0" algn="l">
                        <a:lnSpc>
                          <a:spcPct val="100000"/>
                        </a:lnSpc>
                        <a:spcBef>
                          <a:spcPts val="0"/>
                        </a:spcBef>
                        <a:spcAft>
                          <a:spcPts val="0"/>
                        </a:spcAft>
                      </a:pPr>
                      <a:r>
                        <a:rPr lang="en-US" sz="900" b="0" dirty="0" smtClean="0">
                          <a:effectLst/>
                          <a:latin typeface="Calibri"/>
                          <a:ea typeface="Calibri"/>
                          <a:cs typeface="Times New Roman"/>
                        </a:rPr>
                        <a:t>Recount texts, determine central message and explain how its conveyed.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RL.3.3</a:t>
                      </a:r>
                    </a:p>
                    <a:p>
                      <a:pPr marL="0" marR="0" algn="l">
                        <a:lnSpc>
                          <a:spcPct val="100000"/>
                        </a:lnSpc>
                        <a:spcBef>
                          <a:spcPts val="0"/>
                        </a:spcBef>
                        <a:spcAft>
                          <a:spcPts val="0"/>
                        </a:spcAft>
                      </a:pPr>
                      <a:r>
                        <a:rPr lang="en-US" sz="900" b="0" dirty="0" smtClean="0">
                          <a:effectLst/>
                          <a:latin typeface="Calibri"/>
                          <a:ea typeface="Calibri"/>
                          <a:cs typeface="Times New Roman"/>
                        </a:rPr>
                        <a:t>Explain how a character’s actions contribute to the sequence of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Main Idea-Supporting Details</a:t>
                      </a:r>
                    </a:p>
                    <a:p>
                      <a:r>
                        <a:rPr lang="en-US" sz="1000" dirty="0" smtClean="0"/>
                        <a:t>Monitor/Clarify</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Cause/Effect</a:t>
                      </a:r>
                    </a:p>
                    <a:p>
                      <a:r>
                        <a:rPr lang="en-US" sz="1000" dirty="0" smtClean="0"/>
                        <a:t>Predict</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Sequencing</a:t>
                      </a:r>
                    </a:p>
                    <a:p>
                      <a:r>
                        <a:rPr lang="en-US" sz="1000" dirty="0" smtClean="0"/>
                        <a:t>Summarize</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–Opinion (one composition in</a:t>
                      </a:r>
                      <a:r>
                        <a:rPr lang="en-US" sz="1100" b="1" baseline="0" dirty="0" smtClean="0">
                          <a:effectLst/>
                          <a:latin typeface="Calibri"/>
                          <a:ea typeface="Calibri"/>
                          <a:cs typeface="Times New Roman"/>
                        </a:rPr>
                        <a:t> 3 units of study)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 1c</a:t>
                      </a:r>
                    </a:p>
                    <a:p>
                      <a:pPr marL="0" marR="0" algn="l">
                        <a:lnSpc>
                          <a:spcPct val="100000"/>
                        </a:lnSpc>
                        <a:spcBef>
                          <a:spcPts val="0"/>
                        </a:spcBef>
                        <a:spcAft>
                          <a:spcPts val="0"/>
                        </a:spcAft>
                      </a:pPr>
                      <a:r>
                        <a:rPr lang="en-US" sz="900" b="0" dirty="0" smtClean="0">
                          <a:effectLst/>
                          <a:latin typeface="Calibri"/>
                          <a:ea typeface="Calibri"/>
                          <a:cs typeface="Times New Roman"/>
                        </a:rPr>
                        <a:t>Connection opinions and reasons with linking words and phrases.</a:t>
                      </a:r>
                    </a:p>
                    <a:p>
                      <a:pPr marL="0" marR="0" algn="l">
                        <a:lnSpc>
                          <a:spcPct val="100000"/>
                        </a:lnSpc>
                        <a:spcBef>
                          <a:spcPts val="0"/>
                        </a:spcBef>
                        <a:spcAft>
                          <a:spcPts val="0"/>
                        </a:spcAft>
                      </a:pPr>
                      <a:r>
                        <a:rPr lang="en-US" sz="900" b="0" dirty="0" smtClean="0">
                          <a:effectLst/>
                          <a:latin typeface="Calibri"/>
                          <a:ea typeface="Calibri"/>
                          <a:cs typeface="Times New Roman"/>
                        </a:rPr>
                        <a:t>Model</a:t>
                      </a:r>
                      <a:r>
                        <a:rPr lang="en-US" sz="900" b="0" baseline="0" dirty="0" smtClean="0">
                          <a:effectLst/>
                          <a:latin typeface="Calibri"/>
                          <a:ea typeface="Calibri"/>
                          <a:cs typeface="Times New Roman"/>
                        </a:rPr>
                        <a:t> how to write an opinion piece supporting reasons with point of view.</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a:t>
                      </a:r>
                    </a:p>
                    <a:p>
                      <a:pPr marL="0" marR="0" algn="l">
                        <a:lnSpc>
                          <a:spcPct val="100000"/>
                        </a:lnSpc>
                        <a:spcBef>
                          <a:spcPts val="0"/>
                        </a:spcBef>
                        <a:spcAft>
                          <a:spcPts val="0"/>
                        </a:spcAft>
                      </a:pPr>
                      <a:r>
                        <a:rPr lang="en-US" sz="900" b="0" dirty="0" smtClean="0">
                          <a:effectLst/>
                          <a:latin typeface="Calibri"/>
                          <a:ea typeface="Calibri"/>
                          <a:cs typeface="Times New Roman"/>
                        </a:rPr>
                        <a:t>Introduce topic, state opinion, create an organizations structure with supporting reasons.  (3.1c continue to use linking words to connect to reasons)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W.3.1b,d</a:t>
                      </a:r>
                    </a:p>
                    <a:p>
                      <a:pPr marL="0" marR="0" algn="l">
                        <a:lnSpc>
                          <a:spcPct val="100000"/>
                        </a:lnSpc>
                        <a:spcBef>
                          <a:spcPts val="0"/>
                        </a:spcBef>
                        <a:spcAft>
                          <a:spcPts val="0"/>
                        </a:spcAft>
                      </a:pPr>
                      <a:r>
                        <a:rPr lang="en-US" sz="900" b="0" dirty="0" smtClean="0">
                          <a:effectLst/>
                          <a:latin typeface="Calibri"/>
                          <a:ea typeface="Calibri"/>
                          <a:cs typeface="Times New Roman"/>
                        </a:rPr>
                        <a:t>Provide reasons to support an opinion.</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52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 </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L.3.3a</a:t>
                      </a:r>
                    </a:p>
                    <a:p>
                      <a:r>
                        <a:rPr lang="en-US" sz="900" b="0" dirty="0" smtClean="0"/>
                        <a:t>Choose words and phrases for effect.</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L.3.1i</a:t>
                      </a:r>
                    </a:p>
                    <a:p>
                      <a:r>
                        <a:rPr lang="en-US" sz="900" b="0" dirty="0" smtClean="0"/>
                        <a:t>Produce simple, compound and complex sentences in writing.</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L.3.2c</a:t>
                      </a:r>
                    </a:p>
                    <a:p>
                      <a:r>
                        <a:rPr lang="en-US" sz="900" b="0" dirty="0" smtClean="0"/>
                        <a:t>Use commas and quotation</a:t>
                      </a:r>
                      <a:r>
                        <a:rPr lang="en-US" sz="900" b="0" baseline="0" dirty="0" smtClean="0"/>
                        <a:t> marks (dialogue)</a:t>
                      </a:r>
                    </a:p>
                    <a:p>
                      <a:r>
                        <a:rPr lang="en-US" sz="1000" b="1" baseline="0" dirty="0" smtClean="0"/>
                        <a:t>L.3.1h</a:t>
                      </a:r>
                    </a:p>
                    <a:p>
                      <a:r>
                        <a:rPr lang="en-US" sz="900" b="0" baseline="0" dirty="0" smtClean="0"/>
                        <a:t>Use coordinating and subordinating conjunctions </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850">
                <a:tc>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r>
                        <a:rPr lang="en-US" sz="1000" b="1" dirty="0" smtClean="0"/>
                        <a:t>SL.3.1d</a:t>
                      </a:r>
                    </a:p>
                    <a:p>
                      <a:r>
                        <a:rPr lang="en-US" sz="900" dirty="0" smtClean="0"/>
                        <a:t>Explain ideas during discussion</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9144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Questioning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Retell</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1000" b="1" dirty="0" smtClean="0"/>
                        <a:t>Sequencing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Reading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RI.3.1</a:t>
                      </a:r>
                    </a:p>
                    <a:p>
                      <a:pPr marL="0" marR="0" algn="l">
                        <a:lnSpc>
                          <a:spcPct val="100000"/>
                        </a:lnSpc>
                        <a:spcBef>
                          <a:spcPts val="0"/>
                        </a:spcBef>
                        <a:spcAft>
                          <a:spcPts val="0"/>
                        </a:spcAft>
                      </a:pPr>
                      <a:r>
                        <a:rPr lang="en-US" sz="900" b="0" dirty="0" smtClean="0">
                          <a:effectLst/>
                          <a:latin typeface="+mn-lt"/>
                          <a:ea typeface="Calibri"/>
                          <a:cs typeface="Times New Roman"/>
                        </a:rPr>
                        <a:t>Ask/answer questions to show understanding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RI.3.2</a:t>
                      </a:r>
                    </a:p>
                    <a:p>
                      <a:pPr marL="0" marR="0" algn="l">
                        <a:lnSpc>
                          <a:spcPct val="100000"/>
                        </a:lnSpc>
                        <a:spcBef>
                          <a:spcPts val="0"/>
                        </a:spcBef>
                        <a:spcAft>
                          <a:spcPts val="0"/>
                        </a:spcAft>
                      </a:pPr>
                      <a:r>
                        <a:rPr lang="en-US" sz="900" b="0" dirty="0" smtClean="0">
                          <a:effectLst/>
                          <a:latin typeface="Calibri"/>
                          <a:ea typeface="Calibri"/>
                          <a:cs typeface="Times New Roman"/>
                        </a:rPr>
                        <a:t>Determine main idea,</a:t>
                      </a:r>
                      <a:r>
                        <a:rPr lang="en-US" sz="900" b="0" baseline="0" dirty="0" smtClean="0">
                          <a:effectLst/>
                          <a:latin typeface="Calibri"/>
                          <a:ea typeface="Calibri"/>
                          <a:cs typeface="Times New Roman"/>
                        </a:rPr>
                        <a:t> show how details support the main idea.</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RI.3.3</a:t>
                      </a:r>
                    </a:p>
                    <a:p>
                      <a:pPr marL="0" marR="0" algn="l">
                        <a:lnSpc>
                          <a:spcPct val="100000"/>
                        </a:lnSpc>
                        <a:spcBef>
                          <a:spcPts val="0"/>
                        </a:spcBef>
                        <a:spcAft>
                          <a:spcPts val="0"/>
                        </a:spcAft>
                      </a:pPr>
                      <a:r>
                        <a:rPr lang="en-US" sz="900" b="0" dirty="0" smtClean="0">
                          <a:effectLst/>
                          <a:latin typeface="Calibri"/>
                          <a:ea typeface="Calibri"/>
                          <a:cs typeface="Times New Roman"/>
                        </a:rPr>
                        <a:t>Use language to describe the</a:t>
                      </a:r>
                      <a:r>
                        <a:rPr lang="en-US" sz="900" b="0" baseline="0" dirty="0" smtClean="0">
                          <a:effectLst/>
                          <a:latin typeface="Calibri"/>
                          <a:ea typeface="Calibri"/>
                          <a:cs typeface="Times New Roman"/>
                        </a:rPr>
                        <a:t> relationship between events.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i="1" dirty="0" smtClean="0">
                          <a:effectLst/>
                          <a:latin typeface="Calibri"/>
                          <a:ea typeface="Calibri"/>
                          <a:cs typeface="Times New Roman"/>
                        </a:rPr>
                        <a:t>Skill</a:t>
                      </a:r>
                    </a:p>
                    <a:p>
                      <a:pPr marL="0" marR="0" algn="l">
                        <a:lnSpc>
                          <a:spcPct val="100000"/>
                        </a:lnSpc>
                        <a:spcBef>
                          <a:spcPts val="0"/>
                        </a:spcBef>
                        <a:spcAft>
                          <a:spcPts val="0"/>
                        </a:spcAft>
                      </a:pPr>
                      <a:r>
                        <a:rPr lang="en-US" sz="1100" b="1" i="1" dirty="0" smtClean="0">
                          <a:effectLst/>
                          <a:latin typeface="Calibri"/>
                          <a:ea typeface="Calibri"/>
                          <a:cs typeface="Times New Roman"/>
                        </a:rPr>
                        <a:t>Strategy</a:t>
                      </a:r>
                      <a:endParaRPr lang="en-US" sz="11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Main Idea/Supporting Details</a:t>
                      </a:r>
                    </a:p>
                    <a:p>
                      <a:r>
                        <a:rPr lang="en-US" sz="1000" dirty="0" smtClean="0"/>
                        <a:t>Monitor/Clarify</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Cause/Effect</a:t>
                      </a:r>
                    </a:p>
                    <a:p>
                      <a:r>
                        <a:rPr lang="en-US" sz="1000" dirty="0" smtClean="0"/>
                        <a:t>Predict</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1000" dirty="0" smtClean="0"/>
                        <a:t>Sequencing</a:t>
                      </a:r>
                    </a:p>
                    <a:p>
                      <a:r>
                        <a:rPr lang="en-US" sz="1000" dirty="0" smtClean="0"/>
                        <a:t>Summarizing</a:t>
                      </a:r>
                      <a:endParaRPr lang="en-US" sz="10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100" b="1" dirty="0">
                          <a:effectLst/>
                          <a:latin typeface="Calibri"/>
                          <a:ea typeface="Calibri"/>
                          <a:cs typeface="Times New Roman"/>
                        </a:rPr>
                        <a:t>Writing </a:t>
                      </a:r>
                      <a:r>
                        <a:rPr lang="en-US" sz="1100" b="1" dirty="0" smtClean="0">
                          <a:effectLst/>
                          <a:latin typeface="Calibri"/>
                          <a:ea typeface="Calibri"/>
                          <a:cs typeface="Times New Roman"/>
                        </a:rPr>
                        <a:t>– Informational (one composition in 3 units of study)</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a:t>
                      </a:r>
                    </a:p>
                    <a:p>
                      <a:pPr marL="0" marR="0" algn="l">
                        <a:lnSpc>
                          <a:spcPct val="100000"/>
                        </a:lnSpc>
                        <a:spcBef>
                          <a:spcPts val="0"/>
                        </a:spcBef>
                        <a:spcAft>
                          <a:spcPts val="0"/>
                        </a:spcAft>
                      </a:pPr>
                      <a:r>
                        <a:rPr lang="en-US" sz="900" b="0" dirty="0" smtClean="0">
                          <a:effectLst/>
                          <a:latin typeface="Calibri"/>
                          <a:ea typeface="Calibri"/>
                          <a:cs typeface="Times New Roman"/>
                        </a:rPr>
                        <a:t>Informational texts</a:t>
                      </a:r>
                      <a:r>
                        <a:rPr lang="en-US" sz="900" b="0" baseline="0" dirty="0" smtClean="0">
                          <a:effectLst/>
                          <a:latin typeface="Calibri"/>
                          <a:ea typeface="Calibri"/>
                          <a:cs typeface="Times New Roman"/>
                        </a:rPr>
                        <a:t> examine a topic and convey ideas (model)</a:t>
                      </a:r>
                    </a:p>
                    <a:p>
                      <a:pPr marL="0" marR="0" algn="l">
                        <a:lnSpc>
                          <a:spcPct val="100000"/>
                        </a:lnSpc>
                        <a:spcBef>
                          <a:spcPts val="0"/>
                        </a:spcBef>
                        <a:spcAft>
                          <a:spcPts val="0"/>
                        </a:spcAft>
                      </a:pPr>
                      <a:r>
                        <a:rPr lang="en-US" sz="900" b="1" baseline="0"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domain-specific vocabulary when writing about a topic.</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W.3.2a</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Introduce</a:t>
                      </a:r>
                      <a:r>
                        <a:rPr lang="en-US" sz="900" b="0" baseline="0" dirty="0" smtClean="0">
                          <a:effectLst/>
                          <a:latin typeface="+mn-lt"/>
                          <a:ea typeface="Calibri"/>
                          <a:cs typeface="Times New Roman"/>
                        </a:rPr>
                        <a:t> topic, and group related information (use illustrations).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effectLst/>
                          <a:latin typeface="+mn-lt"/>
                          <a:ea typeface="Calibri"/>
                          <a:cs typeface="Times New Roman"/>
                        </a:rPr>
                        <a:t>W.3.2b</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baseline="0" dirty="0" smtClean="0">
                          <a:effectLst/>
                          <a:latin typeface="+mn-lt"/>
                          <a:ea typeface="Calibri"/>
                          <a:cs typeface="Times New Roman"/>
                        </a:rPr>
                        <a:t>Develop the topic with facts and details.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1" baseline="0" dirty="0" smtClean="0">
                          <a:effectLst/>
                          <a:latin typeface="+mn-lt"/>
                          <a:ea typeface="Calibri"/>
                          <a:cs typeface="Times New Roman"/>
                        </a:rPr>
                        <a:t>W.3.2c</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baseline="0" dirty="0" smtClean="0">
                          <a:effectLst/>
                          <a:latin typeface="+mn-lt"/>
                          <a:ea typeface="Calibri"/>
                          <a:cs typeface="Times New Roman"/>
                        </a:rPr>
                        <a:t>Use linking words and phrases to connect ideas.</a:t>
                      </a:r>
                      <a:endParaRPr lang="en-US" sz="900" b="0" dirty="0" smtClean="0">
                        <a:effectLst/>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mn-lt"/>
                          <a:ea typeface="Calibri"/>
                          <a:cs typeface="Times New Roman"/>
                        </a:rPr>
                        <a:t>W.3.2d</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dirty="0" smtClean="0">
                          <a:effectLst/>
                          <a:latin typeface="+mn-lt"/>
                          <a:ea typeface="Calibri"/>
                          <a:cs typeface="Times New Roman"/>
                        </a:rPr>
                        <a:t>Provide a concluding statement (integrate cause and effect or sequencing language).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100" b="1" dirty="0" smtClean="0">
                          <a:effectLst/>
                          <a:latin typeface="Calibri"/>
                          <a:ea typeface="Calibri"/>
                          <a:cs typeface="Times New Roman"/>
                        </a:rPr>
                        <a:t>Language</a:t>
                      </a:r>
                      <a:endParaRPr lang="en-US" sz="1100" dirty="0">
                        <a:solidFill>
                          <a:srgbClr val="FF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000" b="1" dirty="0" smtClean="0"/>
                        <a:t>L.3.1d</a:t>
                      </a:r>
                    </a:p>
                    <a:p>
                      <a:r>
                        <a:rPr lang="en-US" sz="900" dirty="0" smtClean="0"/>
                        <a:t>Use</a:t>
                      </a:r>
                      <a:r>
                        <a:rPr lang="en-US" sz="900" baseline="0" dirty="0" smtClean="0"/>
                        <a:t> regular/irregular verbs</a:t>
                      </a: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r>
                        <a:rPr lang="en-US" sz="1000" b="1" dirty="0" smtClean="0"/>
                        <a:t>SL.3.2</a:t>
                      </a:r>
                    </a:p>
                    <a:p>
                      <a:r>
                        <a:rPr lang="en-US" sz="900" dirty="0" smtClean="0"/>
                        <a:t>Determine main ideas and supporting details of a text read aloud or information presented.</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L.3.3a</a:t>
                      </a:r>
                    </a:p>
                    <a:p>
                      <a:r>
                        <a:rPr lang="en-US" sz="900" dirty="0" smtClean="0"/>
                        <a:t>Use words and phrases for effect in</a:t>
                      </a:r>
                      <a:r>
                        <a:rPr lang="en-US" sz="900" baseline="0" dirty="0" smtClean="0"/>
                        <a:t> writing.</a:t>
                      </a:r>
                      <a:endParaRPr lang="en-US" sz="900" dirty="0" smtClean="0"/>
                    </a:p>
                    <a:p>
                      <a:r>
                        <a:rPr lang="en-US" sz="1000" b="1" dirty="0" smtClean="0"/>
                        <a:t>L.3.4a</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Use a sentence’s context to determine meaning.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rowSpan="2">
                  <a:txBody>
                    <a:bodyPr/>
                    <a:lstStyle/>
                    <a:p>
                      <a:pPr marL="0" marR="0" algn="l">
                        <a:lnSpc>
                          <a:spcPct val="100000"/>
                        </a:lnSpc>
                        <a:spcBef>
                          <a:spcPts val="0"/>
                        </a:spcBef>
                        <a:spcAft>
                          <a:spcPts val="0"/>
                        </a:spcAft>
                      </a:pPr>
                      <a:r>
                        <a:rPr lang="en-US" sz="1100" b="1" dirty="0">
                          <a:effectLst/>
                          <a:latin typeface="Calibri"/>
                          <a:ea typeface="Calibri"/>
                          <a:cs typeface="Times New Roman"/>
                        </a:rPr>
                        <a:t>Speaking/Listening</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1000" b="1" dirty="0" smtClean="0"/>
                        <a:t>SL.3.1c</a:t>
                      </a:r>
                    </a:p>
                    <a:p>
                      <a:r>
                        <a:rPr lang="en-US" sz="900" dirty="0" smtClean="0"/>
                        <a:t>Ask questions, stay on topic, link comments to others remarks.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3531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r>
                        <a:rPr lang="en-US" sz="900" b="1" dirty="0" smtClean="0"/>
                        <a:t>SL.3.6</a:t>
                      </a:r>
                    </a:p>
                    <a:p>
                      <a:r>
                        <a:rPr lang="en-US" sz="900" dirty="0" smtClean="0"/>
                        <a:t>Speak in complete sentences.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7889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36421017"/>
              </p:ext>
            </p:extLst>
          </p:nvPr>
        </p:nvGraphicFramePr>
        <p:xfrm>
          <a:off x="228601" y="228600"/>
          <a:ext cx="8763000" cy="5943600"/>
        </p:xfrm>
        <a:graphic>
          <a:graphicData uri="http://schemas.openxmlformats.org/drawingml/2006/table">
            <a:tbl>
              <a:tblPr firstRow="1" firstCol="1" bandRow="1"/>
              <a:tblGrid>
                <a:gridCol w="1676399"/>
                <a:gridCol w="228601"/>
                <a:gridCol w="1981199"/>
                <a:gridCol w="2362201"/>
                <a:gridCol w="2514600"/>
              </a:tblGrid>
              <a:tr h="76200">
                <a:tc gridSpan="5">
                  <a:txBody>
                    <a:bodyPr/>
                    <a:lstStyle/>
                    <a:p>
                      <a:pPr marL="0" marR="0" algn="ctr">
                        <a:lnSpc>
                          <a:spcPct val="100000"/>
                        </a:lnSpc>
                        <a:spcBef>
                          <a:spcPts val="0"/>
                        </a:spcBef>
                        <a:spcAft>
                          <a:spcPts val="0"/>
                        </a:spcAft>
                      </a:pPr>
                      <a:r>
                        <a:rPr lang="en-US" sz="1200" b="1" dirty="0" smtClean="0">
                          <a:effectLst/>
                          <a:latin typeface="+mn-lt"/>
                          <a:ea typeface="Calibri"/>
                          <a:cs typeface="Times New Roman"/>
                        </a:rPr>
                        <a:t>Pacing Guides</a:t>
                      </a:r>
                      <a:r>
                        <a:rPr lang="en-US" sz="1200" b="1" baseline="0" dirty="0" smtClean="0">
                          <a:effectLst/>
                          <a:latin typeface="+mn-lt"/>
                          <a:ea typeface="Calibri"/>
                          <a:cs typeface="Times New Roman"/>
                        </a:rPr>
                        <a:t> </a:t>
                      </a:r>
                      <a:r>
                        <a:rPr lang="en-US" sz="1200" b="1" dirty="0" smtClean="0">
                          <a:effectLst/>
                          <a:latin typeface="Calibri"/>
                          <a:ea typeface="Calibri"/>
                          <a:cs typeface="Times New Roman"/>
                        </a:rPr>
                        <a:t>Grade 3 - Quarter 2</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5">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960">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2">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pPr marL="0" marR="0" algn="ctr">
                        <a:lnSpc>
                          <a:spcPct val="100000"/>
                        </a:lnSpc>
                        <a:spcBef>
                          <a:spcPts val="0"/>
                        </a:spcBef>
                        <a:spcAft>
                          <a:spcPts val="0"/>
                        </a:spcAft>
                      </a:pP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0668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gridSpan="2">
                  <a:txBody>
                    <a:bodyPr/>
                    <a:lstStyle/>
                    <a:p>
                      <a:pPr algn="ctr">
                        <a:lnSpc>
                          <a:spcPct val="100000"/>
                        </a:lnSpc>
                      </a:pPr>
                      <a:r>
                        <a:rPr lang="en-US" sz="1000" b="1" dirty="0" smtClean="0"/>
                        <a:t>Sequence/Describing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algn="ctr">
                        <a:lnSpc>
                          <a:spcPct val="100000"/>
                        </a:lnSpc>
                      </a:pP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     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Opinion     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RL.3.5</a:t>
                      </a:r>
                    </a:p>
                    <a:p>
                      <a:pPr marL="0" marR="0" algn="l">
                        <a:lnSpc>
                          <a:spcPct val="100000"/>
                        </a:lnSpc>
                        <a:spcBef>
                          <a:spcPts val="0"/>
                        </a:spcBef>
                        <a:spcAft>
                          <a:spcPts val="0"/>
                        </a:spcAft>
                      </a:pPr>
                      <a:r>
                        <a:rPr lang="en-US" sz="900" b="0" dirty="0" smtClean="0">
                          <a:effectLst/>
                          <a:latin typeface="Calibri"/>
                          <a:ea typeface="Calibri"/>
                          <a:cs typeface="Times New Roman"/>
                        </a:rPr>
                        <a:t>Use chapter, scene and stanza when referring to parts of a story, drama/poem.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RL.3.7</a:t>
                      </a:r>
                    </a:p>
                    <a:p>
                      <a:pPr marL="0" marR="0" algn="l">
                        <a:lnSpc>
                          <a:spcPct val="100000"/>
                        </a:lnSpc>
                        <a:spcBef>
                          <a:spcPts val="0"/>
                        </a:spcBef>
                        <a:spcAft>
                          <a:spcPts val="0"/>
                        </a:spcAft>
                      </a:pPr>
                      <a:r>
                        <a:rPr lang="en-US" sz="900" b="0" dirty="0" smtClean="0">
                          <a:effectLst/>
                          <a:latin typeface="Calibri"/>
                          <a:ea typeface="Calibri"/>
                          <a:cs typeface="Times New Roman"/>
                        </a:rPr>
                        <a:t>How do illustrations convey words in a story?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RL.3.6</a:t>
                      </a:r>
                    </a:p>
                    <a:p>
                      <a:pPr marL="0" marR="0" algn="l">
                        <a:lnSpc>
                          <a:spcPct val="100000"/>
                        </a:lnSpc>
                        <a:spcBef>
                          <a:spcPts val="0"/>
                        </a:spcBef>
                        <a:spcAft>
                          <a:spcPts val="0"/>
                        </a:spcAft>
                      </a:pPr>
                      <a:r>
                        <a:rPr lang="en-US" sz="900" b="0" dirty="0" smtClean="0">
                          <a:effectLst/>
                          <a:latin typeface="Calibri"/>
                          <a:ea typeface="Calibri"/>
                          <a:cs typeface="Times New Roman"/>
                        </a:rPr>
                        <a:t>Distinguishing points of view</a:t>
                      </a:r>
                      <a:r>
                        <a:rPr lang="en-US" sz="900" b="0" baseline="0" dirty="0" smtClean="0">
                          <a:effectLst/>
                          <a:latin typeface="Calibri"/>
                          <a:ea typeface="Calibri"/>
                          <a:cs typeface="Times New Roman"/>
                        </a:rPr>
                        <a:t> </a:t>
                      </a:r>
                      <a:r>
                        <a:rPr lang="en-US" sz="900" b="0" dirty="0" smtClean="0">
                          <a:effectLst/>
                          <a:latin typeface="Calibri"/>
                          <a:ea typeface="Calibri"/>
                          <a:cs typeface="Times New Roman"/>
                        </a:rPr>
                        <a:t>(narrator,</a:t>
                      </a:r>
                      <a:r>
                        <a:rPr lang="en-US" sz="900" b="0" baseline="0" dirty="0" smtClean="0">
                          <a:effectLst/>
                          <a:latin typeface="Calibri"/>
                          <a:ea typeface="Calibri"/>
                          <a:cs typeface="Times New Roman"/>
                        </a:rPr>
                        <a:t> </a:t>
                      </a:r>
                      <a:r>
                        <a:rPr lang="en-US" sz="900" b="0" dirty="0" smtClean="0">
                          <a:effectLst/>
                          <a:latin typeface="Calibri"/>
                          <a:ea typeface="Calibri"/>
                          <a:cs typeface="Times New Roman"/>
                        </a:rPr>
                        <a:t>self,</a:t>
                      </a:r>
                      <a:r>
                        <a:rPr lang="en-US" sz="900" b="0" baseline="0" dirty="0" smtClean="0">
                          <a:effectLst/>
                          <a:latin typeface="Calibri"/>
                          <a:ea typeface="Calibri"/>
                          <a:cs typeface="Times New Roman"/>
                        </a:rPr>
                        <a:t> c</a:t>
                      </a:r>
                      <a:r>
                        <a:rPr lang="en-US" sz="900" b="0" dirty="0" smtClean="0">
                          <a:effectLst/>
                          <a:latin typeface="Calibri"/>
                          <a:ea typeface="Calibri"/>
                          <a:cs typeface="Times New Roman"/>
                        </a:rPr>
                        <a:t>haracters).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marR="0" algn="l">
                        <a:lnSpc>
                          <a:spcPct val="100000"/>
                        </a:lnSpc>
                        <a:spcBef>
                          <a:spcPts val="0"/>
                        </a:spcBef>
                        <a:spcAft>
                          <a:spcPts val="0"/>
                        </a:spcAft>
                      </a:pPr>
                      <a:r>
                        <a:rPr lang="en-US" sz="900" dirty="0" smtClean="0">
                          <a:effectLst/>
                          <a:latin typeface="Calibri"/>
                          <a:ea typeface="Calibri"/>
                          <a:cs typeface="Times New Roman"/>
                        </a:rPr>
                        <a:t>Text Organization</a:t>
                      </a:r>
                    </a:p>
                    <a:p>
                      <a:pPr marL="0" marR="0" algn="l">
                        <a:lnSpc>
                          <a:spcPct val="100000"/>
                        </a:lnSpc>
                        <a:spcBef>
                          <a:spcPts val="0"/>
                        </a:spcBef>
                        <a:spcAft>
                          <a:spcPts val="0"/>
                        </a:spcAft>
                      </a:pPr>
                      <a:r>
                        <a:rPr lang="en-US" sz="900" dirty="0" smtClean="0">
                          <a:effectLst/>
                          <a:latin typeface="Calibri"/>
                          <a:ea typeface="Calibri"/>
                          <a:cs typeface="Times New Roman"/>
                        </a:rPr>
                        <a:t>Monitor/Clarify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marR="0" algn="l">
                        <a:lnSpc>
                          <a:spcPct val="100000"/>
                        </a:lnSpc>
                        <a:spcBef>
                          <a:spcPts val="0"/>
                        </a:spcBef>
                        <a:spcAft>
                          <a:spcPts val="0"/>
                        </a:spcAft>
                      </a:pP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Compare and Contrast</a:t>
                      </a:r>
                      <a:r>
                        <a:rPr lang="en-US" sz="900" baseline="0" dirty="0" smtClean="0"/>
                        <a:t> or Cause/Effect</a:t>
                      </a:r>
                    </a:p>
                    <a:p>
                      <a:pPr>
                        <a:lnSpc>
                          <a:spcPct val="100000"/>
                        </a:lnSpc>
                      </a:pPr>
                      <a:r>
                        <a:rPr lang="en-US" sz="900" baseline="0" dirty="0" smtClean="0"/>
                        <a:t>Inferring/Predicting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Author’s Purpose</a:t>
                      </a:r>
                    </a:p>
                    <a:p>
                      <a:pPr>
                        <a:lnSpc>
                          <a:spcPct val="100000"/>
                        </a:lnSpc>
                      </a:pPr>
                      <a:r>
                        <a:rPr lang="en-US" sz="900" dirty="0" smtClean="0"/>
                        <a:t>Evaluating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38100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a:t>
                      </a:r>
                      <a:r>
                        <a:rPr lang="en-US" sz="900" b="1" dirty="0" smtClean="0">
                          <a:effectLst/>
                          <a:latin typeface="Calibri"/>
                          <a:ea typeface="Calibri"/>
                          <a:cs typeface="Times New Roman"/>
                        </a:rPr>
                        <a:t>Opinion (one composition in</a:t>
                      </a:r>
                      <a:r>
                        <a:rPr lang="en-US" sz="900" b="1" baseline="0" dirty="0" smtClean="0">
                          <a:effectLst/>
                          <a:latin typeface="Calibri"/>
                          <a:ea typeface="Calibri"/>
                          <a:cs typeface="Times New Roman"/>
                        </a:rPr>
                        <a:t> 3 units of study)</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W.3.3a</a:t>
                      </a:r>
                    </a:p>
                    <a:p>
                      <a:pPr marL="0" marR="0" algn="l">
                        <a:lnSpc>
                          <a:spcPct val="100000"/>
                        </a:lnSpc>
                        <a:spcBef>
                          <a:spcPts val="0"/>
                        </a:spcBef>
                        <a:spcAft>
                          <a:spcPts val="0"/>
                        </a:spcAft>
                      </a:pPr>
                      <a:r>
                        <a:rPr lang="en-US" sz="900" b="0" dirty="0" smtClean="0">
                          <a:effectLst/>
                          <a:latin typeface="Calibri"/>
                          <a:ea typeface="Calibri"/>
                          <a:cs typeface="Times New Roman"/>
                        </a:rPr>
                        <a:t>Model how event sequence unfolds in a narrative</a:t>
                      </a:r>
                      <a:r>
                        <a:rPr lang="en-US" sz="900" b="1" dirty="0" smtClean="0">
                          <a:effectLst/>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W.3.3a</a:t>
                      </a:r>
                    </a:p>
                    <a:p>
                      <a:pPr marL="0" marR="0" algn="l">
                        <a:lnSpc>
                          <a:spcPct val="100000"/>
                        </a:lnSpc>
                        <a:spcBef>
                          <a:spcPts val="0"/>
                        </a:spcBef>
                        <a:spcAft>
                          <a:spcPts val="0"/>
                        </a:spcAft>
                      </a:pPr>
                      <a:r>
                        <a:rPr lang="en-US" sz="900" b="0" dirty="0" smtClean="0">
                          <a:effectLst/>
                          <a:latin typeface="Calibri"/>
                          <a:ea typeface="Calibri"/>
                          <a:cs typeface="Times New Roman"/>
                        </a:rPr>
                        <a:t>Establish situation, introduce characters and organize an</a:t>
                      </a:r>
                      <a:r>
                        <a:rPr lang="en-US" sz="900" b="0" baseline="0" dirty="0" smtClean="0">
                          <a:effectLst/>
                          <a:latin typeface="Calibri"/>
                          <a:ea typeface="Calibri"/>
                          <a:cs typeface="Times New Roman"/>
                        </a:rPr>
                        <a:t> event sequence.</a:t>
                      </a:r>
                    </a:p>
                    <a:p>
                      <a:pPr marL="0" marR="0" algn="l">
                        <a:lnSpc>
                          <a:spcPct val="100000"/>
                        </a:lnSpc>
                        <a:spcBef>
                          <a:spcPts val="0"/>
                        </a:spcBef>
                        <a:spcAft>
                          <a:spcPts val="0"/>
                        </a:spcAft>
                      </a:pPr>
                      <a:r>
                        <a:rPr lang="en-US" sz="900" b="1" baseline="0" dirty="0" smtClean="0">
                          <a:effectLst/>
                          <a:latin typeface="Calibri"/>
                          <a:ea typeface="Calibri"/>
                          <a:cs typeface="Times New Roman"/>
                        </a:rPr>
                        <a:t>W.3.3c</a:t>
                      </a:r>
                    </a:p>
                    <a:p>
                      <a:pPr marL="0" marR="0" algn="l">
                        <a:lnSpc>
                          <a:spcPct val="100000"/>
                        </a:lnSpc>
                        <a:spcBef>
                          <a:spcPts val="0"/>
                        </a:spcBef>
                        <a:spcAft>
                          <a:spcPts val="0"/>
                        </a:spcAft>
                      </a:pPr>
                      <a:r>
                        <a:rPr lang="en-US" sz="900" b="0" baseline="0" dirty="0" smtClean="0">
                          <a:effectLst/>
                          <a:latin typeface="Calibri"/>
                          <a:ea typeface="Calibri"/>
                          <a:cs typeface="Times New Roman"/>
                        </a:rPr>
                        <a:t>Use temporal words to signal event order</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W.3.3b</a:t>
                      </a:r>
                    </a:p>
                    <a:p>
                      <a:pPr marL="0" marR="0" algn="l">
                        <a:lnSpc>
                          <a:spcPct val="100000"/>
                        </a:lnSpc>
                        <a:spcBef>
                          <a:spcPts val="0"/>
                        </a:spcBef>
                        <a:spcAft>
                          <a:spcPts val="0"/>
                        </a:spcAft>
                      </a:pPr>
                      <a:r>
                        <a:rPr lang="en-US" sz="900" b="0" dirty="0" smtClean="0">
                          <a:effectLst/>
                          <a:latin typeface="Calibri"/>
                          <a:ea typeface="Calibri"/>
                          <a:cs typeface="Times New Roman"/>
                        </a:rPr>
                        <a:t>Use dialogue and description to develop experiences, events and character responses.</a:t>
                      </a:r>
                    </a:p>
                    <a:p>
                      <a:pPr marL="0" marR="0" algn="l">
                        <a:lnSpc>
                          <a:spcPct val="100000"/>
                        </a:lnSpc>
                        <a:spcBef>
                          <a:spcPts val="0"/>
                        </a:spcBef>
                        <a:spcAft>
                          <a:spcPts val="0"/>
                        </a:spcAft>
                      </a:pPr>
                      <a:r>
                        <a:rPr lang="en-US" sz="900" b="1" dirty="0" smtClean="0">
                          <a:effectLst/>
                          <a:latin typeface="Calibri"/>
                          <a:ea typeface="Calibri"/>
                          <a:cs typeface="Times New Roman"/>
                        </a:rPr>
                        <a:t>W.3.3d</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0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L.3.1a</a:t>
                      </a:r>
                    </a:p>
                    <a:p>
                      <a:pPr marL="0" marR="0" algn="l">
                        <a:lnSpc>
                          <a:spcPct val="100000"/>
                        </a:lnSpc>
                        <a:spcBef>
                          <a:spcPts val="0"/>
                        </a:spcBef>
                        <a:spcAft>
                          <a:spcPts val="0"/>
                        </a:spcAft>
                      </a:pPr>
                      <a:r>
                        <a:rPr lang="en-US" sz="900" b="0" dirty="0" smtClean="0">
                          <a:effectLst/>
                          <a:latin typeface="Calibri"/>
                          <a:ea typeface="Calibri"/>
                          <a:cs typeface="Times New Roman"/>
                        </a:rPr>
                        <a:t>Parts</a:t>
                      </a:r>
                      <a:r>
                        <a:rPr lang="en-US" sz="900" b="0" baseline="0" dirty="0" smtClean="0">
                          <a:effectLst/>
                          <a:latin typeface="Calibri"/>
                          <a:ea typeface="Calibri"/>
                          <a:cs typeface="Times New Roman"/>
                        </a:rPr>
                        <a:t> of Speech functions</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L.3.1h</a:t>
                      </a:r>
                    </a:p>
                    <a:p>
                      <a:pPr marL="0" marR="0" algn="l">
                        <a:lnSpc>
                          <a:spcPct val="100000"/>
                        </a:lnSpc>
                        <a:spcBef>
                          <a:spcPts val="0"/>
                        </a:spcBef>
                        <a:spcAft>
                          <a:spcPts val="0"/>
                        </a:spcAft>
                      </a:pPr>
                      <a:r>
                        <a:rPr lang="en-US" sz="900" b="0" dirty="0" smtClean="0">
                          <a:effectLst/>
                          <a:latin typeface="Calibri"/>
                          <a:ea typeface="Calibri"/>
                          <a:cs typeface="Times New Roman"/>
                        </a:rPr>
                        <a:t>Coordinating/Sub conjunctions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L.3.1g</a:t>
                      </a:r>
                    </a:p>
                    <a:p>
                      <a:r>
                        <a:rPr lang="en-US" sz="900" dirty="0" smtClean="0"/>
                        <a:t>Form and use comparative, superlative adjective/adverbs depending on what tis to be modified.</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L.3.1f</a:t>
                      </a:r>
                    </a:p>
                    <a:p>
                      <a:r>
                        <a:rPr lang="en-US" sz="900" dirty="0" smtClean="0"/>
                        <a:t>Subject-verb and pronoun-antecedent agreement</a:t>
                      </a:r>
                    </a:p>
                    <a:p>
                      <a:r>
                        <a:rPr lang="en-US" sz="900" b="1" dirty="0" smtClean="0"/>
                        <a:t>L.3.2c</a:t>
                      </a:r>
                    </a:p>
                    <a:p>
                      <a:r>
                        <a:rPr lang="en-US" sz="900" dirty="0" smtClean="0"/>
                        <a:t>Commas and questions marks in dialogue</a:t>
                      </a:r>
                    </a:p>
                    <a:p>
                      <a:r>
                        <a:rPr lang="en-US" sz="900" b="1" dirty="0" smtClean="0"/>
                        <a:t>L.3.5a</a:t>
                      </a:r>
                    </a:p>
                    <a:p>
                      <a:r>
                        <a:rPr lang="en-US" sz="900" dirty="0" smtClean="0"/>
                        <a:t>Distinguish literal/non meaning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SL3.1a</a:t>
                      </a:r>
                    </a:p>
                    <a:p>
                      <a:pPr marL="0" marR="0" algn="l">
                        <a:lnSpc>
                          <a:spcPct val="100000"/>
                        </a:lnSpc>
                        <a:spcBef>
                          <a:spcPts val="0"/>
                        </a:spcBef>
                        <a:spcAft>
                          <a:spcPts val="0"/>
                        </a:spcAft>
                      </a:pPr>
                      <a:r>
                        <a:rPr lang="en-US" sz="900" b="0" dirty="0" smtClean="0">
                          <a:effectLst/>
                          <a:latin typeface="Calibri"/>
                          <a:ea typeface="Calibri"/>
                          <a:cs typeface="Times New Roman"/>
                        </a:rPr>
                        <a:t>Draw</a:t>
                      </a:r>
                      <a:r>
                        <a:rPr lang="en-US" sz="900" b="0" baseline="0" dirty="0" smtClean="0">
                          <a:effectLst/>
                          <a:latin typeface="Calibri"/>
                          <a:ea typeface="Calibri"/>
                          <a:cs typeface="Times New Roman"/>
                        </a:rPr>
                        <a:t> on known to explore ideas in discussion</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SL.3.2</a:t>
                      </a:r>
                    </a:p>
                    <a:p>
                      <a:r>
                        <a:rPr lang="en-US" sz="900" dirty="0" smtClean="0"/>
                        <a:t>Determine main idea and supporting details  (share orally) diverse media.</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dirty="0" smtClean="0"/>
                        <a:t>SL.3.4</a:t>
                      </a:r>
                    </a:p>
                    <a:p>
                      <a:r>
                        <a:rPr lang="en-US" sz="900" dirty="0" smtClean="0"/>
                        <a:t>Report on a  topic, tell a story, recount an experience with facts and descriptions.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5">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2">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hMerge="1">
                  <a:txBody>
                    <a:bodyPr/>
                    <a:lstStyle/>
                    <a:p>
                      <a:pPr marL="0" marR="0" algn="ctr">
                        <a:lnSpc>
                          <a:spcPct val="100000"/>
                        </a:lnSpc>
                        <a:spcBef>
                          <a:spcPts val="0"/>
                        </a:spcBef>
                        <a:spcAft>
                          <a:spcPts val="0"/>
                        </a:spcAft>
                      </a:pPr>
                      <a:endParaRPr lang="en-US" sz="1200" dirty="0">
                        <a:effectLst/>
                        <a:latin typeface="Calibri"/>
                        <a:ea typeface="Calibri"/>
                        <a:cs typeface="Times New Roman"/>
                      </a:endParaRPr>
                    </a:p>
                  </a:txBody>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gridSpan="2">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pPr algn="ctr"/>
                      <a:endParaRPr lang="en-US" sz="900" b="1" dirty="0"/>
                    </a:p>
                  </a:txBody>
                  <a:tcPr/>
                </a:tc>
                <a:tc>
                  <a:txBody>
                    <a:bodyPr/>
                    <a:lstStyle/>
                    <a:p>
                      <a:pPr algn="ctr"/>
                      <a:r>
                        <a:rPr lang="en-US" sz="900" b="1" dirty="0" smtClean="0"/>
                        <a:t>Classification</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solidFill>
                            <a:schemeClr val="tx1"/>
                          </a:solidFill>
                        </a:rPr>
                        <a:t>Describe/ Explain</a:t>
                      </a:r>
                      <a:endParaRPr lang="en-US" sz="900" b="1" dirty="0">
                        <a:solidFill>
                          <a:schemeClr val="tx1"/>
                        </a:solidFil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t>Compare/Contrast     Opinions</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grid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1" dirty="0" smtClean="0">
                        <a:effectLst/>
                        <a:latin typeface="+mn-lt"/>
                        <a:ea typeface="Calibri"/>
                        <a:cs typeface="Times New Roman"/>
                      </a:endParaRPr>
                    </a:p>
                  </a:txBody>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RI.3.5</a:t>
                      </a:r>
                    </a:p>
                    <a:p>
                      <a:pPr marL="0" marR="0" algn="l">
                        <a:lnSpc>
                          <a:spcPct val="100000"/>
                        </a:lnSpc>
                        <a:spcBef>
                          <a:spcPts val="0"/>
                        </a:spcBef>
                        <a:spcAft>
                          <a:spcPts val="0"/>
                        </a:spcAft>
                      </a:pPr>
                      <a:r>
                        <a:rPr lang="en-US" sz="900" b="0" dirty="0" smtClean="0">
                          <a:effectLst/>
                          <a:latin typeface="+mn-lt"/>
                          <a:ea typeface="Calibri"/>
                          <a:cs typeface="Times New Roman"/>
                        </a:rPr>
                        <a:t>Use text features to locate information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RI.3.7</a:t>
                      </a:r>
                    </a:p>
                    <a:p>
                      <a:pPr marL="0" marR="0" algn="l">
                        <a:lnSpc>
                          <a:spcPct val="100000"/>
                        </a:lnSpc>
                        <a:spcBef>
                          <a:spcPts val="0"/>
                        </a:spcBef>
                        <a:spcAft>
                          <a:spcPts val="0"/>
                        </a:spcAft>
                      </a:pPr>
                      <a:r>
                        <a:rPr lang="en-US" sz="900" b="0" dirty="0" smtClean="0">
                          <a:effectLst/>
                          <a:latin typeface="Calibri"/>
                          <a:ea typeface="Calibri"/>
                          <a:cs typeface="Times New Roman"/>
                        </a:rPr>
                        <a:t>Use illustrations /words to show understanding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RI.3.6</a:t>
                      </a:r>
                    </a:p>
                    <a:p>
                      <a:pPr marL="0" marR="0" algn="l">
                        <a:lnSpc>
                          <a:spcPct val="100000"/>
                        </a:lnSpc>
                        <a:spcBef>
                          <a:spcPts val="0"/>
                        </a:spcBef>
                        <a:spcAft>
                          <a:spcPts val="0"/>
                        </a:spcAft>
                      </a:pPr>
                      <a:r>
                        <a:rPr lang="en-US" sz="900" b="0" dirty="0" smtClean="0">
                          <a:effectLst/>
                          <a:latin typeface="Calibri"/>
                          <a:ea typeface="Calibri"/>
                          <a:cs typeface="Times New Roman"/>
                        </a:rPr>
                        <a:t>Point</a:t>
                      </a:r>
                      <a:r>
                        <a:rPr lang="en-US" sz="900" b="0" baseline="0" dirty="0" smtClean="0">
                          <a:effectLst/>
                          <a:latin typeface="Calibri"/>
                          <a:ea typeface="Calibri"/>
                          <a:cs typeface="Times New Roman"/>
                        </a:rPr>
                        <a:t> of view of author and self</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r>
                        <a:rPr lang="en-US" sz="900" dirty="0" smtClean="0"/>
                        <a:t>Categorize/Classify</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Main Idea, Topic, Supporting Details</a:t>
                      </a:r>
                    </a:p>
                    <a:p>
                      <a:r>
                        <a:rPr lang="en-US" sz="900" dirty="0" smtClean="0"/>
                        <a:t>Summarizing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Author’s Purpose</a:t>
                      </a:r>
                    </a:p>
                    <a:p>
                      <a:r>
                        <a:rPr lang="en-US" sz="900" dirty="0" smtClean="0"/>
                        <a:t>Evaluating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gridSpan="2">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l">
                        <a:lnSpc>
                          <a:spcPct val="100000"/>
                        </a:lnSpc>
                        <a:spcBef>
                          <a:spcPts val="0"/>
                        </a:spcBef>
                        <a:spcAft>
                          <a:spcPts val="0"/>
                        </a:spcAft>
                      </a:pPr>
                      <a:endParaRPr lang="en-US" sz="900" b="1" dirty="0" smtClean="0">
                        <a:effectLst/>
                        <a:latin typeface="Calibri"/>
                        <a:ea typeface="Calibri"/>
                        <a:cs typeface="Times New Roman"/>
                      </a:endParaRPr>
                    </a:p>
                  </a:txBody>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W.3.2a</a:t>
                      </a:r>
                    </a:p>
                    <a:p>
                      <a:pPr marL="0" marR="0" algn="l">
                        <a:lnSpc>
                          <a:spcPct val="100000"/>
                        </a:lnSpc>
                        <a:spcBef>
                          <a:spcPts val="0"/>
                        </a:spcBef>
                        <a:spcAft>
                          <a:spcPts val="0"/>
                        </a:spcAft>
                      </a:pPr>
                      <a:r>
                        <a:rPr lang="en-US" sz="900" b="0" dirty="0" smtClean="0">
                          <a:effectLst/>
                          <a:latin typeface="Calibri"/>
                          <a:ea typeface="Calibri"/>
                          <a:cs typeface="Times New Roman"/>
                        </a:rPr>
                        <a:t>Model writing informational structures.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W.3.2b</a:t>
                      </a:r>
                    </a:p>
                    <a:p>
                      <a:pPr marL="0" marR="0" algn="l">
                        <a:lnSpc>
                          <a:spcPct val="100000"/>
                        </a:lnSpc>
                        <a:spcBef>
                          <a:spcPts val="0"/>
                        </a:spcBef>
                        <a:spcAft>
                          <a:spcPts val="0"/>
                        </a:spcAft>
                      </a:pPr>
                      <a:r>
                        <a:rPr lang="en-US" sz="900" b="0" dirty="0" smtClean="0">
                          <a:effectLst/>
                          <a:latin typeface="Calibri"/>
                          <a:ea typeface="Calibri"/>
                          <a:cs typeface="Times New Roman"/>
                        </a:rPr>
                        <a:t>Develop</a:t>
                      </a:r>
                      <a:r>
                        <a:rPr lang="en-US" sz="900" b="0" baseline="0" dirty="0" smtClean="0">
                          <a:effectLst/>
                          <a:latin typeface="Calibri"/>
                          <a:ea typeface="Calibri"/>
                          <a:cs typeface="Times New Roman"/>
                        </a:rPr>
                        <a:t> topic w’ facts, definitions, details.</a:t>
                      </a:r>
                    </a:p>
                    <a:p>
                      <a:pPr marL="0" marR="0" algn="l">
                        <a:lnSpc>
                          <a:spcPct val="100000"/>
                        </a:lnSpc>
                        <a:spcBef>
                          <a:spcPts val="0"/>
                        </a:spcBef>
                        <a:spcAft>
                          <a:spcPts val="0"/>
                        </a:spcAft>
                      </a:pPr>
                      <a:r>
                        <a:rPr lang="en-US" sz="900" b="1" baseline="0" dirty="0" smtClean="0">
                          <a:effectLst/>
                          <a:latin typeface="Calibri"/>
                          <a:ea typeface="Calibri"/>
                          <a:cs typeface="Times New Roman"/>
                        </a:rPr>
                        <a:t>W.3.2c</a:t>
                      </a:r>
                    </a:p>
                    <a:p>
                      <a:pPr marL="0" marR="0" algn="l">
                        <a:lnSpc>
                          <a:spcPct val="100000"/>
                        </a:lnSpc>
                        <a:spcBef>
                          <a:spcPts val="0"/>
                        </a:spcBef>
                        <a:spcAft>
                          <a:spcPts val="0"/>
                        </a:spcAft>
                      </a:pPr>
                      <a:r>
                        <a:rPr lang="en-US" sz="900" b="0" dirty="0" smtClean="0">
                          <a:effectLst/>
                          <a:latin typeface="Calibri"/>
                          <a:ea typeface="Calibri"/>
                          <a:cs typeface="Times New Roman"/>
                        </a:rPr>
                        <a:t>Connect ideas w’ linking words/phrases.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p>
                      <a:pPr marL="0" marR="0" algn="l">
                        <a:lnSpc>
                          <a:spcPct val="100000"/>
                        </a:lnSpc>
                        <a:spcBef>
                          <a:spcPts val="0"/>
                        </a:spcBef>
                        <a:spcAft>
                          <a:spcPts val="0"/>
                        </a:spcAft>
                      </a:pPr>
                      <a:r>
                        <a:rPr lang="en-US" sz="900" b="1" dirty="0" smtClean="0">
                          <a:effectLst/>
                          <a:latin typeface="Calibri"/>
                          <a:ea typeface="Calibri"/>
                          <a:cs typeface="Times New Roman"/>
                        </a:rPr>
                        <a:t>W.3.5</a:t>
                      </a:r>
                    </a:p>
                    <a:p>
                      <a:pPr marL="0" marR="0" algn="l">
                        <a:lnSpc>
                          <a:spcPct val="100000"/>
                        </a:lnSpc>
                        <a:spcBef>
                          <a:spcPts val="0"/>
                        </a:spcBef>
                        <a:spcAft>
                          <a:spcPts val="0"/>
                        </a:spcAft>
                      </a:pPr>
                      <a:r>
                        <a:rPr lang="en-US" sz="900" b="0" dirty="0" smtClean="0">
                          <a:effectLst/>
                          <a:latin typeface="Calibri"/>
                          <a:ea typeface="Calibri"/>
                          <a:cs typeface="Times New Roman"/>
                        </a:rPr>
                        <a:t>Edit, plan, revise with guidance from peers.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2">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(integrate with writing)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rowSpan="3">
                  <a:txBody>
                    <a:bodyPr/>
                    <a:lstStyle/>
                    <a:p>
                      <a:r>
                        <a:rPr lang="en-US" sz="900" b="1" dirty="0" smtClean="0"/>
                        <a:t>L.3.4a</a:t>
                      </a:r>
                    </a:p>
                    <a:p>
                      <a:r>
                        <a:rPr lang="en-US" sz="900" dirty="0" smtClean="0"/>
                        <a:t>Sentence level context -word meaning</a:t>
                      </a:r>
                    </a:p>
                    <a:p>
                      <a:r>
                        <a:rPr lang="en-US" sz="900" b="1" dirty="0" smtClean="0"/>
                        <a:t>L.3.5b</a:t>
                      </a:r>
                    </a:p>
                    <a:p>
                      <a:r>
                        <a:rPr lang="en-US" sz="900" dirty="0" smtClean="0"/>
                        <a:t>Connections</a:t>
                      </a:r>
                      <a:r>
                        <a:rPr lang="en-US" sz="900" baseline="0" dirty="0" smtClean="0"/>
                        <a:t> between words and real to life use.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L.3.2.g</a:t>
                      </a:r>
                    </a:p>
                    <a:p>
                      <a:r>
                        <a:rPr lang="en-US" sz="900" dirty="0" smtClean="0"/>
                        <a:t>Use reference materials</a:t>
                      </a:r>
                      <a:r>
                        <a:rPr lang="en-US" sz="900" baseline="0" dirty="0" smtClean="0"/>
                        <a:t> for spelling.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L.3.1i     </a:t>
                      </a:r>
                      <a:r>
                        <a:rPr lang="en-US" sz="900" b="0" dirty="0" smtClean="0"/>
                        <a:t>simple, compound,</a:t>
                      </a:r>
                      <a:r>
                        <a:rPr lang="en-US" sz="900" b="0" baseline="0" dirty="0" smtClean="0"/>
                        <a:t> complex sentences</a:t>
                      </a:r>
                      <a:endParaRPr lang="en-US" sz="900" b="1" dirty="0" smtClean="0"/>
                    </a:p>
                    <a:p>
                      <a:r>
                        <a:rPr lang="en-US" sz="900" b="1" dirty="0" smtClean="0"/>
                        <a:t>L.3.2c    </a:t>
                      </a:r>
                      <a:r>
                        <a:rPr lang="en-US" sz="900" b="0" dirty="0" smtClean="0"/>
                        <a:t>forms</a:t>
                      </a:r>
                      <a:r>
                        <a:rPr lang="en-US" sz="900" b="0" baseline="0" dirty="0" smtClean="0"/>
                        <a:t> and uses possessives</a:t>
                      </a:r>
                      <a:endParaRPr lang="en-US" sz="900" b="1" dirty="0" smtClean="0"/>
                    </a:p>
                    <a:p>
                      <a:r>
                        <a:rPr lang="en-US" sz="900" b="1" dirty="0" smtClean="0"/>
                        <a:t>L.3.2d    </a:t>
                      </a:r>
                      <a:r>
                        <a:rPr lang="en-US" sz="900" b="0" dirty="0" smtClean="0"/>
                        <a:t>commas, quotes in dialogue</a:t>
                      </a:r>
                      <a:endParaRPr lang="en-US" sz="900" b="1" dirty="0" smtClean="0"/>
                    </a:p>
                    <a:p>
                      <a:r>
                        <a:rPr lang="en-US" sz="900" b="1" dirty="0" smtClean="0"/>
                        <a:t>L.3.2b   </a:t>
                      </a:r>
                      <a:r>
                        <a:rPr lang="en-US" sz="900" b="0" dirty="0" smtClean="0"/>
                        <a:t> knows spoken</a:t>
                      </a:r>
                      <a:r>
                        <a:rPr lang="en-US" sz="900" b="0" baseline="0" dirty="0" smtClean="0"/>
                        <a:t> vs </a:t>
                      </a:r>
                      <a:r>
                        <a:rPr lang="en-US" sz="900" b="0" dirty="0" smtClean="0"/>
                        <a:t>written conventions</a:t>
                      </a:r>
                      <a:endParaRPr lang="en-US" sz="900" b="1"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120">
                <a:tc rowSpan="2" gridSpan="2">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vMerge="1">
                  <a:txBody>
                    <a:bodyPr/>
                    <a:lstStyle/>
                    <a:p>
                      <a:endParaRPr lang="en-US"/>
                    </a:p>
                  </a:txBody>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280">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r>
                        <a:rPr lang="en-US" sz="900" b="1" dirty="0" smtClean="0"/>
                        <a:t>SL.3.1c</a:t>
                      </a:r>
                    </a:p>
                    <a:p>
                      <a:r>
                        <a:rPr lang="en-US" sz="900" dirty="0" smtClean="0"/>
                        <a:t>Asks</a:t>
                      </a:r>
                      <a:r>
                        <a:rPr lang="en-US" sz="900" baseline="0" dirty="0" smtClean="0"/>
                        <a:t> questions to clarify understanding.</a:t>
                      </a: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SL.3.6</a:t>
                      </a:r>
                    </a:p>
                    <a:p>
                      <a:r>
                        <a:rPr lang="en-US" sz="900" dirty="0" smtClean="0"/>
                        <a:t>Speaks</a:t>
                      </a:r>
                      <a:r>
                        <a:rPr lang="en-US" sz="900" baseline="0" dirty="0" smtClean="0"/>
                        <a:t> in complete sentences.</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91629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02057829"/>
              </p:ext>
            </p:extLst>
          </p:nvPr>
        </p:nvGraphicFramePr>
        <p:xfrm>
          <a:off x="457200" y="76200"/>
          <a:ext cx="8382000" cy="6101652"/>
        </p:xfrm>
        <a:graphic>
          <a:graphicData uri="http://schemas.openxmlformats.org/drawingml/2006/table">
            <a:tbl>
              <a:tblPr firstRow="1" firstCol="1" bandRow="1"/>
              <a:tblGrid>
                <a:gridCol w="1676400"/>
                <a:gridCol w="2209800"/>
                <a:gridCol w="2438400"/>
                <a:gridCol w="2057400"/>
              </a:tblGrid>
              <a:tr h="74359">
                <a:tc gridSpan="4">
                  <a:txBody>
                    <a:bodyPr/>
                    <a:lstStyle/>
                    <a:p>
                      <a:pPr marL="0" marR="0" algn="ctr">
                        <a:lnSpc>
                          <a:spcPct val="100000"/>
                        </a:lnSpc>
                        <a:spcBef>
                          <a:spcPts val="0"/>
                        </a:spcBef>
                        <a:spcAft>
                          <a:spcPts val="0"/>
                        </a:spcAft>
                      </a:pPr>
                      <a:r>
                        <a:rPr lang="en-US" sz="1200" b="1" dirty="0" smtClean="0">
                          <a:effectLst/>
                          <a:latin typeface="+mn-lt"/>
                          <a:ea typeface="Calibri"/>
                          <a:cs typeface="Times New Roman"/>
                        </a:rPr>
                        <a:t>Pacing Guides</a:t>
                      </a:r>
                      <a:r>
                        <a:rPr lang="en-US" sz="1200" b="1" baseline="0" dirty="0" smtClean="0">
                          <a:effectLst/>
                          <a:latin typeface="+mn-lt"/>
                          <a:ea typeface="Calibri"/>
                          <a:cs typeface="Times New Roman"/>
                        </a:rPr>
                        <a:t> </a:t>
                      </a:r>
                      <a:r>
                        <a:rPr lang="en-US" sz="1200" b="1" dirty="0" smtClean="0">
                          <a:effectLst/>
                          <a:latin typeface="Calibri"/>
                          <a:ea typeface="Calibri"/>
                          <a:cs typeface="Times New Roman"/>
                        </a:rPr>
                        <a:t>Grade 3- Quarter 3</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Defining/Describing</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Literary Analysis</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RL.3.4</a:t>
                      </a:r>
                    </a:p>
                    <a:p>
                      <a:pPr marL="0" marR="0" algn="l">
                        <a:lnSpc>
                          <a:spcPct val="100000"/>
                        </a:lnSpc>
                        <a:spcBef>
                          <a:spcPts val="0"/>
                        </a:spcBef>
                        <a:spcAft>
                          <a:spcPts val="0"/>
                        </a:spcAft>
                      </a:pPr>
                      <a:r>
                        <a:rPr lang="en-US" sz="900" b="0" dirty="0" smtClean="0">
                          <a:effectLst/>
                          <a:latin typeface="Calibri"/>
                          <a:ea typeface="Calibri"/>
                          <a:cs typeface="Times New Roman"/>
                        </a:rPr>
                        <a:t>Determine literal from</a:t>
                      </a:r>
                      <a:r>
                        <a:rPr lang="en-US" sz="900" b="0" baseline="0" dirty="0" smtClean="0">
                          <a:effectLst/>
                          <a:latin typeface="Calibri"/>
                          <a:ea typeface="Calibri"/>
                          <a:cs typeface="Times New Roman"/>
                        </a:rPr>
                        <a:t> non-literal words/phrases</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RL.3.7</a:t>
                      </a:r>
                    </a:p>
                    <a:p>
                      <a:pPr marL="0" marR="0" algn="l">
                        <a:lnSpc>
                          <a:spcPct val="100000"/>
                        </a:lnSpc>
                        <a:spcBef>
                          <a:spcPts val="0"/>
                        </a:spcBef>
                        <a:spcAft>
                          <a:spcPts val="0"/>
                        </a:spcAft>
                      </a:pPr>
                      <a:r>
                        <a:rPr lang="en-US" sz="900" b="0" dirty="0" smtClean="0">
                          <a:effectLst/>
                          <a:latin typeface="Calibri"/>
                          <a:ea typeface="Calibri"/>
                          <a:cs typeface="Times New Roman"/>
                        </a:rPr>
                        <a:t>How do illustrations convey the text meaning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RL.3.9</a:t>
                      </a:r>
                    </a:p>
                    <a:p>
                      <a:pPr marL="0" marR="0" algn="l">
                        <a:lnSpc>
                          <a:spcPct val="100000"/>
                        </a:lnSpc>
                        <a:spcBef>
                          <a:spcPts val="0"/>
                        </a:spcBef>
                        <a:spcAft>
                          <a:spcPts val="0"/>
                        </a:spcAft>
                      </a:pPr>
                      <a:r>
                        <a:rPr lang="en-US" sz="900" b="0" dirty="0" smtClean="0">
                          <a:effectLst/>
                          <a:latin typeface="Calibri"/>
                          <a:ea typeface="Calibri"/>
                          <a:cs typeface="Times New Roman"/>
                        </a:rPr>
                        <a:t>Compare story elements by same author about similar characters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Inferring</a:t>
                      </a:r>
                    </a:p>
                    <a:p>
                      <a:pPr marL="0" marR="0" algn="l">
                        <a:lnSpc>
                          <a:spcPct val="100000"/>
                        </a:lnSpc>
                        <a:spcBef>
                          <a:spcPts val="0"/>
                        </a:spcBef>
                        <a:spcAft>
                          <a:spcPts val="0"/>
                        </a:spcAft>
                      </a:pPr>
                      <a:r>
                        <a:rPr lang="en-US" sz="900" dirty="0" smtClean="0">
                          <a:effectLst/>
                          <a:latin typeface="Calibri"/>
                          <a:ea typeface="Calibri"/>
                          <a:cs typeface="Times New Roman"/>
                        </a:rPr>
                        <a:t>Monitor/Clarify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Story (text) Structure</a:t>
                      </a:r>
                    </a:p>
                    <a:p>
                      <a:pPr>
                        <a:lnSpc>
                          <a:spcPct val="100000"/>
                        </a:lnSpc>
                      </a:pPr>
                      <a:r>
                        <a:rPr lang="en-US" sz="900" dirty="0" smtClean="0"/>
                        <a:t>Evaluating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Evaluating</a:t>
                      </a:r>
                    </a:p>
                    <a:p>
                      <a:pPr>
                        <a:lnSpc>
                          <a:spcPct val="100000"/>
                        </a:lnSpc>
                      </a:pPr>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 </a:t>
                      </a:r>
                    </a:p>
                    <a:p>
                      <a:pPr marL="0" marR="0" algn="l">
                        <a:lnSpc>
                          <a:spcPct val="100000"/>
                        </a:lnSpc>
                        <a:spcBef>
                          <a:spcPts val="0"/>
                        </a:spcBef>
                        <a:spcAft>
                          <a:spcPts val="0"/>
                        </a:spcAft>
                      </a:pPr>
                      <a:r>
                        <a:rPr lang="en-US" sz="900" b="0" dirty="0" smtClean="0">
                          <a:effectLst/>
                          <a:latin typeface="Calibri"/>
                          <a:ea typeface="Calibri"/>
                          <a:cs typeface="Times New Roman"/>
                        </a:rPr>
                        <a:t>Model techniques</a:t>
                      </a:r>
                      <a:r>
                        <a:rPr lang="en-US" sz="900" b="0" baseline="0" dirty="0" smtClean="0">
                          <a:effectLst/>
                          <a:latin typeface="Calibri"/>
                          <a:ea typeface="Calibri"/>
                          <a:cs typeface="Times New Roman"/>
                        </a:rPr>
                        <a:t>, details and event sequences of narrative writing</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W3.3a</a:t>
                      </a:r>
                    </a:p>
                    <a:p>
                      <a:pPr marL="0" marR="0" algn="l">
                        <a:lnSpc>
                          <a:spcPct val="100000"/>
                        </a:lnSpc>
                        <a:spcBef>
                          <a:spcPts val="0"/>
                        </a:spcBef>
                        <a:spcAft>
                          <a:spcPts val="0"/>
                        </a:spcAft>
                      </a:pPr>
                      <a:r>
                        <a:rPr lang="en-US" sz="900" b="0" dirty="0" smtClean="0">
                          <a:effectLst/>
                          <a:latin typeface="Calibri"/>
                          <a:ea typeface="Calibri"/>
                          <a:cs typeface="Times New Roman"/>
                        </a:rPr>
                        <a:t>Introduce Narrator/characters ; organize an event sequence</a:t>
                      </a:r>
                    </a:p>
                    <a:p>
                      <a:pPr marL="0" marR="0" algn="l">
                        <a:lnSpc>
                          <a:spcPct val="100000"/>
                        </a:lnSpc>
                        <a:spcBef>
                          <a:spcPts val="0"/>
                        </a:spcBef>
                        <a:spcAft>
                          <a:spcPts val="0"/>
                        </a:spcAft>
                      </a:pPr>
                      <a:r>
                        <a:rPr lang="en-US" sz="900" b="0" dirty="0" smtClean="0">
                          <a:effectLst/>
                          <a:latin typeface="Calibri"/>
                          <a:ea typeface="Calibri"/>
                          <a:cs typeface="Times New Roman"/>
                        </a:rPr>
                        <a:t>W.3.3b</a:t>
                      </a:r>
                    </a:p>
                    <a:p>
                      <a:pPr marL="0" marR="0" algn="l">
                        <a:lnSpc>
                          <a:spcPct val="100000"/>
                        </a:lnSpc>
                        <a:spcBef>
                          <a:spcPts val="0"/>
                        </a:spcBef>
                        <a:spcAft>
                          <a:spcPts val="0"/>
                        </a:spcAft>
                      </a:pPr>
                      <a:r>
                        <a:rPr lang="en-US" sz="900" b="0" dirty="0" smtClean="0">
                          <a:effectLst/>
                          <a:latin typeface="Calibri"/>
                          <a:ea typeface="Calibri"/>
                          <a:cs typeface="Times New Roman"/>
                        </a:rPr>
                        <a:t>Use dialogue to develop events</a:t>
                      </a:r>
                    </a:p>
                    <a:p>
                      <a:pPr marL="0" marR="0" algn="l">
                        <a:lnSpc>
                          <a:spcPct val="100000"/>
                        </a:lnSpc>
                        <a:spcBef>
                          <a:spcPts val="0"/>
                        </a:spcBef>
                        <a:spcAft>
                          <a:spcPts val="0"/>
                        </a:spcAft>
                      </a:pPr>
                      <a:r>
                        <a:rPr lang="en-US" sz="900" b="0" dirty="0" smtClean="0">
                          <a:effectLst/>
                          <a:latin typeface="Calibri"/>
                          <a:ea typeface="Calibri"/>
                          <a:cs typeface="Times New Roman"/>
                        </a:rPr>
                        <a:t>W.3.3c</a:t>
                      </a:r>
                    </a:p>
                    <a:p>
                      <a:pPr marL="0" marR="0" algn="l">
                        <a:lnSpc>
                          <a:spcPct val="100000"/>
                        </a:lnSpc>
                        <a:spcBef>
                          <a:spcPts val="0"/>
                        </a:spcBef>
                        <a:spcAft>
                          <a:spcPts val="0"/>
                        </a:spcAft>
                      </a:pPr>
                      <a:r>
                        <a:rPr lang="en-US" sz="900" b="0" dirty="0" smtClean="0">
                          <a:effectLst/>
                          <a:latin typeface="Calibri"/>
                          <a:ea typeface="Calibri"/>
                          <a:cs typeface="Times New Roman"/>
                        </a:rPr>
                        <a:t>Use</a:t>
                      </a:r>
                      <a:r>
                        <a:rPr lang="en-US" sz="900" b="0" baseline="0" dirty="0" smtClean="0">
                          <a:effectLst/>
                          <a:latin typeface="Calibri"/>
                          <a:ea typeface="Calibri"/>
                          <a:cs typeface="Times New Roman"/>
                        </a:rPr>
                        <a:t> temporal words to signal event order</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W.3.3d</a:t>
                      </a:r>
                    </a:p>
                    <a:p>
                      <a:pPr marL="0" marR="0" algn="l">
                        <a:lnSpc>
                          <a:spcPct val="100000"/>
                        </a:lnSpc>
                        <a:spcBef>
                          <a:spcPts val="0"/>
                        </a:spcBef>
                        <a:spcAft>
                          <a:spcPts val="0"/>
                        </a:spcAft>
                      </a:pPr>
                      <a:r>
                        <a:rPr lang="en-US" sz="900" b="0" dirty="0" smtClean="0">
                          <a:effectLst/>
                          <a:latin typeface="Calibri"/>
                          <a:ea typeface="Calibri"/>
                          <a:cs typeface="Times New Roman"/>
                        </a:rPr>
                        <a:t>Provide a sense of closure in narrative writing</a:t>
                      </a:r>
                    </a:p>
                    <a:p>
                      <a:pPr marL="0" marR="0" algn="l">
                        <a:lnSpc>
                          <a:spcPct val="100000"/>
                        </a:lnSpc>
                        <a:spcBef>
                          <a:spcPts val="0"/>
                        </a:spcBef>
                        <a:spcAft>
                          <a:spcPts val="0"/>
                        </a:spcAft>
                      </a:pP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10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 </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L.3.4b     </a:t>
                      </a:r>
                      <a:r>
                        <a:rPr lang="en-US" sz="900" b="0" dirty="0" smtClean="0">
                          <a:effectLst/>
                          <a:latin typeface="Calibri"/>
                          <a:ea typeface="Calibri"/>
                          <a:cs typeface="Times New Roman"/>
                        </a:rPr>
                        <a:t>affixes change</a:t>
                      </a:r>
                      <a:r>
                        <a:rPr lang="en-US" sz="900" b="0" baseline="0" dirty="0" smtClean="0">
                          <a:effectLst/>
                          <a:latin typeface="Calibri"/>
                          <a:ea typeface="Calibri"/>
                          <a:cs typeface="Times New Roman"/>
                        </a:rPr>
                        <a:t> word meaning</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L.3.1d     </a:t>
                      </a:r>
                      <a:r>
                        <a:rPr lang="en-US" sz="900" b="0" dirty="0" smtClean="0">
                          <a:effectLst/>
                          <a:latin typeface="Calibri"/>
                          <a:ea typeface="Calibri"/>
                          <a:cs typeface="Times New Roman"/>
                        </a:rPr>
                        <a:t>use irregular/regular plural nouns</a:t>
                      </a:r>
                    </a:p>
                    <a:p>
                      <a:pPr marL="0" marR="0" algn="l">
                        <a:lnSpc>
                          <a:spcPct val="100000"/>
                        </a:lnSpc>
                        <a:spcBef>
                          <a:spcPts val="0"/>
                        </a:spcBef>
                        <a:spcAft>
                          <a:spcPts val="0"/>
                        </a:spcAft>
                      </a:pPr>
                      <a:r>
                        <a:rPr lang="en-US" sz="900" b="1" dirty="0" smtClean="0">
                          <a:effectLst/>
                          <a:latin typeface="Calibri"/>
                          <a:ea typeface="Calibri"/>
                          <a:cs typeface="Times New Roman"/>
                        </a:rPr>
                        <a:t>L.3.1c     </a:t>
                      </a:r>
                      <a:r>
                        <a:rPr lang="en-US" sz="900" b="0" dirty="0" smtClean="0">
                          <a:effectLst/>
                          <a:latin typeface="Calibri"/>
                          <a:ea typeface="Calibri"/>
                          <a:cs typeface="Times New Roman"/>
                        </a:rPr>
                        <a:t>use abstract nouns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L.3.5c     </a:t>
                      </a:r>
                      <a:r>
                        <a:rPr lang="en-US" sz="900" b="0" dirty="0" smtClean="0">
                          <a:effectLst/>
                          <a:latin typeface="Calibri"/>
                          <a:ea typeface="Calibri"/>
                          <a:cs typeface="Times New Roman"/>
                        </a:rPr>
                        <a:t>use abstract nouns</a:t>
                      </a:r>
                    </a:p>
                    <a:p>
                      <a:pPr marL="0" marR="0" algn="l">
                        <a:lnSpc>
                          <a:spcPct val="100000"/>
                        </a:lnSpc>
                        <a:spcBef>
                          <a:spcPts val="0"/>
                        </a:spcBef>
                        <a:spcAft>
                          <a:spcPts val="0"/>
                        </a:spcAft>
                      </a:pPr>
                      <a:r>
                        <a:rPr lang="en-US" sz="900" b="1" dirty="0" smtClean="0">
                          <a:effectLst/>
                          <a:latin typeface="Calibri"/>
                          <a:ea typeface="Calibri"/>
                          <a:cs typeface="Times New Roman"/>
                        </a:rPr>
                        <a:t>L.3.1d     </a:t>
                      </a:r>
                      <a:r>
                        <a:rPr kumimoji="0" lang="en-US" sz="900" b="0" i="0" u="none" strike="noStrike" kern="1200" cap="none" spc="0" normalizeH="0" baseline="0" noProof="0" dirty="0" smtClean="0">
                          <a:ln>
                            <a:noFill/>
                          </a:ln>
                          <a:solidFill>
                            <a:prstClr val="black"/>
                          </a:solidFill>
                          <a:effectLst/>
                          <a:uLnTx/>
                          <a:uFillTx/>
                          <a:latin typeface="+mn-lt"/>
                          <a:ea typeface="Calibri"/>
                          <a:cs typeface="Times New Roman"/>
                        </a:rPr>
                        <a:t>use irregular/regular plural nouns</a:t>
                      </a:r>
                      <a:endParaRPr lang="en-US" sz="900" b="1" dirty="0" smtClean="0">
                        <a:effectLst/>
                        <a:latin typeface="Calibri"/>
                        <a:ea typeface="Calibri"/>
                        <a:cs typeface="Times New Roman"/>
                      </a:endParaRPr>
                    </a:p>
                    <a:p>
                      <a:pPr marL="0" marR="0" algn="l">
                        <a:lnSpc>
                          <a:spcPct val="100000"/>
                        </a:lnSpc>
                        <a:spcBef>
                          <a:spcPts val="0"/>
                        </a:spcBef>
                        <a:spcAft>
                          <a:spcPts val="0"/>
                        </a:spcAft>
                      </a:pPr>
                      <a:r>
                        <a:rPr lang="en-US" sz="900" b="1" dirty="0" smtClean="0">
                          <a:effectLst/>
                          <a:latin typeface="Calibri"/>
                          <a:ea typeface="Calibri"/>
                          <a:cs typeface="Times New Roman"/>
                        </a:rPr>
                        <a:t>L.3.1a     </a:t>
                      </a:r>
                      <a:r>
                        <a:rPr lang="en-US" sz="900" b="0" dirty="0" smtClean="0">
                          <a:effectLst/>
                          <a:latin typeface="Calibri"/>
                          <a:ea typeface="Calibri"/>
                          <a:cs typeface="Times New Roman"/>
                        </a:rPr>
                        <a:t>explain the purpose of adjectives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L.3.2a     </a:t>
                      </a:r>
                      <a:r>
                        <a:rPr lang="en-US" sz="900" b="0" dirty="0" smtClean="0"/>
                        <a:t>capitalize</a:t>
                      </a:r>
                      <a:r>
                        <a:rPr lang="en-US" sz="900" b="0" baseline="0" dirty="0" smtClean="0"/>
                        <a:t> words in titles</a:t>
                      </a:r>
                      <a:endParaRPr lang="en-US" sz="900" b="1" dirty="0" smtClean="0"/>
                    </a:p>
                    <a:p>
                      <a:r>
                        <a:rPr lang="en-US" sz="900" b="1" dirty="0" smtClean="0"/>
                        <a:t>L.3.2e     </a:t>
                      </a:r>
                      <a:r>
                        <a:rPr lang="en-US" sz="900" b="0" dirty="0" smtClean="0"/>
                        <a:t>conventional spelling in HFW</a:t>
                      </a:r>
                    </a:p>
                    <a:p>
                      <a:r>
                        <a:rPr lang="en-US" sz="900" b="0" dirty="0" smtClean="0"/>
                        <a:t>                add</a:t>
                      </a:r>
                      <a:r>
                        <a:rPr lang="en-US" sz="900" b="0" baseline="0" dirty="0" smtClean="0"/>
                        <a:t> suffixes to base words</a:t>
                      </a:r>
                      <a:endParaRPr lang="en-US" sz="900" b="1"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814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SL.3.1b</a:t>
                      </a:r>
                    </a:p>
                    <a:p>
                      <a:r>
                        <a:rPr lang="en-US" sz="900" b="0" dirty="0" smtClean="0"/>
                        <a:t>Follow agreed upon discussion</a:t>
                      </a:r>
                      <a:r>
                        <a:rPr lang="en-US" sz="900" b="0" baseline="0" dirty="0" smtClean="0"/>
                        <a:t> rules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SL.3.1d</a:t>
                      </a:r>
                    </a:p>
                    <a:p>
                      <a:r>
                        <a:rPr lang="en-US" sz="900" b="0" dirty="0" smtClean="0"/>
                        <a:t>Explain own</a:t>
                      </a:r>
                      <a:r>
                        <a:rPr lang="en-US" sz="900" b="0" baseline="0" dirty="0" smtClean="0"/>
                        <a:t> ideas during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SL.3.3</a:t>
                      </a:r>
                    </a:p>
                    <a:p>
                      <a:r>
                        <a:rPr lang="en-US" sz="900" b="0" dirty="0" smtClean="0"/>
                        <a:t>Ask</a:t>
                      </a:r>
                      <a:r>
                        <a:rPr lang="en-US" sz="900" b="0" baseline="0" dirty="0" smtClean="0"/>
                        <a:t> questions, elaborate and use details during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900" b="1" dirty="0" smtClean="0">
                          <a:effectLst/>
                          <a:latin typeface="Calibri"/>
                          <a:ea typeface="Calibri"/>
                          <a:cs typeface="Times New Roman"/>
                        </a:rPr>
                        <a:t>Language Functions</a:t>
                      </a:r>
                      <a:endParaRPr lang="en-US" sz="9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dirty="0" smtClean="0"/>
                        <a:t>Defining/Describing</a:t>
                      </a:r>
                      <a:endParaRPr lang="en-US" sz="900"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r>
                        <a:rPr lang="en-US" sz="900" b="1" dirty="0" smtClean="0"/>
                        <a:t>Explaining</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900" b="1" dirty="0" smtClean="0"/>
                        <a:t>Compare/Contrast</a:t>
                      </a:r>
                    </a:p>
                    <a:p>
                      <a:pPr algn="ctr">
                        <a:lnSpc>
                          <a:spcPct val="100000"/>
                        </a:lnSpc>
                      </a:pPr>
                      <a:r>
                        <a:rPr lang="en-US" sz="900" b="1" dirty="0" smtClean="0"/>
                        <a:t>Evaluate</a:t>
                      </a:r>
                      <a:endParaRPr lang="en-US" sz="9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Reading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RI.3.4</a:t>
                      </a:r>
                    </a:p>
                    <a:p>
                      <a:pPr marL="0" marR="0" algn="l">
                        <a:lnSpc>
                          <a:spcPct val="100000"/>
                        </a:lnSpc>
                        <a:spcBef>
                          <a:spcPts val="0"/>
                        </a:spcBef>
                        <a:spcAft>
                          <a:spcPts val="0"/>
                        </a:spcAft>
                      </a:pPr>
                      <a:r>
                        <a:rPr lang="en-US" sz="900" b="0" dirty="0" smtClean="0">
                          <a:effectLst/>
                          <a:latin typeface="+mn-lt"/>
                          <a:ea typeface="Calibri"/>
                          <a:cs typeface="Times New Roman"/>
                        </a:rPr>
                        <a:t>Determine academic and domain –specific </a:t>
                      </a:r>
                    </a:p>
                    <a:p>
                      <a:pPr marL="0" marR="0" algn="l">
                        <a:lnSpc>
                          <a:spcPct val="100000"/>
                        </a:lnSpc>
                        <a:spcBef>
                          <a:spcPts val="0"/>
                        </a:spcBef>
                        <a:spcAft>
                          <a:spcPts val="0"/>
                        </a:spcAft>
                      </a:pPr>
                      <a:r>
                        <a:rPr lang="en-US" sz="900" b="0" dirty="0" smtClean="0">
                          <a:effectLst/>
                          <a:latin typeface="+mn-lt"/>
                          <a:ea typeface="Calibri"/>
                          <a:cs typeface="Times New Roman"/>
                        </a:rPr>
                        <a:t>Words/phrases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RI.3.8</a:t>
                      </a:r>
                    </a:p>
                    <a:p>
                      <a:r>
                        <a:rPr lang="en-US" sz="900" b="0" dirty="0" smtClean="0"/>
                        <a:t>Describe how text is connected by specific structures (i.e., comparison,</a:t>
                      </a:r>
                      <a:r>
                        <a:rPr lang="en-US" sz="900" b="0" baseline="0" dirty="0" smtClean="0"/>
                        <a:t> cause/effect)</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points in 2 texts on the same topic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i="1" dirty="0" smtClean="0">
                          <a:effectLst/>
                          <a:latin typeface="Calibri"/>
                          <a:ea typeface="Calibri"/>
                          <a:cs typeface="Times New Roman"/>
                        </a:rPr>
                        <a:t>Skill</a:t>
                      </a:r>
                    </a:p>
                    <a:p>
                      <a:pPr marL="0" marR="0" algn="l">
                        <a:lnSpc>
                          <a:spcPct val="100000"/>
                        </a:lnSpc>
                        <a:spcBef>
                          <a:spcPts val="0"/>
                        </a:spcBef>
                        <a:spcAft>
                          <a:spcPts val="0"/>
                        </a:spcAft>
                      </a:pPr>
                      <a:r>
                        <a:rPr lang="en-US" sz="900" b="1" i="1" dirty="0" smtClean="0">
                          <a:effectLst/>
                          <a:latin typeface="Calibri"/>
                          <a:ea typeface="Calibri"/>
                          <a:cs typeface="Times New Roman"/>
                        </a:rPr>
                        <a:t>Strategy</a:t>
                      </a:r>
                      <a:endParaRPr lang="en-US" sz="9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Text Structure (informational)</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Text Organization</a:t>
                      </a:r>
                    </a:p>
                    <a:p>
                      <a:r>
                        <a:rPr lang="en-US" sz="900" dirty="0" smtClean="0"/>
                        <a:t>Questioning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Compare and Contrast</a:t>
                      </a:r>
                    </a:p>
                    <a:p>
                      <a:r>
                        <a:rPr lang="en-US" sz="900" dirty="0" smtClean="0"/>
                        <a:t>Monitor</a:t>
                      </a:r>
                      <a:r>
                        <a:rPr lang="en-US" sz="900" baseline="0" dirty="0" smtClean="0"/>
                        <a:t> and Clarify</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Writing </a:t>
                      </a:r>
                      <a:r>
                        <a:rPr lang="en-US" sz="900" b="1" dirty="0" smtClean="0">
                          <a:effectLst/>
                          <a:latin typeface="Calibri"/>
                          <a:ea typeface="Calibri"/>
                          <a:cs typeface="Times New Roman"/>
                        </a:rPr>
                        <a:t>– Informational (one composition in 3 units of study</a:t>
                      </a:r>
                      <a:r>
                        <a:rPr lang="en-US" sz="900" b="1" baseline="0" dirty="0" smtClean="0">
                          <a:effectLst/>
                          <a:latin typeface="Calibri"/>
                          <a:ea typeface="Calibri"/>
                          <a:cs typeface="Times New Roman"/>
                        </a:rPr>
                        <a:t> -  more research based)</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W.3.2 and W.3.2a</a:t>
                      </a:r>
                    </a:p>
                    <a:p>
                      <a:r>
                        <a:rPr lang="en-US" sz="900" b="0" dirty="0" smtClean="0"/>
                        <a:t>Model techniques to</a:t>
                      </a:r>
                      <a:r>
                        <a:rPr lang="en-US" sz="900" b="0" baseline="0" dirty="0" smtClean="0"/>
                        <a:t> convey ideas and group related information together</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W.3.2b and W.3.2c</a:t>
                      </a:r>
                    </a:p>
                    <a:p>
                      <a:r>
                        <a:rPr lang="en-US" sz="900" b="0" dirty="0" smtClean="0"/>
                        <a:t>Develop</a:t>
                      </a:r>
                      <a:r>
                        <a:rPr lang="en-US" sz="900" b="0" baseline="0" dirty="0" smtClean="0"/>
                        <a:t> a topic with facts using linking words</a:t>
                      </a:r>
                      <a:endParaRPr lang="en-US" sz="900" b="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Calibri"/>
                          <a:ea typeface="Calibri"/>
                          <a:cs typeface="Times New Roman"/>
                        </a:rPr>
                        <a:t>Provide a concluding statement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Language</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r>
                        <a:rPr lang="en-US" sz="900" b="1" dirty="0" smtClean="0"/>
                        <a:t>L.3.4c  </a:t>
                      </a:r>
                    </a:p>
                    <a:p>
                      <a:r>
                        <a:rPr lang="en-US" sz="900" dirty="0" smtClean="0"/>
                        <a:t>Use root words as clues to meaning</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L.3.3.a</a:t>
                      </a:r>
                      <a:endParaRPr lang="en-US" sz="900" b="1" dirty="0"/>
                    </a:p>
                    <a:p>
                      <a:r>
                        <a:rPr lang="en-US" sz="900" dirty="0" smtClean="0"/>
                        <a:t>Choose</a:t>
                      </a:r>
                      <a:r>
                        <a:rPr lang="en-US" sz="900" baseline="0" dirty="0" smtClean="0"/>
                        <a:t> words for effect</a:t>
                      </a:r>
                    </a:p>
                    <a:p>
                      <a:r>
                        <a:rPr lang="en-US" sz="900" b="1" baseline="0" dirty="0" smtClean="0"/>
                        <a:t>L.3.2f</a:t>
                      </a:r>
                    </a:p>
                    <a:p>
                      <a:r>
                        <a:rPr lang="en-US" sz="900" baseline="0" dirty="0" smtClean="0"/>
                        <a:t>Use spelling patterns  when writing words</a:t>
                      </a:r>
                      <a:endParaRPr lang="en-US" sz="900" dirty="0" smtClean="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L.3.2b</a:t>
                      </a:r>
                    </a:p>
                    <a:p>
                      <a:r>
                        <a:rPr lang="en-US" sz="900" b="0" dirty="0" smtClean="0"/>
                        <a:t>Use</a:t>
                      </a:r>
                      <a:r>
                        <a:rPr lang="en-US" sz="900" b="0" baseline="0" dirty="0" smtClean="0"/>
                        <a:t> commas in addresses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900" b="1" dirty="0">
                          <a:effectLst/>
                          <a:latin typeface="Calibri"/>
                          <a:ea typeface="Calibri"/>
                          <a:cs typeface="Times New Roman"/>
                        </a:rPr>
                        <a:t>Speaking/Listening</a:t>
                      </a:r>
                      <a:endParaRPr lang="en-US" sz="9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SL.3.2</a:t>
                      </a:r>
                    </a:p>
                    <a:p>
                      <a:r>
                        <a:rPr lang="en-US" sz="900" b="0" dirty="0" smtClean="0"/>
                        <a:t>Determine</a:t>
                      </a:r>
                      <a:r>
                        <a:rPr lang="en-US" sz="900" b="0" baseline="0" dirty="0" smtClean="0"/>
                        <a:t> main ideas  of information presented in diverse media</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SL.3.4</a:t>
                      </a:r>
                    </a:p>
                    <a:p>
                      <a:r>
                        <a:rPr lang="en-US" sz="900" b="0" dirty="0" smtClean="0"/>
                        <a:t>Report on a topic or text with appropriate facts and descriptive details.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90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68518597"/>
              </p:ext>
            </p:extLst>
          </p:nvPr>
        </p:nvGraphicFramePr>
        <p:xfrm>
          <a:off x="457200" y="60961"/>
          <a:ext cx="8305800" cy="6507480"/>
        </p:xfrm>
        <a:graphic>
          <a:graphicData uri="http://schemas.openxmlformats.org/drawingml/2006/table">
            <a:tbl>
              <a:tblPr firstRow="1" firstCol="1" bandRow="1"/>
              <a:tblGrid>
                <a:gridCol w="1752600"/>
                <a:gridCol w="2209800"/>
                <a:gridCol w="2362200"/>
                <a:gridCol w="1981200"/>
              </a:tblGrid>
              <a:tr h="74359">
                <a:tc gridSpan="4">
                  <a:txBody>
                    <a:bodyPr/>
                    <a:lstStyle/>
                    <a:p>
                      <a:pPr marL="0" marR="0" algn="ctr">
                        <a:lnSpc>
                          <a:spcPct val="100000"/>
                        </a:lnSpc>
                        <a:spcBef>
                          <a:spcPts val="0"/>
                        </a:spcBef>
                        <a:spcAft>
                          <a:spcPts val="0"/>
                        </a:spcAft>
                      </a:pPr>
                      <a:r>
                        <a:rPr lang="en-US" sz="1400" b="1" dirty="0" smtClean="0">
                          <a:effectLst/>
                          <a:latin typeface="+mn-lt"/>
                          <a:ea typeface="Calibri"/>
                          <a:cs typeface="Times New Roman"/>
                        </a:rPr>
                        <a:t>Pacing Guides</a:t>
                      </a:r>
                      <a:r>
                        <a:rPr lang="en-US" sz="1400" b="1" baseline="0" dirty="0" smtClean="0">
                          <a:effectLst/>
                          <a:latin typeface="+mn-lt"/>
                          <a:ea typeface="Calibri"/>
                          <a:cs typeface="Times New Roman"/>
                        </a:rPr>
                        <a:t> </a:t>
                      </a:r>
                      <a:r>
                        <a:rPr lang="en-US" sz="1400" b="1" dirty="0" smtClean="0">
                          <a:effectLst/>
                          <a:latin typeface="Calibri"/>
                          <a:ea typeface="Calibri"/>
                          <a:cs typeface="Times New Roman"/>
                        </a:rPr>
                        <a:t>Grade 3 - Quarter 4</a:t>
                      </a:r>
                      <a:endParaRPr lang="en-US" sz="14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gridSpan="4">
                  <a:txBody>
                    <a:bodyPr/>
                    <a:lstStyle/>
                    <a:p>
                      <a:pPr marL="0" marR="0" algn="l">
                        <a:lnSpc>
                          <a:spcPct val="100000"/>
                        </a:lnSpc>
                        <a:spcBef>
                          <a:spcPts val="0"/>
                        </a:spcBef>
                        <a:spcAft>
                          <a:spcPts val="0"/>
                        </a:spcAft>
                      </a:pPr>
                      <a:r>
                        <a:rPr lang="en-US" sz="1200" b="1" dirty="0" smtClean="0">
                          <a:effectLst/>
                          <a:latin typeface="Calibri"/>
                          <a:ea typeface="Calibri"/>
                          <a:cs typeface="Times New Roman"/>
                        </a:rPr>
                        <a:t>Students read</a:t>
                      </a:r>
                      <a:r>
                        <a:rPr lang="en-US" sz="1200" b="1" baseline="0" dirty="0" smtClean="0">
                          <a:effectLst/>
                          <a:latin typeface="Calibri"/>
                          <a:ea typeface="Calibri"/>
                          <a:cs typeface="Times New Roman"/>
                        </a:rPr>
                        <a:t> texts, write about those texts, speak and listen about the texts and use language correctly when writing about the text.  Students complete one writing piece during the Literature Units and one during the Informational Units.</a:t>
                      </a:r>
                      <a:endParaRPr lang="en-US" sz="12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74359">
                <a:tc>
                  <a:txBody>
                    <a:bodyPr/>
                    <a:lstStyle/>
                    <a:p>
                      <a:pPr marL="0" marR="0" algn="ctr">
                        <a:lnSpc>
                          <a:spcPct val="100000"/>
                        </a:lnSpc>
                        <a:spcBef>
                          <a:spcPts val="0"/>
                        </a:spcBef>
                        <a:spcAft>
                          <a:spcPts val="0"/>
                        </a:spcAft>
                      </a:pPr>
                      <a:r>
                        <a:rPr lang="en-US" sz="1200" b="1" dirty="0">
                          <a:effectLst/>
                          <a:latin typeface="Calibri"/>
                          <a:ea typeface="Calibri"/>
                          <a:cs typeface="Times New Roman"/>
                        </a:rPr>
                        <a:t>Literary </a:t>
                      </a:r>
                      <a:r>
                        <a:rPr lang="en-US" sz="1200" b="1" dirty="0" smtClean="0">
                          <a:effectLst/>
                          <a:latin typeface="Calibri"/>
                          <a:ea typeface="Calibri"/>
                          <a:cs typeface="Times New Roman"/>
                        </a:rPr>
                        <a:t>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272352">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Sequence – Summarize</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Support Opinions</a:t>
                      </a:r>
                    </a:p>
                    <a:p>
                      <a:pPr algn="ctr">
                        <a:lnSpc>
                          <a:spcPct val="100000"/>
                        </a:lnSpc>
                      </a:pPr>
                      <a:r>
                        <a:rPr lang="en-US" sz="1000" b="1" dirty="0" smtClean="0"/>
                        <a:t>Compare/Contrast</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p>
                    <a:p>
                      <a:pPr algn="ctr">
                        <a:lnSpc>
                          <a:spcPct val="100000"/>
                        </a:lnSpc>
                      </a:pPr>
                      <a:r>
                        <a:rPr lang="en-US" sz="1000" b="1" dirty="0" smtClean="0"/>
                        <a:t>Hypothesis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671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RL.3.3</a:t>
                      </a:r>
                    </a:p>
                    <a:p>
                      <a:pPr marL="0" marR="0" algn="l">
                        <a:lnSpc>
                          <a:spcPct val="100000"/>
                        </a:lnSpc>
                        <a:spcBef>
                          <a:spcPts val="0"/>
                        </a:spcBef>
                        <a:spcAft>
                          <a:spcPts val="0"/>
                        </a:spcAft>
                      </a:pPr>
                      <a:r>
                        <a:rPr lang="en-US" sz="900" b="0" dirty="0" smtClean="0">
                          <a:effectLst/>
                          <a:latin typeface="Calibri"/>
                          <a:ea typeface="Calibri"/>
                          <a:cs typeface="Times New Roman"/>
                        </a:rPr>
                        <a:t>Describe Character traits, motivations, feelings.  How do traits contribute to the sequence of events?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RL.3.6</a:t>
                      </a:r>
                    </a:p>
                    <a:p>
                      <a:pPr marL="0" marR="0" algn="l">
                        <a:lnSpc>
                          <a:spcPct val="100000"/>
                        </a:lnSpc>
                        <a:spcBef>
                          <a:spcPts val="0"/>
                        </a:spcBef>
                        <a:spcAft>
                          <a:spcPts val="0"/>
                        </a:spcAft>
                      </a:pPr>
                      <a:r>
                        <a:rPr lang="en-US" sz="900" b="0" dirty="0" smtClean="0">
                          <a:effectLst/>
                          <a:latin typeface="Calibri"/>
                          <a:ea typeface="Calibri"/>
                          <a:cs typeface="Times New Roman"/>
                        </a:rPr>
                        <a:t>What is the narrator’s or characters’ point of view?  What is yours?  How are they different?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RL.3.9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themes, setting and plots</a:t>
                      </a:r>
                      <a:r>
                        <a:rPr lang="en-US" sz="900" b="0" baseline="0" dirty="0" smtClean="0">
                          <a:effectLst/>
                          <a:latin typeface="Calibri"/>
                          <a:ea typeface="Calibri"/>
                          <a:cs typeface="Times New Roman"/>
                        </a:rPr>
                        <a:t> (same author).</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tcPr>
                </a:tc>
              </a:tr>
              <a:tr h="14859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Calibri"/>
                          <a:ea typeface="Calibri"/>
                          <a:cs typeface="Times New Roman"/>
                        </a:rPr>
                        <a:t>Noting Details</a:t>
                      </a:r>
                    </a:p>
                    <a:p>
                      <a:pPr marL="0" marR="0" algn="l">
                        <a:lnSpc>
                          <a:spcPct val="100000"/>
                        </a:lnSpc>
                        <a:spcBef>
                          <a:spcPts val="0"/>
                        </a:spcBef>
                        <a:spcAft>
                          <a:spcPts val="0"/>
                        </a:spcAft>
                      </a:pPr>
                      <a:r>
                        <a:rPr lang="en-US" sz="900" dirty="0" smtClean="0">
                          <a:effectLst/>
                          <a:latin typeface="Calibri"/>
                          <a:ea typeface="Calibri"/>
                          <a:cs typeface="Times New Roman"/>
                        </a:rPr>
                        <a:t>Monitor/Clarify</a:t>
                      </a:r>
                      <a:endParaRPr lang="en-US" sz="9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Making Judgments</a:t>
                      </a:r>
                    </a:p>
                    <a:p>
                      <a:pPr>
                        <a:lnSpc>
                          <a:spcPct val="100000"/>
                        </a:lnSpc>
                      </a:pPr>
                      <a:r>
                        <a:rPr lang="en-US" sz="900" dirty="0" smtClean="0"/>
                        <a:t>Evaluate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Drawing Conclusions</a:t>
                      </a:r>
                    </a:p>
                    <a:p>
                      <a:pPr>
                        <a:lnSpc>
                          <a:spcPct val="100000"/>
                        </a:lnSpc>
                      </a:pPr>
                      <a:r>
                        <a:rPr lang="en-US" sz="900" dirty="0" smtClean="0"/>
                        <a:t>Summarize</a:t>
                      </a:r>
                      <a:endParaRPr lang="en-US" sz="9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–Opinion (one composition in</a:t>
                      </a:r>
                      <a:r>
                        <a:rPr lang="en-US" sz="1000" b="1" baseline="0" dirty="0" smtClean="0">
                          <a:effectLst/>
                          <a:latin typeface="Calibri"/>
                          <a:ea typeface="Calibri"/>
                          <a:cs typeface="Times New Roman"/>
                        </a:rPr>
                        <a:t> 3 units of study)</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W.3.1-a</a:t>
                      </a:r>
                    </a:p>
                    <a:p>
                      <a:pPr marL="0" marR="0" algn="l">
                        <a:lnSpc>
                          <a:spcPct val="100000"/>
                        </a:lnSpc>
                        <a:spcBef>
                          <a:spcPts val="0"/>
                        </a:spcBef>
                        <a:spcAft>
                          <a:spcPts val="0"/>
                        </a:spcAft>
                      </a:pPr>
                      <a:r>
                        <a:rPr lang="en-US" sz="900" b="0" dirty="0" smtClean="0">
                          <a:effectLst/>
                          <a:latin typeface="Calibri"/>
                          <a:ea typeface="Calibri"/>
                          <a:cs typeface="Times New Roman"/>
                        </a:rPr>
                        <a:t>Model</a:t>
                      </a:r>
                      <a:r>
                        <a:rPr lang="en-US" sz="900" b="0" baseline="0" dirty="0" smtClean="0">
                          <a:effectLst/>
                          <a:latin typeface="Calibri"/>
                          <a:ea typeface="Calibri"/>
                          <a:cs typeface="Times New Roman"/>
                        </a:rPr>
                        <a:t> (show planning for ) what is an opinion piece? How does it support a point of view with reasons?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W.3.1b-c </a:t>
                      </a:r>
                      <a:r>
                        <a:rPr lang="en-US" sz="900" b="0" dirty="0" smtClean="0">
                          <a:effectLst/>
                          <a:latin typeface="Calibri"/>
                          <a:ea typeface="Calibri"/>
                          <a:cs typeface="Times New Roman"/>
                        </a:rPr>
                        <a:t>(rough draft)</a:t>
                      </a:r>
                    </a:p>
                    <a:p>
                      <a:pPr marL="0" marR="0" algn="l">
                        <a:lnSpc>
                          <a:spcPct val="100000"/>
                        </a:lnSpc>
                        <a:spcBef>
                          <a:spcPts val="0"/>
                        </a:spcBef>
                        <a:spcAft>
                          <a:spcPts val="0"/>
                        </a:spcAft>
                      </a:pPr>
                      <a:r>
                        <a:rPr lang="en-US" sz="900" b="0" dirty="0" smtClean="0">
                          <a:effectLst/>
                          <a:latin typeface="Calibri"/>
                          <a:ea typeface="Calibri"/>
                          <a:cs typeface="Times New Roman"/>
                        </a:rPr>
                        <a:t>Student</a:t>
                      </a:r>
                      <a:r>
                        <a:rPr lang="en-US" sz="900" b="0" baseline="0" dirty="0" smtClean="0">
                          <a:effectLst/>
                          <a:latin typeface="Calibri"/>
                          <a:ea typeface="Calibri"/>
                          <a:cs typeface="Times New Roman"/>
                        </a:rPr>
                        <a:t> writing opinion piece – focus on providing reasons that support the opinion and  linking words/phrases (because, therefore, since, etc…)(</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W.3.1d</a:t>
                      </a:r>
                    </a:p>
                    <a:p>
                      <a:pPr marL="0" marR="0" algn="l">
                        <a:lnSpc>
                          <a:spcPct val="100000"/>
                        </a:lnSpc>
                        <a:spcBef>
                          <a:spcPts val="0"/>
                        </a:spcBef>
                        <a:spcAft>
                          <a:spcPts val="0"/>
                        </a:spcAft>
                      </a:pPr>
                      <a:r>
                        <a:rPr lang="en-US" sz="900" b="0" dirty="0" smtClean="0">
                          <a:effectLst/>
                          <a:latin typeface="Calibri"/>
                          <a:ea typeface="Calibri"/>
                          <a:cs typeface="Times New Roman"/>
                        </a:rPr>
                        <a:t>Complete opinion piece – provide a concluding</a:t>
                      </a:r>
                      <a:r>
                        <a:rPr lang="en-US" sz="900" b="0" baseline="0" dirty="0" smtClean="0">
                          <a:effectLst/>
                          <a:latin typeface="Calibri"/>
                          <a:ea typeface="Calibri"/>
                          <a:cs typeface="Times New Roman"/>
                        </a:rPr>
                        <a:t> statement or section.</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538">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Language </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L.3.5b</a:t>
                      </a:r>
                    </a:p>
                    <a:p>
                      <a:pPr marL="0" marR="0" algn="l">
                        <a:lnSpc>
                          <a:spcPct val="100000"/>
                        </a:lnSpc>
                        <a:spcBef>
                          <a:spcPts val="0"/>
                        </a:spcBef>
                        <a:spcAft>
                          <a:spcPts val="0"/>
                        </a:spcAft>
                      </a:pPr>
                      <a:r>
                        <a:rPr lang="en-US" sz="900" b="0" dirty="0" smtClean="0">
                          <a:effectLst/>
                          <a:latin typeface="Calibri"/>
                          <a:ea typeface="Calibri"/>
                          <a:cs typeface="Times New Roman"/>
                        </a:rPr>
                        <a:t>Identify real life connects between words and uses (connect to characterization)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L.3.1e</a:t>
                      </a:r>
                    </a:p>
                    <a:p>
                      <a:pPr marL="0" marR="0" algn="l">
                        <a:lnSpc>
                          <a:spcPct val="100000"/>
                        </a:lnSpc>
                        <a:spcBef>
                          <a:spcPts val="0"/>
                        </a:spcBef>
                        <a:spcAft>
                          <a:spcPts val="0"/>
                        </a:spcAft>
                      </a:pPr>
                      <a:r>
                        <a:rPr lang="en-US" sz="900" b="0" dirty="0" smtClean="0">
                          <a:effectLst/>
                          <a:latin typeface="Calibri"/>
                          <a:ea typeface="Calibri"/>
                          <a:cs typeface="Times New Roman"/>
                        </a:rPr>
                        <a:t>In writing form and use the simple verb tenses.</a:t>
                      </a:r>
                    </a:p>
                    <a:p>
                      <a:pPr marL="0" marR="0" algn="l">
                        <a:lnSpc>
                          <a:spcPct val="100000"/>
                        </a:lnSpc>
                        <a:spcBef>
                          <a:spcPts val="0"/>
                        </a:spcBef>
                        <a:spcAft>
                          <a:spcPts val="0"/>
                        </a:spcAft>
                      </a:pPr>
                      <a:r>
                        <a:rPr lang="en-US" sz="900" b="1" dirty="0" smtClean="0">
                          <a:effectLst/>
                          <a:latin typeface="Calibri"/>
                          <a:ea typeface="Calibri"/>
                          <a:cs typeface="Times New Roman"/>
                        </a:rPr>
                        <a:t>L.3.1f</a:t>
                      </a:r>
                    </a:p>
                    <a:p>
                      <a:pPr marL="0" marR="0" algn="l">
                        <a:lnSpc>
                          <a:spcPct val="100000"/>
                        </a:lnSpc>
                        <a:spcBef>
                          <a:spcPts val="0"/>
                        </a:spcBef>
                        <a:spcAft>
                          <a:spcPts val="0"/>
                        </a:spcAft>
                      </a:pPr>
                      <a:r>
                        <a:rPr lang="en-US" sz="900" b="0" dirty="0" smtClean="0">
                          <a:effectLst/>
                          <a:latin typeface="Calibri"/>
                          <a:ea typeface="Calibri"/>
                          <a:cs typeface="Times New Roman"/>
                        </a:rPr>
                        <a:t>Subject-Verb-Pronoun</a:t>
                      </a:r>
                      <a:r>
                        <a:rPr lang="en-US" sz="900" b="0" baseline="0" dirty="0" smtClean="0">
                          <a:effectLst/>
                          <a:latin typeface="Calibri"/>
                          <a:ea typeface="Calibri"/>
                          <a:cs typeface="Times New Roman"/>
                        </a:rPr>
                        <a:t> agreements.</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L.3.2</a:t>
                      </a:r>
                    </a:p>
                    <a:p>
                      <a:r>
                        <a:rPr lang="en-US" sz="900" b="0" dirty="0" smtClean="0"/>
                        <a:t>Demonstrate commands of standard English when writing.</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SL.3.3</a:t>
                      </a:r>
                    </a:p>
                    <a:p>
                      <a:r>
                        <a:rPr lang="en-US" sz="900" b="0" dirty="0" smtClean="0"/>
                        <a:t>Ask and answer questions of a speaker.</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a:t>
                      </a:r>
                    </a:p>
                    <a:p>
                      <a:r>
                        <a:rPr lang="en-US" sz="900" b="0" dirty="0" smtClean="0"/>
                        <a:t>Engage collaboratively</a:t>
                      </a:r>
                      <a:r>
                        <a:rPr lang="en-US" sz="900" b="0" baseline="0" dirty="0" smtClean="0"/>
                        <a:t> in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SL.3.6</a:t>
                      </a:r>
                    </a:p>
                    <a:p>
                      <a:r>
                        <a:rPr lang="en-US" sz="900" b="0" dirty="0" smtClean="0"/>
                        <a:t>Speak in complete sentences.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gridSpan="4">
                  <a:txBody>
                    <a:bodyPr/>
                    <a:lstStyle/>
                    <a:p>
                      <a:pPr marL="0" marR="0" algn="ctr">
                        <a:lnSpc>
                          <a:spcPct val="100000"/>
                        </a:lnSpc>
                        <a:spcBef>
                          <a:spcPts val="0"/>
                        </a:spcBef>
                        <a:spcAft>
                          <a:spcPts val="0"/>
                        </a:spcAft>
                      </a:pPr>
                      <a:endParaRPr lang="en-US" sz="5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00000"/>
                        </a:lnSpc>
                        <a:spcBef>
                          <a:spcPts val="0"/>
                        </a:spcBef>
                        <a:spcAft>
                          <a:spcPts val="0"/>
                        </a:spcAft>
                      </a:pPr>
                      <a:r>
                        <a:rPr lang="en-US" sz="1200" b="1" dirty="0" smtClean="0">
                          <a:effectLst/>
                          <a:latin typeface="Calibri"/>
                          <a:ea typeface="Calibri"/>
                          <a:cs typeface="Times New Roman"/>
                        </a:rPr>
                        <a:t>Informational Units</a:t>
                      </a:r>
                      <a:endParaRPr lang="en-US" sz="12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1</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2</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marL="0" marR="0" algn="ctr">
                        <a:lnSpc>
                          <a:spcPct val="100000"/>
                        </a:lnSpc>
                        <a:spcBef>
                          <a:spcPts val="0"/>
                        </a:spcBef>
                        <a:spcAft>
                          <a:spcPts val="0"/>
                        </a:spcAft>
                      </a:pPr>
                      <a:r>
                        <a:rPr lang="en-US" sz="1200" b="1" dirty="0">
                          <a:effectLst/>
                          <a:latin typeface="Calibri"/>
                          <a:ea typeface="Calibri"/>
                          <a:cs typeface="Times New Roman"/>
                        </a:rPr>
                        <a:t>Unit 3</a:t>
                      </a:r>
                      <a:endParaRPr lang="en-US" sz="12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40000"/>
                        <a:lumOff val="60000"/>
                      </a:schemeClr>
                    </a:solidFill>
                  </a:tcPr>
                </a:tc>
              </a:tr>
              <a:tr h="0">
                <a:tc>
                  <a:txBody>
                    <a:bodyPr/>
                    <a:lstStyle/>
                    <a:p>
                      <a:pPr marL="0" marR="0" algn="ctr">
                        <a:lnSpc>
                          <a:spcPct val="100000"/>
                        </a:lnSpc>
                        <a:spcBef>
                          <a:spcPts val="0"/>
                        </a:spcBef>
                        <a:spcAft>
                          <a:spcPts val="0"/>
                        </a:spcAft>
                      </a:pPr>
                      <a:r>
                        <a:rPr lang="en-US" sz="1000" b="1" dirty="0" smtClean="0">
                          <a:effectLst/>
                          <a:latin typeface="Calibri"/>
                          <a:ea typeface="Calibri"/>
                          <a:cs typeface="Times New Roman"/>
                        </a:rPr>
                        <a:t>Language Functions</a:t>
                      </a:r>
                      <a:endParaRPr lang="en-US" sz="1000" b="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Sequence</a:t>
                      </a:r>
                      <a:r>
                        <a:rPr lang="en-US" sz="1000" b="1" baseline="0" dirty="0" smtClean="0"/>
                        <a:t> – Summarize</a:t>
                      </a:r>
                      <a:endParaRPr lang="en-US" sz="1000" b="1" dirty="0" smtClean="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Support Opinions</a:t>
                      </a:r>
                    </a:p>
                    <a:p>
                      <a:pPr algn="ctr">
                        <a:lnSpc>
                          <a:spcPct val="100000"/>
                        </a:lnSpc>
                      </a:pPr>
                      <a:r>
                        <a:rPr lang="en-US" sz="1000" b="1" dirty="0" smtClean="0"/>
                        <a:t>Compare/Contrast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algn="ctr">
                        <a:lnSpc>
                          <a:spcPct val="100000"/>
                        </a:lnSpc>
                      </a:pPr>
                      <a:r>
                        <a:rPr lang="en-US" sz="1000" b="1" dirty="0" smtClean="0"/>
                        <a:t>Compare/Contrast</a:t>
                      </a:r>
                    </a:p>
                    <a:p>
                      <a:pPr algn="ctr">
                        <a:lnSpc>
                          <a:spcPct val="100000"/>
                        </a:lnSpc>
                      </a:pPr>
                      <a:r>
                        <a:rPr lang="en-US" sz="1000" b="1" dirty="0" smtClean="0"/>
                        <a:t>Drawing</a:t>
                      </a:r>
                      <a:r>
                        <a:rPr lang="en-US" sz="1000" b="1" baseline="0" dirty="0" smtClean="0"/>
                        <a:t> Conclusions</a:t>
                      </a:r>
                      <a:endParaRPr lang="en-US" sz="10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0">
                <a:tc>
                  <a:txBody>
                    <a:bodyPr/>
                    <a:lstStyle/>
                    <a:p>
                      <a:pPr marL="0" marR="0" algn="l">
                        <a:lnSpc>
                          <a:spcPct val="100000"/>
                        </a:lnSpc>
                        <a:spcBef>
                          <a:spcPts val="0"/>
                        </a:spcBef>
                        <a:spcAft>
                          <a:spcPts val="0"/>
                        </a:spcAft>
                      </a:pPr>
                      <a:r>
                        <a:rPr lang="en-US" sz="1000" b="1" dirty="0" smtClean="0">
                          <a:effectLst/>
                          <a:latin typeface="Calibri"/>
                          <a:ea typeface="Calibri"/>
                          <a:cs typeface="Times New Roman"/>
                        </a:rPr>
                        <a:t>Reading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mn-lt"/>
                          <a:ea typeface="Calibri"/>
                          <a:cs typeface="Times New Roman"/>
                        </a:rPr>
                        <a:t>RI.3.3</a:t>
                      </a:r>
                    </a:p>
                    <a:p>
                      <a:pPr marL="0" marR="0" algn="l">
                        <a:lnSpc>
                          <a:spcPct val="100000"/>
                        </a:lnSpc>
                        <a:spcBef>
                          <a:spcPts val="0"/>
                        </a:spcBef>
                        <a:spcAft>
                          <a:spcPts val="0"/>
                        </a:spcAft>
                      </a:pPr>
                      <a:r>
                        <a:rPr lang="en-US" sz="900" b="0" dirty="0" smtClean="0">
                          <a:effectLst/>
                          <a:latin typeface="+mn-lt"/>
                          <a:ea typeface="Calibri"/>
                          <a:cs typeface="Times New Roman"/>
                        </a:rPr>
                        <a:t>Describe relationships between events, concepts or procedures using time, sequence and cause/effect.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RI.3.6</a:t>
                      </a:r>
                    </a:p>
                    <a:p>
                      <a:pPr marL="0" marR="0" algn="l">
                        <a:lnSpc>
                          <a:spcPct val="100000"/>
                        </a:lnSpc>
                        <a:spcBef>
                          <a:spcPts val="0"/>
                        </a:spcBef>
                        <a:spcAft>
                          <a:spcPts val="0"/>
                        </a:spcAft>
                      </a:pPr>
                      <a:r>
                        <a:rPr lang="en-US" sz="900" b="0" dirty="0" smtClean="0">
                          <a:effectLst/>
                          <a:latin typeface="Calibri"/>
                          <a:ea typeface="Calibri"/>
                          <a:cs typeface="Times New Roman"/>
                        </a:rPr>
                        <a:t>Distinguish own point of view from that of the author’s (author’s purpose).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RI.3.9</a:t>
                      </a:r>
                    </a:p>
                    <a:p>
                      <a:pPr marL="0" marR="0" algn="l">
                        <a:lnSpc>
                          <a:spcPct val="100000"/>
                        </a:lnSpc>
                        <a:spcBef>
                          <a:spcPts val="0"/>
                        </a:spcBef>
                        <a:spcAft>
                          <a:spcPts val="0"/>
                        </a:spcAft>
                      </a:pPr>
                      <a:r>
                        <a:rPr lang="en-US" sz="900" b="0" dirty="0" smtClean="0">
                          <a:effectLst/>
                          <a:latin typeface="Calibri"/>
                          <a:ea typeface="Calibri"/>
                          <a:cs typeface="Times New Roman"/>
                        </a:rPr>
                        <a:t>Compare and contrast important</a:t>
                      </a:r>
                      <a:r>
                        <a:rPr lang="en-US" sz="900" b="0" baseline="0" dirty="0" smtClean="0">
                          <a:effectLst/>
                          <a:latin typeface="Calibri"/>
                          <a:ea typeface="Calibri"/>
                          <a:cs typeface="Times New Roman"/>
                        </a:rPr>
                        <a:t> points and key details in two texts on the same topic.</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l">
                        <a:lnSpc>
                          <a:spcPct val="100000"/>
                        </a:lnSpc>
                        <a:spcBef>
                          <a:spcPts val="0"/>
                        </a:spcBef>
                        <a:spcAft>
                          <a:spcPts val="0"/>
                        </a:spcAft>
                      </a:pPr>
                      <a:r>
                        <a:rPr lang="en-US" sz="1000" b="1" i="1" dirty="0" smtClean="0">
                          <a:effectLst/>
                          <a:latin typeface="Calibri"/>
                          <a:ea typeface="Calibri"/>
                          <a:cs typeface="Times New Roman"/>
                        </a:rPr>
                        <a:t>Skill</a:t>
                      </a:r>
                    </a:p>
                    <a:p>
                      <a:pPr marL="0" marR="0" algn="l">
                        <a:lnSpc>
                          <a:spcPct val="100000"/>
                        </a:lnSpc>
                        <a:spcBef>
                          <a:spcPts val="0"/>
                        </a:spcBef>
                        <a:spcAft>
                          <a:spcPts val="0"/>
                        </a:spcAft>
                      </a:pPr>
                      <a:r>
                        <a:rPr lang="en-US" sz="1000" b="1" i="1" dirty="0" smtClean="0">
                          <a:effectLst/>
                          <a:latin typeface="Calibri"/>
                          <a:ea typeface="Calibri"/>
                          <a:cs typeface="Times New Roman"/>
                        </a:rPr>
                        <a:t>Strategy</a:t>
                      </a:r>
                      <a:endParaRPr lang="en-US" sz="1000" b="1" i="1"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l">
                        <a:lnSpc>
                          <a:spcPct val="100000"/>
                        </a:lnSpc>
                        <a:spcBef>
                          <a:spcPts val="0"/>
                        </a:spcBef>
                        <a:spcAft>
                          <a:spcPts val="0"/>
                        </a:spcAft>
                      </a:pPr>
                      <a:r>
                        <a:rPr lang="en-US" sz="900" dirty="0" smtClean="0">
                          <a:effectLst/>
                          <a:latin typeface="+mn-lt"/>
                          <a:ea typeface="Calibri"/>
                          <a:cs typeface="Times New Roman"/>
                        </a:rPr>
                        <a:t>Predicting Outcomes</a:t>
                      </a:r>
                    </a:p>
                    <a:p>
                      <a:pPr marL="0" marR="0" algn="l">
                        <a:lnSpc>
                          <a:spcPct val="100000"/>
                        </a:lnSpc>
                        <a:spcBef>
                          <a:spcPts val="0"/>
                        </a:spcBef>
                        <a:spcAft>
                          <a:spcPts val="0"/>
                        </a:spcAft>
                      </a:pPr>
                      <a:r>
                        <a:rPr lang="en-US" sz="900" dirty="0" smtClean="0">
                          <a:effectLst/>
                          <a:latin typeface="+mn-lt"/>
                          <a:ea typeface="Calibri"/>
                          <a:cs typeface="Times New Roman"/>
                        </a:rPr>
                        <a:t>Monitor/Clarify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nSpc>
                          <a:spcPct val="100000"/>
                        </a:lnSpc>
                      </a:pPr>
                      <a:r>
                        <a:rPr lang="en-US" sz="900" dirty="0" smtClean="0"/>
                        <a:t>Problem Solving</a:t>
                      </a:r>
                    </a:p>
                    <a:p>
                      <a:pPr>
                        <a:lnSpc>
                          <a:spcPct val="100000"/>
                        </a:lnSpc>
                      </a:pPr>
                      <a:r>
                        <a:rPr lang="en-US" sz="900" dirty="0" smtClean="0"/>
                        <a:t>Evaluate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r>
                        <a:rPr lang="en-US" sz="900" dirty="0" smtClean="0"/>
                        <a:t>Making Generalizations</a:t>
                      </a:r>
                    </a:p>
                    <a:p>
                      <a:r>
                        <a:rPr lang="en-US" sz="900" dirty="0" smtClean="0"/>
                        <a:t>Summarizing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l">
                        <a:lnSpc>
                          <a:spcPct val="100000"/>
                        </a:lnSpc>
                        <a:spcBef>
                          <a:spcPts val="0"/>
                        </a:spcBef>
                        <a:spcAft>
                          <a:spcPts val="0"/>
                        </a:spcAft>
                      </a:pPr>
                      <a:r>
                        <a:rPr lang="en-US" sz="1000" b="1" dirty="0">
                          <a:effectLst/>
                          <a:latin typeface="Calibri"/>
                          <a:ea typeface="Calibri"/>
                          <a:cs typeface="Times New Roman"/>
                        </a:rPr>
                        <a:t>Writing </a:t>
                      </a:r>
                      <a:r>
                        <a:rPr lang="en-US" sz="1000" b="1" dirty="0" smtClean="0">
                          <a:effectLst/>
                          <a:latin typeface="Calibri"/>
                          <a:ea typeface="Calibri"/>
                          <a:cs typeface="Times New Roman"/>
                        </a:rPr>
                        <a:t>– Informational (one composition in 3 units of study</a:t>
                      </a:r>
                      <a:r>
                        <a:rPr lang="en-US" sz="1000" b="1" baseline="0" dirty="0" smtClean="0">
                          <a:effectLst/>
                          <a:latin typeface="Calibri"/>
                          <a:ea typeface="Calibri"/>
                          <a:cs typeface="Times New Roman"/>
                        </a:rPr>
                        <a:t> -  more research based)</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W.3.2-a</a:t>
                      </a:r>
                    </a:p>
                    <a:p>
                      <a:pPr marL="0" marR="0" algn="l">
                        <a:lnSpc>
                          <a:spcPct val="100000"/>
                        </a:lnSpc>
                        <a:spcBef>
                          <a:spcPts val="0"/>
                        </a:spcBef>
                        <a:spcAft>
                          <a:spcPts val="0"/>
                        </a:spcAft>
                      </a:pPr>
                      <a:r>
                        <a:rPr lang="en-US" sz="900" b="0" dirty="0" smtClean="0">
                          <a:effectLst/>
                          <a:latin typeface="Calibri"/>
                          <a:ea typeface="Calibri"/>
                          <a:cs typeface="Times New Roman"/>
                        </a:rPr>
                        <a:t>Model time, sequence</a:t>
                      </a:r>
                      <a:r>
                        <a:rPr lang="en-US" sz="900" b="0" baseline="0" dirty="0" smtClean="0">
                          <a:effectLst/>
                          <a:latin typeface="Calibri"/>
                          <a:ea typeface="Calibri"/>
                          <a:cs typeface="Times New Roman"/>
                        </a:rPr>
                        <a:t> or cause effect in events, concepts or procedures in order to write an informaitonal text.  Group related ideas together (research)</a:t>
                      </a: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W.3.2b-c </a:t>
                      </a:r>
                      <a:r>
                        <a:rPr lang="en-US" sz="900" b="0" dirty="0" smtClean="0">
                          <a:effectLst/>
                          <a:latin typeface="Calibri"/>
                          <a:ea typeface="Calibri"/>
                          <a:cs typeface="Times New Roman"/>
                        </a:rPr>
                        <a:t>(rough draft)</a:t>
                      </a:r>
                    </a:p>
                    <a:p>
                      <a:pPr marL="0" marR="0" algn="l">
                        <a:lnSpc>
                          <a:spcPct val="100000"/>
                        </a:lnSpc>
                        <a:spcBef>
                          <a:spcPts val="0"/>
                        </a:spcBef>
                        <a:spcAft>
                          <a:spcPts val="0"/>
                        </a:spcAft>
                      </a:pPr>
                      <a:r>
                        <a:rPr lang="en-US" sz="900" b="0" dirty="0" smtClean="0">
                          <a:effectLst/>
                          <a:latin typeface="Calibri"/>
                          <a:ea typeface="Calibri"/>
                          <a:cs typeface="Times New Roman"/>
                        </a:rPr>
                        <a:t>Develop writing topic with facts, definition and details, linking words and phrases to connect ideas.</a:t>
                      </a:r>
                    </a:p>
                    <a:p>
                      <a:pPr marL="0" marR="0" algn="l">
                        <a:lnSpc>
                          <a:spcPct val="100000"/>
                        </a:lnSpc>
                        <a:spcBef>
                          <a:spcPts val="0"/>
                        </a:spcBef>
                        <a:spcAft>
                          <a:spcPts val="0"/>
                        </a:spcAft>
                      </a:pPr>
                      <a:r>
                        <a:rPr lang="en-US" sz="900" b="1" dirty="0" smtClean="0">
                          <a:effectLst/>
                          <a:latin typeface="Calibri"/>
                          <a:ea typeface="Calibri"/>
                          <a:cs typeface="Times New Roman"/>
                        </a:rPr>
                        <a:t>W.3.8</a:t>
                      </a:r>
                    </a:p>
                    <a:p>
                      <a:pPr marL="0" marR="0" algn="l">
                        <a:lnSpc>
                          <a:spcPct val="100000"/>
                        </a:lnSpc>
                        <a:spcBef>
                          <a:spcPts val="0"/>
                        </a:spcBef>
                        <a:spcAft>
                          <a:spcPts val="0"/>
                        </a:spcAft>
                      </a:pPr>
                      <a:r>
                        <a:rPr lang="en-US" sz="900" b="0" dirty="0" smtClean="0">
                          <a:effectLst/>
                          <a:latin typeface="Calibri"/>
                          <a:ea typeface="Calibri"/>
                          <a:cs typeface="Times New Roman"/>
                        </a:rPr>
                        <a:t>Gather information from digital sources, take notes and sort evidence.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W.3.2d</a:t>
                      </a:r>
                    </a:p>
                    <a:p>
                      <a:pPr marL="0" marR="0" algn="l">
                        <a:lnSpc>
                          <a:spcPct val="100000"/>
                        </a:lnSpc>
                        <a:spcBef>
                          <a:spcPts val="0"/>
                        </a:spcBef>
                        <a:spcAft>
                          <a:spcPts val="0"/>
                        </a:spcAft>
                      </a:pPr>
                      <a:r>
                        <a:rPr lang="en-US" sz="900" b="0" dirty="0" smtClean="0">
                          <a:effectLst/>
                          <a:latin typeface="+mn-lt"/>
                          <a:ea typeface="Calibri"/>
                          <a:cs typeface="Times New Roman"/>
                        </a:rPr>
                        <a:t>Complete informational piece – provide a concluding statement or section.  Support with key details and points  as well as differences</a:t>
                      </a:r>
                      <a:r>
                        <a:rPr lang="en-US" sz="900" b="0" baseline="0" dirty="0" smtClean="0">
                          <a:effectLst/>
                          <a:latin typeface="+mn-lt"/>
                          <a:ea typeface="Calibri"/>
                          <a:cs typeface="Times New Roman"/>
                        </a:rPr>
                        <a:t> in points of view.</a:t>
                      </a:r>
                      <a:endParaRPr lang="en-US" sz="900" b="0" dirty="0" smtClean="0">
                        <a:effectLst/>
                        <a:latin typeface="+mn-lt"/>
                        <a:ea typeface="Calibri"/>
                        <a:cs typeface="Times New Roman"/>
                      </a:endParaRPr>
                    </a:p>
                    <a:p>
                      <a:pPr marL="0" marR="0" algn="l">
                        <a:lnSpc>
                          <a:spcPct val="100000"/>
                        </a:lnSpc>
                        <a:spcBef>
                          <a:spcPts val="0"/>
                        </a:spcBef>
                        <a:spcAft>
                          <a:spcPts val="0"/>
                        </a:spcAft>
                      </a:pPr>
                      <a:endParaRPr lang="en-US" sz="900" b="0"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438">
                <a:tc>
                  <a:txBody>
                    <a:bodyPr/>
                    <a:lstStyle/>
                    <a:p>
                      <a:pPr marL="0" marR="0" algn="l">
                        <a:lnSpc>
                          <a:spcPct val="100000"/>
                        </a:lnSpc>
                        <a:spcBef>
                          <a:spcPts val="0"/>
                        </a:spcBef>
                        <a:spcAft>
                          <a:spcPts val="0"/>
                        </a:spcAft>
                      </a:pPr>
                      <a:r>
                        <a:rPr lang="en-US" sz="1000" b="1" dirty="0">
                          <a:effectLst/>
                          <a:latin typeface="Calibri"/>
                          <a:ea typeface="Calibri"/>
                          <a:cs typeface="Times New Roman"/>
                        </a:rPr>
                        <a:t>Language</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L.3.1g</a:t>
                      </a:r>
                      <a:endParaRPr lang="en-US" sz="900" b="0" dirty="0" smtClean="0">
                        <a:effectLst/>
                        <a:latin typeface="Calibri"/>
                        <a:ea typeface="Calibri"/>
                        <a:cs typeface="Times New Roman"/>
                      </a:endParaRPr>
                    </a:p>
                    <a:p>
                      <a:pPr marL="0" marR="0" algn="l">
                        <a:lnSpc>
                          <a:spcPct val="100000"/>
                        </a:lnSpc>
                        <a:spcBef>
                          <a:spcPts val="0"/>
                        </a:spcBef>
                        <a:spcAft>
                          <a:spcPts val="0"/>
                        </a:spcAft>
                      </a:pPr>
                      <a:r>
                        <a:rPr lang="en-US" sz="900" b="0" dirty="0" smtClean="0">
                          <a:effectLst/>
                          <a:latin typeface="Calibri"/>
                          <a:ea typeface="Calibri"/>
                          <a:cs typeface="Times New Roman"/>
                        </a:rPr>
                        <a:t>Comparative/Superlative</a:t>
                      </a:r>
                      <a:r>
                        <a:rPr lang="en-US" sz="900" b="0" baseline="0" dirty="0" smtClean="0">
                          <a:effectLst/>
                          <a:latin typeface="Calibri"/>
                          <a:ea typeface="Calibri"/>
                          <a:cs typeface="Times New Roman"/>
                        </a:rPr>
                        <a:t> adjectives &amp; adverbs</a:t>
                      </a:r>
                      <a:endParaRPr lang="en-US" sz="900" b="1" dirty="0" smtClean="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900" b="1" dirty="0" smtClean="0">
                          <a:effectLst/>
                          <a:latin typeface="Calibri"/>
                          <a:ea typeface="Calibri"/>
                          <a:cs typeface="Times New Roman"/>
                        </a:rPr>
                        <a:t>L.3.2g</a:t>
                      </a:r>
                    </a:p>
                    <a:p>
                      <a:pPr marL="0" marR="0" algn="l">
                        <a:lnSpc>
                          <a:spcPct val="100000"/>
                        </a:lnSpc>
                        <a:spcBef>
                          <a:spcPts val="0"/>
                        </a:spcBef>
                        <a:spcAft>
                          <a:spcPts val="0"/>
                        </a:spcAft>
                      </a:pPr>
                      <a:r>
                        <a:rPr lang="en-US" sz="900" b="0" dirty="0" smtClean="0">
                          <a:effectLst/>
                          <a:latin typeface="Calibri"/>
                          <a:ea typeface="Calibri"/>
                          <a:cs typeface="Times New Roman"/>
                        </a:rPr>
                        <a:t>Consult reference materials to check spelling</a:t>
                      </a:r>
                      <a:endParaRPr lang="en-US" sz="9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L.3.4d</a:t>
                      </a:r>
                    </a:p>
                    <a:p>
                      <a:r>
                        <a:rPr lang="en-US" sz="900" b="0" dirty="0" smtClean="0"/>
                        <a:t>Use glossaries, dictionaries print and digital to clarify meaning</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080">
                <a:tc>
                  <a:txBody>
                    <a:bodyPr/>
                    <a:lstStyle/>
                    <a:p>
                      <a:pPr marL="0" marR="0" algn="l">
                        <a:lnSpc>
                          <a:spcPct val="100000"/>
                        </a:lnSpc>
                        <a:spcBef>
                          <a:spcPts val="0"/>
                        </a:spcBef>
                        <a:spcAft>
                          <a:spcPts val="0"/>
                        </a:spcAft>
                      </a:pPr>
                      <a:r>
                        <a:rPr lang="en-US" sz="1000" b="1" dirty="0">
                          <a:effectLst/>
                          <a:latin typeface="Calibri"/>
                          <a:ea typeface="Calibri"/>
                          <a:cs typeface="Times New Roman"/>
                        </a:rPr>
                        <a:t>Speaking/Listening</a:t>
                      </a:r>
                      <a:endParaRPr lang="en-US" sz="10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SL.3.1A</a:t>
                      </a:r>
                    </a:p>
                    <a:p>
                      <a:r>
                        <a:rPr lang="en-US" sz="900" b="0" dirty="0" smtClean="0"/>
                        <a:t>Come to discussions prepared</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SL.3.1D</a:t>
                      </a:r>
                    </a:p>
                    <a:p>
                      <a:r>
                        <a:rPr lang="en-US" sz="900" b="0" dirty="0" smtClean="0"/>
                        <a:t>Explain own ideas in discussions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900" b="1" dirty="0" smtClean="0"/>
                        <a:t>SL.3.5</a:t>
                      </a:r>
                    </a:p>
                    <a:p>
                      <a:r>
                        <a:rPr lang="en-US" sz="900" b="0" dirty="0" smtClean="0"/>
                        <a:t>Create audio of fluent readings…</a:t>
                      </a:r>
                      <a:endParaRPr lang="en-US" sz="900" b="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15531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1751</Words>
  <Application>Microsoft Office PowerPoint</Application>
  <PresentationFormat>On-screen Show (4:3)</PresentationFormat>
  <Paragraphs>399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149</cp:revision>
  <cp:lastPrinted>2014-09-01T13:52:55Z</cp:lastPrinted>
  <dcterms:created xsi:type="dcterms:W3CDTF">2014-05-25T18:54:09Z</dcterms:created>
  <dcterms:modified xsi:type="dcterms:W3CDTF">2015-09-29T22:17:50Z</dcterms:modified>
</cp:coreProperties>
</file>