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9" r:id="rId2"/>
    <p:sldId id="270" r:id="rId3"/>
    <p:sldId id="271" r:id="rId4"/>
    <p:sldId id="27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759" autoAdjust="0"/>
  </p:normalViewPr>
  <p:slideViewPr>
    <p:cSldViewPr>
      <p:cViewPr>
        <p:scale>
          <a:sx n="95" d="100"/>
          <a:sy n="95" d="100"/>
        </p:scale>
        <p:origin x="-21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477F7-5B0A-45C6-AA96-3DCEC6F74AB8}" type="datetimeFigureOut">
              <a:rPr lang="en-US" smtClean="0"/>
              <a:t>9/29/2015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96638-2C6F-43D2-8F56-B9AB566F0A64}" type="slidenum">
              <a:rPr lang="en-US" smtClean="0"/>
              <a:t>‹#›</a:t>
            </a:fld>
            <a:endParaRPr lang="en-US"/>
          </a:p>
        </p:txBody>
      </p:sp>
    </p:spTree>
    <p:extLst>
      <p:ext uri="{BB962C8B-B14F-4D97-AF65-F5344CB8AC3E}">
        <p14:creationId xmlns:p14="http://schemas.microsoft.com/office/powerpoint/2010/main" val="429249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08207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4959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0290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12289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93462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19187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7F43B-EE65-48EF-A394-485AC761ECA5}"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742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7F43B-EE65-48EF-A394-485AC761ECA5}"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957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7F43B-EE65-48EF-A394-485AC761ECA5}"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38060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8019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25436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7F43B-EE65-48EF-A394-485AC761ECA5}" type="datetimeFigureOut">
              <a:rPr lang="en-US" smtClean="0"/>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FAB6-4973-4B8D-9968-B0B6C92B593B}" type="slidenum">
              <a:rPr lang="en-US" smtClean="0"/>
              <a:t>‹#›</a:t>
            </a:fld>
            <a:endParaRPr lang="en-US"/>
          </a:p>
        </p:txBody>
      </p:sp>
    </p:spTree>
    <p:extLst>
      <p:ext uri="{BB962C8B-B14F-4D97-AF65-F5344CB8AC3E}">
        <p14:creationId xmlns:p14="http://schemas.microsoft.com/office/powerpoint/2010/main" val="8027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102507"/>
              </p:ext>
            </p:extLst>
          </p:nvPr>
        </p:nvGraphicFramePr>
        <p:xfrm>
          <a:off x="457200" y="76200"/>
          <a:ext cx="8229600" cy="6233160"/>
        </p:xfrm>
        <a:graphic>
          <a:graphicData uri="http://schemas.openxmlformats.org/drawingml/2006/table">
            <a:tbl>
              <a:tblPr firstRow="1" firstCol="1" bandRow="1"/>
              <a:tblGrid>
                <a:gridCol w="1981200"/>
                <a:gridCol w="2133600"/>
                <a:gridCol w="2075180"/>
                <a:gridCol w="2039620"/>
              </a:tblGrid>
              <a:tr h="74359">
                <a:tc gridSpan="4">
                  <a:txBody>
                    <a:bodyPr/>
                    <a:lstStyle/>
                    <a:p>
                      <a:pPr marL="0" marR="0" algn="ctr">
                        <a:lnSpc>
                          <a:spcPct val="100000"/>
                        </a:lnSpc>
                        <a:spcBef>
                          <a:spcPts val="0"/>
                        </a:spcBef>
                        <a:spcAft>
                          <a:spcPts val="0"/>
                        </a:spcAft>
                      </a:pPr>
                      <a:r>
                        <a:rPr lang="en-US" sz="1600" b="1" dirty="0" smtClean="0">
                          <a:effectLst/>
                          <a:latin typeface="+mn-lt"/>
                          <a:ea typeface="Calibri"/>
                          <a:cs typeface="Times New Roman"/>
                        </a:rPr>
                        <a:t>Pacing Guides</a:t>
                      </a:r>
                      <a:r>
                        <a:rPr lang="en-US" sz="1600" b="1" baseline="0" dirty="0" smtClean="0">
                          <a:effectLst/>
                          <a:latin typeface="+mn-lt"/>
                          <a:ea typeface="Calibri"/>
                          <a:cs typeface="Times New Roman"/>
                        </a:rPr>
                        <a:t>  </a:t>
                      </a:r>
                      <a:r>
                        <a:rPr lang="en-US" sz="1600" b="1" dirty="0" smtClean="0">
                          <a:effectLst/>
                          <a:latin typeface="Calibri"/>
                          <a:ea typeface="Calibri"/>
                          <a:cs typeface="Times New Roman"/>
                        </a:rPr>
                        <a:t>Grade 2 - Quarter 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 Actions</a:t>
                      </a:r>
                    </a:p>
                    <a:p>
                      <a:pPr algn="ctr">
                        <a:lnSpc>
                          <a:spcPct val="100000"/>
                        </a:lnSpc>
                      </a:pP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RL.2.1</a:t>
                      </a:r>
                    </a:p>
                    <a:p>
                      <a:pPr marL="0" marR="0" algn="l">
                        <a:lnSpc>
                          <a:spcPct val="100000"/>
                        </a:lnSpc>
                        <a:spcBef>
                          <a:spcPts val="0"/>
                        </a:spcBef>
                        <a:spcAft>
                          <a:spcPts val="0"/>
                        </a:spcAft>
                      </a:pPr>
                      <a:r>
                        <a:rPr lang="en-US" sz="900" b="0" dirty="0" smtClean="0">
                          <a:effectLst/>
                          <a:latin typeface="Calibri"/>
                          <a:ea typeface="Calibri"/>
                          <a:cs typeface="Times New Roman"/>
                        </a:rPr>
                        <a:t>Ask who, what, when, where and why about key details.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RL.2.2</a:t>
                      </a:r>
                    </a:p>
                    <a:p>
                      <a:pPr marL="0" marR="0" algn="l">
                        <a:lnSpc>
                          <a:spcPct val="100000"/>
                        </a:lnSpc>
                        <a:spcBef>
                          <a:spcPts val="0"/>
                        </a:spcBef>
                        <a:spcAft>
                          <a:spcPts val="0"/>
                        </a:spcAft>
                      </a:pPr>
                      <a:r>
                        <a:rPr lang="en-US" sz="900" b="0" dirty="0" smtClean="0">
                          <a:effectLst/>
                          <a:latin typeface="Calibri"/>
                          <a:ea typeface="Calibri"/>
                          <a:cs typeface="Times New Roman"/>
                        </a:rPr>
                        <a:t>Recount fables</a:t>
                      </a:r>
                      <a:r>
                        <a:rPr lang="en-US" sz="900" b="0" baseline="0" dirty="0" smtClean="0">
                          <a:effectLst/>
                          <a:latin typeface="Calibri"/>
                          <a:ea typeface="Calibri"/>
                          <a:cs typeface="Times New Roman"/>
                        </a:rPr>
                        <a:t> and </a:t>
                      </a:r>
                      <a:r>
                        <a:rPr lang="en-US" sz="900" b="0" dirty="0" smtClean="0">
                          <a:effectLst/>
                          <a:latin typeface="Calibri"/>
                          <a:ea typeface="Calibri"/>
                          <a:cs typeface="Times New Roman"/>
                        </a:rPr>
                        <a:t>fairytales</a:t>
                      </a:r>
                      <a:r>
                        <a:rPr lang="en-US" sz="900" b="0" baseline="0" dirty="0" smtClean="0">
                          <a:effectLst/>
                          <a:latin typeface="Calibri"/>
                          <a:ea typeface="Calibri"/>
                          <a:cs typeface="Times New Roman"/>
                        </a:rPr>
                        <a:t> from diverse cultures to determine lesson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p>
                      <a:pPr marL="0" marR="0" algn="l">
                        <a:lnSpc>
                          <a:spcPct val="100000"/>
                        </a:lnSpc>
                        <a:spcBef>
                          <a:spcPts val="0"/>
                        </a:spcBef>
                        <a:spcAft>
                          <a:spcPts val="0"/>
                        </a:spcAft>
                      </a:pPr>
                      <a:r>
                        <a:rPr lang="en-US" sz="900" b="0" dirty="0" smtClean="0">
                          <a:effectLst/>
                          <a:latin typeface="Calibri"/>
                          <a:ea typeface="Calibri"/>
                          <a:cs typeface="Times New Roman"/>
                        </a:rPr>
                        <a:t>Character</a:t>
                      </a:r>
                      <a:r>
                        <a:rPr lang="en-US" sz="900" b="0" baseline="0" dirty="0" smtClean="0">
                          <a:effectLst/>
                          <a:latin typeface="Calibri"/>
                          <a:ea typeface="Calibri"/>
                          <a:cs typeface="Times New Roman"/>
                        </a:rPr>
                        <a:t> responses to challenges and events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Main Idea and Details</a:t>
                      </a:r>
                    </a:p>
                    <a:p>
                      <a:pPr marL="0" marR="0" algn="l">
                        <a:lnSpc>
                          <a:spcPct val="100000"/>
                        </a:lnSpc>
                        <a:spcBef>
                          <a:spcPts val="0"/>
                        </a:spcBef>
                        <a:spcAft>
                          <a:spcPts val="0"/>
                        </a:spcAft>
                      </a:pPr>
                      <a:r>
                        <a:rPr lang="en-US" sz="900" dirty="0" smtClean="0">
                          <a:effectLst/>
                          <a:latin typeface="Calibri"/>
                          <a:ea typeface="Calibri"/>
                          <a:cs typeface="Times New Roman"/>
                        </a:rPr>
                        <a:t>Monitor and 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Sequencing</a:t>
                      </a:r>
                    </a:p>
                    <a:p>
                      <a:pPr>
                        <a:lnSpc>
                          <a:spcPct val="100000"/>
                        </a:lnSpc>
                      </a:pPr>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Write about a character’s opinion.</a:t>
                      </a:r>
                    </a:p>
                    <a:p>
                      <a:pPr marL="0" marR="0" algn="l">
                        <a:lnSpc>
                          <a:spcPct val="100000"/>
                        </a:lnSpc>
                        <a:spcBef>
                          <a:spcPts val="0"/>
                        </a:spcBef>
                        <a:spcAft>
                          <a:spcPts val="0"/>
                        </a:spcAft>
                      </a:pPr>
                      <a:r>
                        <a:rPr lang="en-US" sz="900" b="0" dirty="0" smtClean="0">
                          <a:effectLst/>
                          <a:latin typeface="Calibri"/>
                          <a:ea typeface="Calibri"/>
                          <a:cs typeface="Times New Roman"/>
                        </a:rPr>
                        <a:t>Connect opinion to reason using linking words because, and, also, etc…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Introduce</a:t>
                      </a:r>
                      <a:r>
                        <a:rPr lang="en-US" sz="900" b="0" baseline="0" dirty="0" smtClean="0">
                          <a:effectLst/>
                          <a:latin typeface="Calibri"/>
                          <a:ea typeface="Calibri"/>
                          <a:cs typeface="Times New Roman"/>
                        </a:rPr>
                        <a:t> a topic, state an opinion and supply reasons to support opinion.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a:t>
                      </a:r>
                      <a:r>
                        <a:rPr lang="en-US" sz="900" b="0" baseline="0" dirty="0" smtClean="0">
                          <a:effectLst/>
                          <a:latin typeface="Calibri"/>
                          <a:ea typeface="Calibri"/>
                          <a:cs typeface="Times New Roman"/>
                        </a:rPr>
                        <a:t> statement to the opinion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L.2.4a</a:t>
                      </a:r>
                    </a:p>
                    <a:p>
                      <a:pPr marL="0" marR="0" algn="l">
                        <a:lnSpc>
                          <a:spcPct val="100000"/>
                        </a:lnSpc>
                        <a:spcBef>
                          <a:spcPts val="0"/>
                        </a:spcBef>
                        <a:spcAft>
                          <a:spcPts val="0"/>
                        </a:spcAft>
                      </a:pPr>
                      <a:r>
                        <a:rPr lang="en-US" sz="900" b="0" dirty="0" smtClean="0">
                          <a:effectLst/>
                          <a:latin typeface="Calibri"/>
                          <a:ea typeface="Calibri"/>
                          <a:cs typeface="Times New Roman"/>
                        </a:rPr>
                        <a:t>Use sentence level context clues to determine meaning (and in own writing).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L.2.1f</a:t>
                      </a:r>
                    </a:p>
                    <a:p>
                      <a:pPr marL="0" marR="0" algn="l">
                        <a:lnSpc>
                          <a:spcPct val="100000"/>
                        </a:lnSpc>
                        <a:spcBef>
                          <a:spcPts val="0"/>
                        </a:spcBef>
                        <a:spcAft>
                          <a:spcPts val="0"/>
                        </a:spcAft>
                      </a:pPr>
                      <a:r>
                        <a:rPr lang="en-US" sz="900" b="0" dirty="0" smtClean="0">
                          <a:effectLst/>
                          <a:latin typeface="Calibri"/>
                          <a:ea typeface="Calibri"/>
                          <a:cs typeface="Times New Roman"/>
                        </a:rPr>
                        <a:t>Write using… complete simple and compound sentences to produce,</a:t>
                      </a:r>
                      <a:r>
                        <a:rPr lang="en-US" sz="900" b="0" baseline="0" dirty="0" smtClean="0">
                          <a:effectLst/>
                          <a:latin typeface="Calibri"/>
                          <a:ea typeface="Calibri"/>
                          <a:cs typeface="Times New Roman"/>
                        </a:rPr>
                        <a:t> expand and rearrange.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L.2.1e</a:t>
                      </a:r>
                    </a:p>
                    <a:p>
                      <a:r>
                        <a:rPr lang="en-US" sz="900" b="0" dirty="0" smtClean="0"/>
                        <a:t>Consult references for spelling</a:t>
                      </a:r>
                    </a:p>
                    <a:p>
                      <a:r>
                        <a:rPr lang="en-US" sz="900" b="1" dirty="0" smtClean="0"/>
                        <a:t>L.2.2e</a:t>
                      </a:r>
                    </a:p>
                    <a:p>
                      <a:r>
                        <a:rPr lang="en-US" sz="900" b="0" dirty="0" smtClean="0"/>
                        <a:t>Use adjectives and adverbs correctly.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r>
                        <a:rPr lang="en-US" sz="900" b="1" dirty="0" smtClean="0"/>
                        <a:t>Speaking and Listening</a:t>
                      </a:r>
                    </a:p>
                    <a:p>
                      <a:r>
                        <a:rPr lang="en-US" sz="900" b="1" dirty="0" smtClean="0"/>
                        <a:t>SL.2.2</a:t>
                      </a:r>
                    </a:p>
                    <a:p>
                      <a:r>
                        <a:rPr lang="en-US" sz="900" b="0" dirty="0" smtClean="0"/>
                        <a:t>Recount ideas or details aloud from information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6576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Questioning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RI.2.1</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Ask who, what, when, where and why</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about key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RI.2.2</a:t>
                      </a:r>
                    </a:p>
                    <a:p>
                      <a:pPr marL="0" marR="0" algn="l">
                        <a:lnSpc>
                          <a:spcPct val="100000"/>
                        </a:lnSpc>
                        <a:spcBef>
                          <a:spcPts val="0"/>
                        </a:spcBef>
                        <a:spcAft>
                          <a:spcPts val="0"/>
                        </a:spcAft>
                      </a:pPr>
                      <a:r>
                        <a:rPr lang="en-US" sz="900" b="0" dirty="0" smtClean="0">
                          <a:effectLst/>
                          <a:latin typeface="Calibri"/>
                          <a:ea typeface="Calibri"/>
                          <a:cs typeface="Times New Roman"/>
                        </a:rPr>
                        <a:t>Identify main topic</a:t>
                      </a:r>
                      <a:r>
                        <a:rPr lang="en-US" sz="900" b="0" baseline="0" dirty="0" smtClean="0">
                          <a:effectLst/>
                          <a:latin typeface="Calibri"/>
                          <a:ea typeface="Calibri"/>
                          <a:cs typeface="Times New Roman"/>
                        </a:rPr>
                        <a:t> of a multiparagraph text and within individual paragraphs.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RI.2.3</a:t>
                      </a:r>
                    </a:p>
                    <a:p>
                      <a:pPr marL="0" marR="0" algn="l">
                        <a:lnSpc>
                          <a:spcPct val="100000"/>
                        </a:lnSpc>
                        <a:spcBef>
                          <a:spcPts val="0"/>
                        </a:spcBef>
                        <a:spcAft>
                          <a:spcPts val="0"/>
                        </a:spcAft>
                      </a:pPr>
                      <a:r>
                        <a:rPr lang="en-US" sz="900" b="0" u="none" dirty="0" smtClean="0">
                          <a:effectLst/>
                          <a:latin typeface="Calibri"/>
                          <a:ea typeface="Calibri"/>
                          <a:cs typeface="Times New Roman"/>
                        </a:rPr>
                        <a:t>Describe</a:t>
                      </a:r>
                      <a:r>
                        <a:rPr lang="en-US" sz="900" b="0" u="none" baseline="0" dirty="0" smtClean="0">
                          <a:effectLst/>
                          <a:latin typeface="Calibri"/>
                          <a:ea typeface="Calibri"/>
                          <a:cs typeface="Times New Roman"/>
                        </a:rPr>
                        <a:t> connection between a series of events, ideas, to procedures.</a:t>
                      </a:r>
                      <a:endParaRPr lang="en-US" sz="900" b="0" u="none"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Main Idea and Details</a:t>
                      </a:r>
                    </a:p>
                    <a:p>
                      <a:pPr marL="0" marR="0" algn="l">
                        <a:lnSpc>
                          <a:spcPct val="100000"/>
                        </a:lnSpc>
                        <a:spcBef>
                          <a:spcPts val="0"/>
                        </a:spcBef>
                        <a:spcAft>
                          <a:spcPts val="0"/>
                        </a:spcAft>
                      </a:pPr>
                      <a:r>
                        <a:rPr lang="en-US" sz="900" dirty="0" smtClean="0">
                          <a:effectLst/>
                          <a:latin typeface="+mn-lt"/>
                          <a:ea typeface="Calibri"/>
                          <a:cs typeface="Times New Roman"/>
                        </a:rPr>
                        <a:t>Monitor and 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 an informative text</a:t>
                      </a:r>
                      <a:r>
                        <a:rPr lang="en-US" sz="900" b="0" baseline="0" dirty="0" smtClean="0">
                          <a:effectLst/>
                          <a:latin typeface="Calibri"/>
                          <a:ea typeface="Calibri"/>
                          <a:cs typeface="Times New Roman"/>
                        </a:rPr>
                        <a:t>.</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W.2.6</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Use facts and definitions to respond to a text, including adjectives.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W.2.2I</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introduce a topic.</a:t>
                      </a:r>
                      <a:r>
                        <a:rPr lang="en-US" sz="900" b="0" baseline="0" dirty="0" smtClean="0">
                          <a:effectLst/>
                          <a:latin typeface="+mn-lt"/>
                          <a:ea typeface="Calibri"/>
                          <a:cs typeface="Times New Roman"/>
                        </a:rPr>
                        <a:t>  Develop it with facts and definitions.</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Provide a concluding statement ( using compare and contrast language.)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W.2.6</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Use facts and definitions in conclusion</a:t>
                      </a:r>
                      <a:r>
                        <a:rPr lang="en-US" sz="900" b="1" dirty="0" smtClean="0">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0" dirty="0" smtClean="0">
                          <a:effectLst/>
                          <a:latin typeface="Calibri"/>
                          <a:ea typeface="Calibri"/>
                          <a:cs typeface="Times New Roman"/>
                        </a:rPr>
                        <a:t>Use past tense irregular verbs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L.2.1d</a:t>
                      </a:r>
                    </a:p>
                    <a:p>
                      <a:pPr marL="0" marR="0" algn="l">
                        <a:lnSpc>
                          <a:spcPct val="100000"/>
                        </a:lnSpc>
                        <a:spcBef>
                          <a:spcPts val="0"/>
                        </a:spcBef>
                        <a:spcAft>
                          <a:spcPts val="0"/>
                        </a:spcAft>
                      </a:pPr>
                      <a:r>
                        <a:rPr lang="en-US" sz="900" b="0" dirty="0" smtClean="0">
                          <a:effectLst/>
                          <a:latin typeface="Calibri"/>
                          <a:ea typeface="Calibri"/>
                          <a:cs typeface="Times New Roman"/>
                        </a:rPr>
                        <a:t>Use past tense irregular verbs correctly.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L.2.1e</a:t>
                      </a:r>
                    </a:p>
                    <a:p>
                      <a:r>
                        <a:rPr lang="en-US" sz="900" b="0" dirty="0" smtClean="0"/>
                        <a:t>Use adjectives and adverbs correctly.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 and answer questions to clarify a speaker’s information</a:t>
                      </a:r>
                      <a:r>
                        <a:rPr lang="en-US" sz="900" b="1" dirty="0" smtClean="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SL.2.2</a:t>
                      </a:r>
                    </a:p>
                    <a:p>
                      <a:pPr marL="0" marR="0" algn="l">
                        <a:lnSpc>
                          <a:spcPct val="100000"/>
                        </a:lnSpc>
                        <a:spcBef>
                          <a:spcPts val="0"/>
                        </a:spcBef>
                        <a:spcAft>
                          <a:spcPts val="0"/>
                        </a:spcAft>
                      </a:pPr>
                      <a:r>
                        <a:rPr lang="en-US" sz="900" b="0" dirty="0" smtClean="0">
                          <a:effectLst/>
                          <a:latin typeface="Calibri"/>
                          <a:ea typeface="Calibri"/>
                          <a:cs typeface="Times New Roman"/>
                        </a:rPr>
                        <a:t>Recount or describe key ideas or details from a text read aloud.</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SL.2.6</a:t>
                      </a:r>
                    </a:p>
                    <a:p>
                      <a:r>
                        <a:rPr lang="en-US" sz="900" b="0" dirty="0" smtClean="0"/>
                        <a:t>Speak in complete sentences when appropriate to</a:t>
                      </a:r>
                      <a:r>
                        <a:rPr lang="en-US" sz="900" b="0" baseline="0" dirty="0" smtClean="0"/>
                        <a:t> provide clarification.</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842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0666994"/>
              </p:ext>
            </p:extLst>
          </p:nvPr>
        </p:nvGraphicFramePr>
        <p:xfrm>
          <a:off x="457200" y="228600"/>
          <a:ext cx="8153400" cy="565404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1 - Quarter 2</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a:t>
                      </a:r>
                    </a:p>
                    <a:p>
                      <a:pPr algn="ctr">
                        <a:lnSpc>
                          <a:spcPct val="100000"/>
                        </a:lnSpc>
                      </a:pP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Retell</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Describing</a:t>
                      </a:r>
                    </a:p>
                    <a:p>
                      <a:pPr algn="ctr">
                        <a:lnSpc>
                          <a:spcPct val="100000"/>
                        </a:lnSpc>
                      </a:pPr>
                      <a:r>
                        <a:rPr lang="en-US" sz="1000" b="1" dirty="0" smtClean="0"/>
                        <a:t>Summarizing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RL.2.5</a:t>
                      </a:r>
                    </a:p>
                    <a:p>
                      <a:pPr marL="0" marR="0" algn="l">
                        <a:lnSpc>
                          <a:spcPct val="100000"/>
                        </a:lnSpc>
                        <a:spcBef>
                          <a:spcPts val="0"/>
                        </a:spcBef>
                        <a:spcAft>
                          <a:spcPts val="0"/>
                        </a:spcAft>
                      </a:pPr>
                      <a:r>
                        <a:rPr lang="en-US" sz="900" b="0" dirty="0" smtClean="0">
                          <a:effectLst/>
                          <a:latin typeface="Calibri"/>
                          <a:ea typeface="Calibri"/>
                          <a:cs typeface="Times New Roman"/>
                        </a:rPr>
                        <a:t>Describe overall story structure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and Text to Understand Story Elements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p>
                      <a:pPr marL="0" marR="0" algn="l">
                        <a:lnSpc>
                          <a:spcPct val="100000"/>
                        </a:lnSpc>
                        <a:spcBef>
                          <a:spcPts val="0"/>
                        </a:spcBef>
                        <a:spcAft>
                          <a:spcPts val="0"/>
                        </a:spcAft>
                      </a:pPr>
                      <a:r>
                        <a:rPr lang="en-US" sz="900" b="0" dirty="0" smtClean="0">
                          <a:effectLst/>
                          <a:latin typeface="Calibri"/>
                          <a:ea typeface="Calibri"/>
                          <a:cs typeface="Times New Roman"/>
                        </a:rPr>
                        <a:t>Understand Character Points of View in Dialogue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Sequence</a:t>
                      </a:r>
                    </a:p>
                    <a:p>
                      <a:pPr marL="0" marR="0" algn="l">
                        <a:lnSpc>
                          <a:spcPct val="100000"/>
                        </a:lnSpc>
                        <a:spcBef>
                          <a:spcPts val="0"/>
                        </a:spcBef>
                        <a:spcAft>
                          <a:spcPts val="0"/>
                        </a:spcAft>
                      </a:pPr>
                      <a:r>
                        <a:rPr lang="en-US" sz="900" dirty="0" smtClean="0">
                          <a:effectLst/>
                          <a:latin typeface="Calibri"/>
                          <a:ea typeface="Calibri"/>
                          <a:cs typeface="Times New Roman"/>
                        </a:rPr>
                        <a:t>Summarize</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Main Idea, Topic, Details</a:t>
                      </a:r>
                    </a:p>
                    <a:p>
                      <a:pPr>
                        <a:lnSpc>
                          <a:spcPct val="100000"/>
                        </a:lnSpc>
                      </a:pPr>
                      <a:r>
                        <a:rPr lang="en-US" sz="900" dirty="0" smtClean="0"/>
                        <a:t>Monitor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42672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Events Sequentially in a Narrative Style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Include Details to Describe Actions, Thoughts, Feelings with Temporal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L.2.1a</a:t>
                      </a:r>
                    </a:p>
                    <a:p>
                      <a:pPr marL="0" marR="0" algn="l">
                        <a:lnSpc>
                          <a:spcPct val="100000"/>
                        </a:lnSpc>
                        <a:spcBef>
                          <a:spcPts val="0"/>
                        </a:spcBef>
                        <a:spcAft>
                          <a:spcPts val="0"/>
                        </a:spcAft>
                      </a:pPr>
                      <a:r>
                        <a:rPr lang="en-US" sz="900" b="0" dirty="0" smtClean="0">
                          <a:effectLst/>
                          <a:latin typeface="Calibri"/>
                          <a:ea typeface="Calibri"/>
                          <a:cs typeface="Times New Roman"/>
                        </a:rPr>
                        <a:t>Use Collective Nouns </a:t>
                      </a:r>
                    </a:p>
                    <a:p>
                      <a:pPr marL="0" marR="0" algn="l">
                        <a:lnSpc>
                          <a:spcPct val="100000"/>
                        </a:lnSpc>
                        <a:spcBef>
                          <a:spcPts val="0"/>
                        </a:spcBef>
                        <a:spcAft>
                          <a:spcPts val="0"/>
                        </a:spcAft>
                      </a:pPr>
                      <a:r>
                        <a:rPr lang="en-US" sz="900" b="1" dirty="0" smtClean="0">
                          <a:effectLst/>
                          <a:latin typeface="Calibri"/>
                          <a:ea typeface="Calibri"/>
                          <a:cs typeface="Times New Roman"/>
                        </a:rPr>
                        <a:t>L.2.1b</a:t>
                      </a:r>
                    </a:p>
                    <a:p>
                      <a:pPr marL="0" marR="0" algn="l">
                        <a:lnSpc>
                          <a:spcPct val="100000"/>
                        </a:lnSpc>
                        <a:spcBef>
                          <a:spcPts val="0"/>
                        </a:spcBef>
                        <a:spcAft>
                          <a:spcPts val="0"/>
                        </a:spcAft>
                      </a:pPr>
                      <a:r>
                        <a:rPr lang="en-US" sz="900" b="0" dirty="0" smtClean="0">
                          <a:effectLst/>
                          <a:latin typeface="Calibri"/>
                          <a:ea typeface="Calibri"/>
                          <a:cs typeface="Times New Roman"/>
                        </a:rPr>
                        <a:t>Use Plural Collective</a:t>
                      </a:r>
                      <a:r>
                        <a:rPr lang="en-US" sz="900" b="0" baseline="0" dirty="0" smtClean="0">
                          <a:effectLst/>
                          <a:latin typeface="Calibri"/>
                          <a:ea typeface="Calibri"/>
                          <a:cs typeface="Times New Roman"/>
                        </a:rPr>
                        <a:t> Nouns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L.2.6</a:t>
                      </a:r>
                    </a:p>
                    <a:p>
                      <a:pPr marL="0" marR="0" algn="l">
                        <a:lnSpc>
                          <a:spcPct val="100000"/>
                        </a:lnSpc>
                        <a:spcBef>
                          <a:spcPts val="0"/>
                        </a:spcBef>
                        <a:spcAft>
                          <a:spcPts val="0"/>
                        </a:spcAft>
                      </a:pPr>
                      <a:r>
                        <a:rPr lang="en-US" sz="900" b="0" dirty="0" smtClean="0">
                          <a:effectLst/>
                          <a:latin typeface="Calibri"/>
                          <a:ea typeface="Calibri"/>
                          <a:cs typeface="Times New Roman"/>
                        </a:rPr>
                        <a:t>Use Topic Words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L.2.4b</a:t>
                      </a:r>
                    </a:p>
                    <a:p>
                      <a:pPr marL="0" marR="0" algn="l">
                        <a:lnSpc>
                          <a:spcPct val="100000"/>
                        </a:lnSpc>
                        <a:spcBef>
                          <a:spcPts val="0"/>
                        </a:spcBef>
                        <a:spcAft>
                          <a:spcPts val="0"/>
                        </a:spcAft>
                      </a:pPr>
                      <a:r>
                        <a:rPr lang="en-US" sz="900" b="0" dirty="0" smtClean="0">
                          <a:effectLst/>
                          <a:latin typeface="Calibri"/>
                          <a:ea typeface="Calibri"/>
                          <a:cs typeface="Times New Roman"/>
                        </a:rPr>
                        <a:t>Use Prefixes to Determine Word Meaning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L.2.1f</a:t>
                      </a:r>
                    </a:p>
                    <a:p>
                      <a:r>
                        <a:rPr lang="en-US" sz="900" b="0" dirty="0" smtClean="0"/>
                        <a:t>Produce Simple and Compound Sentences</a:t>
                      </a:r>
                    </a:p>
                    <a:p>
                      <a:r>
                        <a:rPr lang="en-US" sz="900" b="0" dirty="0" smtClean="0"/>
                        <a:t>L.2.2c</a:t>
                      </a:r>
                    </a:p>
                    <a:p>
                      <a:r>
                        <a:rPr lang="en-US" sz="900" b="0" dirty="0" smtClean="0"/>
                        <a:t>Use an Apostrophe to Form Contractions</a:t>
                      </a:r>
                    </a:p>
                    <a:p>
                      <a:r>
                        <a:rPr lang="en-US" sz="900" b="1" dirty="0" smtClean="0"/>
                        <a:t>L.2.3a</a:t>
                      </a:r>
                    </a:p>
                    <a:p>
                      <a:r>
                        <a:rPr lang="en-US" sz="900" b="0" dirty="0" smtClean="0"/>
                        <a:t>Compare</a:t>
                      </a:r>
                      <a:r>
                        <a:rPr lang="en-US" sz="900" b="0" baseline="0" dirty="0" smtClean="0"/>
                        <a:t> Formal and Informal English</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0" dirty="0" smtClean="0">
                          <a:effectLst/>
                          <a:latin typeface="Calibri"/>
                          <a:ea typeface="Calibri"/>
                          <a:cs typeface="Times New Roman"/>
                        </a:rPr>
                        <a:t>SL.2.1b</a:t>
                      </a:r>
                    </a:p>
                    <a:p>
                      <a:pPr marL="0" marR="0" algn="l">
                        <a:lnSpc>
                          <a:spcPct val="100000"/>
                        </a:lnSpc>
                        <a:spcBef>
                          <a:spcPts val="0"/>
                        </a:spcBef>
                        <a:spcAft>
                          <a:spcPts val="0"/>
                        </a:spcAft>
                      </a:pPr>
                      <a:r>
                        <a:rPr lang="en-US" sz="900" b="0" dirty="0" smtClean="0">
                          <a:effectLst/>
                          <a:latin typeface="Calibri"/>
                          <a:ea typeface="Calibri"/>
                          <a:cs typeface="Times New Roman"/>
                        </a:rPr>
                        <a:t>Participate in Conversations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dirty="0" smtClean="0"/>
                        <a:t>SL.2.5</a:t>
                      </a:r>
                    </a:p>
                    <a:p>
                      <a:r>
                        <a:rPr lang="en-US" sz="900" dirty="0" smtClean="0"/>
                        <a:t>Recount Experiences in Many Ways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Classify</a:t>
                      </a:r>
                    </a:p>
                    <a:p>
                      <a:pPr algn="ctr">
                        <a:lnSpc>
                          <a:spcPct val="100000"/>
                        </a:lnSpc>
                      </a:pPr>
                      <a:r>
                        <a:rPr lang="en-US" sz="1000" b="1" dirty="0" smtClean="0"/>
                        <a:t>Description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Summarize</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Explaining</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RI.2.5</a:t>
                      </a:r>
                    </a:p>
                    <a:p>
                      <a:pPr marL="0" marR="0" algn="l">
                        <a:lnSpc>
                          <a:spcPct val="100000"/>
                        </a:lnSpc>
                        <a:spcBef>
                          <a:spcPts val="0"/>
                        </a:spcBef>
                        <a:spcAft>
                          <a:spcPts val="0"/>
                        </a:spcAft>
                      </a:pPr>
                      <a:r>
                        <a:rPr lang="en-US" sz="900" b="0" dirty="0" smtClean="0">
                          <a:effectLst/>
                          <a:latin typeface="+mn-lt"/>
                          <a:ea typeface="Calibri"/>
                          <a:cs typeface="Times New Roman"/>
                        </a:rPr>
                        <a:t>Use Various Text Features to Locate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RI.2.7</a:t>
                      </a:r>
                    </a:p>
                    <a:p>
                      <a:pPr marL="0" marR="0" algn="l">
                        <a:lnSpc>
                          <a:spcPct val="100000"/>
                        </a:lnSpc>
                        <a:spcBef>
                          <a:spcPts val="0"/>
                        </a:spcBef>
                        <a:spcAft>
                          <a:spcPts val="0"/>
                        </a:spcAft>
                      </a:pPr>
                      <a:r>
                        <a:rPr lang="en-US" sz="900" b="0" dirty="0" smtClean="0">
                          <a:effectLst/>
                          <a:latin typeface="Calibri"/>
                          <a:ea typeface="Calibri"/>
                          <a:cs typeface="Times New Roman"/>
                        </a:rPr>
                        <a:t>Use Images to Clarify a Text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p>
                      <a:pPr marL="0" marR="0" algn="l">
                        <a:lnSpc>
                          <a:spcPct val="100000"/>
                        </a:lnSpc>
                        <a:spcBef>
                          <a:spcPts val="0"/>
                        </a:spcBef>
                        <a:spcAft>
                          <a:spcPts val="0"/>
                        </a:spcAft>
                      </a:pPr>
                      <a:r>
                        <a:rPr lang="en-US" sz="900" b="0" dirty="0" smtClean="0">
                          <a:effectLst/>
                          <a:latin typeface="Calibri"/>
                          <a:ea typeface="Calibri"/>
                          <a:cs typeface="Times New Roman"/>
                        </a:rPr>
                        <a:t>Identify the Main Purpose of Author – (answering, explaining or describing).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Classify</a:t>
                      </a:r>
                    </a:p>
                    <a:p>
                      <a:pPr marL="0" marR="0" algn="l">
                        <a:lnSpc>
                          <a:spcPct val="100000"/>
                        </a:lnSpc>
                        <a:spcBef>
                          <a:spcPts val="0"/>
                        </a:spcBef>
                        <a:spcAft>
                          <a:spcPts val="0"/>
                        </a:spcAft>
                      </a:pPr>
                      <a:r>
                        <a:rPr lang="en-US" sz="900" dirty="0" smtClean="0">
                          <a:effectLst/>
                          <a:latin typeface="+mn-lt"/>
                          <a:ea typeface="Calibri"/>
                          <a:cs typeface="Times New Roman"/>
                        </a:rPr>
                        <a:t>Questioning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Cause and Effect</a:t>
                      </a:r>
                    </a:p>
                    <a:p>
                      <a:pPr>
                        <a:lnSpc>
                          <a:spcPct val="100000"/>
                        </a:lnSpc>
                      </a:pPr>
                      <a:r>
                        <a:rPr lang="en-US" sz="900" dirty="0" smtClean="0"/>
                        <a:t>Predict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Organization</a:t>
                      </a:r>
                    </a:p>
                    <a:p>
                      <a:r>
                        <a:rPr lang="en-US" sz="900" dirty="0" smtClean="0"/>
                        <a:t>Monitor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 an Informational Text about a Topic</a:t>
                      </a:r>
                    </a:p>
                    <a:p>
                      <a:pPr marL="0" marR="0" algn="l">
                        <a:lnSpc>
                          <a:spcPct val="100000"/>
                        </a:lnSpc>
                        <a:spcBef>
                          <a:spcPts val="0"/>
                        </a:spcBef>
                        <a:spcAft>
                          <a:spcPts val="0"/>
                        </a:spcAft>
                      </a:pPr>
                      <a:r>
                        <a:rPr lang="en-US" sz="900" b="1" dirty="0" smtClean="0">
                          <a:effectLst/>
                          <a:latin typeface="Calibri"/>
                          <a:ea typeface="Calibri"/>
                          <a:cs typeface="Times New Roman"/>
                        </a:rPr>
                        <a:t>W.2.7</a:t>
                      </a:r>
                    </a:p>
                    <a:p>
                      <a:pPr marL="0" marR="0" algn="l">
                        <a:lnSpc>
                          <a:spcPct val="100000"/>
                        </a:lnSpc>
                        <a:spcBef>
                          <a:spcPts val="0"/>
                        </a:spcBef>
                        <a:spcAft>
                          <a:spcPts val="0"/>
                        </a:spcAft>
                      </a:pPr>
                      <a:r>
                        <a:rPr lang="en-US" sz="900" b="0" dirty="0" smtClean="0">
                          <a:effectLst/>
                          <a:latin typeface="Calibri"/>
                          <a:ea typeface="Calibri"/>
                          <a:cs typeface="Times New Roman"/>
                        </a:rPr>
                        <a:t>Participate in Shared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 – W.2.7</a:t>
                      </a:r>
                    </a:p>
                    <a:p>
                      <a:pPr marL="0" marR="0" algn="l">
                        <a:lnSpc>
                          <a:spcPct val="100000"/>
                        </a:lnSpc>
                        <a:spcBef>
                          <a:spcPts val="0"/>
                        </a:spcBef>
                        <a:spcAft>
                          <a:spcPts val="0"/>
                        </a:spcAft>
                      </a:pPr>
                      <a:r>
                        <a:rPr lang="en-US" sz="900" b="0" dirty="0" smtClean="0">
                          <a:effectLst/>
                          <a:latin typeface="Calibri"/>
                          <a:ea typeface="Calibri"/>
                          <a:cs typeface="Times New Roman"/>
                        </a:rPr>
                        <a:t>Introduce a Topic from Shared Research</a:t>
                      </a:r>
                    </a:p>
                    <a:p>
                      <a:pPr marL="0" marR="0" algn="l">
                        <a:lnSpc>
                          <a:spcPct val="100000"/>
                        </a:lnSpc>
                        <a:spcBef>
                          <a:spcPts val="0"/>
                        </a:spcBef>
                        <a:spcAft>
                          <a:spcPts val="0"/>
                        </a:spcAft>
                      </a:pPr>
                      <a:r>
                        <a:rPr lang="en-US" sz="900" b="0" dirty="0" smtClean="0">
                          <a:effectLst/>
                          <a:latin typeface="Calibri"/>
                          <a:ea typeface="Calibri"/>
                          <a:cs typeface="Times New Roman"/>
                        </a:rPr>
                        <a:t>Develop</a:t>
                      </a:r>
                      <a:r>
                        <a:rPr lang="en-US" sz="900" b="0" baseline="0" dirty="0" smtClean="0">
                          <a:effectLst/>
                          <a:latin typeface="Calibri"/>
                          <a:ea typeface="Calibri"/>
                          <a:cs typeface="Times New Roman"/>
                        </a:rPr>
                        <a:t> the topic with Facts and Definitions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Sections</a:t>
                      </a:r>
                    </a:p>
                    <a:p>
                      <a:pPr marL="0" marR="0" algn="l">
                        <a:lnSpc>
                          <a:spcPct val="100000"/>
                        </a:lnSpc>
                        <a:spcBef>
                          <a:spcPts val="0"/>
                        </a:spcBef>
                        <a:spcAft>
                          <a:spcPts val="0"/>
                        </a:spcAft>
                      </a:pPr>
                      <a:r>
                        <a:rPr lang="en-US" sz="900" b="1" dirty="0" smtClean="0">
                          <a:effectLst/>
                          <a:latin typeface="Calibri"/>
                          <a:ea typeface="Calibri"/>
                          <a:cs typeface="Times New Roman"/>
                        </a:rPr>
                        <a:t>W.2.5</a:t>
                      </a:r>
                    </a:p>
                    <a:p>
                      <a:pPr marL="0" marR="0" algn="l">
                        <a:lnSpc>
                          <a:spcPct val="100000"/>
                        </a:lnSpc>
                        <a:spcBef>
                          <a:spcPts val="0"/>
                        </a:spcBef>
                        <a:spcAft>
                          <a:spcPts val="0"/>
                        </a:spcAft>
                      </a:pPr>
                      <a:r>
                        <a:rPr lang="en-US" sz="900" b="0" dirty="0" smtClean="0">
                          <a:effectLst/>
                          <a:latin typeface="Calibri"/>
                          <a:ea typeface="Calibri"/>
                          <a:cs typeface="Times New Roman"/>
                        </a:rPr>
                        <a:t>Strengthen</a:t>
                      </a:r>
                      <a:r>
                        <a:rPr lang="en-US" sz="900" b="0" baseline="0" dirty="0" smtClean="0">
                          <a:effectLst/>
                          <a:latin typeface="Calibri"/>
                          <a:ea typeface="Calibri"/>
                          <a:cs typeface="Times New Roman"/>
                        </a:rPr>
                        <a:t> Writing with Support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L.2.1.e</a:t>
                      </a:r>
                    </a:p>
                    <a:p>
                      <a:pPr marL="0" marR="0" algn="l">
                        <a:lnSpc>
                          <a:spcPct val="100000"/>
                        </a:lnSpc>
                        <a:spcBef>
                          <a:spcPts val="0"/>
                        </a:spcBef>
                        <a:spcAft>
                          <a:spcPts val="0"/>
                        </a:spcAft>
                      </a:pPr>
                      <a:r>
                        <a:rPr lang="en-US" sz="900" b="0" dirty="0" smtClean="0">
                          <a:effectLst/>
                          <a:latin typeface="Calibri"/>
                          <a:ea typeface="Calibri"/>
                          <a:cs typeface="Times New Roman"/>
                        </a:rPr>
                        <a:t>Use Adjectives and Adverbs Correctly</a:t>
                      </a:r>
                    </a:p>
                    <a:p>
                      <a:pPr marL="0" marR="0" algn="l">
                        <a:lnSpc>
                          <a:spcPct val="100000"/>
                        </a:lnSpc>
                        <a:spcBef>
                          <a:spcPts val="0"/>
                        </a:spcBef>
                        <a:spcAft>
                          <a:spcPts val="0"/>
                        </a:spcAft>
                      </a:pPr>
                      <a:r>
                        <a:rPr lang="en-US" sz="900" b="1" dirty="0" smtClean="0">
                          <a:effectLst/>
                          <a:latin typeface="Calibri"/>
                          <a:ea typeface="Calibri"/>
                          <a:cs typeface="Times New Roman"/>
                        </a:rPr>
                        <a:t>L.24e</a:t>
                      </a:r>
                    </a:p>
                    <a:p>
                      <a:pPr marL="0" marR="0" algn="l">
                        <a:lnSpc>
                          <a:spcPct val="100000"/>
                        </a:lnSpc>
                        <a:spcBef>
                          <a:spcPts val="0"/>
                        </a:spcBef>
                        <a:spcAft>
                          <a:spcPts val="0"/>
                        </a:spcAft>
                      </a:pPr>
                      <a:r>
                        <a:rPr lang="en-US" sz="900" b="0" dirty="0" smtClean="0">
                          <a:effectLst/>
                          <a:latin typeface="Calibri"/>
                          <a:ea typeface="Calibri"/>
                          <a:cs typeface="Times New Roman"/>
                        </a:rPr>
                        <a:t>Use Beginning Dictionaries</a:t>
                      </a:r>
                      <a:r>
                        <a:rPr lang="en-US" sz="900" b="0" baseline="0" dirty="0" smtClean="0">
                          <a:effectLst/>
                          <a:latin typeface="Calibri"/>
                          <a:ea typeface="Calibri"/>
                          <a:cs typeface="Times New Roman"/>
                        </a:rPr>
                        <a:t> and Glossaries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L.2.5a</a:t>
                      </a:r>
                    </a:p>
                    <a:p>
                      <a:pPr marL="0" marR="0" algn="l">
                        <a:lnSpc>
                          <a:spcPct val="100000"/>
                        </a:lnSpc>
                        <a:spcBef>
                          <a:spcPts val="0"/>
                        </a:spcBef>
                        <a:spcAft>
                          <a:spcPts val="0"/>
                        </a:spcAft>
                      </a:pPr>
                      <a:r>
                        <a:rPr lang="en-US" sz="900" b="0" dirty="0" smtClean="0">
                          <a:effectLst/>
                          <a:latin typeface="Calibri"/>
                          <a:ea typeface="Calibri"/>
                          <a:cs typeface="Times New Roman"/>
                        </a:rPr>
                        <a:t>Connect Words to Real Life Use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L.2.2e</a:t>
                      </a:r>
                    </a:p>
                    <a:p>
                      <a:r>
                        <a:rPr lang="en-US" sz="900" b="0" dirty="0" smtClean="0"/>
                        <a:t>Consult Reference Materials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SL.2.1c</a:t>
                      </a:r>
                    </a:p>
                    <a:p>
                      <a:pPr marL="0" marR="0" algn="l">
                        <a:lnSpc>
                          <a:spcPct val="100000"/>
                        </a:lnSpc>
                        <a:spcBef>
                          <a:spcPts val="0"/>
                        </a:spcBef>
                        <a:spcAft>
                          <a:spcPts val="0"/>
                        </a:spcAft>
                      </a:pPr>
                      <a:r>
                        <a:rPr lang="en-US" sz="900" b="0" dirty="0" smtClean="0">
                          <a:effectLst/>
                          <a:latin typeface="Calibri"/>
                          <a:ea typeface="Calibri"/>
                          <a:cs typeface="Times New Roman"/>
                        </a:rPr>
                        <a:t>Ask for Clarification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SL.2.1a</a:t>
                      </a:r>
                    </a:p>
                    <a:p>
                      <a:r>
                        <a:rPr lang="en-US" sz="900" b="0" dirty="0" smtClean="0"/>
                        <a:t>Follow Discussion Rules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044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8531738"/>
              </p:ext>
            </p:extLst>
          </p:nvPr>
        </p:nvGraphicFramePr>
        <p:xfrm>
          <a:off x="457200" y="76200"/>
          <a:ext cx="8153400" cy="6499860"/>
        </p:xfrm>
        <a:graphic>
          <a:graphicData uri="http://schemas.openxmlformats.org/drawingml/2006/table">
            <a:tbl>
              <a:tblPr firstRow="1" firstCol="1" bandRow="1"/>
              <a:tblGrid>
                <a:gridCol w="1828800"/>
                <a:gridCol w="2133600"/>
                <a:gridCol w="22275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2- Quarter 3</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Defining</a:t>
                      </a:r>
                    </a:p>
                    <a:p>
                      <a:pPr algn="ctr">
                        <a:lnSpc>
                          <a:spcPct val="100000"/>
                        </a:lnSpc>
                      </a:pPr>
                      <a:r>
                        <a:rPr lang="en-US" sz="1000" b="1" dirty="0" smtClean="0"/>
                        <a:t>Interpret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Describe</a:t>
                      </a:r>
                    </a:p>
                    <a:p>
                      <a:pPr algn="ctr">
                        <a:lnSpc>
                          <a:spcPct val="100000"/>
                        </a:lnSpc>
                      </a:pPr>
                      <a:r>
                        <a:rPr lang="en-US" sz="1000" b="1" dirty="0" smtClean="0"/>
                        <a:t>Summarize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Draw Conclusions</a:t>
                      </a:r>
                    </a:p>
                    <a:p>
                      <a:pPr algn="ctr">
                        <a:lnSpc>
                          <a:spcPct val="100000"/>
                        </a:lnSpc>
                      </a:pPr>
                      <a:r>
                        <a:rPr lang="en-US" sz="1000" b="1" dirty="0" smtClean="0"/>
                        <a:t>Compare</a:t>
                      </a:r>
                      <a:r>
                        <a:rPr lang="en-US" sz="1000" b="1" baseline="0" dirty="0" smtClean="0"/>
                        <a:t>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RL.2.4</a:t>
                      </a:r>
                    </a:p>
                    <a:p>
                      <a:pPr marL="0" marR="0" algn="l">
                        <a:lnSpc>
                          <a:spcPct val="100000"/>
                        </a:lnSpc>
                        <a:spcBef>
                          <a:spcPts val="0"/>
                        </a:spcBef>
                        <a:spcAft>
                          <a:spcPts val="0"/>
                        </a:spcAft>
                      </a:pPr>
                      <a:r>
                        <a:rPr lang="en-US" sz="900" b="0" dirty="0" smtClean="0">
                          <a:effectLst/>
                          <a:latin typeface="Calibri"/>
                          <a:ea typeface="Calibri"/>
                          <a:cs typeface="Times New Roman"/>
                        </a:rPr>
                        <a:t>Describe how  words and phrases supply rhythm and meaning (story, poem, song)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words, digital texts to understand characters, setting, plot</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2+ version of same story by different authors.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Inferences</a:t>
                      </a:r>
                    </a:p>
                    <a:p>
                      <a:pPr marL="0" marR="0" algn="l">
                        <a:lnSpc>
                          <a:spcPct val="100000"/>
                        </a:lnSpc>
                        <a:spcBef>
                          <a:spcPts val="0"/>
                        </a:spcBef>
                        <a:spcAft>
                          <a:spcPts val="0"/>
                        </a:spcAft>
                      </a:pPr>
                      <a:r>
                        <a:rPr lang="en-US" sz="900" dirty="0" smtClean="0">
                          <a:effectLst/>
                          <a:latin typeface="Calibri"/>
                          <a:ea typeface="Calibri"/>
                          <a:cs typeface="Times New Roman"/>
                        </a:rPr>
                        <a:t>Predict and Infer</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Noting Details</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Drawing Conclusions</a:t>
                      </a:r>
                    </a:p>
                    <a:p>
                      <a:pPr>
                        <a:lnSpc>
                          <a:spcPct val="100000"/>
                        </a:lnSpc>
                      </a:pPr>
                      <a:r>
                        <a:rPr lang="en-US" sz="900" dirty="0" smtClean="0"/>
                        <a:t>Predict and Infer</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 </a:t>
                      </a:r>
                    </a:p>
                    <a:p>
                      <a:pPr marL="0" marR="0" algn="l">
                        <a:lnSpc>
                          <a:spcPct val="100000"/>
                        </a:lnSpc>
                        <a:spcBef>
                          <a:spcPts val="0"/>
                        </a:spcBef>
                        <a:spcAft>
                          <a:spcPts val="0"/>
                        </a:spcAft>
                      </a:pPr>
                      <a:r>
                        <a:rPr lang="en-US" sz="900" b="1" dirty="0" smtClean="0">
                          <a:effectLst/>
                          <a:latin typeface="Calibri"/>
                          <a:ea typeface="Calibri"/>
                          <a:cs typeface="Times New Roman"/>
                        </a:rPr>
                        <a:t>Pre-plan</a:t>
                      </a:r>
                      <a:r>
                        <a:rPr lang="en-US" sz="900" b="1" baseline="0" dirty="0" smtClean="0">
                          <a:effectLst/>
                          <a:latin typeface="Calibri"/>
                          <a:ea typeface="Calibri"/>
                          <a:cs typeface="Times New Roman"/>
                        </a:rPr>
                        <a:t> a narrative (story, song, poem) </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and Revise a sequence of events,.</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Gather information from provided sources (add illustrations)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W.2.3</a:t>
                      </a:r>
                    </a:p>
                    <a:p>
                      <a:pPr marL="0" marR="0" algn="l">
                        <a:lnSpc>
                          <a:spcPct val="100000"/>
                        </a:lnSpc>
                        <a:spcBef>
                          <a:spcPts val="0"/>
                        </a:spcBef>
                        <a:spcAft>
                          <a:spcPts val="0"/>
                        </a:spcAft>
                      </a:pPr>
                      <a:r>
                        <a:rPr lang="en-US" sz="900" b="0" dirty="0" smtClean="0">
                          <a:effectLst/>
                          <a:latin typeface="Calibri"/>
                          <a:ea typeface="Calibri"/>
                          <a:cs typeface="Times New Roman"/>
                        </a:rPr>
                        <a:t>User temporal words to signal even order.  Edit Reflexive Pronouns</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L.2.4c</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known root words for word meaning.</a:t>
                      </a:r>
                    </a:p>
                    <a:p>
                      <a:pPr marL="0" marR="0" algn="l">
                        <a:lnSpc>
                          <a:spcPct val="100000"/>
                        </a:lnSpc>
                        <a:spcBef>
                          <a:spcPts val="0"/>
                        </a:spcBef>
                        <a:spcAft>
                          <a:spcPts val="0"/>
                        </a:spcAft>
                      </a:pPr>
                      <a:r>
                        <a:rPr lang="en-US" sz="900" b="1" baseline="0" dirty="0" smtClean="0">
                          <a:effectLst/>
                          <a:latin typeface="Calibri"/>
                          <a:ea typeface="Calibri"/>
                          <a:cs typeface="Times New Roman"/>
                        </a:rPr>
                        <a:t>L.2.4d</a:t>
                      </a:r>
                    </a:p>
                    <a:p>
                      <a:pPr marL="0" marR="0" algn="l">
                        <a:lnSpc>
                          <a:spcPct val="100000"/>
                        </a:lnSpc>
                        <a:spcBef>
                          <a:spcPts val="0"/>
                        </a:spcBef>
                        <a:spcAft>
                          <a:spcPts val="0"/>
                        </a:spcAft>
                      </a:pPr>
                      <a:r>
                        <a:rPr lang="en-US" sz="900" b="0" baseline="0" dirty="0" smtClean="0">
                          <a:effectLst/>
                          <a:latin typeface="Calibri"/>
                          <a:ea typeface="Calibri"/>
                          <a:cs typeface="Times New Roman"/>
                        </a:rPr>
                        <a:t>Use compound words as word meaning clues.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L.2.4b</a:t>
                      </a:r>
                    </a:p>
                    <a:p>
                      <a:pPr marL="0" marR="0" algn="l">
                        <a:lnSpc>
                          <a:spcPct val="100000"/>
                        </a:lnSpc>
                        <a:spcBef>
                          <a:spcPts val="0"/>
                        </a:spcBef>
                        <a:spcAft>
                          <a:spcPts val="0"/>
                        </a:spcAft>
                      </a:pPr>
                      <a:r>
                        <a:rPr lang="en-US" sz="900" b="0" dirty="0" smtClean="0">
                          <a:effectLst/>
                          <a:latin typeface="Calibri"/>
                          <a:ea typeface="Calibri"/>
                          <a:cs typeface="Times New Roman"/>
                        </a:rPr>
                        <a:t>Determine word</a:t>
                      </a:r>
                      <a:r>
                        <a:rPr lang="en-US" sz="900" b="0" baseline="0" dirty="0" smtClean="0">
                          <a:effectLst/>
                          <a:latin typeface="Calibri"/>
                          <a:ea typeface="Calibri"/>
                          <a:cs typeface="Times New Roman"/>
                        </a:rPr>
                        <a:t> meaning when prefix is added to a known word.</a:t>
                      </a:r>
                    </a:p>
                    <a:p>
                      <a:pPr marL="0" marR="0" algn="l">
                        <a:lnSpc>
                          <a:spcPct val="100000"/>
                        </a:lnSpc>
                        <a:spcBef>
                          <a:spcPts val="0"/>
                        </a:spcBef>
                        <a:spcAft>
                          <a:spcPts val="0"/>
                        </a:spcAft>
                      </a:pPr>
                      <a:r>
                        <a:rPr lang="en-US" sz="900" b="1" baseline="0" dirty="0" smtClean="0">
                          <a:effectLst/>
                          <a:latin typeface="Calibri"/>
                          <a:ea typeface="Calibri"/>
                          <a:cs typeface="Times New Roman"/>
                        </a:rPr>
                        <a:t>L.2.1b</a:t>
                      </a:r>
                    </a:p>
                    <a:p>
                      <a:pPr marL="0" marR="0" algn="l">
                        <a:lnSpc>
                          <a:spcPct val="100000"/>
                        </a:lnSpc>
                        <a:spcBef>
                          <a:spcPts val="0"/>
                        </a:spcBef>
                        <a:spcAft>
                          <a:spcPts val="0"/>
                        </a:spcAft>
                      </a:pPr>
                      <a:r>
                        <a:rPr lang="en-US" sz="900" b="0" baseline="0" dirty="0" smtClean="0">
                          <a:effectLst/>
                          <a:latin typeface="Calibri"/>
                          <a:ea typeface="Calibri"/>
                          <a:cs typeface="Times New Roman"/>
                        </a:rPr>
                        <a:t>Use common irregular plurals (mice, fish)</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L.2.1c</a:t>
                      </a:r>
                    </a:p>
                    <a:p>
                      <a:r>
                        <a:rPr lang="en-US" sz="900" b="0" dirty="0" smtClean="0"/>
                        <a:t>Use</a:t>
                      </a:r>
                      <a:r>
                        <a:rPr lang="en-US" sz="900" b="0" baseline="0" dirty="0" smtClean="0"/>
                        <a:t> reflexive pronouns correctly (myself, ourselves).</a:t>
                      </a:r>
                    </a:p>
                    <a:p>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3">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sz="10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4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900" b="1" dirty="0" smtClean="0"/>
                        <a:t>SL.2.5</a:t>
                      </a:r>
                    </a:p>
                    <a:p>
                      <a:r>
                        <a:rPr lang="en-US" sz="900" b="0" dirty="0" smtClean="0"/>
                        <a:t>Add visuals to stories to clarify ideas, thoughts and feelings.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SL.2.4</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facts and details to recount a story.</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Defining</a:t>
                      </a:r>
                    </a:p>
                    <a:p>
                      <a:pPr algn="ctr">
                        <a:lnSpc>
                          <a:spcPct val="100000"/>
                        </a:lnSpc>
                      </a:pPr>
                      <a:r>
                        <a:rPr lang="en-US" sz="900" b="1" dirty="0" smtClean="0"/>
                        <a:t>Supporting</a:t>
                      </a:r>
                      <a:r>
                        <a:rPr lang="en-US" sz="900" b="1" baseline="0" dirty="0" smtClean="0"/>
                        <a:t> Opinions</a:t>
                      </a:r>
                      <a:endParaRPr lang="en-US" sz="9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Conclusions</a:t>
                      </a:r>
                    </a:p>
                    <a:p>
                      <a:pPr algn="ctr"/>
                      <a:r>
                        <a:rPr lang="en-US" sz="900" b="1" dirty="0" smtClean="0"/>
                        <a:t>Evaluate</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Compare</a:t>
                      </a:r>
                      <a:r>
                        <a:rPr lang="en-US" sz="900" b="1" baseline="0" dirty="0" smtClean="0"/>
                        <a:t> and Contrast</a:t>
                      </a:r>
                    </a:p>
                    <a:p>
                      <a:pPr algn="ctr">
                        <a:lnSpc>
                          <a:spcPct val="100000"/>
                        </a:lnSpc>
                      </a:pPr>
                      <a:r>
                        <a:rPr lang="en-US" sz="900" b="1" baseline="0" dirty="0" smtClean="0"/>
                        <a:t>Hypothesis</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RI.2.4</a:t>
                      </a:r>
                    </a:p>
                    <a:p>
                      <a:pPr marL="0" marR="0" algn="l">
                        <a:lnSpc>
                          <a:spcPct val="100000"/>
                        </a:lnSpc>
                        <a:spcBef>
                          <a:spcPts val="0"/>
                        </a:spcBef>
                        <a:spcAft>
                          <a:spcPts val="0"/>
                        </a:spcAft>
                      </a:pPr>
                      <a:r>
                        <a:rPr lang="en-US" sz="900" b="0" dirty="0" smtClean="0">
                          <a:effectLst/>
                          <a:latin typeface="+mn-lt"/>
                          <a:ea typeface="Calibri"/>
                          <a:cs typeface="Times New Roman"/>
                        </a:rPr>
                        <a:t>Determine</a:t>
                      </a:r>
                      <a:r>
                        <a:rPr lang="en-US" sz="900" b="0" baseline="0" dirty="0" smtClean="0">
                          <a:effectLst/>
                          <a:latin typeface="+mn-lt"/>
                          <a:ea typeface="Calibri"/>
                          <a:cs typeface="Times New Roman"/>
                        </a:rPr>
                        <a:t> word and phrase meaning.</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RI.2.8</a:t>
                      </a:r>
                    </a:p>
                    <a:p>
                      <a:r>
                        <a:rPr lang="en-US" sz="900" dirty="0" smtClean="0"/>
                        <a:t>Describe how reasons support points in a text.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algn="l">
                        <a:lnSpc>
                          <a:spcPct val="100000"/>
                        </a:lnSpc>
                        <a:spcBef>
                          <a:spcPts val="0"/>
                        </a:spcBef>
                        <a:spcAft>
                          <a:spcPts val="0"/>
                        </a:spcAft>
                      </a:pPr>
                      <a:r>
                        <a:rPr lang="en-US" sz="900" b="0" dirty="0" smtClean="0">
                          <a:effectLst/>
                          <a:latin typeface="Calibri"/>
                          <a:ea typeface="Calibri"/>
                          <a:cs typeface="Times New Roman"/>
                        </a:rPr>
                        <a:t>Compare/Contrast important points in two texts on the same topic.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Fact</a:t>
                      </a:r>
                      <a:r>
                        <a:rPr lang="en-US" sz="900" baseline="0" dirty="0" smtClean="0">
                          <a:effectLst/>
                          <a:latin typeface="+mn-lt"/>
                          <a:ea typeface="Calibri"/>
                          <a:cs typeface="Times New Roman"/>
                        </a:rPr>
                        <a:t> and Opinion</a:t>
                      </a:r>
                    </a:p>
                    <a:p>
                      <a:pPr marL="0" marR="0" algn="l">
                        <a:lnSpc>
                          <a:spcPct val="100000"/>
                        </a:lnSpc>
                        <a:spcBef>
                          <a:spcPts val="0"/>
                        </a:spcBef>
                        <a:spcAft>
                          <a:spcPts val="0"/>
                        </a:spcAft>
                      </a:pPr>
                      <a:r>
                        <a:rPr lang="en-US" sz="900" baseline="0" dirty="0" smtClean="0">
                          <a:effectLst/>
                          <a:latin typeface="+mn-lt"/>
                          <a:ea typeface="Calibri"/>
                          <a:cs typeface="Times New Roman"/>
                        </a:rPr>
                        <a:t>Questioning</a:t>
                      </a:r>
                      <a:endParaRPr lang="en-US" sz="90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Author’s Purpose</a:t>
                      </a:r>
                    </a:p>
                    <a:p>
                      <a:r>
                        <a:rPr lang="en-US" sz="900" dirty="0" smtClean="0"/>
                        <a:t>Monitor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Making Judgments</a:t>
                      </a:r>
                    </a:p>
                    <a:p>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p>
                      <a:r>
                        <a:rPr lang="en-US" sz="900" dirty="0" smtClean="0"/>
                        <a:t>Model introduction, topic and facts to develop points.</a:t>
                      </a:r>
                    </a:p>
                    <a:p>
                      <a:r>
                        <a:rPr lang="en-US" sz="900" b="1" dirty="0" smtClean="0"/>
                        <a:t>W.2.7</a:t>
                      </a:r>
                    </a:p>
                    <a:p>
                      <a:r>
                        <a:rPr lang="en-US" sz="900" dirty="0" smtClean="0"/>
                        <a:t>Participate</a:t>
                      </a:r>
                      <a:r>
                        <a:rPr lang="en-US" sz="900" baseline="0" dirty="0" smtClean="0"/>
                        <a:t> in shared research and writing projects to produce a product.</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W.2.2</a:t>
                      </a:r>
                    </a:p>
                    <a:p>
                      <a:r>
                        <a:rPr lang="en-US" sz="900" dirty="0" smtClean="0"/>
                        <a:t>Introduce topic with facts and definitions to develop a point.</a:t>
                      </a:r>
                    </a:p>
                    <a:p>
                      <a:r>
                        <a:rPr lang="en-US" sz="900" b="1" dirty="0" smtClean="0"/>
                        <a:t>W.2.5</a:t>
                      </a:r>
                    </a:p>
                    <a:p>
                      <a:r>
                        <a:rPr lang="en-US" sz="900" dirty="0" smtClean="0"/>
                        <a:t>Focus on a topic and strengthen by revising with guidance from adults/peers.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 or sections.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L.2.4e</a:t>
                      </a:r>
                    </a:p>
                    <a:p>
                      <a:pPr marL="0" marR="0" algn="l">
                        <a:lnSpc>
                          <a:spcPct val="100000"/>
                        </a:lnSpc>
                        <a:spcBef>
                          <a:spcPts val="0"/>
                        </a:spcBef>
                        <a:spcAft>
                          <a:spcPts val="0"/>
                        </a:spcAft>
                      </a:pPr>
                      <a:r>
                        <a:rPr lang="en-US" sz="900" b="0" dirty="0" smtClean="0">
                          <a:effectLst/>
                          <a:latin typeface="Calibri"/>
                          <a:ea typeface="Calibri"/>
                          <a:cs typeface="Times New Roman"/>
                        </a:rPr>
                        <a:t>Use dictionaries</a:t>
                      </a:r>
                      <a:r>
                        <a:rPr lang="en-US" sz="900" b="0" baseline="0" dirty="0" smtClean="0">
                          <a:effectLst/>
                          <a:latin typeface="Calibri"/>
                          <a:ea typeface="Calibri"/>
                          <a:cs typeface="Times New Roman"/>
                        </a:rPr>
                        <a:t> to clarify word meaning.</a:t>
                      </a:r>
                    </a:p>
                    <a:p>
                      <a:pPr marL="0" marR="0" algn="l">
                        <a:lnSpc>
                          <a:spcPct val="100000"/>
                        </a:lnSpc>
                        <a:spcBef>
                          <a:spcPts val="0"/>
                        </a:spcBef>
                        <a:spcAft>
                          <a:spcPts val="0"/>
                        </a:spcAft>
                      </a:pPr>
                      <a:r>
                        <a:rPr lang="en-US" sz="900" b="1" baseline="0" dirty="0" smtClean="0">
                          <a:effectLst/>
                          <a:latin typeface="Calibri"/>
                          <a:ea typeface="Calibri"/>
                          <a:cs typeface="Times New Roman"/>
                        </a:rPr>
                        <a:t>L.2.2e</a:t>
                      </a:r>
                    </a:p>
                    <a:p>
                      <a:pPr marL="0" marR="0" algn="l">
                        <a:lnSpc>
                          <a:spcPct val="100000"/>
                        </a:lnSpc>
                        <a:spcBef>
                          <a:spcPts val="0"/>
                        </a:spcBef>
                        <a:spcAft>
                          <a:spcPts val="0"/>
                        </a:spcAft>
                      </a:pPr>
                      <a:r>
                        <a:rPr lang="en-US" sz="900" b="0" baseline="0" dirty="0" smtClean="0">
                          <a:effectLst/>
                          <a:latin typeface="Calibri"/>
                          <a:ea typeface="Calibri"/>
                          <a:cs typeface="Times New Roman"/>
                        </a:rPr>
                        <a:t>Consult references to edit spelling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L.2.2a </a:t>
                      </a:r>
                    </a:p>
                    <a:p>
                      <a:r>
                        <a:rPr lang="en-US" sz="900" dirty="0" smtClean="0"/>
                        <a:t>Capitalize</a:t>
                      </a:r>
                      <a:r>
                        <a:rPr lang="en-US" sz="900" baseline="0" dirty="0" smtClean="0"/>
                        <a:t> holidays, names, states, etc…</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L.2.3a</a:t>
                      </a:r>
                    </a:p>
                    <a:p>
                      <a:r>
                        <a:rPr lang="en-US" sz="900" b="0" dirty="0" smtClean="0"/>
                        <a:t>Edit writing using formal English</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Ask/answer</a:t>
                      </a:r>
                      <a:r>
                        <a:rPr lang="en-US" sz="900" b="0" baseline="0" dirty="0" smtClean="0">
                          <a:effectLst/>
                          <a:latin typeface="Calibri"/>
                          <a:ea typeface="Calibri"/>
                          <a:cs typeface="Times New Roman"/>
                        </a:rPr>
                        <a:t> questions from a speaker to clarify a topic or issue.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a:t>
                      </a:r>
                    </a:p>
                    <a:p>
                      <a:r>
                        <a:rPr lang="en-US" sz="900" dirty="0" smtClean="0"/>
                        <a:t>Participate in collaborative</a:t>
                      </a:r>
                      <a:r>
                        <a:rPr lang="en-US" sz="900" baseline="0" dirty="0" smtClean="0"/>
                        <a:t> conversations with diverse partners.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SL.2..5</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t>Add visuals OR</a:t>
                      </a:r>
                      <a:r>
                        <a:rPr lang="en-US" sz="900" b="0" baseline="0" dirty="0" smtClean="0"/>
                        <a:t> audio</a:t>
                      </a:r>
                      <a:r>
                        <a:rPr lang="en-US" sz="900" b="0" dirty="0" smtClean="0"/>
                        <a:t> to stories to clarify ideas, thoughts and feelings.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4932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5532766"/>
              </p:ext>
            </p:extLst>
          </p:nvPr>
        </p:nvGraphicFramePr>
        <p:xfrm>
          <a:off x="457200" y="76200"/>
          <a:ext cx="8153400" cy="6583680"/>
        </p:xfrm>
        <a:graphic>
          <a:graphicData uri="http://schemas.openxmlformats.org/drawingml/2006/table">
            <a:tbl>
              <a:tblPr firstRow="1" firstCol="1" bandRow="1"/>
              <a:tblGrid>
                <a:gridCol w="1981200"/>
                <a:gridCol w="2133600"/>
                <a:gridCol w="2075180"/>
                <a:gridCol w="196342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2 -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a:t>
                      </a:r>
                    </a:p>
                    <a:p>
                      <a:pPr algn="ctr">
                        <a:lnSpc>
                          <a:spcPct val="100000"/>
                        </a:lnSpc>
                      </a:pPr>
                      <a:r>
                        <a:rPr lang="en-US" sz="1000" b="1" dirty="0" smtClean="0"/>
                        <a:t>Describe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Supporting Opinions</a:t>
                      </a:r>
                    </a:p>
                    <a:p>
                      <a:pPr algn="ctr">
                        <a:lnSpc>
                          <a:spcPct val="100000"/>
                        </a:lnSpc>
                      </a:pPr>
                      <a:r>
                        <a:rPr lang="en-US" sz="1000" b="1" dirty="0" smtClean="0"/>
                        <a:t>Contrasting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RL.2.3</a:t>
                      </a:r>
                    </a:p>
                    <a:p>
                      <a:pPr marL="0" marR="0" algn="l">
                        <a:lnSpc>
                          <a:spcPct val="100000"/>
                        </a:lnSpc>
                        <a:spcBef>
                          <a:spcPts val="0"/>
                        </a:spcBef>
                        <a:spcAft>
                          <a:spcPts val="0"/>
                        </a:spcAft>
                      </a:pPr>
                      <a:r>
                        <a:rPr lang="en-US" sz="900" b="0" dirty="0" smtClean="0">
                          <a:effectLst/>
                          <a:latin typeface="Calibri"/>
                          <a:ea typeface="Calibri"/>
                          <a:cs typeface="Times New Roman"/>
                        </a:rPr>
                        <a:t>How</a:t>
                      </a:r>
                      <a:r>
                        <a:rPr lang="en-US" sz="900" b="0" baseline="0" dirty="0" smtClean="0">
                          <a:effectLst/>
                          <a:latin typeface="Calibri"/>
                          <a:ea typeface="Calibri"/>
                          <a:cs typeface="Times New Roman"/>
                        </a:rPr>
                        <a:t> characters response to major events and challenges.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RL.2.6</a:t>
                      </a:r>
                    </a:p>
                    <a:p>
                      <a:pPr marL="0" marR="0" algn="l">
                        <a:lnSpc>
                          <a:spcPct val="100000"/>
                        </a:lnSpc>
                        <a:spcBef>
                          <a:spcPts val="0"/>
                        </a:spcBef>
                        <a:spcAft>
                          <a:spcPts val="0"/>
                        </a:spcAft>
                      </a:pPr>
                      <a:r>
                        <a:rPr lang="en-US" sz="900" b="0" dirty="0" smtClean="0">
                          <a:effectLst/>
                          <a:latin typeface="Calibri"/>
                          <a:ea typeface="Calibri"/>
                          <a:cs typeface="Times New Roman"/>
                        </a:rPr>
                        <a:t>Recognize points of view of different characters (different voices in dialogue)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RL.2.9</a:t>
                      </a:r>
                    </a:p>
                    <a:p>
                      <a:pPr marL="0" marR="0" algn="l">
                        <a:lnSpc>
                          <a:spcPct val="100000"/>
                        </a:lnSpc>
                        <a:spcBef>
                          <a:spcPts val="0"/>
                        </a:spcBef>
                        <a:spcAft>
                          <a:spcPts val="0"/>
                        </a:spcAft>
                      </a:pPr>
                      <a:r>
                        <a:rPr lang="en-US" sz="900" b="0" dirty="0" smtClean="0">
                          <a:effectLst/>
                          <a:latin typeface="Calibri"/>
                          <a:ea typeface="Calibri"/>
                          <a:cs typeface="Times New Roman"/>
                        </a:rPr>
                        <a:t>Compare</a:t>
                      </a:r>
                      <a:r>
                        <a:rPr lang="en-US" sz="900" b="0" baseline="0" dirty="0" smtClean="0">
                          <a:effectLst/>
                          <a:latin typeface="Calibri"/>
                          <a:ea typeface="Calibri"/>
                          <a:cs typeface="Times New Roman"/>
                        </a:rPr>
                        <a:t> and Contrast 2+ versions of same story by different authors.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Problem</a:t>
                      </a:r>
                      <a:r>
                        <a:rPr lang="en-US" sz="900" baseline="0" dirty="0" smtClean="0">
                          <a:effectLst/>
                          <a:latin typeface="Calibri"/>
                          <a:ea typeface="Calibri"/>
                          <a:cs typeface="Times New Roman"/>
                        </a:rPr>
                        <a:t> Solving</a:t>
                      </a:r>
                    </a:p>
                    <a:p>
                      <a:pPr marL="0" marR="0" algn="l">
                        <a:lnSpc>
                          <a:spcPct val="100000"/>
                        </a:lnSpc>
                        <a:spcBef>
                          <a:spcPts val="0"/>
                        </a:spcBef>
                        <a:spcAft>
                          <a:spcPts val="0"/>
                        </a:spcAft>
                      </a:pPr>
                      <a:r>
                        <a:rPr lang="en-US" sz="900" baseline="0" dirty="0" smtClean="0">
                          <a:effectLst/>
                          <a:latin typeface="Calibri"/>
                          <a:ea typeface="Calibri"/>
                          <a:cs typeface="Times New Roman"/>
                        </a:rPr>
                        <a:t>Questioning to 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Predicting Outcomes</a:t>
                      </a:r>
                    </a:p>
                    <a:p>
                      <a:pPr>
                        <a:lnSpc>
                          <a:spcPct val="100000"/>
                        </a:lnSpc>
                      </a:pPr>
                      <a:r>
                        <a:rPr lang="en-US" sz="900" dirty="0" smtClean="0"/>
                        <a:t>Predict</a:t>
                      </a:r>
                      <a:r>
                        <a:rPr lang="en-US" sz="900" baseline="0" dirty="0" smtClean="0"/>
                        <a:t> and Infer</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Compare and Contrast</a:t>
                      </a:r>
                    </a:p>
                    <a:p>
                      <a:pPr>
                        <a:lnSpc>
                          <a:spcPct val="100000"/>
                        </a:lnSpc>
                      </a:pPr>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Model opinion pieces, introduce topic and state an opinion.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Write and revise – state</a:t>
                      </a:r>
                      <a:r>
                        <a:rPr lang="en-US" sz="900" b="0" baseline="0" dirty="0" smtClean="0">
                          <a:effectLst/>
                          <a:latin typeface="Calibri"/>
                          <a:ea typeface="Calibri"/>
                          <a:cs typeface="Times New Roman"/>
                        </a:rPr>
                        <a:t> an opinion and supply reasons to support opinion.</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Recall information from provided sources</a:t>
                      </a:r>
                    </a:p>
                    <a:p>
                      <a:pPr marL="0" marR="0" algn="l">
                        <a:lnSpc>
                          <a:spcPct val="100000"/>
                        </a:lnSpc>
                        <a:spcBef>
                          <a:spcPts val="0"/>
                        </a:spcBef>
                        <a:spcAft>
                          <a:spcPts val="0"/>
                        </a:spcAft>
                      </a:pPr>
                      <a:r>
                        <a:rPr lang="en-US" sz="900" b="1" baseline="0" dirty="0" smtClean="0">
                          <a:effectLst/>
                          <a:latin typeface="Calibri"/>
                          <a:ea typeface="Calibri"/>
                          <a:cs typeface="Times New Roman"/>
                        </a:rPr>
                        <a:t>W.2.1</a:t>
                      </a:r>
                    </a:p>
                    <a:p>
                      <a:pPr marL="0" marR="0" algn="l">
                        <a:lnSpc>
                          <a:spcPct val="100000"/>
                        </a:lnSpc>
                        <a:spcBef>
                          <a:spcPts val="0"/>
                        </a:spcBef>
                        <a:spcAft>
                          <a:spcPts val="0"/>
                        </a:spcAft>
                      </a:pPr>
                      <a:r>
                        <a:rPr lang="en-US" sz="900" b="0" baseline="0" dirty="0" smtClean="0">
                          <a:effectLst/>
                          <a:latin typeface="Calibri"/>
                          <a:ea typeface="Calibri"/>
                          <a:cs typeface="Times New Roman"/>
                        </a:rPr>
                        <a:t>Use linking words to connect opinions to reasons ( because, and also).</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W.2.1</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row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i="0" dirty="0" smtClean="0">
                          <a:effectLst/>
                          <a:latin typeface="Calibri"/>
                          <a:ea typeface="Calibri"/>
                          <a:cs typeface="Times New Roman"/>
                        </a:rPr>
                        <a:t>L.2.1d</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past tense of common irregular verbs ( sat, hid, told)</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l.2.5B</a:t>
                      </a:r>
                    </a:p>
                    <a:p>
                      <a:r>
                        <a:rPr lang="en-US" sz="900" b="0" dirty="0" smtClean="0"/>
                        <a:t>Distinguish</a:t>
                      </a:r>
                      <a:r>
                        <a:rPr lang="en-US" sz="900" b="0" baseline="0" dirty="0" smtClean="0"/>
                        <a:t> shade of meaning among closely related words ( toss, throw) and adjectives (skinny, scrawny).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900" b="1" dirty="0" smtClean="0"/>
                        <a:t>SL.2.4</a:t>
                      </a:r>
                    </a:p>
                    <a:p>
                      <a:r>
                        <a:rPr lang="en-US" sz="900" b="0" dirty="0" smtClean="0"/>
                        <a:t>…Use relevant facts and speak audibly in coherent sentences to tell a story.</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SL.2.1c</a:t>
                      </a:r>
                    </a:p>
                    <a:p>
                      <a:r>
                        <a:rPr lang="en-US" sz="900" dirty="0" smtClean="0"/>
                        <a:t>Ask</a:t>
                      </a:r>
                      <a:r>
                        <a:rPr lang="en-US" sz="900" baseline="0" dirty="0" smtClean="0"/>
                        <a:t> for clarification as needed.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SL.2.4</a:t>
                      </a:r>
                    </a:p>
                    <a:p>
                      <a:pPr marL="0" marR="0" algn="l">
                        <a:lnSpc>
                          <a:spcPct val="100000"/>
                        </a:lnSpc>
                        <a:spcBef>
                          <a:spcPts val="0"/>
                        </a:spcBef>
                        <a:spcAft>
                          <a:spcPts val="0"/>
                        </a:spcAft>
                      </a:pPr>
                      <a:r>
                        <a:rPr lang="en-US" sz="900" b="0" dirty="0" smtClean="0">
                          <a:effectLst/>
                          <a:latin typeface="Calibri"/>
                          <a:ea typeface="Calibri"/>
                          <a:cs typeface="Times New Roman"/>
                        </a:rPr>
                        <a:t>Use descriptive details  to tell a story…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Summarize</a:t>
                      </a:r>
                    </a:p>
                    <a:p>
                      <a:pPr algn="ctr">
                        <a:lnSpc>
                          <a:spcPct val="100000"/>
                        </a:lnSpc>
                      </a:pPr>
                      <a:r>
                        <a:rPr lang="en-US" sz="1000" b="1" dirty="0" smtClean="0"/>
                        <a:t>Cause and Effect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 and 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RI.2.3</a:t>
                      </a:r>
                    </a:p>
                    <a:p>
                      <a:pPr marL="0" marR="0" algn="l">
                        <a:lnSpc>
                          <a:spcPct val="100000"/>
                        </a:lnSpc>
                        <a:spcBef>
                          <a:spcPts val="0"/>
                        </a:spcBef>
                        <a:spcAft>
                          <a:spcPts val="0"/>
                        </a:spcAft>
                      </a:pPr>
                      <a:r>
                        <a:rPr lang="en-US" sz="900" b="0" dirty="0" smtClean="0">
                          <a:effectLst/>
                          <a:latin typeface="+mn-lt"/>
                          <a:ea typeface="Calibri"/>
                          <a:cs typeface="Times New Roman"/>
                        </a:rPr>
                        <a:t>Describe</a:t>
                      </a:r>
                      <a:r>
                        <a:rPr lang="en-US" sz="900" b="0" baseline="0" dirty="0" smtClean="0">
                          <a:effectLst/>
                          <a:latin typeface="+mn-lt"/>
                          <a:ea typeface="Calibri"/>
                          <a:cs typeface="Times New Roman"/>
                        </a:rPr>
                        <a:t> the connection between  historical events, scientific ideas or  concepts or steps in a technical procedure.</a:t>
                      </a:r>
                    </a:p>
                    <a:p>
                      <a:pPr marL="0" marR="0" algn="l">
                        <a:lnSpc>
                          <a:spcPct val="100000"/>
                        </a:lnSpc>
                        <a:spcBef>
                          <a:spcPts val="0"/>
                        </a:spcBef>
                        <a:spcAft>
                          <a:spcPts val="0"/>
                        </a:spcAft>
                      </a:pPr>
                      <a:r>
                        <a:rPr lang="en-US" sz="900" b="0" baseline="0" dirty="0" smtClean="0">
                          <a:effectLst/>
                          <a:latin typeface="+mn-lt"/>
                          <a:ea typeface="Calibri"/>
                          <a:cs typeface="Times New Roman"/>
                        </a:rPr>
                        <a:t>Use time, sequence, and /or cause/effect.</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RI.2.6</a:t>
                      </a:r>
                    </a:p>
                    <a:p>
                      <a:pPr marL="0" marR="0" algn="l">
                        <a:lnSpc>
                          <a:spcPct val="100000"/>
                        </a:lnSpc>
                        <a:spcBef>
                          <a:spcPts val="0"/>
                        </a:spcBef>
                        <a:spcAft>
                          <a:spcPts val="0"/>
                        </a:spcAft>
                      </a:pPr>
                      <a:r>
                        <a:rPr lang="en-US" sz="900" b="0" dirty="0" smtClean="0">
                          <a:effectLst/>
                          <a:latin typeface="Calibri"/>
                          <a:ea typeface="Calibri"/>
                          <a:cs typeface="Times New Roman"/>
                        </a:rPr>
                        <a:t>Identify the main purpose of a text: What does the author want to answer, explain or describe?</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RI.2.9</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Compare/Contrast important points in two texts on the same topic.</a:t>
                      </a:r>
                    </a:p>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Cause and Effect</a:t>
                      </a:r>
                    </a:p>
                    <a:p>
                      <a:pPr marL="0" marR="0" algn="l">
                        <a:lnSpc>
                          <a:spcPct val="100000"/>
                        </a:lnSpc>
                        <a:spcBef>
                          <a:spcPts val="0"/>
                        </a:spcBef>
                        <a:spcAft>
                          <a:spcPts val="0"/>
                        </a:spcAft>
                      </a:pPr>
                      <a:r>
                        <a:rPr lang="en-US" sz="900" dirty="0" smtClean="0">
                          <a:effectLst/>
                          <a:latin typeface="+mn-lt"/>
                          <a:ea typeface="Calibri"/>
                          <a:cs typeface="Times New Roman"/>
                        </a:rPr>
                        <a:t>Monitor and 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Making Generalizations</a:t>
                      </a:r>
                    </a:p>
                    <a:p>
                      <a:pPr>
                        <a:lnSpc>
                          <a:spcPct val="100000"/>
                        </a:lnSpc>
                      </a:pPr>
                      <a:r>
                        <a:rPr lang="en-US" sz="900" dirty="0" smtClean="0"/>
                        <a:t>Summarizing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Questioning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writing to connect events (RL2.3) in an informational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Write</a:t>
                      </a:r>
                      <a:r>
                        <a:rPr lang="en-US" sz="900" b="0" baseline="0" dirty="0" smtClean="0">
                          <a:effectLst/>
                          <a:latin typeface="Calibri"/>
                          <a:ea typeface="Calibri"/>
                          <a:cs typeface="Times New Roman"/>
                        </a:rPr>
                        <a:t> about important points  in 2+ texts using facts, and definitions to develop each point.</a:t>
                      </a:r>
                    </a:p>
                    <a:p>
                      <a:pPr marL="0" marR="0" algn="l">
                        <a:lnSpc>
                          <a:spcPct val="100000"/>
                        </a:lnSpc>
                        <a:spcBef>
                          <a:spcPts val="0"/>
                        </a:spcBef>
                        <a:spcAft>
                          <a:spcPts val="0"/>
                        </a:spcAft>
                      </a:pPr>
                      <a:r>
                        <a:rPr lang="en-US" sz="900" b="1" baseline="0" dirty="0" smtClean="0">
                          <a:effectLst/>
                          <a:latin typeface="Calibri"/>
                          <a:ea typeface="Calibri"/>
                          <a:cs typeface="Times New Roman"/>
                        </a:rPr>
                        <a:t>W.2.8</a:t>
                      </a:r>
                    </a:p>
                    <a:p>
                      <a:pPr marL="0" marR="0" algn="l">
                        <a:lnSpc>
                          <a:spcPct val="100000"/>
                        </a:lnSpc>
                        <a:spcBef>
                          <a:spcPts val="0"/>
                        </a:spcBef>
                        <a:spcAft>
                          <a:spcPts val="0"/>
                        </a:spcAft>
                      </a:pPr>
                      <a:r>
                        <a:rPr lang="en-US" sz="900" b="0" baseline="0" dirty="0" smtClean="0">
                          <a:effectLst/>
                          <a:latin typeface="Calibri"/>
                          <a:ea typeface="Calibri"/>
                          <a:cs typeface="Times New Roman"/>
                        </a:rPr>
                        <a:t>Gather information from 2+ sources.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W.2.2</a:t>
                      </a:r>
                    </a:p>
                    <a:p>
                      <a:pPr marL="0" marR="0" algn="l">
                        <a:lnSpc>
                          <a:spcPct val="100000"/>
                        </a:lnSpc>
                        <a:spcBef>
                          <a:spcPts val="0"/>
                        </a:spcBef>
                        <a:spcAft>
                          <a:spcPts val="0"/>
                        </a:spcAft>
                      </a:pPr>
                      <a:r>
                        <a:rPr lang="en-US" sz="900" b="0" dirty="0" smtClean="0">
                          <a:effectLst/>
                          <a:latin typeface="Calibri"/>
                          <a:ea typeface="Calibri"/>
                          <a:cs typeface="Times New Roman"/>
                        </a:rPr>
                        <a:t>Edit and Provide</a:t>
                      </a:r>
                      <a:r>
                        <a:rPr lang="en-US" sz="900" b="0" baseline="0" dirty="0" smtClean="0">
                          <a:effectLst/>
                          <a:latin typeface="Calibri"/>
                          <a:ea typeface="Calibri"/>
                          <a:cs typeface="Times New Roman"/>
                        </a:rPr>
                        <a:t> a conclusion. </a:t>
                      </a:r>
                    </a:p>
                    <a:p>
                      <a:pPr marL="0" marR="0" algn="l">
                        <a:lnSpc>
                          <a:spcPct val="100000"/>
                        </a:lnSpc>
                        <a:spcBef>
                          <a:spcPts val="0"/>
                        </a:spcBef>
                        <a:spcAft>
                          <a:spcPts val="0"/>
                        </a:spcAft>
                      </a:pPr>
                      <a:r>
                        <a:rPr lang="en-US" sz="900" b="1" baseline="0" dirty="0" smtClean="0">
                          <a:effectLst/>
                          <a:latin typeface="Calibri"/>
                          <a:ea typeface="Calibri"/>
                          <a:cs typeface="Times New Roman"/>
                        </a:rPr>
                        <a:t>W.2.6</a:t>
                      </a:r>
                    </a:p>
                    <a:p>
                      <a:pPr marL="0" marR="0" algn="l">
                        <a:lnSpc>
                          <a:spcPct val="100000"/>
                        </a:lnSpc>
                        <a:spcBef>
                          <a:spcPts val="0"/>
                        </a:spcBef>
                        <a:spcAft>
                          <a:spcPts val="0"/>
                        </a:spcAft>
                      </a:pPr>
                      <a:r>
                        <a:rPr lang="en-US" sz="900" b="0" baseline="0" dirty="0" smtClean="0">
                          <a:effectLst/>
                          <a:latin typeface="Calibri"/>
                          <a:ea typeface="Calibri"/>
                          <a:cs typeface="Times New Roman"/>
                        </a:rPr>
                        <a:t>With guidance use digital tools to produce and publish a collaborative writing piece.</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L.2.5a</a:t>
                      </a:r>
                    </a:p>
                    <a:p>
                      <a:pPr marL="0" marR="0" algn="l">
                        <a:lnSpc>
                          <a:spcPct val="100000"/>
                        </a:lnSpc>
                        <a:spcBef>
                          <a:spcPts val="0"/>
                        </a:spcBef>
                        <a:spcAft>
                          <a:spcPts val="0"/>
                        </a:spcAft>
                      </a:pPr>
                      <a:r>
                        <a:rPr lang="en-US" sz="900" b="0" dirty="0" smtClean="0">
                          <a:effectLst/>
                          <a:latin typeface="Calibri"/>
                          <a:ea typeface="Calibri"/>
                          <a:cs typeface="Times New Roman"/>
                        </a:rPr>
                        <a:t>Make real-life connections between words and their uses (e.g.,</a:t>
                      </a:r>
                      <a:r>
                        <a:rPr lang="en-US" sz="900" b="0" baseline="0" dirty="0" smtClean="0">
                          <a:effectLst/>
                          <a:latin typeface="Calibri"/>
                          <a:ea typeface="Calibri"/>
                          <a:cs typeface="Times New Roman"/>
                        </a:rPr>
                        <a:t> foods that are sweet).</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L.2.4a</a:t>
                      </a:r>
                    </a:p>
                    <a:p>
                      <a:pPr marL="0" marR="0" algn="l">
                        <a:lnSpc>
                          <a:spcPct val="100000"/>
                        </a:lnSpc>
                        <a:spcBef>
                          <a:spcPts val="0"/>
                        </a:spcBef>
                        <a:spcAft>
                          <a:spcPts val="0"/>
                        </a:spcAft>
                      </a:pPr>
                      <a:r>
                        <a:rPr lang="en-US" sz="900" b="0" dirty="0" smtClean="0">
                          <a:effectLst/>
                          <a:latin typeface="Calibri"/>
                          <a:ea typeface="Calibri"/>
                          <a:cs typeface="Times New Roman"/>
                        </a:rPr>
                        <a:t>Use sentence-level context as a clue to determine word meaning.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L.2.1</a:t>
                      </a:r>
                    </a:p>
                    <a:p>
                      <a:r>
                        <a:rPr lang="en-US" sz="900" b="0" dirty="0" smtClean="0"/>
                        <a:t>Demonstrate command of the conventions of Standard English grammar and usage.</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SL.2.3</a:t>
                      </a:r>
                    </a:p>
                    <a:p>
                      <a:pPr marL="0" marR="0" algn="l">
                        <a:lnSpc>
                          <a:spcPct val="100000"/>
                        </a:lnSpc>
                        <a:spcBef>
                          <a:spcPts val="0"/>
                        </a:spcBef>
                        <a:spcAft>
                          <a:spcPts val="0"/>
                        </a:spcAft>
                      </a:pPr>
                      <a:r>
                        <a:rPr lang="en-US" sz="900" b="0" dirty="0" smtClean="0">
                          <a:effectLst/>
                          <a:latin typeface="Calibri"/>
                          <a:ea typeface="Calibri"/>
                          <a:cs typeface="Times New Roman"/>
                        </a:rPr>
                        <a:t>Ask</a:t>
                      </a:r>
                      <a:r>
                        <a:rPr lang="en-US" sz="900" b="0" baseline="0" dirty="0" smtClean="0">
                          <a:effectLst/>
                          <a:latin typeface="Calibri"/>
                          <a:ea typeface="Calibri"/>
                          <a:cs typeface="Times New Roman"/>
                        </a:rPr>
                        <a:t> a speaker questions or answer in order to deepen understanding.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SL.2.2</a:t>
                      </a:r>
                    </a:p>
                    <a:p>
                      <a:pPr marL="0" marR="0" algn="l">
                        <a:lnSpc>
                          <a:spcPct val="100000"/>
                        </a:lnSpc>
                        <a:spcBef>
                          <a:spcPts val="0"/>
                        </a:spcBef>
                        <a:spcAft>
                          <a:spcPts val="0"/>
                        </a:spcAft>
                      </a:pPr>
                      <a:r>
                        <a:rPr lang="en-US" sz="900" b="0" dirty="0" smtClean="0">
                          <a:effectLst/>
                          <a:latin typeface="Calibri"/>
                          <a:ea typeface="Calibri"/>
                          <a:cs typeface="Times New Roman"/>
                        </a:rPr>
                        <a:t>Recount /describe key ideas or details from</a:t>
                      </a:r>
                      <a:r>
                        <a:rPr lang="en-US" sz="900" b="0" baseline="0" dirty="0" smtClean="0">
                          <a:effectLst/>
                          <a:latin typeface="Calibri"/>
                          <a:ea typeface="Calibri"/>
                          <a:cs typeface="Times New Roman"/>
                        </a:rPr>
                        <a:t> a text or other media.</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SL.2.6</a:t>
                      </a:r>
                    </a:p>
                    <a:p>
                      <a:r>
                        <a:rPr lang="en-US" sz="900" b="0" dirty="0" smtClean="0"/>
                        <a:t>Produce complete sentences appropriate to task .</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4932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1773</Words>
  <Application>Microsoft Office PowerPoint</Application>
  <PresentationFormat>On-screen Show (4:3)</PresentationFormat>
  <Paragraphs>411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149</cp:revision>
  <cp:lastPrinted>2014-09-01T13:52:55Z</cp:lastPrinted>
  <dcterms:created xsi:type="dcterms:W3CDTF">2014-05-25T18:54:09Z</dcterms:created>
  <dcterms:modified xsi:type="dcterms:W3CDTF">2015-09-29T22:13:15Z</dcterms:modified>
</cp:coreProperties>
</file>