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96" r:id="rId2"/>
    <p:sldId id="292" r:id="rId3"/>
    <p:sldId id="293" r:id="rId4"/>
    <p:sldId id="257" r:id="rId5"/>
    <p:sldId id="259" r:id="rId6"/>
    <p:sldId id="260" r:id="rId7"/>
    <p:sldId id="261" r:id="rId8"/>
    <p:sldId id="263" r:id="rId9"/>
    <p:sldId id="294" r:id="rId10"/>
    <p:sldId id="295" r:id="rId11"/>
    <p:sldId id="262" r:id="rId12"/>
    <p:sldId id="264" r:id="rId13"/>
    <p:sldId id="265" r:id="rId14"/>
    <p:sldId id="266" r:id="rId15"/>
    <p:sldId id="267" r:id="rId16"/>
    <p:sldId id="297" r:id="rId17"/>
    <p:sldId id="298" r:id="rId18"/>
    <p:sldId id="269" r:id="rId19"/>
    <p:sldId id="270" r:id="rId20"/>
    <p:sldId id="271" r:id="rId21"/>
    <p:sldId id="272" r:id="rId22"/>
    <p:sldId id="268" r:id="rId23"/>
    <p:sldId id="299" r:id="rId24"/>
    <p:sldId id="300" r:id="rId25"/>
    <p:sldId id="273" r:id="rId26"/>
    <p:sldId id="274" r:id="rId27"/>
    <p:sldId id="275" r:id="rId28"/>
    <p:sldId id="276" r:id="rId29"/>
    <p:sldId id="277" r:id="rId30"/>
    <p:sldId id="301" r:id="rId31"/>
    <p:sldId id="302"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4759" autoAdjust="0"/>
  </p:normalViewPr>
  <p:slideViewPr>
    <p:cSldViewPr>
      <p:cViewPr>
        <p:scale>
          <a:sx n="83" d="100"/>
          <a:sy n="83" d="100"/>
        </p:scale>
        <p:origin x="-54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477F7-5B0A-45C6-AA96-3DCEC6F74AB8}" type="datetimeFigureOut">
              <a:rPr lang="en-US" smtClean="0"/>
              <a:t>9/30/2015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96638-2C6F-43D2-8F56-B9AB566F0A64}" type="slidenum">
              <a:rPr lang="en-US" smtClean="0"/>
              <a:t>‹#›</a:t>
            </a:fld>
            <a:endParaRPr lang="en-US"/>
          </a:p>
        </p:txBody>
      </p:sp>
    </p:spTree>
    <p:extLst>
      <p:ext uri="{BB962C8B-B14F-4D97-AF65-F5344CB8AC3E}">
        <p14:creationId xmlns:p14="http://schemas.microsoft.com/office/powerpoint/2010/main" val="429249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996638-2C6F-43D2-8F56-B9AB566F0A64}" type="slidenum">
              <a:rPr lang="en-US" smtClean="0"/>
              <a:t>3</a:t>
            </a:fld>
            <a:endParaRPr lang="en-US"/>
          </a:p>
        </p:txBody>
      </p:sp>
    </p:spTree>
    <p:extLst>
      <p:ext uri="{BB962C8B-B14F-4D97-AF65-F5344CB8AC3E}">
        <p14:creationId xmlns:p14="http://schemas.microsoft.com/office/powerpoint/2010/main" val="276707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08207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4959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0290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12289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7F43B-EE65-48EF-A394-485AC761ECA5}"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93462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7F43B-EE65-48EF-A394-485AC761ECA5}"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19187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7F43B-EE65-48EF-A394-485AC761ECA5}"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742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7F43B-EE65-48EF-A394-485AC761ECA5}"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957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7F43B-EE65-48EF-A394-485AC761ECA5}"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38060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8019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25436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7F43B-EE65-48EF-A394-485AC761ECA5}" type="datetimeFigureOut">
              <a:rPr lang="en-US" smtClean="0"/>
              <a:t>9/30/2015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FAB6-4973-4B8D-9968-B0B6C92B593B}" type="slidenum">
              <a:rPr lang="en-US" smtClean="0"/>
              <a:t>‹#›</a:t>
            </a:fld>
            <a:endParaRPr lang="en-US"/>
          </a:p>
        </p:txBody>
      </p:sp>
    </p:spTree>
    <p:extLst>
      <p:ext uri="{BB962C8B-B14F-4D97-AF65-F5344CB8AC3E}">
        <p14:creationId xmlns:p14="http://schemas.microsoft.com/office/powerpoint/2010/main" val="8027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7848600" cy="2308324"/>
          </a:xfrm>
          <a:prstGeom prst="rect">
            <a:avLst/>
          </a:prstGeom>
          <a:noFill/>
        </p:spPr>
        <p:txBody>
          <a:bodyPr wrap="square" rtlCol="0">
            <a:spAutoFit/>
          </a:bodyPr>
          <a:lstStyle/>
          <a:p>
            <a:r>
              <a:rPr lang="en-US" dirty="0" smtClean="0"/>
              <a:t>The assessment guide has nothing to do with the pacing guides actually.</a:t>
            </a:r>
          </a:p>
          <a:p>
            <a:endParaRPr lang="en-US" dirty="0"/>
          </a:p>
          <a:p>
            <a:r>
              <a:rPr lang="en-US" dirty="0" smtClean="0"/>
              <a:t>This is for writing/language standards assessed – some are in guides and some not.</a:t>
            </a:r>
          </a:p>
          <a:p>
            <a:endParaRPr lang="en-US" dirty="0"/>
          </a:p>
          <a:p>
            <a:r>
              <a:rPr lang="en-US" dirty="0" smtClean="0"/>
              <a:t>Also what texts are used in assessments.</a:t>
            </a:r>
          </a:p>
          <a:p>
            <a:endParaRPr lang="en-US" dirty="0"/>
          </a:p>
          <a:p>
            <a:r>
              <a:rPr lang="en-US" dirty="0" smtClean="0"/>
              <a:t>This could be part of a writing booklets instead of a pacing guide booklet?</a:t>
            </a:r>
            <a:endParaRPr lang="en-US" dirty="0"/>
          </a:p>
        </p:txBody>
      </p:sp>
    </p:spTree>
    <p:extLst>
      <p:ext uri="{BB962C8B-B14F-4D97-AF65-F5344CB8AC3E}">
        <p14:creationId xmlns:p14="http://schemas.microsoft.com/office/powerpoint/2010/main" val="10461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80661956"/>
              </p:ext>
            </p:extLst>
          </p:nvPr>
        </p:nvGraphicFramePr>
        <p:xfrm>
          <a:off x="228600" y="1066800"/>
          <a:ext cx="8763000" cy="4023360"/>
        </p:xfrm>
        <a:graphic>
          <a:graphicData uri="http://schemas.openxmlformats.org/drawingml/2006/table">
            <a:tbl>
              <a:tblPr firstRow="1" firstCol="1" bandRow="1"/>
              <a:tblGrid>
                <a:gridCol w="3441032"/>
                <a:gridCol w="1529748"/>
                <a:gridCol w="1311443"/>
                <a:gridCol w="1261577"/>
                <a:gridCol w="1219200"/>
              </a:tblGrid>
              <a:tr h="6096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CCSS.ELA-LITERACY.W.1.3 Narrative Writing</a:t>
                      </a:r>
                    </a:p>
                    <a:p>
                      <a:pPr marL="0" marR="0" algn="l">
                        <a:lnSpc>
                          <a:spcPct val="100000"/>
                        </a:lnSpc>
                        <a:spcBef>
                          <a:spcPts val="0"/>
                        </a:spcBef>
                        <a:spcAft>
                          <a:spcPts val="0"/>
                        </a:spcAft>
                      </a:pPr>
                      <a:r>
                        <a:rPr lang="en-US" sz="1200" b="0" i="0" u="none" dirty="0" smtClean="0">
                          <a:effectLst/>
                          <a:latin typeface="+mn-lt"/>
                          <a:ea typeface="Calibri"/>
                          <a:cs typeface="Times New Roman"/>
                        </a:rPr>
                        <a:t>Use a combination of drawing, dictating, and writing to narrate a single event or several loosely linked events</a:t>
                      </a:r>
                      <a:r>
                        <a:rPr lang="en-US" sz="1200" b="1" i="0" u="none" dirty="0" smtClean="0">
                          <a:effectLst/>
                          <a:latin typeface="+mn-lt"/>
                          <a:ea typeface="Calibri"/>
                          <a:cs typeface="Times New Roman"/>
                        </a:rPr>
                        <a:t>, tell about the events in the order in which they occurred</a:t>
                      </a:r>
                      <a:r>
                        <a:rPr lang="en-US" sz="1200" b="0" i="0" u="none" dirty="0" smtClean="0">
                          <a:effectLst/>
                          <a:latin typeface="+mn-lt"/>
                          <a:ea typeface="Calibri"/>
                          <a:cs typeface="Times New Roman"/>
                        </a:rPr>
                        <a:t>, and provide a reaction to what happened.</a:t>
                      </a:r>
                      <a:endParaRPr lang="en-US" sz="1200" b="0" i="0" u="none"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The Wind and the Sun</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What Wind Can Do</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Johnny Appleseed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Apple Picking Time, How do Apples Get to You?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W.1.3c </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a:t>
                      </a:r>
                      <a:r>
                        <a:rPr kumimoji="0" lang="en-US" sz="900" b="0" i="1" u="sng" strike="noStrike" kern="1200" cap="none" spc="0" normalizeH="0" baseline="0" noProof="0" dirty="0" smtClean="0">
                          <a:ln>
                            <a:noFill/>
                          </a:ln>
                          <a:solidFill>
                            <a:prstClr val="black"/>
                          </a:solidFill>
                          <a:effectLst/>
                          <a:uLnTx/>
                          <a:uFillTx/>
                          <a:latin typeface="+mn-lt"/>
                          <a:ea typeface="+mn-ea"/>
                          <a:cs typeface="+mn-cs"/>
                        </a:rPr>
                        <a:t>Temporal Words</a:t>
                      </a:r>
                      <a:r>
                        <a:rPr kumimoji="0" lang="en-US" sz="900" b="0" i="1" u="none" strike="noStrike" kern="1200" cap="none" spc="0" normalizeH="0" baseline="0" noProof="0" dirty="0" smtClean="0">
                          <a:ln>
                            <a:noFill/>
                          </a:ln>
                          <a:solidFill>
                            <a:prstClr val="black"/>
                          </a:solidFill>
                          <a:effectLst/>
                          <a:uLnTx/>
                          <a:uFillTx/>
                          <a:latin typeface="+mn-lt"/>
                          <a:ea typeface="+mn-ea"/>
                          <a:cs typeface="+mn-cs"/>
                        </a:rPr>
                        <a:t> …tell about</a:t>
                      </a:r>
                    </a:p>
                    <a:p>
                      <a:pPr marL="398463" marR="0" lvl="0" indent="-398463"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the events in the order in</a:t>
                      </a:r>
                    </a:p>
                    <a:p>
                      <a:pPr marL="398463" marR="0" lvl="0" indent="-398463"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which they occurred…).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W.1.3d</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sensory elaboration in</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detail</a:t>
                      </a:r>
                      <a:r>
                        <a:rPr kumimoji="0" lang="en-US" sz="900" b="1" i="1" u="none" strike="noStrike" kern="1200" cap="none" spc="0" normalizeH="0" baseline="0" noProof="0" dirty="0" smtClean="0">
                          <a:ln>
                            <a:noFill/>
                          </a:ln>
                          <a:solidFill>
                            <a:prstClr val="black"/>
                          </a:solidFill>
                          <a:effectLst/>
                          <a:uLnTx/>
                          <a:uFillTx/>
                          <a:latin typeface="+mn-lt"/>
                          <a:ea typeface="+mn-ea"/>
                          <a:cs typeface="Helvetica" pitchFamily="34" charset="0"/>
                        </a:rPr>
                        <a:t>s </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about an event).</a:t>
                      </a:r>
                      <a:endParaRPr kumimoji="0" lang="en-US" sz="900" b="0" i="0" u="sng" strike="noStrike" kern="1200" cap="none" spc="0" normalizeH="0" baseline="0" noProof="0" dirty="0">
                        <a:ln>
                          <a:noFill/>
                        </a:ln>
                        <a:solidFill>
                          <a:prstClr val="black"/>
                        </a:solidFill>
                        <a:effectLst/>
                        <a:uLnTx/>
                        <a:uFillTx/>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rPr>
                        <a:t>L.1.1.6</a:t>
                      </a:r>
                      <a:endParaRPr lang="en-US" sz="1400" u="sng" dirty="0" smtClean="0">
                        <a:solidFill>
                          <a:schemeClr val="tx1"/>
                        </a:solidFill>
                      </a:endParaRPr>
                    </a:p>
                    <a:p>
                      <a:pPr marL="0" marR="0" algn="ctr">
                        <a:lnSpc>
                          <a:spcPct val="100000"/>
                        </a:lnSpc>
                        <a:spcBef>
                          <a:spcPts val="0"/>
                        </a:spcBef>
                        <a:spcAft>
                          <a:spcPts val="0"/>
                        </a:spcAft>
                      </a:pPr>
                      <a:r>
                        <a:rPr lang="en-US" sz="1000" dirty="0" smtClean="0">
                          <a:solidFill>
                            <a:schemeClr val="tx1"/>
                          </a:solidFill>
                        </a:rPr>
                        <a:t>Target 8</a:t>
                      </a:r>
                    </a:p>
                    <a:p>
                      <a:pPr marL="0" marR="0" algn="l">
                        <a:lnSpc>
                          <a:spcPct val="100000"/>
                        </a:lnSpc>
                        <a:spcBef>
                          <a:spcPts val="0"/>
                        </a:spcBef>
                        <a:spcAft>
                          <a:spcPts val="0"/>
                        </a:spcAft>
                      </a:pPr>
                      <a:r>
                        <a:rPr lang="en-US" sz="900" i="1" dirty="0" smtClean="0">
                          <a:solidFill>
                            <a:schemeClr val="tx1"/>
                          </a:solidFill>
                        </a:rPr>
                        <a:t>(produce – expand complete</a:t>
                      </a:r>
                      <a:r>
                        <a:rPr lang="en-US" sz="900" i="1" baseline="0" dirty="0" smtClean="0">
                          <a:solidFill>
                            <a:schemeClr val="tx1"/>
                          </a:solidFill>
                        </a:rPr>
                        <a:t> </a:t>
                      </a:r>
                      <a:r>
                        <a:rPr lang="en-US" sz="900" i="1" dirty="0" smtClean="0">
                          <a:solidFill>
                            <a:schemeClr val="tx1"/>
                          </a:solidFill>
                        </a:rPr>
                        <a:t>sentences)</a:t>
                      </a:r>
                      <a:endParaRPr lang="en-US" sz="900" b="1"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L.1.1d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(Indefinite pronouns)</a:t>
                      </a:r>
                      <a:endParaRPr kumimoji="0" lang="en-US" sz="900" b="0" i="1" u="none" strike="noStrike" kern="1200" cap="none" spc="0" normalizeH="0" baseline="0" noProof="0" dirty="0" smtClean="0">
                        <a:ln>
                          <a:noFill/>
                        </a:ln>
                        <a:solidFill>
                          <a:srgbClr val="C00000"/>
                        </a:solidFill>
                        <a:effectLst/>
                        <a:uLnTx/>
                        <a:uFillTx/>
                        <a:latin typeface="+mn-lt"/>
                        <a:ea typeface="Calibri"/>
                        <a:cs typeface="Times New Roman"/>
                      </a:endParaRPr>
                    </a:p>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CCSS.ELA-LITERACY.W.1.1 Opinion Writing</a:t>
                      </a:r>
                    </a:p>
                    <a:p>
                      <a:pPr marL="0" marR="0" algn="l">
                        <a:lnSpc>
                          <a:spcPct val="100000"/>
                        </a:lnSpc>
                        <a:spcBef>
                          <a:spcPts val="0"/>
                        </a:spcBef>
                        <a:spcAft>
                          <a:spcPts val="0"/>
                        </a:spcAft>
                      </a:pPr>
                      <a:r>
                        <a:rPr lang="en-US" sz="1100" b="0" u="none" dirty="0" smtClean="0">
                          <a:effectLst/>
                          <a:latin typeface="+mn-lt"/>
                          <a:ea typeface="Calibri"/>
                          <a:cs typeface="Times New Roman"/>
                        </a:rPr>
                        <a:t>Use a combination of drawing, dictating, and writing to compose opinion pieces in which they </a:t>
                      </a:r>
                      <a:r>
                        <a:rPr lang="en-US" sz="1100" b="1" u="none" dirty="0" smtClean="0">
                          <a:effectLst/>
                          <a:latin typeface="+mn-lt"/>
                          <a:ea typeface="Calibri"/>
                          <a:cs typeface="Times New Roman"/>
                        </a:rPr>
                        <a:t>tell a reader the topic </a:t>
                      </a:r>
                      <a:r>
                        <a:rPr lang="en-US" sz="1100" b="0" u="none" dirty="0" smtClean="0">
                          <a:effectLst/>
                          <a:latin typeface="+mn-lt"/>
                          <a:ea typeface="Calibri"/>
                          <a:cs typeface="Times New Roman"/>
                        </a:rPr>
                        <a:t>or the name of the book they are writing about and </a:t>
                      </a:r>
                      <a:r>
                        <a:rPr lang="en-US" sz="1100" b="1" u="none" dirty="0" smtClean="0">
                          <a:effectLst/>
                          <a:latin typeface="+mn-lt"/>
                          <a:ea typeface="Calibri"/>
                          <a:cs typeface="Times New Roman"/>
                        </a:rPr>
                        <a:t>state an opinion </a:t>
                      </a:r>
                      <a:r>
                        <a:rPr lang="en-US" sz="1100" b="0" u="none" dirty="0" smtClean="0">
                          <a:effectLst/>
                          <a:latin typeface="+mn-lt"/>
                          <a:ea typeface="Calibri"/>
                          <a:cs typeface="Times New Roman"/>
                        </a:rPr>
                        <a:t>or preference about the topic or book (e.g., My favorite book 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Dale the Duck</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What Makes a Bird, Do</a:t>
                      </a:r>
                      <a:r>
                        <a:rPr lang="en-US" sz="1100" b="0" u="none" baseline="0" dirty="0" smtClean="0">
                          <a:effectLst/>
                          <a:latin typeface="+mn-lt"/>
                          <a:ea typeface="Calibri"/>
                          <a:cs typeface="Times New Roman"/>
                        </a:rPr>
                        <a:t> all Birds Fly?</a:t>
                      </a:r>
                      <a:endParaRPr lang="en-US" sz="1100" b="0" dirty="0" smtClean="0">
                        <a:effectLst/>
                        <a:latin typeface="+mn-lt"/>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Nick Visits the Lincoln Memorial,  Andy’s Trip to the Statue of Liberty</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American Symbols, Bald Eagles are Safe</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W.1.1c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3a</a:t>
                      </a:r>
                    </a:p>
                    <a:p>
                      <a:pPr marL="0" marR="0" algn="ctr">
                        <a:lnSpc>
                          <a:spcPct val="100000"/>
                        </a:lnSpc>
                        <a:spcBef>
                          <a:spcPts val="0"/>
                        </a:spcBef>
                        <a:spcAft>
                          <a:spcPts val="0"/>
                        </a:spcAft>
                      </a:pPr>
                      <a:r>
                        <a:rPr lang="en-US" sz="900" b="0" i="1" baseline="0" dirty="0" smtClean="0">
                          <a:solidFill>
                            <a:schemeClr val="tx1"/>
                          </a:solidFill>
                          <a:effectLst/>
                          <a:latin typeface="Calibri"/>
                          <a:ea typeface="Calibri"/>
                          <a:cs typeface="Times New Roman"/>
                        </a:rPr>
                        <a:t>(state reason for opinion)</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W.1.1b</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(state</a:t>
                      </a:r>
                      <a:r>
                        <a:rPr lang="en-US" sz="900" b="0" i="1" baseline="0" dirty="0" smtClean="0">
                          <a:solidFill>
                            <a:schemeClr val="tx1"/>
                          </a:solidFill>
                          <a:effectLst/>
                          <a:latin typeface="Calibri"/>
                          <a:ea typeface="Calibri"/>
                          <a:cs typeface="Times New Roman"/>
                        </a:rPr>
                        <a:t> an opinion with details)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L.1.1.6</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(conjunctions)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L.1.1c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9</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(singular-plural verb tenses)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2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51096819"/>
              </p:ext>
            </p:extLst>
          </p:nvPr>
        </p:nvGraphicFramePr>
        <p:xfrm>
          <a:off x="457200" y="228600"/>
          <a:ext cx="8018780" cy="5604510"/>
        </p:xfrm>
        <a:graphic>
          <a:graphicData uri="http://schemas.openxmlformats.org/drawingml/2006/table">
            <a:tbl>
              <a:tblPr firstRow="1" firstCol="1" bandRow="1"/>
              <a:tblGrid>
                <a:gridCol w="1981200"/>
                <a:gridCol w="2133600"/>
                <a:gridCol w="2075180"/>
                <a:gridCol w="182880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1 -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p>
                    <a:p>
                      <a:pPr algn="ctr">
                        <a:lnSpc>
                          <a:spcPct val="100000"/>
                        </a:lnSpc>
                      </a:pPr>
                      <a:r>
                        <a:rPr lang="en-US" sz="1000" b="1" dirty="0" smtClean="0"/>
                        <a:t>Prediction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Retell/Relate </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RL.K.1</a:t>
                      </a:r>
                    </a:p>
                    <a:p>
                      <a:pPr marL="0" marR="0" algn="l">
                        <a:lnSpc>
                          <a:spcPct val="100000"/>
                        </a:lnSpc>
                        <a:spcBef>
                          <a:spcPts val="0"/>
                        </a:spcBef>
                        <a:spcAft>
                          <a:spcPts val="0"/>
                        </a:spcAft>
                      </a:pPr>
                      <a:r>
                        <a:rPr lang="en-US" sz="1000" b="0" dirty="0" smtClean="0">
                          <a:effectLst/>
                          <a:latin typeface="Calibri"/>
                          <a:ea typeface="Calibri"/>
                          <a:cs typeface="Times New Roman"/>
                        </a:rPr>
                        <a:t>Ask-Answer Questions about Details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RL.K.2</a:t>
                      </a:r>
                    </a:p>
                    <a:p>
                      <a:pPr marL="0" marR="0" algn="l">
                        <a:lnSpc>
                          <a:spcPct val="100000"/>
                        </a:lnSpc>
                        <a:spcBef>
                          <a:spcPts val="0"/>
                        </a:spcBef>
                        <a:spcAft>
                          <a:spcPts val="0"/>
                        </a:spcAft>
                      </a:pPr>
                      <a:r>
                        <a:rPr lang="en-US" sz="1000" b="0" dirty="0" smtClean="0">
                          <a:effectLst/>
                          <a:latin typeface="Calibri"/>
                          <a:ea typeface="Calibri"/>
                          <a:cs typeface="Times New Roman"/>
                        </a:rPr>
                        <a:t>Retell Stories, Know Central Message</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RL.K.2</a:t>
                      </a:r>
                    </a:p>
                    <a:p>
                      <a:pPr marL="0" marR="0" algn="l">
                        <a:lnSpc>
                          <a:spcPct val="100000"/>
                        </a:lnSpc>
                        <a:spcBef>
                          <a:spcPts val="0"/>
                        </a:spcBef>
                        <a:spcAft>
                          <a:spcPts val="0"/>
                        </a:spcAft>
                      </a:pPr>
                      <a:r>
                        <a:rPr lang="en-US" sz="1000" b="0" dirty="0" smtClean="0">
                          <a:effectLst/>
                          <a:latin typeface="Calibri"/>
                          <a:ea typeface="Calibri"/>
                          <a:cs typeface="Times New Roman"/>
                        </a:rPr>
                        <a:t>Describe Story Elements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Noting Details</a:t>
                      </a:r>
                    </a:p>
                    <a:p>
                      <a:pPr marL="0" marR="0" algn="l">
                        <a:lnSpc>
                          <a:spcPct val="100000"/>
                        </a:lnSpc>
                        <a:spcBef>
                          <a:spcPts val="0"/>
                        </a:spcBef>
                        <a:spcAft>
                          <a:spcPts val="0"/>
                        </a:spcAft>
                      </a:pPr>
                      <a:r>
                        <a:rPr lang="en-US" sz="1000" dirty="0" smtClean="0">
                          <a:effectLst/>
                          <a:latin typeface="Calibri"/>
                          <a:ea typeface="Calibri"/>
                          <a:cs typeface="Times New Roman"/>
                        </a:rPr>
                        <a:t>Questioning</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Main Idea and Details</a:t>
                      </a:r>
                    </a:p>
                    <a:p>
                      <a:pPr>
                        <a:lnSpc>
                          <a:spcPct val="100000"/>
                        </a:lnSpc>
                      </a:pPr>
                      <a:r>
                        <a:rPr lang="en-US" sz="1000" dirty="0" smtClean="0"/>
                        <a:t>Evaluate</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Noting Details</a:t>
                      </a:r>
                    </a:p>
                    <a:p>
                      <a:pPr>
                        <a:lnSpc>
                          <a:spcPct val="100000"/>
                        </a:lnSpc>
                      </a:pPr>
                      <a:r>
                        <a:rPr lang="en-US" sz="1000" dirty="0" smtClean="0"/>
                        <a:t>Monitor</a:t>
                      </a:r>
                      <a:r>
                        <a:rPr lang="en-US" sz="1000" baseline="0" dirty="0" smtClean="0"/>
                        <a:t> and 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b="0" dirty="0" smtClean="0">
                          <a:effectLst/>
                          <a:latin typeface="Calibri"/>
                          <a:ea typeface="Calibri"/>
                          <a:cs typeface="Times New Roman"/>
                        </a:rPr>
                        <a:t>State an Opinion, Supply a Reason</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b="0" dirty="0" smtClean="0">
                          <a:effectLst/>
                          <a:latin typeface="Calibri"/>
                          <a:ea typeface="Calibri"/>
                          <a:cs typeface="Times New Roman"/>
                        </a:rPr>
                        <a:t>Introduce Topic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b="0" dirty="0" smtClean="0">
                          <a:effectLst/>
                          <a:latin typeface="Calibri"/>
                          <a:ea typeface="Calibri"/>
                          <a:cs typeface="Times New Roman"/>
                        </a:rPr>
                        <a:t>Provide a Sense</a:t>
                      </a:r>
                      <a:r>
                        <a:rPr lang="en-US" sz="1000" b="0" baseline="0" dirty="0" smtClean="0">
                          <a:effectLst/>
                          <a:latin typeface="Calibri"/>
                          <a:ea typeface="Calibri"/>
                          <a:cs typeface="Times New Roman"/>
                        </a:rPr>
                        <a:t> of Closure</a:t>
                      </a:r>
                    </a:p>
                    <a:p>
                      <a:pPr marL="0" marR="0" algn="l">
                        <a:lnSpc>
                          <a:spcPct val="100000"/>
                        </a:lnSpc>
                        <a:spcBef>
                          <a:spcPts val="0"/>
                        </a:spcBef>
                        <a:spcAft>
                          <a:spcPts val="0"/>
                        </a:spcAft>
                      </a:pPr>
                      <a:r>
                        <a:rPr lang="en-US" sz="1000" b="1" baseline="0" dirty="0" smtClean="0">
                          <a:effectLst/>
                          <a:latin typeface="Calibri"/>
                          <a:ea typeface="Calibri"/>
                          <a:cs typeface="Times New Roman"/>
                        </a:rPr>
                        <a:t>W.K.5</a:t>
                      </a:r>
                    </a:p>
                    <a:p>
                      <a:pPr marL="0" marR="0" algn="l">
                        <a:lnSpc>
                          <a:spcPct val="100000"/>
                        </a:lnSpc>
                        <a:spcBef>
                          <a:spcPts val="0"/>
                        </a:spcBef>
                        <a:spcAft>
                          <a:spcPts val="0"/>
                        </a:spcAft>
                      </a:pPr>
                      <a:r>
                        <a:rPr lang="en-US" sz="1000" b="0" baseline="0" dirty="0" smtClean="0">
                          <a:effectLst/>
                          <a:latin typeface="Calibri"/>
                          <a:ea typeface="Calibri"/>
                          <a:cs typeface="Times New Roman"/>
                        </a:rPr>
                        <a:t>Focus on a Topic with Help</a:t>
                      </a:r>
                      <a:endParaRPr lang="en-US" sz="10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370">
                <a:tc rowSpan="2">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L.1.1.g</a:t>
                      </a:r>
                    </a:p>
                    <a:p>
                      <a:pPr marL="0" marR="0" algn="l">
                        <a:lnSpc>
                          <a:spcPct val="100000"/>
                        </a:lnSpc>
                        <a:spcBef>
                          <a:spcPts val="0"/>
                        </a:spcBef>
                        <a:spcAft>
                          <a:spcPts val="0"/>
                        </a:spcAft>
                      </a:pPr>
                      <a:r>
                        <a:rPr lang="en-US" sz="1000" b="0" dirty="0" smtClean="0">
                          <a:effectLst/>
                          <a:latin typeface="Calibri"/>
                          <a:ea typeface="Calibri"/>
                          <a:cs typeface="Times New Roman"/>
                        </a:rPr>
                        <a:t>Use conjunctions to connect opinion and reasons</a:t>
                      </a:r>
                    </a:p>
                    <a:p>
                      <a:pPr marL="0" marR="0" algn="l">
                        <a:lnSpc>
                          <a:spcPct val="100000"/>
                        </a:lnSpc>
                        <a:spcBef>
                          <a:spcPts val="0"/>
                        </a:spcBef>
                        <a:spcAft>
                          <a:spcPts val="0"/>
                        </a:spcAft>
                      </a:pPr>
                      <a:r>
                        <a:rPr lang="en-US" sz="1000" b="1" dirty="0" smtClean="0">
                          <a:effectLst/>
                          <a:latin typeface="Calibri"/>
                          <a:ea typeface="Calibri"/>
                          <a:cs typeface="Times New Roman"/>
                        </a:rPr>
                        <a:t>L.1.1e</a:t>
                      </a:r>
                    </a:p>
                    <a:p>
                      <a:pPr marL="0" marR="0" algn="l">
                        <a:lnSpc>
                          <a:spcPct val="100000"/>
                        </a:lnSpc>
                        <a:spcBef>
                          <a:spcPts val="0"/>
                        </a:spcBef>
                        <a:spcAft>
                          <a:spcPts val="0"/>
                        </a:spcAft>
                      </a:pPr>
                      <a:r>
                        <a:rPr lang="en-US" sz="1000" b="0" dirty="0" smtClean="0">
                          <a:effectLst/>
                          <a:latin typeface="Calibri"/>
                          <a:ea typeface="Calibri"/>
                          <a:cs typeface="Times New Roman"/>
                        </a:rPr>
                        <a:t>Use past tense verbs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1000" b="1" dirty="0" smtClean="0">
                          <a:effectLst/>
                          <a:latin typeface="+mn-lt"/>
                          <a:ea typeface="Calibri"/>
                          <a:cs typeface="Times New Roman"/>
                        </a:rPr>
                        <a:t>L.1.1.g  </a:t>
                      </a:r>
                      <a:r>
                        <a:rPr lang="en-US" sz="1000" b="0" dirty="0" smtClean="0">
                          <a:effectLst/>
                          <a:latin typeface="+mn-lt"/>
                          <a:ea typeface="Calibri"/>
                          <a:cs typeface="Times New Roman"/>
                        </a:rPr>
                        <a:t>(same as Unit</a:t>
                      </a:r>
                      <a:r>
                        <a:rPr lang="en-US" sz="1000" b="0" baseline="0" dirty="0" smtClean="0">
                          <a:effectLst/>
                          <a:latin typeface="+mn-lt"/>
                          <a:ea typeface="Calibri"/>
                          <a:cs typeface="Times New Roman"/>
                        </a:rPr>
                        <a:t> 1)</a:t>
                      </a:r>
                      <a:endParaRPr lang="en-US" sz="1000" b="0" dirty="0" smtClean="0">
                        <a:effectLst/>
                        <a:latin typeface="+mn-lt"/>
                        <a:ea typeface="Calibri"/>
                        <a:cs typeface="Times New Roman"/>
                      </a:endParaRPr>
                    </a:p>
                    <a:p>
                      <a:pPr marL="0" marR="0" algn="l">
                        <a:lnSpc>
                          <a:spcPct val="100000"/>
                        </a:lnSpc>
                        <a:spcBef>
                          <a:spcPts val="0"/>
                        </a:spcBef>
                        <a:spcAft>
                          <a:spcPts val="0"/>
                        </a:spcAft>
                      </a:pPr>
                      <a:r>
                        <a:rPr lang="en-US" sz="1000" b="1" dirty="0" smtClean="0">
                          <a:effectLst/>
                          <a:latin typeface="+mn-lt"/>
                          <a:ea typeface="Calibri"/>
                          <a:cs typeface="Times New Roman"/>
                        </a:rPr>
                        <a:t>L.1.1e   </a:t>
                      </a:r>
                      <a:r>
                        <a:rPr lang="en-US" sz="1000" b="0" dirty="0" smtClean="0">
                          <a:effectLst/>
                          <a:latin typeface="+mn-lt"/>
                          <a:ea typeface="Calibri"/>
                          <a:cs typeface="Times New Roman"/>
                        </a:rPr>
                        <a:t>(same</a:t>
                      </a:r>
                      <a:r>
                        <a:rPr lang="en-US" sz="1000" b="0" baseline="0" dirty="0" smtClean="0">
                          <a:effectLst/>
                          <a:latin typeface="+mn-lt"/>
                          <a:ea typeface="Calibri"/>
                          <a:cs typeface="Times New Roman"/>
                        </a:rPr>
                        <a:t> as Unit 1)</a:t>
                      </a:r>
                      <a:endParaRPr lang="en-US" sz="1000" b="0" dirty="0" smtClean="0">
                        <a:effectLst/>
                        <a:latin typeface="+mn-lt"/>
                        <a:ea typeface="Calibri"/>
                        <a:cs typeface="Times New Roman"/>
                      </a:endParaRPr>
                    </a:p>
                    <a:p>
                      <a:pPr marL="0" marR="0" algn="l">
                        <a:lnSpc>
                          <a:spcPct val="100000"/>
                        </a:lnSpc>
                        <a:spcBef>
                          <a:spcPts val="0"/>
                        </a:spcBef>
                        <a:spcAft>
                          <a:spcPts val="0"/>
                        </a:spcAft>
                      </a:pPr>
                      <a:r>
                        <a:rPr lang="en-US" sz="1000" b="0" dirty="0" smtClean="0">
                          <a:effectLst/>
                          <a:latin typeface="Calibri"/>
                          <a:ea typeface="Calibri"/>
                          <a:cs typeface="Times New Roman"/>
                        </a:rPr>
                        <a:t>Produce-Expand complete simple, compound and declarative sentences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L.1.1.c</a:t>
                      </a:r>
                    </a:p>
                    <a:p>
                      <a:r>
                        <a:rPr lang="en-US" sz="1000" b="0" dirty="0" smtClean="0"/>
                        <a:t>Use singular and plural nouns with matching verbs in basic sentences.</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000" b="1" dirty="0" smtClean="0"/>
                        <a:t>SL.1.4</a:t>
                      </a:r>
                    </a:p>
                    <a:p>
                      <a:r>
                        <a:rPr lang="en-US" sz="1000" b="0" dirty="0" smtClean="0"/>
                        <a:t>Describe Nouns</a:t>
                      </a:r>
                      <a:r>
                        <a:rPr lang="en-US" sz="1000" b="0" baseline="0" dirty="0" smtClean="0"/>
                        <a:t> with Details</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SL.1.2</a:t>
                      </a:r>
                    </a:p>
                    <a:p>
                      <a:pPr marL="0" marR="0" algn="l">
                        <a:lnSpc>
                          <a:spcPct val="100000"/>
                        </a:lnSpc>
                        <a:spcBef>
                          <a:spcPts val="0"/>
                        </a:spcBef>
                        <a:spcAft>
                          <a:spcPts val="0"/>
                        </a:spcAft>
                      </a:pPr>
                      <a:r>
                        <a:rPr lang="en-US" sz="1000" b="0" dirty="0" smtClean="0">
                          <a:effectLst/>
                          <a:latin typeface="Calibri"/>
                          <a:ea typeface="Calibri"/>
                          <a:cs typeface="Times New Roman"/>
                        </a:rPr>
                        <a:t>Ask-Answer Questions about Details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p>
                    <a:p>
                      <a:pPr algn="ctr">
                        <a:lnSpc>
                          <a:spcPct val="100000"/>
                        </a:lnSpc>
                      </a:pPr>
                      <a:r>
                        <a:rPr lang="en-US" sz="1000" b="1" dirty="0" smtClean="0"/>
                        <a:t>Prediction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Retell/Relate </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Comparing and Contrasting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RI.K.1</a:t>
                      </a:r>
                    </a:p>
                    <a:p>
                      <a:pPr marL="0" marR="0" algn="l">
                        <a:lnSpc>
                          <a:spcPct val="100000"/>
                        </a:lnSpc>
                        <a:spcBef>
                          <a:spcPts val="0"/>
                        </a:spcBef>
                        <a:spcAft>
                          <a:spcPts val="0"/>
                        </a:spcAft>
                      </a:pPr>
                      <a:r>
                        <a:rPr lang="en-US" sz="1000" dirty="0" smtClean="0">
                          <a:effectLst/>
                          <a:latin typeface="+mn-lt"/>
                          <a:ea typeface="Calibri"/>
                          <a:cs typeface="Times New Roman"/>
                        </a:rPr>
                        <a:t>Ask-Answer Questions about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RI.K.2</a:t>
                      </a:r>
                    </a:p>
                    <a:p>
                      <a:pPr marL="0" marR="0" algn="l">
                        <a:lnSpc>
                          <a:spcPct val="100000"/>
                        </a:lnSpc>
                        <a:spcBef>
                          <a:spcPts val="0"/>
                        </a:spcBef>
                        <a:spcAft>
                          <a:spcPts val="0"/>
                        </a:spcAft>
                      </a:pPr>
                      <a:r>
                        <a:rPr lang="en-US" sz="1000" b="0" dirty="0" smtClean="0">
                          <a:effectLst/>
                          <a:latin typeface="Calibri"/>
                          <a:ea typeface="Calibri"/>
                          <a:cs typeface="Times New Roman"/>
                        </a:rPr>
                        <a:t>Identify Main Topic, Retell Details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RI.K.3</a:t>
                      </a:r>
                    </a:p>
                    <a:p>
                      <a:pPr marL="0" marR="0" algn="l">
                        <a:lnSpc>
                          <a:spcPct val="100000"/>
                        </a:lnSpc>
                        <a:spcBef>
                          <a:spcPts val="0"/>
                        </a:spcBef>
                        <a:spcAft>
                          <a:spcPts val="0"/>
                        </a:spcAft>
                      </a:pPr>
                      <a:r>
                        <a:rPr lang="en-US" sz="1000" b="0" dirty="0" smtClean="0">
                          <a:effectLst/>
                          <a:latin typeface="Calibri"/>
                          <a:ea typeface="Calibri"/>
                          <a:cs typeface="Times New Roman"/>
                        </a:rPr>
                        <a:t>Connect 2 Events</a:t>
                      </a:r>
                      <a:r>
                        <a:rPr lang="en-US" sz="1000" b="0" baseline="0" dirty="0" smtClean="0">
                          <a:effectLst/>
                          <a:latin typeface="Calibri"/>
                          <a:ea typeface="Calibri"/>
                          <a:cs typeface="Times New Roman"/>
                        </a:rPr>
                        <a:t>, Ideas, People</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mn-lt"/>
                          <a:ea typeface="Calibri"/>
                          <a:cs typeface="Times New Roman"/>
                        </a:rPr>
                        <a:t>Noting Details</a:t>
                      </a:r>
                    </a:p>
                    <a:p>
                      <a:pPr marL="0" marR="0" algn="l">
                        <a:lnSpc>
                          <a:spcPct val="100000"/>
                        </a:lnSpc>
                        <a:spcBef>
                          <a:spcPts val="0"/>
                        </a:spcBef>
                        <a:spcAft>
                          <a:spcPts val="0"/>
                        </a:spcAft>
                      </a:pPr>
                      <a:r>
                        <a:rPr lang="en-US" sz="1000" dirty="0" smtClean="0">
                          <a:effectLst/>
                          <a:latin typeface="+mn-lt"/>
                          <a:ea typeface="Calibri"/>
                          <a:cs typeface="Times New Roman"/>
                        </a:rPr>
                        <a:t>Questioning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Main Idea and Details</a:t>
                      </a:r>
                    </a:p>
                    <a:p>
                      <a:pPr>
                        <a:lnSpc>
                          <a:spcPct val="100000"/>
                        </a:lnSpc>
                      </a:pPr>
                      <a:r>
                        <a:rPr lang="en-US" sz="1000" dirty="0" smtClean="0"/>
                        <a:t>Evaluate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Compare and Contrast</a:t>
                      </a:r>
                    </a:p>
                    <a:p>
                      <a:r>
                        <a:rPr lang="en-US" sz="1000" dirty="0" smtClean="0"/>
                        <a:t>Questioning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p>
                    <a:p>
                      <a:pPr marL="0" marR="0" algn="l">
                        <a:lnSpc>
                          <a:spcPct val="100000"/>
                        </a:lnSpc>
                        <a:spcBef>
                          <a:spcPts val="0"/>
                        </a:spcBef>
                        <a:spcAft>
                          <a:spcPts val="0"/>
                        </a:spcAft>
                      </a:pPr>
                      <a:r>
                        <a:rPr lang="en-US" sz="1000" b="0" dirty="0" smtClean="0">
                          <a:effectLst/>
                          <a:latin typeface="Calibri"/>
                          <a:ea typeface="Calibri"/>
                          <a:cs typeface="Times New Roman"/>
                        </a:rPr>
                        <a:t>Name</a:t>
                      </a:r>
                      <a:r>
                        <a:rPr lang="en-US" sz="1000" b="0" baseline="0" dirty="0" smtClean="0">
                          <a:effectLst/>
                          <a:latin typeface="Calibri"/>
                          <a:ea typeface="Calibri"/>
                          <a:cs typeface="Times New Roman"/>
                        </a:rPr>
                        <a:t> Topic, Write Statement</a:t>
                      </a:r>
                      <a:endParaRPr lang="en-US" sz="10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p>
                    <a:p>
                      <a:pPr marL="0" marR="0" algn="l">
                        <a:lnSpc>
                          <a:spcPct val="100000"/>
                        </a:lnSpc>
                        <a:spcBef>
                          <a:spcPts val="0"/>
                        </a:spcBef>
                        <a:spcAft>
                          <a:spcPts val="0"/>
                        </a:spcAft>
                      </a:pPr>
                      <a:r>
                        <a:rPr lang="en-US" sz="1000" b="0" dirty="0" smtClean="0">
                          <a:effectLst/>
                          <a:latin typeface="Calibri"/>
                          <a:ea typeface="Calibri"/>
                          <a:cs typeface="Times New Roman"/>
                        </a:rPr>
                        <a:t>Supply Facts about Topic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W.K.5</a:t>
                      </a:r>
                    </a:p>
                    <a:p>
                      <a:pPr marL="0" marR="0" algn="l">
                        <a:lnSpc>
                          <a:spcPct val="100000"/>
                        </a:lnSpc>
                        <a:spcBef>
                          <a:spcPts val="0"/>
                        </a:spcBef>
                        <a:spcAft>
                          <a:spcPts val="0"/>
                        </a:spcAft>
                      </a:pPr>
                      <a:r>
                        <a:rPr lang="en-US" sz="10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L.1.1.c</a:t>
                      </a:r>
                    </a:p>
                    <a:p>
                      <a:pPr marL="0" marR="0" algn="l">
                        <a:lnSpc>
                          <a:spcPct val="100000"/>
                        </a:lnSpc>
                        <a:spcBef>
                          <a:spcPts val="0"/>
                        </a:spcBef>
                        <a:spcAft>
                          <a:spcPts val="0"/>
                        </a:spcAft>
                      </a:pPr>
                      <a:r>
                        <a:rPr lang="en-US" sz="1000" dirty="0" smtClean="0">
                          <a:effectLst/>
                          <a:latin typeface="Calibri"/>
                          <a:ea typeface="Calibri"/>
                          <a:cs typeface="Times New Roman"/>
                        </a:rPr>
                        <a:t>Singular/Plural</a:t>
                      </a:r>
                      <a:r>
                        <a:rPr lang="en-US" sz="1000" baseline="0" dirty="0" smtClean="0">
                          <a:effectLst/>
                          <a:latin typeface="Calibri"/>
                          <a:ea typeface="Calibri"/>
                          <a:cs typeface="Times New Roman"/>
                        </a:rPr>
                        <a:t> </a:t>
                      </a:r>
                      <a:r>
                        <a:rPr lang="en-US" sz="1000" dirty="0" smtClean="0">
                          <a:effectLst/>
                          <a:latin typeface="Calibri"/>
                          <a:ea typeface="Calibri"/>
                          <a:cs typeface="Times New Roman"/>
                        </a:rPr>
                        <a:t>Nouns with Verbs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L.1.2b</a:t>
                      </a:r>
                    </a:p>
                    <a:p>
                      <a:pPr marL="0" marR="0" algn="l">
                        <a:lnSpc>
                          <a:spcPct val="100000"/>
                        </a:lnSpc>
                        <a:spcBef>
                          <a:spcPts val="0"/>
                        </a:spcBef>
                        <a:spcAft>
                          <a:spcPts val="0"/>
                        </a:spcAft>
                      </a:pPr>
                      <a:r>
                        <a:rPr lang="en-US" sz="1000" b="0" dirty="0" smtClean="0">
                          <a:effectLst/>
                          <a:latin typeface="Calibri"/>
                          <a:ea typeface="Calibri"/>
                          <a:cs typeface="Times New Roman"/>
                        </a:rPr>
                        <a:t>Use Commas in Dates</a:t>
                      </a:r>
                    </a:p>
                    <a:p>
                      <a:pPr marL="0" marR="0" algn="l">
                        <a:lnSpc>
                          <a:spcPct val="100000"/>
                        </a:lnSpc>
                        <a:spcBef>
                          <a:spcPts val="0"/>
                        </a:spcBef>
                        <a:spcAft>
                          <a:spcPts val="0"/>
                        </a:spcAft>
                      </a:pPr>
                      <a:r>
                        <a:rPr lang="en-US" sz="1000" b="1" dirty="0" smtClean="0">
                          <a:effectLst/>
                          <a:latin typeface="Calibri"/>
                          <a:ea typeface="Calibri"/>
                          <a:cs typeface="Times New Roman"/>
                        </a:rPr>
                        <a:t>L.1.4b</a:t>
                      </a: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L.1.1f</a:t>
                      </a:r>
                    </a:p>
                    <a:p>
                      <a:r>
                        <a:rPr lang="en-US" sz="1000" dirty="0" smtClean="0"/>
                        <a:t>Use Comparing</a:t>
                      </a:r>
                      <a:r>
                        <a:rPr lang="en-US" sz="1000" baseline="0" dirty="0" smtClean="0"/>
                        <a:t> Adjectives</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SL.1.1c</a:t>
                      </a:r>
                    </a:p>
                    <a:p>
                      <a:pPr marL="0" marR="0" algn="l">
                        <a:lnSpc>
                          <a:spcPct val="100000"/>
                        </a:lnSpc>
                        <a:spcBef>
                          <a:spcPts val="0"/>
                        </a:spcBef>
                        <a:spcAft>
                          <a:spcPts val="0"/>
                        </a:spcAft>
                      </a:pPr>
                      <a:r>
                        <a:rPr lang="en-US" sz="1000" b="0" dirty="0" smtClean="0">
                          <a:effectLst/>
                          <a:latin typeface="Calibri"/>
                          <a:ea typeface="Calibri"/>
                          <a:cs typeface="Times New Roman"/>
                        </a:rPr>
                        <a:t>Ask Questions about Topics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SL.1.1b</a:t>
                      </a:r>
                    </a:p>
                    <a:p>
                      <a:r>
                        <a:rPr lang="en-US" sz="1000" b="0" dirty="0" smtClean="0"/>
                        <a:t>Converse and Respond</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191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0471919"/>
              </p:ext>
            </p:extLst>
          </p:nvPr>
        </p:nvGraphicFramePr>
        <p:xfrm>
          <a:off x="457200" y="76200"/>
          <a:ext cx="8305800" cy="6469380"/>
        </p:xfrm>
        <a:graphic>
          <a:graphicData uri="http://schemas.openxmlformats.org/drawingml/2006/table">
            <a:tbl>
              <a:tblPr firstRow="1" firstCol="1" bandRow="1"/>
              <a:tblGrid>
                <a:gridCol w="1447800"/>
                <a:gridCol w="2438400"/>
                <a:gridCol w="2303780"/>
                <a:gridCol w="2115820"/>
              </a:tblGrid>
              <a:tr h="74359">
                <a:tc gridSpan="4">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1 - Quarter 2</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Students read</a:t>
                      </a:r>
                      <a:r>
                        <a:rPr lang="en-US" sz="10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p>
                      <a:pPr algn="ctr">
                        <a:lnSpc>
                          <a:spcPct val="100000"/>
                        </a:lnSpc>
                      </a:pPr>
                      <a:r>
                        <a:rPr lang="en-US" sz="1000" b="1" dirty="0" smtClean="0"/>
                        <a:t>Description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Description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Conclusions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RL.1.5</a:t>
                      </a:r>
                    </a:p>
                    <a:p>
                      <a:pPr marL="0" marR="0" algn="l">
                        <a:lnSpc>
                          <a:spcPct val="100000"/>
                        </a:lnSpc>
                        <a:spcBef>
                          <a:spcPts val="0"/>
                        </a:spcBef>
                        <a:spcAft>
                          <a:spcPts val="0"/>
                        </a:spcAft>
                      </a:pPr>
                      <a:r>
                        <a:rPr lang="en-US" sz="900" b="0" dirty="0" smtClean="0">
                          <a:effectLst/>
                          <a:latin typeface="Calibri"/>
                          <a:ea typeface="Calibri"/>
                          <a:cs typeface="Times New Roman"/>
                        </a:rPr>
                        <a:t>Books that Tell Stories or Give Information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RL.1.7</a:t>
                      </a:r>
                    </a:p>
                    <a:p>
                      <a:pPr marL="0" marR="0" algn="l">
                        <a:lnSpc>
                          <a:spcPct val="100000"/>
                        </a:lnSpc>
                        <a:spcBef>
                          <a:spcPts val="0"/>
                        </a:spcBef>
                        <a:spcAft>
                          <a:spcPts val="0"/>
                        </a:spcAft>
                      </a:pPr>
                      <a:r>
                        <a:rPr lang="en-US" sz="900" b="0" dirty="0" smtClean="0">
                          <a:effectLst/>
                          <a:latin typeface="Calibri"/>
                          <a:ea typeface="Calibri"/>
                          <a:cs typeface="Times New Roman"/>
                        </a:rPr>
                        <a:t>Using Illustrations and Details</a:t>
                      </a:r>
                      <a:r>
                        <a:rPr lang="en-US" sz="900" b="0" baseline="0" dirty="0" smtClean="0">
                          <a:effectLst/>
                          <a:latin typeface="Calibri"/>
                          <a:ea typeface="Calibri"/>
                          <a:cs typeface="Times New Roman"/>
                        </a:rPr>
                        <a:t> to Describe Story Elements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RL.1.6</a:t>
                      </a:r>
                    </a:p>
                    <a:p>
                      <a:pPr marL="0" marR="0" algn="l">
                        <a:lnSpc>
                          <a:spcPct val="100000"/>
                        </a:lnSpc>
                        <a:spcBef>
                          <a:spcPts val="0"/>
                        </a:spcBef>
                        <a:spcAft>
                          <a:spcPts val="0"/>
                        </a:spcAft>
                      </a:pPr>
                      <a:r>
                        <a:rPr lang="en-US" sz="900" b="0" dirty="0" smtClean="0">
                          <a:effectLst/>
                          <a:latin typeface="Calibri"/>
                          <a:ea typeface="Calibri"/>
                          <a:cs typeface="Times New Roman"/>
                        </a:rPr>
                        <a:t>Identify</a:t>
                      </a:r>
                      <a:r>
                        <a:rPr lang="en-US" sz="900" b="0" baseline="0" dirty="0" smtClean="0">
                          <a:effectLst/>
                          <a:latin typeface="Calibri"/>
                          <a:ea typeface="Calibri"/>
                          <a:cs typeface="Times New Roman"/>
                        </a:rPr>
                        <a:t> – Conclude Who is Telling the Story at Diff. Points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Text</a:t>
                      </a:r>
                      <a:r>
                        <a:rPr lang="en-US" sz="900" baseline="0" dirty="0" smtClean="0">
                          <a:effectLst/>
                          <a:latin typeface="Calibri"/>
                          <a:ea typeface="Calibri"/>
                          <a:cs typeface="Times New Roman"/>
                        </a:rPr>
                        <a:t> Structure (Organization)</a:t>
                      </a:r>
                    </a:p>
                    <a:p>
                      <a:pPr marL="0" marR="0" algn="l">
                        <a:lnSpc>
                          <a:spcPct val="100000"/>
                        </a:lnSpc>
                        <a:spcBef>
                          <a:spcPts val="0"/>
                        </a:spcBef>
                        <a:spcAft>
                          <a:spcPts val="0"/>
                        </a:spcAft>
                      </a:pPr>
                      <a:r>
                        <a:rPr lang="en-US" sz="900" baseline="0" dirty="0" smtClean="0">
                          <a:effectLst/>
                          <a:latin typeface="Calibri"/>
                          <a:ea typeface="Calibri"/>
                          <a:cs typeface="Times New Roman"/>
                        </a:rPr>
                        <a:t>Monitor and 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Topic, Main Idea, Details</a:t>
                      </a:r>
                    </a:p>
                    <a:p>
                      <a:pPr>
                        <a:lnSpc>
                          <a:spcPct val="100000"/>
                        </a:lnSpc>
                      </a:pPr>
                      <a:r>
                        <a:rPr lang="en-US" sz="900" dirty="0" smtClean="0"/>
                        <a:t>Monitor/Clarify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Drawing Conclusions</a:t>
                      </a:r>
                    </a:p>
                    <a:p>
                      <a:pPr>
                        <a:lnSpc>
                          <a:spcPct val="100000"/>
                        </a:lnSpc>
                      </a:pPr>
                      <a:r>
                        <a:rPr lang="en-US" sz="900" dirty="0" smtClean="0"/>
                        <a:t>Predict/Infer</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–Opinion (one composition in</a:t>
                      </a:r>
                      <a:r>
                        <a:rPr lang="en-US" sz="900" b="1" baseline="0" dirty="0" smtClean="0">
                          <a:effectLst/>
                          <a:latin typeface="Calibri"/>
                          <a:ea typeface="Calibri"/>
                          <a:cs typeface="Times New Roman"/>
                        </a:rPr>
                        <a:t> 3 units of study)</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a:t>
                      </a:r>
                    </a:p>
                    <a:p>
                      <a:pPr marL="0" marR="0" algn="l">
                        <a:lnSpc>
                          <a:spcPct val="100000"/>
                        </a:lnSpc>
                        <a:spcBef>
                          <a:spcPts val="0"/>
                        </a:spcBef>
                        <a:spcAft>
                          <a:spcPts val="0"/>
                        </a:spcAft>
                      </a:pPr>
                      <a:r>
                        <a:rPr lang="en-US" sz="900" b="0" dirty="0" smtClean="0">
                          <a:effectLst/>
                          <a:latin typeface="Calibri"/>
                          <a:ea typeface="Calibri"/>
                          <a:cs typeface="Times New Roman"/>
                        </a:rPr>
                        <a:t>Recount</a:t>
                      </a:r>
                      <a:r>
                        <a:rPr lang="en-US" sz="900" b="0" baseline="0" dirty="0" smtClean="0">
                          <a:effectLst/>
                          <a:latin typeface="Calibri"/>
                          <a:ea typeface="Calibri"/>
                          <a:cs typeface="Times New Roman"/>
                        </a:rPr>
                        <a:t> 2 or More Sequenced Events</a:t>
                      </a:r>
                    </a:p>
                    <a:p>
                      <a:pPr marL="0" marR="0" algn="l">
                        <a:lnSpc>
                          <a:spcPct val="100000"/>
                        </a:lnSpc>
                        <a:spcBef>
                          <a:spcPts val="0"/>
                        </a:spcBef>
                        <a:spcAft>
                          <a:spcPts val="0"/>
                        </a:spcAft>
                      </a:pPr>
                      <a:r>
                        <a:rPr lang="en-US" sz="900" b="0" baseline="0" dirty="0" smtClean="0">
                          <a:effectLst/>
                          <a:latin typeface="Calibri"/>
                          <a:ea typeface="Calibri"/>
                          <a:cs typeface="Times New Roman"/>
                        </a:rPr>
                        <a:t>Structure of: Beginning, Middle and Ending – Using Details of What Happened</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a:t>
                      </a:r>
                    </a:p>
                    <a:p>
                      <a:pPr marL="0" marR="0" algn="l">
                        <a:lnSpc>
                          <a:spcPct val="100000"/>
                        </a:lnSpc>
                        <a:spcBef>
                          <a:spcPts val="0"/>
                        </a:spcBef>
                        <a:spcAft>
                          <a:spcPts val="0"/>
                        </a:spcAft>
                      </a:pPr>
                      <a:r>
                        <a:rPr lang="en-US" sz="900" b="0" dirty="0" smtClean="0">
                          <a:effectLst/>
                          <a:latin typeface="Calibri"/>
                          <a:ea typeface="Calibri"/>
                          <a:cs typeface="Times New Roman"/>
                        </a:rPr>
                        <a:t>Use Temporal Words to Show Event</a:t>
                      </a:r>
                      <a:r>
                        <a:rPr lang="en-US" sz="900" b="0" baseline="0" dirty="0" smtClean="0">
                          <a:effectLst/>
                          <a:latin typeface="Calibri"/>
                          <a:ea typeface="Calibri"/>
                          <a:cs typeface="Times New Roman"/>
                        </a:rPr>
                        <a:t> Order</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W.1.8</a:t>
                      </a:r>
                    </a:p>
                    <a:p>
                      <a:pPr marL="0" marR="0" algn="l">
                        <a:lnSpc>
                          <a:spcPct val="100000"/>
                        </a:lnSpc>
                        <a:spcBef>
                          <a:spcPts val="0"/>
                        </a:spcBef>
                        <a:spcAft>
                          <a:spcPts val="0"/>
                        </a:spcAft>
                      </a:pPr>
                      <a:r>
                        <a:rPr lang="en-US" sz="900" b="0" dirty="0" smtClean="0">
                          <a:effectLst/>
                          <a:latin typeface="Calibri"/>
                          <a:ea typeface="Calibri"/>
                          <a:cs typeface="Times New Roman"/>
                        </a:rPr>
                        <a:t>Gather</a:t>
                      </a:r>
                      <a:r>
                        <a:rPr lang="en-US" sz="900" b="0" baseline="0" dirty="0" smtClean="0">
                          <a:effectLst/>
                          <a:latin typeface="Calibri"/>
                          <a:ea typeface="Calibri"/>
                          <a:cs typeface="Times New Roman"/>
                        </a:rPr>
                        <a:t> Information from Sources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a:t>
                      </a:r>
                    </a:p>
                    <a:p>
                      <a:pPr marL="0" marR="0" algn="l">
                        <a:lnSpc>
                          <a:spcPct val="100000"/>
                        </a:lnSpc>
                        <a:spcBef>
                          <a:spcPts val="0"/>
                        </a:spcBef>
                        <a:spcAft>
                          <a:spcPts val="0"/>
                        </a:spcAft>
                      </a:pPr>
                      <a:r>
                        <a:rPr lang="en-US" sz="900" b="0" dirty="0" smtClean="0">
                          <a:effectLst/>
                          <a:latin typeface="Calibri"/>
                          <a:ea typeface="Calibri"/>
                          <a:cs typeface="Times New Roman"/>
                        </a:rPr>
                        <a:t>Provide a</a:t>
                      </a:r>
                      <a:r>
                        <a:rPr lang="en-US" sz="900" b="0" baseline="0" dirty="0" smtClean="0">
                          <a:effectLst/>
                          <a:latin typeface="Calibri"/>
                          <a:ea typeface="Calibri"/>
                          <a:cs typeface="Times New Roman"/>
                        </a:rPr>
                        <a:t> Sense of Closure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L.1.5a</a:t>
                      </a:r>
                    </a:p>
                    <a:p>
                      <a:pPr marL="0" marR="0" algn="l">
                        <a:lnSpc>
                          <a:spcPct val="100000"/>
                        </a:lnSpc>
                        <a:spcBef>
                          <a:spcPts val="0"/>
                        </a:spcBef>
                        <a:spcAft>
                          <a:spcPts val="0"/>
                        </a:spcAft>
                      </a:pPr>
                      <a:r>
                        <a:rPr lang="en-US" sz="900" b="0" dirty="0" smtClean="0">
                          <a:effectLst/>
                          <a:latin typeface="Calibri"/>
                          <a:ea typeface="Calibri"/>
                          <a:cs typeface="Times New Roman"/>
                        </a:rPr>
                        <a:t>Sort Words</a:t>
                      </a:r>
                      <a:r>
                        <a:rPr lang="en-US" sz="900" b="0" baseline="0" dirty="0" smtClean="0">
                          <a:effectLst/>
                          <a:latin typeface="Calibri"/>
                          <a:ea typeface="Calibri"/>
                          <a:cs typeface="Times New Roman"/>
                        </a:rPr>
                        <a:t> – Integrate with Classifying Types of Texts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L.1.1i</a:t>
                      </a:r>
                    </a:p>
                    <a:p>
                      <a:pPr marL="0" marR="0" algn="l">
                        <a:lnSpc>
                          <a:spcPct val="100000"/>
                        </a:lnSpc>
                        <a:spcBef>
                          <a:spcPts val="0"/>
                        </a:spcBef>
                        <a:spcAft>
                          <a:spcPts val="0"/>
                        </a:spcAft>
                      </a:pPr>
                      <a:r>
                        <a:rPr lang="en-US" sz="900" b="0" dirty="0" smtClean="0">
                          <a:effectLst/>
                          <a:latin typeface="Calibri"/>
                          <a:ea typeface="Calibri"/>
                          <a:cs typeface="Times New Roman"/>
                        </a:rPr>
                        <a:t>Use Frequent Prepositions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L.1.1f</a:t>
                      </a:r>
                    </a:p>
                    <a:p>
                      <a:pPr marL="0" marR="0" algn="l">
                        <a:lnSpc>
                          <a:spcPct val="100000"/>
                        </a:lnSpc>
                        <a:spcBef>
                          <a:spcPts val="0"/>
                        </a:spcBef>
                        <a:spcAft>
                          <a:spcPts val="0"/>
                        </a:spcAft>
                      </a:pPr>
                      <a:r>
                        <a:rPr lang="en-US" sz="900" b="0" dirty="0" smtClean="0">
                          <a:effectLst/>
                          <a:latin typeface="Calibri"/>
                          <a:ea typeface="Calibri"/>
                          <a:cs typeface="Times New Roman"/>
                        </a:rPr>
                        <a:t>Use Frequent Adjectives to Describ</a:t>
                      </a:r>
                      <a:r>
                        <a:rPr lang="en-US" sz="900" b="1" dirty="0" smtClean="0">
                          <a:effectLst/>
                          <a:latin typeface="Calibri"/>
                          <a:ea typeface="Calibri"/>
                          <a:cs typeface="Times New Roman"/>
                        </a:rPr>
                        <a:t>e</a:t>
                      </a:r>
                    </a:p>
                    <a:p>
                      <a:pPr marL="0" marR="0" algn="l">
                        <a:lnSpc>
                          <a:spcPct val="100000"/>
                        </a:lnSpc>
                        <a:spcBef>
                          <a:spcPts val="0"/>
                        </a:spcBef>
                        <a:spcAft>
                          <a:spcPts val="0"/>
                        </a:spcAft>
                      </a:pPr>
                      <a:r>
                        <a:rPr lang="en-US" sz="900" b="1" dirty="0" smtClean="0">
                          <a:effectLst/>
                          <a:latin typeface="Calibri"/>
                          <a:ea typeface="Calibri"/>
                          <a:cs typeface="Times New Roman"/>
                        </a:rPr>
                        <a:t>L.1.1e</a:t>
                      </a:r>
                    </a:p>
                    <a:p>
                      <a:pPr marL="0" marR="0" algn="l">
                        <a:lnSpc>
                          <a:spcPct val="100000"/>
                        </a:lnSpc>
                        <a:spcBef>
                          <a:spcPts val="0"/>
                        </a:spcBef>
                        <a:spcAft>
                          <a:spcPts val="0"/>
                        </a:spcAft>
                      </a:pPr>
                      <a:r>
                        <a:rPr lang="en-US" sz="900" b="0" dirty="0" smtClean="0">
                          <a:effectLst/>
                          <a:latin typeface="Calibri"/>
                          <a:ea typeface="Calibri"/>
                          <a:cs typeface="Times New Roman"/>
                        </a:rPr>
                        <a:t>Use Verbs to Convey a Sense of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L.1.1j</a:t>
                      </a:r>
                    </a:p>
                    <a:p>
                      <a:r>
                        <a:rPr lang="en-US" sz="900" b="0" dirty="0" smtClean="0"/>
                        <a:t>Produce/Expand Complete</a:t>
                      </a:r>
                      <a:r>
                        <a:rPr lang="en-US" sz="900" b="0" baseline="0" dirty="0" smtClean="0"/>
                        <a:t> Sentences</a:t>
                      </a:r>
                      <a:endParaRPr lang="en-US" sz="900" b="0" dirty="0" smtClean="0"/>
                    </a:p>
                    <a:p>
                      <a:r>
                        <a:rPr lang="en-US" sz="900" b="1" dirty="0" smtClean="0"/>
                        <a:t>L.1.2a</a:t>
                      </a:r>
                    </a:p>
                    <a:p>
                      <a:r>
                        <a:rPr lang="en-US" sz="900" b="0" dirty="0" smtClean="0"/>
                        <a:t>Capitalize Dates/Names</a:t>
                      </a:r>
                    </a:p>
                    <a:p>
                      <a:r>
                        <a:rPr lang="en-US" sz="900" b="1" dirty="0" smtClean="0"/>
                        <a:t>L.1.2b</a:t>
                      </a:r>
                    </a:p>
                    <a:p>
                      <a:r>
                        <a:rPr lang="en-US" sz="900" b="0" dirty="0" smtClean="0"/>
                        <a:t>Use</a:t>
                      </a:r>
                      <a:r>
                        <a:rPr lang="en-US" sz="900" b="0" baseline="0" dirty="0" smtClean="0"/>
                        <a:t> Ending Punctuation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SL.1b</a:t>
                      </a:r>
                    </a:p>
                    <a:p>
                      <a:pPr marL="0" marR="0" algn="l">
                        <a:lnSpc>
                          <a:spcPct val="100000"/>
                        </a:lnSpc>
                        <a:spcBef>
                          <a:spcPts val="0"/>
                        </a:spcBef>
                        <a:spcAft>
                          <a:spcPts val="0"/>
                        </a:spcAft>
                      </a:pPr>
                      <a:r>
                        <a:rPr lang="en-US" sz="900" b="0" dirty="0" smtClean="0">
                          <a:effectLst/>
                          <a:latin typeface="Calibri"/>
                          <a:ea typeface="Calibri"/>
                          <a:cs typeface="Times New Roman"/>
                        </a:rPr>
                        <a:t>Buil</a:t>
                      </a:r>
                      <a:r>
                        <a:rPr lang="en-US" sz="900" b="0" baseline="0" dirty="0" smtClean="0">
                          <a:effectLst/>
                          <a:latin typeface="Calibri"/>
                          <a:ea typeface="Calibri"/>
                          <a:cs typeface="Times New Roman"/>
                        </a:rPr>
                        <a:t>d on Others Talk in Conversations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SL.1.4</a:t>
                      </a:r>
                    </a:p>
                    <a:p>
                      <a:r>
                        <a:rPr lang="en-US" sz="900" b="0" dirty="0" smtClean="0"/>
                        <a:t>Describe People, Places, Things, Events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Description</a:t>
                      </a:r>
                    </a:p>
                    <a:p>
                      <a:pPr algn="ctr">
                        <a:lnSpc>
                          <a:spcPct val="100000"/>
                        </a:lnSpc>
                      </a:pPr>
                      <a:r>
                        <a:rPr lang="en-US" sz="1000" b="1" dirty="0" smtClean="0"/>
                        <a:t>Classification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a:t>
                      </a:r>
                    </a:p>
                    <a:p>
                      <a:pPr algn="ctr">
                        <a:lnSpc>
                          <a:spcPct val="100000"/>
                        </a:lnSpc>
                      </a:pPr>
                      <a:r>
                        <a:rPr lang="en-US" sz="1000" b="1" dirty="0" smtClean="0"/>
                        <a:t>Explain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RI.1.5</a:t>
                      </a:r>
                    </a:p>
                    <a:p>
                      <a:pPr marL="0" marR="0" algn="l">
                        <a:lnSpc>
                          <a:spcPct val="100000"/>
                        </a:lnSpc>
                        <a:spcBef>
                          <a:spcPts val="0"/>
                        </a:spcBef>
                        <a:spcAft>
                          <a:spcPts val="0"/>
                        </a:spcAft>
                      </a:pPr>
                      <a:r>
                        <a:rPr lang="en-US" sz="900" b="0" dirty="0" smtClean="0">
                          <a:effectLst/>
                          <a:latin typeface="+mn-lt"/>
                          <a:ea typeface="Calibri"/>
                          <a:cs typeface="Times New Roman"/>
                        </a:rPr>
                        <a:t>Use Informational Text Structures to Locate</a:t>
                      </a:r>
                      <a:r>
                        <a:rPr lang="en-US" sz="900" b="0" baseline="0" dirty="0" smtClean="0">
                          <a:effectLst/>
                          <a:latin typeface="+mn-lt"/>
                          <a:ea typeface="Calibri"/>
                          <a:cs typeface="Times New Roman"/>
                        </a:rPr>
                        <a:t> Key Facts or Information</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RI.1.7</a:t>
                      </a:r>
                    </a:p>
                    <a:p>
                      <a:pPr marL="0" marR="0" algn="l">
                        <a:lnSpc>
                          <a:spcPct val="100000"/>
                        </a:lnSpc>
                        <a:spcBef>
                          <a:spcPts val="0"/>
                        </a:spcBef>
                        <a:spcAft>
                          <a:spcPts val="0"/>
                        </a:spcAft>
                      </a:pPr>
                      <a:r>
                        <a:rPr lang="en-US" sz="900" b="0" dirty="0" smtClean="0">
                          <a:effectLst/>
                          <a:latin typeface="Calibri"/>
                          <a:ea typeface="Calibri"/>
                          <a:cs typeface="Times New Roman"/>
                        </a:rPr>
                        <a:t>Use Details and Illustrations in Text to Describe  its Key Ideas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RI.1.6</a:t>
                      </a:r>
                    </a:p>
                    <a:p>
                      <a:pPr marL="0" marR="0" algn="l">
                        <a:lnSpc>
                          <a:spcPct val="100000"/>
                        </a:lnSpc>
                        <a:spcBef>
                          <a:spcPts val="0"/>
                        </a:spcBef>
                        <a:spcAft>
                          <a:spcPts val="0"/>
                        </a:spcAft>
                      </a:pPr>
                      <a:r>
                        <a:rPr lang="en-US" sz="900" b="0" dirty="0" smtClean="0">
                          <a:effectLst/>
                          <a:latin typeface="Calibri"/>
                          <a:ea typeface="Calibri"/>
                          <a:cs typeface="Times New Roman"/>
                        </a:rPr>
                        <a:t>Distinguish</a:t>
                      </a:r>
                      <a:r>
                        <a:rPr lang="en-US" sz="900" b="0" baseline="0" dirty="0" smtClean="0">
                          <a:effectLst/>
                          <a:latin typeface="Calibri"/>
                          <a:ea typeface="Calibri"/>
                          <a:cs typeface="Times New Roman"/>
                        </a:rPr>
                        <a:t> Between Information in Illustrations and Text</a:t>
                      </a:r>
                      <a:r>
                        <a:rPr lang="en-US" sz="900" b="0" baseline="0" dirty="0">
                          <a:effectLst/>
                          <a:latin typeface="Calibri"/>
                          <a:ea typeface="Calibri"/>
                          <a:cs typeface="Times New Roman"/>
                        </a:rPr>
                        <a:t> </a:t>
                      </a:r>
                      <a:r>
                        <a:rPr lang="en-US" sz="900" b="0" baseline="0" dirty="0" smtClean="0">
                          <a:effectLst/>
                          <a:latin typeface="Calibri"/>
                          <a:ea typeface="Calibri"/>
                          <a:cs typeface="Times New Roman"/>
                        </a:rPr>
                        <a:t>(Graphs, Etc..)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Text Structure</a:t>
                      </a:r>
                    </a:p>
                    <a:p>
                      <a:pPr marL="0" marR="0" algn="l">
                        <a:lnSpc>
                          <a:spcPct val="100000"/>
                        </a:lnSpc>
                        <a:spcBef>
                          <a:spcPts val="0"/>
                        </a:spcBef>
                        <a:spcAft>
                          <a:spcPts val="0"/>
                        </a:spcAft>
                      </a:pPr>
                      <a:r>
                        <a:rPr lang="en-US" sz="900" dirty="0" smtClean="0">
                          <a:effectLst/>
                          <a:latin typeface="+mn-lt"/>
                          <a:ea typeface="Calibri"/>
                          <a:cs typeface="Times New Roman"/>
                        </a:rPr>
                        <a:t>Summarize (purpose of…)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Compare and Contrast</a:t>
                      </a:r>
                    </a:p>
                    <a:p>
                      <a:pPr>
                        <a:lnSpc>
                          <a:spcPct val="100000"/>
                        </a:lnSpc>
                      </a:pPr>
                      <a:r>
                        <a:rPr lang="en-US" sz="900" dirty="0" smtClean="0"/>
                        <a:t>Summarize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Evaluate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4196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Name a Topic</a:t>
                      </a:r>
                      <a:r>
                        <a:rPr lang="en-US" sz="900" b="0" baseline="0" dirty="0" smtClean="0">
                          <a:effectLst/>
                          <a:latin typeface="Calibri"/>
                          <a:ea typeface="Calibri"/>
                          <a:cs typeface="Times New Roman"/>
                        </a:rPr>
                        <a:t> (from Read Text)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Supply Facts about the Topic</a:t>
                      </a:r>
                    </a:p>
                    <a:p>
                      <a:pPr marL="0" marR="0" algn="l">
                        <a:lnSpc>
                          <a:spcPct val="100000"/>
                        </a:lnSpc>
                        <a:spcBef>
                          <a:spcPts val="0"/>
                        </a:spcBef>
                        <a:spcAft>
                          <a:spcPts val="0"/>
                        </a:spcAft>
                      </a:pPr>
                      <a:r>
                        <a:rPr lang="en-US" sz="900" b="1" dirty="0" smtClean="0">
                          <a:effectLst/>
                          <a:latin typeface="Calibri"/>
                          <a:ea typeface="Calibri"/>
                          <a:cs typeface="Times New Roman"/>
                        </a:rPr>
                        <a:t>W.1.6</a:t>
                      </a:r>
                    </a:p>
                    <a:p>
                      <a:pPr marL="0" marR="0" algn="l">
                        <a:lnSpc>
                          <a:spcPct val="100000"/>
                        </a:lnSpc>
                        <a:spcBef>
                          <a:spcPts val="0"/>
                        </a:spcBef>
                        <a:spcAft>
                          <a:spcPts val="0"/>
                        </a:spcAft>
                      </a:pPr>
                      <a:r>
                        <a:rPr lang="en-US" sz="900" b="0" dirty="0" smtClean="0">
                          <a:effectLst/>
                          <a:latin typeface="Calibri"/>
                          <a:ea typeface="Calibri"/>
                          <a:cs typeface="Times New Roman"/>
                        </a:rPr>
                        <a:t>Use Digital Tools to Produce Writing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Provide</a:t>
                      </a:r>
                      <a:r>
                        <a:rPr lang="en-US" sz="900" b="0" baseline="0" dirty="0" smtClean="0">
                          <a:effectLst/>
                          <a:latin typeface="Calibri"/>
                          <a:ea typeface="Calibri"/>
                          <a:cs typeface="Times New Roman"/>
                        </a:rPr>
                        <a:t> a Closing Sentence.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020">
                <a:tc rowSpan="2">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L.1.5a</a:t>
                      </a:r>
                    </a:p>
                    <a:p>
                      <a:pPr marL="0" marR="0" algn="l">
                        <a:lnSpc>
                          <a:spcPct val="100000"/>
                        </a:lnSpc>
                        <a:spcBef>
                          <a:spcPts val="0"/>
                        </a:spcBef>
                        <a:spcAft>
                          <a:spcPts val="0"/>
                        </a:spcAft>
                      </a:pPr>
                      <a:r>
                        <a:rPr lang="en-US" sz="900" b="0" dirty="0" smtClean="0">
                          <a:effectLst/>
                          <a:latin typeface="Calibri"/>
                          <a:ea typeface="Calibri"/>
                          <a:cs typeface="Times New Roman"/>
                        </a:rPr>
                        <a:t>Sort Words into Categories (use words from the texts)</a:t>
                      </a:r>
                    </a:p>
                    <a:p>
                      <a:pPr marL="0" marR="0" algn="l">
                        <a:lnSpc>
                          <a:spcPct val="100000"/>
                        </a:lnSpc>
                        <a:spcBef>
                          <a:spcPts val="0"/>
                        </a:spcBef>
                        <a:spcAft>
                          <a:spcPts val="0"/>
                        </a:spcAft>
                      </a:pPr>
                      <a:r>
                        <a:rPr lang="en-US" sz="900" b="1" dirty="0" smtClean="0">
                          <a:effectLst/>
                          <a:latin typeface="Calibri"/>
                          <a:ea typeface="Calibri"/>
                          <a:cs typeface="Times New Roman"/>
                        </a:rPr>
                        <a:t>L.5.1c</a:t>
                      </a:r>
                    </a:p>
                    <a:p>
                      <a:pPr marL="0" marR="0" algn="l">
                        <a:lnSpc>
                          <a:spcPct val="100000"/>
                        </a:lnSpc>
                        <a:spcBef>
                          <a:spcPts val="0"/>
                        </a:spcBef>
                        <a:spcAft>
                          <a:spcPts val="0"/>
                        </a:spcAft>
                      </a:pPr>
                      <a:r>
                        <a:rPr lang="en-US" sz="900" b="0" dirty="0" smtClean="0">
                          <a:effectLst/>
                          <a:latin typeface="Calibri"/>
                          <a:ea typeface="Calibri"/>
                          <a:cs typeface="Times New Roman"/>
                        </a:rPr>
                        <a:t>Identify Connections Between Words and Real-Life Uses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L.1.2d</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Convention Spelling (integrate with writing)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L.1.5b</a:t>
                      </a:r>
                    </a:p>
                    <a:p>
                      <a:r>
                        <a:rPr lang="en-US" sz="900" b="0" dirty="0" smtClean="0"/>
                        <a:t>Define Word</a:t>
                      </a:r>
                      <a:r>
                        <a:rPr lang="en-US" sz="900" b="0" baseline="0" dirty="0" smtClean="0"/>
                        <a:t> by Category (use words from read to write topic)</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380">
                <a:tc vMerge="1">
                  <a:txBody>
                    <a:bodyPr/>
                    <a:lstStyle/>
                    <a:p>
                      <a:endParaRPr lang="en-US"/>
                    </a:p>
                  </a:txBody>
                  <a:tcPr/>
                </a:tc>
                <a:tc vMerge="1">
                  <a:txBody>
                    <a:bodyPr/>
                    <a:lstStyle/>
                    <a:p>
                      <a:endParaRPr lang="en-US"/>
                    </a:p>
                  </a:txBody>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SL.1.2</a:t>
                      </a:r>
                    </a:p>
                    <a:p>
                      <a:pPr marL="0" marR="0" algn="l">
                        <a:lnSpc>
                          <a:spcPct val="100000"/>
                        </a:lnSpc>
                        <a:spcBef>
                          <a:spcPts val="0"/>
                        </a:spcBef>
                        <a:spcAft>
                          <a:spcPts val="0"/>
                        </a:spcAft>
                      </a:pPr>
                      <a:r>
                        <a:rPr lang="en-US" sz="900" b="0" dirty="0" smtClean="0">
                          <a:effectLst/>
                          <a:latin typeface="Calibri"/>
                          <a:ea typeface="Calibri"/>
                          <a:cs typeface="Times New Roman"/>
                        </a:rPr>
                        <a:t>Ask and Answer Questions about Key Details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SL.1.2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Ask and Answer Questions about Key Details</a:t>
                      </a:r>
                      <a:endParaRPr lang="en-US" sz="900" b="1" dirty="0" smtClean="0"/>
                    </a:p>
                    <a:p>
                      <a:r>
                        <a:rPr lang="en-US" sz="900" b="1" dirty="0" smtClean="0"/>
                        <a:t>SL.1.6</a:t>
                      </a:r>
                    </a:p>
                    <a:p>
                      <a:r>
                        <a:rPr lang="en-US" sz="900" b="0" dirty="0" smtClean="0"/>
                        <a:t>Add Drawings/Displays to</a:t>
                      </a:r>
                      <a:r>
                        <a:rPr lang="en-US" sz="900" b="0" baseline="0" dirty="0" smtClean="0"/>
                        <a:t> Clarify Ideas and Thoughts (integrate w’ writing)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SL.1.3</a:t>
                      </a:r>
                      <a:endParaRPr lang="en-US" sz="9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332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44184164"/>
              </p:ext>
            </p:extLst>
          </p:nvPr>
        </p:nvGraphicFramePr>
        <p:xfrm>
          <a:off x="457200" y="228600"/>
          <a:ext cx="8153400" cy="583692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1 -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Describe</a:t>
                      </a:r>
                    </a:p>
                    <a:p>
                      <a:pPr algn="ctr">
                        <a:lnSpc>
                          <a:spcPct val="100000"/>
                        </a:lnSpc>
                      </a:pPr>
                      <a:r>
                        <a:rPr lang="en-US" sz="1000" b="1" dirty="0" smtClean="0"/>
                        <a:t>Sequence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Cause/Effect</a:t>
                      </a:r>
                    </a:p>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RL.1.4</a:t>
                      </a:r>
                    </a:p>
                    <a:p>
                      <a:pPr marL="0" marR="0" algn="l">
                        <a:lnSpc>
                          <a:spcPct val="100000"/>
                        </a:lnSpc>
                        <a:spcBef>
                          <a:spcPts val="0"/>
                        </a:spcBef>
                        <a:spcAft>
                          <a:spcPts val="0"/>
                        </a:spcAft>
                      </a:pPr>
                      <a:r>
                        <a:rPr lang="en-US" sz="900" b="0" dirty="0" smtClean="0">
                          <a:effectLst/>
                          <a:latin typeface="Calibri"/>
                          <a:ea typeface="Calibri"/>
                          <a:cs typeface="Times New Roman"/>
                        </a:rPr>
                        <a:t>Identify Feeling-Sensory Words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RL.1.7</a:t>
                      </a:r>
                    </a:p>
                    <a:p>
                      <a:pPr marL="0" marR="0" algn="l">
                        <a:lnSpc>
                          <a:spcPct val="100000"/>
                        </a:lnSpc>
                        <a:spcBef>
                          <a:spcPts val="0"/>
                        </a:spcBef>
                        <a:spcAft>
                          <a:spcPts val="0"/>
                        </a:spcAft>
                      </a:pPr>
                      <a:r>
                        <a:rPr lang="en-US" sz="900" b="0" dirty="0" smtClean="0">
                          <a:effectLst/>
                          <a:latin typeface="Calibri"/>
                          <a:ea typeface="Calibri"/>
                          <a:cs typeface="Times New Roman"/>
                        </a:rPr>
                        <a:t>Describe Events Using Details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RL.1.9</a:t>
                      </a:r>
                    </a:p>
                    <a:p>
                      <a:pPr marL="0" marR="0" algn="l">
                        <a:lnSpc>
                          <a:spcPct val="100000"/>
                        </a:lnSpc>
                        <a:spcBef>
                          <a:spcPts val="0"/>
                        </a:spcBef>
                        <a:spcAft>
                          <a:spcPts val="0"/>
                        </a:spcAft>
                      </a:pPr>
                      <a:r>
                        <a:rPr lang="en-US" sz="900" b="0" dirty="0" smtClean="0">
                          <a:effectLst/>
                          <a:latin typeface="Calibri"/>
                          <a:ea typeface="Calibri"/>
                          <a:cs typeface="Times New Roman"/>
                        </a:rPr>
                        <a:t>Compare-Contrast Character</a:t>
                      </a:r>
                      <a:r>
                        <a:rPr lang="en-US" sz="900" b="0" baseline="0" dirty="0" smtClean="0">
                          <a:effectLst/>
                          <a:latin typeface="Calibri"/>
                          <a:ea typeface="Calibri"/>
                          <a:cs typeface="Times New Roman"/>
                        </a:rPr>
                        <a:t> Adventures and Experiences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Categorize</a:t>
                      </a:r>
                      <a:r>
                        <a:rPr lang="en-US" sz="900" baseline="0" dirty="0" smtClean="0">
                          <a:effectLst/>
                          <a:latin typeface="Calibri"/>
                          <a:ea typeface="Calibri"/>
                          <a:cs typeface="Times New Roman"/>
                        </a:rPr>
                        <a:t> (classify words)</a:t>
                      </a:r>
                    </a:p>
                    <a:p>
                      <a:pPr marL="0" marR="0" algn="l">
                        <a:lnSpc>
                          <a:spcPct val="100000"/>
                        </a:lnSpc>
                        <a:spcBef>
                          <a:spcPts val="0"/>
                        </a:spcBef>
                        <a:spcAft>
                          <a:spcPts val="0"/>
                        </a:spcAft>
                      </a:pPr>
                      <a:r>
                        <a:rPr lang="en-US" sz="900" baseline="0" dirty="0" smtClean="0">
                          <a:effectLst/>
                          <a:latin typeface="Calibri"/>
                          <a:ea typeface="Calibri"/>
                          <a:cs typeface="Times New Roman"/>
                        </a:rPr>
                        <a:t>Summarize</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Sequence (events)</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a:t>
                      </a:r>
                      <a:r>
                        <a:rPr lang="en-US" sz="900" baseline="0" dirty="0" smtClean="0"/>
                        <a:t> and Effect</a:t>
                      </a:r>
                    </a:p>
                    <a:p>
                      <a:pPr>
                        <a:lnSpc>
                          <a:spcPct val="100000"/>
                        </a:lnSpc>
                      </a:pPr>
                      <a:r>
                        <a:rPr lang="en-US" sz="900" baseline="0" dirty="0" smtClean="0"/>
                        <a:t>Monitor/Clarify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  W.1.5(adult support)</a:t>
                      </a:r>
                      <a:endParaRPr lang="en-US" sz="900" b="0" dirty="0">
                        <a:effectLst/>
                        <a:latin typeface="Calibri"/>
                        <a:ea typeface="Calibri"/>
                        <a:cs typeface="Times New Roman"/>
                      </a:endParaRPr>
                    </a:p>
                    <a:p>
                      <a:pPr marL="0" marR="0" algn="l">
                        <a:lnSpc>
                          <a:spcPct val="100000"/>
                        </a:lnSpc>
                        <a:spcBef>
                          <a:spcPts val="0"/>
                        </a:spcBef>
                        <a:spcAft>
                          <a:spcPts val="0"/>
                        </a:spcAft>
                      </a:pPr>
                      <a:r>
                        <a:rPr lang="en-US" sz="900" b="0" dirty="0" smtClean="0">
                          <a:effectLst/>
                          <a:latin typeface="Calibri"/>
                          <a:ea typeface="Calibri"/>
                          <a:cs typeface="Times New Roman"/>
                        </a:rPr>
                        <a:t>Recount</a:t>
                      </a:r>
                      <a:r>
                        <a:rPr lang="en-US" sz="900" b="0" baseline="0" dirty="0" smtClean="0">
                          <a:effectLst/>
                          <a:latin typeface="Calibri"/>
                          <a:ea typeface="Calibri"/>
                          <a:cs typeface="Times New Roman"/>
                        </a:rPr>
                        <a:t> 2 or more Sequential Events</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a:t>
                      </a:r>
                    </a:p>
                    <a:p>
                      <a:pPr marL="0" marR="0" algn="l">
                        <a:lnSpc>
                          <a:spcPct val="100000"/>
                        </a:lnSpc>
                        <a:spcBef>
                          <a:spcPts val="0"/>
                        </a:spcBef>
                        <a:spcAft>
                          <a:spcPts val="0"/>
                        </a:spcAft>
                      </a:pPr>
                      <a:r>
                        <a:rPr lang="en-US" sz="900" b="0" dirty="0" smtClean="0">
                          <a:effectLst/>
                          <a:latin typeface="Calibri"/>
                          <a:ea typeface="Calibri"/>
                          <a:cs typeface="Times New Roman"/>
                        </a:rPr>
                        <a:t>Describe Details w’ Temporal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W.1.3</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L.1.1b</a:t>
                      </a:r>
                    </a:p>
                    <a:p>
                      <a:pPr marL="0" marR="0" algn="l">
                        <a:lnSpc>
                          <a:spcPct val="100000"/>
                        </a:lnSpc>
                        <a:spcBef>
                          <a:spcPts val="0"/>
                        </a:spcBef>
                        <a:spcAft>
                          <a:spcPts val="0"/>
                        </a:spcAft>
                      </a:pPr>
                      <a:r>
                        <a:rPr lang="en-US" sz="900" b="0" dirty="0" smtClean="0">
                          <a:effectLst/>
                          <a:latin typeface="Calibri"/>
                          <a:ea typeface="Calibri"/>
                          <a:cs typeface="Times New Roman"/>
                        </a:rPr>
                        <a:t>Classify</a:t>
                      </a:r>
                      <a:r>
                        <a:rPr lang="en-US" sz="900" b="0" baseline="0" dirty="0" smtClean="0">
                          <a:effectLst/>
                          <a:latin typeface="Calibri"/>
                          <a:ea typeface="Calibri"/>
                          <a:cs typeface="Times New Roman"/>
                        </a:rPr>
                        <a:t> Proper – Possessive Nouns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L.1.1a</a:t>
                      </a:r>
                    </a:p>
                    <a:p>
                      <a:pPr marL="0" marR="0" algn="l">
                        <a:lnSpc>
                          <a:spcPct val="100000"/>
                        </a:lnSpc>
                        <a:spcBef>
                          <a:spcPts val="0"/>
                        </a:spcBef>
                        <a:spcAft>
                          <a:spcPts val="0"/>
                        </a:spcAft>
                      </a:pPr>
                      <a:r>
                        <a:rPr lang="en-US" sz="900" b="0" dirty="0" smtClean="0">
                          <a:effectLst/>
                          <a:latin typeface="Calibri"/>
                          <a:ea typeface="Calibri"/>
                          <a:cs typeface="Times New Roman"/>
                        </a:rPr>
                        <a:t>Print Upper and Lower Case Letters</a:t>
                      </a:r>
                    </a:p>
                    <a:p>
                      <a:pPr marL="0" marR="0" algn="l">
                        <a:lnSpc>
                          <a:spcPct val="100000"/>
                        </a:lnSpc>
                        <a:spcBef>
                          <a:spcPts val="0"/>
                        </a:spcBef>
                        <a:spcAft>
                          <a:spcPts val="0"/>
                        </a:spcAft>
                      </a:pPr>
                      <a:r>
                        <a:rPr lang="en-US" sz="900" b="1" dirty="0" smtClean="0">
                          <a:effectLst/>
                          <a:latin typeface="Calibri"/>
                          <a:ea typeface="Calibri"/>
                          <a:cs typeface="Times New Roman"/>
                        </a:rPr>
                        <a:t>L.1.5d</a:t>
                      </a:r>
                    </a:p>
                    <a:p>
                      <a:pPr marL="0" marR="0" algn="l">
                        <a:lnSpc>
                          <a:spcPct val="100000"/>
                        </a:lnSpc>
                        <a:spcBef>
                          <a:spcPts val="0"/>
                        </a:spcBef>
                        <a:spcAft>
                          <a:spcPts val="0"/>
                        </a:spcAft>
                      </a:pPr>
                      <a:r>
                        <a:rPr lang="en-US" sz="900" b="0" dirty="0" smtClean="0">
                          <a:effectLst/>
                          <a:latin typeface="Calibri"/>
                          <a:ea typeface="Calibri"/>
                          <a:cs typeface="Times New Roman"/>
                        </a:rPr>
                        <a:t>Distinguish Shades of Verb Meaning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L.1.1h</a:t>
                      </a:r>
                    </a:p>
                    <a:p>
                      <a:pPr marL="0" marR="0" algn="l">
                        <a:lnSpc>
                          <a:spcPct val="100000"/>
                        </a:lnSpc>
                        <a:spcBef>
                          <a:spcPts val="0"/>
                        </a:spcBef>
                        <a:spcAft>
                          <a:spcPts val="0"/>
                        </a:spcAft>
                      </a:pPr>
                      <a:r>
                        <a:rPr lang="en-US" sz="900" b="0" dirty="0" smtClean="0">
                          <a:effectLst/>
                          <a:latin typeface="Calibri"/>
                          <a:ea typeface="Calibri"/>
                          <a:cs typeface="Times New Roman"/>
                        </a:rPr>
                        <a:t>Use Determiners Correctly</a:t>
                      </a:r>
                    </a:p>
                    <a:p>
                      <a:pPr marL="0" marR="0" algn="l">
                        <a:lnSpc>
                          <a:spcPct val="100000"/>
                        </a:lnSpc>
                        <a:spcBef>
                          <a:spcPts val="0"/>
                        </a:spcBef>
                        <a:spcAft>
                          <a:spcPts val="0"/>
                        </a:spcAft>
                      </a:pPr>
                      <a:r>
                        <a:rPr lang="en-US" sz="900" b="1" dirty="0" smtClean="0">
                          <a:effectLst/>
                          <a:latin typeface="Calibri"/>
                          <a:ea typeface="Calibri"/>
                          <a:cs typeface="Times New Roman"/>
                        </a:rPr>
                        <a:t>L.1.1d</a:t>
                      </a:r>
                    </a:p>
                    <a:p>
                      <a:pPr marL="0" marR="0" algn="l">
                        <a:lnSpc>
                          <a:spcPct val="100000"/>
                        </a:lnSpc>
                        <a:spcBef>
                          <a:spcPts val="0"/>
                        </a:spcBef>
                        <a:spcAft>
                          <a:spcPts val="0"/>
                        </a:spcAft>
                      </a:pPr>
                      <a:r>
                        <a:rPr lang="en-US" sz="900" b="0" dirty="0" smtClean="0">
                          <a:effectLst/>
                          <a:latin typeface="Calibri"/>
                          <a:ea typeface="Calibri"/>
                          <a:cs typeface="Times New Roman"/>
                        </a:rPr>
                        <a:t>Use Pronouns Correctly</a:t>
                      </a:r>
                    </a:p>
                    <a:p>
                      <a:pPr marL="0" marR="0" algn="l">
                        <a:lnSpc>
                          <a:spcPct val="100000"/>
                        </a:lnSpc>
                        <a:spcBef>
                          <a:spcPts val="0"/>
                        </a:spcBef>
                        <a:spcAft>
                          <a:spcPts val="0"/>
                        </a:spcAft>
                      </a:pPr>
                      <a:r>
                        <a:rPr lang="en-US" sz="900" b="1" dirty="0" smtClean="0">
                          <a:effectLst/>
                          <a:latin typeface="Calibri"/>
                          <a:ea typeface="Calibri"/>
                          <a:cs typeface="Times New Roman"/>
                        </a:rPr>
                        <a:t>L.1.6</a:t>
                      </a:r>
                    </a:p>
                    <a:p>
                      <a:pPr marL="0" marR="0" algn="l">
                        <a:lnSpc>
                          <a:spcPct val="100000"/>
                        </a:lnSpc>
                        <a:spcBef>
                          <a:spcPts val="0"/>
                        </a:spcBef>
                        <a:spcAft>
                          <a:spcPts val="0"/>
                        </a:spcAft>
                      </a:pPr>
                      <a:r>
                        <a:rPr lang="en-US" sz="900" b="0" dirty="0" smtClean="0">
                          <a:effectLst/>
                          <a:latin typeface="Calibri"/>
                          <a:ea typeface="Calibri"/>
                          <a:cs typeface="Times New Roman"/>
                        </a:rPr>
                        <a:t>Use Words and Phrases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Speaking/Listening</a:t>
                      </a:r>
                    </a:p>
                    <a:p>
                      <a:r>
                        <a:rPr lang="en-US" sz="900" b="1" dirty="0" smtClean="0"/>
                        <a:t>SL.1.1</a:t>
                      </a:r>
                    </a:p>
                    <a:p>
                      <a:r>
                        <a:rPr lang="en-US" sz="900" b="0" dirty="0" smtClean="0"/>
                        <a:t>Collaborative Conversations</a:t>
                      </a:r>
                    </a:p>
                    <a:p>
                      <a:r>
                        <a:rPr lang="en-US" sz="900" b="1" dirty="0" smtClean="0"/>
                        <a:t>SL.1.4</a:t>
                      </a:r>
                    </a:p>
                    <a:p>
                      <a:r>
                        <a:rPr lang="en-US" sz="900" b="0" dirty="0" smtClean="0"/>
                        <a:t>Describe Nouns</a:t>
                      </a:r>
                      <a:r>
                        <a:rPr lang="en-US" sz="900" b="0" baseline="0" dirty="0" smtClean="0"/>
                        <a:t> and Events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Draw Conclusions</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p>
                      <a:pPr algn="ctr">
                        <a:lnSpc>
                          <a:spcPct val="100000"/>
                        </a:lnSpc>
                      </a:pPr>
                      <a:r>
                        <a:rPr lang="en-US" sz="1000" b="1" dirty="0" smtClean="0"/>
                        <a:t>Generalize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RI.1.4</a:t>
                      </a:r>
                    </a:p>
                    <a:p>
                      <a:pPr marL="0" marR="0" algn="l">
                        <a:lnSpc>
                          <a:spcPct val="100000"/>
                        </a:lnSpc>
                        <a:spcBef>
                          <a:spcPts val="0"/>
                        </a:spcBef>
                        <a:spcAft>
                          <a:spcPts val="0"/>
                        </a:spcAft>
                      </a:pPr>
                      <a:r>
                        <a:rPr lang="en-US" sz="900" b="0" dirty="0" smtClean="0">
                          <a:effectLst/>
                          <a:latin typeface="+mn-lt"/>
                          <a:ea typeface="Calibri"/>
                          <a:cs typeface="Times New Roman"/>
                        </a:rPr>
                        <a:t>Ask-Answer</a:t>
                      </a:r>
                      <a:r>
                        <a:rPr lang="en-US" sz="900" b="0" baseline="0" dirty="0" smtClean="0">
                          <a:effectLst/>
                          <a:latin typeface="+mn-lt"/>
                          <a:ea typeface="Calibri"/>
                          <a:cs typeface="Times New Roman"/>
                        </a:rPr>
                        <a:t> Questions to Determine Word Meaning</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RI.1.8</a:t>
                      </a:r>
                    </a:p>
                    <a:p>
                      <a:pPr marL="0" marR="0" algn="l">
                        <a:lnSpc>
                          <a:spcPct val="100000"/>
                        </a:lnSpc>
                        <a:spcBef>
                          <a:spcPts val="0"/>
                        </a:spcBef>
                        <a:spcAft>
                          <a:spcPts val="0"/>
                        </a:spcAft>
                      </a:pPr>
                      <a:r>
                        <a:rPr lang="en-US" sz="900" b="0" dirty="0" smtClean="0">
                          <a:effectLst/>
                          <a:latin typeface="Calibri"/>
                          <a:ea typeface="Calibri"/>
                          <a:cs typeface="Times New Roman"/>
                        </a:rPr>
                        <a:t>Conclude</a:t>
                      </a:r>
                      <a:r>
                        <a:rPr lang="en-US" sz="900" b="0" baseline="0" dirty="0" smtClean="0">
                          <a:effectLst/>
                          <a:latin typeface="Calibri"/>
                          <a:ea typeface="Calibri"/>
                          <a:cs typeface="Times New Roman"/>
                        </a:rPr>
                        <a:t> Author’s Reasons in Supporting Certain Points (Causes)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RI.19</a:t>
                      </a:r>
                    </a:p>
                    <a:p>
                      <a:pPr marL="0" marR="0" algn="l">
                        <a:lnSpc>
                          <a:spcPct val="100000"/>
                        </a:lnSpc>
                        <a:spcBef>
                          <a:spcPts val="0"/>
                        </a:spcBef>
                        <a:spcAft>
                          <a:spcPts val="0"/>
                        </a:spcAft>
                      </a:pPr>
                      <a:r>
                        <a:rPr lang="en-US" sz="900" b="0" dirty="0" smtClean="0">
                          <a:effectLst/>
                          <a:latin typeface="Calibri"/>
                          <a:ea typeface="Calibri"/>
                          <a:cs typeface="Times New Roman"/>
                        </a:rPr>
                        <a:t>Similarities</a:t>
                      </a:r>
                      <a:r>
                        <a:rPr lang="en-US" sz="900" b="0" baseline="0" dirty="0" smtClean="0">
                          <a:effectLst/>
                          <a:latin typeface="Calibri"/>
                          <a:ea typeface="Calibri"/>
                          <a:cs typeface="Times New Roman"/>
                        </a:rPr>
                        <a:t> and Differences of Two Texts on the Same Topic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Categorize/Classify</a:t>
                      </a:r>
                    </a:p>
                    <a:p>
                      <a:pPr marL="0" marR="0" algn="l">
                        <a:lnSpc>
                          <a:spcPct val="100000"/>
                        </a:lnSpc>
                        <a:spcBef>
                          <a:spcPts val="0"/>
                        </a:spcBef>
                        <a:spcAft>
                          <a:spcPts val="0"/>
                        </a:spcAft>
                      </a:pPr>
                      <a:r>
                        <a:rPr lang="en-US" sz="900" dirty="0" smtClean="0">
                          <a:effectLst/>
                          <a:latin typeface="+mn-lt"/>
                          <a:ea typeface="Calibri"/>
                          <a:cs typeface="Times New Roman"/>
                        </a:rPr>
                        <a:t>Summarize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Predict/Infer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Generalize </a:t>
                      </a:r>
                    </a:p>
                    <a:p>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Name an Informational Topic</a:t>
                      </a:r>
                    </a:p>
                    <a:p>
                      <a:pPr marL="0" marR="0" algn="l">
                        <a:lnSpc>
                          <a:spcPct val="100000"/>
                        </a:lnSpc>
                        <a:spcBef>
                          <a:spcPts val="0"/>
                        </a:spcBef>
                        <a:spcAft>
                          <a:spcPts val="0"/>
                        </a:spcAft>
                      </a:pPr>
                      <a:r>
                        <a:rPr lang="en-US" sz="900" b="1" dirty="0" smtClean="0">
                          <a:effectLst/>
                          <a:latin typeface="Calibri"/>
                          <a:ea typeface="Calibri"/>
                          <a:cs typeface="Times New Roman"/>
                        </a:rPr>
                        <a:t>W.1.7</a:t>
                      </a:r>
                    </a:p>
                    <a:p>
                      <a:pPr marL="0" marR="0" algn="l">
                        <a:lnSpc>
                          <a:spcPct val="100000"/>
                        </a:lnSpc>
                        <a:spcBef>
                          <a:spcPts val="0"/>
                        </a:spcBef>
                        <a:spcAft>
                          <a:spcPts val="0"/>
                        </a:spcAft>
                      </a:pPr>
                      <a:r>
                        <a:rPr lang="en-US" sz="900" b="0" dirty="0" smtClean="0">
                          <a:effectLst/>
                          <a:latin typeface="Calibri"/>
                          <a:ea typeface="Calibri"/>
                          <a:cs typeface="Times New Roman"/>
                        </a:rPr>
                        <a:t>Explore “how-to” books about topic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Supply Facts About Topic</a:t>
                      </a:r>
                    </a:p>
                    <a:p>
                      <a:pPr marL="0" marR="0" algn="l">
                        <a:lnSpc>
                          <a:spcPct val="100000"/>
                        </a:lnSpc>
                        <a:spcBef>
                          <a:spcPts val="0"/>
                        </a:spcBef>
                        <a:spcAft>
                          <a:spcPts val="0"/>
                        </a:spcAft>
                      </a:pPr>
                      <a:r>
                        <a:rPr lang="en-US" sz="900" b="1" dirty="0" smtClean="0">
                          <a:effectLst/>
                          <a:latin typeface="Calibri"/>
                          <a:ea typeface="Calibri"/>
                          <a:cs typeface="Times New Roman"/>
                        </a:rPr>
                        <a:t>W.1.7</a:t>
                      </a:r>
                    </a:p>
                    <a:p>
                      <a:pPr marL="0" marR="0" algn="l">
                        <a:lnSpc>
                          <a:spcPct val="100000"/>
                        </a:lnSpc>
                        <a:spcBef>
                          <a:spcPts val="0"/>
                        </a:spcBef>
                        <a:spcAft>
                          <a:spcPts val="0"/>
                        </a:spcAft>
                      </a:pPr>
                      <a:r>
                        <a:rPr lang="en-US" sz="900" b="0" dirty="0" smtClean="0">
                          <a:effectLst/>
                          <a:latin typeface="Calibri"/>
                          <a:ea typeface="Calibri"/>
                          <a:cs typeface="Times New Roman"/>
                        </a:rPr>
                        <a:t>Use Facts - Write Instructional</a:t>
                      </a:r>
                      <a:r>
                        <a:rPr lang="en-US" sz="900" b="0" baseline="0" dirty="0" smtClean="0">
                          <a:effectLst/>
                          <a:latin typeface="Calibri"/>
                          <a:ea typeface="Calibri"/>
                          <a:cs typeface="Times New Roman"/>
                        </a:rPr>
                        <a:t> Sequence</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W.1.8</a:t>
                      </a:r>
                    </a:p>
                    <a:p>
                      <a:pPr marL="0" marR="0" algn="l">
                        <a:lnSpc>
                          <a:spcPct val="100000"/>
                        </a:lnSpc>
                        <a:spcBef>
                          <a:spcPts val="0"/>
                        </a:spcBef>
                        <a:spcAft>
                          <a:spcPts val="0"/>
                        </a:spcAft>
                      </a:pPr>
                      <a:r>
                        <a:rPr lang="en-US" sz="900" b="0" dirty="0" smtClean="0">
                          <a:effectLst/>
                          <a:latin typeface="Calibri"/>
                          <a:ea typeface="Calibri"/>
                          <a:cs typeface="Times New Roman"/>
                        </a:rPr>
                        <a:t>Gather Information (With Support)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 with a Concluding Sentence (generalization)</a:t>
                      </a:r>
                    </a:p>
                    <a:p>
                      <a:pPr marL="0" marR="0" algn="l">
                        <a:lnSpc>
                          <a:spcPct val="100000"/>
                        </a:lnSpc>
                        <a:spcBef>
                          <a:spcPts val="0"/>
                        </a:spcBef>
                        <a:spcAft>
                          <a:spcPts val="0"/>
                        </a:spcAft>
                      </a:pPr>
                      <a:r>
                        <a:rPr lang="en-US" sz="900" b="1" dirty="0" smtClean="0">
                          <a:effectLst/>
                          <a:latin typeface="Calibri"/>
                          <a:ea typeface="Calibri"/>
                          <a:cs typeface="Times New Roman"/>
                        </a:rPr>
                        <a:t>W.1.7</a:t>
                      </a:r>
                    </a:p>
                    <a:p>
                      <a:pPr marL="0" marR="0" algn="l">
                        <a:lnSpc>
                          <a:spcPct val="100000"/>
                        </a:lnSpc>
                        <a:spcBef>
                          <a:spcPts val="0"/>
                        </a:spcBef>
                        <a:spcAft>
                          <a:spcPts val="0"/>
                        </a:spcAft>
                      </a:pPr>
                      <a:r>
                        <a:rPr lang="en-US" sz="900" b="0" dirty="0" smtClean="0">
                          <a:effectLst/>
                          <a:latin typeface="Calibri"/>
                          <a:ea typeface="Calibri"/>
                          <a:cs typeface="Times New Roman"/>
                        </a:rPr>
                        <a:t>Participate in Shared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L.1.2e</a:t>
                      </a:r>
                    </a:p>
                    <a:p>
                      <a:pPr marL="0" marR="0" algn="l">
                        <a:lnSpc>
                          <a:spcPct val="100000"/>
                        </a:lnSpc>
                        <a:spcBef>
                          <a:spcPts val="0"/>
                        </a:spcBef>
                        <a:spcAft>
                          <a:spcPts val="0"/>
                        </a:spcAft>
                      </a:pPr>
                      <a:r>
                        <a:rPr lang="en-US" sz="900" b="0" dirty="0" smtClean="0">
                          <a:effectLst/>
                          <a:latin typeface="Calibri"/>
                          <a:ea typeface="Calibri"/>
                          <a:cs typeface="Times New Roman"/>
                        </a:rPr>
                        <a:t>Spell New Words Phonetically</a:t>
                      </a:r>
                    </a:p>
                    <a:p>
                      <a:pPr marL="0" marR="0" algn="l">
                        <a:lnSpc>
                          <a:spcPct val="100000"/>
                        </a:lnSpc>
                        <a:spcBef>
                          <a:spcPts val="0"/>
                        </a:spcBef>
                        <a:spcAft>
                          <a:spcPts val="0"/>
                        </a:spcAft>
                      </a:pPr>
                      <a:r>
                        <a:rPr lang="en-US" sz="900" b="1" dirty="0" smtClean="0">
                          <a:effectLst/>
                          <a:latin typeface="Calibri"/>
                          <a:ea typeface="Calibri"/>
                          <a:cs typeface="Times New Roman"/>
                        </a:rPr>
                        <a:t>L.1.4c</a:t>
                      </a:r>
                    </a:p>
                    <a:p>
                      <a:pPr marL="0" marR="0" algn="l">
                        <a:lnSpc>
                          <a:spcPct val="100000"/>
                        </a:lnSpc>
                        <a:spcBef>
                          <a:spcPts val="0"/>
                        </a:spcBef>
                        <a:spcAft>
                          <a:spcPts val="0"/>
                        </a:spcAft>
                      </a:pPr>
                      <a:r>
                        <a:rPr lang="en-US" sz="900" b="0" dirty="0" smtClean="0">
                          <a:effectLst/>
                          <a:latin typeface="Calibri"/>
                          <a:ea typeface="Calibri"/>
                          <a:cs typeface="Times New Roman"/>
                        </a:rPr>
                        <a:t>Identify Frequently</a:t>
                      </a:r>
                      <a:r>
                        <a:rPr lang="en-US" sz="900" b="0" baseline="0" dirty="0" smtClean="0">
                          <a:effectLst/>
                          <a:latin typeface="Calibri"/>
                          <a:ea typeface="Calibri"/>
                          <a:cs typeface="Times New Roman"/>
                        </a:rPr>
                        <a:t> Seen Roots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L.1.1a</a:t>
                      </a:r>
                      <a:endParaRPr lang="en-US" sz="900" b="0" dirty="0" smtClean="0"/>
                    </a:p>
                    <a:p>
                      <a:r>
                        <a:rPr lang="en-US" sz="900" b="0" dirty="0" smtClean="0"/>
                        <a:t>Print</a:t>
                      </a:r>
                      <a:r>
                        <a:rPr lang="en-US" sz="900" b="0" baseline="0" dirty="0" smtClean="0"/>
                        <a:t> all Upper and Lowercase Letters Correctly when Writing</a:t>
                      </a:r>
                      <a:endParaRPr lang="en-US" sz="9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SL.1.1a</a:t>
                      </a:r>
                    </a:p>
                    <a:p>
                      <a:pPr marL="0" marR="0" algn="l">
                        <a:lnSpc>
                          <a:spcPct val="100000"/>
                        </a:lnSpc>
                        <a:spcBef>
                          <a:spcPts val="0"/>
                        </a:spcBef>
                        <a:spcAft>
                          <a:spcPts val="0"/>
                        </a:spcAft>
                      </a:pPr>
                      <a:r>
                        <a:rPr lang="en-US" sz="900" b="0" dirty="0" smtClean="0">
                          <a:effectLst/>
                          <a:latin typeface="Calibri"/>
                          <a:ea typeface="Calibri"/>
                          <a:cs typeface="Times New Roman"/>
                        </a:rPr>
                        <a:t>Follow Discussion Rules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SL.1.6</a:t>
                      </a:r>
                    </a:p>
                    <a:p>
                      <a:pPr marL="0" marR="0" algn="l">
                        <a:lnSpc>
                          <a:spcPct val="100000"/>
                        </a:lnSpc>
                        <a:spcBef>
                          <a:spcPts val="0"/>
                        </a:spcBef>
                        <a:spcAft>
                          <a:spcPts val="0"/>
                        </a:spcAft>
                      </a:pPr>
                      <a:r>
                        <a:rPr lang="en-US" sz="900" b="0" dirty="0" smtClean="0">
                          <a:effectLst/>
                          <a:latin typeface="Calibri"/>
                          <a:ea typeface="Calibri"/>
                          <a:cs typeface="Times New Roman"/>
                        </a:rPr>
                        <a:t>Produce Complete Sentences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SL.1b</a:t>
                      </a:r>
                    </a:p>
                    <a:p>
                      <a:r>
                        <a:rPr lang="en-US" sz="900" b="0" dirty="0" smtClean="0"/>
                        <a:t>Build on Other’s Conversations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1154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89811589"/>
              </p:ext>
            </p:extLst>
          </p:nvPr>
        </p:nvGraphicFramePr>
        <p:xfrm>
          <a:off x="457200" y="228600"/>
          <a:ext cx="8018780" cy="6244590"/>
        </p:xfrm>
        <a:graphic>
          <a:graphicData uri="http://schemas.openxmlformats.org/drawingml/2006/table">
            <a:tbl>
              <a:tblPr firstRow="1" firstCol="1" bandRow="1"/>
              <a:tblGrid>
                <a:gridCol w="1981200"/>
                <a:gridCol w="2133600"/>
                <a:gridCol w="2075180"/>
                <a:gridCol w="182880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1 - Quarter 4</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Describe (pronouns)</a:t>
                      </a:r>
                    </a:p>
                    <a:p>
                      <a:pPr algn="ctr">
                        <a:lnSpc>
                          <a:spcPct val="100000"/>
                        </a:lnSpc>
                      </a:pPr>
                      <a:r>
                        <a:rPr lang="en-US" sz="1000" b="1" dirty="0" smtClean="0"/>
                        <a:t>Literary</a:t>
                      </a:r>
                      <a:r>
                        <a:rPr lang="en-US" sz="1000" b="1" baseline="0" dirty="0" smtClean="0"/>
                        <a:t> Analysis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Cause and Effect</a:t>
                      </a:r>
                    </a:p>
                    <a:p>
                      <a:pPr algn="ctr">
                        <a:lnSpc>
                          <a:spcPct val="100000"/>
                        </a:lnSpc>
                      </a:pPr>
                      <a:r>
                        <a:rPr lang="en-US" sz="1000" b="1" dirty="0" smtClean="0"/>
                        <a:t>Define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p>
                      <a:pPr algn="ctr">
                        <a:lnSpc>
                          <a:spcPct val="100000"/>
                        </a:lnSpc>
                      </a:pPr>
                      <a:r>
                        <a:rPr lang="en-US" sz="1000" b="1" dirty="0" smtClean="0"/>
                        <a:t>Hypothesize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RL.1.3</a:t>
                      </a:r>
                    </a:p>
                    <a:p>
                      <a:pPr marL="0" marR="0" algn="l">
                        <a:lnSpc>
                          <a:spcPct val="100000"/>
                        </a:lnSpc>
                        <a:spcBef>
                          <a:spcPts val="0"/>
                        </a:spcBef>
                        <a:spcAft>
                          <a:spcPts val="0"/>
                        </a:spcAft>
                      </a:pPr>
                      <a:r>
                        <a:rPr lang="en-US" sz="900" b="0" dirty="0" smtClean="0">
                          <a:effectLst/>
                          <a:latin typeface="Calibri"/>
                          <a:ea typeface="Calibri"/>
                          <a:cs typeface="Times New Roman"/>
                        </a:rPr>
                        <a:t>Describe Story Elements</a:t>
                      </a:r>
                      <a:r>
                        <a:rPr lang="en-US" sz="900" b="0" baseline="0" dirty="0" smtClean="0">
                          <a:effectLst/>
                          <a:latin typeface="Calibri"/>
                          <a:ea typeface="Calibri"/>
                          <a:cs typeface="Times New Roman"/>
                        </a:rPr>
                        <a:t> w’ Detail</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RL.1.6</a:t>
                      </a:r>
                    </a:p>
                    <a:p>
                      <a:pPr marL="0" marR="0" algn="l">
                        <a:lnSpc>
                          <a:spcPct val="100000"/>
                        </a:lnSpc>
                        <a:spcBef>
                          <a:spcPts val="0"/>
                        </a:spcBef>
                        <a:spcAft>
                          <a:spcPts val="0"/>
                        </a:spcAft>
                      </a:pPr>
                      <a:r>
                        <a:rPr lang="en-US" sz="900" b="0" dirty="0" smtClean="0">
                          <a:effectLst/>
                          <a:latin typeface="Calibri"/>
                          <a:ea typeface="Calibri"/>
                          <a:cs typeface="Times New Roman"/>
                        </a:rPr>
                        <a:t>Identify Narrator of Story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RL.1.9</a:t>
                      </a:r>
                    </a:p>
                    <a:p>
                      <a:pPr marL="0" marR="0" algn="l">
                        <a:lnSpc>
                          <a:spcPct val="100000"/>
                        </a:lnSpc>
                        <a:spcBef>
                          <a:spcPts val="0"/>
                        </a:spcBef>
                        <a:spcAft>
                          <a:spcPts val="0"/>
                        </a:spcAft>
                      </a:pPr>
                      <a:r>
                        <a:rPr lang="en-US" sz="900" b="0" dirty="0" smtClean="0">
                          <a:effectLst/>
                          <a:latin typeface="Calibri"/>
                          <a:ea typeface="Calibri"/>
                          <a:cs typeface="Times New Roman"/>
                        </a:rPr>
                        <a:t>Compare/Contrast Characters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Fantasy/Realism</a:t>
                      </a:r>
                    </a:p>
                    <a:p>
                      <a:pPr marL="0" marR="0" algn="l">
                        <a:lnSpc>
                          <a:spcPct val="100000"/>
                        </a:lnSpc>
                        <a:spcBef>
                          <a:spcPts val="0"/>
                        </a:spcBef>
                        <a:spcAft>
                          <a:spcPts val="0"/>
                        </a:spcAft>
                      </a:pPr>
                      <a:r>
                        <a:rPr lang="en-US" sz="900" dirty="0" smtClean="0">
                          <a:effectLst/>
                          <a:latin typeface="Calibri"/>
                          <a:ea typeface="Calibri"/>
                          <a:cs typeface="Times New Roman"/>
                        </a:rPr>
                        <a:t>Sequence</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Problem/Solution</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Problem/Solution</a:t>
                      </a:r>
                    </a:p>
                    <a:p>
                      <a:pPr>
                        <a:lnSpc>
                          <a:spcPct val="100000"/>
                        </a:lnSpc>
                      </a:pPr>
                      <a:r>
                        <a:rPr lang="en-US" sz="900" dirty="0" smtClean="0"/>
                        <a:t>Evaluate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W.1.1</a:t>
                      </a:r>
                    </a:p>
                    <a:p>
                      <a:pPr marL="0" marR="0" algn="l">
                        <a:lnSpc>
                          <a:spcPct val="100000"/>
                        </a:lnSpc>
                        <a:spcBef>
                          <a:spcPts val="0"/>
                        </a:spcBef>
                        <a:spcAft>
                          <a:spcPts val="0"/>
                        </a:spcAft>
                      </a:pPr>
                      <a:r>
                        <a:rPr lang="en-US" sz="900" b="0" dirty="0" smtClean="0">
                          <a:effectLst/>
                          <a:latin typeface="Calibri"/>
                          <a:ea typeface="Calibri"/>
                          <a:cs typeface="Times New Roman"/>
                        </a:rPr>
                        <a:t>State an Opinion About a Character in a Text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W.1.1</a:t>
                      </a:r>
                    </a:p>
                    <a:p>
                      <a:pPr marL="0" marR="0" algn="l">
                        <a:lnSpc>
                          <a:spcPct val="100000"/>
                        </a:lnSpc>
                        <a:spcBef>
                          <a:spcPts val="0"/>
                        </a:spcBef>
                        <a:spcAft>
                          <a:spcPts val="0"/>
                        </a:spcAft>
                      </a:pPr>
                      <a:r>
                        <a:rPr lang="en-US" sz="900" b="0" dirty="0" smtClean="0">
                          <a:effectLst/>
                          <a:latin typeface="Calibri"/>
                          <a:ea typeface="Calibri"/>
                          <a:cs typeface="Times New Roman"/>
                        </a:rPr>
                        <a:t>Describe how the Character Feels and Why (Problem)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W.1.1</a:t>
                      </a:r>
                    </a:p>
                    <a:p>
                      <a:pPr marL="0" marR="0" algn="l">
                        <a:lnSpc>
                          <a:spcPct val="100000"/>
                        </a:lnSpc>
                        <a:spcBef>
                          <a:spcPts val="0"/>
                        </a:spcBef>
                        <a:spcAft>
                          <a:spcPts val="0"/>
                        </a:spcAft>
                      </a:pPr>
                      <a:r>
                        <a:rPr lang="en-US" sz="900" b="0" dirty="0" smtClean="0">
                          <a:effectLst/>
                          <a:latin typeface="Calibri"/>
                          <a:ea typeface="Calibri"/>
                          <a:cs typeface="Times New Roman"/>
                        </a:rPr>
                        <a:t>Conclude</a:t>
                      </a:r>
                      <a:r>
                        <a:rPr lang="en-US" sz="900" b="0" baseline="0" dirty="0" smtClean="0">
                          <a:effectLst/>
                          <a:latin typeface="Calibri"/>
                          <a:ea typeface="Calibri"/>
                          <a:cs typeface="Times New Roman"/>
                        </a:rPr>
                        <a:t> the Opinion Piece with a Hypothesis (Solution)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L.1.1c</a:t>
                      </a:r>
                    </a:p>
                    <a:p>
                      <a:pPr marL="0" marR="0" algn="l">
                        <a:lnSpc>
                          <a:spcPct val="100000"/>
                        </a:lnSpc>
                        <a:spcBef>
                          <a:spcPts val="0"/>
                        </a:spcBef>
                        <a:spcAft>
                          <a:spcPts val="0"/>
                        </a:spcAft>
                      </a:pPr>
                      <a:r>
                        <a:rPr lang="en-US" sz="900" b="0" dirty="0" smtClean="0">
                          <a:effectLst/>
                          <a:latin typeface="Calibri"/>
                          <a:ea typeface="Calibri"/>
                          <a:cs typeface="Times New Roman"/>
                        </a:rPr>
                        <a:t>Use Singular-Plural Nouns</a:t>
                      </a:r>
                    </a:p>
                    <a:p>
                      <a:pPr marL="0" marR="0" algn="l">
                        <a:lnSpc>
                          <a:spcPct val="100000"/>
                        </a:lnSpc>
                        <a:spcBef>
                          <a:spcPts val="0"/>
                        </a:spcBef>
                        <a:spcAft>
                          <a:spcPts val="0"/>
                        </a:spcAft>
                      </a:pPr>
                      <a:r>
                        <a:rPr lang="en-US" sz="900" b="1" dirty="0" smtClean="0">
                          <a:effectLst/>
                          <a:latin typeface="Calibri"/>
                          <a:ea typeface="Calibri"/>
                          <a:cs typeface="Times New Roman"/>
                        </a:rPr>
                        <a:t>L.1.1e</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Verbs to Convey Time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L.1.1c</a:t>
                      </a:r>
                    </a:p>
                    <a:p>
                      <a:pPr marL="0" marR="0" algn="l">
                        <a:lnSpc>
                          <a:spcPct val="100000"/>
                        </a:lnSpc>
                        <a:spcBef>
                          <a:spcPts val="0"/>
                        </a:spcBef>
                        <a:spcAft>
                          <a:spcPts val="0"/>
                        </a:spcAft>
                      </a:pPr>
                      <a:r>
                        <a:rPr lang="en-US" sz="900" b="0" dirty="0" smtClean="0">
                          <a:effectLst/>
                          <a:latin typeface="Calibri"/>
                          <a:ea typeface="Calibri"/>
                          <a:cs typeface="Times New Roman"/>
                        </a:rPr>
                        <a:t>Use Singular and Plural Nouns</a:t>
                      </a:r>
                    </a:p>
                    <a:p>
                      <a:pPr marL="0" marR="0" algn="l">
                        <a:lnSpc>
                          <a:spcPct val="100000"/>
                        </a:lnSpc>
                        <a:spcBef>
                          <a:spcPts val="0"/>
                        </a:spcBef>
                        <a:spcAft>
                          <a:spcPts val="0"/>
                        </a:spcAft>
                      </a:pPr>
                      <a:r>
                        <a:rPr lang="en-US" sz="900" b="1" dirty="0" smtClean="0">
                          <a:effectLst/>
                          <a:latin typeface="Calibri"/>
                          <a:ea typeface="Calibri"/>
                          <a:cs typeface="Times New Roman"/>
                        </a:rPr>
                        <a:t>L.1.1b</a:t>
                      </a:r>
                    </a:p>
                    <a:p>
                      <a:pPr marL="0" marR="0" algn="l">
                        <a:lnSpc>
                          <a:spcPct val="100000"/>
                        </a:lnSpc>
                        <a:spcBef>
                          <a:spcPts val="0"/>
                        </a:spcBef>
                        <a:spcAft>
                          <a:spcPts val="0"/>
                        </a:spcAft>
                      </a:pPr>
                      <a:r>
                        <a:rPr lang="en-US" sz="900" b="0" dirty="0" smtClean="0">
                          <a:effectLst/>
                          <a:latin typeface="Calibri"/>
                          <a:ea typeface="Calibri"/>
                          <a:cs typeface="Times New Roman"/>
                        </a:rPr>
                        <a:t>Common, Proper, Possessive</a:t>
                      </a:r>
                      <a:r>
                        <a:rPr lang="en-US" sz="900" b="0" baseline="0" dirty="0" smtClean="0">
                          <a:effectLst/>
                          <a:latin typeface="Calibri"/>
                          <a:ea typeface="Calibri"/>
                          <a:cs typeface="Times New Roman"/>
                        </a:rPr>
                        <a:t>  Nouns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L.1.1g</a:t>
                      </a:r>
                    </a:p>
                    <a:p>
                      <a:r>
                        <a:rPr lang="en-US" sz="900" b="0" dirty="0" smtClean="0"/>
                        <a:t>Use Frequently</a:t>
                      </a:r>
                      <a:r>
                        <a:rPr lang="en-US" sz="900" b="0" baseline="0" dirty="0" smtClean="0"/>
                        <a:t> Seen Conjunctions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SL.1.1a</a:t>
                      </a:r>
                    </a:p>
                    <a:p>
                      <a:pPr marL="0" marR="0" algn="l">
                        <a:lnSpc>
                          <a:spcPct val="100000"/>
                        </a:lnSpc>
                        <a:spcBef>
                          <a:spcPts val="0"/>
                        </a:spcBef>
                        <a:spcAft>
                          <a:spcPts val="0"/>
                        </a:spcAft>
                      </a:pPr>
                      <a:r>
                        <a:rPr lang="en-US" sz="900" b="0" dirty="0" smtClean="0">
                          <a:effectLst/>
                          <a:latin typeface="Calibri"/>
                          <a:ea typeface="Calibri"/>
                          <a:cs typeface="Times New Roman"/>
                        </a:rPr>
                        <a:t>Follow Discussion Rules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SL.1.5</a:t>
                      </a:r>
                    </a:p>
                    <a:p>
                      <a:pPr marL="0" marR="0" algn="l">
                        <a:lnSpc>
                          <a:spcPct val="100000"/>
                        </a:lnSpc>
                        <a:spcBef>
                          <a:spcPts val="0"/>
                        </a:spcBef>
                        <a:spcAft>
                          <a:spcPts val="0"/>
                        </a:spcAft>
                      </a:pPr>
                      <a:r>
                        <a:rPr lang="en-US" sz="900" b="0" dirty="0" smtClean="0">
                          <a:effectLst/>
                          <a:latin typeface="Calibri"/>
                          <a:ea typeface="Calibri"/>
                          <a:cs typeface="Times New Roman"/>
                        </a:rPr>
                        <a:t>Add Drawings to Writing to Clarify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SL.1.1c</a:t>
                      </a:r>
                    </a:p>
                    <a:p>
                      <a:r>
                        <a:rPr lang="en-US" sz="900" b="0" dirty="0" smtClean="0"/>
                        <a:t>Ask Questions About Topic</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a:t>
                      </a:r>
                    </a:p>
                    <a:p>
                      <a:pPr algn="ctr">
                        <a:lnSpc>
                          <a:spcPct val="100000"/>
                        </a:lnSpc>
                      </a:pPr>
                      <a:r>
                        <a:rPr lang="en-US" sz="1000" b="1" dirty="0" smtClean="0"/>
                        <a:t>Interpret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Define</a:t>
                      </a:r>
                    </a:p>
                    <a:p>
                      <a:pPr algn="ctr">
                        <a:lnSpc>
                          <a:spcPct val="100000"/>
                        </a:lnSpc>
                      </a:pPr>
                      <a:r>
                        <a:rPr lang="en-US" sz="1000" b="1" dirty="0" smtClean="0"/>
                        <a:t>Explain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Evaluate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RI.K.3</a:t>
                      </a:r>
                    </a:p>
                    <a:p>
                      <a:pPr marL="0" marR="0" algn="l">
                        <a:lnSpc>
                          <a:spcPct val="100000"/>
                        </a:lnSpc>
                        <a:spcBef>
                          <a:spcPts val="0"/>
                        </a:spcBef>
                        <a:spcAft>
                          <a:spcPts val="0"/>
                        </a:spcAft>
                      </a:pPr>
                      <a:r>
                        <a:rPr lang="en-US" sz="900" b="0" dirty="0" smtClean="0">
                          <a:effectLst/>
                          <a:latin typeface="+mn-lt"/>
                          <a:ea typeface="Calibri"/>
                          <a:cs typeface="Times New Roman"/>
                        </a:rPr>
                        <a:t>Connect 2 Events</a:t>
                      </a:r>
                      <a:r>
                        <a:rPr lang="en-US" sz="900" b="0" baseline="0" dirty="0" smtClean="0">
                          <a:effectLst/>
                          <a:latin typeface="+mn-lt"/>
                          <a:ea typeface="Calibri"/>
                          <a:cs typeface="Times New Roman"/>
                        </a:rPr>
                        <a:t>, Ideas, People</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RI.1.6</a:t>
                      </a:r>
                    </a:p>
                    <a:p>
                      <a:pPr marL="0" marR="0" algn="l">
                        <a:lnSpc>
                          <a:spcPct val="100000"/>
                        </a:lnSpc>
                        <a:spcBef>
                          <a:spcPts val="0"/>
                        </a:spcBef>
                        <a:spcAft>
                          <a:spcPts val="0"/>
                        </a:spcAft>
                      </a:pPr>
                      <a:r>
                        <a:rPr lang="en-US" sz="900" b="0" dirty="0" smtClean="0">
                          <a:effectLst/>
                          <a:latin typeface="+mn-lt"/>
                          <a:ea typeface="Calibri"/>
                          <a:cs typeface="Times New Roman"/>
                        </a:rPr>
                        <a:t>Distinguish</a:t>
                      </a:r>
                      <a:r>
                        <a:rPr lang="en-US" sz="900" b="0" baseline="0" dirty="0" smtClean="0">
                          <a:effectLst/>
                          <a:latin typeface="+mn-lt"/>
                          <a:ea typeface="Calibri"/>
                          <a:cs typeface="Times New Roman"/>
                        </a:rPr>
                        <a:t> Between Information in Illustrations and Text (Graphs, Etc..)</a:t>
                      </a: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RI.19</a:t>
                      </a:r>
                    </a:p>
                    <a:p>
                      <a:pPr marL="0" marR="0" algn="l">
                        <a:lnSpc>
                          <a:spcPct val="100000"/>
                        </a:lnSpc>
                        <a:spcBef>
                          <a:spcPts val="0"/>
                        </a:spcBef>
                        <a:spcAft>
                          <a:spcPts val="0"/>
                        </a:spcAft>
                      </a:pPr>
                      <a:r>
                        <a:rPr lang="en-US" sz="900" b="0" dirty="0" smtClean="0">
                          <a:effectLst/>
                          <a:latin typeface="+mn-lt"/>
                          <a:ea typeface="Calibri"/>
                          <a:cs typeface="Times New Roman"/>
                        </a:rPr>
                        <a:t>Similarities</a:t>
                      </a:r>
                      <a:r>
                        <a:rPr lang="en-US" sz="900" b="0" baseline="0" dirty="0" smtClean="0">
                          <a:effectLst/>
                          <a:latin typeface="+mn-lt"/>
                          <a:ea typeface="Calibri"/>
                          <a:cs typeface="Times New Roman"/>
                        </a:rPr>
                        <a:t> and Differences of Two Texts on the Same Topic</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Noting</a:t>
                      </a:r>
                      <a:r>
                        <a:rPr lang="en-US" sz="900" baseline="0" dirty="0" smtClean="0">
                          <a:effectLst/>
                          <a:latin typeface="+mn-lt"/>
                          <a:ea typeface="Calibri"/>
                          <a:cs typeface="Times New Roman"/>
                        </a:rPr>
                        <a:t> Details</a:t>
                      </a:r>
                    </a:p>
                    <a:p>
                      <a:pPr marL="0" marR="0" algn="l">
                        <a:lnSpc>
                          <a:spcPct val="100000"/>
                        </a:lnSpc>
                        <a:spcBef>
                          <a:spcPts val="0"/>
                        </a:spcBef>
                        <a:spcAft>
                          <a:spcPts val="0"/>
                        </a:spcAft>
                      </a:pPr>
                      <a:r>
                        <a:rPr lang="en-US" sz="900" baseline="0" dirty="0" smtClean="0">
                          <a:effectLst/>
                          <a:latin typeface="+mn-lt"/>
                          <a:ea typeface="Calibri"/>
                          <a:cs typeface="Times New Roman"/>
                        </a:rPr>
                        <a:t>Monitor/Clarify</a:t>
                      </a: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Categorize/Classify</a:t>
                      </a:r>
                    </a:p>
                    <a:p>
                      <a:pPr>
                        <a:lnSpc>
                          <a:spcPct val="100000"/>
                        </a:lnSpc>
                      </a:pPr>
                      <a:r>
                        <a:rPr lang="en-US" sz="900" dirty="0" smtClean="0"/>
                        <a:t>Predict/Infer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Evaluate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Name a topic.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Supply</a:t>
                      </a:r>
                      <a:r>
                        <a:rPr lang="en-US" sz="900" b="0" baseline="0" dirty="0" smtClean="0">
                          <a:effectLst/>
                          <a:latin typeface="Calibri"/>
                          <a:ea typeface="Calibri"/>
                          <a:cs typeface="Times New Roman"/>
                        </a:rPr>
                        <a:t> Information about a topic.</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W.1.8</a:t>
                      </a:r>
                      <a:r>
                        <a:rPr lang="en-US" sz="900" b="1" baseline="0" dirty="0" smtClean="0">
                          <a:effectLst/>
                          <a:latin typeface="Calibri"/>
                          <a:ea typeface="Calibri"/>
                          <a:cs typeface="Times New Roman"/>
                        </a:rPr>
                        <a:t>  </a:t>
                      </a:r>
                      <a:r>
                        <a:rPr lang="en-US" sz="900" b="0" baseline="0" dirty="0" smtClean="0">
                          <a:effectLst/>
                          <a:latin typeface="Calibri"/>
                          <a:ea typeface="Calibri"/>
                          <a:cs typeface="Times New Roman"/>
                        </a:rPr>
                        <a:t>With support.</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W.1.2</a:t>
                      </a:r>
                    </a:p>
                    <a:p>
                      <a:pPr marL="0" marR="0" algn="l">
                        <a:lnSpc>
                          <a:spcPct val="100000"/>
                        </a:lnSpc>
                        <a:spcBef>
                          <a:spcPts val="0"/>
                        </a:spcBef>
                        <a:spcAft>
                          <a:spcPts val="0"/>
                        </a:spcAft>
                      </a:pPr>
                      <a:r>
                        <a:rPr lang="en-US" sz="900" b="0" dirty="0" smtClean="0">
                          <a:effectLst/>
                          <a:latin typeface="Calibri"/>
                          <a:ea typeface="Calibri"/>
                          <a:cs typeface="Times New Roman"/>
                        </a:rPr>
                        <a:t>Write a conclusion by evaluating.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L.1.4a</a:t>
                      </a:r>
                    </a:p>
                    <a:p>
                      <a:pPr marL="0" marR="0" algn="l">
                        <a:lnSpc>
                          <a:spcPct val="100000"/>
                        </a:lnSpc>
                        <a:spcBef>
                          <a:spcPts val="0"/>
                        </a:spcBef>
                        <a:spcAft>
                          <a:spcPts val="0"/>
                        </a:spcAft>
                      </a:pPr>
                      <a:r>
                        <a:rPr lang="en-US" sz="900" b="0" dirty="0" smtClean="0">
                          <a:effectLst/>
                          <a:latin typeface="Calibri"/>
                          <a:ea typeface="Calibri"/>
                          <a:cs typeface="Times New Roman"/>
                        </a:rPr>
                        <a:t>Sentence level context clues.</a:t>
                      </a:r>
                    </a:p>
                    <a:p>
                      <a:pPr marL="0" marR="0" algn="l">
                        <a:lnSpc>
                          <a:spcPct val="100000"/>
                        </a:lnSpc>
                        <a:spcBef>
                          <a:spcPts val="0"/>
                        </a:spcBef>
                        <a:spcAft>
                          <a:spcPts val="0"/>
                        </a:spcAft>
                      </a:pPr>
                      <a:r>
                        <a:rPr lang="en-US" sz="900" b="1" dirty="0" smtClean="0">
                          <a:effectLst/>
                          <a:latin typeface="Calibri"/>
                          <a:ea typeface="Calibri"/>
                          <a:cs typeface="Times New Roman"/>
                        </a:rPr>
                        <a:t>L.1.5b</a:t>
                      </a:r>
                    </a:p>
                    <a:p>
                      <a:pPr marL="0" marR="0" algn="l">
                        <a:lnSpc>
                          <a:spcPct val="100000"/>
                        </a:lnSpc>
                        <a:spcBef>
                          <a:spcPts val="0"/>
                        </a:spcBef>
                        <a:spcAft>
                          <a:spcPts val="0"/>
                        </a:spcAft>
                      </a:pPr>
                      <a:r>
                        <a:rPr lang="en-US" sz="900" b="0" dirty="0" smtClean="0">
                          <a:effectLst/>
                          <a:latin typeface="Calibri"/>
                          <a:ea typeface="Calibri"/>
                          <a:cs typeface="Times New Roman"/>
                        </a:rPr>
                        <a:t>Define words by attributes.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L.1.2c</a:t>
                      </a:r>
                    </a:p>
                    <a:p>
                      <a:pPr marL="0" marR="0" algn="l">
                        <a:lnSpc>
                          <a:spcPct val="100000"/>
                        </a:lnSpc>
                        <a:spcBef>
                          <a:spcPts val="0"/>
                        </a:spcBef>
                        <a:spcAft>
                          <a:spcPts val="0"/>
                        </a:spcAft>
                      </a:pPr>
                      <a:r>
                        <a:rPr lang="en-US" sz="900" b="0" dirty="0" smtClean="0">
                          <a:effectLst/>
                          <a:latin typeface="Calibri"/>
                          <a:ea typeface="Calibri"/>
                          <a:cs typeface="Times New Roman"/>
                        </a:rPr>
                        <a:t>Use commas in</a:t>
                      </a:r>
                      <a:r>
                        <a:rPr lang="en-US" sz="900" b="0" baseline="0" dirty="0" smtClean="0">
                          <a:effectLst/>
                          <a:latin typeface="Calibri"/>
                          <a:ea typeface="Calibri"/>
                          <a:cs typeface="Times New Roman"/>
                        </a:rPr>
                        <a:t> dates and in a series.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L.1.5a</a:t>
                      </a:r>
                    </a:p>
                    <a:p>
                      <a:pPr marL="0" marR="0" algn="l">
                        <a:lnSpc>
                          <a:spcPct val="100000"/>
                        </a:lnSpc>
                        <a:spcBef>
                          <a:spcPts val="0"/>
                        </a:spcBef>
                        <a:spcAft>
                          <a:spcPts val="0"/>
                        </a:spcAft>
                      </a:pPr>
                      <a:r>
                        <a:rPr lang="en-US" sz="900" b="0" dirty="0" smtClean="0">
                          <a:effectLst/>
                          <a:latin typeface="Calibri"/>
                          <a:ea typeface="Calibri"/>
                          <a:cs typeface="Times New Roman"/>
                        </a:rPr>
                        <a:t>Sort words into concept</a:t>
                      </a:r>
                      <a:r>
                        <a:rPr lang="en-US" sz="900" b="0" baseline="0" dirty="0" smtClean="0">
                          <a:effectLst/>
                          <a:latin typeface="Calibri"/>
                          <a:ea typeface="Calibri"/>
                          <a:cs typeface="Times New Roman"/>
                        </a:rPr>
                        <a:t> categories.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L.1.5d</a:t>
                      </a:r>
                    </a:p>
                    <a:p>
                      <a:pPr marL="0" marR="0" algn="l">
                        <a:lnSpc>
                          <a:spcPct val="100000"/>
                        </a:lnSpc>
                        <a:spcBef>
                          <a:spcPts val="0"/>
                        </a:spcBef>
                        <a:spcAft>
                          <a:spcPts val="0"/>
                        </a:spcAft>
                      </a:pPr>
                      <a:r>
                        <a:rPr lang="en-US" sz="900" b="0" dirty="0" smtClean="0">
                          <a:effectLst/>
                          <a:latin typeface="Calibri"/>
                          <a:ea typeface="Calibri"/>
                          <a:cs typeface="Times New Roman"/>
                        </a:rPr>
                        <a:t>Distinguish</a:t>
                      </a:r>
                      <a:r>
                        <a:rPr lang="en-US" sz="900" b="0" baseline="0" dirty="0" smtClean="0">
                          <a:effectLst/>
                          <a:latin typeface="Calibri"/>
                          <a:ea typeface="Calibri"/>
                          <a:cs typeface="Times New Roman"/>
                        </a:rPr>
                        <a:t> shades of meaning w’ verbs.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L.1.2d</a:t>
                      </a:r>
                    </a:p>
                    <a:p>
                      <a:r>
                        <a:rPr lang="en-US" sz="900" b="0" dirty="0" smtClean="0"/>
                        <a:t>Use</a:t>
                      </a:r>
                      <a:r>
                        <a:rPr lang="en-US" sz="900" b="0" baseline="0" dirty="0" smtClean="0"/>
                        <a:t> conventional spelling for words with common spelling patterns or frequently occurring irregular words.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SL.1.3</a:t>
                      </a:r>
                    </a:p>
                    <a:p>
                      <a:pPr marL="0" marR="0" algn="l">
                        <a:lnSpc>
                          <a:spcPct val="100000"/>
                        </a:lnSpc>
                        <a:spcBef>
                          <a:spcPts val="0"/>
                        </a:spcBef>
                        <a:spcAft>
                          <a:spcPts val="0"/>
                        </a:spcAft>
                      </a:pPr>
                      <a:r>
                        <a:rPr lang="en-US" sz="900" b="0" dirty="0" smtClean="0">
                          <a:effectLst/>
                          <a:latin typeface="Calibri"/>
                          <a:ea typeface="Calibri"/>
                          <a:cs typeface="Times New Roman"/>
                        </a:rPr>
                        <a:t>Gather information</a:t>
                      </a:r>
                      <a:r>
                        <a:rPr lang="en-US" sz="900" b="0" baseline="0" dirty="0" smtClean="0">
                          <a:effectLst/>
                          <a:latin typeface="Calibri"/>
                          <a:ea typeface="Calibri"/>
                          <a:cs typeface="Times New Roman"/>
                        </a:rPr>
                        <a:t> by asking and answering questions.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SL.1.1b</a:t>
                      </a:r>
                    </a:p>
                    <a:p>
                      <a:r>
                        <a:rPr lang="en-US" sz="900" b="0" dirty="0" smtClean="0"/>
                        <a:t>Build on conversations.</a:t>
                      </a:r>
                    </a:p>
                    <a:p>
                      <a:r>
                        <a:rPr lang="en-US" sz="900" b="1" dirty="0" smtClean="0"/>
                        <a:t>SL.1.14</a:t>
                      </a:r>
                    </a:p>
                    <a:p>
                      <a:r>
                        <a:rPr lang="en-US" sz="900" b="0" dirty="0" smtClean="0"/>
                        <a:t>Describe nouns with relevant detail.</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115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654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70781035"/>
              </p:ext>
            </p:extLst>
          </p:nvPr>
        </p:nvGraphicFramePr>
        <p:xfrm>
          <a:off x="304800" y="1752600"/>
          <a:ext cx="8382000" cy="3992880"/>
        </p:xfrm>
        <a:graphic>
          <a:graphicData uri="http://schemas.openxmlformats.org/drawingml/2006/table">
            <a:tbl>
              <a:tblPr firstRow="1" firstCol="1" bandRow="1"/>
              <a:tblGrid>
                <a:gridCol w="3441032"/>
                <a:gridCol w="1435768"/>
                <a:gridCol w="1387643"/>
                <a:gridCol w="1147010"/>
                <a:gridCol w="970547"/>
              </a:tblGrid>
              <a:tr h="5334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CCSS.ELA-LITERACY.W.2.1 Opinion Writing</a:t>
                      </a:r>
                    </a:p>
                    <a:p>
                      <a:pPr marL="0" marR="0" algn="l">
                        <a:lnSpc>
                          <a:spcPct val="100000"/>
                        </a:lnSpc>
                        <a:spcBef>
                          <a:spcPts val="0"/>
                        </a:spcBef>
                        <a:spcAft>
                          <a:spcPts val="0"/>
                        </a:spcAft>
                      </a:pPr>
                      <a:r>
                        <a:rPr lang="en-US" sz="1200" i="0" dirty="0" smtClean="0">
                          <a:effectLst/>
                          <a:latin typeface="+mn-lt"/>
                          <a:ea typeface="Calibri"/>
                          <a:cs typeface="Times New Roman"/>
                        </a:rPr>
                        <a:t>Write opinion pieces in which they introduce the topic or book they are writing about, state an opinion, supply reasons that support the opinion, use linking words (e.g., because, and, also) to connect opinion and reasons, and provide a concluding statement or section.</a:t>
                      </a:r>
                      <a:endParaRPr lang="en-US" sz="1200"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5">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Ant and Grasshopper</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Benjamin Franklin the Printer</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 A Tadpole</a:t>
                      </a:r>
                      <a:r>
                        <a:rPr lang="en-US" sz="1100" b="0" baseline="0" dirty="0" smtClean="0">
                          <a:effectLst/>
                          <a:latin typeface="Calibri"/>
                          <a:ea typeface="Calibri"/>
                          <a:cs typeface="Times New Roman"/>
                        </a:rPr>
                        <a:t> Tale</a:t>
                      </a:r>
                      <a:endParaRPr lang="en-US" sz="1100" b="0"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Frogs</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W.2.1a,b</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6a</a:t>
                      </a:r>
                      <a:endParaRPr lang="en-US" sz="900" b="0" i="1" u="none" dirty="0">
                        <a:effectLst/>
                        <a:latin typeface="Calibri"/>
                        <a:ea typeface="Calibri"/>
                        <a:cs typeface="Times New Roman"/>
                      </a:endParaRPr>
                    </a:p>
                    <a:p>
                      <a:pPr marL="0" marR="0" algn="ctr">
                        <a:lnSpc>
                          <a:spcPct val="100000"/>
                        </a:lnSpc>
                        <a:spcBef>
                          <a:spcPts val="0"/>
                        </a:spcBef>
                        <a:spcAft>
                          <a:spcPts val="0"/>
                        </a:spcAft>
                      </a:pPr>
                      <a:r>
                        <a:rPr lang="en-US" sz="900" i="1" dirty="0" smtClean="0">
                          <a:solidFill>
                            <a:schemeClr val="tx1"/>
                          </a:solidFill>
                          <a:effectLst/>
                          <a:latin typeface="Calibri"/>
                          <a:ea typeface="Calibri"/>
                          <a:cs typeface="Times New Roman"/>
                        </a:rPr>
                        <a:t>name</a:t>
                      </a:r>
                      <a:r>
                        <a:rPr lang="en-US" sz="900" i="1" baseline="0" dirty="0" smtClean="0">
                          <a:solidFill>
                            <a:schemeClr val="tx1"/>
                          </a:solidFill>
                          <a:effectLst/>
                          <a:latin typeface="Calibri"/>
                          <a:ea typeface="Calibri"/>
                          <a:cs typeface="Times New Roman"/>
                        </a:rPr>
                        <a:t>  topic and state opinion</a:t>
                      </a:r>
                      <a:endParaRPr lang="en-US" sz="900" i="1"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effectLst/>
                        <a:latin typeface="Calibri"/>
                        <a:ea typeface="Calibri"/>
                        <a:cs typeface="Times New Roman"/>
                      </a:endParaRPr>
                    </a:p>
                    <a:p>
                      <a:pPr marL="0" marR="0" algn="ctr">
                        <a:lnSpc>
                          <a:spcPct val="100000"/>
                        </a:lnSpc>
                        <a:spcBef>
                          <a:spcPts val="0"/>
                        </a:spcBef>
                        <a:spcAft>
                          <a:spcPts val="0"/>
                        </a:spcAft>
                      </a:pPr>
                      <a:r>
                        <a:rPr lang="en-US" sz="1400" b="1" u="sng" dirty="0" smtClean="0">
                          <a:effectLst/>
                          <a:latin typeface="Calibri"/>
                          <a:ea typeface="Calibri"/>
                          <a:cs typeface="Times New Roman"/>
                        </a:rPr>
                        <a:t>W.2.1c</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6b</a:t>
                      </a:r>
                    </a:p>
                    <a:p>
                      <a:pPr marL="0" marR="0" algn="ctr">
                        <a:lnSpc>
                          <a:spcPct val="100000"/>
                        </a:lnSpc>
                        <a:spcBef>
                          <a:spcPts val="0"/>
                        </a:spcBef>
                        <a:spcAft>
                          <a:spcPts val="0"/>
                        </a:spcAft>
                      </a:pPr>
                      <a:r>
                        <a:rPr lang="en-US" sz="900" b="0" i="1" u="none" dirty="0" smtClean="0">
                          <a:effectLst/>
                          <a:latin typeface="Calibri"/>
                          <a:ea typeface="Calibri"/>
                          <a:cs typeface="Times New Roman"/>
                        </a:rPr>
                        <a:t>supply a reason for opinion</a:t>
                      </a:r>
                    </a:p>
                    <a:p>
                      <a:pPr marL="0" marR="0" algn="ctr">
                        <a:lnSpc>
                          <a:spcPct val="100000"/>
                        </a:lnSpc>
                        <a:spcBef>
                          <a:spcPts val="0"/>
                        </a:spcBef>
                        <a:spcAft>
                          <a:spcPts val="0"/>
                        </a:spcAft>
                      </a:pPr>
                      <a:endParaRPr lang="en-US" sz="1000" b="0"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L.2.1.6</a:t>
                      </a:r>
                    </a:p>
                    <a:p>
                      <a:pPr marL="0" marR="0" algn="ctr">
                        <a:lnSpc>
                          <a:spcPct val="100000"/>
                        </a:lnSpc>
                        <a:spcBef>
                          <a:spcPts val="0"/>
                        </a:spcBef>
                        <a:spcAft>
                          <a:spcPts val="0"/>
                        </a:spcAft>
                      </a:pPr>
                      <a:r>
                        <a:rPr lang="en-US" sz="900" i="1" u="none" dirty="0" smtClean="0">
                          <a:effectLst/>
                          <a:latin typeface="Calibri"/>
                          <a:ea typeface="Calibri"/>
                          <a:cs typeface="Times New Roman"/>
                        </a:rPr>
                        <a:t>Using Accurate Language</a:t>
                      </a:r>
                      <a:endParaRPr lang="en-US" sz="90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L.2.1d</a:t>
                      </a:r>
                    </a:p>
                    <a:p>
                      <a:pPr marL="0" marR="0" algn="ctr">
                        <a:lnSpc>
                          <a:spcPct val="100000"/>
                        </a:lnSpc>
                        <a:spcBef>
                          <a:spcPts val="0"/>
                        </a:spcBef>
                        <a:spcAft>
                          <a:spcPts val="0"/>
                        </a:spcAft>
                      </a:pPr>
                      <a:r>
                        <a:rPr lang="en-US" sz="900" b="0" i="1" u="none" dirty="0" smtClean="0">
                          <a:effectLst/>
                          <a:latin typeface="Calibri"/>
                          <a:ea typeface="Calibri"/>
                          <a:cs typeface="Times New Roman"/>
                        </a:rPr>
                        <a:t>Past Tense Verb Usage</a:t>
                      </a:r>
                      <a:endParaRPr lang="en-US" sz="900" b="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CCSS.ELA-LITERACY.W.2.2 Informational Writing</a:t>
                      </a:r>
                    </a:p>
                    <a:p>
                      <a:pPr marL="0" marR="0" algn="l">
                        <a:lnSpc>
                          <a:spcPct val="100000"/>
                        </a:lnSpc>
                        <a:spcBef>
                          <a:spcPts val="0"/>
                        </a:spcBef>
                        <a:spcAft>
                          <a:spcPts val="0"/>
                        </a:spcAft>
                      </a:pPr>
                      <a:r>
                        <a:rPr lang="en-US" sz="1100" dirty="0" smtClean="0"/>
                        <a:t>Write informative/explanatory texts in which they introduce a topic, use facts and definitions to develop points, and provide a concluding statement or section.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Oh Nuts!</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Plant Life Cycle</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Why Bat Became Friends with the Birds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A Bat Mystery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900" i="1"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i="0" u="sng" dirty="0" smtClean="0">
                          <a:solidFill>
                            <a:schemeClr val="tx1"/>
                          </a:solidFill>
                          <a:effectLst/>
                          <a:latin typeface="Calibri"/>
                          <a:ea typeface="Calibri"/>
                          <a:cs typeface="Times New Roman"/>
                        </a:rPr>
                        <a:t>W.2.2c</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provide</a:t>
                      </a:r>
                      <a:r>
                        <a:rPr lang="en-US" sz="900" b="0" i="1" u="none" baseline="0" dirty="0" smtClean="0">
                          <a:solidFill>
                            <a:schemeClr val="tx1"/>
                          </a:solidFill>
                          <a:effectLst/>
                          <a:latin typeface="Calibri"/>
                          <a:ea typeface="Calibri"/>
                          <a:cs typeface="Times New Roman"/>
                        </a:rPr>
                        <a:t> closure or conclusion</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W.2b</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supply facts about a topic</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L.2.3a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shades of word meaning – formal and informal</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L.2.2a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Using Capitals Correctly</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0665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66764136"/>
              </p:ext>
            </p:extLst>
          </p:nvPr>
        </p:nvGraphicFramePr>
        <p:xfrm>
          <a:off x="152400" y="1600200"/>
          <a:ext cx="8763000" cy="4221480"/>
        </p:xfrm>
        <a:graphic>
          <a:graphicData uri="http://schemas.openxmlformats.org/drawingml/2006/table">
            <a:tbl>
              <a:tblPr firstRow="1" firstCol="1" bandRow="1"/>
              <a:tblGrid>
                <a:gridCol w="3441032"/>
                <a:gridCol w="1529748"/>
                <a:gridCol w="1311443"/>
                <a:gridCol w="1261577"/>
                <a:gridCol w="1219200"/>
              </a:tblGrid>
              <a:tr h="6096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CCSS.ELA-LITERACY.W.2.3 Narrative Writing</a:t>
                      </a:r>
                    </a:p>
                    <a:p>
                      <a:pPr marL="0" marR="0" algn="l">
                        <a:lnSpc>
                          <a:spcPct val="100000"/>
                        </a:lnSpc>
                        <a:spcBef>
                          <a:spcPts val="0"/>
                        </a:spcBef>
                        <a:spcAft>
                          <a:spcPts val="0"/>
                        </a:spcAft>
                      </a:pPr>
                      <a:r>
                        <a:rPr lang="en-US" sz="1200" dirty="0" smtClean="0"/>
                        <a:t>Write narratives in which they recount a well-elaborated event or short sequence of events, include details to describe actions, thoughts, and feelings, use temporal words to signal event order, and provide a sense of closure.</a:t>
                      </a:r>
                      <a:endParaRPr lang="en-US" sz="1200" b="1" i="0" u="sng"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Brave Little Seed, Two Little Seabirds</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Giant Sequoias and Redwoods, The Largest Living Thing</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Three Friends and the Moon, The Wind and the Moon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The Moon, The Beautiful Moon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W.2.3c</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(Temporal Words to Signal</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Event Order)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W.2.3b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sensory elaboration of</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detail</a:t>
                      </a:r>
                      <a:r>
                        <a:rPr kumimoji="0" lang="en-US" sz="900" b="1" i="1" u="none" strike="noStrike" kern="1200" cap="none" spc="0" normalizeH="0" baseline="0" noProof="0" dirty="0" smtClean="0">
                          <a:ln>
                            <a:noFill/>
                          </a:ln>
                          <a:solidFill>
                            <a:prstClr val="black"/>
                          </a:solidFill>
                          <a:effectLst/>
                          <a:uLnTx/>
                          <a:uFillTx/>
                          <a:latin typeface="+mn-lt"/>
                          <a:ea typeface="+mn-ea"/>
                          <a:cs typeface="Helvetica" pitchFamily="34" charset="0"/>
                        </a:rPr>
                        <a:t>s </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about an event).</a:t>
                      </a:r>
                      <a:endParaRPr kumimoji="0" lang="en-US" sz="900" b="0" i="0" u="sng" strike="noStrike" kern="1200" cap="none" spc="0" normalizeH="0" baseline="0" noProof="0" dirty="0">
                        <a:ln>
                          <a:noFill/>
                        </a:ln>
                        <a:solidFill>
                          <a:prstClr val="black"/>
                        </a:solidFill>
                        <a:effectLst/>
                        <a:uLnTx/>
                        <a:uFillTx/>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rPr>
                        <a:t>L.2.3a</a:t>
                      </a:r>
                      <a:r>
                        <a:rPr lang="en-US" sz="1400" u="sng" dirty="0" smtClean="0">
                          <a:solidFill>
                            <a:schemeClr val="tx1"/>
                          </a:solidFill>
                        </a:rPr>
                        <a:t> </a:t>
                      </a:r>
                    </a:p>
                    <a:p>
                      <a:pPr marL="0" marR="0" algn="ctr">
                        <a:lnSpc>
                          <a:spcPct val="100000"/>
                        </a:lnSpc>
                        <a:spcBef>
                          <a:spcPts val="0"/>
                        </a:spcBef>
                        <a:spcAft>
                          <a:spcPts val="0"/>
                        </a:spcAft>
                      </a:pPr>
                      <a:r>
                        <a:rPr lang="en-US" sz="1000" dirty="0" smtClean="0">
                          <a:solidFill>
                            <a:schemeClr val="tx1"/>
                          </a:solidFill>
                        </a:rPr>
                        <a:t>Target 8</a:t>
                      </a:r>
                    </a:p>
                    <a:p>
                      <a:pPr marL="0" marR="0" algn="ctr">
                        <a:lnSpc>
                          <a:spcPct val="100000"/>
                        </a:lnSpc>
                        <a:spcBef>
                          <a:spcPts val="0"/>
                        </a:spcBef>
                        <a:spcAft>
                          <a:spcPts val="0"/>
                        </a:spcAft>
                      </a:pPr>
                      <a:r>
                        <a:rPr lang="en-US" sz="900" i="1" dirty="0" smtClean="0">
                          <a:solidFill>
                            <a:schemeClr val="tx1"/>
                          </a:solidFill>
                        </a:rPr>
                        <a:t>(Using formal and informal language/words)</a:t>
                      </a:r>
                      <a:endParaRPr lang="en-US" sz="900" b="1"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L.2.1c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(Using Reflexive Pronouns)</a:t>
                      </a:r>
                      <a:endParaRPr kumimoji="0" lang="en-US" sz="900" b="0" i="1" u="none" strike="noStrike" kern="1200" cap="none" spc="0" normalizeH="0" baseline="0" noProof="0" dirty="0" smtClean="0">
                        <a:ln>
                          <a:noFill/>
                        </a:ln>
                        <a:solidFill>
                          <a:srgbClr val="C00000"/>
                        </a:solidFill>
                        <a:effectLst/>
                        <a:uLnTx/>
                        <a:uFillTx/>
                        <a:latin typeface="+mn-lt"/>
                        <a:ea typeface="Calibri"/>
                        <a:cs typeface="Times New Roman"/>
                      </a:endParaRPr>
                    </a:p>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CCSS.ELA-LITERACY.W.2.1 Opinion Writing</a:t>
                      </a:r>
                    </a:p>
                    <a:p>
                      <a:pPr marL="0" marR="0" algn="ctr">
                        <a:lnSpc>
                          <a:spcPct val="100000"/>
                        </a:lnSpc>
                        <a:spcBef>
                          <a:spcPts val="0"/>
                        </a:spcBef>
                        <a:spcAft>
                          <a:spcPts val="0"/>
                        </a:spcAft>
                      </a:pPr>
                      <a:r>
                        <a:rPr lang="en-US" sz="1200" dirty="0" smtClean="0"/>
                        <a:t>Write opinion pieces in which they introduce the topic or book they are writing about, state an opinion, supply reasons that support the opinion, use linking words (e.g., </a:t>
                      </a:r>
                      <a:r>
                        <a:rPr lang="en-US" sz="1200" i="1" dirty="0" smtClean="0"/>
                        <a:t>because</a:t>
                      </a:r>
                      <a:r>
                        <a:rPr lang="en-US" sz="1200" dirty="0" smtClean="0"/>
                        <a:t>,</a:t>
                      </a:r>
                      <a:r>
                        <a:rPr lang="en-US" sz="1200" i="1" dirty="0" smtClean="0"/>
                        <a:t> and</a:t>
                      </a:r>
                      <a:r>
                        <a:rPr lang="en-US" sz="1200" dirty="0" smtClean="0"/>
                        <a:t>,</a:t>
                      </a:r>
                      <a:r>
                        <a:rPr lang="en-US" sz="1200" i="1" dirty="0" smtClean="0"/>
                        <a:t> also</a:t>
                      </a:r>
                      <a:r>
                        <a:rPr lang="en-US" sz="1200" dirty="0" smtClean="0"/>
                        <a:t>) to connect opinion and reasons, and provide a concluding statement or section.</a:t>
                      </a:r>
                      <a:endParaRPr lang="en-US" sz="1200" b="1" u="sng"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Lucy’s Skates, Skating</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The History of Roller Skates, The Father of Roller Skating</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My Great Idea, Band-Aid Baby</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The Band-Aid Inventory, Band-Aids</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W.2.1d</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6a</a:t>
                      </a:r>
                    </a:p>
                    <a:p>
                      <a:pPr marL="0" marR="0" algn="ctr">
                        <a:lnSpc>
                          <a:spcPct val="100000"/>
                        </a:lnSpc>
                        <a:spcBef>
                          <a:spcPts val="0"/>
                        </a:spcBef>
                        <a:spcAft>
                          <a:spcPts val="0"/>
                        </a:spcAft>
                      </a:pPr>
                      <a:r>
                        <a:rPr lang="en-US" sz="900" b="0" i="1" baseline="0" dirty="0" smtClean="0">
                          <a:solidFill>
                            <a:schemeClr val="tx1"/>
                          </a:solidFill>
                          <a:effectLst/>
                          <a:latin typeface="Calibri"/>
                          <a:ea typeface="Calibri"/>
                          <a:cs typeface="Times New Roman"/>
                        </a:rPr>
                        <a:t>(Use linking words to  connect opinion and reasons)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6b</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(Give reasons to support opinions)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L.K.6</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(Using Adjectives-Adverbs to Describe)</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L.2.1e</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9</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(Choosing correct Adjectives-Adverbs depending on what</a:t>
                      </a:r>
                      <a:r>
                        <a:rPr lang="en-US" sz="900" b="0" i="1" baseline="0" dirty="0" smtClean="0">
                          <a:solidFill>
                            <a:schemeClr val="tx1"/>
                          </a:solidFill>
                          <a:effectLst/>
                          <a:latin typeface="Calibri"/>
                          <a:ea typeface="Calibri"/>
                          <a:cs typeface="Times New Roman"/>
                        </a:rPr>
                        <a:t> needs to be modified)</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1055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102507"/>
              </p:ext>
            </p:extLst>
          </p:nvPr>
        </p:nvGraphicFramePr>
        <p:xfrm>
          <a:off x="457200" y="76200"/>
          <a:ext cx="8229600" cy="6233160"/>
        </p:xfrm>
        <a:graphic>
          <a:graphicData uri="http://schemas.openxmlformats.org/drawingml/2006/table">
            <a:tbl>
              <a:tblPr firstRow="1" firstCol="1" bandRow="1"/>
              <a:tblGrid>
                <a:gridCol w="1981200"/>
                <a:gridCol w="2133600"/>
                <a:gridCol w="2075180"/>
                <a:gridCol w="203962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2 -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 Actions</a:t>
                      </a:r>
                    </a:p>
                    <a:p>
                      <a:pPr algn="ctr">
                        <a:lnSpc>
                          <a:spcPct val="100000"/>
                        </a:lnSpc>
                      </a:pP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RL.2.1</a:t>
                      </a:r>
                    </a:p>
                    <a:p>
                      <a:pPr marL="0" marR="0" algn="l">
                        <a:lnSpc>
                          <a:spcPct val="100000"/>
                        </a:lnSpc>
                        <a:spcBef>
                          <a:spcPts val="0"/>
                        </a:spcBef>
                        <a:spcAft>
                          <a:spcPts val="0"/>
                        </a:spcAft>
                      </a:pPr>
                      <a:r>
                        <a:rPr lang="en-US" sz="900" b="0" dirty="0" smtClean="0">
                          <a:effectLst/>
                          <a:latin typeface="Calibri"/>
                          <a:ea typeface="Calibri"/>
                          <a:cs typeface="Times New Roman"/>
                        </a:rPr>
                        <a:t>Ask who, what, when, where and why about key details.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RL.2.2</a:t>
                      </a:r>
                    </a:p>
                    <a:p>
                      <a:pPr marL="0" marR="0" algn="l">
                        <a:lnSpc>
                          <a:spcPct val="100000"/>
                        </a:lnSpc>
                        <a:spcBef>
                          <a:spcPts val="0"/>
                        </a:spcBef>
                        <a:spcAft>
                          <a:spcPts val="0"/>
                        </a:spcAft>
                      </a:pPr>
                      <a:r>
                        <a:rPr lang="en-US" sz="900" b="0" dirty="0" smtClean="0">
                          <a:effectLst/>
                          <a:latin typeface="Calibri"/>
                          <a:ea typeface="Calibri"/>
                          <a:cs typeface="Times New Roman"/>
                        </a:rPr>
                        <a:t>Recount fables</a:t>
                      </a:r>
                      <a:r>
                        <a:rPr lang="en-US" sz="900" b="0" baseline="0" dirty="0" smtClean="0">
                          <a:effectLst/>
                          <a:latin typeface="Calibri"/>
                          <a:ea typeface="Calibri"/>
                          <a:cs typeface="Times New Roman"/>
                        </a:rPr>
                        <a:t> and </a:t>
                      </a:r>
                      <a:r>
                        <a:rPr lang="en-US" sz="900" b="0" dirty="0" smtClean="0">
                          <a:effectLst/>
                          <a:latin typeface="Calibri"/>
                          <a:ea typeface="Calibri"/>
                          <a:cs typeface="Times New Roman"/>
                        </a:rPr>
                        <a:t>fairytales</a:t>
                      </a:r>
                      <a:r>
                        <a:rPr lang="en-US" sz="900" b="0" baseline="0" dirty="0" smtClean="0">
                          <a:effectLst/>
                          <a:latin typeface="Calibri"/>
                          <a:ea typeface="Calibri"/>
                          <a:cs typeface="Times New Roman"/>
                        </a:rPr>
                        <a:t> from diverse cultures to determine lesson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p>
                      <a:pPr marL="0" marR="0" algn="l">
                        <a:lnSpc>
                          <a:spcPct val="100000"/>
                        </a:lnSpc>
                        <a:spcBef>
                          <a:spcPts val="0"/>
                        </a:spcBef>
                        <a:spcAft>
                          <a:spcPts val="0"/>
                        </a:spcAft>
                      </a:pPr>
                      <a:r>
                        <a:rPr lang="en-US" sz="900" b="0" dirty="0" smtClean="0">
                          <a:effectLst/>
                          <a:latin typeface="Calibri"/>
                          <a:ea typeface="Calibri"/>
                          <a:cs typeface="Times New Roman"/>
                        </a:rPr>
                        <a:t>Character</a:t>
                      </a:r>
                      <a:r>
                        <a:rPr lang="en-US" sz="900" b="0" baseline="0" dirty="0" smtClean="0">
                          <a:effectLst/>
                          <a:latin typeface="Calibri"/>
                          <a:ea typeface="Calibri"/>
                          <a:cs typeface="Times New Roman"/>
                        </a:rPr>
                        <a:t> responses to challenges and events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Main Idea and Details</a:t>
                      </a:r>
                    </a:p>
                    <a:p>
                      <a:pPr marL="0" marR="0" algn="l">
                        <a:lnSpc>
                          <a:spcPct val="100000"/>
                        </a:lnSpc>
                        <a:spcBef>
                          <a:spcPts val="0"/>
                        </a:spcBef>
                        <a:spcAft>
                          <a:spcPts val="0"/>
                        </a:spcAft>
                      </a:pPr>
                      <a:r>
                        <a:rPr lang="en-US" sz="900" dirty="0" smtClean="0">
                          <a:effectLst/>
                          <a:latin typeface="Calibri"/>
                          <a:ea typeface="Calibri"/>
                          <a:cs typeface="Times New Roman"/>
                        </a:rPr>
                        <a:t>Monitor and 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Sequencing</a:t>
                      </a:r>
                    </a:p>
                    <a:p>
                      <a:pPr>
                        <a:lnSpc>
                          <a:spcPct val="100000"/>
                        </a:lnSpc>
                      </a:pPr>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Write about a character’s opinion.</a:t>
                      </a:r>
                    </a:p>
                    <a:p>
                      <a:pPr marL="0" marR="0" algn="l">
                        <a:lnSpc>
                          <a:spcPct val="100000"/>
                        </a:lnSpc>
                        <a:spcBef>
                          <a:spcPts val="0"/>
                        </a:spcBef>
                        <a:spcAft>
                          <a:spcPts val="0"/>
                        </a:spcAft>
                      </a:pPr>
                      <a:r>
                        <a:rPr lang="en-US" sz="900" b="0" dirty="0" smtClean="0">
                          <a:effectLst/>
                          <a:latin typeface="Calibri"/>
                          <a:ea typeface="Calibri"/>
                          <a:cs typeface="Times New Roman"/>
                        </a:rPr>
                        <a:t>Connect opinion to reason using linking words because, and, also, etc…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Introduce</a:t>
                      </a:r>
                      <a:r>
                        <a:rPr lang="en-US" sz="900" b="0" baseline="0" dirty="0" smtClean="0">
                          <a:effectLst/>
                          <a:latin typeface="Calibri"/>
                          <a:ea typeface="Calibri"/>
                          <a:cs typeface="Times New Roman"/>
                        </a:rPr>
                        <a:t> a topic, state an opinion and supply reasons to support opinion.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a:t>
                      </a:r>
                      <a:r>
                        <a:rPr lang="en-US" sz="900" b="0" baseline="0" dirty="0" smtClean="0">
                          <a:effectLst/>
                          <a:latin typeface="Calibri"/>
                          <a:ea typeface="Calibri"/>
                          <a:cs typeface="Times New Roman"/>
                        </a:rPr>
                        <a:t> statement to the opinion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L.2.4a</a:t>
                      </a:r>
                    </a:p>
                    <a:p>
                      <a:pPr marL="0" marR="0" algn="l">
                        <a:lnSpc>
                          <a:spcPct val="100000"/>
                        </a:lnSpc>
                        <a:spcBef>
                          <a:spcPts val="0"/>
                        </a:spcBef>
                        <a:spcAft>
                          <a:spcPts val="0"/>
                        </a:spcAft>
                      </a:pPr>
                      <a:r>
                        <a:rPr lang="en-US" sz="900" b="0" dirty="0" smtClean="0">
                          <a:effectLst/>
                          <a:latin typeface="Calibri"/>
                          <a:ea typeface="Calibri"/>
                          <a:cs typeface="Times New Roman"/>
                        </a:rPr>
                        <a:t>Use sentence level context clues to determine meaning (and in own writing).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L.2.1f</a:t>
                      </a:r>
                    </a:p>
                    <a:p>
                      <a:pPr marL="0" marR="0" algn="l">
                        <a:lnSpc>
                          <a:spcPct val="100000"/>
                        </a:lnSpc>
                        <a:spcBef>
                          <a:spcPts val="0"/>
                        </a:spcBef>
                        <a:spcAft>
                          <a:spcPts val="0"/>
                        </a:spcAft>
                      </a:pPr>
                      <a:r>
                        <a:rPr lang="en-US" sz="900" b="0" dirty="0" smtClean="0">
                          <a:effectLst/>
                          <a:latin typeface="Calibri"/>
                          <a:ea typeface="Calibri"/>
                          <a:cs typeface="Times New Roman"/>
                        </a:rPr>
                        <a:t>Write using… complete simple and compound sentences to produce,</a:t>
                      </a:r>
                      <a:r>
                        <a:rPr lang="en-US" sz="900" b="0" baseline="0" dirty="0" smtClean="0">
                          <a:effectLst/>
                          <a:latin typeface="Calibri"/>
                          <a:ea typeface="Calibri"/>
                          <a:cs typeface="Times New Roman"/>
                        </a:rPr>
                        <a:t> expand and rearrange.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L.2.1e</a:t>
                      </a:r>
                    </a:p>
                    <a:p>
                      <a:r>
                        <a:rPr lang="en-US" sz="900" b="0" dirty="0" smtClean="0"/>
                        <a:t>Consult references for spelling</a:t>
                      </a:r>
                    </a:p>
                    <a:p>
                      <a:r>
                        <a:rPr lang="en-US" sz="900" b="1" dirty="0" smtClean="0"/>
                        <a:t>L.2.2e</a:t>
                      </a:r>
                    </a:p>
                    <a:p>
                      <a:r>
                        <a:rPr lang="en-US" sz="900" b="0" dirty="0" smtClean="0"/>
                        <a:t>Use adjectives and adverbs correctly.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900" b="1" dirty="0" smtClean="0"/>
                        <a:t>Speaking and Listening</a:t>
                      </a:r>
                    </a:p>
                    <a:p>
                      <a:r>
                        <a:rPr lang="en-US" sz="900" b="1" dirty="0" smtClean="0"/>
                        <a:t>SL.2.2</a:t>
                      </a:r>
                    </a:p>
                    <a:p>
                      <a:r>
                        <a:rPr lang="en-US" sz="900" b="0" dirty="0" smtClean="0"/>
                        <a:t>Recount ideas or details aloud from information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6576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RI.2.1</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Ask who, what, when, where and why</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about key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RI.2.2</a:t>
                      </a:r>
                    </a:p>
                    <a:p>
                      <a:pPr marL="0" marR="0" algn="l">
                        <a:lnSpc>
                          <a:spcPct val="100000"/>
                        </a:lnSpc>
                        <a:spcBef>
                          <a:spcPts val="0"/>
                        </a:spcBef>
                        <a:spcAft>
                          <a:spcPts val="0"/>
                        </a:spcAft>
                      </a:pPr>
                      <a:r>
                        <a:rPr lang="en-US" sz="900" b="0" dirty="0" smtClean="0">
                          <a:effectLst/>
                          <a:latin typeface="Calibri"/>
                          <a:ea typeface="Calibri"/>
                          <a:cs typeface="Times New Roman"/>
                        </a:rPr>
                        <a:t>Identify main topic</a:t>
                      </a:r>
                      <a:r>
                        <a:rPr lang="en-US" sz="900" b="0" baseline="0" dirty="0" smtClean="0">
                          <a:effectLst/>
                          <a:latin typeface="Calibri"/>
                          <a:ea typeface="Calibri"/>
                          <a:cs typeface="Times New Roman"/>
                        </a:rPr>
                        <a:t> of a multiparagraph text and within individual paragraphs.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RI.2.3</a:t>
                      </a:r>
                    </a:p>
                    <a:p>
                      <a:pPr marL="0" marR="0" algn="l">
                        <a:lnSpc>
                          <a:spcPct val="100000"/>
                        </a:lnSpc>
                        <a:spcBef>
                          <a:spcPts val="0"/>
                        </a:spcBef>
                        <a:spcAft>
                          <a:spcPts val="0"/>
                        </a:spcAft>
                      </a:pPr>
                      <a:r>
                        <a:rPr lang="en-US" sz="900" b="0" u="none" dirty="0" smtClean="0">
                          <a:effectLst/>
                          <a:latin typeface="Calibri"/>
                          <a:ea typeface="Calibri"/>
                          <a:cs typeface="Times New Roman"/>
                        </a:rPr>
                        <a:t>Describe</a:t>
                      </a:r>
                      <a:r>
                        <a:rPr lang="en-US" sz="900" b="0" u="none" baseline="0" dirty="0" smtClean="0">
                          <a:effectLst/>
                          <a:latin typeface="Calibri"/>
                          <a:ea typeface="Calibri"/>
                          <a:cs typeface="Times New Roman"/>
                        </a:rPr>
                        <a:t> connection between a series of events, ideas, to procedures.</a:t>
                      </a:r>
                      <a:endParaRPr lang="en-US" sz="900" b="0" u="none"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Main Idea and Details</a:t>
                      </a:r>
                    </a:p>
                    <a:p>
                      <a:pPr marL="0" marR="0" algn="l">
                        <a:lnSpc>
                          <a:spcPct val="100000"/>
                        </a:lnSpc>
                        <a:spcBef>
                          <a:spcPts val="0"/>
                        </a:spcBef>
                        <a:spcAft>
                          <a:spcPts val="0"/>
                        </a:spcAft>
                      </a:pPr>
                      <a:r>
                        <a:rPr lang="en-US" sz="900" dirty="0" smtClean="0">
                          <a:effectLst/>
                          <a:latin typeface="+mn-lt"/>
                          <a:ea typeface="Calibri"/>
                          <a:cs typeface="Times New Roman"/>
                        </a:rPr>
                        <a:t>Monitor and 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 an informative text</a:t>
                      </a:r>
                      <a:r>
                        <a:rPr lang="en-US" sz="900" b="0" baseline="0" dirty="0" smtClean="0">
                          <a:effectLst/>
                          <a:latin typeface="Calibri"/>
                          <a:ea typeface="Calibri"/>
                          <a:cs typeface="Times New Roman"/>
                        </a:rPr>
                        <a:t>.</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W.2.6</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Use facts and definitions to respond to a text, including adjectives.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W.2.2I</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introduce a topic.</a:t>
                      </a:r>
                      <a:r>
                        <a:rPr lang="en-US" sz="900" b="0" baseline="0" dirty="0" smtClean="0">
                          <a:effectLst/>
                          <a:latin typeface="+mn-lt"/>
                          <a:ea typeface="Calibri"/>
                          <a:cs typeface="Times New Roman"/>
                        </a:rPr>
                        <a:t>  Develop it with facts and definitions.</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Provide a concluding statement ( using compare and contrast language.)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W.2.6</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Use facts and definitions in conclusion</a:t>
                      </a:r>
                      <a:r>
                        <a:rPr lang="en-US" sz="900" b="1" dirty="0" smtClean="0">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0" dirty="0" smtClean="0">
                          <a:effectLst/>
                          <a:latin typeface="Calibri"/>
                          <a:ea typeface="Calibri"/>
                          <a:cs typeface="Times New Roman"/>
                        </a:rPr>
                        <a:t>Use past tense irregular verbs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L.2.1d</a:t>
                      </a:r>
                    </a:p>
                    <a:p>
                      <a:pPr marL="0" marR="0" algn="l">
                        <a:lnSpc>
                          <a:spcPct val="100000"/>
                        </a:lnSpc>
                        <a:spcBef>
                          <a:spcPts val="0"/>
                        </a:spcBef>
                        <a:spcAft>
                          <a:spcPts val="0"/>
                        </a:spcAft>
                      </a:pPr>
                      <a:r>
                        <a:rPr lang="en-US" sz="900" b="0" dirty="0" smtClean="0">
                          <a:effectLst/>
                          <a:latin typeface="Calibri"/>
                          <a:ea typeface="Calibri"/>
                          <a:cs typeface="Times New Roman"/>
                        </a:rPr>
                        <a:t>Use past tense irregular verbs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L.2.1e</a:t>
                      </a:r>
                    </a:p>
                    <a:p>
                      <a:r>
                        <a:rPr lang="en-US" sz="900" b="0" dirty="0" smtClean="0"/>
                        <a:t>Use adjectives and adverbs correctly.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 and answer questions to clarify a speaker’s information</a:t>
                      </a:r>
                      <a:r>
                        <a:rPr lang="en-US" sz="900" b="1" dirty="0" smtClean="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SL.2.2</a:t>
                      </a:r>
                    </a:p>
                    <a:p>
                      <a:pPr marL="0" marR="0" algn="l">
                        <a:lnSpc>
                          <a:spcPct val="100000"/>
                        </a:lnSpc>
                        <a:spcBef>
                          <a:spcPts val="0"/>
                        </a:spcBef>
                        <a:spcAft>
                          <a:spcPts val="0"/>
                        </a:spcAft>
                      </a:pPr>
                      <a:r>
                        <a:rPr lang="en-US" sz="900" b="0" dirty="0" smtClean="0">
                          <a:effectLst/>
                          <a:latin typeface="Calibri"/>
                          <a:ea typeface="Calibri"/>
                          <a:cs typeface="Times New Roman"/>
                        </a:rPr>
                        <a:t>Recount or describe key ideas or details from a text read aloud.</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SL.2.6</a:t>
                      </a:r>
                    </a:p>
                    <a:p>
                      <a:r>
                        <a:rPr lang="en-US" sz="900" b="0" dirty="0" smtClean="0"/>
                        <a:t>Speak in complete sentences when appropriate to</a:t>
                      </a:r>
                      <a:r>
                        <a:rPr lang="en-US" sz="900" b="0" baseline="0" dirty="0" smtClean="0"/>
                        <a:t> provide clarification.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842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0666994"/>
              </p:ext>
            </p:extLst>
          </p:nvPr>
        </p:nvGraphicFramePr>
        <p:xfrm>
          <a:off x="457200" y="228600"/>
          <a:ext cx="8153400" cy="565404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1 - Quarter 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a:t>
                      </a:r>
                    </a:p>
                    <a:p>
                      <a:pPr algn="ctr">
                        <a:lnSpc>
                          <a:spcPct val="100000"/>
                        </a:lnSpc>
                      </a:pP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a:t>
                      </a:r>
                    </a:p>
                    <a:p>
                      <a:pPr algn="ctr">
                        <a:lnSpc>
                          <a:spcPct val="100000"/>
                        </a:lnSpc>
                      </a:pPr>
                      <a:r>
                        <a:rPr lang="en-US" sz="1000" b="1" dirty="0" smtClean="0"/>
                        <a:t>Summarizing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RL.2.5</a:t>
                      </a:r>
                    </a:p>
                    <a:p>
                      <a:pPr marL="0" marR="0" algn="l">
                        <a:lnSpc>
                          <a:spcPct val="100000"/>
                        </a:lnSpc>
                        <a:spcBef>
                          <a:spcPts val="0"/>
                        </a:spcBef>
                        <a:spcAft>
                          <a:spcPts val="0"/>
                        </a:spcAft>
                      </a:pPr>
                      <a:r>
                        <a:rPr lang="en-US" sz="900" b="0" dirty="0" smtClean="0">
                          <a:effectLst/>
                          <a:latin typeface="Calibri"/>
                          <a:ea typeface="Calibri"/>
                          <a:cs typeface="Times New Roman"/>
                        </a:rPr>
                        <a:t>Describe overall story structure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and Text to Understand Story Elements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p>
                      <a:pPr marL="0" marR="0" algn="l">
                        <a:lnSpc>
                          <a:spcPct val="100000"/>
                        </a:lnSpc>
                        <a:spcBef>
                          <a:spcPts val="0"/>
                        </a:spcBef>
                        <a:spcAft>
                          <a:spcPts val="0"/>
                        </a:spcAft>
                      </a:pPr>
                      <a:r>
                        <a:rPr lang="en-US" sz="900" b="0" dirty="0" smtClean="0">
                          <a:effectLst/>
                          <a:latin typeface="Calibri"/>
                          <a:ea typeface="Calibri"/>
                          <a:cs typeface="Times New Roman"/>
                        </a:rPr>
                        <a:t>Understand Character Points of View in Dialogue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Sequence</a:t>
                      </a:r>
                    </a:p>
                    <a:p>
                      <a:pPr marL="0" marR="0" algn="l">
                        <a:lnSpc>
                          <a:spcPct val="100000"/>
                        </a:lnSpc>
                        <a:spcBef>
                          <a:spcPts val="0"/>
                        </a:spcBef>
                        <a:spcAft>
                          <a:spcPts val="0"/>
                        </a:spcAft>
                      </a:pPr>
                      <a:r>
                        <a:rPr lang="en-US" sz="900" dirty="0" smtClean="0">
                          <a:effectLst/>
                          <a:latin typeface="Calibri"/>
                          <a:ea typeface="Calibri"/>
                          <a:cs typeface="Times New Roman"/>
                        </a:rPr>
                        <a:t>Summarize</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Main Idea, Topic, Details</a:t>
                      </a:r>
                    </a:p>
                    <a:p>
                      <a:pPr>
                        <a:lnSpc>
                          <a:spcPct val="100000"/>
                        </a:lnSpc>
                      </a:pPr>
                      <a:r>
                        <a:rPr lang="en-US" sz="900" dirty="0" smtClean="0"/>
                        <a:t>Monitor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2672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Events Sequentially in a Narrative Style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Include Details to Describe Actions, Thoughts, Feelings with Temporal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L.2.1a</a:t>
                      </a:r>
                    </a:p>
                    <a:p>
                      <a:pPr marL="0" marR="0" algn="l">
                        <a:lnSpc>
                          <a:spcPct val="100000"/>
                        </a:lnSpc>
                        <a:spcBef>
                          <a:spcPts val="0"/>
                        </a:spcBef>
                        <a:spcAft>
                          <a:spcPts val="0"/>
                        </a:spcAft>
                      </a:pPr>
                      <a:r>
                        <a:rPr lang="en-US" sz="900" b="0" dirty="0" smtClean="0">
                          <a:effectLst/>
                          <a:latin typeface="Calibri"/>
                          <a:ea typeface="Calibri"/>
                          <a:cs typeface="Times New Roman"/>
                        </a:rPr>
                        <a:t>Use Collective Nouns </a:t>
                      </a:r>
                    </a:p>
                    <a:p>
                      <a:pPr marL="0" marR="0" algn="l">
                        <a:lnSpc>
                          <a:spcPct val="100000"/>
                        </a:lnSpc>
                        <a:spcBef>
                          <a:spcPts val="0"/>
                        </a:spcBef>
                        <a:spcAft>
                          <a:spcPts val="0"/>
                        </a:spcAft>
                      </a:pPr>
                      <a:r>
                        <a:rPr lang="en-US" sz="900" b="1" dirty="0" smtClean="0">
                          <a:effectLst/>
                          <a:latin typeface="Calibri"/>
                          <a:ea typeface="Calibri"/>
                          <a:cs typeface="Times New Roman"/>
                        </a:rPr>
                        <a:t>L.2.1b</a:t>
                      </a:r>
                    </a:p>
                    <a:p>
                      <a:pPr marL="0" marR="0" algn="l">
                        <a:lnSpc>
                          <a:spcPct val="100000"/>
                        </a:lnSpc>
                        <a:spcBef>
                          <a:spcPts val="0"/>
                        </a:spcBef>
                        <a:spcAft>
                          <a:spcPts val="0"/>
                        </a:spcAft>
                      </a:pPr>
                      <a:r>
                        <a:rPr lang="en-US" sz="900" b="0" dirty="0" smtClean="0">
                          <a:effectLst/>
                          <a:latin typeface="Calibri"/>
                          <a:ea typeface="Calibri"/>
                          <a:cs typeface="Times New Roman"/>
                        </a:rPr>
                        <a:t>Use Plural Collective</a:t>
                      </a:r>
                      <a:r>
                        <a:rPr lang="en-US" sz="900" b="0" baseline="0" dirty="0" smtClean="0">
                          <a:effectLst/>
                          <a:latin typeface="Calibri"/>
                          <a:ea typeface="Calibri"/>
                          <a:cs typeface="Times New Roman"/>
                        </a:rPr>
                        <a:t> Nouns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L.2.6</a:t>
                      </a:r>
                    </a:p>
                    <a:p>
                      <a:pPr marL="0" marR="0" algn="l">
                        <a:lnSpc>
                          <a:spcPct val="100000"/>
                        </a:lnSpc>
                        <a:spcBef>
                          <a:spcPts val="0"/>
                        </a:spcBef>
                        <a:spcAft>
                          <a:spcPts val="0"/>
                        </a:spcAft>
                      </a:pPr>
                      <a:r>
                        <a:rPr lang="en-US" sz="900" b="0" dirty="0" smtClean="0">
                          <a:effectLst/>
                          <a:latin typeface="Calibri"/>
                          <a:ea typeface="Calibri"/>
                          <a:cs typeface="Times New Roman"/>
                        </a:rPr>
                        <a:t>Use Topic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L.2.4b</a:t>
                      </a:r>
                    </a:p>
                    <a:p>
                      <a:pPr marL="0" marR="0" algn="l">
                        <a:lnSpc>
                          <a:spcPct val="100000"/>
                        </a:lnSpc>
                        <a:spcBef>
                          <a:spcPts val="0"/>
                        </a:spcBef>
                        <a:spcAft>
                          <a:spcPts val="0"/>
                        </a:spcAft>
                      </a:pPr>
                      <a:r>
                        <a:rPr lang="en-US" sz="900" b="0" dirty="0" smtClean="0">
                          <a:effectLst/>
                          <a:latin typeface="Calibri"/>
                          <a:ea typeface="Calibri"/>
                          <a:cs typeface="Times New Roman"/>
                        </a:rPr>
                        <a:t>Use Prefixes to Determine Word Meaning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L.2.1f</a:t>
                      </a:r>
                    </a:p>
                    <a:p>
                      <a:r>
                        <a:rPr lang="en-US" sz="900" b="0" dirty="0" smtClean="0"/>
                        <a:t>Produce Simple and Compound Sentences</a:t>
                      </a:r>
                    </a:p>
                    <a:p>
                      <a:r>
                        <a:rPr lang="en-US" sz="900" b="0" dirty="0" smtClean="0"/>
                        <a:t>L.2.2c</a:t>
                      </a:r>
                    </a:p>
                    <a:p>
                      <a:r>
                        <a:rPr lang="en-US" sz="900" b="0" dirty="0" smtClean="0"/>
                        <a:t>Use an Apostrophe to Form Contractions</a:t>
                      </a:r>
                    </a:p>
                    <a:p>
                      <a:r>
                        <a:rPr lang="en-US" sz="900" b="1" dirty="0" smtClean="0"/>
                        <a:t>L.2.3a</a:t>
                      </a:r>
                    </a:p>
                    <a:p>
                      <a:r>
                        <a:rPr lang="en-US" sz="900" b="0" dirty="0" smtClean="0"/>
                        <a:t>Compare</a:t>
                      </a:r>
                      <a:r>
                        <a:rPr lang="en-US" sz="900" b="0" baseline="0" dirty="0" smtClean="0"/>
                        <a:t> Formal and Informal English</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0" dirty="0" smtClean="0">
                          <a:effectLst/>
                          <a:latin typeface="Calibri"/>
                          <a:ea typeface="Calibri"/>
                          <a:cs typeface="Times New Roman"/>
                        </a:rPr>
                        <a:t>SL.2.1b</a:t>
                      </a:r>
                    </a:p>
                    <a:p>
                      <a:pPr marL="0" marR="0" algn="l">
                        <a:lnSpc>
                          <a:spcPct val="100000"/>
                        </a:lnSpc>
                        <a:spcBef>
                          <a:spcPts val="0"/>
                        </a:spcBef>
                        <a:spcAft>
                          <a:spcPts val="0"/>
                        </a:spcAft>
                      </a:pPr>
                      <a:r>
                        <a:rPr lang="en-US" sz="900" b="0" dirty="0" smtClean="0">
                          <a:effectLst/>
                          <a:latin typeface="Calibri"/>
                          <a:ea typeface="Calibri"/>
                          <a:cs typeface="Times New Roman"/>
                        </a:rPr>
                        <a:t>Participate in Conversations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dirty="0" smtClean="0"/>
                        <a:t>SL.2.5</a:t>
                      </a:r>
                    </a:p>
                    <a:p>
                      <a:r>
                        <a:rPr lang="en-US" sz="900" dirty="0" smtClean="0"/>
                        <a:t>Recount Experiences in Many Ways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Classify</a:t>
                      </a:r>
                    </a:p>
                    <a:p>
                      <a:pPr algn="ctr">
                        <a:lnSpc>
                          <a:spcPct val="100000"/>
                        </a:lnSpc>
                      </a:pPr>
                      <a:r>
                        <a:rPr lang="en-US" sz="1000" b="1" dirty="0" smtClean="0"/>
                        <a:t>Description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Summarize</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Explaining</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RI.2.5</a:t>
                      </a:r>
                    </a:p>
                    <a:p>
                      <a:pPr marL="0" marR="0" algn="l">
                        <a:lnSpc>
                          <a:spcPct val="100000"/>
                        </a:lnSpc>
                        <a:spcBef>
                          <a:spcPts val="0"/>
                        </a:spcBef>
                        <a:spcAft>
                          <a:spcPts val="0"/>
                        </a:spcAft>
                      </a:pPr>
                      <a:r>
                        <a:rPr lang="en-US" sz="900" b="0" dirty="0" smtClean="0">
                          <a:effectLst/>
                          <a:latin typeface="+mn-lt"/>
                          <a:ea typeface="Calibri"/>
                          <a:cs typeface="Times New Roman"/>
                        </a:rPr>
                        <a:t>Use Various Text Features to Locate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RI.2.7</a:t>
                      </a:r>
                    </a:p>
                    <a:p>
                      <a:pPr marL="0" marR="0" algn="l">
                        <a:lnSpc>
                          <a:spcPct val="100000"/>
                        </a:lnSpc>
                        <a:spcBef>
                          <a:spcPts val="0"/>
                        </a:spcBef>
                        <a:spcAft>
                          <a:spcPts val="0"/>
                        </a:spcAft>
                      </a:pPr>
                      <a:r>
                        <a:rPr lang="en-US" sz="900" b="0" dirty="0" smtClean="0">
                          <a:effectLst/>
                          <a:latin typeface="Calibri"/>
                          <a:ea typeface="Calibri"/>
                          <a:cs typeface="Times New Roman"/>
                        </a:rPr>
                        <a:t>Use Images to Clarify a Text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p>
                      <a:pPr marL="0" marR="0" algn="l">
                        <a:lnSpc>
                          <a:spcPct val="100000"/>
                        </a:lnSpc>
                        <a:spcBef>
                          <a:spcPts val="0"/>
                        </a:spcBef>
                        <a:spcAft>
                          <a:spcPts val="0"/>
                        </a:spcAft>
                      </a:pPr>
                      <a:r>
                        <a:rPr lang="en-US" sz="900" b="0" dirty="0" smtClean="0">
                          <a:effectLst/>
                          <a:latin typeface="Calibri"/>
                          <a:ea typeface="Calibri"/>
                          <a:cs typeface="Times New Roman"/>
                        </a:rPr>
                        <a:t>Identify the Main Purpose of Author – (answering, explaining or describing).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Classify</a:t>
                      </a:r>
                    </a:p>
                    <a:p>
                      <a:pPr marL="0" marR="0" algn="l">
                        <a:lnSpc>
                          <a:spcPct val="100000"/>
                        </a:lnSpc>
                        <a:spcBef>
                          <a:spcPts val="0"/>
                        </a:spcBef>
                        <a:spcAft>
                          <a:spcPts val="0"/>
                        </a:spcAft>
                      </a:pPr>
                      <a:r>
                        <a:rPr lang="en-US" sz="900" dirty="0" smtClean="0">
                          <a:effectLst/>
                          <a:latin typeface="+mn-lt"/>
                          <a:ea typeface="Calibri"/>
                          <a:cs typeface="Times New Roman"/>
                        </a:rPr>
                        <a:t>Questioning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Organization</a:t>
                      </a:r>
                    </a:p>
                    <a:p>
                      <a:r>
                        <a:rPr lang="en-US" sz="900" dirty="0" smtClean="0"/>
                        <a:t>Monitor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 an Informational Text about a Topic</a:t>
                      </a:r>
                    </a:p>
                    <a:p>
                      <a:pPr marL="0" marR="0" algn="l">
                        <a:lnSpc>
                          <a:spcPct val="100000"/>
                        </a:lnSpc>
                        <a:spcBef>
                          <a:spcPts val="0"/>
                        </a:spcBef>
                        <a:spcAft>
                          <a:spcPts val="0"/>
                        </a:spcAft>
                      </a:pPr>
                      <a:r>
                        <a:rPr lang="en-US" sz="900" b="1" dirty="0" smtClean="0">
                          <a:effectLst/>
                          <a:latin typeface="Calibri"/>
                          <a:ea typeface="Calibri"/>
                          <a:cs typeface="Times New Roman"/>
                        </a:rPr>
                        <a:t>W.2.7</a:t>
                      </a:r>
                    </a:p>
                    <a:p>
                      <a:pPr marL="0" marR="0" algn="l">
                        <a:lnSpc>
                          <a:spcPct val="100000"/>
                        </a:lnSpc>
                        <a:spcBef>
                          <a:spcPts val="0"/>
                        </a:spcBef>
                        <a:spcAft>
                          <a:spcPts val="0"/>
                        </a:spcAft>
                      </a:pPr>
                      <a:r>
                        <a:rPr lang="en-US" sz="900" b="0" dirty="0" smtClean="0">
                          <a:effectLst/>
                          <a:latin typeface="Calibri"/>
                          <a:ea typeface="Calibri"/>
                          <a:cs typeface="Times New Roman"/>
                        </a:rPr>
                        <a:t>Participate in Shared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 – W.2.7</a:t>
                      </a:r>
                    </a:p>
                    <a:p>
                      <a:pPr marL="0" marR="0" algn="l">
                        <a:lnSpc>
                          <a:spcPct val="100000"/>
                        </a:lnSpc>
                        <a:spcBef>
                          <a:spcPts val="0"/>
                        </a:spcBef>
                        <a:spcAft>
                          <a:spcPts val="0"/>
                        </a:spcAft>
                      </a:pPr>
                      <a:r>
                        <a:rPr lang="en-US" sz="900" b="0" dirty="0" smtClean="0">
                          <a:effectLst/>
                          <a:latin typeface="Calibri"/>
                          <a:ea typeface="Calibri"/>
                          <a:cs typeface="Times New Roman"/>
                        </a:rPr>
                        <a:t>Introduce a Topic from Shared Research</a:t>
                      </a:r>
                    </a:p>
                    <a:p>
                      <a:pPr marL="0" marR="0" algn="l">
                        <a:lnSpc>
                          <a:spcPct val="100000"/>
                        </a:lnSpc>
                        <a:spcBef>
                          <a:spcPts val="0"/>
                        </a:spcBef>
                        <a:spcAft>
                          <a:spcPts val="0"/>
                        </a:spcAft>
                      </a:pPr>
                      <a:r>
                        <a:rPr lang="en-US" sz="900" b="0" dirty="0" smtClean="0">
                          <a:effectLst/>
                          <a:latin typeface="Calibri"/>
                          <a:ea typeface="Calibri"/>
                          <a:cs typeface="Times New Roman"/>
                        </a:rPr>
                        <a:t>Develop</a:t>
                      </a:r>
                      <a:r>
                        <a:rPr lang="en-US" sz="900" b="0" baseline="0" dirty="0" smtClean="0">
                          <a:effectLst/>
                          <a:latin typeface="Calibri"/>
                          <a:ea typeface="Calibri"/>
                          <a:cs typeface="Times New Roman"/>
                        </a:rPr>
                        <a:t> the topic with Facts and Definitions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Sections</a:t>
                      </a:r>
                    </a:p>
                    <a:p>
                      <a:pPr marL="0" marR="0" algn="l">
                        <a:lnSpc>
                          <a:spcPct val="100000"/>
                        </a:lnSpc>
                        <a:spcBef>
                          <a:spcPts val="0"/>
                        </a:spcBef>
                        <a:spcAft>
                          <a:spcPts val="0"/>
                        </a:spcAft>
                      </a:pPr>
                      <a:r>
                        <a:rPr lang="en-US" sz="900" b="1" dirty="0" smtClean="0">
                          <a:effectLst/>
                          <a:latin typeface="Calibri"/>
                          <a:ea typeface="Calibri"/>
                          <a:cs typeface="Times New Roman"/>
                        </a:rPr>
                        <a:t>W.2.5</a:t>
                      </a:r>
                    </a:p>
                    <a:p>
                      <a:pPr marL="0" marR="0" algn="l">
                        <a:lnSpc>
                          <a:spcPct val="100000"/>
                        </a:lnSpc>
                        <a:spcBef>
                          <a:spcPts val="0"/>
                        </a:spcBef>
                        <a:spcAft>
                          <a:spcPts val="0"/>
                        </a:spcAft>
                      </a:pPr>
                      <a:r>
                        <a:rPr lang="en-US" sz="900" b="0" dirty="0" smtClean="0">
                          <a:effectLst/>
                          <a:latin typeface="Calibri"/>
                          <a:ea typeface="Calibri"/>
                          <a:cs typeface="Times New Roman"/>
                        </a:rPr>
                        <a:t>Strengthen</a:t>
                      </a:r>
                      <a:r>
                        <a:rPr lang="en-US" sz="900" b="0" baseline="0" dirty="0" smtClean="0">
                          <a:effectLst/>
                          <a:latin typeface="Calibri"/>
                          <a:ea typeface="Calibri"/>
                          <a:cs typeface="Times New Roman"/>
                        </a:rPr>
                        <a:t> Writing with Support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L.2.1.e</a:t>
                      </a:r>
                    </a:p>
                    <a:p>
                      <a:pPr marL="0" marR="0" algn="l">
                        <a:lnSpc>
                          <a:spcPct val="100000"/>
                        </a:lnSpc>
                        <a:spcBef>
                          <a:spcPts val="0"/>
                        </a:spcBef>
                        <a:spcAft>
                          <a:spcPts val="0"/>
                        </a:spcAft>
                      </a:pPr>
                      <a:r>
                        <a:rPr lang="en-US" sz="900" b="0" dirty="0" smtClean="0">
                          <a:effectLst/>
                          <a:latin typeface="Calibri"/>
                          <a:ea typeface="Calibri"/>
                          <a:cs typeface="Times New Roman"/>
                        </a:rPr>
                        <a:t>Use Adjectives and Adverbs Correctly</a:t>
                      </a:r>
                    </a:p>
                    <a:p>
                      <a:pPr marL="0" marR="0" algn="l">
                        <a:lnSpc>
                          <a:spcPct val="100000"/>
                        </a:lnSpc>
                        <a:spcBef>
                          <a:spcPts val="0"/>
                        </a:spcBef>
                        <a:spcAft>
                          <a:spcPts val="0"/>
                        </a:spcAft>
                      </a:pPr>
                      <a:r>
                        <a:rPr lang="en-US" sz="900" b="1" dirty="0" smtClean="0">
                          <a:effectLst/>
                          <a:latin typeface="Calibri"/>
                          <a:ea typeface="Calibri"/>
                          <a:cs typeface="Times New Roman"/>
                        </a:rPr>
                        <a:t>L.24e</a:t>
                      </a:r>
                    </a:p>
                    <a:p>
                      <a:pPr marL="0" marR="0" algn="l">
                        <a:lnSpc>
                          <a:spcPct val="100000"/>
                        </a:lnSpc>
                        <a:spcBef>
                          <a:spcPts val="0"/>
                        </a:spcBef>
                        <a:spcAft>
                          <a:spcPts val="0"/>
                        </a:spcAft>
                      </a:pPr>
                      <a:r>
                        <a:rPr lang="en-US" sz="900" b="0" dirty="0" smtClean="0">
                          <a:effectLst/>
                          <a:latin typeface="Calibri"/>
                          <a:ea typeface="Calibri"/>
                          <a:cs typeface="Times New Roman"/>
                        </a:rPr>
                        <a:t>Use Beginning Dictionaries</a:t>
                      </a:r>
                      <a:r>
                        <a:rPr lang="en-US" sz="900" b="0" baseline="0" dirty="0" smtClean="0">
                          <a:effectLst/>
                          <a:latin typeface="Calibri"/>
                          <a:ea typeface="Calibri"/>
                          <a:cs typeface="Times New Roman"/>
                        </a:rPr>
                        <a:t> and Glossaries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L.2.5a</a:t>
                      </a:r>
                    </a:p>
                    <a:p>
                      <a:pPr marL="0" marR="0" algn="l">
                        <a:lnSpc>
                          <a:spcPct val="100000"/>
                        </a:lnSpc>
                        <a:spcBef>
                          <a:spcPts val="0"/>
                        </a:spcBef>
                        <a:spcAft>
                          <a:spcPts val="0"/>
                        </a:spcAft>
                      </a:pPr>
                      <a:r>
                        <a:rPr lang="en-US" sz="900" b="0" dirty="0" smtClean="0">
                          <a:effectLst/>
                          <a:latin typeface="Calibri"/>
                          <a:ea typeface="Calibri"/>
                          <a:cs typeface="Times New Roman"/>
                        </a:rPr>
                        <a:t>Connect Words to Real Life Use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L.2.2e</a:t>
                      </a:r>
                    </a:p>
                    <a:p>
                      <a:r>
                        <a:rPr lang="en-US" sz="900" b="0" dirty="0" smtClean="0"/>
                        <a:t>Consult Reference Materials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SL.2.1c</a:t>
                      </a:r>
                    </a:p>
                    <a:p>
                      <a:pPr marL="0" marR="0" algn="l">
                        <a:lnSpc>
                          <a:spcPct val="100000"/>
                        </a:lnSpc>
                        <a:spcBef>
                          <a:spcPts val="0"/>
                        </a:spcBef>
                        <a:spcAft>
                          <a:spcPts val="0"/>
                        </a:spcAft>
                      </a:pPr>
                      <a:r>
                        <a:rPr lang="en-US" sz="900" b="0" dirty="0" smtClean="0">
                          <a:effectLst/>
                          <a:latin typeface="Calibri"/>
                          <a:ea typeface="Calibri"/>
                          <a:cs typeface="Times New Roman"/>
                        </a:rPr>
                        <a:t>Ask for Clarification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SL.2.1a</a:t>
                      </a:r>
                    </a:p>
                    <a:p>
                      <a:r>
                        <a:rPr lang="en-US" sz="900" b="0" dirty="0" smtClean="0"/>
                        <a:t>Follow Discussion Rules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044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95954225"/>
              </p:ext>
            </p:extLst>
          </p:nvPr>
        </p:nvGraphicFramePr>
        <p:xfrm>
          <a:off x="304800" y="685800"/>
          <a:ext cx="8382000" cy="3947160"/>
        </p:xfrm>
        <a:graphic>
          <a:graphicData uri="http://schemas.openxmlformats.org/drawingml/2006/table">
            <a:tbl>
              <a:tblPr firstRow="1" firstCol="1" bandRow="1"/>
              <a:tblGrid>
                <a:gridCol w="3441032"/>
                <a:gridCol w="1435768"/>
                <a:gridCol w="1387643"/>
                <a:gridCol w="1147010"/>
                <a:gridCol w="970547"/>
              </a:tblGrid>
              <a:tr h="6858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CCSS.ELA-LITERACY.W.K.1 Opinion Writing</a:t>
                      </a:r>
                    </a:p>
                    <a:p>
                      <a:pPr marL="0" marR="0" algn="ctr">
                        <a:lnSpc>
                          <a:spcPct val="100000"/>
                        </a:lnSpc>
                        <a:spcBef>
                          <a:spcPts val="0"/>
                        </a:spcBef>
                        <a:spcAft>
                          <a:spcPts val="0"/>
                        </a:spcAft>
                      </a:pPr>
                      <a:r>
                        <a:rPr lang="en-US" sz="1200" i="0" dirty="0" smtClean="0">
                          <a:effectLst/>
                          <a:latin typeface="+mn-lt"/>
                          <a:ea typeface="Calibri"/>
                          <a:cs typeface="Times New Roman"/>
                        </a:rPr>
                        <a:t>Use a combination of drawing, dictating, and writing to compose opinion pieces in which they tell a reader the topic or the name of the book they are writing about and </a:t>
                      </a:r>
                      <a:r>
                        <a:rPr lang="en-US" sz="1200" b="1" i="0" u="sng" dirty="0" smtClean="0">
                          <a:effectLst/>
                          <a:latin typeface="+mn-lt"/>
                          <a:ea typeface="Calibri"/>
                          <a:cs typeface="Times New Roman"/>
                        </a:rPr>
                        <a:t>state an opinion or preference</a:t>
                      </a:r>
                      <a:r>
                        <a:rPr lang="en-US" sz="1200" b="1" i="0" u="none" dirty="0" smtClean="0">
                          <a:effectLst/>
                          <a:latin typeface="+mn-lt"/>
                          <a:ea typeface="Calibri"/>
                          <a:cs typeface="Times New Roman"/>
                        </a:rPr>
                        <a:t> </a:t>
                      </a:r>
                      <a:r>
                        <a:rPr lang="en-US" sz="1200" i="0" dirty="0" smtClean="0">
                          <a:effectLst/>
                          <a:latin typeface="+mn-lt"/>
                          <a:ea typeface="Calibri"/>
                          <a:cs typeface="Times New Roman"/>
                        </a:rPr>
                        <a:t>about the topic or book (e.g., My favorite book is...).</a:t>
                      </a:r>
                      <a:endParaRPr lang="en-US" sz="1200"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5">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a:effectLst/>
                          <a:latin typeface="Calibri"/>
                          <a:ea typeface="Calibri"/>
                          <a:cs typeface="Times New Roman"/>
                        </a:rPr>
                        <a:t>A Day in </a:t>
                      </a:r>
                      <a:r>
                        <a:rPr lang="en-US" sz="1100" b="0" dirty="0" smtClean="0">
                          <a:effectLst/>
                          <a:latin typeface="Calibri"/>
                          <a:ea typeface="Calibri"/>
                          <a:cs typeface="Times New Roman"/>
                        </a:rPr>
                        <a:t>Kindergarten</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Time</a:t>
                      </a:r>
                      <a:r>
                        <a:rPr lang="en-US" sz="1100" b="0" baseline="0" dirty="0" smtClean="0">
                          <a:effectLst/>
                          <a:latin typeface="Calibri"/>
                          <a:ea typeface="Calibri"/>
                          <a:cs typeface="Times New Roman"/>
                        </a:rPr>
                        <a:t> for School</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Jose </a:t>
                      </a:r>
                      <a:r>
                        <a:rPr lang="en-US" sz="1100" b="0" dirty="0">
                          <a:effectLst/>
                          <a:latin typeface="Calibri"/>
                          <a:ea typeface="Calibri"/>
                          <a:cs typeface="Times New Roman"/>
                        </a:rPr>
                        <a:t>and the Blue Crayon </a:t>
                      </a:r>
                      <a:r>
                        <a:rPr lang="en-US" sz="1100" b="1" dirty="0" smtClean="0">
                          <a:effectLst/>
                          <a:latin typeface="Calibri"/>
                          <a:ea typeface="Calibri"/>
                          <a:cs typeface="Times New Roman"/>
                        </a:rPr>
                        <a:t>  </a:t>
                      </a: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Busy </a:t>
                      </a:r>
                      <a:r>
                        <a:rPr lang="en-US" sz="1100" b="0" dirty="0">
                          <a:effectLst/>
                          <a:latin typeface="Calibri"/>
                          <a:ea typeface="Calibri"/>
                          <a:cs typeface="Times New Roman"/>
                        </a:rPr>
                        <a:t>Bees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W.K.1b</a:t>
                      </a:r>
                    </a:p>
                    <a:p>
                      <a:pPr marL="0" marR="0" algn="ctr">
                        <a:lnSpc>
                          <a:spcPct val="100000"/>
                        </a:lnSpc>
                        <a:spcBef>
                          <a:spcPts val="0"/>
                        </a:spcBef>
                        <a:spcAft>
                          <a:spcPts val="0"/>
                        </a:spcAft>
                      </a:pPr>
                      <a:r>
                        <a:rPr lang="en-US" sz="1000" b="0" u="none" dirty="0" smtClean="0">
                          <a:effectLst/>
                          <a:latin typeface="Calibri"/>
                          <a:ea typeface="Calibri"/>
                          <a:cs typeface="Times New Roman"/>
                        </a:rPr>
                        <a:t>Target 6a</a:t>
                      </a:r>
                      <a:endParaRPr lang="en-US" sz="1000" b="0" u="none" dirty="0">
                        <a:effectLst/>
                        <a:latin typeface="Calibri"/>
                        <a:ea typeface="Calibri"/>
                        <a:cs typeface="Times New Roman"/>
                      </a:endParaRPr>
                    </a:p>
                    <a:p>
                      <a:pPr marL="0" marR="0" algn="ctr">
                        <a:lnSpc>
                          <a:spcPct val="100000"/>
                        </a:lnSpc>
                        <a:spcBef>
                          <a:spcPts val="0"/>
                        </a:spcBef>
                        <a:spcAft>
                          <a:spcPts val="0"/>
                        </a:spcAft>
                      </a:pPr>
                      <a:r>
                        <a:rPr lang="en-US" sz="1000" dirty="0">
                          <a:solidFill>
                            <a:schemeClr val="tx1"/>
                          </a:solidFill>
                          <a:effectLst/>
                          <a:latin typeface="Calibri"/>
                          <a:ea typeface="Calibri"/>
                          <a:cs typeface="Times New Roman"/>
                        </a:rPr>
                        <a:t>State </a:t>
                      </a:r>
                      <a:r>
                        <a:rPr lang="en-US" sz="1000" dirty="0" smtClean="0">
                          <a:solidFill>
                            <a:schemeClr val="tx1"/>
                          </a:solidFill>
                          <a:effectLst/>
                          <a:latin typeface="Calibri"/>
                          <a:ea typeface="Calibri"/>
                          <a:cs typeface="Times New Roman"/>
                        </a:rPr>
                        <a:t>an Opinion or Preference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a:effectLst/>
                          <a:latin typeface="Calibri"/>
                          <a:ea typeface="Calibri"/>
                          <a:cs typeface="Times New Roman"/>
                        </a:rPr>
                        <a:t>n/a</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a:effectLst/>
                          <a:latin typeface="Calibri"/>
                          <a:ea typeface="Calibri"/>
                          <a:cs typeface="Times New Roman"/>
                        </a:rPr>
                        <a:t>n/a</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a:effectLst/>
                          <a:latin typeface="Calibri"/>
                          <a:ea typeface="Calibri"/>
                          <a:cs typeface="Times New Roman"/>
                        </a:rPr>
                        <a:t>n/a</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CCSS.ELA-LITERACY.W.K.2  Informational Writing</a:t>
                      </a:r>
                    </a:p>
                    <a:p>
                      <a:pPr marL="0" marR="0" algn="ctr">
                        <a:lnSpc>
                          <a:spcPct val="100000"/>
                        </a:lnSpc>
                        <a:spcBef>
                          <a:spcPts val="0"/>
                        </a:spcBef>
                        <a:spcAft>
                          <a:spcPts val="0"/>
                        </a:spcAft>
                      </a:pPr>
                      <a:r>
                        <a:rPr lang="en-US" sz="1100" dirty="0" smtClean="0">
                          <a:effectLst/>
                          <a:latin typeface="+mn-lt"/>
                          <a:ea typeface="Calibri"/>
                          <a:cs typeface="Times New Roman"/>
                        </a:rPr>
                        <a:t>Use a combination of drawing, dictating, and writing to compose informative/explanatory texts in which they name what </a:t>
                      </a:r>
                    </a:p>
                    <a:p>
                      <a:pPr marL="0" marR="0" algn="ctr">
                        <a:lnSpc>
                          <a:spcPct val="100000"/>
                        </a:lnSpc>
                        <a:spcBef>
                          <a:spcPts val="0"/>
                        </a:spcBef>
                        <a:spcAft>
                          <a:spcPts val="0"/>
                        </a:spcAft>
                      </a:pPr>
                      <a:r>
                        <a:rPr lang="en-US" sz="1100" dirty="0" smtClean="0">
                          <a:effectLst/>
                          <a:latin typeface="+mn-lt"/>
                          <a:ea typeface="Calibri"/>
                          <a:cs typeface="Times New Roman"/>
                        </a:rPr>
                        <a:t>they are writing about and supply some information about the topic.</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Jamie’s Russian Birthday</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dirty="0" smtClean="0">
                          <a:effectLst/>
                          <a:latin typeface="+mn-lt"/>
                          <a:ea typeface="Calibri"/>
                          <a:cs typeface="Times New Roman"/>
                        </a:rPr>
                        <a:t>Parts of a Book and A Piñata</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Stuck in the Snow</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dirty="0" smtClean="0">
                          <a:effectLst/>
                          <a:latin typeface="+mn-lt"/>
                          <a:ea typeface="Calibri"/>
                          <a:cs typeface="Times New Roman"/>
                        </a:rPr>
                        <a:t>Making a Snowman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Calibri"/>
                          <a:cs typeface="Times New Roman"/>
                        </a:rPr>
                        <a:t>W.K.2a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Target 3a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State a topic</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smtClean="0">
                          <a:solidFill>
                            <a:schemeClr val="tx1"/>
                          </a:solidFill>
                          <a:effectLst/>
                          <a:latin typeface="Calibri"/>
                          <a:ea typeface="Calibri"/>
                          <a:cs typeface="Times New Roman"/>
                        </a:rPr>
                        <a:t>n/a</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smtClean="0">
                          <a:solidFill>
                            <a:schemeClr val="tx1"/>
                          </a:solidFill>
                          <a:effectLst/>
                          <a:latin typeface="Calibri"/>
                          <a:ea typeface="Calibri"/>
                          <a:cs typeface="Times New Roman"/>
                        </a:rPr>
                        <a:t>n/a</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dirty="0" smtClean="0">
                          <a:solidFill>
                            <a:schemeClr val="tx1"/>
                          </a:solidFill>
                          <a:effectLst/>
                          <a:latin typeface="Calibri"/>
                          <a:ea typeface="Calibri"/>
                          <a:cs typeface="Times New Roman"/>
                        </a:rPr>
                        <a:t>n/a</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310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8531738"/>
              </p:ext>
            </p:extLst>
          </p:nvPr>
        </p:nvGraphicFramePr>
        <p:xfrm>
          <a:off x="457200" y="76200"/>
          <a:ext cx="8153400" cy="6499860"/>
        </p:xfrm>
        <a:graphic>
          <a:graphicData uri="http://schemas.openxmlformats.org/drawingml/2006/table">
            <a:tbl>
              <a:tblPr firstRow="1" firstCol="1" bandRow="1"/>
              <a:tblGrid>
                <a:gridCol w="1828800"/>
                <a:gridCol w="2133600"/>
                <a:gridCol w="22275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2-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Defining</a:t>
                      </a:r>
                    </a:p>
                    <a:p>
                      <a:pPr algn="ctr">
                        <a:lnSpc>
                          <a:spcPct val="100000"/>
                        </a:lnSpc>
                      </a:pPr>
                      <a:r>
                        <a:rPr lang="en-US" sz="1000" b="1" dirty="0" smtClean="0"/>
                        <a:t>Interpret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Describe</a:t>
                      </a:r>
                    </a:p>
                    <a:p>
                      <a:pPr algn="ctr">
                        <a:lnSpc>
                          <a:spcPct val="100000"/>
                        </a:lnSpc>
                      </a:pPr>
                      <a:r>
                        <a:rPr lang="en-US" sz="1000" b="1" dirty="0" smtClean="0"/>
                        <a:t>Summarize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Draw Conclusions</a:t>
                      </a:r>
                    </a:p>
                    <a:p>
                      <a:pPr algn="ctr">
                        <a:lnSpc>
                          <a:spcPct val="100000"/>
                        </a:lnSpc>
                      </a:pPr>
                      <a:r>
                        <a:rPr lang="en-US" sz="1000" b="1" dirty="0" smtClean="0"/>
                        <a:t>Compare</a:t>
                      </a:r>
                      <a:r>
                        <a:rPr lang="en-US" sz="1000" b="1" baseline="0" dirty="0" smtClean="0"/>
                        <a:t>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RL.2.4</a:t>
                      </a:r>
                    </a:p>
                    <a:p>
                      <a:pPr marL="0" marR="0" algn="l">
                        <a:lnSpc>
                          <a:spcPct val="100000"/>
                        </a:lnSpc>
                        <a:spcBef>
                          <a:spcPts val="0"/>
                        </a:spcBef>
                        <a:spcAft>
                          <a:spcPts val="0"/>
                        </a:spcAft>
                      </a:pPr>
                      <a:r>
                        <a:rPr lang="en-US" sz="900" b="0" dirty="0" smtClean="0">
                          <a:effectLst/>
                          <a:latin typeface="Calibri"/>
                          <a:ea typeface="Calibri"/>
                          <a:cs typeface="Times New Roman"/>
                        </a:rPr>
                        <a:t>Describe how  words and phrases supply rhythm and meaning (story, poem, song)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words, digital texts to understand characters, setting, plot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2+ version of same story by different authors.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Inferences</a:t>
                      </a:r>
                    </a:p>
                    <a:p>
                      <a:pPr marL="0" marR="0" algn="l">
                        <a:lnSpc>
                          <a:spcPct val="100000"/>
                        </a:lnSpc>
                        <a:spcBef>
                          <a:spcPts val="0"/>
                        </a:spcBef>
                        <a:spcAft>
                          <a:spcPts val="0"/>
                        </a:spcAft>
                      </a:pPr>
                      <a:r>
                        <a:rPr lang="en-US" sz="900" dirty="0" smtClean="0">
                          <a:effectLst/>
                          <a:latin typeface="Calibri"/>
                          <a:ea typeface="Calibri"/>
                          <a:cs typeface="Times New Roman"/>
                        </a:rPr>
                        <a:t>Predict and Infer</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Noting Details</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Drawing Conclusions</a:t>
                      </a:r>
                    </a:p>
                    <a:p>
                      <a:pPr>
                        <a:lnSpc>
                          <a:spcPct val="100000"/>
                        </a:lnSpc>
                      </a:pPr>
                      <a:r>
                        <a:rPr lang="en-US" sz="900" dirty="0" smtClean="0"/>
                        <a:t>Predict and Infer</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 </a:t>
                      </a:r>
                    </a:p>
                    <a:p>
                      <a:pPr marL="0" marR="0" algn="l">
                        <a:lnSpc>
                          <a:spcPct val="100000"/>
                        </a:lnSpc>
                        <a:spcBef>
                          <a:spcPts val="0"/>
                        </a:spcBef>
                        <a:spcAft>
                          <a:spcPts val="0"/>
                        </a:spcAft>
                      </a:pPr>
                      <a:r>
                        <a:rPr lang="en-US" sz="900" b="1" dirty="0" smtClean="0">
                          <a:effectLst/>
                          <a:latin typeface="Calibri"/>
                          <a:ea typeface="Calibri"/>
                          <a:cs typeface="Times New Roman"/>
                        </a:rPr>
                        <a:t>Pre-plan</a:t>
                      </a:r>
                      <a:r>
                        <a:rPr lang="en-US" sz="900" b="1" baseline="0" dirty="0" smtClean="0">
                          <a:effectLst/>
                          <a:latin typeface="Calibri"/>
                          <a:ea typeface="Calibri"/>
                          <a:cs typeface="Times New Roman"/>
                        </a:rPr>
                        <a:t> a narrative (story, song, poem) </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and Revise a sequence of events,.</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Gather information from provided sources (add illustrations)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User temporal words to signal even order.  Edit Reflexive Pronouns</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L.2.4c</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known root words for word meaning.</a:t>
                      </a:r>
                    </a:p>
                    <a:p>
                      <a:pPr marL="0" marR="0" algn="l">
                        <a:lnSpc>
                          <a:spcPct val="100000"/>
                        </a:lnSpc>
                        <a:spcBef>
                          <a:spcPts val="0"/>
                        </a:spcBef>
                        <a:spcAft>
                          <a:spcPts val="0"/>
                        </a:spcAft>
                      </a:pPr>
                      <a:r>
                        <a:rPr lang="en-US" sz="900" b="1" baseline="0" dirty="0" smtClean="0">
                          <a:effectLst/>
                          <a:latin typeface="Calibri"/>
                          <a:ea typeface="Calibri"/>
                          <a:cs typeface="Times New Roman"/>
                        </a:rPr>
                        <a:t>L.2.4d</a:t>
                      </a:r>
                    </a:p>
                    <a:p>
                      <a:pPr marL="0" marR="0" algn="l">
                        <a:lnSpc>
                          <a:spcPct val="100000"/>
                        </a:lnSpc>
                        <a:spcBef>
                          <a:spcPts val="0"/>
                        </a:spcBef>
                        <a:spcAft>
                          <a:spcPts val="0"/>
                        </a:spcAft>
                      </a:pPr>
                      <a:r>
                        <a:rPr lang="en-US" sz="900" b="0" baseline="0" dirty="0" smtClean="0">
                          <a:effectLst/>
                          <a:latin typeface="Calibri"/>
                          <a:ea typeface="Calibri"/>
                          <a:cs typeface="Times New Roman"/>
                        </a:rPr>
                        <a:t>Use compound words as word meaning clues.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L.2.4b</a:t>
                      </a:r>
                    </a:p>
                    <a:p>
                      <a:pPr marL="0" marR="0" algn="l">
                        <a:lnSpc>
                          <a:spcPct val="100000"/>
                        </a:lnSpc>
                        <a:spcBef>
                          <a:spcPts val="0"/>
                        </a:spcBef>
                        <a:spcAft>
                          <a:spcPts val="0"/>
                        </a:spcAft>
                      </a:pPr>
                      <a:r>
                        <a:rPr lang="en-US" sz="900" b="0" dirty="0" smtClean="0">
                          <a:effectLst/>
                          <a:latin typeface="Calibri"/>
                          <a:ea typeface="Calibri"/>
                          <a:cs typeface="Times New Roman"/>
                        </a:rPr>
                        <a:t>Determine word</a:t>
                      </a:r>
                      <a:r>
                        <a:rPr lang="en-US" sz="900" b="0" baseline="0" dirty="0" smtClean="0">
                          <a:effectLst/>
                          <a:latin typeface="Calibri"/>
                          <a:ea typeface="Calibri"/>
                          <a:cs typeface="Times New Roman"/>
                        </a:rPr>
                        <a:t> meaning when prefix is added to a known word.</a:t>
                      </a:r>
                    </a:p>
                    <a:p>
                      <a:pPr marL="0" marR="0" algn="l">
                        <a:lnSpc>
                          <a:spcPct val="100000"/>
                        </a:lnSpc>
                        <a:spcBef>
                          <a:spcPts val="0"/>
                        </a:spcBef>
                        <a:spcAft>
                          <a:spcPts val="0"/>
                        </a:spcAft>
                      </a:pPr>
                      <a:r>
                        <a:rPr lang="en-US" sz="900" b="1" baseline="0" dirty="0" smtClean="0">
                          <a:effectLst/>
                          <a:latin typeface="Calibri"/>
                          <a:ea typeface="Calibri"/>
                          <a:cs typeface="Times New Roman"/>
                        </a:rPr>
                        <a:t>L.2.1b</a:t>
                      </a:r>
                    </a:p>
                    <a:p>
                      <a:pPr marL="0" marR="0" algn="l">
                        <a:lnSpc>
                          <a:spcPct val="100000"/>
                        </a:lnSpc>
                        <a:spcBef>
                          <a:spcPts val="0"/>
                        </a:spcBef>
                        <a:spcAft>
                          <a:spcPts val="0"/>
                        </a:spcAft>
                      </a:pPr>
                      <a:r>
                        <a:rPr lang="en-US" sz="900" b="0" baseline="0" dirty="0" smtClean="0">
                          <a:effectLst/>
                          <a:latin typeface="Calibri"/>
                          <a:ea typeface="Calibri"/>
                          <a:cs typeface="Times New Roman"/>
                        </a:rPr>
                        <a:t>Use common irregular plurals (mice, fish)</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L.2.1c</a:t>
                      </a:r>
                    </a:p>
                    <a:p>
                      <a:r>
                        <a:rPr lang="en-US" sz="900" b="0" dirty="0" smtClean="0"/>
                        <a:t>Use</a:t>
                      </a:r>
                      <a:r>
                        <a:rPr lang="en-US" sz="900" b="0" baseline="0" dirty="0" smtClean="0"/>
                        <a:t> reflexive pronouns correctly (myself, ourselves).</a:t>
                      </a:r>
                    </a:p>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3">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900" b="1" dirty="0" smtClean="0"/>
                        <a:t>SL.2.5</a:t>
                      </a:r>
                    </a:p>
                    <a:p>
                      <a:r>
                        <a:rPr lang="en-US" sz="900" b="0" dirty="0" smtClean="0"/>
                        <a:t>Add visuals to stories to clarify ideas, thoughts and feelings.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SL.2.4</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facts and details to recount a story.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Defining</a:t>
                      </a:r>
                    </a:p>
                    <a:p>
                      <a:pPr algn="ctr">
                        <a:lnSpc>
                          <a:spcPct val="100000"/>
                        </a:lnSpc>
                      </a:pPr>
                      <a:r>
                        <a:rPr lang="en-US" sz="900" b="1" dirty="0" smtClean="0"/>
                        <a:t>Supporting</a:t>
                      </a:r>
                      <a:r>
                        <a:rPr lang="en-US" sz="900" b="1" baseline="0" dirty="0" smtClean="0"/>
                        <a:t> Opinions</a:t>
                      </a:r>
                      <a:endParaRPr lang="en-US" sz="9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Conclusions</a:t>
                      </a:r>
                    </a:p>
                    <a:p>
                      <a:pPr algn="ctr"/>
                      <a:r>
                        <a:rPr lang="en-US" sz="900" b="1" dirty="0" smtClean="0"/>
                        <a:t>Evaluate</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Compare</a:t>
                      </a:r>
                      <a:r>
                        <a:rPr lang="en-US" sz="900" b="1" baseline="0" dirty="0" smtClean="0"/>
                        <a:t> and Contrast</a:t>
                      </a:r>
                    </a:p>
                    <a:p>
                      <a:pPr algn="ctr">
                        <a:lnSpc>
                          <a:spcPct val="100000"/>
                        </a:lnSpc>
                      </a:pPr>
                      <a:r>
                        <a:rPr lang="en-US" sz="900" b="1" baseline="0" dirty="0" smtClean="0"/>
                        <a:t>Hypothesis</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RI.2.4</a:t>
                      </a:r>
                    </a:p>
                    <a:p>
                      <a:pPr marL="0" marR="0" algn="l">
                        <a:lnSpc>
                          <a:spcPct val="100000"/>
                        </a:lnSpc>
                        <a:spcBef>
                          <a:spcPts val="0"/>
                        </a:spcBef>
                        <a:spcAft>
                          <a:spcPts val="0"/>
                        </a:spcAft>
                      </a:pPr>
                      <a:r>
                        <a:rPr lang="en-US" sz="900" b="0" dirty="0" smtClean="0">
                          <a:effectLst/>
                          <a:latin typeface="+mn-lt"/>
                          <a:ea typeface="Calibri"/>
                          <a:cs typeface="Times New Roman"/>
                        </a:rPr>
                        <a:t>Determine</a:t>
                      </a:r>
                      <a:r>
                        <a:rPr lang="en-US" sz="900" b="0" baseline="0" dirty="0" smtClean="0">
                          <a:effectLst/>
                          <a:latin typeface="+mn-lt"/>
                          <a:ea typeface="Calibri"/>
                          <a:cs typeface="Times New Roman"/>
                        </a:rPr>
                        <a:t> word and phrase meaning.</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RI.2.8</a:t>
                      </a:r>
                    </a:p>
                    <a:p>
                      <a:r>
                        <a:rPr lang="en-US" sz="900" dirty="0" smtClean="0"/>
                        <a:t>Describe how reasons support points in a text.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algn="l">
                        <a:lnSpc>
                          <a:spcPct val="100000"/>
                        </a:lnSpc>
                        <a:spcBef>
                          <a:spcPts val="0"/>
                        </a:spcBef>
                        <a:spcAft>
                          <a:spcPts val="0"/>
                        </a:spcAft>
                      </a:pPr>
                      <a:r>
                        <a:rPr lang="en-US" sz="900" b="0" dirty="0" smtClean="0">
                          <a:effectLst/>
                          <a:latin typeface="Calibri"/>
                          <a:ea typeface="Calibri"/>
                          <a:cs typeface="Times New Roman"/>
                        </a:rPr>
                        <a:t>Compare/Contrast important points in two texts on the same topic.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Fact</a:t>
                      </a:r>
                      <a:r>
                        <a:rPr lang="en-US" sz="900" baseline="0" dirty="0" smtClean="0">
                          <a:effectLst/>
                          <a:latin typeface="+mn-lt"/>
                          <a:ea typeface="Calibri"/>
                          <a:cs typeface="Times New Roman"/>
                        </a:rPr>
                        <a:t> and Opinion</a:t>
                      </a:r>
                    </a:p>
                    <a:p>
                      <a:pPr marL="0" marR="0" algn="l">
                        <a:lnSpc>
                          <a:spcPct val="100000"/>
                        </a:lnSpc>
                        <a:spcBef>
                          <a:spcPts val="0"/>
                        </a:spcBef>
                        <a:spcAft>
                          <a:spcPts val="0"/>
                        </a:spcAft>
                      </a:pPr>
                      <a:r>
                        <a:rPr lang="en-US" sz="900" baseline="0" dirty="0" smtClean="0">
                          <a:effectLst/>
                          <a:latin typeface="+mn-lt"/>
                          <a:ea typeface="Calibri"/>
                          <a:cs typeface="Times New Roman"/>
                        </a:rPr>
                        <a:t>Questioning</a:t>
                      </a: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Author’s Purpose</a:t>
                      </a:r>
                    </a:p>
                    <a:p>
                      <a:r>
                        <a:rPr lang="en-US" sz="900" dirty="0" smtClean="0"/>
                        <a:t>Monitor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Making Judgments</a:t>
                      </a:r>
                    </a:p>
                    <a:p>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p>
                      <a:r>
                        <a:rPr lang="en-US" sz="900" dirty="0" smtClean="0"/>
                        <a:t>Model introduction, topic and facts to develop points.</a:t>
                      </a:r>
                    </a:p>
                    <a:p>
                      <a:r>
                        <a:rPr lang="en-US" sz="900" b="1" dirty="0" smtClean="0"/>
                        <a:t>W.2.7</a:t>
                      </a:r>
                    </a:p>
                    <a:p>
                      <a:r>
                        <a:rPr lang="en-US" sz="900" dirty="0" smtClean="0"/>
                        <a:t>Participate</a:t>
                      </a:r>
                      <a:r>
                        <a:rPr lang="en-US" sz="900" baseline="0" dirty="0" smtClean="0"/>
                        <a:t> in shared research and writing projects to produce a product.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p>
                      <a:r>
                        <a:rPr lang="en-US" sz="900" dirty="0" smtClean="0"/>
                        <a:t>Introduce topic with facts and definitions to develop a point.</a:t>
                      </a:r>
                    </a:p>
                    <a:p>
                      <a:r>
                        <a:rPr lang="en-US" sz="900" b="1" dirty="0" smtClean="0"/>
                        <a:t>W.2.5</a:t>
                      </a:r>
                    </a:p>
                    <a:p>
                      <a:r>
                        <a:rPr lang="en-US" sz="900" dirty="0" smtClean="0"/>
                        <a:t>Focus on a topic and strengthen by revising with guidance from adults/peers.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 or sections.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L.2.4e</a:t>
                      </a:r>
                    </a:p>
                    <a:p>
                      <a:pPr marL="0" marR="0" algn="l">
                        <a:lnSpc>
                          <a:spcPct val="100000"/>
                        </a:lnSpc>
                        <a:spcBef>
                          <a:spcPts val="0"/>
                        </a:spcBef>
                        <a:spcAft>
                          <a:spcPts val="0"/>
                        </a:spcAft>
                      </a:pPr>
                      <a:r>
                        <a:rPr lang="en-US" sz="900" b="0" dirty="0" smtClean="0">
                          <a:effectLst/>
                          <a:latin typeface="Calibri"/>
                          <a:ea typeface="Calibri"/>
                          <a:cs typeface="Times New Roman"/>
                        </a:rPr>
                        <a:t>Use dictionaries</a:t>
                      </a:r>
                      <a:r>
                        <a:rPr lang="en-US" sz="900" b="0" baseline="0" dirty="0" smtClean="0">
                          <a:effectLst/>
                          <a:latin typeface="Calibri"/>
                          <a:ea typeface="Calibri"/>
                          <a:cs typeface="Times New Roman"/>
                        </a:rPr>
                        <a:t> to clarify word meaning.</a:t>
                      </a:r>
                    </a:p>
                    <a:p>
                      <a:pPr marL="0" marR="0" algn="l">
                        <a:lnSpc>
                          <a:spcPct val="100000"/>
                        </a:lnSpc>
                        <a:spcBef>
                          <a:spcPts val="0"/>
                        </a:spcBef>
                        <a:spcAft>
                          <a:spcPts val="0"/>
                        </a:spcAft>
                      </a:pPr>
                      <a:r>
                        <a:rPr lang="en-US" sz="900" b="1" baseline="0" dirty="0" smtClean="0">
                          <a:effectLst/>
                          <a:latin typeface="Calibri"/>
                          <a:ea typeface="Calibri"/>
                          <a:cs typeface="Times New Roman"/>
                        </a:rPr>
                        <a:t>L.2.2e</a:t>
                      </a:r>
                    </a:p>
                    <a:p>
                      <a:pPr marL="0" marR="0" algn="l">
                        <a:lnSpc>
                          <a:spcPct val="100000"/>
                        </a:lnSpc>
                        <a:spcBef>
                          <a:spcPts val="0"/>
                        </a:spcBef>
                        <a:spcAft>
                          <a:spcPts val="0"/>
                        </a:spcAft>
                      </a:pPr>
                      <a:r>
                        <a:rPr lang="en-US" sz="900" b="0" baseline="0" dirty="0" smtClean="0">
                          <a:effectLst/>
                          <a:latin typeface="Calibri"/>
                          <a:ea typeface="Calibri"/>
                          <a:cs typeface="Times New Roman"/>
                        </a:rPr>
                        <a:t>Consult references to edit spelling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L.2.2a </a:t>
                      </a:r>
                    </a:p>
                    <a:p>
                      <a:r>
                        <a:rPr lang="en-US" sz="900" dirty="0" smtClean="0"/>
                        <a:t>Capitalize</a:t>
                      </a:r>
                      <a:r>
                        <a:rPr lang="en-US" sz="900" baseline="0" dirty="0" smtClean="0"/>
                        <a:t> holidays, names, states, etc…</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L.2.3a</a:t>
                      </a:r>
                    </a:p>
                    <a:p>
                      <a:r>
                        <a:rPr lang="en-US" sz="900" b="0" dirty="0" smtClean="0"/>
                        <a:t>Edit writing using formal English</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Ask/answer</a:t>
                      </a:r>
                      <a:r>
                        <a:rPr lang="en-US" sz="900" b="0" baseline="0" dirty="0" smtClean="0">
                          <a:effectLst/>
                          <a:latin typeface="Calibri"/>
                          <a:ea typeface="Calibri"/>
                          <a:cs typeface="Times New Roman"/>
                        </a:rPr>
                        <a:t> questions from a speaker to clarify a topic or issue.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a:t>
                      </a:r>
                    </a:p>
                    <a:p>
                      <a:r>
                        <a:rPr lang="en-US" sz="900" dirty="0" smtClean="0"/>
                        <a:t>Participate in collaborative</a:t>
                      </a:r>
                      <a:r>
                        <a:rPr lang="en-US" sz="900" baseline="0" dirty="0" smtClean="0"/>
                        <a:t> conversations with diverse partners.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SL.2..5</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t>Add visuals OR</a:t>
                      </a:r>
                      <a:r>
                        <a:rPr lang="en-US" sz="900" b="0" baseline="0" dirty="0" smtClean="0"/>
                        <a:t> audio</a:t>
                      </a:r>
                      <a:r>
                        <a:rPr lang="en-US" sz="900" b="0" dirty="0" smtClean="0"/>
                        <a:t> to stories to clarify ideas, thoughts and feelings.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4932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21220034"/>
              </p:ext>
            </p:extLst>
          </p:nvPr>
        </p:nvGraphicFramePr>
        <p:xfrm>
          <a:off x="457200" y="76200"/>
          <a:ext cx="8153400" cy="658368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2 -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a:t>
                      </a:r>
                    </a:p>
                    <a:p>
                      <a:pPr algn="ctr">
                        <a:lnSpc>
                          <a:spcPct val="100000"/>
                        </a:lnSpc>
                      </a:pPr>
                      <a:r>
                        <a:rPr lang="en-US" sz="1000" b="1" dirty="0" smtClean="0"/>
                        <a:t>Describe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Supporting Opinions</a:t>
                      </a:r>
                    </a:p>
                    <a:p>
                      <a:pPr algn="ctr">
                        <a:lnSpc>
                          <a:spcPct val="100000"/>
                        </a:lnSpc>
                      </a:pPr>
                      <a:r>
                        <a:rPr lang="en-US" sz="1000" b="1" dirty="0" smtClean="0"/>
                        <a:t>Contrasting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p>
                      <a:pPr marL="0" marR="0" algn="l">
                        <a:lnSpc>
                          <a:spcPct val="100000"/>
                        </a:lnSpc>
                        <a:spcBef>
                          <a:spcPts val="0"/>
                        </a:spcBef>
                        <a:spcAft>
                          <a:spcPts val="0"/>
                        </a:spcAft>
                      </a:pPr>
                      <a:r>
                        <a:rPr lang="en-US" sz="900" b="0" dirty="0" smtClean="0">
                          <a:effectLst/>
                          <a:latin typeface="Calibri"/>
                          <a:ea typeface="Calibri"/>
                          <a:cs typeface="Times New Roman"/>
                        </a:rPr>
                        <a:t>How</a:t>
                      </a:r>
                      <a:r>
                        <a:rPr lang="en-US" sz="900" b="0" baseline="0" dirty="0" smtClean="0">
                          <a:effectLst/>
                          <a:latin typeface="Calibri"/>
                          <a:ea typeface="Calibri"/>
                          <a:cs typeface="Times New Roman"/>
                        </a:rPr>
                        <a:t> characters response to major events and challenges.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p>
                      <a:pPr marL="0" marR="0" algn="l">
                        <a:lnSpc>
                          <a:spcPct val="100000"/>
                        </a:lnSpc>
                        <a:spcBef>
                          <a:spcPts val="0"/>
                        </a:spcBef>
                        <a:spcAft>
                          <a:spcPts val="0"/>
                        </a:spcAft>
                      </a:pPr>
                      <a:r>
                        <a:rPr lang="en-US" sz="900" b="0" dirty="0" smtClean="0">
                          <a:effectLst/>
                          <a:latin typeface="Calibri"/>
                          <a:ea typeface="Calibri"/>
                          <a:cs typeface="Times New Roman"/>
                        </a:rPr>
                        <a:t>Recognize points of view of different characters (different voices in dialogue)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p>
                      <a:pPr marL="0" marR="0" algn="l">
                        <a:lnSpc>
                          <a:spcPct val="100000"/>
                        </a:lnSpc>
                        <a:spcBef>
                          <a:spcPts val="0"/>
                        </a:spcBef>
                        <a:spcAft>
                          <a:spcPts val="0"/>
                        </a:spcAft>
                      </a:pPr>
                      <a:r>
                        <a:rPr lang="en-US" sz="900" b="0" dirty="0" smtClean="0">
                          <a:effectLst/>
                          <a:latin typeface="Calibri"/>
                          <a:ea typeface="Calibri"/>
                          <a:cs typeface="Times New Roman"/>
                        </a:rPr>
                        <a:t>Compare</a:t>
                      </a:r>
                      <a:r>
                        <a:rPr lang="en-US" sz="900" b="0" baseline="0" dirty="0" smtClean="0">
                          <a:effectLst/>
                          <a:latin typeface="Calibri"/>
                          <a:ea typeface="Calibri"/>
                          <a:cs typeface="Times New Roman"/>
                        </a:rPr>
                        <a:t> and Contrast 2+ versions of same story by different authors.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Problem</a:t>
                      </a:r>
                      <a:r>
                        <a:rPr lang="en-US" sz="900" baseline="0" dirty="0" smtClean="0">
                          <a:effectLst/>
                          <a:latin typeface="Calibri"/>
                          <a:ea typeface="Calibri"/>
                          <a:cs typeface="Times New Roman"/>
                        </a:rPr>
                        <a:t> Solving</a:t>
                      </a:r>
                    </a:p>
                    <a:p>
                      <a:pPr marL="0" marR="0" algn="l">
                        <a:lnSpc>
                          <a:spcPct val="100000"/>
                        </a:lnSpc>
                        <a:spcBef>
                          <a:spcPts val="0"/>
                        </a:spcBef>
                        <a:spcAft>
                          <a:spcPts val="0"/>
                        </a:spcAft>
                      </a:pPr>
                      <a:r>
                        <a:rPr lang="en-US" sz="900" baseline="0" dirty="0" smtClean="0">
                          <a:effectLst/>
                          <a:latin typeface="Calibri"/>
                          <a:ea typeface="Calibri"/>
                          <a:cs typeface="Times New Roman"/>
                        </a:rPr>
                        <a:t>Questioning to 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Predicting Outcomes</a:t>
                      </a:r>
                    </a:p>
                    <a:p>
                      <a:pPr>
                        <a:lnSpc>
                          <a:spcPct val="100000"/>
                        </a:lnSpc>
                      </a:pPr>
                      <a:r>
                        <a:rPr lang="en-US" sz="900" dirty="0" smtClean="0"/>
                        <a:t>Predict</a:t>
                      </a:r>
                      <a:r>
                        <a:rPr lang="en-US" sz="900" baseline="0" dirty="0" smtClean="0"/>
                        <a:t> and Infer</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Compare and Contrast</a:t>
                      </a:r>
                    </a:p>
                    <a:p>
                      <a:pPr>
                        <a:lnSpc>
                          <a:spcPct val="100000"/>
                        </a:lnSpc>
                      </a:pPr>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Model opinion pieces, introduce topic and state an opinion.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Write and revise – state</a:t>
                      </a:r>
                      <a:r>
                        <a:rPr lang="en-US" sz="900" b="0" baseline="0" dirty="0" smtClean="0">
                          <a:effectLst/>
                          <a:latin typeface="Calibri"/>
                          <a:ea typeface="Calibri"/>
                          <a:cs typeface="Times New Roman"/>
                        </a:rPr>
                        <a:t> an opinion and supply reasons to support opinion.</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Recall information from provided sources</a:t>
                      </a:r>
                    </a:p>
                    <a:p>
                      <a:pPr marL="0" marR="0" algn="l">
                        <a:lnSpc>
                          <a:spcPct val="100000"/>
                        </a:lnSpc>
                        <a:spcBef>
                          <a:spcPts val="0"/>
                        </a:spcBef>
                        <a:spcAft>
                          <a:spcPts val="0"/>
                        </a:spcAft>
                      </a:pPr>
                      <a:r>
                        <a:rPr lang="en-US" sz="900" b="1" baseline="0" dirty="0" smtClean="0">
                          <a:effectLst/>
                          <a:latin typeface="Calibri"/>
                          <a:ea typeface="Calibri"/>
                          <a:cs typeface="Times New Roman"/>
                        </a:rPr>
                        <a:t>W.2.1</a:t>
                      </a:r>
                    </a:p>
                    <a:p>
                      <a:pPr marL="0" marR="0" algn="l">
                        <a:lnSpc>
                          <a:spcPct val="100000"/>
                        </a:lnSpc>
                        <a:spcBef>
                          <a:spcPts val="0"/>
                        </a:spcBef>
                        <a:spcAft>
                          <a:spcPts val="0"/>
                        </a:spcAft>
                      </a:pPr>
                      <a:r>
                        <a:rPr lang="en-US" sz="900" b="0" baseline="0" dirty="0" smtClean="0">
                          <a:effectLst/>
                          <a:latin typeface="Calibri"/>
                          <a:ea typeface="Calibri"/>
                          <a:cs typeface="Times New Roman"/>
                        </a:rPr>
                        <a:t>Use linking words to connect opinions to reasons ( because, and also).</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i="0" dirty="0" smtClean="0">
                          <a:effectLst/>
                          <a:latin typeface="Calibri"/>
                          <a:ea typeface="Calibri"/>
                          <a:cs typeface="Times New Roman"/>
                        </a:rPr>
                        <a:t>L.2.1d</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past tense of common irregular verbs ( sat, hid, told)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l.2.5B</a:t>
                      </a:r>
                    </a:p>
                    <a:p>
                      <a:r>
                        <a:rPr lang="en-US" sz="900" b="0" dirty="0" smtClean="0"/>
                        <a:t>Distinguish</a:t>
                      </a:r>
                      <a:r>
                        <a:rPr lang="en-US" sz="900" b="0" baseline="0" dirty="0" smtClean="0"/>
                        <a:t> shade of meaning among closely related words ( toss, throw) and adjectives (skinny, scrawny).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900" b="1" dirty="0" smtClean="0"/>
                        <a:t>SL.2.4</a:t>
                      </a:r>
                    </a:p>
                    <a:p>
                      <a:r>
                        <a:rPr lang="en-US" sz="900" b="0" dirty="0" smtClean="0"/>
                        <a:t>…Use relevant facts and speak audibly in coherent sentences to tell a story.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SL.2.1c</a:t>
                      </a:r>
                    </a:p>
                    <a:p>
                      <a:r>
                        <a:rPr lang="en-US" sz="900" dirty="0" smtClean="0"/>
                        <a:t>Ask</a:t>
                      </a:r>
                      <a:r>
                        <a:rPr lang="en-US" sz="900" baseline="0" dirty="0" smtClean="0"/>
                        <a:t> for clarification as needed.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SL.2.4</a:t>
                      </a:r>
                    </a:p>
                    <a:p>
                      <a:pPr marL="0" marR="0" algn="l">
                        <a:lnSpc>
                          <a:spcPct val="100000"/>
                        </a:lnSpc>
                        <a:spcBef>
                          <a:spcPts val="0"/>
                        </a:spcBef>
                        <a:spcAft>
                          <a:spcPts val="0"/>
                        </a:spcAft>
                      </a:pPr>
                      <a:r>
                        <a:rPr lang="en-US" sz="900" b="0" dirty="0" smtClean="0">
                          <a:effectLst/>
                          <a:latin typeface="Calibri"/>
                          <a:ea typeface="Calibri"/>
                          <a:cs typeface="Times New Roman"/>
                        </a:rPr>
                        <a:t>Use descriptive details  to tell a story…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Summarize</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RI.2.3</a:t>
                      </a:r>
                    </a:p>
                    <a:p>
                      <a:pPr marL="0" marR="0" algn="l">
                        <a:lnSpc>
                          <a:spcPct val="100000"/>
                        </a:lnSpc>
                        <a:spcBef>
                          <a:spcPts val="0"/>
                        </a:spcBef>
                        <a:spcAft>
                          <a:spcPts val="0"/>
                        </a:spcAft>
                      </a:pPr>
                      <a:r>
                        <a:rPr lang="en-US" sz="900" b="0" dirty="0" smtClean="0">
                          <a:effectLst/>
                          <a:latin typeface="+mn-lt"/>
                          <a:ea typeface="Calibri"/>
                          <a:cs typeface="Times New Roman"/>
                        </a:rPr>
                        <a:t>Describe</a:t>
                      </a:r>
                      <a:r>
                        <a:rPr lang="en-US" sz="900" b="0" baseline="0" dirty="0" smtClean="0">
                          <a:effectLst/>
                          <a:latin typeface="+mn-lt"/>
                          <a:ea typeface="Calibri"/>
                          <a:cs typeface="Times New Roman"/>
                        </a:rPr>
                        <a:t> the connection between  historical events, scientific ideas or  concepts or steps in a technical procedure.</a:t>
                      </a:r>
                    </a:p>
                    <a:p>
                      <a:pPr marL="0" marR="0" algn="l">
                        <a:lnSpc>
                          <a:spcPct val="100000"/>
                        </a:lnSpc>
                        <a:spcBef>
                          <a:spcPts val="0"/>
                        </a:spcBef>
                        <a:spcAft>
                          <a:spcPts val="0"/>
                        </a:spcAft>
                      </a:pPr>
                      <a:r>
                        <a:rPr lang="en-US" sz="900" b="0" baseline="0" dirty="0" smtClean="0">
                          <a:effectLst/>
                          <a:latin typeface="+mn-lt"/>
                          <a:ea typeface="Calibri"/>
                          <a:cs typeface="Times New Roman"/>
                        </a:rPr>
                        <a:t>Use time, sequence, and /or cause/effect.</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p>
                      <a:pPr marL="0" marR="0" algn="l">
                        <a:lnSpc>
                          <a:spcPct val="100000"/>
                        </a:lnSpc>
                        <a:spcBef>
                          <a:spcPts val="0"/>
                        </a:spcBef>
                        <a:spcAft>
                          <a:spcPts val="0"/>
                        </a:spcAft>
                      </a:pPr>
                      <a:r>
                        <a:rPr lang="en-US" sz="900" b="0" dirty="0" smtClean="0">
                          <a:effectLst/>
                          <a:latin typeface="Calibri"/>
                          <a:ea typeface="Calibri"/>
                          <a:cs typeface="Times New Roman"/>
                        </a:rPr>
                        <a:t>Identify the main purpose of a text: What does the author want to answer, explain or describe?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Compare/Contrast important points in two texts on the same topic.</a:t>
                      </a:r>
                    </a:p>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Cause and Effect</a:t>
                      </a:r>
                    </a:p>
                    <a:p>
                      <a:pPr marL="0" marR="0" algn="l">
                        <a:lnSpc>
                          <a:spcPct val="100000"/>
                        </a:lnSpc>
                        <a:spcBef>
                          <a:spcPts val="0"/>
                        </a:spcBef>
                        <a:spcAft>
                          <a:spcPts val="0"/>
                        </a:spcAft>
                      </a:pPr>
                      <a:r>
                        <a:rPr lang="en-US" sz="900" dirty="0" smtClean="0">
                          <a:effectLst/>
                          <a:latin typeface="+mn-lt"/>
                          <a:ea typeface="Calibri"/>
                          <a:cs typeface="Times New Roman"/>
                        </a:rPr>
                        <a:t>Monitor and 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Making Generalizations</a:t>
                      </a:r>
                    </a:p>
                    <a:p>
                      <a:pPr>
                        <a:lnSpc>
                          <a:spcPct val="100000"/>
                        </a:lnSpc>
                      </a:pPr>
                      <a:r>
                        <a:rPr lang="en-US" sz="900" dirty="0" smtClean="0"/>
                        <a:t>Summarizing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Questioning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writing to connect events (RL2.3) in an informational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about important points  in 2+ texts using facts, and definitions to develop each point.</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Gather information from 2+ sources.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Edit and Provide</a:t>
                      </a:r>
                      <a:r>
                        <a:rPr lang="en-US" sz="900" b="0" baseline="0" dirty="0" smtClean="0">
                          <a:effectLst/>
                          <a:latin typeface="Calibri"/>
                          <a:ea typeface="Calibri"/>
                          <a:cs typeface="Times New Roman"/>
                        </a:rPr>
                        <a:t> a conclusion. </a:t>
                      </a:r>
                    </a:p>
                    <a:p>
                      <a:pPr marL="0" marR="0" algn="l">
                        <a:lnSpc>
                          <a:spcPct val="100000"/>
                        </a:lnSpc>
                        <a:spcBef>
                          <a:spcPts val="0"/>
                        </a:spcBef>
                        <a:spcAft>
                          <a:spcPts val="0"/>
                        </a:spcAft>
                      </a:pPr>
                      <a:r>
                        <a:rPr lang="en-US" sz="900" b="1" baseline="0" dirty="0" smtClean="0">
                          <a:effectLst/>
                          <a:latin typeface="Calibri"/>
                          <a:ea typeface="Calibri"/>
                          <a:cs typeface="Times New Roman"/>
                        </a:rPr>
                        <a:t>W.2.6</a:t>
                      </a:r>
                    </a:p>
                    <a:p>
                      <a:pPr marL="0" marR="0" algn="l">
                        <a:lnSpc>
                          <a:spcPct val="100000"/>
                        </a:lnSpc>
                        <a:spcBef>
                          <a:spcPts val="0"/>
                        </a:spcBef>
                        <a:spcAft>
                          <a:spcPts val="0"/>
                        </a:spcAft>
                      </a:pPr>
                      <a:r>
                        <a:rPr lang="en-US" sz="900" b="0" baseline="0" dirty="0" smtClean="0">
                          <a:effectLst/>
                          <a:latin typeface="Calibri"/>
                          <a:ea typeface="Calibri"/>
                          <a:cs typeface="Times New Roman"/>
                        </a:rPr>
                        <a:t>With guidance use digital tools to produce and publish a collaborative writing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L.2.5a</a:t>
                      </a:r>
                    </a:p>
                    <a:p>
                      <a:pPr marL="0" marR="0" algn="l">
                        <a:lnSpc>
                          <a:spcPct val="100000"/>
                        </a:lnSpc>
                        <a:spcBef>
                          <a:spcPts val="0"/>
                        </a:spcBef>
                        <a:spcAft>
                          <a:spcPts val="0"/>
                        </a:spcAft>
                      </a:pPr>
                      <a:r>
                        <a:rPr lang="en-US" sz="900" b="0" dirty="0" smtClean="0">
                          <a:effectLst/>
                          <a:latin typeface="Calibri"/>
                          <a:ea typeface="Calibri"/>
                          <a:cs typeface="Times New Roman"/>
                        </a:rPr>
                        <a:t>Make real-life connections between words and their uses (e.g.,</a:t>
                      </a:r>
                      <a:r>
                        <a:rPr lang="en-US" sz="900" b="0" baseline="0" dirty="0" smtClean="0">
                          <a:effectLst/>
                          <a:latin typeface="Calibri"/>
                          <a:ea typeface="Calibri"/>
                          <a:cs typeface="Times New Roman"/>
                        </a:rPr>
                        <a:t> foods that are sweet).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L.2.4a</a:t>
                      </a:r>
                    </a:p>
                    <a:p>
                      <a:pPr marL="0" marR="0" algn="l">
                        <a:lnSpc>
                          <a:spcPct val="100000"/>
                        </a:lnSpc>
                        <a:spcBef>
                          <a:spcPts val="0"/>
                        </a:spcBef>
                        <a:spcAft>
                          <a:spcPts val="0"/>
                        </a:spcAft>
                      </a:pPr>
                      <a:r>
                        <a:rPr lang="en-US" sz="900" b="0" dirty="0" smtClean="0">
                          <a:effectLst/>
                          <a:latin typeface="Calibri"/>
                          <a:ea typeface="Calibri"/>
                          <a:cs typeface="Times New Roman"/>
                        </a:rPr>
                        <a:t>Use sentence-level context as a clue to determine word meaning.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a:t>
                      </a:r>
                    </a:p>
                    <a:p>
                      <a:r>
                        <a:rPr lang="en-US" sz="900" b="0" dirty="0" smtClean="0"/>
                        <a:t>Demonstrate command of the conventions of Standard English grammar and usage.</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0"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a:t>
                      </a:r>
                      <a:r>
                        <a:rPr lang="en-US" sz="900" b="0" baseline="0" dirty="0" smtClean="0">
                          <a:effectLst/>
                          <a:latin typeface="Calibri"/>
                          <a:ea typeface="Calibri"/>
                          <a:cs typeface="Times New Roman"/>
                        </a:rPr>
                        <a:t> a speaker questions or answer in order to deepen understanding.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SL.2.2</a:t>
                      </a:r>
                    </a:p>
                    <a:p>
                      <a:pPr marL="0" marR="0" algn="l">
                        <a:lnSpc>
                          <a:spcPct val="100000"/>
                        </a:lnSpc>
                        <a:spcBef>
                          <a:spcPts val="0"/>
                        </a:spcBef>
                        <a:spcAft>
                          <a:spcPts val="0"/>
                        </a:spcAft>
                      </a:pPr>
                      <a:r>
                        <a:rPr lang="en-US" sz="900" b="0" dirty="0" smtClean="0">
                          <a:effectLst/>
                          <a:latin typeface="Calibri"/>
                          <a:ea typeface="Calibri"/>
                          <a:cs typeface="Times New Roman"/>
                        </a:rPr>
                        <a:t>Recount /describe key ideas or details from</a:t>
                      </a:r>
                      <a:r>
                        <a:rPr lang="en-US" sz="900" b="0" baseline="0" dirty="0" smtClean="0">
                          <a:effectLst/>
                          <a:latin typeface="Calibri"/>
                          <a:ea typeface="Calibri"/>
                          <a:cs typeface="Times New Roman"/>
                        </a:rPr>
                        <a:t> a text or other media.</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SL.2.6</a:t>
                      </a:r>
                    </a:p>
                    <a:p>
                      <a:r>
                        <a:rPr lang="en-US" sz="900" b="0" dirty="0" smtClean="0"/>
                        <a:t>Produce complete sentences appropriate to task .</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4932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2497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11048803"/>
              </p:ext>
            </p:extLst>
          </p:nvPr>
        </p:nvGraphicFramePr>
        <p:xfrm>
          <a:off x="304800" y="838200"/>
          <a:ext cx="8382000" cy="4297680"/>
        </p:xfrm>
        <a:graphic>
          <a:graphicData uri="http://schemas.openxmlformats.org/drawingml/2006/table">
            <a:tbl>
              <a:tblPr firstRow="1" firstCol="1" bandRow="1"/>
              <a:tblGrid>
                <a:gridCol w="3441032"/>
                <a:gridCol w="1435768"/>
                <a:gridCol w="1387643"/>
                <a:gridCol w="1147010"/>
                <a:gridCol w="970547"/>
              </a:tblGrid>
              <a:tr h="5334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CCSS.ELA-LITERACY.W.3.1 Opinion Writing</a:t>
                      </a:r>
                    </a:p>
                    <a:p>
                      <a:pPr marL="0" marR="0" algn="l">
                        <a:lnSpc>
                          <a:spcPct val="100000"/>
                        </a:lnSpc>
                        <a:spcBef>
                          <a:spcPts val="0"/>
                        </a:spcBef>
                        <a:spcAft>
                          <a:spcPts val="0"/>
                        </a:spcAft>
                      </a:pPr>
                      <a:r>
                        <a:rPr lang="en-US" sz="900" i="0" dirty="0" smtClean="0">
                          <a:effectLst/>
                          <a:latin typeface="+mn-lt"/>
                          <a:ea typeface="Calibri"/>
                          <a:cs typeface="Times New Roman"/>
                        </a:rPr>
                        <a:t>W.3.1</a:t>
                      </a:r>
                      <a:r>
                        <a:rPr lang="en-US" sz="900" i="0" baseline="0" dirty="0" smtClean="0">
                          <a:effectLst/>
                          <a:latin typeface="+mn-lt"/>
                          <a:ea typeface="Calibri"/>
                          <a:cs typeface="Times New Roman"/>
                        </a:rPr>
                        <a:t> </a:t>
                      </a:r>
                      <a:r>
                        <a:rPr lang="en-US" sz="900" i="0" dirty="0" smtClean="0">
                          <a:effectLst/>
                          <a:latin typeface="+mn-lt"/>
                          <a:ea typeface="Calibri"/>
                          <a:cs typeface="Times New Roman"/>
                        </a:rPr>
                        <a:t>Write opinion pieces on topics or texts, supporting a point of view with reasons.</a:t>
                      </a:r>
                    </a:p>
                    <a:p>
                      <a:pPr marL="0" marR="0" algn="l">
                        <a:lnSpc>
                          <a:spcPct val="100000"/>
                        </a:lnSpc>
                        <a:spcBef>
                          <a:spcPts val="0"/>
                        </a:spcBef>
                        <a:spcAft>
                          <a:spcPts val="0"/>
                        </a:spcAft>
                      </a:pPr>
                      <a:r>
                        <a:rPr lang="en-US" sz="900" i="0" dirty="0" smtClean="0">
                          <a:effectLst/>
                          <a:latin typeface="+mn-lt"/>
                          <a:ea typeface="Calibri"/>
                          <a:cs typeface="Times New Roman"/>
                        </a:rPr>
                        <a:t>W.3.1.A</a:t>
                      </a:r>
                      <a:r>
                        <a:rPr lang="en-US" sz="900" i="0" baseline="0" dirty="0" smtClean="0">
                          <a:effectLst/>
                          <a:latin typeface="+mn-lt"/>
                          <a:ea typeface="Calibri"/>
                          <a:cs typeface="Times New Roman"/>
                        </a:rPr>
                        <a:t> </a:t>
                      </a:r>
                      <a:r>
                        <a:rPr lang="en-US" sz="900" i="0" dirty="0" smtClean="0">
                          <a:effectLst/>
                          <a:latin typeface="+mn-lt"/>
                          <a:ea typeface="Calibri"/>
                          <a:cs typeface="Times New Roman"/>
                        </a:rPr>
                        <a:t>Introduce the topic or text they are writing about, state an opinion, and create an organizational structure that lists reasons.</a:t>
                      </a:r>
                    </a:p>
                    <a:p>
                      <a:pPr marL="0" marR="0" algn="l">
                        <a:lnSpc>
                          <a:spcPct val="100000"/>
                        </a:lnSpc>
                        <a:spcBef>
                          <a:spcPts val="0"/>
                        </a:spcBef>
                        <a:spcAft>
                          <a:spcPts val="0"/>
                        </a:spcAft>
                      </a:pPr>
                      <a:r>
                        <a:rPr lang="en-US" sz="900" i="0" dirty="0" smtClean="0">
                          <a:effectLst/>
                          <a:latin typeface="+mn-lt"/>
                          <a:ea typeface="Calibri"/>
                          <a:cs typeface="Times New Roman"/>
                        </a:rPr>
                        <a:t>W.3.1.B</a:t>
                      </a:r>
                      <a:r>
                        <a:rPr lang="en-US" sz="900" i="0" baseline="0" dirty="0" smtClean="0">
                          <a:effectLst/>
                          <a:latin typeface="+mn-lt"/>
                          <a:ea typeface="Calibri"/>
                          <a:cs typeface="Times New Roman"/>
                        </a:rPr>
                        <a:t> </a:t>
                      </a:r>
                      <a:r>
                        <a:rPr lang="en-US" sz="900" i="0" dirty="0" smtClean="0">
                          <a:effectLst/>
                          <a:latin typeface="+mn-lt"/>
                          <a:ea typeface="Calibri"/>
                          <a:cs typeface="Times New Roman"/>
                        </a:rPr>
                        <a:t>Provide reasons that support the opinion.</a:t>
                      </a:r>
                    </a:p>
                    <a:p>
                      <a:pPr marL="0" marR="0" algn="l">
                        <a:lnSpc>
                          <a:spcPct val="100000"/>
                        </a:lnSpc>
                        <a:spcBef>
                          <a:spcPts val="0"/>
                        </a:spcBef>
                        <a:spcAft>
                          <a:spcPts val="0"/>
                        </a:spcAft>
                      </a:pPr>
                      <a:r>
                        <a:rPr lang="en-US" sz="900" i="0" dirty="0" smtClean="0">
                          <a:effectLst/>
                          <a:latin typeface="+mn-lt"/>
                          <a:ea typeface="Calibri"/>
                          <a:cs typeface="Times New Roman"/>
                        </a:rPr>
                        <a:t>W.3.1.C</a:t>
                      </a:r>
                      <a:r>
                        <a:rPr lang="en-US" sz="900" i="0" baseline="0" dirty="0" smtClean="0">
                          <a:effectLst/>
                          <a:latin typeface="+mn-lt"/>
                          <a:ea typeface="Calibri"/>
                          <a:cs typeface="Times New Roman"/>
                        </a:rPr>
                        <a:t> </a:t>
                      </a:r>
                      <a:r>
                        <a:rPr lang="en-US" sz="900" i="0" dirty="0" smtClean="0">
                          <a:effectLst/>
                          <a:latin typeface="+mn-lt"/>
                          <a:ea typeface="Calibri"/>
                          <a:cs typeface="Times New Roman"/>
                        </a:rPr>
                        <a:t>Use linking words and phrases (e.g., because, therefore, since, for example) to connect opinion and reasons.</a:t>
                      </a:r>
                    </a:p>
                    <a:p>
                      <a:pPr marL="0" marR="0" algn="l">
                        <a:lnSpc>
                          <a:spcPct val="100000"/>
                        </a:lnSpc>
                        <a:spcBef>
                          <a:spcPts val="0"/>
                        </a:spcBef>
                        <a:spcAft>
                          <a:spcPts val="0"/>
                        </a:spcAft>
                      </a:pPr>
                      <a:r>
                        <a:rPr lang="en-US" sz="900" i="0" dirty="0" smtClean="0">
                          <a:effectLst/>
                          <a:latin typeface="+mn-lt"/>
                          <a:ea typeface="Calibri"/>
                          <a:cs typeface="Times New Roman"/>
                        </a:rPr>
                        <a:t>W.3.1.D</a:t>
                      </a:r>
                      <a:r>
                        <a:rPr lang="en-US" sz="900" i="0" baseline="0" dirty="0" smtClean="0">
                          <a:effectLst/>
                          <a:latin typeface="+mn-lt"/>
                          <a:ea typeface="Calibri"/>
                          <a:cs typeface="Times New Roman"/>
                        </a:rPr>
                        <a:t> </a:t>
                      </a:r>
                      <a:r>
                        <a:rPr lang="en-US" sz="900" i="0" dirty="0" smtClean="0">
                          <a:effectLst/>
                          <a:latin typeface="+mn-lt"/>
                          <a:ea typeface="Calibri"/>
                          <a:cs typeface="Times New Roman"/>
                        </a:rPr>
                        <a:t>Provide a concluding statement or section.</a:t>
                      </a:r>
                      <a:endParaRPr lang="en-US" sz="900"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5">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How the Firefly Got Its</a:t>
                      </a:r>
                      <a:r>
                        <a:rPr lang="en-US" sz="1100" b="0" baseline="0" dirty="0" smtClean="0">
                          <a:effectLst/>
                          <a:latin typeface="Calibri"/>
                          <a:ea typeface="Calibri"/>
                          <a:cs typeface="Times New Roman"/>
                        </a:rPr>
                        <a:t> Light</a:t>
                      </a:r>
                      <a:endParaRPr lang="en-US" sz="1100" b="0"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The</a:t>
                      </a:r>
                      <a:r>
                        <a:rPr lang="en-US" sz="1100" b="0" baseline="0" dirty="0" smtClean="0">
                          <a:effectLst/>
                          <a:latin typeface="Calibri"/>
                          <a:ea typeface="Calibri"/>
                          <a:cs typeface="Times New Roman"/>
                        </a:rPr>
                        <a:t> Things Wings Do</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Tikki Tikki Tembo</a:t>
                      </a: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Chinese Culture</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W.3.1b</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6a</a:t>
                      </a:r>
                      <a:endParaRPr lang="en-US" sz="900" b="0" i="1" u="none" dirty="0">
                        <a:effectLst/>
                        <a:latin typeface="Calibri"/>
                        <a:ea typeface="Calibri"/>
                        <a:cs typeface="Times New Roman"/>
                      </a:endParaRPr>
                    </a:p>
                    <a:p>
                      <a:pPr marL="0" marR="0" algn="ctr">
                        <a:lnSpc>
                          <a:spcPct val="100000"/>
                        </a:lnSpc>
                        <a:spcBef>
                          <a:spcPts val="0"/>
                        </a:spcBef>
                        <a:spcAft>
                          <a:spcPts val="0"/>
                        </a:spcAft>
                      </a:pPr>
                      <a:r>
                        <a:rPr lang="en-US" sz="900" i="1" dirty="0" smtClean="0">
                          <a:solidFill>
                            <a:schemeClr val="tx1"/>
                          </a:solidFill>
                          <a:effectLst/>
                          <a:latin typeface="Calibri"/>
                          <a:ea typeface="Calibri"/>
                          <a:cs typeface="Times New Roman"/>
                        </a:rPr>
                        <a:t>name</a:t>
                      </a:r>
                      <a:r>
                        <a:rPr lang="en-US" sz="900" i="1" baseline="0" dirty="0" smtClean="0">
                          <a:solidFill>
                            <a:schemeClr val="tx1"/>
                          </a:solidFill>
                          <a:effectLst/>
                          <a:latin typeface="Calibri"/>
                          <a:ea typeface="Calibri"/>
                          <a:cs typeface="Times New Roman"/>
                        </a:rPr>
                        <a:t>  topic and state opinion</a:t>
                      </a:r>
                      <a:endParaRPr lang="en-US" sz="900" i="1"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effectLst/>
                        <a:latin typeface="Calibri"/>
                        <a:ea typeface="Calibri"/>
                        <a:cs typeface="Times New Roman"/>
                      </a:endParaRPr>
                    </a:p>
                    <a:p>
                      <a:pPr marL="0" marR="0" algn="ctr">
                        <a:lnSpc>
                          <a:spcPct val="100000"/>
                        </a:lnSpc>
                        <a:spcBef>
                          <a:spcPts val="0"/>
                        </a:spcBef>
                        <a:spcAft>
                          <a:spcPts val="0"/>
                        </a:spcAft>
                      </a:pPr>
                      <a:r>
                        <a:rPr lang="en-US" sz="1400" b="1" u="sng" dirty="0" smtClean="0">
                          <a:effectLst/>
                          <a:latin typeface="Calibri"/>
                          <a:ea typeface="Calibri"/>
                          <a:cs typeface="Times New Roman"/>
                        </a:rPr>
                        <a:t>W.3.1a</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6b</a:t>
                      </a:r>
                    </a:p>
                    <a:p>
                      <a:pPr marL="0" marR="0" algn="ctr">
                        <a:lnSpc>
                          <a:spcPct val="100000"/>
                        </a:lnSpc>
                        <a:spcBef>
                          <a:spcPts val="0"/>
                        </a:spcBef>
                        <a:spcAft>
                          <a:spcPts val="0"/>
                        </a:spcAft>
                      </a:pPr>
                      <a:r>
                        <a:rPr lang="en-US" sz="900" b="0" i="1" u="none" dirty="0" smtClean="0">
                          <a:effectLst/>
                          <a:latin typeface="Calibri"/>
                          <a:ea typeface="Calibri"/>
                          <a:cs typeface="Times New Roman"/>
                        </a:rPr>
                        <a:t>supply a reason for opinion</a:t>
                      </a:r>
                    </a:p>
                    <a:p>
                      <a:pPr marL="0" marR="0" algn="ctr">
                        <a:lnSpc>
                          <a:spcPct val="100000"/>
                        </a:lnSpc>
                        <a:spcBef>
                          <a:spcPts val="0"/>
                        </a:spcBef>
                        <a:spcAft>
                          <a:spcPts val="0"/>
                        </a:spcAft>
                      </a:pPr>
                      <a:endParaRPr lang="en-US" sz="1000" b="0"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L.3.3a</a:t>
                      </a:r>
                    </a:p>
                    <a:p>
                      <a:pPr marL="0" marR="0" algn="ctr">
                        <a:lnSpc>
                          <a:spcPct val="100000"/>
                        </a:lnSpc>
                        <a:spcBef>
                          <a:spcPts val="0"/>
                        </a:spcBef>
                        <a:spcAft>
                          <a:spcPts val="0"/>
                        </a:spcAft>
                      </a:pPr>
                      <a:r>
                        <a:rPr lang="en-US" sz="900" i="1" u="none" dirty="0" smtClean="0">
                          <a:effectLst/>
                          <a:latin typeface="Calibri"/>
                          <a:ea typeface="Calibri"/>
                          <a:cs typeface="Times New Roman"/>
                        </a:rPr>
                        <a:t>Choose words for effect</a:t>
                      </a:r>
                      <a:endParaRPr lang="en-US" sz="90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L.3.1i</a:t>
                      </a:r>
                    </a:p>
                    <a:p>
                      <a:pPr marL="0" marR="0" algn="ctr">
                        <a:lnSpc>
                          <a:spcPct val="100000"/>
                        </a:lnSpc>
                        <a:spcBef>
                          <a:spcPts val="0"/>
                        </a:spcBef>
                        <a:spcAft>
                          <a:spcPts val="0"/>
                        </a:spcAft>
                      </a:pPr>
                      <a:r>
                        <a:rPr lang="en-US" sz="900" b="0" i="1" u="none" dirty="0" smtClean="0">
                          <a:effectLst/>
                          <a:latin typeface="Calibri"/>
                          <a:ea typeface="Calibri"/>
                          <a:cs typeface="Times New Roman"/>
                        </a:rPr>
                        <a:t>Simple and compound complex sentences</a:t>
                      </a:r>
                      <a:endParaRPr lang="en-US" sz="900" b="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lnSpc>
                          <a:spcPct val="100000"/>
                        </a:lnSpc>
                        <a:spcBef>
                          <a:spcPts val="0"/>
                        </a:spcBef>
                        <a:spcAft>
                          <a:spcPts val="0"/>
                        </a:spcAft>
                      </a:pPr>
                      <a:r>
                        <a:rPr lang="en-US" sz="900" b="0" u="none" dirty="0" smtClean="0">
                          <a:effectLst/>
                          <a:latin typeface="+mn-lt"/>
                          <a:ea typeface="Calibri"/>
                          <a:cs typeface="Times New Roman"/>
                        </a:rPr>
                        <a:t>W.3.2</a:t>
                      </a:r>
                      <a:r>
                        <a:rPr lang="en-US" sz="900" b="0" u="none" baseline="0" dirty="0" smtClean="0">
                          <a:effectLst/>
                          <a:latin typeface="+mn-lt"/>
                          <a:ea typeface="Calibri"/>
                          <a:cs typeface="Times New Roman"/>
                        </a:rPr>
                        <a:t> </a:t>
                      </a:r>
                      <a:r>
                        <a:rPr lang="en-US" sz="900" b="0" u="none" dirty="0" smtClean="0">
                          <a:effectLst/>
                          <a:latin typeface="+mn-lt"/>
                          <a:ea typeface="Calibri"/>
                          <a:cs typeface="Times New Roman"/>
                        </a:rPr>
                        <a:t>Write informative/explanatory texts to examine a topic and convey ideas and information clearly.</a:t>
                      </a:r>
                    </a:p>
                    <a:p>
                      <a:pPr marL="0" marR="0" algn="l">
                        <a:lnSpc>
                          <a:spcPct val="100000"/>
                        </a:lnSpc>
                        <a:spcBef>
                          <a:spcPts val="0"/>
                        </a:spcBef>
                        <a:spcAft>
                          <a:spcPts val="0"/>
                        </a:spcAft>
                      </a:pPr>
                      <a:r>
                        <a:rPr lang="en-US" sz="900" b="0" u="none" dirty="0" smtClean="0">
                          <a:effectLst/>
                          <a:latin typeface="+mn-lt"/>
                          <a:ea typeface="Calibri"/>
                          <a:cs typeface="Times New Roman"/>
                        </a:rPr>
                        <a:t>W.3.2.A</a:t>
                      </a:r>
                      <a:r>
                        <a:rPr lang="en-US" sz="900" b="0" u="none" baseline="0" dirty="0" smtClean="0">
                          <a:effectLst/>
                          <a:latin typeface="+mn-lt"/>
                          <a:ea typeface="Calibri"/>
                          <a:cs typeface="Times New Roman"/>
                        </a:rPr>
                        <a:t> </a:t>
                      </a:r>
                      <a:r>
                        <a:rPr lang="en-US" sz="900" b="0" u="none" dirty="0" smtClean="0">
                          <a:effectLst/>
                          <a:latin typeface="+mn-lt"/>
                          <a:ea typeface="Calibri"/>
                          <a:cs typeface="Times New Roman"/>
                        </a:rPr>
                        <a:t>Introduce a topic and group related information together; include illustrations when useful to aiding comprehension.</a:t>
                      </a:r>
                    </a:p>
                    <a:p>
                      <a:pPr marL="0" marR="0" algn="l">
                        <a:lnSpc>
                          <a:spcPct val="100000"/>
                        </a:lnSpc>
                        <a:spcBef>
                          <a:spcPts val="0"/>
                        </a:spcBef>
                        <a:spcAft>
                          <a:spcPts val="0"/>
                        </a:spcAft>
                      </a:pPr>
                      <a:r>
                        <a:rPr lang="en-US" sz="900" b="0" u="none" dirty="0" smtClean="0">
                          <a:effectLst/>
                          <a:latin typeface="+mn-lt"/>
                          <a:ea typeface="Calibri"/>
                          <a:cs typeface="Times New Roman"/>
                        </a:rPr>
                        <a:t>W.3.2.B</a:t>
                      </a:r>
                      <a:r>
                        <a:rPr lang="en-US" sz="900" b="0" u="none" baseline="0" dirty="0" smtClean="0">
                          <a:effectLst/>
                          <a:latin typeface="+mn-lt"/>
                          <a:ea typeface="Calibri"/>
                          <a:cs typeface="Times New Roman"/>
                        </a:rPr>
                        <a:t> </a:t>
                      </a:r>
                      <a:r>
                        <a:rPr lang="en-US" sz="900" b="0" u="none" dirty="0" smtClean="0">
                          <a:effectLst/>
                          <a:latin typeface="+mn-lt"/>
                          <a:ea typeface="Calibri"/>
                          <a:cs typeface="Times New Roman"/>
                        </a:rPr>
                        <a:t>Develop the topic with facts, definitions, and details.</a:t>
                      </a:r>
                    </a:p>
                    <a:p>
                      <a:pPr marL="0" marR="0" algn="l">
                        <a:lnSpc>
                          <a:spcPct val="100000"/>
                        </a:lnSpc>
                        <a:spcBef>
                          <a:spcPts val="0"/>
                        </a:spcBef>
                        <a:spcAft>
                          <a:spcPts val="0"/>
                        </a:spcAft>
                      </a:pPr>
                      <a:r>
                        <a:rPr lang="en-US" sz="900" b="0" u="none" dirty="0" smtClean="0">
                          <a:effectLst/>
                          <a:latin typeface="+mn-lt"/>
                          <a:ea typeface="Calibri"/>
                          <a:cs typeface="Times New Roman"/>
                        </a:rPr>
                        <a:t>W.3.2.C</a:t>
                      </a:r>
                      <a:r>
                        <a:rPr lang="en-US" sz="900" b="0" u="none" baseline="0" dirty="0" smtClean="0">
                          <a:effectLst/>
                          <a:latin typeface="+mn-lt"/>
                          <a:ea typeface="Calibri"/>
                          <a:cs typeface="Times New Roman"/>
                        </a:rPr>
                        <a:t> </a:t>
                      </a:r>
                      <a:r>
                        <a:rPr lang="en-US" sz="900" b="0" u="none" dirty="0" smtClean="0">
                          <a:effectLst/>
                          <a:latin typeface="+mn-lt"/>
                          <a:ea typeface="Calibri"/>
                          <a:cs typeface="Times New Roman"/>
                        </a:rPr>
                        <a:t>Use linking words and phrases (e.g., also, another, and, more, but) to connect ideas within categories of information.</a:t>
                      </a:r>
                    </a:p>
                    <a:p>
                      <a:pPr marL="0" marR="0" algn="l">
                        <a:lnSpc>
                          <a:spcPct val="100000"/>
                        </a:lnSpc>
                        <a:spcBef>
                          <a:spcPts val="0"/>
                        </a:spcBef>
                        <a:spcAft>
                          <a:spcPts val="0"/>
                        </a:spcAft>
                      </a:pPr>
                      <a:r>
                        <a:rPr lang="en-US" sz="900" b="0" u="none" dirty="0" smtClean="0">
                          <a:effectLst/>
                          <a:latin typeface="+mn-lt"/>
                          <a:ea typeface="Calibri"/>
                          <a:cs typeface="Times New Roman"/>
                        </a:rPr>
                        <a:t>W.3.2.D</a:t>
                      </a:r>
                      <a:r>
                        <a:rPr lang="en-US" sz="900" b="0" u="none" baseline="0" dirty="0" smtClean="0">
                          <a:effectLst/>
                          <a:latin typeface="+mn-lt"/>
                          <a:ea typeface="Calibri"/>
                          <a:cs typeface="Times New Roman"/>
                        </a:rPr>
                        <a:t> </a:t>
                      </a:r>
                      <a:r>
                        <a:rPr lang="en-US" sz="900" b="0" u="none" dirty="0" smtClean="0">
                          <a:effectLst/>
                          <a:latin typeface="+mn-lt"/>
                          <a:ea typeface="Calibri"/>
                          <a:cs typeface="Times New Roman"/>
                        </a:rPr>
                        <a:t>Provide a concluding statement or section.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Stone Soup</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My Name is Graham, as in Cracker</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Dan’s Dream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Climbing Mount Everest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W.3.2c</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provide</a:t>
                      </a:r>
                      <a:r>
                        <a:rPr lang="en-US" sz="900" b="0" i="1" u="none" baseline="0" dirty="0" smtClean="0">
                          <a:solidFill>
                            <a:schemeClr val="tx1"/>
                          </a:solidFill>
                          <a:effectLst/>
                          <a:latin typeface="Calibri"/>
                          <a:ea typeface="Calibri"/>
                          <a:cs typeface="Times New Roman"/>
                        </a:rPr>
                        <a:t> closure or conclusion</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W3.2a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supply facts to elaborate about a topic</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L.3.3a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Calibri"/>
                          <a:cs typeface="Times New Roman"/>
                        </a:rPr>
                        <a:t>Choose words for effect</a:t>
                      </a:r>
                      <a:endParaRPr kumimoji="0" lang="en-US" sz="900" b="0" i="1" u="none" strike="noStrike" kern="1200" cap="none" spc="0" normalizeH="0" baseline="0" noProof="0" dirty="0">
                        <a:ln>
                          <a:noFill/>
                        </a:ln>
                        <a:solidFill>
                          <a:prstClr val="black"/>
                        </a:solidFill>
                        <a:effectLst/>
                        <a:uLnTx/>
                        <a:uFillTx/>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L.2.2</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Punctuation usage</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898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51196149"/>
              </p:ext>
            </p:extLst>
          </p:nvPr>
        </p:nvGraphicFramePr>
        <p:xfrm>
          <a:off x="152400" y="990600"/>
          <a:ext cx="8763000" cy="4968240"/>
        </p:xfrm>
        <a:graphic>
          <a:graphicData uri="http://schemas.openxmlformats.org/drawingml/2006/table">
            <a:tbl>
              <a:tblPr firstRow="1" firstCol="1" bandRow="1"/>
              <a:tblGrid>
                <a:gridCol w="3441032"/>
                <a:gridCol w="1529748"/>
                <a:gridCol w="1311443"/>
                <a:gridCol w="1261577"/>
                <a:gridCol w="1219200"/>
              </a:tblGrid>
              <a:tr h="6096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CCSS.ELA-LITERACY.W.3.3 Narrative Writing</a:t>
                      </a:r>
                    </a:p>
                    <a:p>
                      <a:pPr marL="0" marR="0" algn="l">
                        <a:lnSpc>
                          <a:spcPct val="100000"/>
                        </a:lnSpc>
                        <a:spcBef>
                          <a:spcPts val="0"/>
                        </a:spcBef>
                        <a:spcAft>
                          <a:spcPts val="0"/>
                        </a:spcAft>
                      </a:pPr>
                      <a:r>
                        <a:rPr lang="en-US" sz="900" b="0" i="0" u="none" dirty="0" smtClean="0">
                          <a:effectLst/>
                          <a:latin typeface="+mn-lt"/>
                          <a:ea typeface="Calibri"/>
                          <a:cs typeface="Times New Roman"/>
                        </a:rPr>
                        <a:t>W.3.3</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Write narratives to develop real or imagined experiences or events using effective technique, descriptive details, and clear event sequences.</a:t>
                      </a:r>
                    </a:p>
                    <a:p>
                      <a:pPr marL="0" marR="0" algn="l">
                        <a:lnSpc>
                          <a:spcPct val="100000"/>
                        </a:lnSpc>
                        <a:spcBef>
                          <a:spcPts val="0"/>
                        </a:spcBef>
                        <a:spcAft>
                          <a:spcPts val="0"/>
                        </a:spcAft>
                      </a:pPr>
                      <a:r>
                        <a:rPr lang="en-US" sz="900" b="0" i="0" u="none" dirty="0" smtClean="0">
                          <a:effectLst/>
                          <a:latin typeface="+mn-lt"/>
                          <a:ea typeface="Calibri"/>
                          <a:cs typeface="Times New Roman"/>
                        </a:rPr>
                        <a:t>W.3.3.A</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Establish a situation and introduce a narrator and/or characters; organize an event sequence that unfolds naturally.</a:t>
                      </a:r>
                    </a:p>
                    <a:p>
                      <a:pPr marL="0" marR="0" algn="l">
                        <a:lnSpc>
                          <a:spcPct val="100000"/>
                        </a:lnSpc>
                        <a:spcBef>
                          <a:spcPts val="0"/>
                        </a:spcBef>
                        <a:spcAft>
                          <a:spcPts val="0"/>
                        </a:spcAft>
                      </a:pPr>
                      <a:r>
                        <a:rPr lang="en-US" sz="900" b="0" i="0" u="none" dirty="0" smtClean="0">
                          <a:effectLst/>
                          <a:latin typeface="+mn-lt"/>
                          <a:ea typeface="Calibri"/>
                          <a:cs typeface="Times New Roman"/>
                        </a:rPr>
                        <a:t>W.3.3.B</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Use dialogue and descriptions of actions, thoughts, and feelings to develop experiences and events or show the response of characters to situations.</a:t>
                      </a:r>
                    </a:p>
                    <a:p>
                      <a:pPr marL="0" marR="0" algn="l">
                        <a:lnSpc>
                          <a:spcPct val="100000"/>
                        </a:lnSpc>
                        <a:spcBef>
                          <a:spcPts val="0"/>
                        </a:spcBef>
                        <a:spcAft>
                          <a:spcPts val="0"/>
                        </a:spcAft>
                      </a:pPr>
                      <a:r>
                        <a:rPr lang="en-US" sz="900" b="0" i="0" u="none" dirty="0" smtClean="0">
                          <a:effectLst/>
                          <a:latin typeface="+mn-lt"/>
                          <a:ea typeface="Calibri"/>
                          <a:cs typeface="Times New Roman"/>
                        </a:rPr>
                        <a:t>W.3.3.C</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Use temporal words and phrases to signal event order.</a:t>
                      </a:r>
                    </a:p>
                    <a:p>
                      <a:pPr marL="0" marR="0" algn="l">
                        <a:lnSpc>
                          <a:spcPct val="100000"/>
                        </a:lnSpc>
                        <a:spcBef>
                          <a:spcPts val="0"/>
                        </a:spcBef>
                        <a:spcAft>
                          <a:spcPts val="0"/>
                        </a:spcAft>
                      </a:pPr>
                      <a:r>
                        <a:rPr lang="en-US" sz="900" b="0" i="0" u="none" dirty="0" smtClean="0">
                          <a:effectLst/>
                          <a:latin typeface="+mn-lt"/>
                          <a:ea typeface="Calibri"/>
                          <a:cs typeface="Times New Roman"/>
                        </a:rPr>
                        <a:t>W.3.3.D</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Bubbles the Humpback Whale, Hums</a:t>
                      </a:r>
                      <a:r>
                        <a:rPr lang="en-US" sz="1100" b="0" baseline="0" dirty="0" smtClean="0">
                          <a:effectLst/>
                          <a:latin typeface="Calibri"/>
                          <a:ea typeface="Calibri"/>
                          <a:cs typeface="Times New Roman"/>
                        </a:rPr>
                        <a:t> of the Humpback Whale</a:t>
                      </a:r>
                      <a:endParaRPr lang="en-US" sz="1100" b="0"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The Humpback Whale,  Facts about Humpback Whales</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The Dolphins and the Pilot Whales, A Fish Fable</a:t>
                      </a:r>
                      <a:endPar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Dolphins and Porpoises,  Is it a Porpoise or a Dolphin?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W.3.3c </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(temporal words signal event order)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W.3.3b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(elaboration using dialogue)</a:t>
                      </a:r>
                      <a:endParaRPr kumimoji="0" lang="en-US" sz="900" b="0" i="1" u="sng" strike="noStrike" kern="1200" cap="none" spc="0" normalizeH="0" baseline="0" noProof="0" dirty="0">
                        <a:ln>
                          <a:noFill/>
                        </a:ln>
                        <a:solidFill>
                          <a:prstClr val="black"/>
                        </a:solidFill>
                        <a:effectLst/>
                        <a:uLnTx/>
                        <a:uFillTx/>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rPr>
                        <a:t>L.3.3a</a:t>
                      </a:r>
                      <a:endParaRPr lang="en-US" sz="1400" u="sng" dirty="0" smtClean="0">
                        <a:solidFill>
                          <a:schemeClr val="tx1"/>
                        </a:solidFill>
                      </a:endParaRPr>
                    </a:p>
                    <a:p>
                      <a:pPr marL="0" marR="0" algn="ctr">
                        <a:lnSpc>
                          <a:spcPct val="100000"/>
                        </a:lnSpc>
                        <a:spcBef>
                          <a:spcPts val="0"/>
                        </a:spcBef>
                        <a:spcAft>
                          <a:spcPts val="0"/>
                        </a:spcAft>
                      </a:pPr>
                      <a:r>
                        <a:rPr lang="en-US" sz="1000" dirty="0" smtClean="0">
                          <a:solidFill>
                            <a:schemeClr val="tx1"/>
                          </a:solidFill>
                        </a:rPr>
                        <a:t>Target 8</a:t>
                      </a:r>
                    </a:p>
                    <a:p>
                      <a:pPr marL="0" marR="0" algn="ctr">
                        <a:lnSpc>
                          <a:spcPct val="100000"/>
                        </a:lnSpc>
                        <a:spcBef>
                          <a:spcPts val="0"/>
                        </a:spcBef>
                        <a:spcAft>
                          <a:spcPts val="0"/>
                        </a:spcAft>
                      </a:pPr>
                      <a:r>
                        <a:rPr lang="en-US" sz="900" i="1" dirty="0" smtClean="0">
                          <a:solidFill>
                            <a:schemeClr val="tx1"/>
                          </a:solidFill>
                        </a:rPr>
                        <a:t>(choosing words for an audience)</a:t>
                      </a:r>
                      <a:endParaRPr lang="en-US" sz="900" b="1"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L.3.1g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(superlatives)</a:t>
                      </a:r>
                      <a:endParaRPr kumimoji="0" lang="en-US" sz="900" b="0" i="1" u="none" strike="noStrike" kern="1200" cap="none" spc="0" normalizeH="0" baseline="0" noProof="0" dirty="0" smtClean="0">
                        <a:ln>
                          <a:noFill/>
                        </a:ln>
                        <a:solidFill>
                          <a:srgbClr val="C00000"/>
                        </a:solidFill>
                        <a:effectLst/>
                        <a:uLnTx/>
                        <a:uFillTx/>
                        <a:latin typeface="+mn-lt"/>
                        <a:ea typeface="Calibri"/>
                        <a:cs typeface="Times New Roman"/>
                      </a:endParaRPr>
                    </a:p>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Calibri"/>
                          <a:cs typeface="Times New Roman"/>
                        </a:rPr>
                        <a:t>CCSS.ELA-LITERACY.W.3.1 Opinion Writing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W.3.1 Write opinion pieces on topics or texts, supporting a point of view with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W.3.1.A Introduce the topic or text they are writing about, state an opinion, and create an organizational structure that lists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W.3.1.B Provide reasons that support the opinion.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W.3.1.C Use linking words and phrases (e.g., because, therefore, since, for example) to connect opinion and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W.3.1.D Provide a concluding statement or section.</a:t>
                      </a:r>
                      <a:endParaRPr kumimoji="0" lang="en-US" sz="900" b="0" i="0" u="none" strike="noStrike" kern="1200" cap="none" spc="0" normalizeH="0" baseline="0" noProof="0" dirty="0">
                        <a:ln>
                          <a:noFill/>
                        </a:ln>
                        <a:solidFill>
                          <a:prstClr val="black"/>
                        </a:solidFill>
                        <a:effectLst/>
                        <a:uLnTx/>
                        <a:uFillTx/>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Arcy’s Rainbow, The Whys of Weather (The Colors of the Rainbow)</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Rainbow Colors,  Rainbow Questions</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The Tornado Drill</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Clara Barton, Red Cross Story</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W.3.1c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3a</a:t>
                      </a:r>
                    </a:p>
                    <a:p>
                      <a:pPr marL="0" marR="0" algn="ctr">
                        <a:lnSpc>
                          <a:spcPct val="100000"/>
                        </a:lnSpc>
                        <a:spcBef>
                          <a:spcPts val="0"/>
                        </a:spcBef>
                        <a:spcAft>
                          <a:spcPts val="0"/>
                        </a:spcAft>
                      </a:pPr>
                      <a:r>
                        <a:rPr lang="en-US" sz="900" b="0" i="1" baseline="0" dirty="0" smtClean="0">
                          <a:solidFill>
                            <a:schemeClr val="tx1"/>
                          </a:solidFill>
                          <a:effectLst/>
                          <a:latin typeface="Calibri"/>
                          <a:ea typeface="Calibri"/>
                          <a:cs typeface="Times New Roman"/>
                        </a:rPr>
                        <a:t>(connecting opinion to reason with linking words)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W.3.1b</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i="1" dirty="0" smtClean="0">
                          <a:effectLst/>
                          <a:latin typeface="+mn-lt"/>
                          <a:ea typeface="Calibri"/>
                          <a:cs typeface="Times New Roman"/>
                        </a:rPr>
                        <a:t>(revise and identify use of techniques to develop opinion or deleting details that do not support opinion)</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L.3a</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(using</a:t>
                      </a:r>
                      <a:r>
                        <a:rPr lang="en-US" sz="900" b="0" i="1" baseline="0" dirty="0" smtClean="0">
                          <a:solidFill>
                            <a:schemeClr val="tx1"/>
                          </a:solidFill>
                          <a:effectLst/>
                          <a:latin typeface="Calibri"/>
                          <a:ea typeface="Calibri"/>
                          <a:cs typeface="Times New Roman"/>
                        </a:rPr>
                        <a:t> appropriate academic or domain specific language for audience</a:t>
                      </a:r>
                      <a:r>
                        <a:rPr lang="en-US" sz="900" b="0" i="1" dirty="0" smtClean="0">
                          <a:solidFill>
                            <a:schemeClr val="tx1"/>
                          </a:solidFill>
                          <a:effectLst/>
                          <a:latin typeface="Calibri"/>
                          <a:ea typeface="Calibri"/>
                          <a:cs typeface="Times New Roman"/>
                        </a:rPr>
                        <a:t>)</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L.3.2e</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(Adding suffixes to base words)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85027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6621512"/>
              </p:ext>
            </p:extLst>
          </p:nvPr>
        </p:nvGraphicFramePr>
        <p:xfrm>
          <a:off x="76200" y="74358"/>
          <a:ext cx="8915400" cy="6343650"/>
        </p:xfrm>
        <a:graphic>
          <a:graphicData uri="http://schemas.openxmlformats.org/drawingml/2006/table">
            <a:tbl>
              <a:tblPr firstRow="1" firstCol="1" bandRow="1"/>
              <a:tblGrid>
                <a:gridCol w="2133600"/>
                <a:gridCol w="2133600"/>
                <a:gridCol w="2209800"/>
                <a:gridCol w="2438400"/>
              </a:tblGrid>
              <a:tr h="74359">
                <a:tc gridSpan="4">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Quarter 1</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93282">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6280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Retell</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RL.3.1</a:t>
                      </a:r>
                    </a:p>
                    <a:p>
                      <a:pPr marL="0" marR="0" algn="l">
                        <a:lnSpc>
                          <a:spcPct val="100000"/>
                        </a:lnSpc>
                        <a:spcBef>
                          <a:spcPts val="0"/>
                        </a:spcBef>
                        <a:spcAft>
                          <a:spcPts val="0"/>
                        </a:spcAft>
                      </a:pPr>
                      <a:r>
                        <a:rPr lang="en-US" sz="900" b="0" dirty="0" smtClean="0">
                          <a:effectLst/>
                          <a:latin typeface="Calibri"/>
                          <a:ea typeface="Calibri"/>
                          <a:cs typeface="Times New Roman"/>
                        </a:rPr>
                        <a:t>Ask/Answer questions to show understanding.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RL.3.2</a:t>
                      </a:r>
                    </a:p>
                    <a:p>
                      <a:pPr marL="0" marR="0" algn="l">
                        <a:lnSpc>
                          <a:spcPct val="100000"/>
                        </a:lnSpc>
                        <a:spcBef>
                          <a:spcPts val="0"/>
                        </a:spcBef>
                        <a:spcAft>
                          <a:spcPts val="0"/>
                        </a:spcAft>
                      </a:pPr>
                      <a:r>
                        <a:rPr lang="en-US" sz="900" b="0" dirty="0" smtClean="0">
                          <a:effectLst/>
                          <a:latin typeface="Calibri"/>
                          <a:ea typeface="Calibri"/>
                          <a:cs typeface="Times New Roman"/>
                        </a:rPr>
                        <a:t>Recount texts, determine central message and explain how its conveyed.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RL.3.3</a:t>
                      </a:r>
                    </a:p>
                    <a:p>
                      <a:pPr marL="0" marR="0" algn="l">
                        <a:lnSpc>
                          <a:spcPct val="100000"/>
                        </a:lnSpc>
                        <a:spcBef>
                          <a:spcPts val="0"/>
                        </a:spcBef>
                        <a:spcAft>
                          <a:spcPts val="0"/>
                        </a:spcAft>
                      </a:pPr>
                      <a:r>
                        <a:rPr lang="en-US" sz="900" b="0" dirty="0" smtClean="0">
                          <a:effectLst/>
                          <a:latin typeface="Calibri"/>
                          <a:ea typeface="Calibri"/>
                          <a:cs typeface="Times New Roman"/>
                        </a:rPr>
                        <a:t>Explain how a character’s actions contribute to the sequence of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Main Idea-Supporting Details</a:t>
                      </a:r>
                    </a:p>
                    <a:p>
                      <a:r>
                        <a:rPr lang="en-US" sz="1000" dirty="0" smtClean="0"/>
                        <a:t>Monitor/Clarify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Cause/Effect</a:t>
                      </a:r>
                    </a:p>
                    <a:p>
                      <a:r>
                        <a:rPr lang="en-US" sz="1000" dirty="0" smtClean="0"/>
                        <a:t>Predict</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Sequencing</a:t>
                      </a:r>
                    </a:p>
                    <a:p>
                      <a:r>
                        <a:rPr lang="en-US" sz="1000" dirty="0" smtClean="0"/>
                        <a:t>Summarize</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 1c</a:t>
                      </a:r>
                    </a:p>
                    <a:p>
                      <a:pPr marL="0" marR="0" algn="l">
                        <a:lnSpc>
                          <a:spcPct val="100000"/>
                        </a:lnSpc>
                        <a:spcBef>
                          <a:spcPts val="0"/>
                        </a:spcBef>
                        <a:spcAft>
                          <a:spcPts val="0"/>
                        </a:spcAft>
                      </a:pPr>
                      <a:r>
                        <a:rPr lang="en-US" sz="900" b="0" dirty="0" smtClean="0">
                          <a:effectLst/>
                          <a:latin typeface="Calibri"/>
                          <a:ea typeface="Calibri"/>
                          <a:cs typeface="Times New Roman"/>
                        </a:rPr>
                        <a:t>Connection opinions and reasons with linking words and phrases.</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how to write an opinion piece supporting reasons with point of view.</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a:t>
                      </a:r>
                    </a:p>
                    <a:p>
                      <a:pPr marL="0" marR="0" algn="l">
                        <a:lnSpc>
                          <a:spcPct val="100000"/>
                        </a:lnSpc>
                        <a:spcBef>
                          <a:spcPts val="0"/>
                        </a:spcBef>
                        <a:spcAft>
                          <a:spcPts val="0"/>
                        </a:spcAft>
                      </a:pPr>
                      <a:r>
                        <a:rPr lang="en-US" sz="900" b="0" dirty="0" smtClean="0">
                          <a:effectLst/>
                          <a:latin typeface="Calibri"/>
                          <a:ea typeface="Calibri"/>
                          <a:cs typeface="Times New Roman"/>
                        </a:rPr>
                        <a:t>Introduce topic, state opinion, create an organizations structure with supporting reasons.  (3.1c continue to use linking words to connect to reasons)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W.3.1b,d</a:t>
                      </a:r>
                    </a:p>
                    <a:p>
                      <a:pPr marL="0" marR="0" algn="l">
                        <a:lnSpc>
                          <a:spcPct val="100000"/>
                        </a:lnSpc>
                        <a:spcBef>
                          <a:spcPts val="0"/>
                        </a:spcBef>
                        <a:spcAft>
                          <a:spcPts val="0"/>
                        </a:spcAft>
                      </a:pPr>
                      <a:r>
                        <a:rPr lang="en-US" sz="900" b="0" dirty="0" smtClean="0">
                          <a:effectLst/>
                          <a:latin typeface="Calibri"/>
                          <a:ea typeface="Calibri"/>
                          <a:cs typeface="Times New Roman"/>
                        </a:rPr>
                        <a:t>Provide reasons to support an opinion.</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L.3.3a</a:t>
                      </a:r>
                    </a:p>
                    <a:p>
                      <a:r>
                        <a:rPr lang="en-US" sz="900" b="0" dirty="0" smtClean="0"/>
                        <a:t>Choose words and phrases for effect.</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L.3.1i</a:t>
                      </a:r>
                    </a:p>
                    <a:p>
                      <a:r>
                        <a:rPr lang="en-US" sz="900" b="0" dirty="0" smtClean="0"/>
                        <a:t>Produce simple, compound and complex sentences in writing.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L.3.2c</a:t>
                      </a:r>
                    </a:p>
                    <a:p>
                      <a:r>
                        <a:rPr lang="en-US" sz="900" b="0" dirty="0" smtClean="0"/>
                        <a:t>Use commas and quotation</a:t>
                      </a:r>
                      <a:r>
                        <a:rPr lang="en-US" sz="900" b="0" baseline="0" dirty="0" smtClean="0"/>
                        <a:t> marks (dialogue)</a:t>
                      </a:r>
                    </a:p>
                    <a:p>
                      <a:r>
                        <a:rPr lang="en-US" sz="1000" b="1" baseline="0" dirty="0" smtClean="0"/>
                        <a:t>L.3.1h</a:t>
                      </a:r>
                    </a:p>
                    <a:p>
                      <a:r>
                        <a:rPr lang="en-US" sz="900" b="0" baseline="0" dirty="0" smtClean="0"/>
                        <a:t>Use coordinating and subordinating conjunctions </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r>
                        <a:rPr lang="en-US" sz="1000" b="1" dirty="0" smtClean="0"/>
                        <a:t>SL.3.1d</a:t>
                      </a:r>
                    </a:p>
                    <a:p>
                      <a:r>
                        <a:rPr lang="en-US" sz="900" dirty="0" smtClean="0"/>
                        <a:t>Explain ideas during discussion</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9144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Retell</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RI.3.1</a:t>
                      </a:r>
                    </a:p>
                    <a:p>
                      <a:pPr marL="0" marR="0" algn="l">
                        <a:lnSpc>
                          <a:spcPct val="100000"/>
                        </a:lnSpc>
                        <a:spcBef>
                          <a:spcPts val="0"/>
                        </a:spcBef>
                        <a:spcAft>
                          <a:spcPts val="0"/>
                        </a:spcAft>
                      </a:pPr>
                      <a:r>
                        <a:rPr lang="en-US" sz="900" b="0" dirty="0" smtClean="0">
                          <a:effectLst/>
                          <a:latin typeface="+mn-lt"/>
                          <a:ea typeface="Calibri"/>
                          <a:cs typeface="Times New Roman"/>
                        </a:rPr>
                        <a:t>Ask/answer questions to show understanding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RI.3.2</a:t>
                      </a:r>
                    </a:p>
                    <a:p>
                      <a:pPr marL="0" marR="0" algn="l">
                        <a:lnSpc>
                          <a:spcPct val="100000"/>
                        </a:lnSpc>
                        <a:spcBef>
                          <a:spcPts val="0"/>
                        </a:spcBef>
                        <a:spcAft>
                          <a:spcPts val="0"/>
                        </a:spcAft>
                      </a:pPr>
                      <a:r>
                        <a:rPr lang="en-US" sz="900" b="0" dirty="0" smtClean="0">
                          <a:effectLst/>
                          <a:latin typeface="Calibri"/>
                          <a:ea typeface="Calibri"/>
                          <a:cs typeface="Times New Roman"/>
                        </a:rPr>
                        <a:t>Determine main idea,</a:t>
                      </a:r>
                      <a:r>
                        <a:rPr lang="en-US" sz="900" b="0" baseline="0" dirty="0" smtClean="0">
                          <a:effectLst/>
                          <a:latin typeface="Calibri"/>
                          <a:ea typeface="Calibri"/>
                          <a:cs typeface="Times New Roman"/>
                        </a:rPr>
                        <a:t> show how details support the main idea.</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RI.3.3</a:t>
                      </a:r>
                    </a:p>
                    <a:p>
                      <a:pPr marL="0" marR="0" algn="l">
                        <a:lnSpc>
                          <a:spcPct val="100000"/>
                        </a:lnSpc>
                        <a:spcBef>
                          <a:spcPts val="0"/>
                        </a:spcBef>
                        <a:spcAft>
                          <a:spcPts val="0"/>
                        </a:spcAft>
                      </a:pPr>
                      <a:r>
                        <a:rPr lang="en-US" sz="900" b="0" dirty="0" smtClean="0">
                          <a:effectLst/>
                          <a:latin typeface="Calibri"/>
                          <a:ea typeface="Calibri"/>
                          <a:cs typeface="Times New Roman"/>
                        </a:rPr>
                        <a:t>Use language to describe the</a:t>
                      </a:r>
                      <a:r>
                        <a:rPr lang="en-US" sz="900" b="0" baseline="0" dirty="0" smtClean="0">
                          <a:effectLst/>
                          <a:latin typeface="Calibri"/>
                          <a:ea typeface="Calibri"/>
                          <a:cs typeface="Times New Roman"/>
                        </a:rPr>
                        <a:t> relationship between events.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Main Idea/Supporting Details</a:t>
                      </a:r>
                    </a:p>
                    <a:p>
                      <a:r>
                        <a:rPr lang="en-US" sz="1000" dirty="0" smtClean="0"/>
                        <a:t>Monitor/Clarify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Cause/Effect</a:t>
                      </a:r>
                    </a:p>
                    <a:p>
                      <a:r>
                        <a:rPr lang="en-US" sz="1000" dirty="0" smtClean="0"/>
                        <a:t>Predict</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Sequencing</a:t>
                      </a:r>
                    </a:p>
                    <a:p>
                      <a:r>
                        <a:rPr lang="en-US" sz="1000" dirty="0" smtClean="0"/>
                        <a:t>Summarizing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t>
                      </a:r>
                    </a:p>
                    <a:p>
                      <a:pPr marL="0" marR="0" algn="l">
                        <a:lnSpc>
                          <a:spcPct val="100000"/>
                        </a:lnSpc>
                        <a:spcBef>
                          <a:spcPts val="0"/>
                        </a:spcBef>
                        <a:spcAft>
                          <a:spcPts val="0"/>
                        </a:spcAft>
                      </a:pPr>
                      <a:r>
                        <a:rPr lang="en-US" sz="900" b="0" dirty="0" smtClean="0">
                          <a:effectLst/>
                          <a:latin typeface="Calibri"/>
                          <a:ea typeface="Calibri"/>
                          <a:cs typeface="Times New Roman"/>
                        </a:rPr>
                        <a:t>Informational texts</a:t>
                      </a:r>
                      <a:r>
                        <a:rPr lang="en-US" sz="900" b="0" baseline="0" dirty="0" smtClean="0">
                          <a:effectLst/>
                          <a:latin typeface="Calibri"/>
                          <a:ea typeface="Calibri"/>
                          <a:cs typeface="Times New Roman"/>
                        </a:rPr>
                        <a:t> examine a topic and convey ideas (model)</a:t>
                      </a:r>
                    </a:p>
                    <a:p>
                      <a:pPr marL="0" marR="0" algn="l">
                        <a:lnSpc>
                          <a:spcPct val="100000"/>
                        </a:lnSpc>
                        <a:spcBef>
                          <a:spcPts val="0"/>
                        </a:spcBef>
                        <a:spcAft>
                          <a:spcPts val="0"/>
                        </a:spcAft>
                      </a:pPr>
                      <a:r>
                        <a:rPr lang="en-US" sz="900" b="1" baseline="0"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domain-specific vocabulary when writing about a topic.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W.3.2a</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Introduce</a:t>
                      </a:r>
                      <a:r>
                        <a:rPr lang="en-US" sz="900" b="0" baseline="0" dirty="0" smtClean="0">
                          <a:effectLst/>
                          <a:latin typeface="+mn-lt"/>
                          <a:ea typeface="Calibri"/>
                          <a:cs typeface="Times New Roman"/>
                        </a:rPr>
                        <a:t> topic, and group related information (use illustrations).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effectLst/>
                          <a:latin typeface="+mn-lt"/>
                          <a:ea typeface="Calibri"/>
                          <a:cs typeface="Times New Roman"/>
                        </a:rPr>
                        <a:t>W.3.2b</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baseline="0" dirty="0" smtClean="0">
                          <a:effectLst/>
                          <a:latin typeface="+mn-lt"/>
                          <a:ea typeface="Calibri"/>
                          <a:cs typeface="Times New Roman"/>
                        </a:rPr>
                        <a:t>Develop the topic with facts and details.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effectLst/>
                          <a:latin typeface="+mn-lt"/>
                          <a:ea typeface="Calibri"/>
                          <a:cs typeface="Times New Roman"/>
                        </a:rPr>
                        <a:t>W.3.2c</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baseline="0" dirty="0" smtClean="0">
                          <a:effectLst/>
                          <a:latin typeface="+mn-lt"/>
                          <a:ea typeface="Calibri"/>
                          <a:cs typeface="Times New Roman"/>
                        </a:rPr>
                        <a:t>Use linking words and phrases to connect ideas.</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W.3.2d</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Provide a concluding statement (integrate cause and effect or sequencing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L.3.1d</a:t>
                      </a:r>
                    </a:p>
                    <a:p>
                      <a:r>
                        <a:rPr lang="en-US" sz="900" dirty="0" smtClean="0"/>
                        <a:t>Use</a:t>
                      </a:r>
                      <a:r>
                        <a:rPr lang="en-US" sz="900" baseline="0" dirty="0" smtClean="0"/>
                        <a:t> regular/irregular verbs</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1000" b="1" dirty="0" smtClean="0"/>
                        <a:t>SL.3.2</a:t>
                      </a:r>
                    </a:p>
                    <a:p>
                      <a:r>
                        <a:rPr lang="en-US" sz="900" dirty="0" smtClean="0"/>
                        <a:t>Determine main ideas and supporting details of a text read aloud or information presented.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L.3.3a</a:t>
                      </a:r>
                    </a:p>
                    <a:p>
                      <a:r>
                        <a:rPr lang="en-US" sz="900" dirty="0" smtClean="0"/>
                        <a:t>Use words and phrases for effect in</a:t>
                      </a:r>
                      <a:r>
                        <a:rPr lang="en-US" sz="900" baseline="0" dirty="0" smtClean="0"/>
                        <a:t> writing.</a:t>
                      </a:r>
                      <a:endParaRPr lang="en-US" sz="900" dirty="0" smtClean="0"/>
                    </a:p>
                    <a:p>
                      <a:r>
                        <a:rPr lang="en-US" sz="1000" b="1" dirty="0" smtClean="0"/>
                        <a:t>L.3.4a</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Use a sentence’s context to determine meaning.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rowSpan="2">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SL.3.1c</a:t>
                      </a:r>
                    </a:p>
                    <a:p>
                      <a:r>
                        <a:rPr lang="en-US" sz="900" dirty="0" smtClean="0"/>
                        <a:t>Ask questions, stay on topic, link comments to others remarks.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3531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900" b="1" dirty="0" smtClean="0"/>
                        <a:t>SL.3.6</a:t>
                      </a:r>
                    </a:p>
                    <a:p>
                      <a:r>
                        <a:rPr lang="en-US" sz="900" dirty="0" smtClean="0"/>
                        <a:t>Speak in complete sentences.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788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6421017"/>
              </p:ext>
            </p:extLst>
          </p:nvPr>
        </p:nvGraphicFramePr>
        <p:xfrm>
          <a:off x="228601" y="228600"/>
          <a:ext cx="8763000" cy="5943600"/>
        </p:xfrm>
        <a:graphic>
          <a:graphicData uri="http://schemas.openxmlformats.org/drawingml/2006/table">
            <a:tbl>
              <a:tblPr firstRow="1" firstCol="1" bandRow="1"/>
              <a:tblGrid>
                <a:gridCol w="1676399"/>
                <a:gridCol w="228601"/>
                <a:gridCol w="1981199"/>
                <a:gridCol w="2362201"/>
                <a:gridCol w="2514600"/>
              </a:tblGrid>
              <a:tr h="76200">
                <a:tc gridSpan="5">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 Quarter 2</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5">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00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0668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algn="ctr">
                        <a:lnSpc>
                          <a:spcPct val="100000"/>
                        </a:lnSpc>
                      </a:pPr>
                      <a:r>
                        <a:rPr lang="en-US" sz="1000" b="1" dirty="0" smtClean="0"/>
                        <a:t>Sequence/Describing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     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Opinion     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RL.3.5</a:t>
                      </a:r>
                    </a:p>
                    <a:p>
                      <a:pPr marL="0" marR="0" algn="l">
                        <a:lnSpc>
                          <a:spcPct val="100000"/>
                        </a:lnSpc>
                        <a:spcBef>
                          <a:spcPts val="0"/>
                        </a:spcBef>
                        <a:spcAft>
                          <a:spcPts val="0"/>
                        </a:spcAft>
                      </a:pPr>
                      <a:r>
                        <a:rPr lang="en-US" sz="900" b="0" dirty="0" smtClean="0">
                          <a:effectLst/>
                          <a:latin typeface="Calibri"/>
                          <a:ea typeface="Calibri"/>
                          <a:cs typeface="Times New Roman"/>
                        </a:rPr>
                        <a:t>Use chapter, scene and stanza when referring to parts of a story, drama/poem.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RL.3.7</a:t>
                      </a:r>
                    </a:p>
                    <a:p>
                      <a:pPr marL="0" marR="0" algn="l">
                        <a:lnSpc>
                          <a:spcPct val="100000"/>
                        </a:lnSpc>
                        <a:spcBef>
                          <a:spcPts val="0"/>
                        </a:spcBef>
                        <a:spcAft>
                          <a:spcPts val="0"/>
                        </a:spcAft>
                      </a:pPr>
                      <a:r>
                        <a:rPr lang="en-US" sz="900" b="0" dirty="0" smtClean="0">
                          <a:effectLst/>
                          <a:latin typeface="Calibri"/>
                          <a:ea typeface="Calibri"/>
                          <a:cs typeface="Times New Roman"/>
                        </a:rPr>
                        <a:t>How do illustrations convey words in a story?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RL.3.6</a:t>
                      </a:r>
                    </a:p>
                    <a:p>
                      <a:pPr marL="0" marR="0" algn="l">
                        <a:lnSpc>
                          <a:spcPct val="100000"/>
                        </a:lnSpc>
                        <a:spcBef>
                          <a:spcPts val="0"/>
                        </a:spcBef>
                        <a:spcAft>
                          <a:spcPts val="0"/>
                        </a:spcAft>
                      </a:pPr>
                      <a:r>
                        <a:rPr lang="en-US" sz="900" b="0" dirty="0" smtClean="0">
                          <a:effectLst/>
                          <a:latin typeface="Calibri"/>
                          <a:ea typeface="Calibri"/>
                          <a:cs typeface="Times New Roman"/>
                        </a:rPr>
                        <a:t>Distinguishing points of view</a:t>
                      </a:r>
                      <a:r>
                        <a:rPr lang="en-US" sz="900" b="0" baseline="0" dirty="0" smtClean="0">
                          <a:effectLst/>
                          <a:latin typeface="Calibri"/>
                          <a:ea typeface="Calibri"/>
                          <a:cs typeface="Times New Roman"/>
                        </a:rPr>
                        <a:t> </a:t>
                      </a:r>
                      <a:r>
                        <a:rPr lang="en-US" sz="900" b="0" dirty="0" smtClean="0">
                          <a:effectLst/>
                          <a:latin typeface="Calibri"/>
                          <a:ea typeface="Calibri"/>
                          <a:cs typeface="Times New Roman"/>
                        </a:rPr>
                        <a:t>(narrator,</a:t>
                      </a:r>
                      <a:r>
                        <a:rPr lang="en-US" sz="900" b="0" baseline="0" dirty="0" smtClean="0">
                          <a:effectLst/>
                          <a:latin typeface="Calibri"/>
                          <a:ea typeface="Calibri"/>
                          <a:cs typeface="Times New Roman"/>
                        </a:rPr>
                        <a:t> </a:t>
                      </a:r>
                      <a:r>
                        <a:rPr lang="en-US" sz="900" b="0" dirty="0" smtClean="0">
                          <a:effectLst/>
                          <a:latin typeface="Calibri"/>
                          <a:ea typeface="Calibri"/>
                          <a:cs typeface="Times New Roman"/>
                        </a:rPr>
                        <a:t>self,</a:t>
                      </a:r>
                      <a:r>
                        <a:rPr lang="en-US" sz="900" b="0" baseline="0" dirty="0" smtClean="0">
                          <a:effectLst/>
                          <a:latin typeface="Calibri"/>
                          <a:ea typeface="Calibri"/>
                          <a:cs typeface="Times New Roman"/>
                        </a:rPr>
                        <a:t> c</a:t>
                      </a:r>
                      <a:r>
                        <a:rPr lang="en-US" sz="900" b="0" dirty="0" smtClean="0">
                          <a:effectLst/>
                          <a:latin typeface="Calibri"/>
                          <a:ea typeface="Calibri"/>
                          <a:cs typeface="Times New Roman"/>
                        </a:rPr>
                        <a:t>haracters).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gn="l">
                        <a:lnSpc>
                          <a:spcPct val="100000"/>
                        </a:lnSpc>
                        <a:spcBef>
                          <a:spcPts val="0"/>
                        </a:spcBef>
                        <a:spcAft>
                          <a:spcPts val="0"/>
                        </a:spcAft>
                      </a:pPr>
                      <a:r>
                        <a:rPr lang="en-US" sz="900" dirty="0" smtClean="0">
                          <a:effectLst/>
                          <a:latin typeface="Calibri"/>
                          <a:ea typeface="Calibri"/>
                          <a:cs typeface="Times New Roman"/>
                        </a:rPr>
                        <a:t>Text Organization</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Compare and Contrast</a:t>
                      </a:r>
                      <a:r>
                        <a:rPr lang="en-US" sz="900" baseline="0" dirty="0" smtClean="0"/>
                        <a:t> or Cause/Effect</a:t>
                      </a:r>
                    </a:p>
                    <a:p>
                      <a:pPr>
                        <a:lnSpc>
                          <a:spcPct val="100000"/>
                        </a:lnSpc>
                      </a:pPr>
                      <a:r>
                        <a:rPr lang="en-US" sz="900" baseline="0" dirty="0" smtClean="0"/>
                        <a:t>Inferring/Predicting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Author’s Purpose</a:t>
                      </a:r>
                    </a:p>
                    <a:p>
                      <a:pPr>
                        <a:lnSpc>
                          <a:spcPct val="100000"/>
                        </a:lnSpc>
                      </a:pPr>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8100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a:t>
                      </a:r>
                      <a:r>
                        <a:rPr lang="en-US" sz="900" b="1" dirty="0" smtClean="0">
                          <a:effectLst/>
                          <a:latin typeface="Calibri"/>
                          <a:ea typeface="Calibri"/>
                          <a:cs typeface="Times New Roman"/>
                        </a:rPr>
                        <a:t>Opinion (one composition in</a:t>
                      </a:r>
                      <a:r>
                        <a:rPr lang="en-US" sz="900" b="1" baseline="0" dirty="0" smtClean="0">
                          <a:effectLst/>
                          <a:latin typeface="Calibri"/>
                          <a:ea typeface="Calibri"/>
                          <a:cs typeface="Times New Roman"/>
                        </a:rPr>
                        <a:t> 3 units of study)</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Model how event sequence unfolds in a narrative</a:t>
                      </a:r>
                      <a:r>
                        <a:rPr lang="en-US" sz="900" b="1" dirty="0" smtClean="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Establish situation, introduce characters and organize an</a:t>
                      </a:r>
                      <a:r>
                        <a:rPr lang="en-US" sz="900" b="0" baseline="0" dirty="0" smtClean="0">
                          <a:effectLst/>
                          <a:latin typeface="Calibri"/>
                          <a:ea typeface="Calibri"/>
                          <a:cs typeface="Times New Roman"/>
                        </a:rPr>
                        <a:t> event sequence.</a:t>
                      </a:r>
                    </a:p>
                    <a:p>
                      <a:pPr marL="0" marR="0" algn="l">
                        <a:lnSpc>
                          <a:spcPct val="100000"/>
                        </a:lnSpc>
                        <a:spcBef>
                          <a:spcPts val="0"/>
                        </a:spcBef>
                        <a:spcAft>
                          <a:spcPts val="0"/>
                        </a:spcAft>
                      </a:pPr>
                      <a:r>
                        <a:rPr lang="en-US" sz="900" b="1" baseline="0" dirty="0" smtClean="0">
                          <a:effectLst/>
                          <a:latin typeface="Calibri"/>
                          <a:ea typeface="Calibri"/>
                          <a:cs typeface="Times New Roman"/>
                        </a:rPr>
                        <a:t>W.3.3c</a:t>
                      </a:r>
                    </a:p>
                    <a:p>
                      <a:pPr marL="0" marR="0" algn="l">
                        <a:lnSpc>
                          <a:spcPct val="100000"/>
                        </a:lnSpc>
                        <a:spcBef>
                          <a:spcPts val="0"/>
                        </a:spcBef>
                        <a:spcAft>
                          <a:spcPts val="0"/>
                        </a:spcAft>
                      </a:pPr>
                      <a:r>
                        <a:rPr lang="en-US" sz="900" b="0" baseline="0" dirty="0" smtClean="0">
                          <a:effectLst/>
                          <a:latin typeface="Calibri"/>
                          <a:ea typeface="Calibri"/>
                          <a:cs typeface="Times New Roman"/>
                        </a:rPr>
                        <a:t>Use temporal words to signal event order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W.3.3b</a:t>
                      </a:r>
                    </a:p>
                    <a:p>
                      <a:pPr marL="0" marR="0" algn="l">
                        <a:lnSpc>
                          <a:spcPct val="100000"/>
                        </a:lnSpc>
                        <a:spcBef>
                          <a:spcPts val="0"/>
                        </a:spcBef>
                        <a:spcAft>
                          <a:spcPts val="0"/>
                        </a:spcAft>
                      </a:pPr>
                      <a:r>
                        <a:rPr lang="en-US" sz="900" b="0" dirty="0" smtClean="0">
                          <a:effectLst/>
                          <a:latin typeface="Calibri"/>
                          <a:ea typeface="Calibri"/>
                          <a:cs typeface="Times New Roman"/>
                        </a:rPr>
                        <a:t>Use dialogue and description to develop experiences, events and character responses.</a:t>
                      </a:r>
                    </a:p>
                    <a:p>
                      <a:pPr marL="0" marR="0" algn="l">
                        <a:lnSpc>
                          <a:spcPct val="100000"/>
                        </a:lnSpc>
                        <a:spcBef>
                          <a:spcPts val="0"/>
                        </a:spcBef>
                        <a:spcAft>
                          <a:spcPts val="0"/>
                        </a:spcAft>
                      </a:pPr>
                      <a:r>
                        <a:rPr lang="en-US" sz="900" b="1" dirty="0" smtClean="0">
                          <a:effectLst/>
                          <a:latin typeface="Calibri"/>
                          <a:ea typeface="Calibri"/>
                          <a:cs typeface="Times New Roman"/>
                        </a:rPr>
                        <a:t>W.3.3d</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L.3.1a</a:t>
                      </a:r>
                    </a:p>
                    <a:p>
                      <a:pPr marL="0" marR="0" algn="l">
                        <a:lnSpc>
                          <a:spcPct val="100000"/>
                        </a:lnSpc>
                        <a:spcBef>
                          <a:spcPts val="0"/>
                        </a:spcBef>
                        <a:spcAft>
                          <a:spcPts val="0"/>
                        </a:spcAft>
                      </a:pPr>
                      <a:r>
                        <a:rPr lang="en-US" sz="900" b="0" dirty="0" smtClean="0">
                          <a:effectLst/>
                          <a:latin typeface="Calibri"/>
                          <a:ea typeface="Calibri"/>
                          <a:cs typeface="Times New Roman"/>
                        </a:rPr>
                        <a:t>Parts</a:t>
                      </a:r>
                      <a:r>
                        <a:rPr lang="en-US" sz="900" b="0" baseline="0" dirty="0" smtClean="0">
                          <a:effectLst/>
                          <a:latin typeface="Calibri"/>
                          <a:ea typeface="Calibri"/>
                          <a:cs typeface="Times New Roman"/>
                        </a:rPr>
                        <a:t> of Speech functions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L.3.1h</a:t>
                      </a:r>
                    </a:p>
                    <a:p>
                      <a:pPr marL="0" marR="0" algn="l">
                        <a:lnSpc>
                          <a:spcPct val="100000"/>
                        </a:lnSpc>
                        <a:spcBef>
                          <a:spcPts val="0"/>
                        </a:spcBef>
                        <a:spcAft>
                          <a:spcPts val="0"/>
                        </a:spcAft>
                      </a:pPr>
                      <a:r>
                        <a:rPr lang="en-US" sz="900" b="0" dirty="0" smtClean="0">
                          <a:effectLst/>
                          <a:latin typeface="Calibri"/>
                          <a:ea typeface="Calibri"/>
                          <a:cs typeface="Times New Roman"/>
                        </a:rPr>
                        <a:t>Coordinating/Sub conjunctions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L.3.1g</a:t>
                      </a:r>
                    </a:p>
                    <a:p>
                      <a:r>
                        <a:rPr lang="en-US" sz="900" dirty="0" smtClean="0"/>
                        <a:t>Form and use comparative, superlative adjective/adverbs depending on what tis to be modified.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L.3.1f</a:t>
                      </a:r>
                    </a:p>
                    <a:p>
                      <a:r>
                        <a:rPr lang="en-US" sz="900" dirty="0" smtClean="0"/>
                        <a:t>Subject-verb and pronoun-antecedent agreement</a:t>
                      </a:r>
                    </a:p>
                    <a:p>
                      <a:r>
                        <a:rPr lang="en-US" sz="900" b="1" dirty="0" smtClean="0"/>
                        <a:t>L.3.2c</a:t>
                      </a:r>
                    </a:p>
                    <a:p>
                      <a:r>
                        <a:rPr lang="en-US" sz="900" dirty="0" smtClean="0"/>
                        <a:t>Commas and questions marks in dialogue</a:t>
                      </a:r>
                    </a:p>
                    <a:p>
                      <a:r>
                        <a:rPr lang="en-US" sz="900" b="1" dirty="0" smtClean="0"/>
                        <a:t>L.3.5a</a:t>
                      </a:r>
                    </a:p>
                    <a:p>
                      <a:r>
                        <a:rPr lang="en-US" sz="900" dirty="0" smtClean="0"/>
                        <a:t>Distinguish literal/non meaning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SL3.1a</a:t>
                      </a:r>
                    </a:p>
                    <a:p>
                      <a:pPr marL="0" marR="0" algn="l">
                        <a:lnSpc>
                          <a:spcPct val="100000"/>
                        </a:lnSpc>
                        <a:spcBef>
                          <a:spcPts val="0"/>
                        </a:spcBef>
                        <a:spcAft>
                          <a:spcPts val="0"/>
                        </a:spcAft>
                      </a:pPr>
                      <a:r>
                        <a:rPr lang="en-US" sz="900" b="0" dirty="0" smtClean="0">
                          <a:effectLst/>
                          <a:latin typeface="Calibri"/>
                          <a:ea typeface="Calibri"/>
                          <a:cs typeface="Times New Roman"/>
                        </a:rPr>
                        <a:t>Draw</a:t>
                      </a:r>
                      <a:r>
                        <a:rPr lang="en-US" sz="900" b="0" baseline="0" dirty="0" smtClean="0">
                          <a:effectLst/>
                          <a:latin typeface="Calibri"/>
                          <a:ea typeface="Calibri"/>
                          <a:cs typeface="Times New Roman"/>
                        </a:rPr>
                        <a:t> on known to explore ideas in discussion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SL.3.2</a:t>
                      </a:r>
                    </a:p>
                    <a:p>
                      <a:r>
                        <a:rPr lang="en-US" sz="900" dirty="0" smtClean="0"/>
                        <a:t>Determine main idea and supporting details  (share orally) diverse media.</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dirty="0" smtClean="0"/>
                        <a:t>SL.3.4</a:t>
                      </a:r>
                    </a:p>
                    <a:p>
                      <a:r>
                        <a:rPr lang="en-US" sz="900" dirty="0" smtClean="0"/>
                        <a:t>Report on a  topic, tell a story, recount an experience with facts and descriptions.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marL="0" marR="0" algn="ctr">
                        <a:lnSpc>
                          <a:spcPct val="100000"/>
                        </a:lnSpc>
                        <a:spcBef>
                          <a:spcPts val="0"/>
                        </a:spcBef>
                        <a:spcAft>
                          <a:spcPts val="0"/>
                        </a:spcAft>
                      </a:pPr>
                      <a:endParaRPr lang="en-US" sz="1200" dirty="0">
                        <a:effectLst/>
                        <a:latin typeface="Calibri"/>
                        <a:ea typeface="Calibri"/>
                        <a:cs typeface="Times New Roman"/>
                      </a:endParaRPr>
                    </a:p>
                  </a:txBody>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gridSpan="2">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algn="ctr"/>
                      <a:endParaRPr lang="en-US" sz="900" b="1" dirty="0"/>
                    </a:p>
                  </a:txBody>
                  <a:tcPr/>
                </a:tc>
                <a:tc>
                  <a:txBody>
                    <a:bodyPr/>
                    <a:lstStyle/>
                    <a:p>
                      <a:pPr algn="ctr"/>
                      <a:r>
                        <a:rPr lang="en-US" sz="900" b="1" dirty="0" smtClean="0"/>
                        <a:t>Classification</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solidFill>
                            <a:schemeClr val="tx1"/>
                          </a:solidFill>
                        </a:rPr>
                        <a:t>Describe/ Explain</a:t>
                      </a:r>
                      <a:endParaRPr lang="en-US" sz="900" b="1" dirty="0">
                        <a:solidFill>
                          <a:schemeClr val="tx1"/>
                        </a:solidFil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Compare/Contrast     Opinions</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grid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mn-lt"/>
                        <a:ea typeface="Calibri"/>
                        <a:cs typeface="Times New Roman"/>
                      </a:endParaRPr>
                    </a:p>
                  </a:txBody>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RI.3.5</a:t>
                      </a:r>
                    </a:p>
                    <a:p>
                      <a:pPr marL="0" marR="0" algn="l">
                        <a:lnSpc>
                          <a:spcPct val="100000"/>
                        </a:lnSpc>
                        <a:spcBef>
                          <a:spcPts val="0"/>
                        </a:spcBef>
                        <a:spcAft>
                          <a:spcPts val="0"/>
                        </a:spcAft>
                      </a:pPr>
                      <a:r>
                        <a:rPr lang="en-US" sz="900" b="0" dirty="0" smtClean="0">
                          <a:effectLst/>
                          <a:latin typeface="+mn-lt"/>
                          <a:ea typeface="Calibri"/>
                          <a:cs typeface="Times New Roman"/>
                        </a:rPr>
                        <a:t>Use text features to locate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/words to show understanding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RI.3.6</a:t>
                      </a:r>
                    </a:p>
                    <a:p>
                      <a:pPr marL="0" marR="0" algn="l">
                        <a:lnSpc>
                          <a:spcPct val="100000"/>
                        </a:lnSpc>
                        <a:spcBef>
                          <a:spcPts val="0"/>
                        </a:spcBef>
                        <a:spcAft>
                          <a:spcPts val="0"/>
                        </a:spcAft>
                      </a:pPr>
                      <a:r>
                        <a:rPr lang="en-US" sz="900" b="0" dirty="0" smtClean="0">
                          <a:effectLst/>
                          <a:latin typeface="Calibri"/>
                          <a:ea typeface="Calibri"/>
                          <a:cs typeface="Times New Roman"/>
                        </a:rPr>
                        <a:t>Point</a:t>
                      </a:r>
                      <a:r>
                        <a:rPr lang="en-US" sz="900" b="0" baseline="0" dirty="0" smtClean="0">
                          <a:effectLst/>
                          <a:latin typeface="Calibri"/>
                          <a:ea typeface="Calibri"/>
                          <a:cs typeface="Times New Roman"/>
                        </a:rPr>
                        <a:t> of view of author and self</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r>
                        <a:rPr lang="en-US" sz="900" dirty="0" smtClean="0"/>
                        <a:t>Categorize/Classify</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Main Idea, Topic, Supporting Details</a:t>
                      </a:r>
                    </a:p>
                    <a:p>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Author’s Purpose</a:t>
                      </a:r>
                    </a:p>
                    <a:p>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gridSpan="2">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a:t>
                      </a:r>
                    </a:p>
                    <a:p>
                      <a:pPr marL="0" marR="0" algn="l">
                        <a:lnSpc>
                          <a:spcPct val="100000"/>
                        </a:lnSpc>
                        <a:spcBef>
                          <a:spcPts val="0"/>
                        </a:spcBef>
                        <a:spcAft>
                          <a:spcPts val="0"/>
                        </a:spcAft>
                      </a:pPr>
                      <a:r>
                        <a:rPr lang="en-US" sz="900" b="0" dirty="0" smtClean="0">
                          <a:effectLst/>
                          <a:latin typeface="Calibri"/>
                          <a:ea typeface="Calibri"/>
                          <a:cs typeface="Times New Roman"/>
                        </a:rPr>
                        <a:t>Model writing informational structures.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W.3.2b</a:t>
                      </a:r>
                    </a:p>
                    <a:p>
                      <a:pPr marL="0" marR="0" algn="l">
                        <a:lnSpc>
                          <a:spcPct val="100000"/>
                        </a:lnSpc>
                        <a:spcBef>
                          <a:spcPts val="0"/>
                        </a:spcBef>
                        <a:spcAft>
                          <a:spcPts val="0"/>
                        </a:spcAft>
                      </a:pPr>
                      <a:r>
                        <a:rPr lang="en-US" sz="900" b="0" dirty="0" smtClean="0">
                          <a:effectLst/>
                          <a:latin typeface="Calibri"/>
                          <a:ea typeface="Calibri"/>
                          <a:cs typeface="Times New Roman"/>
                        </a:rPr>
                        <a:t>Develop</a:t>
                      </a:r>
                      <a:r>
                        <a:rPr lang="en-US" sz="900" b="0" baseline="0" dirty="0" smtClean="0">
                          <a:effectLst/>
                          <a:latin typeface="Calibri"/>
                          <a:ea typeface="Calibri"/>
                          <a:cs typeface="Times New Roman"/>
                        </a:rPr>
                        <a:t> topic w’ facts, definitions, details.</a:t>
                      </a:r>
                    </a:p>
                    <a:p>
                      <a:pPr marL="0" marR="0" algn="l">
                        <a:lnSpc>
                          <a:spcPct val="100000"/>
                        </a:lnSpc>
                        <a:spcBef>
                          <a:spcPts val="0"/>
                        </a:spcBef>
                        <a:spcAft>
                          <a:spcPts val="0"/>
                        </a:spcAft>
                      </a:pPr>
                      <a:r>
                        <a:rPr lang="en-US" sz="900" b="1" baseline="0" dirty="0" smtClean="0">
                          <a:effectLst/>
                          <a:latin typeface="Calibri"/>
                          <a:ea typeface="Calibri"/>
                          <a:cs typeface="Times New Roman"/>
                        </a:rPr>
                        <a:t>W.3.2c</a:t>
                      </a:r>
                    </a:p>
                    <a:p>
                      <a:pPr marL="0" marR="0" algn="l">
                        <a:lnSpc>
                          <a:spcPct val="100000"/>
                        </a:lnSpc>
                        <a:spcBef>
                          <a:spcPts val="0"/>
                        </a:spcBef>
                        <a:spcAft>
                          <a:spcPts val="0"/>
                        </a:spcAft>
                      </a:pPr>
                      <a:r>
                        <a:rPr lang="en-US" sz="900" b="0" dirty="0" smtClean="0">
                          <a:effectLst/>
                          <a:latin typeface="Calibri"/>
                          <a:ea typeface="Calibri"/>
                          <a:cs typeface="Times New Roman"/>
                        </a:rPr>
                        <a:t>Connect ideas w’ linking words/phrases.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p>
                      <a:pPr marL="0" marR="0" algn="l">
                        <a:lnSpc>
                          <a:spcPct val="100000"/>
                        </a:lnSpc>
                        <a:spcBef>
                          <a:spcPts val="0"/>
                        </a:spcBef>
                        <a:spcAft>
                          <a:spcPts val="0"/>
                        </a:spcAft>
                      </a:pPr>
                      <a:r>
                        <a:rPr lang="en-US" sz="900" b="1" dirty="0" smtClean="0">
                          <a:effectLst/>
                          <a:latin typeface="Calibri"/>
                          <a:ea typeface="Calibri"/>
                          <a:cs typeface="Times New Roman"/>
                        </a:rPr>
                        <a:t>W.3.5</a:t>
                      </a:r>
                    </a:p>
                    <a:p>
                      <a:pPr marL="0" marR="0" algn="l">
                        <a:lnSpc>
                          <a:spcPct val="100000"/>
                        </a:lnSpc>
                        <a:spcBef>
                          <a:spcPts val="0"/>
                        </a:spcBef>
                        <a:spcAft>
                          <a:spcPts val="0"/>
                        </a:spcAft>
                      </a:pPr>
                      <a:r>
                        <a:rPr lang="en-US" sz="900" b="0" dirty="0" smtClean="0">
                          <a:effectLst/>
                          <a:latin typeface="Calibri"/>
                          <a:ea typeface="Calibri"/>
                          <a:cs typeface="Times New Roman"/>
                        </a:rPr>
                        <a:t>Edit, plan, revise with guidance from peers.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r>
                        <a:rPr lang="en-US" sz="900" b="1" dirty="0" smtClean="0"/>
                        <a:t>L.3.4a</a:t>
                      </a:r>
                    </a:p>
                    <a:p>
                      <a:r>
                        <a:rPr lang="en-US" sz="900" dirty="0" smtClean="0"/>
                        <a:t>Sentence level context -word meaning</a:t>
                      </a:r>
                    </a:p>
                    <a:p>
                      <a:r>
                        <a:rPr lang="en-US" sz="900" b="1" dirty="0" smtClean="0"/>
                        <a:t>L.3.5b</a:t>
                      </a:r>
                    </a:p>
                    <a:p>
                      <a:r>
                        <a:rPr lang="en-US" sz="900" dirty="0" smtClean="0"/>
                        <a:t>Connections</a:t>
                      </a:r>
                      <a:r>
                        <a:rPr lang="en-US" sz="900" baseline="0" dirty="0" smtClean="0"/>
                        <a:t> between words and real to life use.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L.3.2.g</a:t>
                      </a:r>
                    </a:p>
                    <a:p>
                      <a:r>
                        <a:rPr lang="en-US" sz="900" dirty="0" smtClean="0"/>
                        <a:t>Use reference materials</a:t>
                      </a:r>
                      <a:r>
                        <a:rPr lang="en-US" sz="900" baseline="0" dirty="0" smtClean="0"/>
                        <a:t> for spelling.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L.3.1i     </a:t>
                      </a:r>
                      <a:r>
                        <a:rPr lang="en-US" sz="900" b="0" dirty="0" smtClean="0"/>
                        <a:t>simple, compound,</a:t>
                      </a:r>
                      <a:r>
                        <a:rPr lang="en-US" sz="900" b="0" baseline="0" dirty="0" smtClean="0"/>
                        <a:t> complex sentences</a:t>
                      </a:r>
                      <a:endParaRPr lang="en-US" sz="900" b="1" dirty="0" smtClean="0"/>
                    </a:p>
                    <a:p>
                      <a:r>
                        <a:rPr lang="en-US" sz="900" b="1" dirty="0" smtClean="0"/>
                        <a:t>L.3.2c    </a:t>
                      </a:r>
                      <a:r>
                        <a:rPr lang="en-US" sz="900" b="0" dirty="0" smtClean="0"/>
                        <a:t>forms</a:t>
                      </a:r>
                      <a:r>
                        <a:rPr lang="en-US" sz="900" b="0" baseline="0" dirty="0" smtClean="0"/>
                        <a:t> and uses possessives</a:t>
                      </a:r>
                      <a:endParaRPr lang="en-US" sz="900" b="1" dirty="0" smtClean="0"/>
                    </a:p>
                    <a:p>
                      <a:r>
                        <a:rPr lang="en-US" sz="900" b="1" dirty="0" smtClean="0"/>
                        <a:t>L.3.2d    </a:t>
                      </a:r>
                      <a:r>
                        <a:rPr lang="en-US" sz="900" b="0" dirty="0" smtClean="0"/>
                        <a:t>commas, quotes in dialogue</a:t>
                      </a:r>
                      <a:endParaRPr lang="en-US" sz="900" b="1" dirty="0" smtClean="0"/>
                    </a:p>
                    <a:p>
                      <a:r>
                        <a:rPr lang="en-US" sz="900" b="1" dirty="0" smtClean="0"/>
                        <a:t>L.3.2b   </a:t>
                      </a:r>
                      <a:r>
                        <a:rPr lang="en-US" sz="900" b="0" dirty="0" smtClean="0"/>
                        <a:t> knows spoken</a:t>
                      </a:r>
                      <a:r>
                        <a:rPr lang="en-US" sz="900" b="0" baseline="0" dirty="0" smtClean="0"/>
                        <a:t> vs </a:t>
                      </a:r>
                      <a:r>
                        <a:rPr lang="en-US" sz="900" b="0" dirty="0" smtClean="0"/>
                        <a:t>written conventions</a:t>
                      </a:r>
                      <a:endParaRPr lang="en-US" sz="900" b="1"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rowSpan="2" gridSpan="2">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vMerge="1">
                  <a:txBody>
                    <a:bodyPr/>
                    <a:lstStyle/>
                    <a:p>
                      <a:endParaRPr lang="en-US"/>
                    </a:p>
                  </a:txBody>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r>
                        <a:rPr lang="en-US" sz="900" b="1" dirty="0" smtClean="0"/>
                        <a:t>SL.3.1c</a:t>
                      </a:r>
                    </a:p>
                    <a:p>
                      <a:r>
                        <a:rPr lang="en-US" sz="900" dirty="0" smtClean="0"/>
                        <a:t>Asks</a:t>
                      </a:r>
                      <a:r>
                        <a:rPr lang="en-US" sz="900" baseline="0" dirty="0" smtClean="0"/>
                        <a:t> questions to clarify understanding.</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SL.3.6</a:t>
                      </a:r>
                    </a:p>
                    <a:p>
                      <a:r>
                        <a:rPr lang="en-US" sz="900" dirty="0" smtClean="0"/>
                        <a:t>Speaks</a:t>
                      </a:r>
                      <a:r>
                        <a:rPr lang="en-US" sz="900" baseline="0" dirty="0" smtClean="0"/>
                        <a:t> in complete sentences.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162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02057829"/>
              </p:ext>
            </p:extLst>
          </p:nvPr>
        </p:nvGraphicFramePr>
        <p:xfrm>
          <a:off x="457200" y="76200"/>
          <a:ext cx="8382000" cy="6101652"/>
        </p:xfrm>
        <a:graphic>
          <a:graphicData uri="http://schemas.openxmlformats.org/drawingml/2006/table">
            <a:tbl>
              <a:tblPr firstRow="1" firstCol="1" bandRow="1"/>
              <a:tblGrid>
                <a:gridCol w="1676400"/>
                <a:gridCol w="2209800"/>
                <a:gridCol w="2438400"/>
                <a:gridCol w="2057400"/>
              </a:tblGrid>
              <a:tr h="74359">
                <a:tc gridSpan="4">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Quarter 3</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Defining/Describing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Literary Analysis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RL.3.4</a:t>
                      </a:r>
                    </a:p>
                    <a:p>
                      <a:pPr marL="0" marR="0" algn="l">
                        <a:lnSpc>
                          <a:spcPct val="100000"/>
                        </a:lnSpc>
                        <a:spcBef>
                          <a:spcPts val="0"/>
                        </a:spcBef>
                        <a:spcAft>
                          <a:spcPts val="0"/>
                        </a:spcAft>
                      </a:pPr>
                      <a:r>
                        <a:rPr lang="en-US" sz="900" b="0" dirty="0" smtClean="0">
                          <a:effectLst/>
                          <a:latin typeface="Calibri"/>
                          <a:ea typeface="Calibri"/>
                          <a:cs typeface="Times New Roman"/>
                        </a:rPr>
                        <a:t>Determine literal from</a:t>
                      </a:r>
                      <a:r>
                        <a:rPr lang="en-US" sz="900" b="0" baseline="0" dirty="0" smtClean="0">
                          <a:effectLst/>
                          <a:latin typeface="Calibri"/>
                          <a:ea typeface="Calibri"/>
                          <a:cs typeface="Times New Roman"/>
                        </a:rPr>
                        <a:t> non-literal words/phrases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RL.3.7</a:t>
                      </a:r>
                    </a:p>
                    <a:p>
                      <a:pPr marL="0" marR="0" algn="l">
                        <a:lnSpc>
                          <a:spcPct val="100000"/>
                        </a:lnSpc>
                        <a:spcBef>
                          <a:spcPts val="0"/>
                        </a:spcBef>
                        <a:spcAft>
                          <a:spcPts val="0"/>
                        </a:spcAft>
                      </a:pPr>
                      <a:r>
                        <a:rPr lang="en-US" sz="900" b="0" dirty="0" smtClean="0">
                          <a:effectLst/>
                          <a:latin typeface="Calibri"/>
                          <a:ea typeface="Calibri"/>
                          <a:cs typeface="Times New Roman"/>
                        </a:rPr>
                        <a:t>How do illustrations convey the text meaning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RL.3.9</a:t>
                      </a:r>
                    </a:p>
                    <a:p>
                      <a:pPr marL="0" marR="0" algn="l">
                        <a:lnSpc>
                          <a:spcPct val="100000"/>
                        </a:lnSpc>
                        <a:spcBef>
                          <a:spcPts val="0"/>
                        </a:spcBef>
                        <a:spcAft>
                          <a:spcPts val="0"/>
                        </a:spcAft>
                      </a:pPr>
                      <a:r>
                        <a:rPr lang="en-US" sz="900" b="0" dirty="0" smtClean="0">
                          <a:effectLst/>
                          <a:latin typeface="Calibri"/>
                          <a:ea typeface="Calibri"/>
                          <a:cs typeface="Times New Roman"/>
                        </a:rPr>
                        <a:t>Compare story elements by same author about similar characters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Inferring</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Story (text) Structure</a:t>
                      </a:r>
                    </a:p>
                    <a:p>
                      <a:pPr>
                        <a:lnSpc>
                          <a:spcPct val="100000"/>
                        </a:lnSpc>
                      </a:pPr>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Evaluating</a:t>
                      </a:r>
                    </a:p>
                    <a:p>
                      <a:pPr>
                        <a:lnSpc>
                          <a:spcPct val="100000"/>
                        </a:lnSpc>
                      </a:pPr>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 </a:t>
                      </a:r>
                    </a:p>
                    <a:p>
                      <a:pPr marL="0" marR="0" algn="l">
                        <a:lnSpc>
                          <a:spcPct val="100000"/>
                        </a:lnSpc>
                        <a:spcBef>
                          <a:spcPts val="0"/>
                        </a:spcBef>
                        <a:spcAft>
                          <a:spcPts val="0"/>
                        </a:spcAft>
                      </a:pPr>
                      <a:r>
                        <a:rPr lang="en-US" sz="900" b="0" dirty="0" smtClean="0">
                          <a:effectLst/>
                          <a:latin typeface="Calibri"/>
                          <a:ea typeface="Calibri"/>
                          <a:cs typeface="Times New Roman"/>
                        </a:rPr>
                        <a:t>Model techniques</a:t>
                      </a:r>
                      <a:r>
                        <a:rPr lang="en-US" sz="900" b="0" baseline="0" dirty="0" smtClean="0">
                          <a:effectLst/>
                          <a:latin typeface="Calibri"/>
                          <a:ea typeface="Calibri"/>
                          <a:cs typeface="Times New Roman"/>
                        </a:rPr>
                        <a:t>, details and event sequences of narrative writing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Introduce Narrator/characters ; organize an event sequence</a:t>
                      </a:r>
                    </a:p>
                    <a:p>
                      <a:pPr marL="0" marR="0" algn="l">
                        <a:lnSpc>
                          <a:spcPct val="100000"/>
                        </a:lnSpc>
                        <a:spcBef>
                          <a:spcPts val="0"/>
                        </a:spcBef>
                        <a:spcAft>
                          <a:spcPts val="0"/>
                        </a:spcAft>
                      </a:pPr>
                      <a:r>
                        <a:rPr lang="en-US" sz="900" b="0" dirty="0" smtClean="0">
                          <a:effectLst/>
                          <a:latin typeface="Calibri"/>
                          <a:ea typeface="Calibri"/>
                          <a:cs typeface="Times New Roman"/>
                        </a:rPr>
                        <a:t>W.3.3b</a:t>
                      </a:r>
                    </a:p>
                    <a:p>
                      <a:pPr marL="0" marR="0" algn="l">
                        <a:lnSpc>
                          <a:spcPct val="100000"/>
                        </a:lnSpc>
                        <a:spcBef>
                          <a:spcPts val="0"/>
                        </a:spcBef>
                        <a:spcAft>
                          <a:spcPts val="0"/>
                        </a:spcAft>
                      </a:pPr>
                      <a:r>
                        <a:rPr lang="en-US" sz="900" b="0" dirty="0" smtClean="0">
                          <a:effectLst/>
                          <a:latin typeface="Calibri"/>
                          <a:ea typeface="Calibri"/>
                          <a:cs typeface="Times New Roman"/>
                        </a:rPr>
                        <a:t>Use dialogue to develop events</a:t>
                      </a:r>
                    </a:p>
                    <a:p>
                      <a:pPr marL="0" marR="0" algn="l">
                        <a:lnSpc>
                          <a:spcPct val="100000"/>
                        </a:lnSpc>
                        <a:spcBef>
                          <a:spcPts val="0"/>
                        </a:spcBef>
                        <a:spcAft>
                          <a:spcPts val="0"/>
                        </a:spcAft>
                      </a:pPr>
                      <a:r>
                        <a:rPr lang="en-US" sz="900" b="0" dirty="0" smtClean="0">
                          <a:effectLst/>
                          <a:latin typeface="Calibri"/>
                          <a:ea typeface="Calibri"/>
                          <a:cs typeface="Times New Roman"/>
                        </a:rPr>
                        <a:t>W.3.3c</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temporal words to signal event order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W.3.3d</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 in narrative writing</a:t>
                      </a:r>
                    </a:p>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L.3.4b     </a:t>
                      </a:r>
                      <a:r>
                        <a:rPr lang="en-US" sz="900" b="0" dirty="0" smtClean="0">
                          <a:effectLst/>
                          <a:latin typeface="Calibri"/>
                          <a:ea typeface="Calibri"/>
                          <a:cs typeface="Times New Roman"/>
                        </a:rPr>
                        <a:t>affixes change</a:t>
                      </a:r>
                      <a:r>
                        <a:rPr lang="en-US" sz="900" b="0" baseline="0" dirty="0" smtClean="0">
                          <a:effectLst/>
                          <a:latin typeface="Calibri"/>
                          <a:ea typeface="Calibri"/>
                          <a:cs typeface="Times New Roman"/>
                        </a:rPr>
                        <a:t> word meaning</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L.3.1d     </a:t>
                      </a:r>
                      <a:r>
                        <a:rPr lang="en-US" sz="900" b="0" dirty="0" smtClean="0">
                          <a:effectLst/>
                          <a:latin typeface="Calibri"/>
                          <a:ea typeface="Calibri"/>
                          <a:cs typeface="Times New Roman"/>
                        </a:rPr>
                        <a:t>use irregular/regular plural nouns</a:t>
                      </a:r>
                    </a:p>
                    <a:p>
                      <a:pPr marL="0" marR="0" algn="l">
                        <a:lnSpc>
                          <a:spcPct val="100000"/>
                        </a:lnSpc>
                        <a:spcBef>
                          <a:spcPts val="0"/>
                        </a:spcBef>
                        <a:spcAft>
                          <a:spcPts val="0"/>
                        </a:spcAft>
                      </a:pPr>
                      <a:r>
                        <a:rPr lang="en-US" sz="900" b="1" dirty="0" smtClean="0">
                          <a:effectLst/>
                          <a:latin typeface="Calibri"/>
                          <a:ea typeface="Calibri"/>
                          <a:cs typeface="Times New Roman"/>
                        </a:rPr>
                        <a:t>L.3.1c     </a:t>
                      </a:r>
                      <a:r>
                        <a:rPr lang="en-US" sz="900" b="0" dirty="0" smtClean="0">
                          <a:effectLst/>
                          <a:latin typeface="Calibri"/>
                          <a:ea typeface="Calibri"/>
                          <a:cs typeface="Times New Roman"/>
                        </a:rPr>
                        <a:t>use abstract nouns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L.3.5c     </a:t>
                      </a:r>
                      <a:r>
                        <a:rPr lang="en-US" sz="900" b="0" dirty="0" smtClean="0">
                          <a:effectLst/>
                          <a:latin typeface="Calibri"/>
                          <a:ea typeface="Calibri"/>
                          <a:cs typeface="Times New Roman"/>
                        </a:rPr>
                        <a:t>use abstract nouns</a:t>
                      </a:r>
                    </a:p>
                    <a:p>
                      <a:pPr marL="0" marR="0" algn="l">
                        <a:lnSpc>
                          <a:spcPct val="100000"/>
                        </a:lnSpc>
                        <a:spcBef>
                          <a:spcPts val="0"/>
                        </a:spcBef>
                        <a:spcAft>
                          <a:spcPts val="0"/>
                        </a:spcAft>
                      </a:pPr>
                      <a:r>
                        <a:rPr lang="en-US" sz="900" b="1" dirty="0" smtClean="0">
                          <a:effectLst/>
                          <a:latin typeface="Calibri"/>
                          <a:ea typeface="Calibri"/>
                          <a:cs typeface="Times New Roman"/>
                        </a:rPr>
                        <a:t>L.3.1d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use irregular/regular plural nouns</a:t>
                      </a:r>
                      <a:endParaRPr lang="en-US" sz="900" b="1"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L.3.1a     </a:t>
                      </a:r>
                      <a:r>
                        <a:rPr lang="en-US" sz="900" b="0" dirty="0" smtClean="0">
                          <a:effectLst/>
                          <a:latin typeface="Calibri"/>
                          <a:ea typeface="Calibri"/>
                          <a:cs typeface="Times New Roman"/>
                        </a:rPr>
                        <a:t>explain the purpose of adjectives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L.3.2a     </a:t>
                      </a:r>
                      <a:r>
                        <a:rPr lang="en-US" sz="900" b="0" dirty="0" smtClean="0"/>
                        <a:t>capitalize</a:t>
                      </a:r>
                      <a:r>
                        <a:rPr lang="en-US" sz="900" b="0" baseline="0" dirty="0" smtClean="0"/>
                        <a:t> words in titles</a:t>
                      </a:r>
                      <a:endParaRPr lang="en-US" sz="900" b="1" dirty="0" smtClean="0"/>
                    </a:p>
                    <a:p>
                      <a:r>
                        <a:rPr lang="en-US" sz="900" b="1" dirty="0" smtClean="0"/>
                        <a:t>L.3.2e     </a:t>
                      </a:r>
                      <a:r>
                        <a:rPr lang="en-US" sz="900" b="0" dirty="0" smtClean="0"/>
                        <a:t>conventional spelling in HFW</a:t>
                      </a:r>
                    </a:p>
                    <a:p>
                      <a:r>
                        <a:rPr lang="en-US" sz="900" b="0" dirty="0" smtClean="0"/>
                        <a:t>                add</a:t>
                      </a:r>
                      <a:r>
                        <a:rPr lang="en-US" sz="900" b="0" baseline="0" dirty="0" smtClean="0"/>
                        <a:t> suffixes to base words</a:t>
                      </a:r>
                      <a:endParaRPr lang="en-US" sz="9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SL.3.1b</a:t>
                      </a:r>
                    </a:p>
                    <a:p>
                      <a:r>
                        <a:rPr lang="en-US" sz="900" b="0" dirty="0" smtClean="0"/>
                        <a:t>Follow agreed upon discussion</a:t>
                      </a:r>
                      <a:r>
                        <a:rPr lang="en-US" sz="900" b="0" baseline="0" dirty="0" smtClean="0"/>
                        <a:t> rules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SL.3.1d</a:t>
                      </a:r>
                    </a:p>
                    <a:p>
                      <a:r>
                        <a:rPr lang="en-US" sz="900" b="0" dirty="0" smtClean="0"/>
                        <a:t>Explain own</a:t>
                      </a:r>
                      <a:r>
                        <a:rPr lang="en-US" sz="900" b="0" baseline="0" dirty="0" smtClean="0"/>
                        <a:t> ideas during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SL.3.3</a:t>
                      </a:r>
                    </a:p>
                    <a:p>
                      <a:r>
                        <a:rPr lang="en-US" sz="900" b="0" dirty="0" smtClean="0"/>
                        <a:t>Ask</a:t>
                      </a:r>
                      <a:r>
                        <a:rPr lang="en-US" sz="900" b="0" baseline="0" dirty="0" smtClean="0"/>
                        <a:t> questions, elaborate and use details during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dirty="0" smtClean="0"/>
                        <a:t>Defining/Describing</a:t>
                      </a:r>
                      <a:endParaRPr lang="en-US" sz="9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Explaining</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Compare/Contrast</a:t>
                      </a:r>
                    </a:p>
                    <a:p>
                      <a:pPr algn="ctr">
                        <a:lnSpc>
                          <a:spcPct val="100000"/>
                        </a:lnSpc>
                      </a:pPr>
                      <a:r>
                        <a:rPr lang="en-US" sz="900" b="1" dirty="0" smtClean="0"/>
                        <a:t>Evaluate</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RI.3.4</a:t>
                      </a:r>
                    </a:p>
                    <a:p>
                      <a:pPr marL="0" marR="0" algn="l">
                        <a:lnSpc>
                          <a:spcPct val="100000"/>
                        </a:lnSpc>
                        <a:spcBef>
                          <a:spcPts val="0"/>
                        </a:spcBef>
                        <a:spcAft>
                          <a:spcPts val="0"/>
                        </a:spcAft>
                      </a:pPr>
                      <a:r>
                        <a:rPr lang="en-US" sz="900" b="0" dirty="0" smtClean="0">
                          <a:effectLst/>
                          <a:latin typeface="+mn-lt"/>
                          <a:ea typeface="Calibri"/>
                          <a:cs typeface="Times New Roman"/>
                        </a:rPr>
                        <a:t>Determine academic and domain –specific </a:t>
                      </a:r>
                    </a:p>
                    <a:p>
                      <a:pPr marL="0" marR="0" algn="l">
                        <a:lnSpc>
                          <a:spcPct val="100000"/>
                        </a:lnSpc>
                        <a:spcBef>
                          <a:spcPts val="0"/>
                        </a:spcBef>
                        <a:spcAft>
                          <a:spcPts val="0"/>
                        </a:spcAft>
                      </a:pPr>
                      <a:r>
                        <a:rPr lang="en-US" sz="900" b="0" dirty="0" smtClean="0">
                          <a:effectLst/>
                          <a:latin typeface="+mn-lt"/>
                          <a:ea typeface="Calibri"/>
                          <a:cs typeface="Times New Roman"/>
                        </a:rPr>
                        <a:t>Words/phrases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RI.3.8</a:t>
                      </a:r>
                    </a:p>
                    <a:p>
                      <a:r>
                        <a:rPr lang="en-US" sz="900" b="0" dirty="0" smtClean="0"/>
                        <a:t>Describe how text is connected by specific structures (i.e., comparison,</a:t>
                      </a:r>
                      <a:r>
                        <a:rPr lang="en-US" sz="900" b="0" baseline="0" dirty="0" smtClean="0"/>
                        <a:t> cause/effect)</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points in 2 texts on the same topic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Structure (informational)</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Organization</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Monitor</a:t>
                      </a:r>
                      <a:r>
                        <a:rPr lang="en-US" sz="900" baseline="0" dirty="0" smtClean="0"/>
                        <a:t>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W.3.2 and W.3.2a</a:t>
                      </a:r>
                    </a:p>
                    <a:p>
                      <a:r>
                        <a:rPr lang="en-US" sz="900" b="0" dirty="0" smtClean="0"/>
                        <a:t>Model techniques to</a:t>
                      </a:r>
                      <a:r>
                        <a:rPr lang="en-US" sz="900" b="0" baseline="0" dirty="0" smtClean="0"/>
                        <a:t> convey ideas and group related information together</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W.3.2b and W.3.2c</a:t>
                      </a:r>
                    </a:p>
                    <a:p>
                      <a:r>
                        <a:rPr lang="en-US" sz="900" b="0" dirty="0" smtClean="0"/>
                        <a:t>Develop</a:t>
                      </a:r>
                      <a:r>
                        <a:rPr lang="en-US" sz="900" b="0" baseline="0" dirty="0" smtClean="0"/>
                        <a:t> a topic with facts using linking words</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L.3.4c  </a:t>
                      </a:r>
                    </a:p>
                    <a:p>
                      <a:r>
                        <a:rPr lang="en-US" sz="900" dirty="0" smtClean="0"/>
                        <a:t>Use root words as clues to meaning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L.3.3.a</a:t>
                      </a:r>
                      <a:endParaRPr lang="en-US" sz="900" b="1" dirty="0"/>
                    </a:p>
                    <a:p>
                      <a:r>
                        <a:rPr lang="en-US" sz="900" dirty="0" smtClean="0"/>
                        <a:t>Choose</a:t>
                      </a:r>
                      <a:r>
                        <a:rPr lang="en-US" sz="900" baseline="0" dirty="0" smtClean="0"/>
                        <a:t> words for effect</a:t>
                      </a:r>
                    </a:p>
                    <a:p>
                      <a:r>
                        <a:rPr lang="en-US" sz="900" b="1" baseline="0" dirty="0" smtClean="0"/>
                        <a:t>L.3.2f</a:t>
                      </a:r>
                    </a:p>
                    <a:p>
                      <a:r>
                        <a:rPr lang="en-US" sz="900" baseline="0" dirty="0" smtClean="0"/>
                        <a:t>Use spelling patterns  when writing words</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L.3.2b</a:t>
                      </a:r>
                    </a:p>
                    <a:p>
                      <a:r>
                        <a:rPr lang="en-US" sz="900" b="0" dirty="0" smtClean="0"/>
                        <a:t>Use</a:t>
                      </a:r>
                      <a:r>
                        <a:rPr lang="en-US" sz="900" b="0" baseline="0" dirty="0" smtClean="0"/>
                        <a:t> commas in addresses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SL.3.2</a:t>
                      </a:r>
                    </a:p>
                    <a:p>
                      <a:r>
                        <a:rPr lang="en-US" sz="900" b="0" dirty="0" smtClean="0"/>
                        <a:t>Determine</a:t>
                      </a:r>
                      <a:r>
                        <a:rPr lang="en-US" sz="900" b="0" baseline="0" dirty="0" smtClean="0"/>
                        <a:t> main ideas  of information presented in diverse media</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SL.3.4</a:t>
                      </a:r>
                    </a:p>
                    <a:p>
                      <a:r>
                        <a:rPr lang="en-US" sz="900" b="0" dirty="0" smtClean="0"/>
                        <a:t>Report on a topic or text with appropriate facts and descriptive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907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68518597"/>
              </p:ext>
            </p:extLst>
          </p:nvPr>
        </p:nvGraphicFramePr>
        <p:xfrm>
          <a:off x="457200" y="60961"/>
          <a:ext cx="8305800" cy="6507480"/>
        </p:xfrm>
        <a:graphic>
          <a:graphicData uri="http://schemas.openxmlformats.org/drawingml/2006/table">
            <a:tbl>
              <a:tblPr firstRow="1" firstCol="1" bandRow="1"/>
              <a:tblGrid>
                <a:gridCol w="1752600"/>
                <a:gridCol w="2209800"/>
                <a:gridCol w="2362200"/>
                <a:gridCol w="198120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3 -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 – Summarize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 Opinions</a:t>
                      </a:r>
                    </a:p>
                    <a:p>
                      <a:pPr algn="ctr">
                        <a:lnSpc>
                          <a:spcPct val="100000"/>
                        </a:lnSpc>
                      </a:pP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Hypothesis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RL.3.3</a:t>
                      </a:r>
                    </a:p>
                    <a:p>
                      <a:pPr marL="0" marR="0" algn="l">
                        <a:lnSpc>
                          <a:spcPct val="100000"/>
                        </a:lnSpc>
                        <a:spcBef>
                          <a:spcPts val="0"/>
                        </a:spcBef>
                        <a:spcAft>
                          <a:spcPts val="0"/>
                        </a:spcAft>
                      </a:pPr>
                      <a:r>
                        <a:rPr lang="en-US" sz="900" b="0" dirty="0" smtClean="0">
                          <a:effectLst/>
                          <a:latin typeface="Calibri"/>
                          <a:ea typeface="Calibri"/>
                          <a:cs typeface="Times New Roman"/>
                        </a:rPr>
                        <a:t>Describe Character traits, motivations, feelings.  How do traits contribute to the sequence of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RL.3.6</a:t>
                      </a:r>
                    </a:p>
                    <a:p>
                      <a:pPr marL="0" marR="0" algn="l">
                        <a:lnSpc>
                          <a:spcPct val="100000"/>
                        </a:lnSpc>
                        <a:spcBef>
                          <a:spcPts val="0"/>
                        </a:spcBef>
                        <a:spcAft>
                          <a:spcPts val="0"/>
                        </a:spcAft>
                      </a:pPr>
                      <a:r>
                        <a:rPr lang="en-US" sz="900" b="0" dirty="0" smtClean="0">
                          <a:effectLst/>
                          <a:latin typeface="Calibri"/>
                          <a:ea typeface="Calibri"/>
                          <a:cs typeface="Times New Roman"/>
                        </a:rPr>
                        <a:t>What is the narrator’s or characters’ point of view?  What is yours?  How are they different?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themes, setting and plots</a:t>
                      </a:r>
                      <a:r>
                        <a:rPr lang="en-US" sz="900" b="0" baseline="0" dirty="0" smtClean="0">
                          <a:effectLst/>
                          <a:latin typeface="Calibri"/>
                          <a:ea typeface="Calibri"/>
                          <a:cs typeface="Times New Roman"/>
                        </a:rPr>
                        <a:t> (same author).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Noting Details</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Making Judgments</a:t>
                      </a:r>
                    </a:p>
                    <a:p>
                      <a:pPr>
                        <a:lnSpc>
                          <a:spcPct val="100000"/>
                        </a:lnSpc>
                      </a:pPr>
                      <a:r>
                        <a:rPr lang="en-US" sz="900" dirty="0" smtClean="0"/>
                        <a:t>Evaluate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Drawing Conclusions</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W.3.1-a</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(show planning for ) what is an opinion piece? How does it support a point of view with reasons?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W.3.1b-c </a:t>
                      </a:r>
                      <a:r>
                        <a:rPr lang="en-US" sz="900" b="0" dirty="0" smtClean="0">
                          <a:effectLst/>
                          <a:latin typeface="Calibri"/>
                          <a:ea typeface="Calibri"/>
                          <a:cs typeface="Times New Roman"/>
                        </a:rPr>
                        <a:t>(rough draft)</a:t>
                      </a:r>
                    </a:p>
                    <a:p>
                      <a:pPr marL="0" marR="0" algn="l">
                        <a:lnSpc>
                          <a:spcPct val="100000"/>
                        </a:lnSpc>
                        <a:spcBef>
                          <a:spcPts val="0"/>
                        </a:spcBef>
                        <a:spcAft>
                          <a:spcPts val="0"/>
                        </a:spcAft>
                      </a:pPr>
                      <a:r>
                        <a:rPr lang="en-US" sz="900" b="0" dirty="0" smtClean="0">
                          <a:effectLst/>
                          <a:latin typeface="Calibri"/>
                          <a:ea typeface="Calibri"/>
                          <a:cs typeface="Times New Roman"/>
                        </a:rPr>
                        <a:t>Student</a:t>
                      </a:r>
                      <a:r>
                        <a:rPr lang="en-US" sz="900" b="0" baseline="0" dirty="0" smtClean="0">
                          <a:effectLst/>
                          <a:latin typeface="Calibri"/>
                          <a:ea typeface="Calibri"/>
                          <a:cs typeface="Times New Roman"/>
                        </a:rPr>
                        <a:t> writing opinion piece – focus on providing reasons that support the opinion and  linking words/phrases (because, therefore, since, etc…)(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W.3.1d</a:t>
                      </a:r>
                    </a:p>
                    <a:p>
                      <a:pPr marL="0" marR="0" algn="l">
                        <a:lnSpc>
                          <a:spcPct val="100000"/>
                        </a:lnSpc>
                        <a:spcBef>
                          <a:spcPts val="0"/>
                        </a:spcBef>
                        <a:spcAft>
                          <a:spcPts val="0"/>
                        </a:spcAft>
                      </a:pPr>
                      <a:r>
                        <a:rPr lang="en-US" sz="900" b="0" dirty="0" smtClean="0">
                          <a:effectLst/>
                          <a:latin typeface="Calibri"/>
                          <a:ea typeface="Calibri"/>
                          <a:cs typeface="Times New Roman"/>
                        </a:rPr>
                        <a:t>Complete opinion piece – provide a concluding</a:t>
                      </a:r>
                      <a:r>
                        <a:rPr lang="en-US" sz="900" b="0" baseline="0" dirty="0" smtClean="0">
                          <a:effectLst/>
                          <a:latin typeface="Calibri"/>
                          <a:ea typeface="Calibri"/>
                          <a:cs typeface="Times New Roman"/>
                        </a:rPr>
                        <a:t> statement or section.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38">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L.3.5b</a:t>
                      </a:r>
                    </a:p>
                    <a:p>
                      <a:pPr marL="0" marR="0" algn="l">
                        <a:lnSpc>
                          <a:spcPct val="100000"/>
                        </a:lnSpc>
                        <a:spcBef>
                          <a:spcPts val="0"/>
                        </a:spcBef>
                        <a:spcAft>
                          <a:spcPts val="0"/>
                        </a:spcAft>
                      </a:pPr>
                      <a:r>
                        <a:rPr lang="en-US" sz="900" b="0" dirty="0" smtClean="0">
                          <a:effectLst/>
                          <a:latin typeface="Calibri"/>
                          <a:ea typeface="Calibri"/>
                          <a:cs typeface="Times New Roman"/>
                        </a:rPr>
                        <a:t>Identify real life connects between words and uses (connect to characterization)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L.3.1e</a:t>
                      </a:r>
                    </a:p>
                    <a:p>
                      <a:pPr marL="0" marR="0" algn="l">
                        <a:lnSpc>
                          <a:spcPct val="100000"/>
                        </a:lnSpc>
                        <a:spcBef>
                          <a:spcPts val="0"/>
                        </a:spcBef>
                        <a:spcAft>
                          <a:spcPts val="0"/>
                        </a:spcAft>
                      </a:pPr>
                      <a:r>
                        <a:rPr lang="en-US" sz="900" b="0" dirty="0" smtClean="0">
                          <a:effectLst/>
                          <a:latin typeface="Calibri"/>
                          <a:ea typeface="Calibri"/>
                          <a:cs typeface="Times New Roman"/>
                        </a:rPr>
                        <a:t>In writing form and use the simple verb tenses.</a:t>
                      </a:r>
                    </a:p>
                    <a:p>
                      <a:pPr marL="0" marR="0" algn="l">
                        <a:lnSpc>
                          <a:spcPct val="100000"/>
                        </a:lnSpc>
                        <a:spcBef>
                          <a:spcPts val="0"/>
                        </a:spcBef>
                        <a:spcAft>
                          <a:spcPts val="0"/>
                        </a:spcAft>
                      </a:pPr>
                      <a:r>
                        <a:rPr lang="en-US" sz="900" b="1" dirty="0" smtClean="0">
                          <a:effectLst/>
                          <a:latin typeface="Calibri"/>
                          <a:ea typeface="Calibri"/>
                          <a:cs typeface="Times New Roman"/>
                        </a:rPr>
                        <a:t>L.3.1f</a:t>
                      </a:r>
                    </a:p>
                    <a:p>
                      <a:pPr marL="0" marR="0" algn="l">
                        <a:lnSpc>
                          <a:spcPct val="100000"/>
                        </a:lnSpc>
                        <a:spcBef>
                          <a:spcPts val="0"/>
                        </a:spcBef>
                        <a:spcAft>
                          <a:spcPts val="0"/>
                        </a:spcAft>
                      </a:pPr>
                      <a:r>
                        <a:rPr lang="en-US" sz="900" b="0" dirty="0" smtClean="0">
                          <a:effectLst/>
                          <a:latin typeface="Calibri"/>
                          <a:ea typeface="Calibri"/>
                          <a:cs typeface="Times New Roman"/>
                        </a:rPr>
                        <a:t>Subject-Verb-Pronoun</a:t>
                      </a:r>
                      <a:r>
                        <a:rPr lang="en-US" sz="900" b="0" baseline="0" dirty="0" smtClean="0">
                          <a:effectLst/>
                          <a:latin typeface="Calibri"/>
                          <a:ea typeface="Calibri"/>
                          <a:cs typeface="Times New Roman"/>
                        </a:rPr>
                        <a:t> agreements.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a:t>
                      </a:r>
                    </a:p>
                    <a:p>
                      <a:r>
                        <a:rPr lang="en-US" sz="900" b="0" dirty="0" smtClean="0"/>
                        <a:t>Demonstrate commands of standard English when writing.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SL.3.3</a:t>
                      </a:r>
                    </a:p>
                    <a:p>
                      <a:r>
                        <a:rPr lang="en-US" sz="900" b="0" dirty="0" smtClean="0"/>
                        <a:t>Ask and answer questions of a speaker.</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a:t>
                      </a:r>
                    </a:p>
                    <a:p>
                      <a:r>
                        <a:rPr lang="en-US" sz="900" b="0" dirty="0" smtClean="0"/>
                        <a:t>Engage collaboratively</a:t>
                      </a:r>
                      <a:r>
                        <a:rPr lang="en-US" sz="900" b="0" baseline="0" dirty="0" smtClean="0"/>
                        <a:t> in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SL.3.6</a:t>
                      </a:r>
                    </a:p>
                    <a:p>
                      <a:r>
                        <a:rPr lang="en-US" sz="900" b="0" dirty="0" smtClean="0"/>
                        <a:t>Speak in complete sentences.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a:t>
                      </a:r>
                      <a:r>
                        <a:rPr lang="en-US" sz="1000" b="1" baseline="0" dirty="0" smtClean="0"/>
                        <a:t> – Summarize</a:t>
                      </a: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 Opinions</a:t>
                      </a:r>
                    </a:p>
                    <a:p>
                      <a:pPr algn="ctr">
                        <a:lnSpc>
                          <a:spcPct val="100000"/>
                        </a:lnSpc>
                      </a:pPr>
                      <a:r>
                        <a:rPr lang="en-US" sz="1000" b="1" dirty="0" smtClean="0"/>
                        <a:t>Compare/Contrast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Drawing</a:t>
                      </a:r>
                      <a:r>
                        <a:rPr lang="en-US" sz="1000" b="1" baseline="0" dirty="0" smtClean="0"/>
                        <a:t> Conclusions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RI.3.3</a:t>
                      </a:r>
                    </a:p>
                    <a:p>
                      <a:pPr marL="0" marR="0" algn="l">
                        <a:lnSpc>
                          <a:spcPct val="100000"/>
                        </a:lnSpc>
                        <a:spcBef>
                          <a:spcPts val="0"/>
                        </a:spcBef>
                        <a:spcAft>
                          <a:spcPts val="0"/>
                        </a:spcAft>
                      </a:pPr>
                      <a:r>
                        <a:rPr lang="en-US" sz="900" b="0" dirty="0" smtClean="0">
                          <a:effectLst/>
                          <a:latin typeface="+mn-lt"/>
                          <a:ea typeface="Calibri"/>
                          <a:cs typeface="Times New Roman"/>
                        </a:rPr>
                        <a:t>Describe relationships between events, concepts or procedures using time, sequence and cause/effect.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RI.3.6</a:t>
                      </a:r>
                    </a:p>
                    <a:p>
                      <a:pPr marL="0" marR="0" algn="l">
                        <a:lnSpc>
                          <a:spcPct val="100000"/>
                        </a:lnSpc>
                        <a:spcBef>
                          <a:spcPts val="0"/>
                        </a:spcBef>
                        <a:spcAft>
                          <a:spcPts val="0"/>
                        </a:spcAft>
                      </a:pPr>
                      <a:r>
                        <a:rPr lang="en-US" sz="900" b="0" dirty="0" smtClean="0">
                          <a:effectLst/>
                          <a:latin typeface="Calibri"/>
                          <a:ea typeface="Calibri"/>
                          <a:cs typeface="Times New Roman"/>
                        </a:rPr>
                        <a:t>Distinguish own point of view from that of the author’s (author’s purpose).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important</a:t>
                      </a:r>
                      <a:r>
                        <a:rPr lang="en-US" sz="900" b="0" baseline="0" dirty="0" smtClean="0">
                          <a:effectLst/>
                          <a:latin typeface="Calibri"/>
                          <a:ea typeface="Calibri"/>
                          <a:cs typeface="Times New Roman"/>
                        </a:rPr>
                        <a:t> points and key details in two texts on the same topic.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Predicting Outcomes</a:t>
                      </a:r>
                    </a:p>
                    <a:p>
                      <a:pPr marL="0" marR="0" algn="l">
                        <a:lnSpc>
                          <a:spcPct val="100000"/>
                        </a:lnSpc>
                        <a:spcBef>
                          <a:spcPts val="0"/>
                        </a:spcBef>
                        <a:spcAft>
                          <a:spcPts val="0"/>
                        </a:spcAft>
                      </a:pPr>
                      <a:r>
                        <a:rPr lang="en-US" sz="900" dirty="0" smtClean="0">
                          <a:effectLst/>
                          <a:latin typeface="+mn-lt"/>
                          <a:ea typeface="Calibri"/>
                          <a:cs typeface="Times New Roman"/>
                        </a:rPr>
                        <a:t>Monitor/Clarify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Problem Solving</a:t>
                      </a:r>
                    </a:p>
                    <a:p>
                      <a:pPr>
                        <a:lnSpc>
                          <a:spcPct val="100000"/>
                        </a:lnSpc>
                      </a:pPr>
                      <a:r>
                        <a:rPr lang="en-US" sz="900" dirty="0" smtClean="0"/>
                        <a:t>Evaluate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Making Generalizations</a:t>
                      </a:r>
                    </a:p>
                    <a:p>
                      <a:r>
                        <a:rPr lang="en-US" sz="900" dirty="0" smtClean="0"/>
                        <a:t>Summarizing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a:t>
                      </a:r>
                    </a:p>
                    <a:p>
                      <a:pPr marL="0" marR="0" algn="l">
                        <a:lnSpc>
                          <a:spcPct val="100000"/>
                        </a:lnSpc>
                        <a:spcBef>
                          <a:spcPts val="0"/>
                        </a:spcBef>
                        <a:spcAft>
                          <a:spcPts val="0"/>
                        </a:spcAft>
                      </a:pPr>
                      <a:r>
                        <a:rPr lang="en-US" sz="900" b="0" dirty="0" smtClean="0">
                          <a:effectLst/>
                          <a:latin typeface="Calibri"/>
                          <a:ea typeface="Calibri"/>
                          <a:cs typeface="Times New Roman"/>
                        </a:rPr>
                        <a:t>Model time, sequence</a:t>
                      </a:r>
                      <a:r>
                        <a:rPr lang="en-US" sz="900" b="0" baseline="0" dirty="0" smtClean="0">
                          <a:effectLst/>
                          <a:latin typeface="Calibri"/>
                          <a:ea typeface="Calibri"/>
                          <a:cs typeface="Times New Roman"/>
                        </a:rPr>
                        <a:t> or cause effect in events, concepts or procedures in order to write an informaitonal text.  Group related ideas together (research)</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W.3.2b-c </a:t>
                      </a:r>
                      <a:r>
                        <a:rPr lang="en-US" sz="900" b="0" dirty="0" smtClean="0">
                          <a:effectLst/>
                          <a:latin typeface="Calibri"/>
                          <a:ea typeface="Calibri"/>
                          <a:cs typeface="Times New Roman"/>
                        </a:rPr>
                        <a:t>(rough draft)</a:t>
                      </a:r>
                    </a:p>
                    <a:p>
                      <a:pPr marL="0" marR="0" algn="l">
                        <a:lnSpc>
                          <a:spcPct val="100000"/>
                        </a:lnSpc>
                        <a:spcBef>
                          <a:spcPts val="0"/>
                        </a:spcBef>
                        <a:spcAft>
                          <a:spcPts val="0"/>
                        </a:spcAft>
                      </a:pPr>
                      <a:r>
                        <a:rPr lang="en-US" sz="900" b="0" dirty="0" smtClean="0">
                          <a:effectLst/>
                          <a:latin typeface="Calibri"/>
                          <a:ea typeface="Calibri"/>
                          <a:cs typeface="Times New Roman"/>
                        </a:rPr>
                        <a:t>Develop writing topic with facts, definition and details, linking words and phrases to connect ideas.</a:t>
                      </a:r>
                    </a:p>
                    <a:p>
                      <a:pPr marL="0" marR="0" algn="l">
                        <a:lnSpc>
                          <a:spcPct val="100000"/>
                        </a:lnSpc>
                        <a:spcBef>
                          <a:spcPts val="0"/>
                        </a:spcBef>
                        <a:spcAft>
                          <a:spcPts val="0"/>
                        </a:spcAft>
                      </a:pPr>
                      <a:r>
                        <a:rPr lang="en-US" sz="900" b="1" dirty="0" smtClean="0">
                          <a:effectLst/>
                          <a:latin typeface="Calibri"/>
                          <a:ea typeface="Calibri"/>
                          <a:cs typeface="Times New Roman"/>
                        </a:rPr>
                        <a:t>W.3.8</a:t>
                      </a:r>
                    </a:p>
                    <a:p>
                      <a:pPr marL="0" marR="0" algn="l">
                        <a:lnSpc>
                          <a:spcPct val="100000"/>
                        </a:lnSpc>
                        <a:spcBef>
                          <a:spcPts val="0"/>
                        </a:spcBef>
                        <a:spcAft>
                          <a:spcPts val="0"/>
                        </a:spcAft>
                      </a:pPr>
                      <a:r>
                        <a:rPr lang="en-US" sz="900" b="0" dirty="0" smtClean="0">
                          <a:effectLst/>
                          <a:latin typeface="Calibri"/>
                          <a:ea typeface="Calibri"/>
                          <a:cs typeface="Times New Roman"/>
                        </a:rPr>
                        <a:t>Gather information from digital sources, take notes and sort evidence.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mn-lt"/>
                          <a:ea typeface="Calibri"/>
                          <a:cs typeface="Times New Roman"/>
                        </a:rPr>
                        <a:t>Complete informational piece – provide a concluding statement or section.  Support with key details and points  as well as differences</a:t>
                      </a:r>
                      <a:r>
                        <a:rPr lang="en-US" sz="900" b="0" baseline="0" dirty="0" smtClean="0">
                          <a:effectLst/>
                          <a:latin typeface="+mn-lt"/>
                          <a:ea typeface="Calibri"/>
                          <a:cs typeface="Times New Roman"/>
                        </a:rPr>
                        <a:t> in points of view.</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L.3.1g</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0" dirty="0" smtClean="0">
                          <a:effectLst/>
                          <a:latin typeface="Calibri"/>
                          <a:ea typeface="Calibri"/>
                          <a:cs typeface="Times New Roman"/>
                        </a:rPr>
                        <a:t>Comparative/Superlative</a:t>
                      </a:r>
                      <a:r>
                        <a:rPr lang="en-US" sz="900" b="0" baseline="0" dirty="0" smtClean="0">
                          <a:effectLst/>
                          <a:latin typeface="Calibri"/>
                          <a:ea typeface="Calibri"/>
                          <a:cs typeface="Times New Roman"/>
                        </a:rPr>
                        <a:t> adjectives &amp; adverbs</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L.3.2g</a:t>
                      </a:r>
                    </a:p>
                    <a:p>
                      <a:pPr marL="0" marR="0" algn="l">
                        <a:lnSpc>
                          <a:spcPct val="100000"/>
                        </a:lnSpc>
                        <a:spcBef>
                          <a:spcPts val="0"/>
                        </a:spcBef>
                        <a:spcAft>
                          <a:spcPts val="0"/>
                        </a:spcAft>
                      </a:pPr>
                      <a:r>
                        <a:rPr lang="en-US" sz="900" b="0" dirty="0" smtClean="0">
                          <a:effectLst/>
                          <a:latin typeface="Calibri"/>
                          <a:ea typeface="Calibri"/>
                          <a:cs typeface="Times New Roman"/>
                        </a:rPr>
                        <a:t>Consult reference materials to check spelling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L.3.4d</a:t>
                      </a:r>
                    </a:p>
                    <a:p>
                      <a:r>
                        <a:rPr lang="en-US" sz="900" b="0" dirty="0" smtClean="0"/>
                        <a:t>Use glossaries, dictionaries print and digital to clarify meaning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SL.3.1A</a:t>
                      </a:r>
                    </a:p>
                    <a:p>
                      <a:r>
                        <a:rPr lang="en-US" sz="900" b="0" dirty="0" smtClean="0"/>
                        <a:t>Come to discussions prepared</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SL.3.1D</a:t>
                      </a:r>
                    </a:p>
                    <a:p>
                      <a:r>
                        <a:rPr lang="en-US" sz="900" b="0" dirty="0" smtClean="0"/>
                        <a:t>Explain own ideas in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SL.3.5</a:t>
                      </a:r>
                    </a:p>
                    <a:p>
                      <a:r>
                        <a:rPr lang="en-US" sz="900" b="0" dirty="0" smtClean="0"/>
                        <a:t>Create audio of fluent readings…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5531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61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7624129"/>
              </p:ext>
            </p:extLst>
          </p:nvPr>
        </p:nvGraphicFramePr>
        <p:xfrm>
          <a:off x="152400" y="1371600"/>
          <a:ext cx="8907824" cy="4053840"/>
        </p:xfrm>
        <a:graphic>
          <a:graphicData uri="http://schemas.openxmlformats.org/drawingml/2006/table">
            <a:tbl>
              <a:tblPr firstRow="1" firstCol="1" bandRow="1"/>
              <a:tblGrid>
                <a:gridCol w="3441032"/>
                <a:gridCol w="1529748"/>
                <a:gridCol w="1389959"/>
                <a:gridCol w="1327885"/>
                <a:gridCol w="1219200"/>
              </a:tblGrid>
              <a:tr h="609600">
                <a:tc gridSpan="5">
                  <a:txBody>
                    <a:bodyPr/>
                    <a:lstStyle/>
                    <a:p>
                      <a:pPr marL="0" marR="0" algn="l">
                        <a:lnSpc>
                          <a:spcPct val="100000"/>
                        </a:lnSpc>
                        <a:spcBef>
                          <a:spcPts val="0"/>
                        </a:spcBef>
                        <a:spcAft>
                          <a:spcPts val="0"/>
                        </a:spcAft>
                      </a:pPr>
                      <a:r>
                        <a:rPr lang="en-US" sz="1200" b="1" i="0" u="sng" dirty="0" smtClean="0">
                          <a:effectLst/>
                          <a:latin typeface="+mn-lt"/>
                          <a:ea typeface="Calibri"/>
                          <a:cs typeface="Times New Roman"/>
                        </a:rPr>
                        <a:t>CCSS.ELA-LITERACY.W.K.3 Narrative Writing</a:t>
                      </a:r>
                    </a:p>
                    <a:p>
                      <a:pPr marL="0" marR="0" algn="l">
                        <a:lnSpc>
                          <a:spcPct val="100000"/>
                        </a:lnSpc>
                        <a:spcBef>
                          <a:spcPts val="0"/>
                        </a:spcBef>
                        <a:spcAft>
                          <a:spcPts val="0"/>
                        </a:spcAft>
                      </a:pPr>
                      <a:r>
                        <a:rPr lang="en-US" sz="1200" b="0" i="0" u="none" dirty="0" smtClean="0">
                          <a:effectLst/>
                          <a:latin typeface="+mn-lt"/>
                          <a:ea typeface="Calibri"/>
                          <a:cs typeface="Times New Roman"/>
                        </a:rPr>
                        <a:t>Use a combination of drawing, dictating, and writing to narrate a single event or several loosely linked events</a:t>
                      </a:r>
                      <a:r>
                        <a:rPr lang="en-US" sz="1200" b="1" i="0" u="none" dirty="0" smtClean="0">
                          <a:effectLst/>
                          <a:latin typeface="+mn-lt"/>
                          <a:ea typeface="Calibri"/>
                          <a:cs typeface="Times New Roman"/>
                        </a:rPr>
                        <a:t>, tell about the events in the order in which they occurred</a:t>
                      </a:r>
                      <a:r>
                        <a:rPr lang="en-US" sz="1200" b="0" i="0" u="none" dirty="0" smtClean="0">
                          <a:effectLst/>
                          <a:latin typeface="+mn-lt"/>
                          <a:ea typeface="Calibri"/>
                          <a:cs typeface="Times New Roman"/>
                        </a:rPr>
                        <a:t>, and provide a reaction to what happened.</a:t>
                      </a:r>
                      <a:endParaRPr lang="en-US" sz="1200" b="0" i="0" u="none"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99060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Rocky Runs Away</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From the Beach to the Sea, From the Sand to the Pond</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Jared and the Talking Sheep</a:t>
                      </a: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A Beaver’s Habitat ,</a:t>
                      </a:r>
                      <a:r>
                        <a:rPr lang="en-US" sz="1100" b="0" baseline="0" dirty="0" smtClean="0">
                          <a:effectLst/>
                          <a:latin typeface="Calibri"/>
                          <a:ea typeface="Calibri"/>
                          <a:cs typeface="Times New Roman"/>
                        </a:rPr>
                        <a:t> </a:t>
                      </a:r>
                      <a:r>
                        <a:rPr lang="en-US" sz="1100" b="0" dirty="0" smtClean="0">
                          <a:effectLst/>
                          <a:latin typeface="Calibri"/>
                          <a:ea typeface="Calibri"/>
                          <a:cs typeface="Times New Roman"/>
                        </a:rPr>
                        <a:t>Duck’s Habitat</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smtClean="0">
                        <a:ln>
                          <a:noFill/>
                        </a:ln>
                        <a:solidFill>
                          <a:prstClr val="black"/>
                        </a:solidFill>
                        <a:effectLst/>
                        <a:uLnTx/>
                        <a:uFillTx/>
                        <a:latin typeface="+mn-lt"/>
                        <a:ea typeface="+mn-ea"/>
                        <a:cs typeface="+mn-cs"/>
                      </a:endParaRP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W.K.3b </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sng" strike="noStrike" kern="1200" cap="none" spc="0" normalizeH="0" baseline="0" noProof="0" dirty="0" smtClean="0">
                          <a:ln>
                            <a:noFill/>
                          </a:ln>
                          <a:solidFill>
                            <a:prstClr val="black"/>
                          </a:solidFill>
                          <a:effectLst/>
                          <a:uLnTx/>
                          <a:uFillTx/>
                          <a:latin typeface="+mn-lt"/>
                          <a:ea typeface="+mn-ea"/>
                          <a:cs typeface="+mn-cs"/>
                        </a:rPr>
                        <a:t>Temporal Words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…tell</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 order of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endParaRP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W.K.3d</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sensory elaboration in</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detail</a:t>
                      </a:r>
                      <a:r>
                        <a:rPr kumimoji="0" lang="en-US" sz="1000" b="1" i="0" u="none" strike="noStrike" kern="1200" cap="none" spc="0" normalizeH="0" baseline="0" noProof="0" dirty="0" smtClean="0">
                          <a:ln>
                            <a:noFill/>
                          </a:ln>
                          <a:solidFill>
                            <a:prstClr val="black"/>
                          </a:solidFill>
                          <a:effectLst/>
                          <a:uLnTx/>
                          <a:uFillTx/>
                          <a:latin typeface="+mn-lt"/>
                          <a:ea typeface="+mn-ea"/>
                          <a:cs typeface="Helvetica" pitchFamily="34" charset="0"/>
                        </a:rPr>
                        <a:t>s </a:t>
                      </a: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about an event</a:t>
                      </a:r>
                      <a:endParaRPr kumimoji="0" lang="en-US" sz="1000" b="0" i="0" u="sng" strike="noStrike" kern="1200" cap="none" spc="0" normalizeH="0" baseline="0" noProof="0" dirty="0">
                        <a:ln>
                          <a:noFill/>
                        </a:ln>
                        <a:solidFill>
                          <a:prstClr val="black"/>
                        </a:solidFill>
                        <a:effectLst/>
                        <a:uLnTx/>
                        <a:uFillTx/>
                        <a:latin typeface="+mn-lt"/>
                        <a:ea typeface="Times New Roman"/>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marR="0" algn="ctr">
                        <a:lnSpc>
                          <a:spcPct val="100000"/>
                        </a:lnSpc>
                        <a:spcBef>
                          <a:spcPts val="0"/>
                        </a:spcBef>
                        <a:spcAft>
                          <a:spcPts val="0"/>
                        </a:spcAft>
                      </a:pPr>
                      <a:endParaRPr lang="en-US" sz="1400" b="1" u="sng" dirty="0" smtClean="0">
                        <a:solidFill>
                          <a:schemeClr val="tx1"/>
                        </a:solidFill>
                      </a:endParaRPr>
                    </a:p>
                    <a:p>
                      <a:pPr marL="0" marR="0" algn="ctr">
                        <a:lnSpc>
                          <a:spcPct val="100000"/>
                        </a:lnSpc>
                        <a:spcBef>
                          <a:spcPts val="0"/>
                        </a:spcBef>
                        <a:spcAft>
                          <a:spcPts val="0"/>
                        </a:spcAft>
                      </a:pPr>
                      <a:r>
                        <a:rPr lang="en-US" sz="1400" b="1" u="sng" dirty="0" smtClean="0">
                          <a:solidFill>
                            <a:schemeClr val="tx1"/>
                          </a:solidFill>
                        </a:rPr>
                        <a:t>L.K.1f</a:t>
                      </a:r>
                      <a:r>
                        <a:rPr lang="en-US" sz="1400" u="sng" dirty="0" smtClean="0">
                          <a:solidFill>
                            <a:schemeClr val="tx1"/>
                          </a:solidFill>
                        </a:rPr>
                        <a:t> </a:t>
                      </a:r>
                    </a:p>
                    <a:p>
                      <a:pPr marL="0" marR="0" algn="ctr">
                        <a:lnSpc>
                          <a:spcPct val="100000"/>
                        </a:lnSpc>
                        <a:spcBef>
                          <a:spcPts val="0"/>
                        </a:spcBef>
                        <a:spcAft>
                          <a:spcPts val="0"/>
                        </a:spcAft>
                      </a:pPr>
                      <a:r>
                        <a:rPr lang="en-US" sz="1000" dirty="0" smtClean="0">
                          <a:solidFill>
                            <a:schemeClr val="tx1"/>
                          </a:solidFill>
                        </a:rPr>
                        <a:t>Target 8</a:t>
                      </a:r>
                    </a:p>
                    <a:p>
                      <a:pPr marL="0" marR="0" algn="ctr">
                        <a:lnSpc>
                          <a:spcPct val="100000"/>
                        </a:lnSpc>
                        <a:spcBef>
                          <a:spcPts val="0"/>
                        </a:spcBef>
                        <a:spcAft>
                          <a:spcPts val="0"/>
                        </a:spcAft>
                      </a:pPr>
                      <a:r>
                        <a:rPr lang="en-US" sz="1000" dirty="0" smtClean="0">
                          <a:solidFill>
                            <a:schemeClr val="tx1"/>
                          </a:solidFill>
                        </a:rPr>
                        <a:t>produce – expand complete</a:t>
                      </a:r>
                      <a:r>
                        <a:rPr lang="en-US" sz="1000" baseline="0" dirty="0" smtClean="0">
                          <a:solidFill>
                            <a:schemeClr val="tx1"/>
                          </a:solidFill>
                        </a:rPr>
                        <a:t> </a:t>
                      </a:r>
                      <a:r>
                        <a:rPr lang="en-US" sz="1000" dirty="0" smtClean="0">
                          <a:solidFill>
                            <a:schemeClr val="tx1"/>
                          </a:solidFill>
                        </a:rPr>
                        <a:t>sentences</a:t>
                      </a:r>
                      <a:endParaRPr lang="en-US" sz="14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L.K.1c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form plural nouns adding /s/ or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es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t>
                      </a:r>
                      <a:endParaRPr kumimoji="0" lang="en-US" sz="1000" b="0" i="0" u="none" strike="noStrike" kern="1200" cap="none" spc="0" normalizeH="0" baseline="0" noProof="0" dirty="0" smtClean="0">
                        <a:ln>
                          <a:noFill/>
                        </a:ln>
                        <a:solidFill>
                          <a:srgbClr val="C00000"/>
                        </a:solidFill>
                        <a:effectLst/>
                        <a:uLnTx/>
                        <a:uFillTx/>
                        <a:latin typeface="+mn-lt"/>
                        <a:ea typeface="Calibri"/>
                        <a:cs typeface="Times New Roman"/>
                      </a:endParaRPr>
                    </a:p>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CCSS.ELA-LITERACY.W.K.1 Opinion Writing</a:t>
                      </a:r>
                    </a:p>
                    <a:p>
                      <a:pPr marL="0" marR="0" algn="l">
                        <a:lnSpc>
                          <a:spcPct val="100000"/>
                        </a:lnSpc>
                        <a:spcBef>
                          <a:spcPts val="0"/>
                        </a:spcBef>
                        <a:spcAft>
                          <a:spcPts val="0"/>
                        </a:spcAft>
                      </a:pPr>
                      <a:r>
                        <a:rPr lang="en-US" sz="1200" b="0" u="none" dirty="0" smtClean="0">
                          <a:effectLst/>
                          <a:latin typeface="+mn-lt"/>
                          <a:ea typeface="Calibri"/>
                          <a:cs typeface="Times New Roman"/>
                        </a:rPr>
                        <a:t>Use a combination of drawing, dictating, and writing to compose opinion pieces in which they </a:t>
                      </a:r>
                      <a:r>
                        <a:rPr lang="en-US" sz="1200" b="1" u="none" dirty="0" smtClean="0">
                          <a:effectLst/>
                          <a:latin typeface="+mn-lt"/>
                          <a:ea typeface="Calibri"/>
                          <a:cs typeface="Times New Roman"/>
                        </a:rPr>
                        <a:t>tell a reader the topic </a:t>
                      </a:r>
                      <a:r>
                        <a:rPr lang="en-US" sz="1200" b="0" u="none" dirty="0" smtClean="0">
                          <a:effectLst/>
                          <a:latin typeface="+mn-lt"/>
                          <a:ea typeface="Calibri"/>
                          <a:cs typeface="Times New Roman"/>
                        </a:rPr>
                        <a:t>or the name of the book they are writing about and </a:t>
                      </a:r>
                      <a:r>
                        <a:rPr lang="en-US" sz="1200" b="1" u="none" dirty="0" smtClean="0">
                          <a:effectLst/>
                          <a:latin typeface="+mn-lt"/>
                          <a:ea typeface="Calibri"/>
                          <a:cs typeface="Times New Roman"/>
                        </a:rPr>
                        <a:t>state an opinion </a:t>
                      </a:r>
                      <a:r>
                        <a:rPr lang="en-US" sz="1200" b="0" u="none" dirty="0" smtClean="0">
                          <a:effectLst/>
                          <a:latin typeface="+mn-lt"/>
                          <a:ea typeface="Calibri"/>
                          <a:cs typeface="Times New Roman"/>
                        </a:rPr>
                        <a:t>or preference about the topic or book (e.g., My favorite book 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Pedro’s Pet, James</a:t>
                      </a:r>
                      <a:r>
                        <a:rPr lang="en-US" sz="1100" baseline="0" dirty="0" smtClean="0">
                          <a:effectLst/>
                          <a:latin typeface="+mn-lt"/>
                          <a:ea typeface="Calibri"/>
                          <a:cs typeface="Times New Roman"/>
                        </a:rPr>
                        <a:t> and Baby Bird</a:t>
                      </a:r>
                      <a:endParaRPr lang="en-US" sz="1100" dirty="0" smtClean="0">
                        <a:effectLst/>
                        <a:latin typeface="+mn-lt"/>
                        <a:ea typeface="Calibri"/>
                        <a:cs typeface="Times New Roman"/>
                      </a:endParaRP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What do Animals Need, Rocks Help this Animal</a:t>
                      </a:r>
                      <a:r>
                        <a:rPr lang="en-US" sz="1100" b="0" u="none" baseline="0" dirty="0" smtClean="0">
                          <a:effectLst/>
                          <a:latin typeface="+mn-lt"/>
                          <a:ea typeface="Calibri"/>
                          <a:cs typeface="Times New Roman"/>
                        </a:rPr>
                        <a:t> Eat</a:t>
                      </a:r>
                      <a:endParaRPr lang="en-US" sz="1100" b="0" dirty="0" smtClean="0">
                        <a:effectLst/>
                        <a:latin typeface="+mn-lt"/>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Ana’s Four Seasons</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Four Seasons</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W.K.1a</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3a</a:t>
                      </a:r>
                    </a:p>
                    <a:p>
                      <a:pPr marL="0" marR="0" algn="ctr">
                        <a:lnSpc>
                          <a:spcPct val="100000"/>
                        </a:lnSpc>
                        <a:spcBef>
                          <a:spcPts val="0"/>
                        </a:spcBef>
                        <a:spcAft>
                          <a:spcPts val="0"/>
                        </a:spcAft>
                      </a:pPr>
                      <a:r>
                        <a:rPr lang="en-US" sz="1000" b="0" i="0" baseline="0" dirty="0" smtClean="0">
                          <a:solidFill>
                            <a:schemeClr val="tx1"/>
                          </a:solidFill>
                          <a:effectLst/>
                          <a:latin typeface="Calibri"/>
                          <a:ea typeface="Calibri"/>
                          <a:cs typeface="Times New Roman"/>
                        </a:rPr>
                        <a:t>state a topic</a:t>
                      </a:r>
                      <a:endParaRPr lang="en-US" sz="1000" b="0" i="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W.K.1b</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1000" b="0" i="0" dirty="0" smtClean="0">
                          <a:solidFill>
                            <a:schemeClr val="tx1"/>
                          </a:solidFill>
                          <a:effectLst/>
                          <a:latin typeface="Calibri"/>
                          <a:ea typeface="Calibri"/>
                          <a:cs typeface="Times New Roman"/>
                        </a:rPr>
                        <a:t>state</a:t>
                      </a:r>
                      <a:r>
                        <a:rPr lang="en-US" sz="1000" b="0" i="0" baseline="0" dirty="0" smtClean="0">
                          <a:solidFill>
                            <a:schemeClr val="tx1"/>
                          </a:solidFill>
                          <a:effectLst/>
                          <a:latin typeface="Calibri"/>
                          <a:ea typeface="Calibri"/>
                          <a:cs typeface="Times New Roman"/>
                        </a:rPr>
                        <a:t> an opinion with details</a:t>
                      </a:r>
                      <a:endParaRPr lang="en-US" sz="1000" b="0" i="0" dirty="0">
                        <a:solidFill>
                          <a:schemeClr val="tx1"/>
                        </a:solidFill>
                        <a:effectLst/>
                        <a:latin typeface="Calibri"/>
                        <a:ea typeface="Calibri"/>
                        <a:cs typeface="Times New Roman"/>
                      </a:endParaRPr>
                    </a:p>
                    <a:p>
                      <a:pPr algn="ctr"/>
                      <a:r>
                        <a:rPr lang="en-US" sz="1200" baseline="0" dirty="0" smtClean="0"/>
                        <a:t>.</a:t>
                      </a:r>
                      <a:endParaRPr lang="en-US" sz="12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L.K.6</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1000" b="0" i="0" dirty="0" smtClean="0">
                          <a:solidFill>
                            <a:schemeClr val="tx1"/>
                          </a:solidFill>
                          <a:effectLst/>
                          <a:latin typeface="Calibri"/>
                          <a:ea typeface="Calibri"/>
                          <a:cs typeface="Times New Roman"/>
                        </a:rPr>
                        <a:t>use words acquired through texts</a:t>
                      </a:r>
                      <a:endParaRPr lang="en-US" sz="1000" b="0" i="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L.K.1a</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9</a:t>
                      </a:r>
                    </a:p>
                    <a:p>
                      <a:pPr marL="0" marR="0" algn="ctr">
                        <a:lnSpc>
                          <a:spcPct val="100000"/>
                        </a:lnSpc>
                        <a:spcBef>
                          <a:spcPts val="0"/>
                        </a:spcBef>
                        <a:spcAft>
                          <a:spcPts val="0"/>
                        </a:spcAft>
                      </a:pPr>
                      <a:r>
                        <a:rPr lang="en-US" sz="1000" b="0" i="0" dirty="0" smtClean="0">
                          <a:solidFill>
                            <a:schemeClr val="tx1"/>
                          </a:solidFill>
                          <a:effectLst/>
                          <a:latin typeface="Calibri"/>
                          <a:ea typeface="Calibri"/>
                          <a:cs typeface="Times New Roman"/>
                        </a:rPr>
                        <a:t>print upper and lower-case letters</a:t>
                      </a:r>
                      <a:endParaRPr lang="en-US" sz="1000" b="0" i="0"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4261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91643684"/>
              </p:ext>
            </p:extLst>
          </p:nvPr>
        </p:nvGraphicFramePr>
        <p:xfrm>
          <a:off x="304800" y="685800"/>
          <a:ext cx="8458200" cy="5257800"/>
        </p:xfrm>
        <a:graphic>
          <a:graphicData uri="http://schemas.openxmlformats.org/drawingml/2006/table">
            <a:tbl>
              <a:tblPr firstRow="1" firstCol="1" bandRow="1"/>
              <a:tblGrid>
                <a:gridCol w="3441032"/>
                <a:gridCol w="1435768"/>
                <a:gridCol w="1295400"/>
                <a:gridCol w="93980"/>
                <a:gridCol w="1147010"/>
                <a:gridCol w="1045010"/>
              </a:tblGrid>
              <a:tr h="533400">
                <a:tc gridSpan="6">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CCSS.ELA-LITERACY.W.4.1 Opinion Writing</a:t>
                      </a:r>
                    </a:p>
                    <a:p>
                      <a:r>
                        <a:rPr lang="en-US" sz="900" b="0" i="0" u="none" strike="noStrike" kern="1200" cap="all" dirty="0" smtClean="0">
                          <a:solidFill>
                            <a:schemeClr val="tx1"/>
                          </a:solidFill>
                          <a:effectLst/>
                          <a:latin typeface="+mn-lt"/>
                          <a:ea typeface="+mn-ea"/>
                          <a:cs typeface="+mn-cs"/>
                        </a:rPr>
                        <a:t>W.4.1</a:t>
                      </a:r>
                      <a:r>
                        <a:rPr lang="en-US" sz="900" b="0" i="0" u="none" strike="noStrike" kern="1200" cap="none" baseline="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Write opinion pieces on topics or texts, supporting a point of view with reasons and information.</a:t>
                      </a:r>
                    </a:p>
                    <a:p>
                      <a:r>
                        <a:rPr lang="en-US" sz="900" b="0" i="0" u="none" strike="noStrike" kern="1200" cap="all" dirty="0" smtClean="0">
                          <a:solidFill>
                            <a:schemeClr val="tx1"/>
                          </a:solidFill>
                          <a:effectLst/>
                          <a:latin typeface="+mn-lt"/>
                          <a:ea typeface="+mn-ea"/>
                          <a:cs typeface="+mn-cs"/>
                        </a:rPr>
                        <a:t>W.4.1.A</a:t>
                      </a:r>
                      <a:r>
                        <a:rPr lang="en-US" sz="900" b="0" i="0" u="none" strike="noStrike" kern="1200" cap="none" baseline="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Introduce a topic or text clearly, state an opinion, and create an organizational structure in which related ideas are grouped to support the writer's purpose.</a:t>
                      </a:r>
                    </a:p>
                    <a:p>
                      <a:r>
                        <a:rPr lang="en-US" sz="900" b="0" i="0" u="none" strike="noStrike" kern="1200" cap="all" dirty="0" smtClean="0">
                          <a:solidFill>
                            <a:schemeClr val="tx1"/>
                          </a:solidFill>
                          <a:effectLst/>
                          <a:latin typeface="+mn-lt"/>
                          <a:ea typeface="+mn-ea"/>
                          <a:cs typeface="+mn-cs"/>
                        </a:rPr>
                        <a:t>W.4.1.B</a:t>
                      </a:r>
                      <a:r>
                        <a:rPr lang="en-US" sz="900" b="0" i="0" u="none" strike="noStrike" kern="1200" cap="none" baseline="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Provide reasons that are supported by facts and details.</a:t>
                      </a:r>
                    </a:p>
                    <a:p>
                      <a:r>
                        <a:rPr lang="en-US" sz="900" b="0" i="0" u="none" strike="noStrike" kern="1200" cap="all" dirty="0" smtClean="0">
                          <a:solidFill>
                            <a:schemeClr val="tx1"/>
                          </a:solidFill>
                          <a:effectLst/>
                          <a:latin typeface="+mn-lt"/>
                          <a:ea typeface="+mn-ea"/>
                          <a:cs typeface="+mn-cs"/>
                        </a:rPr>
                        <a:t>W.4.1.C</a:t>
                      </a:r>
                      <a:r>
                        <a:rPr lang="en-US" sz="900" b="0" i="0" u="none" strike="noStrike" kern="1200" cap="none" baseline="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Link opinion and reasons using words and phrases (e.g., </a:t>
                      </a:r>
                      <a:r>
                        <a:rPr lang="en-US" sz="900" b="0" i="1" kern="1200" dirty="0" smtClean="0">
                          <a:solidFill>
                            <a:schemeClr val="tx1"/>
                          </a:solidFill>
                          <a:effectLst/>
                          <a:latin typeface="+mn-lt"/>
                          <a:ea typeface="+mn-ea"/>
                          <a:cs typeface="+mn-cs"/>
                        </a:rPr>
                        <a:t>for instance</a:t>
                      </a:r>
                      <a:r>
                        <a:rPr lang="en-US" sz="900" b="0" i="0" kern="1200" dirty="0" smtClean="0">
                          <a:solidFill>
                            <a:schemeClr val="tx1"/>
                          </a:solidFill>
                          <a:effectLst/>
                          <a:latin typeface="+mn-lt"/>
                          <a:ea typeface="+mn-ea"/>
                          <a:cs typeface="+mn-cs"/>
                        </a:rPr>
                        <a:t>, </a:t>
                      </a:r>
                      <a:r>
                        <a:rPr lang="en-US" sz="900" b="0" i="1" kern="1200" dirty="0" smtClean="0">
                          <a:solidFill>
                            <a:schemeClr val="tx1"/>
                          </a:solidFill>
                          <a:effectLst/>
                          <a:latin typeface="+mn-lt"/>
                          <a:ea typeface="+mn-ea"/>
                          <a:cs typeface="+mn-cs"/>
                        </a:rPr>
                        <a:t>in order to</a:t>
                      </a:r>
                      <a:r>
                        <a:rPr lang="en-US" sz="900" b="0" i="0" kern="1200" dirty="0" smtClean="0">
                          <a:solidFill>
                            <a:schemeClr val="tx1"/>
                          </a:solidFill>
                          <a:effectLst/>
                          <a:latin typeface="+mn-lt"/>
                          <a:ea typeface="+mn-ea"/>
                          <a:cs typeface="+mn-cs"/>
                        </a:rPr>
                        <a:t>, </a:t>
                      </a:r>
                      <a:r>
                        <a:rPr lang="en-US" sz="900" b="0" i="1" kern="1200" dirty="0" smtClean="0">
                          <a:solidFill>
                            <a:schemeClr val="tx1"/>
                          </a:solidFill>
                          <a:effectLst/>
                          <a:latin typeface="+mn-lt"/>
                          <a:ea typeface="+mn-ea"/>
                          <a:cs typeface="+mn-cs"/>
                        </a:rPr>
                        <a:t>in addition</a:t>
                      </a:r>
                      <a:r>
                        <a:rPr lang="en-US" sz="900" b="0" i="0" kern="1200" dirty="0" smtClean="0">
                          <a:solidFill>
                            <a:schemeClr val="tx1"/>
                          </a:solidFill>
                          <a:effectLst/>
                          <a:latin typeface="+mn-lt"/>
                          <a:ea typeface="+mn-ea"/>
                          <a:cs typeface="+mn-cs"/>
                        </a:rPr>
                        <a:t>).</a:t>
                      </a:r>
                    </a:p>
                    <a:p>
                      <a:r>
                        <a:rPr lang="en-US" sz="900" b="0" i="0" u="none" strike="noStrike" kern="1200" cap="all" dirty="0" smtClean="0">
                          <a:solidFill>
                            <a:schemeClr val="tx1"/>
                          </a:solidFill>
                          <a:effectLst/>
                          <a:latin typeface="+mn-lt"/>
                          <a:ea typeface="+mn-ea"/>
                          <a:cs typeface="+mn-cs"/>
                        </a:rPr>
                        <a:t>W.4.1.D</a:t>
                      </a:r>
                      <a:r>
                        <a:rPr lang="en-US" sz="900" b="0" i="0" u="none" strike="noStrike" kern="1200" cap="none" baseline="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Provide a concluding statement or section related to the opinion presented.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gridSpan="2">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6">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A Proud Flight</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Thomas Alva Edison</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Lost on Ellis Island</a:t>
                      </a: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mn-lt"/>
                          <a:ea typeface="Calibri"/>
                          <a:cs typeface="Times New Roman"/>
                        </a:rPr>
                        <a:t>l: </a:t>
                      </a:r>
                      <a:r>
                        <a:rPr lang="en-US" sz="1100" b="0" dirty="0" smtClean="0">
                          <a:effectLst/>
                          <a:latin typeface="+mn-lt"/>
                          <a:ea typeface="Calibri"/>
                          <a:cs typeface="Times New Roman"/>
                        </a:rPr>
                        <a:t>Ellis Island: The Hunt for Alois Hanousek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W.4.1b</a:t>
                      </a:r>
                    </a:p>
                    <a:p>
                      <a:pPr marL="0" marR="0" algn="ctr">
                        <a:lnSpc>
                          <a:spcPct val="100000"/>
                        </a:lnSpc>
                        <a:spcBef>
                          <a:spcPts val="0"/>
                        </a:spcBef>
                        <a:spcAft>
                          <a:spcPts val="0"/>
                        </a:spcAft>
                      </a:pPr>
                      <a:r>
                        <a:rPr lang="en-US" sz="1000" b="0" u="none" dirty="0" smtClean="0">
                          <a:effectLst/>
                          <a:latin typeface="Calibri"/>
                          <a:ea typeface="Calibri"/>
                          <a:cs typeface="Times New Roman"/>
                        </a:rPr>
                        <a:t>Target 6a</a:t>
                      </a:r>
                    </a:p>
                    <a:p>
                      <a:pPr marL="0" marR="0" algn="ctr">
                        <a:lnSpc>
                          <a:spcPct val="100000"/>
                        </a:lnSpc>
                        <a:spcBef>
                          <a:spcPts val="0"/>
                        </a:spcBef>
                        <a:spcAft>
                          <a:spcPts val="0"/>
                        </a:spcAft>
                      </a:pPr>
                      <a:r>
                        <a:rPr lang="en-US" sz="900" b="0" i="1" u="none" dirty="0" smtClean="0">
                          <a:effectLst/>
                          <a:latin typeface="Calibri"/>
                          <a:ea typeface="Calibri"/>
                          <a:cs typeface="Times New Roman"/>
                        </a:rPr>
                        <a:t>(stating</a:t>
                      </a:r>
                      <a:r>
                        <a:rPr lang="en-US" sz="900" b="0" i="1" u="none" baseline="0" dirty="0" smtClean="0">
                          <a:effectLst/>
                          <a:latin typeface="Calibri"/>
                          <a:ea typeface="Calibri"/>
                          <a:cs typeface="Times New Roman"/>
                        </a:rPr>
                        <a:t> reasons to support an opinion)</a:t>
                      </a:r>
                      <a:endParaRPr lang="en-US" sz="900" b="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effectLst/>
                        <a:latin typeface="Calibri"/>
                        <a:ea typeface="Calibri"/>
                        <a:cs typeface="Times New Roman"/>
                      </a:endParaRPr>
                    </a:p>
                    <a:p>
                      <a:pPr marL="0" marR="0" algn="ctr">
                        <a:lnSpc>
                          <a:spcPct val="100000"/>
                        </a:lnSpc>
                        <a:spcBef>
                          <a:spcPts val="0"/>
                        </a:spcBef>
                        <a:spcAft>
                          <a:spcPts val="0"/>
                        </a:spcAft>
                      </a:pPr>
                      <a:r>
                        <a:rPr lang="en-US" sz="1400" b="1" u="sng" dirty="0" smtClean="0">
                          <a:effectLst/>
                          <a:latin typeface="Calibri"/>
                          <a:ea typeface="Calibri"/>
                          <a:cs typeface="Times New Roman"/>
                        </a:rPr>
                        <a:t>W.4.1a</a:t>
                      </a:r>
                    </a:p>
                    <a:p>
                      <a:pPr marL="0" marR="0" algn="ctr">
                        <a:lnSpc>
                          <a:spcPct val="100000"/>
                        </a:lnSpc>
                        <a:spcBef>
                          <a:spcPts val="0"/>
                        </a:spcBef>
                        <a:spcAft>
                          <a:spcPts val="0"/>
                        </a:spcAft>
                      </a:pPr>
                      <a:r>
                        <a:rPr lang="en-US" sz="1000" b="0" u="none" dirty="0" smtClean="0">
                          <a:effectLst/>
                          <a:latin typeface="Calibri"/>
                          <a:ea typeface="Calibri"/>
                          <a:cs typeface="Times New Roman"/>
                        </a:rPr>
                        <a:t>Target 6b</a:t>
                      </a:r>
                    </a:p>
                    <a:p>
                      <a:pPr marL="0" marR="0" algn="ctr">
                        <a:lnSpc>
                          <a:spcPct val="100000"/>
                        </a:lnSpc>
                        <a:spcBef>
                          <a:spcPts val="0"/>
                        </a:spcBef>
                        <a:spcAft>
                          <a:spcPts val="0"/>
                        </a:spcAft>
                      </a:pPr>
                      <a:r>
                        <a:rPr lang="en-US" sz="900" b="0" i="1" u="none" dirty="0" smtClean="0">
                          <a:effectLst/>
                          <a:latin typeface="Calibri"/>
                          <a:ea typeface="Calibri"/>
                          <a:cs typeface="Times New Roman"/>
                        </a:rPr>
                        <a:t>(organizing</a:t>
                      </a:r>
                      <a:r>
                        <a:rPr lang="en-US" sz="900" b="0" i="1" u="none" baseline="0" dirty="0" smtClean="0">
                          <a:effectLst/>
                          <a:latin typeface="Calibri"/>
                          <a:ea typeface="Calibri"/>
                          <a:cs typeface="Times New Roman"/>
                        </a:rPr>
                        <a:t> a sequence of events)</a:t>
                      </a:r>
                      <a:endParaRPr lang="en-US" sz="900" b="0" i="1" u="none" dirty="0" smtClean="0">
                        <a:effectLst/>
                        <a:latin typeface="Calibri"/>
                        <a:ea typeface="Calibri"/>
                        <a:cs typeface="Times New Roman"/>
                      </a:endParaRPr>
                    </a:p>
                    <a:p>
                      <a:pPr marL="0" marR="0" algn="ctr">
                        <a:lnSpc>
                          <a:spcPct val="100000"/>
                        </a:lnSpc>
                        <a:spcBef>
                          <a:spcPts val="0"/>
                        </a:spcBef>
                        <a:spcAft>
                          <a:spcPts val="0"/>
                        </a:spcAft>
                      </a:pPr>
                      <a:endParaRPr lang="en-US" sz="1000" b="0"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L.4.3a, L.6</a:t>
                      </a:r>
                    </a:p>
                    <a:p>
                      <a:pPr marL="0" marR="0" algn="ctr">
                        <a:lnSpc>
                          <a:spcPct val="100000"/>
                        </a:lnSpc>
                        <a:spcBef>
                          <a:spcPts val="0"/>
                        </a:spcBef>
                        <a:spcAft>
                          <a:spcPts val="0"/>
                        </a:spcAft>
                      </a:pPr>
                      <a:r>
                        <a:rPr lang="en-US" sz="1000" b="0" u="none" dirty="0" smtClean="0">
                          <a:effectLst/>
                          <a:latin typeface="Calibri"/>
                          <a:ea typeface="Calibri"/>
                          <a:cs typeface="Times New Roman"/>
                        </a:rPr>
                        <a:t>Target 8</a:t>
                      </a:r>
                    </a:p>
                    <a:p>
                      <a:pPr marL="0" marR="0" algn="ctr">
                        <a:lnSpc>
                          <a:spcPct val="100000"/>
                        </a:lnSpc>
                        <a:spcBef>
                          <a:spcPts val="0"/>
                        </a:spcBef>
                        <a:spcAft>
                          <a:spcPts val="0"/>
                        </a:spcAft>
                      </a:pPr>
                      <a:r>
                        <a:rPr lang="en-US" sz="900" b="0" i="1" u="none" dirty="0" smtClean="0">
                          <a:effectLst/>
                          <a:latin typeface="Calibri"/>
                          <a:ea typeface="Calibri"/>
                          <a:cs typeface="Times New Roman"/>
                        </a:rPr>
                        <a:t>(choose words that express an idea)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900" b="0" i="1"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L.4.2c</a:t>
                      </a:r>
                    </a:p>
                    <a:p>
                      <a:pPr marL="0" marR="0" algn="ctr">
                        <a:lnSpc>
                          <a:spcPct val="100000"/>
                        </a:lnSpc>
                        <a:spcBef>
                          <a:spcPts val="0"/>
                        </a:spcBef>
                        <a:spcAft>
                          <a:spcPts val="0"/>
                        </a:spcAft>
                      </a:pPr>
                      <a:r>
                        <a:rPr lang="en-US" sz="1000" b="0" u="none" dirty="0" smtClean="0">
                          <a:effectLst/>
                          <a:latin typeface="Calibri"/>
                          <a:ea typeface="Calibri"/>
                          <a:cs typeface="Times New Roman"/>
                        </a:rPr>
                        <a:t>Target 9</a:t>
                      </a:r>
                    </a:p>
                    <a:p>
                      <a:pPr marL="0" marR="0" algn="ctr">
                        <a:lnSpc>
                          <a:spcPct val="100000"/>
                        </a:lnSpc>
                        <a:spcBef>
                          <a:spcPts val="0"/>
                        </a:spcBef>
                        <a:spcAft>
                          <a:spcPts val="0"/>
                        </a:spcAft>
                      </a:pPr>
                      <a:r>
                        <a:rPr lang="en-US" sz="900" b="0" i="1" u="none" dirty="0" smtClean="0">
                          <a:effectLst/>
                          <a:latin typeface="Calibri"/>
                          <a:ea typeface="Calibri"/>
                          <a:cs typeface="Times New Roman"/>
                        </a:rPr>
                        <a:t>(compound sentences)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6">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CCSS.ELA-LITERACY.W.4.2 Informational Writing</a:t>
                      </a:r>
                    </a:p>
                    <a:p>
                      <a:pPr marL="0" marR="0" algn="l">
                        <a:lnSpc>
                          <a:spcPct val="100000"/>
                        </a:lnSpc>
                        <a:spcBef>
                          <a:spcPts val="0"/>
                        </a:spcBef>
                        <a:spcAft>
                          <a:spcPts val="0"/>
                        </a:spcAft>
                      </a:pPr>
                      <a:r>
                        <a:rPr lang="en-US" sz="900" dirty="0" smtClean="0">
                          <a:effectLst/>
                          <a:latin typeface="+mn-lt"/>
                          <a:ea typeface="Calibri"/>
                          <a:cs typeface="Times New Roman"/>
                        </a:rPr>
                        <a:t>W.4.2</a:t>
                      </a:r>
                      <a:r>
                        <a:rPr lang="en-US" sz="900" baseline="0" dirty="0" smtClean="0">
                          <a:effectLst/>
                          <a:latin typeface="+mn-lt"/>
                          <a:ea typeface="Calibri"/>
                          <a:cs typeface="Times New Roman"/>
                        </a:rPr>
                        <a:t> </a:t>
                      </a:r>
                      <a:r>
                        <a:rPr lang="en-US" sz="900" dirty="0" smtClean="0">
                          <a:effectLst/>
                          <a:latin typeface="+mn-lt"/>
                          <a:ea typeface="Calibri"/>
                          <a:cs typeface="Times New Roman"/>
                        </a:rPr>
                        <a:t>Write informative/explanatory texts to examine a topic and convey ideas and information clearly.</a:t>
                      </a:r>
                    </a:p>
                    <a:p>
                      <a:pPr marL="0" marR="0" algn="l">
                        <a:lnSpc>
                          <a:spcPct val="100000"/>
                        </a:lnSpc>
                        <a:spcBef>
                          <a:spcPts val="0"/>
                        </a:spcBef>
                        <a:spcAft>
                          <a:spcPts val="0"/>
                        </a:spcAft>
                      </a:pPr>
                      <a:r>
                        <a:rPr lang="en-US" sz="900" dirty="0" smtClean="0">
                          <a:effectLst/>
                          <a:latin typeface="+mn-lt"/>
                          <a:ea typeface="Calibri"/>
                          <a:cs typeface="Times New Roman"/>
                        </a:rPr>
                        <a:t>W.4.2.A</a:t>
                      </a:r>
                      <a:r>
                        <a:rPr lang="en-US" sz="900" baseline="0" dirty="0" smtClean="0">
                          <a:effectLst/>
                          <a:latin typeface="+mn-lt"/>
                          <a:ea typeface="Calibri"/>
                          <a:cs typeface="Times New Roman"/>
                        </a:rPr>
                        <a:t> </a:t>
                      </a:r>
                      <a:r>
                        <a:rPr lang="en-US" sz="900" dirty="0" smtClean="0">
                          <a:effectLst/>
                          <a:latin typeface="+mn-lt"/>
                          <a:ea typeface="Calibri"/>
                          <a:cs typeface="Times New Roman"/>
                        </a:rPr>
                        <a:t>Introduce a topic clearly and group related information in paragraphs and sections; include formatting (e.g., headings), illustrations, and multimedia when useful to aiding comprehension.</a:t>
                      </a:r>
                    </a:p>
                    <a:p>
                      <a:pPr marL="0" marR="0" algn="l">
                        <a:lnSpc>
                          <a:spcPct val="100000"/>
                        </a:lnSpc>
                        <a:spcBef>
                          <a:spcPts val="0"/>
                        </a:spcBef>
                        <a:spcAft>
                          <a:spcPts val="0"/>
                        </a:spcAft>
                      </a:pPr>
                      <a:r>
                        <a:rPr lang="en-US" sz="900" dirty="0" smtClean="0">
                          <a:effectLst/>
                          <a:latin typeface="+mn-lt"/>
                          <a:ea typeface="Calibri"/>
                          <a:cs typeface="Times New Roman"/>
                        </a:rPr>
                        <a:t>W.4.2.B</a:t>
                      </a:r>
                      <a:r>
                        <a:rPr lang="en-US" sz="900" baseline="0" dirty="0" smtClean="0">
                          <a:effectLst/>
                          <a:latin typeface="+mn-lt"/>
                          <a:ea typeface="Calibri"/>
                          <a:cs typeface="Times New Roman"/>
                        </a:rPr>
                        <a:t> </a:t>
                      </a:r>
                      <a:r>
                        <a:rPr lang="en-US" sz="900" dirty="0" smtClean="0">
                          <a:effectLst/>
                          <a:latin typeface="+mn-lt"/>
                          <a:ea typeface="Calibri"/>
                          <a:cs typeface="Times New Roman"/>
                        </a:rPr>
                        <a:t>Develop the topic with facts, definitions, concrete details, quotations, or other information and examples related to the topic.</a:t>
                      </a:r>
                    </a:p>
                    <a:p>
                      <a:pPr marL="0" marR="0" algn="l">
                        <a:lnSpc>
                          <a:spcPct val="100000"/>
                        </a:lnSpc>
                        <a:spcBef>
                          <a:spcPts val="0"/>
                        </a:spcBef>
                        <a:spcAft>
                          <a:spcPts val="0"/>
                        </a:spcAft>
                      </a:pPr>
                      <a:r>
                        <a:rPr lang="en-US" sz="900" dirty="0" smtClean="0">
                          <a:effectLst/>
                          <a:latin typeface="+mn-lt"/>
                          <a:ea typeface="Calibri"/>
                          <a:cs typeface="Times New Roman"/>
                        </a:rPr>
                        <a:t>W.4.2.C</a:t>
                      </a:r>
                      <a:r>
                        <a:rPr lang="en-US" sz="900" baseline="0" dirty="0" smtClean="0">
                          <a:effectLst/>
                          <a:latin typeface="+mn-lt"/>
                          <a:ea typeface="Calibri"/>
                          <a:cs typeface="Times New Roman"/>
                        </a:rPr>
                        <a:t> </a:t>
                      </a:r>
                      <a:r>
                        <a:rPr lang="en-US" sz="900" dirty="0" smtClean="0">
                          <a:effectLst/>
                          <a:latin typeface="+mn-lt"/>
                          <a:ea typeface="Calibri"/>
                          <a:cs typeface="Times New Roman"/>
                        </a:rPr>
                        <a:t>Link ideas within categories of information using words and phrases (e.g., another, for example, also, because).</a:t>
                      </a:r>
                    </a:p>
                    <a:p>
                      <a:pPr marL="0" marR="0" algn="l">
                        <a:lnSpc>
                          <a:spcPct val="100000"/>
                        </a:lnSpc>
                        <a:spcBef>
                          <a:spcPts val="0"/>
                        </a:spcBef>
                        <a:spcAft>
                          <a:spcPts val="0"/>
                        </a:spcAft>
                      </a:pPr>
                      <a:r>
                        <a:rPr lang="en-US" sz="900" dirty="0" smtClean="0">
                          <a:effectLst/>
                          <a:latin typeface="+mn-lt"/>
                          <a:ea typeface="Calibri"/>
                          <a:cs typeface="Times New Roman"/>
                        </a:rPr>
                        <a:t>W.4.2.D</a:t>
                      </a:r>
                      <a:r>
                        <a:rPr lang="en-US" sz="900" baseline="0" dirty="0" smtClean="0">
                          <a:effectLst/>
                          <a:latin typeface="+mn-lt"/>
                          <a:ea typeface="Calibri"/>
                          <a:cs typeface="Times New Roman"/>
                        </a:rPr>
                        <a:t> </a:t>
                      </a:r>
                      <a:r>
                        <a:rPr lang="en-US" sz="900" dirty="0" smtClean="0">
                          <a:effectLst/>
                          <a:latin typeface="+mn-lt"/>
                          <a:ea typeface="Calibri"/>
                          <a:cs typeface="Times New Roman"/>
                        </a:rPr>
                        <a:t>Use precise language and domain-specific vocabulary to inform about or explain the topic.</a:t>
                      </a:r>
                    </a:p>
                    <a:p>
                      <a:pPr marL="0" marR="0" algn="l">
                        <a:lnSpc>
                          <a:spcPct val="100000"/>
                        </a:lnSpc>
                        <a:spcBef>
                          <a:spcPts val="0"/>
                        </a:spcBef>
                        <a:spcAft>
                          <a:spcPts val="0"/>
                        </a:spcAft>
                      </a:pPr>
                      <a:r>
                        <a:rPr lang="en-US" sz="900" dirty="0" smtClean="0">
                          <a:effectLst/>
                          <a:latin typeface="+mn-lt"/>
                          <a:ea typeface="Calibri"/>
                          <a:cs typeface="Times New Roman"/>
                        </a:rPr>
                        <a:t>W.4.2.E</a:t>
                      </a:r>
                      <a:r>
                        <a:rPr lang="en-US" sz="900" baseline="0" dirty="0" smtClean="0">
                          <a:effectLst/>
                          <a:latin typeface="+mn-lt"/>
                          <a:ea typeface="Calibri"/>
                          <a:cs typeface="Times New Roman"/>
                        </a:rPr>
                        <a:t> </a:t>
                      </a:r>
                      <a:r>
                        <a:rPr lang="en-US" sz="900" dirty="0" smtClean="0">
                          <a:effectLst/>
                          <a:latin typeface="+mn-lt"/>
                          <a:ea typeface="Calibri"/>
                          <a:cs typeface="Times New Roman"/>
                        </a:rPr>
                        <a:t>Provide a concluding statement or section related to the information or explanation presented.</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gridSpan="2">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The Miracle Worker (a play),</a:t>
                      </a:r>
                      <a:r>
                        <a:rPr lang="en-US" sz="1100" baseline="0" dirty="0" smtClean="0">
                          <a:effectLst/>
                          <a:latin typeface="+mn-lt"/>
                          <a:ea typeface="Calibri"/>
                          <a:cs typeface="Times New Roman"/>
                        </a:rPr>
                        <a:t> Helen Keller (poem)</a:t>
                      </a:r>
                      <a:endParaRPr lang="en-US" sz="1100" dirty="0" smtClean="0">
                        <a:effectLst/>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Helen Keller (biography), “Address to the 1,200 School Children</a:t>
                      </a:r>
                      <a:endParaRPr lang="en-US" sz="1100" b="1" u="none" dirty="0" smtClean="0">
                        <a:effectLst/>
                        <a:latin typeface="+mn-lt"/>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How Doth the Little Crocodile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What are the Differences Between Alligators and Crocodiles?, Take Your Class to the Everglades Safari Park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W.4.2e</a:t>
                      </a:r>
                    </a:p>
                    <a:p>
                      <a:pPr marL="0" marR="0" algn="ctr">
                        <a:lnSpc>
                          <a:spcPct val="100000"/>
                        </a:lnSpc>
                        <a:spcBef>
                          <a:spcPts val="0"/>
                        </a:spcBef>
                        <a:spcAft>
                          <a:spcPts val="0"/>
                        </a:spcAft>
                      </a:pPr>
                      <a:r>
                        <a:rPr lang="en-US" sz="1000" b="1" u="sng" dirty="0" smtClean="0">
                          <a:solidFill>
                            <a:srgbClr val="FF0000"/>
                          </a:solidFill>
                          <a:effectLst/>
                          <a:latin typeface="Calibri"/>
                          <a:ea typeface="Calibri"/>
                          <a:cs typeface="Times New Roman"/>
                        </a:rPr>
                        <a:t>Change on </a:t>
                      </a:r>
                      <a:r>
                        <a:rPr lang="en-US" sz="1000" b="1" u="sng" dirty="0" err="1" smtClean="0">
                          <a:solidFill>
                            <a:srgbClr val="FF0000"/>
                          </a:solidFill>
                          <a:effectLst/>
                          <a:latin typeface="Calibri"/>
                          <a:ea typeface="Calibri"/>
                          <a:cs typeface="Times New Roman"/>
                        </a:rPr>
                        <a:t>assmnt</a:t>
                      </a:r>
                      <a:r>
                        <a:rPr lang="en-US" sz="1000" b="1" u="sng" dirty="0" smtClean="0">
                          <a:solidFill>
                            <a:srgbClr val="FF0000"/>
                          </a:solidFill>
                          <a:effectLst/>
                          <a:latin typeface="Calibri"/>
                          <a:ea typeface="Calibri"/>
                          <a:cs typeface="Times New Roman"/>
                        </a:rPr>
                        <a:t>!</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Target 3a</a:t>
                      </a:r>
                    </a:p>
                    <a:p>
                      <a:pPr marL="0" marR="0" lvl="0" indent="0" algn="ct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Helvetica" pitchFamily="34" charset="0"/>
                        </a:rPr>
                        <a:t> </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 writing a conclusion)</a:t>
                      </a:r>
                      <a:endParaRPr lang="en-US" sz="900" b="0" u="none"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W.4.2d</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kumimoji="0" lang="en-US" sz="9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(using precise academic language and domain specific vocabulary)</a:t>
                      </a:r>
                      <a:r>
                        <a:rPr kumimoji="0" lang="en-US" sz="900" b="0" i="1" u="none" strike="noStrike" kern="1200" cap="none" spc="0" normalizeH="0" baseline="0" noProof="0" dirty="0" smtClean="0">
                          <a:ln>
                            <a:noFill/>
                          </a:ln>
                          <a:solidFill>
                            <a:prstClr val="black"/>
                          </a:solidFill>
                          <a:effectLst/>
                          <a:uLnTx/>
                          <a:uFillTx/>
                          <a:latin typeface="+mn-lt"/>
                          <a:ea typeface="Times New Roman"/>
                          <a:cs typeface="Helvetica" panose="020B0604020202020204" pitchFamily="34" charset="0"/>
                        </a:rPr>
                        <a:t> </a:t>
                      </a:r>
                      <a:endParaRPr lang="en-US" sz="900" b="0" i="1" u="none" dirty="0" smtClean="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endParaRPr lang="en-US" sz="1400" b="1" u="sng" dirty="0" smtClean="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L.4.3a, W.4.2d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Target 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Calibri"/>
                          <a:cs typeface="Times New Roman"/>
                        </a:rPr>
                        <a:t>(choosing words to convey ideas more precisely)</a:t>
                      </a:r>
                    </a:p>
                    <a:p>
                      <a:pPr marL="0" marR="0" algn="ctr">
                        <a:lnSpc>
                          <a:spcPct val="100000"/>
                        </a:lnSpc>
                        <a:spcBef>
                          <a:spcPts val="0"/>
                        </a:spcBef>
                        <a:spcAft>
                          <a:spcPts val="0"/>
                        </a:spcAft>
                      </a:pPr>
                      <a:endParaRPr lang="en-US" sz="1400" b="1" u="sng"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b="1" u="sng"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L.4.2a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Calibri"/>
                          <a:cs typeface="Times New Roman"/>
                        </a:rPr>
                        <a:t>(capitalization</a:t>
                      </a: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62196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44671866"/>
              </p:ext>
            </p:extLst>
          </p:nvPr>
        </p:nvGraphicFramePr>
        <p:xfrm>
          <a:off x="152400" y="838200"/>
          <a:ext cx="8763000" cy="5105400"/>
        </p:xfrm>
        <a:graphic>
          <a:graphicData uri="http://schemas.openxmlformats.org/drawingml/2006/table">
            <a:tbl>
              <a:tblPr firstRow="1" firstCol="1" bandRow="1"/>
              <a:tblGrid>
                <a:gridCol w="3441032"/>
                <a:gridCol w="1529748"/>
                <a:gridCol w="1311443"/>
                <a:gridCol w="1261577"/>
                <a:gridCol w="1219200"/>
              </a:tblGrid>
              <a:tr h="6096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CCSS.ELA-LITERACY.W.4.3 Narrative Writing</a:t>
                      </a:r>
                    </a:p>
                    <a:p>
                      <a:pPr marL="0" marR="0" algn="l">
                        <a:lnSpc>
                          <a:spcPct val="100000"/>
                        </a:lnSpc>
                        <a:spcBef>
                          <a:spcPts val="0"/>
                        </a:spcBef>
                        <a:spcAft>
                          <a:spcPts val="0"/>
                        </a:spcAft>
                      </a:pPr>
                      <a:r>
                        <a:rPr lang="en-US" sz="900" b="0" i="0" u="none" dirty="0" smtClean="0">
                          <a:effectLst/>
                          <a:latin typeface="+mn-lt"/>
                          <a:ea typeface="Calibri"/>
                          <a:cs typeface="Times New Roman"/>
                        </a:rPr>
                        <a:t>W.4.3</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Write narratives to develop real or imagined experiences or events using effective technique, descriptive details, and clear event sequences.</a:t>
                      </a:r>
                    </a:p>
                    <a:p>
                      <a:pPr marL="0" marR="0" algn="l">
                        <a:lnSpc>
                          <a:spcPct val="100000"/>
                        </a:lnSpc>
                        <a:spcBef>
                          <a:spcPts val="0"/>
                        </a:spcBef>
                        <a:spcAft>
                          <a:spcPts val="0"/>
                        </a:spcAft>
                      </a:pPr>
                      <a:r>
                        <a:rPr lang="en-US" sz="900" b="0" i="0" u="none" dirty="0" smtClean="0">
                          <a:effectLst/>
                          <a:latin typeface="+mn-lt"/>
                          <a:ea typeface="Calibri"/>
                          <a:cs typeface="Times New Roman"/>
                        </a:rPr>
                        <a:t>W.4.3.A</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Orient the reader by establishing a situation and introducing a narrator and/or characters; organize an event sequence that unfolds naturally.</a:t>
                      </a:r>
                    </a:p>
                    <a:p>
                      <a:pPr marL="0" marR="0" algn="l">
                        <a:lnSpc>
                          <a:spcPct val="100000"/>
                        </a:lnSpc>
                        <a:spcBef>
                          <a:spcPts val="0"/>
                        </a:spcBef>
                        <a:spcAft>
                          <a:spcPts val="0"/>
                        </a:spcAft>
                      </a:pPr>
                      <a:r>
                        <a:rPr lang="en-US" sz="900" b="0" i="0" u="none" dirty="0" smtClean="0">
                          <a:effectLst/>
                          <a:latin typeface="+mn-lt"/>
                          <a:ea typeface="Calibri"/>
                          <a:cs typeface="Times New Roman"/>
                        </a:rPr>
                        <a:t>W.4.3.B</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Use dialogue and description to develop experiences and events or show the responses of characters to situations.</a:t>
                      </a:r>
                    </a:p>
                    <a:p>
                      <a:pPr marL="0" marR="0" algn="l">
                        <a:lnSpc>
                          <a:spcPct val="100000"/>
                        </a:lnSpc>
                        <a:spcBef>
                          <a:spcPts val="0"/>
                        </a:spcBef>
                        <a:spcAft>
                          <a:spcPts val="0"/>
                        </a:spcAft>
                      </a:pPr>
                      <a:r>
                        <a:rPr lang="en-US" sz="900" b="0" i="0" u="none" dirty="0" smtClean="0">
                          <a:effectLst/>
                          <a:latin typeface="+mn-lt"/>
                          <a:ea typeface="Calibri"/>
                          <a:cs typeface="Times New Roman"/>
                        </a:rPr>
                        <a:t>W.4.3.C</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Use a variety of transitional words and phrases to manage the sequence of events.</a:t>
                      </a:r>
                    </a:p>
                    <a:p>
                      <a:pPr marL="0" marR="0" algn="l">
                        <a:lnSpc>
                          <a:spcPct val="100000"/>
                        </a:lnSpc>
                        <a:spcBef>
                          <a:spcPts val="0"/>
                        </a:spcBef>
                        <a:spcAft>
                          <a:spcPts val="0"/>
                        </a:spcAft>
                      </a:pPr>
                      <a:r>
                        <a:rPr lang="en-US" sz="900" b="0" i="0" u="none" dirty="0" smtClean="0">
                          <a:effectLst/>
                          <a:latin typeface="+mn-lt"/>
                          <a:ea typeface="Calibri"/>
                          <a:cs typeface="Times New Roman"/>
                        </a:rPr>
                        <a:t>W.4.3.D</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Use concrete words and phrases and sensory details to convey experiences and events precisely.</a:t>
                      </a:r>
                    </a:p>
                    <a:p>
                      <a:pPr marL="0" marR="0" algn="l">
                        <a:lnSpc>
                          <a:spcPct val="100000"/>
                        </a:lnSpc>
                        <a:spcBef>
                          <a:spcPts val="0"/>
                        </a:spcBef>
                        <a:spcAft>
                          <a:spcPts val="0"/>
                        </a:spcAft>
                      </a:pPr>
                      <a:r>
                        <a:rPr lang="en-US" sz="900" b="0" i="0" u="none" dirty="0" smtClean="0">
                          <a:effectLst/>
                          <a:latin typeface="+mn-lt"/>
                          <a:ea typeface="Calibri"/>
                          <a:cs typeface="Times New Roman"/>
                        </a:rPr>
                        <a:t>W.4.3.E</a:t>
                      </a:r>
                      <a:r>
                        <a:rPr lang="en-US" sz="900" b="0" i="0" u="none" baseline="0" dirty="0" smtClean="0">
                          <a:effectLst/>
                          <a:latin typeface="+mn-lt"/>
                          <a:ea typeface="Calibri"/>
                          <a:cs typeface="Times New Roman"/>
                        </a:rPr>
                        <a:t> </a:t>
                      </a:r>
                      <a:r>
                        <a:rPr lang="en-US" sz="900" b="0" i="0" u="none" dirty="0" smtClean="0">
                          <a:effectLst/>
                          <a:latin typeface="+mn-lt"/>
                          <a:ea typeface="Calibri"/>
                          <a:cs typeface="Times New Roman"/>
                        </a:rPr>
                        <a:t>Provide a conclusion that follows from the narrated experiences or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I Want to be an Archaeologist Someday, Lost Treasure</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Basic Archaeology: What’s a Dig,  Basic Archaeology:</a:t>
                      </a:r>
                      <a:r>
                        <a:rPr lang="en-US" sz="1100" b="0" baseline="0" dirty="0" smtClean="0">
                          <a:effectLst/>
                          <a:latin typeface="Calibri"/>
                          <a:ea typeface="Calibri"/>
                          <a:cs typeface="Times New Roman"/>
                        </a:rPr>
                        <a:t>  What’s a Midden?</a:t>
                      </a:r>
                      <a:endParaRPr lang="en-US" sz="1100" b="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Earthquake!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Chicago Legacy: Burnham’s Plan, Chicago’s First Leader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W.4.3c</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(use transitional words and</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phrases to manage a</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sequence of events)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W.4.3b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(using dialogue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rPr>
                        <a:t>L.4.3a</a:t>
                      </a:r>
                      <a:endParaRPr lang="en-US" sz="1400" u="sng" dirty="0" smtClean="0">
                        <a:solidFill>
                          <a:schemeClr val="tx1"/>
                        </a:solidFill>
                      </a:endParaRPr>
                    </a:p>
                    <a:p>
                      <a:pPr marL="0" marR="0" algn="ctr">
                        <a:lnSpc>
                          <a:spcPct val="100000"/>
                        </a:lnSpc>
                        <a:spcBef>
                          <a:spcPts val="0"/>
                        </a:spcBef>
                        <a:spcAft>
                          <a:spcPts val="0"/>
                        </a:spcAft>
                      </a:pPr>
                      <a:r>
                        <a:rPr lang="en-US" sz="1000" dirty="0" smtClean="0">
                          <a:solidFill>
                            <a:schemeClr val="tx1"/>
                          </a:solidFill>
                        </a:rPr>
                        <a:t>Target 8</a:t>
                      </a:r>
                    </a:p>
                    <a:p>
                      <a:pPr marL="0" marR="0" algn="ctr">
                        <a:lnSpc>
                          <a:spcPct val="100000"/>
                        </a:lnSpc>
                        <a:spcBef>
                          <a:spcPts val="0"/>
                        </a:spcBef>
                        <a:spcAft>
                          <a:spcPts val="0"/>
                        </a:spcAft>
                      </a:pPr>
                      <a:r>
                        <a:rPr lang="en-US" sz="900" i="1" dirty="0" smtClean="0">
                          <a:solidFill>
                            <a:schemeClr val="tx1"/>
                          </a:solidFill>
                        </a:rPr>
                        <a:t>(choosing words for effect)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L.4.1d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(order of adjectives)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Calibri"/>
                          <a:cs typeface="Times New Roman"/>
                        </a:rPr>
                        <a:t>CCSS.ELA-LITERACY.W.4.1 Opinion Writing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smtClean="0">
                          <a:ln>
                            <a:noFill/>
                          </a:ln>
                          <a:solidFill>
                            <a:prstClr val="black"/>
                          </a:solidFill>
                          <a:effectLst/>
                          <a:uLnTx/>
                          <a:uFillTx/>
                          <a:latin typeface="+mn-lt"/>
                          <a:ea typeface="+mn-ea"/>
                          <a:cs typeface="+mn-cs"/>
                        </a:rPr>
                        <a:t>W.4.1</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Write opinion pieces on topics or texts, supporting a point of view with reasons and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smtClean="0">
                          <a:ln>
                            <a:noFill/>
                          </a:ln>
                          <a:solidFill>
                            <a:prstClr val="black"/>
                          </a:solidFill>
                          <a:effectLst/>
                          <a:uLnTx/>
                          <a:uFillTx/>
                          <a:latin typeface="+mn-lt"/>
                          <a:ea typeface="+mn-ea"/>
                          <a:cs typeface="+mn-cs"/>
                        </a:rPr>
                        <a:t>W.4.1.A</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Introduce a topic or text clearly, state an opinion, and create an organizational structure in which related ideas are grouped to support the writer's purpose.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smtClean="0">
                          <a:ln>
                            <a:noFill/>
                          </a:ln>
                          <a:solidFill>
                            <a:prstClr val="black"/>
                          </a:solidFill>
                          <a:effectLst/>
                          <a:uLnTx/>
                          <a:uFillTx/>
                          <a:latin typeface="+mn-lt"/>
                          <a:ea typeface="+mn-ea"/>
                          <a:cs typeface="+mn-cs"/>
                        </a:rPr>
                        <a:t>W.4.1.B</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Provide reasons that are supported by facts and details.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smtClean="0">
                          <a:ln>
                            <a:noFill/>
                          </a:ln>
                          <a:solidFill>
                            <a:prstClr val="black"/>
                          </a:solidFill>
                          <a:effectLst/>
                          <a:uLnTx/>
                          <a:uFillTx/>
                          <a:latin typeface="+mn-lt"/>
                          <a:ea typeface="+mn-ea"/>
                          <a:cs typeface="+mn-cs"/>
                        </a:rPr>
                        <a:t>W.4.1.C</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Link opinion and reasons using words and phrases (e.g., </a:t>
                      </a:r>
                      <a:r>
                        <a:rPr kumimoji="0" lang="en-US" sz="900" b="0" i="1" u="none" strike="noStrike" kern="1200" cap="none" spc="0" normalizeH="0" baseline="0" noProof="0" dirty="0" smtClean="0">
                          <a:ln>
                            <a:noFill/>
                          </a:ln>
                          <a:solidFill>
                            <a:prstClr val="black"/>
                          </a:solidFill>
                          <a:effectLst/>
                          <a:uLnTx/>
                          <a:uFillTx/>
                          <a:latin typeface="+mn-lt"/>
                          <a:ea typeface="+mn-ea"/>
                          <a:cs typeface="+mn-cs"/>
                        </a:rPr>
                        <a:t>for instance</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900" b="0" i="1" u="none" strike="noStrike" kern="1200" cap="none" spc="0" normalizeH="0" baseline="0" noProof="0" dirty="0" smtClean="0">
                          <a:ln>
                            <a:noFill/>
                          </a:ln>
                          <a:solidFill>
                            <a:prstClr val="black"/>
                          </a:solidFill>
                          <a:effectLst/>
                          <a:uLnTx/>
                          <a:uFillTx/>
                          <a:latin typeface="+mn-lt"/>
                          <a:ea typeface="+mn-ea"/>
                          <a:cs typeface="+mn-cs"/>
                        </a:rPr>
                        <a:t>in order to</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900" b="0" i="1" u="none" strike="noStrike" kern="1200" cap="none" spc="0" normalizeH="0" baseline="0" noProof="0" dirty="0" smtClean="0">
                          <a:ln>
                            <a:noFill/>
                          </a:ln>
                          <a:solidFill>
                            <a:prstClr val="black"/>
                          </a:solidFill>
                          <a:effectLst/>
                          <a:uLnTx/>
                          <a:uFillTx/>
                          <a:latin typeface="+mn-lt"/>
                          <a:ea typeface="+mn-ea"/>
                          <a:cs typeface="+mn-cs"/>
                        </a:rPr>
                        <a:t>in addition</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smtClean="0">
                          <a:ln>
                            <a:noFill/>
                          </a:ln>
                          <a:solidFill>
                            <a:prstClr val="black"/>
                          </a:solidFill>
                          <a:effectLst/>
                          <a:uLnTx/>
                          <a:uFillTx/>
                          <a:latin typeface="+mn-lt"/>
                          <a:ea typeface="+mn-ea"/>
                          <a:cs typeface="+mn-cs"/>
                        </a:rPr>
                        <a:t>W.4.1.D</a:t>
                      </a:r>
                      <a:r>
                        <a:rPr kumimoji="0" lang="en-US" sz="900" b="0" i="0" u="none" strike="noStrike" kern="1200" cap="none" spc="0" normalizeH="0" baseline="0" noProof="0" dirty="0" smtClean="0">
                          <a:ln>
                            <a:noFill/>
                          </a:ln>
                          <a:solidFill>
                            <a:prstClr val="black"/>
                          </a:solidFill>
                          <a:effectLst/>
                          <a:uLnTx/>
                          <a:uFillTx/>
                          <a:latin typeface="+mn-lt"/>
                          <a:ea typeface="+mn-ea"/>
                          <a:cs typeface="+mn-cs"/>
                        </a:rPr>
                        <a:t> Provide a concluding statement or section related to the opinion presented.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Rainforest Home, Drippy (poem)</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The amazon Rainforest, Experiencing a Rainforest</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Electric Free Day, Power Lesson</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Electricity &amp; Energy, Lights Out!</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W.4.1c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3a</a:t>
                      </a:r>
                    </a:p>
                    <a:p>
                      <a:pPr marL="0" marR="0" algn="ctr">
                        <a:lnSpc>
                          <a:spcPct val="100000"/>
                        </a:lnSpc>
                        <a:spcBef>
                          <a:spcPts val="0"/>
                        </a:spcBef>
                        <a:spcAft>
                          <a:spcPts val="0"/>
                        </a:spcAft>
                      </a:pPr>
                      <a:r>
                        <a:rPr lang="en-US" sz="900" b="0" i="1" baseline="0" dirty="0" smtClean="0">
                          <a:solidFill>
                            <a:schemeClr val="tx1"/>
                          </a:solidFill>
                          <a:effectLst/>
                          <a:latin typeface="Calibri"/>
                          <a:ea typeface="Calibri"/>
                          <a:cs typeface="Times New Roman"/>
                        </a:rPr>
                        <a:t>(link opinion and reasons using transitional words)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W.4.1b</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b="0" i="1" dirty="0" smtClean="0">
                          <a:solidFill>
                            <a:schemeClr val="tx1"/>
                          </a:solidFill>
                          <a:effectLst/>
                          <a:latin typeface="+mn-lt"/>
                          <a:ea typeface="Calibri"/>
                          <a:cs typeface="Times New Roman"/>
                        </a:rPr>
                        <a:t>(revise and identify use of techniques to develop opinion or deleting details that do not support opinion)</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L.4.3a</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(using precise and domain specific vocabulary)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L.4.1f</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9</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(recognizing</a:t>
                      </a:r>
                      <a:r>
                        <a:rPr lang="en-US" sz="900" b="0" i="1" baseline="0" dirty="0" smtClean="0">
                          <a:solidFill>
                            <a:schemeClr val="tx1"/>
                          </a:solidFill>
                          <a:effectLst/>
                          <a:latin typeface="Calibri"/>
                          <a:ea typeface="Calibri"/>
                          <a:cs typeface="Times New Roman"/>
                        </a:rPr>
                        <a:t> </a:t>
                      </a:r>
                      <a:r>
                        <a:rPr lang="en-US" sz="900" b="0" i="1" dirty="0" smtClean="0">
                          <a:solidFill>
                            <a:schemeClr val="tx1"/>
                          </a:solidFill>
                          <a:effectLst/>
                          <a:latin typeface="Calibri"/>
                          <a:ea typeface="Calibri"/>
                          <a:cs typeface="Times New Roman"/>
                        </a:rPr>
                        <a:t>inappropriate fragments or run 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4646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99144523"/>
              </p:ext>
            </p:extLst>
          </p:nvPr>
        </p:nvGraphicFramePr>
        <p:xfrm>
          <a:off x="381000" y="76200"/>
          <a:ext cx="8610600" cy="6244590"/>
        </p:xfrm>
        <a:graphic>
          <a:graphicData uri="http://schemas.openxmlformats.org/drawingml/2006/table">
            <a:tbl>
              <a:tblPr firstRow="1" firstCol="1" bandRow="1"/>
              <a:tblGrid>
                <a:gridCol w="1752600"/>
                <a:gridCol w="2057400"/>
                <a:gridCol w="2379980"/>
                <a:gridCol w="242062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4-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9812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100" b="1" dirty="0" smtClean="0"/>
                        <a:t>Explaining</a:t>
                      </a:r>
                      <a:endParaRPr lang="en-US" sz="11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100" b="1" dirty="0" smtClean="0"/>
                        <a:t>Description</a:t>
                      </a:r>
                      <a:endParaRPr lang="en-US" sz="11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100" b="1" dirty="0" smtClean="0"/>
                        <a:t>Description</a:t>
                      </a:r>
                      <a:endParaRPr lang="en-US" sz="11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RL.4.1</a:t>
                      </a:r>
                    </a:p>
                    <a:p>
                      <a:pPr marL="0" marR="0" algn="l">
                        <a:lnSpc>
                          <a:spcPct val="100000"/>
                        </a:lnSpc>
                        <a:spcBef>
                          <a:spcPts val="0"/>
                        </a:spcBef>
                        <a:spcAft>
                          <a:spcPts val="0"/>
                        </a:spcAft>
                      </a:pPr>
                      <a:r>
                        <a:rPr lang="en-US" sz="900" b="0" dirty="0" smtClean="0">
                          <a:effectLst/>
                          <a:latin typeface="Calibri"/>
                          <a:ea typeface="Calibri"/>
                          <a:cs typeface="Times New Roman"/>
                        </a:rPr>
                        <a:t>Refer</a:t>
                      </a:r>
                      <a:r>
                        <a:rPr lang="en-US" sz="900" b="0" baseline="0" dirty="0" smtClean="0">
                          <a:effectLst/>
                          <a:latin typeface="Calibri"/>
                          <a:ea typeface="Calibri"/>
                          <a:cs typeface="Times New Roman"/>
                        </a:rPr>
                        <a:t> to details when explaining the text or drawing inferences.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RL.4.2</a:t>
                      </a:r>
                    </a:p>
                    <a:p>
                      <a:pPr marL="0" marR="0" algn="l">
                        <a:lnSpc>
                          <a:spcPct val="100000"/>
                        </a:lnSpc>
                        <a:spcBef>
                          <a:spcPts val="0"/>
                        </a:spcBef>
                        <a:spcAft>
                          <a:spcPts val="0"/>
                        </a:spcAft>
                      </a:pPr>
                      <a:r>
                        <a:rPr lang="en-US" sz="900" b="0" dirty="0" smtClean="0">
                          <a:effectLst/>
                          <a:latin typeface="Calibri"/>
                          <a:ea typeface="Calibri"/>
                          <a:cs typeface="Times New Roman"/>
                        </a:rPr>
                        <a:t>Determine theme from details and summarize the text.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RL.4.3</a:t>
                      </a:r>
                    </a:p>
                    <a:p>
                      <a:pPr marL="0" marR="0" algn="l">
                        <a:lnSpc>
                          <a:spcPct val="100000"/>
                        </a:lnSpc>
                        <a:spcBef>
                          <a:spcPts val="0"/>
                        </a:spcBef>
                        <a:spcAft>
                          <a:spcPts val="0"/>
                        </a:spcAft>
                      </a:pPr>
                      <a:r>
                        <a:rPr lang="en-US" sz="900" b="0" dirty="0" smtClean="0">
                          <a:effectLst/>
                          <a:latin typeface="Calibri"/>
                          <a:ea typeface="Calibri"/>
                          <a:cs typeface="Times New Roman"/>
                        </a:rPr>
                        <a:t>Describe story elements in depth using specific details from the</a:t>
                      </a:r>
                      <a:r>
                        <a:rPr lang="en-US" sz="900" b="0" baseline="0" dirty="0" smtClean="0">
                          <a:effectLst/>
                          <a:latin typeface="Calibri"/>
                          <a:ea typeface="Calibri"/>
                          <a:cs typeface="Times New Roman"/>
                        </a:rPr>
                        <a:t> text.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215328">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Inferring</a:t>
                      </a:r>
                    </a:p>
                    <a:p>
                      <a:r>
                        <a:rPr lang="en-US" sz="1000" b="1" dirty="0" smtClean="0"/>
                        <a:t>Evaluation</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Main Idea</a:t>
                      </a:r>
                    </a:p>
                    <a:p>
                      <a:r>
                        <a:rPr lang="en-US" sz="1000" b="1" dirty="0" smtClean="0"/>
                        <a:t>Summarizing</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Details</a:t>
                      </a:r>
                    </a:p>
                    <a:p>
                      <a:r>
                        <a:rPr lang="en-US" sz="1000" b="1" dirty="0" smtClean="0"/>
                        <a:t>Monitor/Clarify</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 W.4.1c</a:t>
                      </a:r>
                    </a:p>
                    <a:p>
                      <a:pPr marL="0" marR="0" algn="l">
                        <a:lnSpc>
                          <a:spcPct val="100000"/>
                        </a:lnSpc>
                        <a:spcBef>
                          <a:spcPts val="0"/>
                        </a:spcBef>
                        <a:spcAft>
                          <a:spcPts val="0"/>
                        </a:spcAft>
                      </a:pPr>
                      <a:r>
                        <a:rPr lang="en-US" sz="900" b="0" dirty="0" smtClean="0">
                          <a:effectLst/>
                          <a:latin typeface="Calibri"/>
                          <a:ea typeface="Calibri"/>
                          <a:cs typeface="Times New Roman"/>
                        </a:rPr>
                        <a:t>Write an opinion piece with a point of view. Link opinion and reason with transitional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W.4.1a</a:t>
                      </a:r>
                    </a:p>
                    <a:p>
                      <a:pPr marL="0" marR="0" algn="l">
                        <a:lnSpc>
                          <a:spcPct val="100000"/>
                        </a:lnSpc>
                        <a:spcBef>
                          <a:spcPts val="0"/>
                        </a:spcBef>
                        <a:spcAft>
                          <a:spcPts val="0"/>
                        </a:spcAft>
                      </a:pPr>
                      <a:r>
                        <a:rPr lang="en-US" sz="900" b="0" dirty="0" smtClean="0">
                          <a:effectLst/>
                          <a:latin typeface="Calibri"/>
                          <a:ea typeface="Calibri"/>
                          <a:cs typeface="Times New Roman"/>
                        </a:rPr>
                        <a:t>Introduce a topic,</a:t>
                      </a:r>
                      <a:r>
                        <a:rPr lang="en-US" sz="900" b="0" baseline="0" dirty="0" smtClean="0">
                          <a:effectLst/>
                          <a:latin typeface="Calibri"/>
                          <a:ea typeface="Calibri"/>
                          <a:cs typeface="Times New Roman"/>
                        </a:rPr>
                        <a:t> state opinion and group related ideas.</a:t>
                      </a:r>
                    </a:p>
                    <a:p>
                      <a:pPr marL="0" marR="0" algn="l">
                        <a:lnSpc>
                          <a:spcPct val="100000"/>
                        </a:lnSpc>
                        <a:spcBef>
                          <a:spcPts val="0"/>
                        </a:spcBef>
                        <a:spcAft>
                          <a:spcPts val="0"/>
                        </a:spcAft>
                      </a:pPr>
                      <a:r>
                        <a:rPr lang="en-US" sz="900" b="1" baseline="0" dirty="0" smtClean="0">
                          <a:effectLst/>
                          <a:latin typeface="Calibri"/>
                          <a:ea typeface="Calibri"/>
                          <a:cs typeface="Times New Roman"/>
                        </a:rPr>
                        <a:t>W.4.1c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Link opinion and reason with transitional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W.4.1c, W.4.1d</a:t>
                      </a:r>
                    </a:p>
                    <a:p>
                      <a:pPr marL="0" marR="0" algn="l">
                        <a:lnSpc>
                          <a:spcPct val="100000"/>
                        </a:lnSpc>
                        <a:spcBef>
                          <a:spcPts val="0"/>
                        </a:spcBef>
                        <a:spcAft>
                          <a:spcPts val="0"/>
                        </a:spcAft>
                      </a:pPr>
                      <a:r>
                        <a:rPr lang="en-US" sz="900" b="0" dirty="0" smtClean="0">
                          <a:effectLst/>
                          <a:latin typeface="Calibri"/>
                          <a:ea typeface="Calibri"/>
                          <a:cs typeface="Times New Roman"/>
                        </a:rPr>
                        <a:t>Write a concluding statement</a:t>
                      </a:r>
                      <a:r>
                        <a:rPr lang="en-US" sz="900" b="0" baseline="0" dirty="0" smtClean="0">
                          <a:effectLst/>
                          <a:latin typeface="Calibri"/>
                          <a:ea typeface="Calibri"/>
                          <a:cs typeface="Times New Roman"/>
                        </a:rPr>
                        <a:t> include reasons that are supported by fact and details.</a:t>
                      </a:r>
                      <a:endParaRPr lang="en-US" sz="900" b="0" dirty="0" smtClean="0">
                        <a:effectLst/>
                        <a:latin typeface="Calibri"/>
                        <a:ea typeface="Calibri"/>
                        <a:cs typeface="Times New Roman"/>
                      </a:endParaRPr>
                    </a:p>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900" b="1" dirty="0" smtClean="0"/>
                        <a:t>L.4.3a</a:t>
                      </a:r>
                    </a:p>
                    <a:p>
                      <a:r>
                        <a:rPr lang="en-US" sz="900" b="0" dirty="0" smtClean="0"/>
                        <a:t>Choose words</a:t>
                      </a:r>
                      <a:r>
                        <a:rPr lang="en-US" sz="900" b="0" baseline="0" dirty="0" smtClean="0"/>
                        <a:t> to convey ideas precisely.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900" b="1" dirty="0" smtClean="0"/>
                        <a:t>L.4.1f</a:t>
                      </a:r>
                    </a:p>
                    <a:p>
                      <a:r>
                        <a:rPr lang="en-US" sz="900" dirty="0" smtClean="0"/>
                        <a:t>Correct fragments and run-on sentences.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L.4.2b</a:t>
                      </a:r>
                    </a:p>
                    <a:p>
                      <a:r>
                        <a:rPr lang="en-US" sz="900" dirty="0" smtClean="0"/>
                        <a:t>Mark quotes using commas &amp;</a:t>
                      </a:r>
                      <a:r>
                        <a:rPr lang="en-US" sz="900" baseline="0" dirty="0" smtClean="0"/>
                        <a:t> </a:t>
                      </a:r>
                      <a:r>
                        <a:rPr lang="en-US" sz="900" dirty="0" smtClean="0"/>
                        <a:t> quotation marks.</a:t>
                      </a:r>
                    </a:p>
                    <a:p>
                      <a:r>
                        <a:rPr lang="en-US" sz="900" b="1" dirty="0" smtClean="0"/>
                        <a:t>L.4.1e</a:t>
                      </a:r>
                    </a:p>
                    <a:p>
                      <a:r>
                        <a:rPr lang="en-US" sz="900" dirty="0" smtClean="0"/>
                        <a:t>Use prepositional phrases correctly.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rowSpan="2">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0">
                <a:tc vMerge="1">
                  <a:txBody>
                    <a:bodyPr/>
                    <a:lstStyle/>
                    <a:p>
                      <a:pPr marL="0" marR="0" algn="l">
                        <a:lnSpc>
                          <a:spcPct val="100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SL.4.1.d</a:t>
                      </a:r>
                    </a:p>
                    <a:p>
                      <a:r>
                        <a:rPr lang="en-US" sz="900" dirty="0" smtClean="0"/>
                        <a:t>Discuss</a:t>
                      </a:r>
                      <a:r>
                        <a:rPr lang="en-US" sz="900" baseline="0" dirty="0" smtClean="0"/>
                        <a:t> key ideas in own words.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4</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5</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6</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20955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100" dirty="0" smtClean="0"/>
                        <a:t>Explaining</a:t>
                      </a:r>
                      <a:endParaRPr lang="en-US" sz="11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100" dirty="0" smtClean="0"/>
                        <a:t>Description</a:t>
                      </a:r>
                      <a:endParaRPr lang="en-US" sz="11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100" dirty="0" smtClean="0"/>
                        <a:t>Cause and Effect</a:t>
                      </a:r>
                      <a:endParaRPr lang="en-US" sz="11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Refer to details when explaining the text or drawing inferences.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RI.4.2</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0" dirty="0" smtClean="0">
                          <a:effectLst/>
                          <a:latin typeface="Calibri"/>
                          <a:ea typeface="Calibri"/>
                          <a:cs typeface="Times New Roman"/>
                        </a:rPr>
                        <a:t>Determine</a:t>
                      </a:r>
                      <a:r>
                        <a:rPr lang="en-US" sz="900" b="0" baseline="0" dirty="0" smtClean="0">
                          <a:effectLst/>
                          <a:latin typeface="Calibri"/>
                          <a:ea typeface="Calibri"/>
                          <a:cs typeface="Times New Roman"/>
                        </a:rPr>
                        <a:t> the Main Idea of a text and how key details support the Main Idea.</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RI.4.3</a:t>
                      </a:r>
                    </a:p>
                    <a:p>
                      <a:pPr marL="0" marR="0" algn="l">
                        <a:lnSpc>
                          <a:spcPct val="100000"/>
                        </a:lnSpc>
                        <a:spcBef>
                          <a:spcPts val="0"/>
                        </a:spcBef>
                        <a:spcAft>
                          <a:spcPts val="0"/>
                        </a:spcAft>
                      </a:pPr>
                      <a:r>
                        <a:rPr lang="en-US" sz="900" b="0" dirty="0" smtClean="0">
                          <a:effectLst/>
                          <a:latin typeface="Calibri"/>
                          <a:ea typeface="Calibri"/>
                          <a:cs typeface="Times New Roman"/>
                        </a:rPr>
                        <a:t>Explain evidence </a:t>
                      </a:r>
                      <a:r>
                        <a:rPr lang="en-US" sz="900" b="0" baseline="0" dirty="0" smtClean="0">
                          <a:effectLst/>
                          <a:latin typeface="Calibri"/>
                          <a:ea typeface="Calibri"/>
                          <a:cs typeface="Times New Roman"/>
                        </a:rPr>
                        <a:t> from info. text, </a:t>
                      </a:r>
                      <a:r>
                        <a:rPr lang="en-US" sz="900" b="0" dirty="0" smtClean="0">
                          <a:effectLst/>
                          <a:latin typeface="Calibri"/>
                          <a:ea typeface="Calibri"/>
                          <a:cs typeface="Times New Roman"/>
                        </a:rPr>
                        <a:t> what happened and why based on specific text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Inferring</a:t>
                      </a:r>
                    </a:p>
                    <a:p>
                      <a:r>
                        <a:rPr lang="en-US" sz="1000" b="1" dirty="0" smtClean="0"/>
                        <a:t>Evaluation</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Main Idea</a:t>
                      </a:r>
                    </a:p>
                    <a:p>
                      <a:r>
                        <a:rPr lang="en-US" sz="1000" b="1" dirty="0" smtClean="0"/>
                        <a:t>Summarizing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Cause and Effect</a:t>
                      </a:r>
                    </a:p>
                    <a:p>
                      <a:r>
                        <a:rPr lang="en-US" sz="1000" b="1" dirty="0" smtClean="0"/>
                        <a:t>Predicting/Inferring a Cause and Effect</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4196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 W.4.2d</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informational text to examine a topic or idea, using precise domain language.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W.4.2b, W.4.2c,</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Develop</a:t>
                      </a:r>
                      <a:r>
                        <a:rPr lang="en-US" sz="900" b="0" baseline="0" dirty="0" smtClean="0">
                          <a:effectLst/>
                          <a:latin typeface="+mn-lt"/>
                          <a:ea typeface="Calibri"/>
                          <a:cs typeface="Times New Roman"/>
                        </a:rPr>
                        <a:t> a topic using information from text, link  ideas with transitional language.</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W.4.2e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Write a conclusion</a:t>
                      </a:r>
                      <a:r>
                        <a:rPr lang="en-US" sz="900" b="0" baseline="0" dirty="0" smtClean="0">
                          <a:effectLst/>
                          <a:latin typeface="+mn-lt"/>
                          <a:ea typeface="Calibri"/>
                          <a:cs typeface="Times New Roman"/>
                        </a:rPr>
                        <a:t> related to the information or explanation presented.</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L.4.2b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Mark quotes using commas &amp;  quotation marks.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SL.4.1</a:t>
                      </a:r>
                    </a:p>
                    <a:p>
                      <a:r>
                        <a:rPr lang="en-US" sz="900" dirty="0" smtClean="0"/>
                        <a:t>Engage in a range of collaborative discussions with diverse partners.  Build on other’s ideas and express own ideas clearly.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L.4.3a</a:t>
                      </a:r>
                    </a:p>
                    <a:p>
                      <a:r>
                        <a:rPr lang="en-US" sz="900" dirty="0" smtClean="0"/>
                        <a:t>Choose words/phrases to precisely convey ideas.</a:t>
                      </a:r>
                    </a:p>
                    <a:p>
                      <a:r>
                        <a:rPr lang="en-US" sz="900" b="1" dirty="0" smtClean="0"/>
                        <a:t>L.4.4a</a:t>
                      </a:r>
                    </a:p>
                    <a:p>
                      <a:r>
                        <a:rPr lang="en-US" sz="900" dirty="0" smtClean="0"/>
                        <a:t>Use</a:t>
                      </a:r>
                      <a:r>
                        <a:rPr lang="en-US" sz="900" baseline="0" dirty="0" smtClean="0"/>
                        <a:t> different types of context clues to determine word meaning.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SL.4.1.d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Discuss key ideas in own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900" b="1" dirty="0" smtClean="0"/>
                        <a:t>SL.4.1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Engage in a range of collaborative discussions with diverse partners.  Build on other’s ideas and express own ideas clearly.</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0028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29501728"/>
              </p:ext>
            </p:extLst>
          </p:nvPr>
        </p:nvGraphicFramePr>
        <p:xfrm>
          <a:off x="228599" y="76200"/>
          <a:ext cx="8763001" cy="6598920"/>
        </p:xfrm>
        <a:graphic>
          <a:graphicData uri="http://schemas.openxmlformats.org/drawingml/2006/table">
            <a:tbl>
              <a:tblPr firstRow="1" firstCol="1" bandRow="1"/>
              <a:tblGrid>
                <a:gridCol w="1907880"/>
                <a:gridCol w="2305356"/>
                <a:gridCol w="2262958"/>
                <a:gridCol w="2286807"/>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4 - Quarter 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Explaining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Summarizing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RL.4.5</a:t>
                      </a:r>
                    </a:p>
                    <a:p>
                      <a:pPr marL="0" marR="0" algn="l">
                        <a:lnSpc>
                          <a:spcPct val="100000"/>
                        </a:lnSpc>
                        <a:spcBef>
                          <a:spcPts val="0"/>
                        </a:spcBef>
                        <a:spcAft>
                          <a:spcPts val="0"/>
                        </a:spcAft>
                      </a:pPr>
                      <a:r>
                        <a:rPr lang="en-US" sz="900" b="0" dirty="0" smtClean="0">
                          <a:effectLst/>
                          <a:latin typeface="Calibri"/>
                          <a:ea typeface="Calibri"/>
                          <a:cs typeface="Times New Roman"/>
                        </a:rPr>
                        <a:t>Explain differences between poems, drama</a:t>
                      </a:r>
                      <a:r>
                        <a:rPr lang="en-US" sz="900" b="0" baseline="0" dirty="0" smtClean="0">
                          <a:effectLst/>
                          <a:latin typeface="Calibri"/>
                          <a:ea typeface="Calibri"/>
                          <a:cs typeface="Times New Roman"/>
                        </a:rPr>
                        <a:t> and prose (refer to standard!)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RL.4.7</a:t>
                      </a:r>
                    </a:p>
                    <a:p>
                      <a:pPr marL="0" marR="0" algn="l">
                        <a:lnSpc>
                          <a:spcPct val="100000"/>
                        </a:lnSpc>
                        <a:spcBef>
                          <a:spcPts val="0"/>
                        </a:spcBef>
                        <a:spcAft>
                          <a:spcPts val="0"/>
                        </a:spcAft>
                      </a:pPr>
                      <a:r>
                        <a:rPr lang="en-US" sz="900" b="0" dirty="0" smtClean="0">
                          <a:effectLst/>
                          <a:latin typeface="Calibri"/>
                          <a:ea typeface="Calibri"/>
                          <a:cs typeface="Times New Roman"/>
                        </a:rPr>
                        <a:t>Make</a:t>
                      </a:r>
                      <a:r>
                        <a:rPr lang="en-US" sz="900" b="0" baseline="0" dirty="0" smtClean="0">
                          <a:effectLst/>
                          <a:latin typeface="Calibri"/>
                          <a:ea typeface="Calibri"/>
                          <a:cs typeface="Times New Roman"/>
                        </a:rPr>
                        <a:t> connections between texts and visual or oral presentations of the text.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RL.4.6</a:t>
                      </a:r>
                    </a:p>
                    <a:p>
                      <a:pPr marL="0" marR="0" algn="l">
                        <a:lnSpc>
                          <a:spcPct val="100000"/>
                        </a:lnSpc>
                        <a:spcBef>
                          <a:spcPts val="0"/>
                        </a:spcBef>
                        <a:spcAft>
                          <a:spcPts val="0"/>
                        </a:spcAft>
                      </a:pPr>
                      <a:r>
                        <a:rPr lang="en-US" sz="900" b="0" dirty="0" smtClean="0">
                          <a:effectLst/>
                          <a:latin typeface="Calibri"/>
                          <a:ea typeface="Calibri"/>
                          <a:cs typeface="Times New Roman"/>
                        </a:rPr>
                        <a:t>Compare/Contrast differences of</a:t>
                      </a:r>
                      <a:r>
                        <a:rPr lang="en-US" sz="900" b="0" baseline="0" dirty="0" smtClean="0">
                          <a:effectLst/>
                          <a:latin typeface="Calibri"/>
                          <a:ea typeface="Calibri"/>
                          <a:cs typeface="Times New Roman"/>
                        </a:rPr>
                        <a:t> points of views (first and third person).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Compare and Contrast</a:t>
                      </a:r>
                    </a:p>
                    <a:p>
                      <a:pPr marL="0" marR="0" algn="l">
                        <a:lnSpc>
                          <a:spcPct val="100000"/>
                        </a:lnSpc>
                        <a:spcBef>
                          <a:spcPts val="0"/>
                        </a:spcBef>
                        <a:spcAft>
                          <a:spcPts val="0"/>
                        </a:spcAft>
                      </a:pPr>
                      <a:r>
                        <a:rPr lang="en-US" sz="1000" b="1" dirty="0" smtClean="0">
                          <a:effectLst/>
                          <a:latin typeface="Calibri"/>
                          <a:ea typeface="Calibri"/>
                          <a:cs typeface="Times New Roman"/>
                        </a:rPr>
                        <a:t>Questioning</a:t>
                      </a: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Compare and Contrast</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Compare and Contrast</a:t>
                      </a:r>
                    </a:p>
                    <a:p>
                      <a:pPr>
                        <a:lnSpc>
                          <a:spcPct val="100000"/>
                        </a:lnSpc>
                      </a:pPr>
                      <a:r>
                        <a:rPr lang="en-US" sz="1000" b="1" dirty="0" smtClean="0"/>
                        <a:t>Summarizing</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2672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–Narrative </a:t>
                      </a:r>
                      <a:r>
                        <a:rPr lang="en-US" sz="1000" b="1" dirty="0" smtClean="0">
                          <a:effectLst/>
                          <a:latin typeface="Calibri"/>
                          <a:ea typeface="Calibri"/>
                          <a:cs typeface="Times New Roman"/>
                        </a:rPr>
                        <a:t>(one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a:t>
                      </a:r>
                    </a:p>
                    <a:p>
                      <a:pPr marL="0" marR="0" algn="l">
                        <a:lnSpc>
                          <a:spcPct val="100000"/>
                        </a:lnSpc>
                        <a:spcBef>
                          <a:spcPts val="0"/>
                        </a:spcBef>
                        <a:spcAft>
                          <a:spcPts val="0"/>
                        </a:spcAft>
                      </a:pPr>
                      <a:r>
                        <a:rPr lang="en-US" sz="900" b="0" dirty="0" smtClean="0">
                          <a:effectLst/>
                          <a:latin typeface="Calibri"/>
                          <a:ea typeface="Calibri"/>
                          <a:cs typeface="Times New Roman"/>
                        </a:rPr>
                        <a:t>Write narratives using effective techniques, details and event sequence.</a:t>
                      </a:r>
                    </a:p>
                    <a:p>
                      <a:pPr marL="0" marR="0" algn="l">
                        <a:lnSpc>
                          <a:spcPct val="100000"/>
                        </a:lnSpc>
                        <a:spcBef>
                          <a:spcPts val="0"/>
                        </a:spcBef>
                        <a:spcAft>
                          <a:spcPts val="0"/>
                        </a:spcAft>
                      </a:pPr>
                      <a:r>
                        <a:rPr lang="en-US" sz="900" b="1" dirty="0" smtClean="0">
                          <a:effectLst/>
                          <a:latin typeface="Calibri"/>
                          <a:ea typeface="Calibri"/>
                          <a:cs typeface="Times New Roman"/>
                        </a:rPr>
                        <a:t>W.4.3a</a:t>
                      </a:r>
                    </a:p>
                    <a:p>
                      <a:pPr marL="0" marR="0" algn="l">
                        <a:lnSpc>
                          <a:spcPct val="100000"/>
                        </a:lnSpc>
                        <a:spcBef>
                          <a:spcPts val="0"/>
                        </a:spcBef>
                        <a:spcAft>
                          <a:spcPts val="0"/>
                        </a:spcAft>
                      </a:pPr>
                      <a:r>
                        <a:rPr lang="en-US" sz="900" b="0" dirty="0" smtClean="0">
                          <a:effectLst/>
                          <a:latin typeface="Calibri"/>
                          <a:ea typeface="Calibri"/>
                          <a:cs typeface="Times New Roman"/>
                        </a:rPr>
                        <a:t>Establish situation, introduce characters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W.4.3d</a:t>
                      </a:r>
                    </a:p>
                    <a:p>
                      <a:pPr marL="0" marR="0" algn="l">
                        <a:lnSpc>
                          <a:spcPct val="100000"/>
                        </a:lnSpc>
                        <a:spcBef>
                          <a:spcPts val="0"/>
                        </a:spcBef>
                        <a:spcAft>
                          <a:spcPts val="0"/>
                        </a:spcAft>
                      </a:pPr>
                      <a:r>
                        <a:rPr lang="en-US" sz="900" b="0" dirty="0" smtClean="0">
                          <a:effectLst/>
                          <a:latin typeface="Calibri"/>
                          <a:ea typeface="Calibri"/>
                          <a:cs typeface="Times New Roman"/>
                        </a:rPr>
                        <a:t>Use words,</a:t>
                      </a:r>
                      <a:r>
                        <a:rPr lang="en-US" sz="900" b="0" baseline="0" dirty="0" smtClean="0">
                          <a:effectLst/>
                          <a:latin typeface="Calibri"/>
                          <a:ea typeface="Calibri"/>
                          <a:cs typeface="Times New Roman"/>
                        </a:rPr>
                        <a:t> phrases &amp; sensory details to convey experiences precisely.</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W.4.3e</a:t>
                      </a:r>
                    </a:p>
                    <a:p>
                      <a:pPr marL="0" marR="0" algn="l">
                        <a:lnSpc>
                          <a:spcPct val="100000"/>
                        </a:lnSpc>
                        <a:spcBef>
                          <a:spcPts val="0"/>
                        </a:spcBef>
                        <a:spcAft>
                          <a:spcPts val="0"/>
                        </a:spcAft>
                      </a:pPr>
                      <a:r>
                        <a:rPr lang="en-US" sz="900" b="0" dirty="0" smtClean="0">
                          <a:effectLst/>
                          <a:latin typeface="Calibri"/>
                          <a:ea typeface="Calibri"/>
                          <a:cs typeface="Times New Roman"/>
                        </a:rPr>
                        <a:t>Provide a conclusion that follows from the narrated experiences or events</a:t>
                      </a:r>
                      <a:r>
                        <a:rPr lang="en-US" sz="900" b="0" baseline="0" dirty="0" smtClean="0">
                          <a:effectLst/>
                          <a:latin typeface="Calibri"/>
                          <a:ea typeface="Calibri"/>
                          <a:cs typeface="Times New Roman"/>
                        </a:rPr>
                        <a:t> (sequence).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L.4.4.b</a:t>
                      </a:r>
                    </a:p>
                    <a:p>
                      <a:pPr marL="0" marR="0" algn="l">
                        <a:lnSpc>
                          <a:spcPct val="100000"/>
                        </a:lnSpc>
                        <a:spcBef>
                          <a:spcPts val="0"/>
                        </a:spcBef>
                        <a:spcAft>
                          <a:spcPts val="0"/>
                        </a:spcAft>
                      </a:pPr>
                      <a:r>
                        <a:rPr lang="en-US" sz="900" b="0" dirty="0" smtClean="0">
                          <a:effectLst/>
                          <a:latin typeface="Calibri"/>
                          <a:ea typeface="Calibri"/>
                          <a:cs typeface="Times New Roman"/>
                        </a:rPr>
                        <a:t>Use Greek and Latin affix and roots as clues to word meaning.</a:t>
                      </a:r>
                    </a:p>
                    <a:p>
                      <a:pPr marL="0" marR="0" algn="l">
                        <a:lnSpc>
                          <a:spcPct val="100000"/>
                        </a:lnSpc>
                        <a:spcBef>
                          <a:spcPts val="0"/>
                        </a:spcBef>
                        <a:spcAft>
                          <a:spcPts val="0"/>
                        </a:spcAft>
                      </a:pPr>
                      <a:r>
                        <a:rPr lang="en-US" sz="900" b="1" dirty="0" smtClean="0">
                          <a:effectLst/>
                          <a:latin typeface="Calibri"/>
                          <a:ea typeface="Calibri"/>
                          <a:cs typeface="Times New Roman"/>
                        </a:rPr>
                        <a:t>L.4.5b</a:t>
                      </a:r>
                    </a:p>
                    <a:p>
                      <a:pPr marL="0" marR="0" algn="l">
                        <a:lnSpc>
                          <a:spcPct val="100000"/>
                        </a:lnSpc>
                        <a:spcBef>
                          <a:spcPts val="0"/>
                        </a:spcBef>
                        <a:spcAft>
                          <a:spcPts val="0"/>
                        </a:spcAft>
                      </a:pPr>
                      <a:r>
                        <a:rPr lang="en-US" sz="900" b="0" dirty="0" smtClean="0">
                          <a:effectLst/>
                          <a:latin typeface="Calibri"/>
                          <a:ea typeface="Calibri"/>
                          <a:cs typeface="Times New Roman"/>
                        </a:rPr>
                        <a:t>Know meaning of idioms, adages -proverbs.</a:t>
                      </a:r>
                    </a:p>
                    <a:p>
                      <a:pPr marL="0" marR="0" algn="l">
                        <a:lnSpc>
                          <a:spcPct val="100000"/>
                        </a:lnSpc>
                        <a:spcBef>
                          <a:spcPts val="0"/>
                        </a:spcBef>
                        <a:spcAft>
                          <a:spcPts val="0"/>
                        </a:spcAft>
                      </a:pPr>
                      <a:r>
                        <a:rPr lang="en-US" sz="900" b="1" dirty="0" smtClean="0">
                          <a:effectLst/>
                          <a:latin typeface="Calibri"/>
                          <a:ea typeface="Calibri"/>
                          <a:cs typeface="Times New Roman"/>
                        </a:rPr>
                        <a:t>L.4.3c</a:t>
                      </a:r>
                    </a:p>
                    <a:p>
                      <a:pPr marL="0" marR="0" algn="l">
                        <a:lnSpc>
                          <a:spcPct val="100000"/>
                        </a:lnSpc>
                        <a:spcBef>
                          <a:spcPts val="0"/>
                        </a:spcBef>
                        <a:spcAft>
                          <a:spcPts val="0"/>
                        </a:spcAft>
                      </a:pPr>
                      <a:r>
                        <a:rPr lang="en-US" sz="900" b="0" dirty="0" smtClean="0">
                          <a:effectLst/>
                          <a:latin typeface="Calibri"/>
                          <a:ea typeface="Calibri"/>
                          <a:cs typeface="Times New Roman"/>
                        </a:rPr>
                        <a:t>Use formal language</a:t>
                      </a:r>
                      <a:r>
                        <a:rPr lang="en-US" sz="900" b="0" baseline="0" dirty="0" smtClean="0">
                          <a:effectLst/>
                          <a:latin typeface="Calibri"/>
                          <a:ea typeface="Calibri"/>
                          <a:cs typeface="Times New Roman"/>
                        </a:rPr>
                        <a:t> in writing appropriately.</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L.4.1c</a:t>
                      </a:r>
                    </a:p>
                    <a:p>
                      <a:pPr marL="0" marR="0" algn="l">
                        <a:lnSpc>
                          <a:spcPct val="100000"/>
                        </a:lnSpc>
                        <a:spcBef>
                          <a:spcPts val="0"/>
                        </a:spcBef>
                        <a:spcAft>
                          <a:spcPts val="0"/>
                        </a:spcAft>
                      </a:pPr>
                      <a:r>
                        <a:rPr lang="en-US" sz="900" b="0" dirty="0" smtClean="0">
                          <a:effectLst/>
                          <a:latin typeface="Calibri"/>
                          <a:ea typeface="Calibri"/>
                          <a:cs typeface="Times New Roman"/>
                        </a:rPr>
                        <a:t>Use modal auxiliaries to convey various conditions.</a:t>
                      </a:r>
                    </a:p>
                    <a:p>
                      <a:pPr marL="0" marR="0" algn="l">
                        <a:lnSpc>
                          <a:spcPct val="100000"/>
                        </a:lnSpc>
                        <a:spcBef>
                          <a:spcPts val="0"/>
                        </a:spcBef>
                        <a:spcAft>
                          <a:spcPts val="0"/>
                        </a:spcAft>
                      </a:pPr>
                      <a:r>
                        <a:rPr lang="en-US" sz="900" b="1" dirty="0" smtClean="0">
                          <a:effectLst/>
                          <a:latin typeface="Calibri"/>
                          <a:ea typeface="Calibri"/>
                          <a:cs typeface="Times New Roman"/>
                        </a:rPr>
                        <a:t>L.4.5a</a:t>
                      </a:r>
                    </a:p>
                    <a:p>
                      <a:pPr marL="0" marR="0" algn="l">
                        <a:lnSpc>
                          <a:spcPct val="100000"/>
                        </a:lnSpc>
                        <a:spcBef>
                          <a:spcPts val="0"/>
                        </a:spcBef>
                        <a:spcAft>
                          <a:spcPts val="0"/>
                        </a:spcAft>
                      </a:pPr>
                      <a:r>
                        <a:rPr lang="en-US" sz="900" b="0" dirty="0" smtClean="0">
                          <a:effectLst/>
                          <a:latin typeface="Calibri"/>
                          <a:ea typeface="Calibri"/>
                          <a:cs typeface="Times New Roman"/>
                        </a:rPr>
                        <a:t>Explain the meaning of similes</a:t>
                      </a:r>
                      <a:r>
                        <a:rPr lang="en-US" sz="900" b="0" baseline="0" dirty="0" smtClean="0">
                          <a:effectLst/>
                          <a:latin typeface="Calibri"/>
                          <a:ea typeface="Calibri"/>
                          <a:cs typeface="Times New Roman"/>
                        </a:rPr>
                        <a:t> and metaphors.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L.4.4a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Use different types of context clues to determine word meaning.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smtClean="0"/>
                        <a:t>L.4.3a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Choose words to convey ideas precisely.</a:t>
                      </a:r>
                    </a:p>
                    <a:p>
                      <a:r>
                        <a:rPr lang="en-US" sz="900" b="1" dirty="0" smtClean="0"/>
                        <a:t>L.4.3b </a:t>
                      </a:r>
                    </a:p>
                    <a:p>
                      <a:r>
                        <a:rPr lang="en-US" sz="900" b="0" dirty="0" smtClean="0"/>
                        <a:t>Use punctuation</a:t>
                      </a:r>
                      <a:r>
                        <a:rPr lang="en-US" sz="900" b="0" baseline="0" dirty="0" smtClean="0"/>
                        <a:t> for effect.</a:t>
                      </a:r>
                      <a:endParaRPr lang="en-US" sz="900" b="0" dirty="0" smtClean="0"/>
                    </a:p>
                    <a:p>
                      <a:r>
                        <a:rPr lang="en-US" sz="900" b="1" dirty="0" smtClean="0"/>
                        <a:t>L.4.1f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Correct fragments and run-on sentences.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20">
                <a:tc rowSpan="2">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900" b="1" dirty="0" smtClean="0"/>
                        <a:t>SL.4.1a</a:t>
                      </a:r>
                    </a:p>
                    <a:p>
                      <a:r>
                        <a:rPr lang="en-US" sz="900" b="0" dirty="0" smtClean="0"/>
                        <a:t>Be prepared for discussions  to explore topics and ideas.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4</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5</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6</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Describing</a:t>
                      </a:r>
                    </a:p>
                    <a:p>
                      <a:pPr algn="ctr"/>
                      <a:r>
                        <a:rPr lang="en-US" sz="1000" b="1" dirty="0" smtClean="0"/>
                        <a:t>Classification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Draw Conclusions</a:t>
                      </a:r>
                    </a:p>
                    <a:p>
                      <a:pPr algn="ctr">
                        <a:lnSpc>
                          <a:spcPct val="100000"/>
                        </a:lnSpc>
                      </a:pPr>
                      <a:r>
                        <a:rPr lang="en-US" sz="1000" b="1" dirty="0" smtClean="0"/>
                        <a:t>Explain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RI.4.5</a:t>
                      </a:r>
                    </a:p>
                    <a:p>
                      <a:pPr marL="0" marR="0" algn="l">
                        <a:lnSpc>
                          <a:spcPct val="100000"/>
                        </a:lnSpc>
                        <a:spcBef>
                          <a:spcPts val="0"/>
                        </a:spcBef>
                        <a:spcAft>
                          <a:spcPts val="0"/>
                        </a:spcAft>
                      </a:pPr>
                      <a:r>
                        <a:rPr lang="en-US" sz="900" b="0" dirty="0" smtClean="0">
                          <a:effectLst/>
                          <a:latin typeface="+mn-lt"/>
                          <a:ea typeface="Calibri"/>
                          <a:cs typeface="Times New Roman"/>
                        </a:rPr>
                        <a:t>Describe the structure of events, ideas, concepts or information in a text.</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RI4.7</a:t>
                      </a:r>
                    </a:p>
                    <a:p>
                      <a:pPr marL="0" marR="0" algn="l">
                        <a:lnSpc>
                          <a:spcPct val="100000"/>
                        </a:lnSpc>
                        <a:spcBef>
                          <a:spcPts val="0"/>
                        </a:spcBef>
                        <a:spcAft>
                          <a:spcPts val="0"/>
                        </a:spcAft>
                      </a:pPr>
                      <a:r>
                        <a:rPr lang="en-US" sz="900" b="0" dirty="0" smtClean="0">
                          <a:effectLst/>
                          <a:latin typeface="Calibri"/>
                          <a:ea typeface="Calibri"/>
                          <a:cs typeface="Times New Roman"/>
                        </a:rPr>
                        <a:t>Interpret and explain how information contributes to understanding the text.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RI4.6</a:t>
                      </a:r>
                    </a:p>
                    <a:p>
                      <a:pPr marL="0" marR="0" algn="l">
                        <a:lnSpc>
                          <a:spcPct val="100000"/>
                        </a:lnSpc>
                        <a:spcBef>
                          <a:spcPts val="0"/>
                        </a:spcBef>
                        <a:spcAft>
                          <a:spcPts val="0"/>
                        </a:spcAft>
                      </a:pPr>
                      <a:r>
                        <a:rPr lang="en-US" sz="900" b="0" dirty="0" smtClean="0">
                          <a:effectLst/>
                          <a:latin typeface="Calibri"/>
                          <a:ea typeface="Calibri"/>
                          <a:cs typeface="Times New Roman"/>
                        </a:rPr>
                        <a:t>Compare/contrast first and secondhand accounts of same event</a:t>
                      </a:r>
                      <a:r>
                        <a:rPr lang="en-US" sz="900" b="0" baseline="0" dirty="0" smtClean="0">
                          <a:effectLst/>
                          <a:latin typeface="Calibri"/>
                          <a:ea typeface="Calibri"/>
                          <a:cs typeface="Times New Roman"/>
                        </a:rPr>
                        <a:t> or topic.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i="0" dirty="0" smtClean="0"/>
                        <a:t>Text Organization</a:t>
                      </a:r>
                    </a:p>
                    <a:p>
                      <a:r>
                        <a:rPr lang="en-US" sz="1000" b="1" i="0" dirty="0" smtClean="0"/>
                        <a:t>Monitor/Clarify</a:t>
                      </a:r>
                      <a:endParaRPr lang="en-US" sz="1000" b="1" i="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i="0" dirty="0" smtClean="0"/>
                        <a:t>Noting Details</a:t>
                      </a:r>
                    </a:p>
                    <a:p>
                      <a:r>
                        <a:rPr lang="en-US" sz="1000" b="1" i="0" dirty="0" smtClean="0"/>
                        <a:t>Questioning</a:t>
                      </a:r>
                      <a:endParaRPr lang="en-US" sz="1000" b="1" i="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i="0" dirty="0" smtClean="0"/>
                        <a:t>Conclusions</a:t>
                      </a:r>
                    </a:p>
                    <a:p>
                      <a:r>
                        <a:rPr lang="en-US" sz="1000" b="1" i="0" dirty="0" smtClean="0"/>
                        <a:t>Summarizing</a:t>
                      </a:r>
                      <a:endParaRPr lang="en-US" sz="1000" b="1" i="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a:t>
                      </a:r>
                    </a:p>
                    <a:p>
                      <a:pPr marL="0" marR="0" algn="l">
                        <a:lnSpc>
                          <a:spcPct val="100000"/>
                        </a:lnSpc>
                        <a:spcBef>
                          <a:spcPts val="0"/>
                        </a:spcBef>
                        <a:spcAft>
                          <a:spcPts val="0"/>
                        </a:spcAft>
                      </a:pPr>
                      <a:r>
                        <a:rPr lang="en-US" sz="900" b="0" dirty="0" smtClean="0">
                          <a:effectLst/>
                          <a:latin typeface="Calibri"/>
                          <a:ea typeface="Calibri"/>
                          <a:cs typeface="Times New Roman"/>
                        </a:rPr>
                        <a:t>Introduce</a:t>
                      </a:r>
                      <a:r>
                        <a:rPr lang="en-US" sz="900" b="0" baseline="0" dirty="0" smtClean="0">
                          <a:effectLst/>
                          <a:latin typeface="Calibri"/>
                          <a:ea typeface="Calibri"/>
                          <a:cs typeface="Times New Roman"/>
                        </a:rPr>
                        <a:t> a topic, group information.</a:t>
                      </a:r>
                    </a:p>
                    <a:p>
                      <a:pPr marL="0" marR="0" algn="l">
                        <a:lnSpc>
                          <a:spcPct val="100000"/>
                        </a:lnSpc>
                        <a:spcBef>
                          <a:spcPts val="0"/>
                        </a:spcBef>
                        <a:spcAft>
                          <a:spcPts val="0"/>
                        </a:spcAft>
                      </a:pPr>
                      <a:r>
                        <a:rPr lang="en-US" sz="900" b="1" baseline="0" dirty="0" smtClean="0">
                          <a:effectLst/>
                          <a:latin typeface="Calibri"/>
                          <a:ea typeface="Calibri"/>
                          <a:cs typeface="Times New Roman"/>
                        </a:rPr>
                        <a:t>W.4.7</a:t>
                      </a:r>
                    </a:p>
                    <a:p>
                      <a:pPr marL="0" marR="0" algn="l">
                        <a:lnSpc>
                          <a:spcPct val="100000"/>
                        </a:lnSpc>
                        <a:spcBef>
                          <a:spcPts val="0"/>
                        </a:spcBef>
                        <a:spcAft>
                          <a:spcPts val="0"/>
                        </a:spcAft>
                      </a:pPr>
                      <a:r>
                        <a:rPr lang="en-US" sz="900" b="0" baseline="0" dirty="0" smtClean="0">
                          <a:effectLst/>
                          <a:latin typeface="Calibri"/>
                          <a:ea typeface="Calibri"/>
                          <a:cs typeface="Times New Roman"/>
                        </a:rPr>
                        <a:t>Build knowledge w’ a short research project.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W.4.4b-c</a:t>
                      </a:r>
                    </a:p>
                    <a:p>
                      <a:pPr marL="0" marR="0" algn="l">
                        <a:lnSpc>
                          <a:spcPct val="100000"/>
                        </a:lnSpc>
                        <a:spcBef>
                          <a:spcPts val="0"/>
                        </a:spcBef>
                        <a:spcAft>
                          <a:spcPts val="0"/>
                        </a:spcAft>
                      </a:pPr>
                      <a:r>
                        <a:rPr lang="en-US" sz="900" b="0" dirty="0" smtClean="0">
                          <a:effectLst/>
                          <a:latin typeface="Calibri"/>
                          <a:ea typeface="Calibri"/>
                          <a:cs typeface="Times New Roman"/>
                        </a:rPr>
                        <a:t>Develop the topic with facts, quotes, etc.. Use linking</a:t>
                      </a:r>
                      <a:r>
                        <a:rPr lang="en-US" sz="900" b="0" baseline="0" dirty="0" smtClean="0">
                          <a:effectLst/>
                          <a:latin typeface="Calibri"/>
                          <a:ea typeface="Calibri"/>
                          <a:cs typeface="Times New Roman"/>
                        </a:rPr>
                        <a:t> words to connect ideas.</a:t>
                      </a:r>
                    </a:p>
                    <a:p>
                      <a:pPr marL="0" marR="0" algn="l">
                        <a:lnSpc>
                          <a:spcPct val="100000"/>
                        </a:lnSpc>
                        <a:spcBef>
                          <a:spcPts val="0"/>
                        </a:spcBef>
                        <a:spcAft>
                          <a:spcPts val="0"/>
                        </a:spcAft>
                      </a:pPr>
                      <a:r>
                        <a:rPr lang="en-US" sz="900" b="1" baseline="0" dirty="0" smtClean="0">
                          <a:effectLst/>
                          <a:latin typeface="Calibri"/>
                          <a:ea typeface="Calibri"/>
                          <a:cs typeface="Times New Roman"/>
                        </a:rPr>
                        <a:t>W.4.6</a:t>
                      </a:r>
                    </a:p>
                    <a:p>
                      <a:pPr marL="0" marR="0" algn="l">
                        <a:lnSpc>
                          <a:spcPct val="100000"/>
                        </a:lnSpc>
                        <a:spcBef>
                          <a:spcPts val="0"/>
                        </a:spcBef>
                        <a:spcAft>
                          <a:spcPts val="0"/>
                        </a:spcAft>
                      </a:pPr>
                      <a:r>
                        <a:rPr lang="en-US" sz="900" b="0" dirty="0" smtClean="0">
                          <a:effectLst/>
                          <a:latin typeface="Calibri"/>
                          <a:ea typeface="Calibri"/>
                          <a:cs typeface="Times New Roman"/>
                        </a:rPr>
                        <a:t>Use technology to produce/publish</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W.4.4d-e</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domain-specific words to tell about the topic.  Provide a concluding section related to information presented.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900" b="1" dirty="0" smtClean="0"/>
                        <a:t>L.4.1d</a:t>
                      </a:r>
                    </a:p>
                    <a:p>
                      <a:r>
                        <a:rPr lang="en-US" sz="900" dirty="0" smtClean="0"/>
                        <a:t>Use adjective order</a:t>
                      </a:r>
                      <a:r>
                        <a:rPr lang="en-US" sz="900" baseline="0" dirty="0" smtClean="0"/>
                        <a:t> correctly in sentences.</a:t>
                      </a:r>
                    </a:p>
                    <a:p>
                      <a:r>
                        <a:rPr lang="en-US" sz="900" b="1" baseline="0" dirty="0" smtClean="0"/>
                        <a:t>L.4.4.c</a:t>
                      </a:r>
                    </a:p>
                    <a:p>
                      <a:r>
                        <a:rPr lang="en-US" sz="900" baseline="0" dirty="0" smtClean="0"/>
                        <a:t>Use references to find correct pronunciation or meaning of words.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900" b="1" dirty="0" smtClean="0"/>
                        <a:t>L.4.2c</a:t>
                      </a:r>
                    </a:p>
                    <a:p>
                      <a:r>
                        <a:rPr lang="en-US" sz="900" dirty="0" smtClean="0"/>
                        <a:t>Use a comma before a coordinating conjunction in a compound sentence.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L.4.2d</a:t>
                      </a:r>
                      <a:r>
                        <a:rPr lang="en-US" sz="900" b="1" baseline="0" dirty="0" smtClean="0"/>
                        <a:t> </a:t>
                      </a:r>
                      <a:r>
                        <a:rPr lang="en-US" sz="900" b="0" dirty="0" smtClean="0"/>
                        <a:t>Spell words correctly</a:t>
                      </a:r>
                      <a:r>
                        <a:rPr lang="en-US" sz="900" b="0" baseline="0" dirty="0" smtClean="0"/>
                        <a:t> (use references).</a:t>
                      </a:r>
                    </a:p>
                    <a:p>
                      <a:r>
                        <a:rPr lang="en-US" sz="900" b="1" baseline="0" dirty="0" smtClean="0"/>
                        <a:t>L.4.1a </a:t>
                      </a:r>
                      <a:r>
                        <a:rPr lang="en-US" sz="900" b="0" baseline="0" dirty="0" smtClean="0"/>
                        <a:t>Use relative pronouns/adverbs correctly.</a:t>
                      </a:r>
                    </a:p>
                    <a:p>
                      <a:r>
                        <a:rPr lang="en-US" sz="900" b="1" baseline="0" dirty="0" smtClean="0"/>
                        <a:t>L.4.3c </a:t>
                      </a:r>
                      <a:r>
                        <a:rPr lang="en-US" sz="900" b="0" baseline="0" dirty="0" smtClean="0"/>
                        <a:t>Use formal English when appropriate.</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rowSpan="2">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900" b="1" dirty="0" smtClean="0"/>
                        <a:t>SL.4.4</a:t>
                      </a:r>
                    </a:p>
                    <a:p>
                      <a:r>
                        <a:rPr lang="en-US" sz="900" b="0" dirty="0" smtClean="0"/>
                        <a:t>Report on topics </a:t>
                      </a:r>
                      <a:r>
                        <a:rPr lang="en-US" sz="900" b="0" baseline="0" dirty="0" smtClean="0"/>
                        <a:t> - organize with facts, details to support mail ideas.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6746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56784969"/>
              </p:ext>
            </p:extLst>
          </p:nvPr>
        </p:nvGraphicFramePr>
        <p:xfrm>
          <a:off x="304801" y="76200"/>
          <a:ext cx="8610599" cy="6507480"/>
        </p:xfrm>
        <a:graphic>
          <a:graphicData uri="http://schemas.openxmlformats.org/drawingml/2006/table">
            <a:tbl>
              <a:tblPr firstRow="1" firstCol="1" bandRow="1"/>
              <a:tblGrid>
                <a:gridCol w="1931349"/>
                <a:gridCol w="2253241"/>
                <a:gridCol w="2172768"/>
                <a:gridCol w="2253241"/>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4-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a:t>
                      </a:r>
                    </a:p>
                    <a:p>
                      <a:pPr algn="ctr">
                        <a:lnSpc>
                          <a:spcPct val="100000"/>
                        </a:lnSpc>
                      </a:pPr>
                      <a:r>
                        <a:rPr lang="en-US" sz="1000" b="1" dirty="0" smtClean="0"/>
                        <a:t>Defining and 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Text Structure</a:t>
                      </a:r>
                    </a:p>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Literary Analysis</a:t>
                      </a:r>
                    </a:p>
                    <a:p>
                      <a:pPr algn="ctr">
                        <a:lnSpc>
                          <a:spcPct val="100000"/>
                        </a:lnSpc>
                      </a:pPr>
                      <a:r>
                        <a:rPr lang="en-US" sz="1000" b="1" dirty="0" smtClean="0"/>
                        <a:t>Compare</a:t>
                      </a:r>
                      <a:r>
                        <a:rPr lang="en-US" sz="1000" b="1" baseline="0" dirty="0" smtClean="0"/>
                        <a:t>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RL.2.4</a:t>
                      </a:r>
                    </a:p>
                    <a:p>
                      <a:pPr marL="0" marR="0" algn="l">
                        <a:lnSpc>
                          <a:spcPct val="100000"/>
                        </a:lnSpc>
                        <a:spcBef>
                          <a:spcPts val="0"/>
                        </a:spcBef>
                        <a:spcAft>
                          <a:spcPts val="0"/>
                        </a:spcAft>
                      </a:pPr>
                      <a:r>
                        <a:rPr lang="en-US" sz="900" b="0" dirty="0" smtClean="0">
                          <a:effectLst/>
                          <a:latin typeface="Calibri"/>
                          <a:ea typeface="Calibri"/>
                          <a:cs typeface="Times New Roman"/>
                        </a:rPr>
                        <a:t>Determine meaning of words/phrases including characters</a:t>
                      </a:r>
                      <a:r>
                        <a:rPr lang="en-US" sz="900" b="0" baseline="0" dirty="0" smtClean="0">
                          <a:effectLst/>
                          <a:latin typeface="Calibri"/>
                          <a:ea typeface="Calibri"/>
                          <a:cs typeface="Times New Roman"/>
                        </a:rPr>
                        <a:t> in mythology.</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p>
                      <a:pPr marL="0" marR="0" algn="l">
                        <a:lnSpc>
                          <a:spcPct val="100000"/>
                        </a:lnSpc>
                        <a:spcBef>
                          <a:spcPts val="0"/>
                        </a:spcBef>
                        <a:spcAft>
                          <a:spcPts val="0"/>
                        </a:spcAft>
                      </a:pPr>
                      <a:r>
                        <a:rPr lang="en-US" sz="900" b="0" dirty="0" smtClean="0">
                          <a:effectLst/>
                          <a:latin typeface="Calibri"/>
                          <a:ea typeface="Calibri"/>
                          <a:cs typeface="Times New Roman"/>
                        </a:rPr>
                        <a:t>How</a:t>
                      </a:r>
                      <a:r>
                        <a:rPr lang="en-US" sz="900" b="0" baseline="0" dirty="0" smtClean="0">
                          <a:effectLst/>
                          <a:latin typeface="Calibri"/>
                          <a:ea typeface="Calibri"/>
                          <a:cs typeface="Times New Roman"/>
                        </a:rPr>
                        <a:t> do various representations of a story reflect descriptions in the text?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p>
                      <a:pPr marL="0" marR="0" algn="l">
                        <a:lnSpc>
                          <a:spcPct val="100000"/>
                        </a:lnSpc>
                        <a:spcBef>
                          <a:spcPts val="0"/>
                        </a:spcBef>
                        <a:spcAft>
                          <a:spcPts val="0"/>
                        </a:spcAft>
                      </a:pPr>
                      <a:r>
                        <a:rPr lang="en-US" sz="900" b="0" dirty="0" smtClean="0">
                          <a:effectLst/>
                          <a:latin typeface="Calibri"/>
                          <a:ea typeface="Calibri"/>
                          <a:cs typeface="Times New Roman"/>
                        </a:rPr>
                        <a:t>Compare/Contrast similar</a:t>
                      </a:r>
                      <a:r>
                        <a:rPr lang="en-US" sz="900" b="0" baseline="0" dirty="0" smtClean="0">
                          <a:effectLst/>
                          <a:latin typeface="Calibri"/>
                          <a:ea typeface="Calibri"/>
                          <a:cs typeface="Times New Roman"/>
                        </a:rPr>
                        <a:t> themes, patterns in myths .</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Sequence</a:t>
                      </a:r>
                    </a:p>
                    <a:p>
                      <a:pPr marL="0" marR="0" algn="l">
                        <a:lnSpc>
                          <a:spcPct val="100000"/>
                        </a:lnSpc>
                        <a:spcBef>
                          <a:spcPts val="0"/>
                        </a:spcBef>
                        <a:spcAft>
                          <a:spcPts val="0"/>
                        </a:spcAft>
                      </a:pPr>
                      <a:r>
                        <a:rPr lang="en-US" sz="1000" b="1" dirty="0" smtClean="0">
                          <a:effectLst/>
                          <a:latin typeface="Calibri"/>
                          <a:ea typeface="Calibri"/>
                          <a:cs typeface="Times New Roman"/>
                        </a:rPr>
                        <a:t>Predict/Infer</a:t>
                      </a: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Story Structure</a:t>
                      </a:r>
                    </a:p>
                    <a:p>
                      <a:pPr>
                        <a:lnSpc>
                          <a:spcPct val="100000"/>
                        </a:lnSpc>
                      </a:pPr>
                      <a:r>
                        <a:rPr lang="en-US" sz="1000" b="1" dirty="0" smtClean="0"/>
                        <a:t>Summarizing</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Fantasy/Realism</a:t>
                      </a:r>
                    </a:p>
                    <a:p>
                      <a:pPr>
                        <a:lnSpc>
                          <a:spcPct val="100000"/>
                        </a:lnSpc>
                      </a:pPr>
                      <a:r>
                        <a:rPr lang="en-US" sz="1000" b="1" dirty="0" smtClean="0"/>
                        <a:t>Evaluate</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–Narrative </a:t>
                      </a:r>
                      <a:r>
                        <a:rPr lang="en-US" sz="1000" b="1" dirty="0" smtClean="0">
                          <a:effectLst/>
                          <a:latin typeface="Calibri"/>
                          <a:ea typeface="Calibri"/>
                          <a:cs typeface="Times New Roman"/>
                        </a:rPr>
                        <a:t>(one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W.4.3a </a:t>
                      </a:r>
                    </a:p>
                    <a:p>
                      <a:pPr marL="0" marR="0" algn="l">
                        <a:lnSpc>
                          <a:spcPct val="100000"/>
                        </a:lnSpc>
                        <a:spcBef>
                          <a:spcPts val="0"/>
                        </a:spcBef>
                        <a:spcAft>
                          <a:spcPts val="0"/>
                        </a:spcAft>
                      </a:pPr>
                      <a:r>
                        <a:rPr lang="en-US" sz="900" b="0" dirty="0" smtClean="0">
                          <a:effectLst/>
                          <a:latin typeface="Calibri"/>
                          <a:ea typeface="Calibri"/>
                          <a:cs typeface="Times New Roman"/>
                        </a:rPr>
                        <a:t>Establish a situation, introduce</a:t>
                      </a:r>
                      <a:r>
                        <a:rPr lang="en-US" sz="900" b="0" baseline="0" dirty="0" smtClean="0">
                          <a:effectLst/>
                          <a:latin typeface="Calibri"/>
                          <a:ea typeface="Calibri"/>
                          <a:cs typeface="Times New Roman"/>
                        </a:rPr>
                        <a:t> character, organize events sequence.</a:t>
                      </a:r>
                    </a:p>
                    <a:p>
                      <a:pPr marL="0" marR="0" algn="l">
                        <a:lnSpc>
                          <a:spcPct val="100000"/>
                        </a:lnSpc>
                        <a:spcBef>
                          <a:spcPts val="0"/>
                        </a:spcBef>
                        <a:spcAft>
                          <a:spcPts val="0"/>
                        </a:spcAft>
                      </a:pPr>
                      <a:r>
                        <a:rPr lang="en-US" sz="900" b="1" baseline="0" dirty="0" smtClean="0">
                          <a:effectLst/>
                          <a:latin typeface="Calibri"/>
                          <a:ea typeface="Calibri"/>
                          <a:cs typeface="Times New Roman"/>
                        </a:rPr>
                        <a:t>RL.4.9a (connects with)</a:t>
                      </a:r>
                    </a:p>
                    <a:p>
                      <a:pPr marL="0" marR="0" algn="l">
                        <a:lnSpc>
                          <a:spcPct val="100000"/>
                        </a:lnSpc>
                        <a:spcBef>
                          <a:spcPts val="0"/>
                        </a:spcBef>
                        <a:spcAft>
                          <a:spcPts val="0"/>
                        </a:spcAft>
                      </a:pPr>
                      <a:r>
                        <a:rPr lang="en-US" sz="900" b="0" baseline="0" dirty="0" smtClean="0">
                          <a:effectLst/>
                          <a:latin typeface="Calibri"/>
                          <a:ea typeface="Calibri"/>
                          <a:cs typeface="Times New Roman"/>
                        </a:rPr>
                        <a:t>Describe story elements in depth.</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 (continue with W.4.3a)</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effective techniques, and descriptive details when writing.  </a:t>
                      </a:r>
                    </a:p>
                    <a:p>
                      <a:pPr marL="0" marR="0" algn="l">
                        <a:lnSpc>
                          <a:spcPct val="100000"/>
                        </a:lnSpc>
                        <a:spcBef>
                          <a:spcPts val="0"/>
                        </a:spcBef>
                        <a:spcAft>
                          <a:spcPts val="0"/>
                        </a:spcAft>
                      </a:pPr>
                      <a:r>
                        <a:rPr lang="en-US" sz="900" b="1" baseline="0" dirty="0" smtClean="0">
                          <a:effectLst/>
                          <a:latin typeface="Calibri"/>
                          <a:ea typeface="Calibri"/>
                          <a:cs typeface="Times New Roman"/>
                        </a:rPr>
                        <a:t>W.4.3b</a:t>
                      </a:r>
                    </a:p>
                    <a:p>
                      <a:pPr marL="0" marR="0" algn="l">
                        <a:lnSpc>
                          <a:spcPct val="100000"/>
                        </a:lnSpc>
                        <a:spcBef>
                          <a:spcPts val="0"/>
                        </a:spcBef>
                        <a:spcAft>
                          <a:spcPts val="0"/>
                        </a:spcAft>
                      </a:pPr>
                      <a:r>
                        <a:rPr lang="en-US" sz="900" b="0" baseline="0" dirty="0" smtClean="0">
                          <a:effectLst/>
                          <a:latin typeface="Calibri"/>
                          <a:ea typeface="Calibri"/>
                          <a:cs typeface="Times New Roman"/>
                        </a:rPr>
                        <a:t>Use dialogue and description to develop events or show character responses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W.4.3e</a:t>
                      </a:r>
                      <a:r>
                        <a:rPr lang="en-US" sz="900" b="1" baseline="0" dirty="0" smtClean="0">
                          <a:effectLst/>
                          <a:latin typeface="Calibri"/>
                          <a:ea typeface="Calibri"/>
                          <a:cs typeface="Times New Roman"/>
                        </a:rPr>
                        <a:t> </a:t>
                      </a:r>
                      <a:r>
                        <a:rPr lang="en-US" sz="900" b="0" dirty="0" smtClean="0">
                          <a:effectLst/>
                          <a:latin typeface="Calibri"/>
                          <a:ea typeface="Calibri"/>
                          <a:cs typeface="Times New Roman"/>
                        </a:rPr>
                        <a:t>Provide</a:t>
                      </a:r>
                      <a:r>
                        <a:rPr lang="en-US" sz="900" b="0" baseline="0" dirty="0" smtClean="0">
                          <a:effectLst/>
                          <a:latin typeface="Calibri"/>
                          <a:ea typeface="Calibri"/>
                          <a:cs typeface="Times New Roman"/>
                        </a:rPr>
                        <a:t> a conclusion that follows narrated sequence of events.</a:t>
                      </a:r>
                    </a:p>
                    <a:p>
                      <a:pPr marL="0" marR="0" algn="l">
                        <a:lnSpc>
                          <a:spcPct val="100000"/>
                        </a:lnSpc>
                        <a:spcBef>
                          <a:spcPts val="0"/>
                        </a:spcBef>
                        <a:spcAft>
                          <a:spcPts val="0"/>
                        </a:spcAft>
                      </a:pPr>
                      <a:r>
                        <a:rPr lang="en-US" sz="900" b="1" baseline="0" dirty="0" smtClean="0">
                          <a:effectLst/>
                          <a:latin typeface="Calibri"/>
                          <a:ea typeface="Calibri"/>
                          <a:cs typeface="Times New Roman"/>
                        </a:rPr>
                        <a:t>W.4.5 </a:t>
                      </a:r>
                      <a:r>
                        <a:rPr lang="en-US" sz="900" b="0" baseline="0" dirty="0" smtClean="0">
                          <a:effectLst/>
                          <a:latin typeface="Calibri"/>
                          <a:ea typeface="Calibri"/>
                          <a:cs typeface="Times New Roman"/>
                        </a:rPr>
                        <a:t>Plan, revise and edit with guidance from peers and adults.</a:t>
                      </a:r>
                    </a:p>
                    <a:p>
                      <a:pPr marL="0" marR="0" algn="l">
                        <a:lnSpc>
                          <a:spcPct val="100000"/>
                        </a:lnSpc>
                        <a:spcBef>
                          <a:spcPts val="0"/>
                        </a:spcBef>
                        <a:spcAft>
                          <a:spcPts val="0"/>
                        </a:spcAft>
                      </a:pPr>
                      <a:r>
                        <a:rPr lang="en-US" sz="900" b="1" baseline="0" dirty="0" smtClean="0">
                          <a:effectLst/>
                          <a:latin typeface="Calibri"/>
                          <a:ea typeface="Calibri"/>
                          <a:cs typeface="Times New Roman"/>
                        </a:rPr>
                        <a:t>W.4.4 </a:t>
                      </a:r>
                      <a:r>
                        <a:rPr lang="en-US" sz="900" b="0" baseline="0" dirty="0" smtClean="0">
                          <a:effectLst/>
                          <a:latin typeface="Calibri"/>
                          <a:ea typeface="Calibri"/>
                          <a:cs typeface="Times New Roman"/>
                        </a:rPr>
                        <a:t>Writing is appropriate to task, purpose and audience.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L.4.4.a</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context clues  to determine meaning.</a:t>
                      </a:r>
                    </a:p>
                    <a:p>
                      <a:pPr marL="0" marR="0" algn="l">
                        <a:lnSpc>
                          <a:spcPct val="100000"/>
                        </a:lnSpc>
                        <a:spcBef>
                          <a:spcPts val="0"/>
                        </a:spcBef>
                        <a:spcAft>
                          <a:spcPts val="0"/>
                        </a:spcAft>
                      </a:pPr>
                      <a:r>
                        <a:rPr lang="en-US" sz="900" b="1" baseline="0" dirty="0" smtClean="0">
                          <a:effectLst/>
                          <a:latin typeface="Calibri"/>
                          <a:ea typeface="Calibri"/>
                          <a:cs typeface="Times New Roman"/>
                        </a:rPr>
                        <a:t>L.4.5c</a:t>
                      </a:r>
                    </a:p>
                    <a:p>
                      <a:pPr marL="0" marR="0" algn="l">
                        <a:lnSpc>
                          <a:spcPct val="100000"/>
                        </a:lnSpc>
                        <a:spcBef>
                          <a:spcPts val="0"/>
                        </a:spcBef>
                        <a:spcAft>
                          <a:spcPts val="0"/>
                        </a:spcAft>
                      </a:pPr>
                      <a:r>
                        <a:rPr lang="en-US" sz="900" b="0" baseline="0" dirty="0" smtClean="0">
                          <a:effectLst/>
                          <a:latin typeface="Calibri"/>
                          <a:ea typeface="Calibri"/>
                          <a:cs typeface="Times New Roman"/>
                        </a:rPr>
                        <a:t>Relate words to antonyms and synonyms.</a:t>
                      </a:r>
                    </a:p>
                    <a:p>
                      <a:pPr marL="0" marR="0" algn="l">
                        <a:lnSpc>
                          <a:spcPct val="100000"/>
                        </a:lnSpc>
                        <a:spcBef>
                          <a:spcPts val="0"/>
                        </a:spcBef>
                        <a:spcAft>
                          <a:spcPts val="0"/>
                        </a:spcAft>
                      </a:pPr>
                      <a:r>
                        <a:rPr lang="en-US" sz="900" b="1" baseline="0" dirty="0" smtClean="0">
                          <a:effectLst/>
                          <a:latin typeface="Calibri"/>
                          <a:ea typeface="Calibri"/>
                          <a:cs typeface="Times New Roman"/>
                        </a:rPr>
                        <a:t>L.4.4.c</a:t>
                      </a:r>
                    </a:p>
                    <a:p>
                      <a:pPr marL="0" marR="0" algn="l">
                        <a:lnSpc>
                          <a:spcPct val="100000"/>
                        </a:lnSpc>
                        <a:spcBef>
                          <a:spcPts val="0"/>
                        </a:spcBef>
                        <a:spcAft>
                          <a:spcPts val="0"/>
                        </a:spcAft>
                      </a:pPr>
                      <a:r>
                        <a:rPr lang="en-US" sz="900" b="0" baseline="0" dirty="0" smtClean="0">
                          <a:effectLst/>
                          <a:latin typeface="Calibri"/>
                          <a:ea typeface="Calibri"/>
                          <a:cs typeface="Times New Roman"/>
                        </a:rPr>
                        <a:t>Use reference to clarify precise meaning.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r>
                        <a:rPr lang="en-US" sz="900" b="1" dirty="0" smtClean="0"/>
                        <a:t>L.4.4b</a:t>
                      </a:r>
                    </a:p>
                    <a:p>
                      <a:r>
                        <a:rPr lang="en-US" sz="900" b="0" dirty="0" smtClean="0"/>
                        <a:t>Use</a:t>
                      </a:r>
                      <a:r>
                        <a:rPr lang="en-US" sz="900" b="0" baseline="0" dirty="0" smtClean="0"/>
                        <a:t> Greek/Latin affixes and roots correctly.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vMerge="1">
                  <a:txBody>
                    <a:bodyPr/>
                    <a:lstStyle/>
                    <a:p>
                      <a:endParaRPr lang="en-US"/>
                    </a:p>
                  </a:txBody>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SL.4.1a</a:t>
                      </a:r>
                    </a:p>
                    <a:p>
                      <a:pPr marL="0" marR="0" algn="l">
                        <a:lnSpc>
                          <a:spcPct val="100000"/>
                        </a:lnSpc>
                        <a:spcBef>
                          <a:spcPts val="0"/>
                        </a:spcBef>
                        <a:spcAft>
                          <a:spcPts val="0"/>
                        </a:spcAft>
                      </a:pPr>
                      <a:r>
                        <a:rPr lang="en-US" sz="900" b="0" dirty="0" smtClean="0">
                          <a:effectLst/>
                          <a:latin typeface="Calibri"/>
                          <a:ea typeface="Calibri"/>
                          <a:cs typeface="Times New Roman"/>
                        </a:rPr>
                        <a:t>Come to discussions prepared, draw on preparation during discussion.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SL.4.1c</a:t>
                      </a:r>
                    </a:p>
                    <a:p>
                      <a:r>
                        <a:rPr lang="en-US" sz="900" dirty="0" smtClean="0"/>
                        <a:t>Pose and respond to questions to clarify and comment </a:t>
                      </a:r>
                      <a:r>
                        <a:rPr lang="en-US" sz="900" smtClean="0"/>
                        <a:t>as discussing.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814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4</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5</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a:t>
                      </a:r>
                      <a:r>
                        <a:rPr lang="en-US" sz="1200" b="1" dirty="0" smtClean="0">
                          <a:effectLst/>
                          <a:latin typeface="Calibri"/>
                          <a:ea typeface="Calibri"/>
                          <a:cs typeface="Times New Roman"/>
                        </a:rPr>
                        <a:t>6</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Defining</a:t>
                      </a:r>
                    </a:p>
                    <a:p>
                      <a:pPr algn="ctr">
                        <a:lnSpc>
                          <a:spcPct val="100000"/>
                        </a:lnSpc>
                      </a:pPr>
                      <a:r>
                        <a:rPr lang="en-US" sz="1000" b="1" dirty="0" smtClean="0"/>
                        <a:t>Classifying</a:t>
                      </a: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Interpret (Conclusions)</a:t>
                      </a:r>
                    </a:p>
                    <a:p>
                      <a:pPr algn="ctr"/>
                      <a:r>
                        <a:rPr lang="en-US" sz="1000" b="1" dirty="0" smtClean="0"/>
                        <a:t>Explain</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Evaluate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RI.4.4</a:t>
                      </a:r>
                    </a:p>
                    <a:p>
                      <a:pPr marL="0" marR="0" algn="l">
                        <a:lnSpc>
                          <a:spcPct val="100000"/>
                        </a:lnSpc>
                        <a:spcBef>
                          <a:spcPts val="0"/>
                        </a:spcBef>
                        <a:spcAft>
                          <a:spcPts val="0"/>
                        </a:spcAft>
                      </a:pPr>
                      <a:r>
                        <a:rPr lang="en-US" sz="900" b="0" dirty="0" smtClean="0">
                          <a:effectLst/>
                          <a:latin typeface="+mn-lt"/>
                          <a:ea typeface="Calibri"/>
                          <a:cs typeface="Times New Roman"/>
                        </a:rPr>
                        <a:t>Determine</a:t>
                      </a:r>
                      <a:r>
                        <a:rPr lang="en-US" sz="900" b="0" baseline="0" dirty="0" smtClean="0">
                          <a:effectLst/>
                          <a:latin typeface="+mn-lt"/>
                          <a:ea typeface="Calibri"/>
                          <a:cs typeface="Times New Roman"/>
                        </a:rPr>
                        <a:t> word/phrase meaning.</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RI.24.8</a:t>
                      </a:r>
                    </a:p>
                    <a:p>
                      <a:r>
                        <a:rPr lang="en-US" sz="900" b="0" dirty="0" smtClean="0"/>
                        <a:t>Authors’ support points using reasons and evidence.</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RI.4.9</a:t>
                      </a:r>
                    </a:p>
                    <a:p>
                      <a:pPr marL="0" marR="0" algn="l">
                        <a:lnSpc>
                          <a:spcPct val="100000"/>
                        </a:lnSpc>
                        <a:spcBef>
                          <a:spcPts val="0"/>
                        </a:spcBef>
                        <a:spcAft>
                          <a:spcPts val="0"/>
                        </a:spcAft>
                      </a:pPr>
                      <a:r>
                        <a:rPr lang="en-US" sz="900" b="0" dirty="0" smtClean="0">
                          <a:effectLst/>
                          <a:latin typeface="Calibri"/>
                          <a:ea typeface="Calibri"/>
                          <a:cs typeface="Times New Roman"/>
                        </a:rPr>
                        <a:t>Integrate information of two texts on same topic to speak/write about.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b="1" dirty="0" smtClean="0">
                          <a:effectLst/>
                          <a:latin typeface="+mn-lt"/>
                          <a:ea typeface="Calibri"/>
                          <a:cs typeface="Times New Roman"/>
                        </a:rPr>
                        <a:t>Making Generalizations</a:t>
                      </a:r>
                    </a:p>
                    <a:p>
                      <a:pPr marL="0" marR="0" algn="l">
                        <a:lnSpc>
                          <a:spcPct val="100000"/>
                        </a:lnSpc>
                        <a:spcBef>
                          <a:spcPts val="0"/>
                        </a:spcBef>
                        <a:spcAft>
                          <a:spcPts val="0"/>
                        </a:spcAft>
                      </a:pPr>
                      <a:r>
                        <a:rPr lang="en-US" sz="1000" b="1" dirty="0" smtClean="0">
                          <a:effectLst/>
                          <a:latin typeface="+mn-lt"/>
                          <a:ea typeface="Calibri"/>
                          <a:cs typeface="Times New Roman"/>
                        </a:rPr>
                        <a:t>Summarizing</a:t>
                      </a:r>
                      <a:endParaRPr lang="en-US" sz="1000" b="1"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Making Judgments</a:t>
                      </a:r>
                    </a:p>
                    <a:p>
                      <a:r>
                        <a:rPr lang="en-US" sz="1000" b="1" dirty="0" smtClean="0"/>
                        <a:t>Monitor/Clarify</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Author’s Purpose</a:t>
                      </a:r>
                    </a:p>
                    <a:p>
                      <a:r>
                        <a:rPr lang="en-US" sz="1000" b="1" dirty="0" smtClean="0"/>
                        <a:t>Evaluating</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r>
                        <a:rPr lang="en-US" sz="900" b="1" baseline="0" dirty="0" smtClean="0">
                          <a:effectLst/>
                          <a:latin typeface="Calibri"/>
                          <a:ea typeface="Calibri"/>
                          <a:cs typeface="Times New Roman"/>
                        </a:rPr>
                        <a:t>)  This is a complex writing task with research.</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W.4.7</a:t>
                      </a:r>
                    </a:p>
                    <a:p>
                      <a:r>
                        <a:rPr lang="en-US" sz="900" b="0" dirty="0" smtClean="0"/>
                        <a:t>Conduct</a:t>
                      </a:r>
                      <a:r>
                        <a:rPr lang="en-US" sz="900" b="0" baseline="0" dirty="0" smtClean="0"/>
                        <a:t> short research projects</a:t>
                      </a:r>
                    </a:p>
                    <a:p>
                      <a:r>
                        <a:rPr lang="en-US" sz="900" b="1" baseline="0" dirty="0" smtClean="0"/>
                        <a:t>W.4.2a</a:t>
                      </a:r>
                    </a:p>
                    <a:p>
                      <a:r>
                        <a:rPr lang="en-US" sz="900" b="0" baseline="0" dirty="0" smtClean="0"/>
                        <a:t>Introduce topic – group information.  Include formatting to aide comprehension.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W.4.2b</a:t>
                      </a:r>
                    </a:p>
                    <a:p>
                      <a:r>
                        <a:rPr lang="en-US" sz="900" b="0" dirty="0" smtClean="0"/>
                        <a:t>Use</a:t>
                      </a:r>
                      <a:r>
                        <a:rPr lang="en-US" sz="900" b="0" baseline="0" dirty="0" smtClean="0"/>
                        <a:t> facts, definitions, details, quotes to develop topic. </a:t>
                      </a:r>
                      <a:r>
                        <a:rPr lang="en-US" sz="900" b="1" baseline="0" dirty="0" smtClean="0"/>
                        <a:t>W.4.9 </a:t>
                      </a:r>
                      <a:r>
                        <a:rPr lang="en-US" sz="900" b="0" baseline="0" dirty="0" smtClean="0"/>
                        <a:t>Draw evidence to support research.  </a:t>
                      </a:r>
                      <a:r>
                        <a:rPr lang="en-US" sz="900" b="1" baseline="0" dirty="0" smtClean="0"/>
                        <a:t>W.4.2c </a:t>
                      </a:r>
                      <a:r>
                        <a:rPr lang="en-US" sz="900" b="0" baseline="0" dirty="0" smtClean="0"/>
                        <a:t>Link ideas using words/phrases.  </a:t>
                      </a:r>
                      <a:r>
                        <a:rPr lang="en-US" sz="900" b="1" baseline="0" dirty="0" smtClean="0"/>
                        <a:t>W.4.6 </a:t>
                      </a:r>
                      <a:r>
                        <a:rPr lang="en-US" sz="900" b="0" baseline="0" dirty="0" smtClean="0"/>
                        <a:t>use technology when researching.</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W.4.2d</a:t>
                      </a:r>
                    </a:p>
                    <a:p>
                      <a:pPr marL="0" marR="0" algn="l">
                        <a:lnSpc>
                          <a:spcPct val="100000"/>
                        </a:lnSpc>
                        <a:spcBef>
                          <a:spcPts val="0"/>
                        </a:spcBef>
                        <a:spcAft>
                          <a:spcPts val="0"/>
                        </a:spcAft>
                      </a:pPr>
                      <a:r>
                        <a:rPr lang="en-US" sz="900" b="0" dirty="0" smtClean="0">
                          <a:effectLst/>
                          <a:latin typeface="Calibri"/>
                          <a:ea typeface="Calibri"/>
                          <a:cs typeface="Times New Roman"/>
                        </a:rPr>
                        <a:t>Use precise</a:t>
                      </a:r>
                      <a:r>
                        <a:rPr lang="en-US" sz="900" b="0" baseline="0" dirty="0" smtClean="0">
                          <a:effectLst/>
                          <a:latin typeface="Calibri"/>
                          <a:ea typeface="Calibri"/>
                          <a:cs typeface="Times New Roman"/>
                        </a:rPr>
                        <a:t> language/domain-specific to explain about topic. </a:t>
                      </a:r>
                      <a:r>
                        <a:rPr lang="en-US" sz="900" b="1" baseline="0" dirty="0" smtClean="0">
                          <a:effectLst/>
                          <a:latin typeface="Calibri"/>
                          <a:ea typeface="Calibri"/>
                          <a:cs typeface="Times New Roman"/>
                        </a:rPr>
                        <a:t>W.4.2e </a:t>
                      </a:r>
                      <a:r>
                        <a:rPr lang="en-US" sz="900" b="0" baseline="0" dirty="0" smtClean="0">
                          <a:effectLst/>
                          <a:latin typeface="Calibri"/>
                          <a:ea typeface="Calibri"/>
                          <a:cs typeface="Times New Roman"/>
                        </a:rPr>
                        <a:t>Provide concluding section . </a:t>
                      </a:r>
                      <a:r>
                        <a:rPr lang="en-US" sz="900" b="1" baseline="0" dirty="0" smtClean="0">
                          <a:effectLst/>
                          <a:latin typeface="Calibri"/>
                          <a:ea typeface="Calibri"/>
                          <a:cs typeface="Times New Roman"/>
                        </a:rPr>
                        <a:t>W.4.8</a:t>
                      </a:r>
                    </a:p>
                    <a:p>
                      <a:pPr marL="0" marR="0" algn="l">
                        <a:lnSpc>
                          <a:spcPct val="100000"/>
                        </a:lnSpc>
                        <a:spcBef>
                          <a:spcPts val="0"/>
                        </a:spcBef>
                        <a:spcAft>
                          <a:spcPts val="0"/>
                        </a:spcAft>
                      </a:pPr>
                      <a:r>
                        <a:rPr lang="en-US" sz="900" b="0" baseline="0" dirty="0" smtClean="0">
                          <a:effectLst/>
                          <a:latin typeface="Calibri"/>
                          <a:ea typeface="Calibri"/>
                          <a:cs typeface="Times New Roman"/>
                        </a:rPr>
                        <a:t>Recall – gather information from sources.  </a:t>
                      </a:r>
                    </a:p>
                    <a:p>
                      <a:pPr marL="0" marR="0" algn="l">
                        <a:lnSpc>
                          <a:spcPct val="100000"/>
                        </a:lnSpc>
                        <a:spcBef>
                          <a:spcPts val="0"/>
                        </a:spcBef>
                        <a:spcAft>
                          <a:spcPts val="0"/>
                        </a:spcAft>
                      </a:pPr>
                      <a:r>
                        <a:rPr lang="en-US" sz="900" b="0" baseline="0" dirty="0" smtClean="0">
                          <a:effectLst/>
                          <a:latin typeface="Calibri"/>
                          <a:ea typeface="Calibri"/>
                          <a:cs typeface="Times New Roman"/>
                        </a:rPr>
                        <a:t>Provide a source list.  </a:t>
                      </a:r>
                      <a:r>
                        <a:rPr lang="en-US" sz="900" b="1" baseline="0" dirty="0" smtClean="0">
                          <a:effectLst/>
                          <a:latin typeface="Calibri"/>
                          <a:ea typeface="Calibri"/>
                          <a:cs typeface="Times New Roman"/>
                        </a:rPr>
                        <a:t>W.4.6 </a:t>
                      </a:r>
                      <a:r>
                        <a:rPr lang="en-US" sz="900" b="0" baseline="0" dirty="0" smtClean="0">
                          <a:effectLst/>
                          <a:latin typeface="Calibri"/>
                          <a:ea typeface="Calibri"/>
                          <a:cs typeface="Times New Roman"/>
                        </a:rPr>
                        <a:t>Publish Writing.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660">
                <a:tc>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L.4.2b</a:t>
                      </a:r>
                    </a:p>
                    <a:p>
                      <a:pPr marL="0" marR="0" algn="l">
                        <a:lnSpc>
                          <a:spcPct val="100000"/>
                        </a:lnSpc>
                        <a:spcBef>
                          <a:spcPts val="0"/>
                        </a:spcBef>
                        <a:spcAft>
                          <a:spcPts val="0"/>
                        </a:spcAft>
                      </a:pPr>
                      <a:r>
                        <a:rPr lang="en-US" sz="900" b="0" dirty="0" smtClean="0">
                          <a:effectLst/>
                          <a:latin typeface="Calibri"/>
                          <a:ea typeface="Calibri"/>
                          <a:cs typeface="Times New Roman"/>
                        </a:rPr>
                        <a:t>Use commas</a:t>
                      </a:r>
                      <a:r>
                        <a:rPr lang="en-US" sz="900" b="0" baseline="0" dirty="0" smtClean="0">
                          <a:effectLst/>
                          <a:latin typeface="Calibri"/>
                          <a:ea typeface="Calibri"/>
                          <a:cs typeface="Times New Roman"/>
                        </a:rPr>
                        <a:t> and quotes correctly.</a:t>
                      </a: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L.4.2a</a:t>
                      </a:r>
                    </a:p>
                    <a:p>
                      <a:r>
                        <a:rPr lang="en-US" sz="900" dirty="0" smtClean="0"/>
                        <a:t>Use correct capitalization.</a:t>
                      </a:r>
                    </a:p>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L.4.1g</a:t>
                      </a:r>
                      <a:r>
                        <a:rPr lang="en-US" sz="900" b="1" baseline="0" dirty="0" smtClean="0"/>
                        <a:t> </a:t>
                      </a:r>
                      <a:r>
                        <a:rPr lang="en-US" sz="900" dirty="0" smtClean="0"/>
                        <a:t>Correctly use frequently confused words.</a:t>
                      </a:r>
                    </a:p>
                    <a:p>
                      <a:r>
                        <a:rPr lang="en-US" sz="900" b="1" dirty="0" smtClean="0"/>
                        <a:t>L.4.2c</a:t>
                      </a:r>
                      <a:r>
                        <a:rPr lang="en-US" sz="900" b="1" baseline="0" dirty="0" smtClean="0"/>
                        <a:t> </a:t>
                      </a:r>
                      <a:r>
                        <a:rPr lang="en-US" sz="900" dirty="0" smtClean="0"/>
                        <a:t>Use a comma before coordinating conjunction in a compound sentence.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80">
                <a:tc rowSpan="2">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SL.4.2</a:t>
                      </a:r>
                    </a:p>
                    <a:p>
                      <a:pPr marL="0" marR="0" algn="l">
                        <a:lnSpc>
                          <a:spcPct val="100000"/>
                        </a:lnSpc>
                        <a:spcBef>
                          <a:spcPts val="0"/>
                        </a:spcBef>
                        <a:spcAft>
                          <a:spcPts val="0"/>
                        </a:spcAft>
                      </a:pPr>
                      <a:r>
                        <a:rPr lang="en-US" sz="900" b="0" dirty="0" smtClean="0">
                          <a:effectLst/>
                          <a:latin typeface="Calibri"/>
                          <a:ea typeface="Calibri"/>
                          <a:cs typeface="Times New Roman"/>
                        </a:rPr>
                        <a:t>Paraphrase text read</a:t>
                      </a:r>
                      <a:r>
                        <a:rPr lang="en-US" sz="900" b="0" baseline="0" dirty="0" smtClean="0">
                          <a:effectLst/>
                          <a:latin typeface="Calibri"/>
                          <a:ea typeface="Calibri"/>
                          <a:cs typeface="Times New Roman"/>
                        </a:rPr>
                        <a:t> or information presented.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SL.4.3</a:t>
                      </a:r>
                    </a:p>
                    <a:p>
                      <a:r>
                        <a:rPr lang="en-US" sz="900" dirty="0" smtClean="0"/>
                        <a:t>Identify the reasons -evidence a speaker provides to support particular points.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vMerge="1">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SL.4.4</a:t>
                      </a:r>
                    </a:p>
                    <a:p>
                      <a:r>
                        <a:rPr lang="en-US" sz="900" dirty="0" smtClean="0"/>
                        <a:t>Report on a topic – use facts</a:t>
                      </a:r>
                      <a:r>
                        <a:rPr lang="en-US" sz="900" baseline="0" dirty="0" smtClean="0"/>
                        <a:t> and details to support a main idea speaking clearly.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3405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7188783"/>
              </p:ext>
            </p:extLst>
          </p:nvPr>
        </p:nvGraphicFramePr>
        <p:xfrm>
          <a:off x="457200" y="76200"/>
          <a:ext cx="8153400" cy="6654102"/>
        </p:xfrm>
        <a:graphic>
          <a:graphicData uri="http://schemas.openxmlformats.org/drawingml/2006/table">
            <a:tbl>
              <a:tblPr firstRow="1" firstCol="1" bandRow="1"/>
              <a:tblGrid>
                <a:gridCol w="1752600"/>
                <a:gridCol w="23622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4 -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Describe</a:t>
                      </a:r>
                    </a:p>
                    <a:p>
                      <a:pPr algn="ctr">
                        <a:lnSpc>
                          <a:spcPct val="100000"/>
                        </a:lnSpc>
                      </a:pPr>
                      <a:r>
                        <a:rPr lang="en-US" sz="1000" b="1" dirty="0" smtClean="0"/>
                        <a:t>Ask</a:t>
                      </a:r>
                      <a:r>
                        <a:rPr lang="en-US" sz="1000" b="1" baseline="0" dirty="0" smtClean="0"/>
                        <a:t> Clarifying Questions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p>
                      <a:pPr algn="ctr">
                        <a:lnSpc>
                          <a:spcPct val="100000"/>
                        </a:lnSpc>
                      </a:pPr>
                      <a:r>
                        <a:rPr lang="en-US" sz="1000" b="1" dirty="0" smtClean="0"/>
                        <a:t>Persuade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RL.4.3</a:t>
                      </a:r>
                    </a:p>
                    <a:p>
                      <a:pPr marL="0" marR="0" algn="l">
                        <a:lnSpc>
                          <a:spcPct val="100000"/>
                        </a:lnSpc>
                        <a:spcBef>
                          <a:spcPts val="0"/>
                        </a:spcBef>
                        <a:spcAft>
                          <a:spcPts val="0"/>
                        </a:spcAft>
                      </a:pPr>
                      <a:r>
                        <a:rPr lang="en-US" sz="900" b="0" dirty="0" smtClean="0">
                          <a:effectLst/>
                          <a:latin typeface="Calibri"/>
                          <a:ea typeface="Calibri"/>
                          <a:cs typeface="Times New Roman"/>
                        </a:rPr>
                        <a:t>Describe story elements in depth using </a:t>
                      </a:r>
                      <a:r>
                        <a:rPr lang="en-US" sz="900" b="0" smtClean="0">
                          <a:effectLst/>
                          <a:latin typeface="Calibri"/>
                          <a:ea typeface="Calibri"/>
                          <a:cs typeface="Times New Roman"/>
                        </a:rPr>
                        <a:t>specific details.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RL.4.6</a:t>
                      </a:r>
                    </a:p>
                    <a:p>
                      <a:pPr marL="0" marR="0" algn="l">
                        <a:lnSpc>
                          <a:spcPct val="100000"/>
                        </a:lnSpc>
                        <a:spcBef>
                          <a:spcPts val="0"/>
                        </a:spcBef>
                        <a:spcAft>
                          <a:spcPts val="0"/>
                        </a:spcAft>
                      </a:pPr>
                      <a:r>
                        <a:rPr lang="en-US" sz="900" b="0" dirty="0" smtClean="0">
                          <a:effectLst/>
                          <a:latin typeface="Calibri"/>
                          <a:ea typeface="Calibri"/>
                          <a:cs typeface="Times New Roman"/>
                        </a:rPr>
                        <a:t>Compare/Contrast points</a:t>
                      </a:r>
                      <a:r>
                        <a:rPr lang="en-US" sz="900" b="0" baseline="0" dirty="0" smtClean="0">
                          <a:effectLst/>
                          <a:latin typeface="Calibri"/>
                          <a:ea typeface="Calibri"/>
                          <a:cs typeface="Times New Roman"/>
                        </a:rPr>
                        <a:t> of view from first and third person accounts.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RL.4.9 (traditional literature, myths)</a:t>
                      </a:r>
                    </a:p>
                    <a:p>
                      <a:pPr marL="0" marR="0" algn="l">
                        <a:lnSpc>
                          <a:spcPct val="100000"/>
                        </a:lnSpc>
                        <a:spcBef>
                          <a:spcPts val="0"/>
                        </a:spcBef>
                        <a:spcAft>
                          <a:spcPts val="0"/>
                        </a:spcAft>
                      </a:pPr>
                      <a:r>
                        <a:rPr lang="en-US" sz="900" b="0" dirty="0" smtClean="0">
                          <a:effectLst/>
                          <a:latin typeface="Calibri"/>
                          <a:ea typeface="Calibri"/>
                          <a:cs typeface="Times New Roman"/>
                        </a:rPr>
                        <a:t>Compare/contrast treatment of themes/topics</a:t>
                      </a:r>
                      <a:r>
                        <a:rPr lang="en-US" sz="900" b="0" baseline="0" dirty="0" smtClean="0">
                          <a:effectLst/>
                          <a:latin typeface="Calibri"/>
                          <a:ea typeface="Calibri"/>
                          <a:cs typeface="Times New Roman"/>
                        </a:rPr>
                        <a:t> and patterns of events.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Predict Outcomes</a:t>
                      </a:r>
                    </a:p>
                    <a:p>
                      <a:pPr marL="0" marR="0" algn="l">
                        <a:lnSpc>
                          <a:spcPct val="100000"/>
                        </a:lnSpc>
                        <a:spcBef>
                          <a:spcPts val="0"/>
                        </a:spcBef>
                        <a:spcAft>
                          <a:spcPts val="0"/>
                        </a:spcAft>
                      </a:pPr>
                      <a:r>
                        <a:rPr lang="en-US" sz="1000" b="1" dirty="0" smtClean="0">
                          <a:effectLst/>
                          <a:latin typeface="Calibri"/>
                          <a:ea typeface="Calibri"/>
                          <a:cs typeface="Times New Roman"/>
                        </a:rPr>
                        <a:t>Predict/Infer</a:t>
                      </a: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Fact</a:t>
                      </a:r>
                      <a:r>
                        <a:rPr lang="en-US" sz="1000" b="1" baseline="0" dirty="0" smtClean="0"/>
                        <a:t> and Opinion</a:t>
                      </a:r>
                    </a:p>
                    <a:p>
                      <a:pPr>
                        <a:lnSpc>
                          <a:spcPct val="100000"/>
                        </a:lnSpc>
                      </a:pPr>
                      <a:r>
                        <a:rPr lang="en-US" sz="1000" b="1" baseline="0" dirty="0" smtClean="0"/>
                        <a:t>Questioning</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Evaluate</a:t>
                      </a:r>
                    </a:p>
                    <a:p>
                      <a:pPr>
                        <a:lnSpc>
                          <a:spcPct val="100000"/>
                        </a:lnSpc>
                      </a:pPr>
                      <a:r>
                        <a:rPr lang="en-US" sz="1000" b="1" dirty="0" smtClean="0"/>
                        <a:t>Evaluate</a:t>
                      </a:r>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14369">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W.4.1a</a:t>
                      </a:r>
                    </a:p>
                    <a:p>
                      <a:pPr marL="0" marR="0" algn="l">
                        <a:lnSpc>
                          <a:spcPct val="100000"/>
                        </a:lnSpc>
                        <a:spcBef>
                          <a:spcPts val="0"/>
                        </a:spcBef>
                        <a:spcAft>
                          <a:spcPts val="0"/>
                        </a:spcAft>
                      </a:pPr>
                      <a:r>
                        <a:rPr lang="en-US" sz="900" b="0" dirty="0" smtClean="0">
                          <a:effectLst/>
                          <a:latin typeface="Calibri"/>
                          <a:ea typeface="Calibri"/>
                          <a:cs typeface="Times New Roman"/>
                        </a:rPr>
                        <a:t>Introduce</a:t>
                      </a:r>
                      <a:r>
                        <a:rPr lang="en-US" sz="900" b="0" baseline="0" dirty="0" smtClean="0">
                          <a:effectLst/>
                          <a:latin typeface="Calibri"/>
                          <a:ea typeface="Calibri"/>
                          <a:cs typeface="Times New Roman"/>
                        </a:rPr>
                        <a:t> topic, state opinion, create an organizational structure grouping related ideas.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W.4.1b-c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Provide reasons supported by evidence about a topic,  Link opinion and reasons with words/phrases.</a:t>
                      </a: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W.4.1d</a:t>
                      </a:r>
                    </a:p>
                    <a:p>
                      <a:pPr marL="0" marR="0" algn="l">
                        <a:lnSpc>
                          <a:spcPct val="100000"/>
                        </a:lnSpc>
                        <a:spcBef>
                          <a:spcPts val="0"/>
                        </a:spcBef>
                        <a:spcAft>
                          <a:spcPts val="0"/>
                        </a:spcAft>
                      </a:pPr>
                      <a:r>
                        <a:rPr lang="en-US" sz="900" b="0" dirty="0" smtClean="0">
                          <a:effectLst/>
                          <a:latin typeface="Calibri"/>
                          <a:ea typeface="Calibri"/>
                          <a:cs typeface="Times New Roman"/>
                        </a:rPr>
                        <a:t>Provide a conclusion related to the opinion</a:t>
                      </a:r>
                      <a:r>
                        <a:rPr lang="en-US" sz="900" b="0" baseline="0" dirty="0" smtClean="0">
                          <a:effectLst/>
                          <a:latin typeface="Calibri"/>
                          <a:ea typeface="Calibri"/>
                          <a:cs typeface="Times New Roman"/>
                        </a:rPr>
                        <a:t> presented.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38">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L.4.1b</a:t>
                      </a:r>
                    </a:p>
                    <a:p>
                      <a:r>
                        <a:rPr kumimoji="0" lang="en-US" sz="900" b="0" i="0" u="none" strike="noStrike" kern="1200" cap="none" spc="0" normalizeH="0" baseline="0" noProof="0" dirty="0" smtClean="0">
                          <a:ln>
                            <a:noFill/>
                          </a:ln>
                          <a:solidFill>
                            <a:prstClr val="black"/>
                          </a:solidFill>
                          <a:effectLst/>
                          <a:uLnTx/>
                          <a:uFillTx/>
                          <a:latin typeface="+mn-lt"/>
                          <a:ea typeface="+mn-ea"/>
                          <a:cs typeface="+mn-cs"/>
                        </a:rPr>
                        <a:t>Use progressive verb tenses correctly</a:t>
                      </a:r>
                      <a:endParaRPr lang="en-US" sz="9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L.4.1a</a:t>
                      </a:r>
                    </a:p>
                    <a:p>
                      <a:pPr marL="0" marR="0" algn="l">
                        <a:lnSpc>
                          <a:spcPct val="100000"/>
                        </a:lnSpc>
                        <a:spcBef>
                          <a:spcPts val="0"/>
                        </a:spcBef>
                        <a:spcAft>
                          <a:spcPts val="0"/>
                        </a:spcAft>
                      </a:pPr>
                      <a:r>
                        <a:rPr lang="en-US" sz="900" b="0" dirty="0" smtClean="0">
                          <a:effectLst/>
                          <a:latin typeface="Calibri"/>
                          <a:ea typeface="Calibri"/>
                          <a:cs typeface="Times New Roman"/>
                        </a:rPr>
                        <a:t>Use relative pronouns and adverbs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L.4.5b</a:t>
                      </a:r>
                    </a:p>
                    <a:p>
                      <a:r>
                        <a:rPr lang="en-US" sz="900" b="0" dirty="0" smtClean="0"/>
                        <a:t>Recognize/Explain meaning of idioms, adages and proverbs.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182">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SL.4.1b</a:t>
                      </a:r>
                    </a:p>
                    <a:p>
                      <a:r>
                        <a:rPr lang="en-US" sz="900" b="0" dirty="0" smtClean="0"/>
                        <a:t>Follow discussion rules and carry out assigned roles.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SL.4.1d</a:t>
                      </a:r>
                    </a:p>
                    <a:p>
                      <a:r>
                        <a:rPr lang="en-US" sz="900" b="0" dirty="0" smtClean="0"/>
                        <a:t>Review key ideas and explain own ideas during a discussion.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SL.4.4</a:t>
                      </a:r>
                    </a:p>
                    <a:p>
                      <a:r>
                        <a:rPr lang="en-US" sz="900" b="0" dirty="0" smtClean="0"/>
                        <a:t>Report on</a:t>
                      </a:r>
                      <a:r>
                        <a:rPr lang="en-US" sz="900" b="0" baseline="0" dirty="0" smtClean="0"/>
                        <a:t> a topic w’ relevant facts/details to support main ideas.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Cause and Effect</a:t>
                      </a:r>
                    </a:p>
                    <a:p>
                      <a:pPr algn="ctr">
                        <a:lnSpc>
                          <a:spcPct val="100000"/>
                        </a:lnSpc>
                      </a:pPr>
                      <a:r>
                        <a:rPr lang="en-US" sz="1000" b="1" dirty="0" smtClean="0"/>
                        <a:t>Retell/Relate Past Events</a:t>
                      </a: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Evaluate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RI.4.3</a:t>
                      </a:r>
                    </a:p>
                    <a:p>
                      <a:pPr marL="0" marR="0" algn="l">
                        <a:lnSpc>
                          <a:spcPct val="100000"/>
                        </a:lnSpc>
                        <a:spcBef>
                          <a:spcPts val="0"/>
                        </a:spcBef>
                        <a:spcAft>
                          <a:spcPts val="0"/>
                        </a:spcAft>
                      </a:pPr>
                      <a:r>
                        <a:rPr lang="en-US" sz="900" b="0" dirty="0" smtClean="0">
                          <a:effectLst/>
                          <a:latin typeface="+mn-lt"/>
                          <a:ea typeface="Calibri"/>
                          <a:cs typeface="Times New Roman"/>
                        </a:rPr>
                        <a:t>Explain  events, procedures, ideas or concepts in historical, scientific</a:t>
                      </a:r>
                      <a:r>
                        <a:rPr lang="en-US" sz="900" b="0" baseline="0" dirty="0" smtClean="0">
                          <a:effectLst/>
                          <a:latin typeface="+mn-lt"/>
                          <a:ea typeface="Calibri"/>
                          <a:cs typeface="Times New Roman"/>
                        </a:rPr>
                        <a:t> or </a:t>
                      </a:r>
                      <a:r>
                        <a:rPr lang="en-US" sz="900" b="0" dirty="0" smtClean="0">
                          <a:effectLst/>
                          <a:latin typeface="+mn-lt"/>
                          <a:ea typeface="Calibri"/>
                          <a:cs typeface="Times New Roman"/>
                        </a:rPr>
                        <a:t>technical texts (what happened and why)</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RI.4.6</a:t>
                      </a:r>
                    </a:p>
                    <a:p>
                      <a:pPr marL="0" marR="0" algn="l">
                        <a:lnSpc>
                          <a:spcPct val="100000"/>
                        </a:lnSpc>
                        <a:spcBef>
                          <a:spcPts val="0"/>
                        </a:spcBef>
                        <a:spcAft>
                          <a:spcPts val="0"/>
                        </a:spcAft>
                      </a:pPr>
                      <a:r>
                        <a:rPr lang="en-US" sz="900" b="0" dirty="0" smtClean="0">
                          <a:effectLst/>
                          <a:latin typeface="Calibri"/>
                          <a:ea typeface="Calibri"/>
                          <a:cs typeface="Times New Roman"/>
                        </a:rPr>
                        <a:t>Compare/contrast</a:t>
                      </a:r>
                      <a:r>
                        <a:rPr lang="en-US" sz="900" b="0" baseline="0" dirty="0" smtClean="0">
                          <a:effectLst/>
                          <a:latin typeface="Calibri"/>
                          <a:ea typeface="Calibri"/>
                          <a:cs typeface="Times New Roman"/>
                        </a:rPr>
                        <a:t> first &amp; secondhand account of same event describing differences in focus and information.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RI.4.9</a:t>
                      </a:r>
                      <a:endParaRPr lang="en-US" sz="900" b="1" dirty="0" smtClean="0">
                        <a:effectLst/>
                        <a:latin typeface="Calibri"/>
                        <a:ea typeface="Calibri"/>
                        <a:cs typeface="Times New Roman"/>
                      </a:endParaRPr>
                    </a:p>
                    <a:p>
                      <a:pPr marL="0" marR="0" algn="l">
                        <a:lnSpc>
                          <a:spcPct val="100000"/>
                        </a:lnSpc>
                        <a:spcBef>
                          <a:spcPts val="0"/>
                        </a:spcBef>
                        <a:spcAft>
                          <a:spcPts val="0"/>
                        </a:spcAft>
                      </a:pPr>
                      <a:r>
                        <a:rPr lang="en-US" sz="900" b="0" dirty="0" smtClean="0">
                          <a:effectLst/>
                          <a:latin typeface="Calibri"/>
                          <a:ea typeface="Calibri"/>
                          <a:cs typeface="Times New Roman"/>
                        </a:rPr>
                        <a:t>Integrate information from two texts about same topic in order to write</a:t>
                      </a:r>
                      <a:r>
                        <a:rPr lang="en-US" sz="900" b="0" baseline="0" dirty="0" smtClean="0">
                          <a:effectLst/>
                          <a:latin typeface="Calibri"/>
                          <a:ea typeface="Calibri"/>
                          <a:cs typeface="Times New Roman"/>
                        </a:rPr>
                        <a:t> or speak knowledgeably.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b="1" dirty="0" smtClean="0">
                          <a:effectLst/>
                          <a:latin typeface="+mn-lt"/>
                          <a:ea typeface="Calibri"/>
                          <a:cs typeface="Times New Roman"/>
                        </a:rPr>
                        <a:t>Problem Solving</a:t>
                      </a:r>
                    </a:p>
                    <a:p>
                      <a:pPr marL="0" marR="0" algn="l">
                        <a:lnSpc>
                          <a:spcPct val="100000"/>
                        </a:lnSpc>
                        <a:spcBef>
                          <a:spcPts val="0"/>
                        </a:spcBef>
                        <a:spcAft>
                          <a:spcPts val="0"/>
                        </a:spcAft>
                      </a:pPr>
                      <a:r>
                        <a:rPr lang="en-US" sz="1000" b="1" dirty="0" smtClean="0">
                          <a:effectLst/>
                          <a:latin typeface="+mn-lt"/>
                          <a:ea typeface="Calibri"/>
                          <a:cs typeface="Times New Roman"/>
                        </a:rPr>
                        <a:t>Monitor and Clarify</a:t>
                      </a:r>
                      <a:endParaRPr lang="en-US" sz="1000" b="1"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b="1" dirty="0" smtClean="0"/>
                        <a:t>Classify/Categorize</a:t>
                      </a:r>
                    </a:p>
                    <a:p>
                      <a:pPr>
                        <a:lnSpc>
                          <a:spcPct val="100000"/>
                        </a:lnSpc>
                      </a:pPr>
                      <a:r>
                        <a:rPr lang="en-US" sz="1000" b="1" dirty="0" smtClean="0"/>
                        <a:t>Summarize</a:t>
                      </a:r>
                      <a:endParaRPr lang="en-US" sz="1000" b="1"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b="1" dirty="0" smtClean="0"/>
                        <a:t>Evaluate</a:t>
                      </a:r>
                    </a:p>
                    <a:p>
                      <a:r>
                        <a:rPr lang="en-US" sz="1000" b="1" dirty="0" smtClean="0"/>
                        <a:t>Summarize</a:t>
                      </a:r>
                      <a:endParaRPr lang="en-US" sz="1000" b="1"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W.4.2a</a:t>
                      </a:r>
                    </a:p>
                    <a:p>
                      <a:pPr marL="0" marR="0" algn="l">
                        <a:lnSpc>
                          <a:spcPct val="100000"/>
                        </a:lnSpc>
                        <a:spcBef>
                          <a:spcPts val="0"/>
                        </a:spcBef>
                        <a:spcAft>
                          <a:spcPts val="0"/>
                        </a:spcAft>
                      </a:pPr>
                      <a:r>
                        <a:rPr lang="en-US" sz="900" b="0" dirty="0" smtClean="0">
                          <a:effectLst/>
                          <a:latin typeface="Calibri"/>
                          <a:ea typeface="Calibri"/>
                          <a:cs typeface="Times New Roman"/>
                        </a:rPr>
                        <a:t>Introduce topic and group information using appropriate formatting (headings, illustrations)</a:t>
                      </a:r>
                    </a:p>
                    <a:p>
                      <a:pPr marL="0" marR="0" algn="l">
                        <a:lnSpc>
                          <a:spcPct val="100000"/>
                        </a:lnSpc>
                        <a:spcBef>
                          <a:spcPts val="0"/>
                        </a:spcBef>
                        <a:spcAft>
                          <a:spcPts val="0"/>
                        </a:spcAft>
                      </a:pPr>
                      <a:r>
                        <a:rPr lang="en-US" sz="900" b="1" dirty="0" smtClean="0">
                          <a:effectLst/>
                          <a:latin typeface="Calibri"/>
                          <a:ea typeface="Calibri"/>
                          <a:cs typeface="Times New Roman"/>
                        </a:rPr>
                        <a:t>W.4.2b</a:t>
                      </a:r>
                    </a:p>
                    <a:p>
                      <a:pPr marL="0" marR="0" algn="l">
                        <a:lnSpc>
                          <a:spcPct val="100000"/>
                        </a:lnSpc>
                        <a:spcBef>
                          <a:spcPts val="0"/>
                        </a:spcBef>
                        <a:spcAft>
                          <a:spcPts val="0"/>
                        </a:spcAft>
                      </a:pPr>
                      <a:r>
                        <a:rPr lang="en-US" sz="900" b="0" dirty="0" smtClean="0">
                          <a:effectLst/>
                          <a:latin typeface="Calibri"/>
                          <a:ea typeface="Calibri"/>
                          <a:cs typeface="Times New Roman"/>
                        </a:rPr>
                        <a:t>Develop topic with facts, definitions, details, quotes,</a:t>
                      </a:r>
                      <a:r>
                        <a:rPr lang="en-US" sz="900" b="0" baseline="0" dirty="0" smtClean="0">
                          <a:effectLst/>
                          <a:latin typeface="Calibri"/>
                          <a:ea typeface="Calibri"/>
                          <a:cs typeface="Times New Roman"/>
                        </a:rPr>
                        <a:t> information and examples.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W.4.2c</a:t>
                      </a:r>
                    </a:p>
                    <a:p>
                      <a:pPr marL="0" marR="0" algn="l">
                        <a:lnSpc>
                          <a:spcPct val="100000"/>
                        </a:lnSpc>
                        <a:spcBef>
                          <a:spcPts val="0"/>
                        </a:spcBef>
                        <a:spcAft>
                          <a:spcPts val="0"/>
                        </a:spcAft>
                      </a:pPr>
                      <a:r>
                        <a:rPr lang="en-US" sz="900" b="0" dirty="0" smtClean="0">
                          <a:effectLst/>
                          <a:latin typeface="Calibri"/>
                          <a:ea typeface="Calibri"/>
                          <a:cs typeface="Times New Roman"/>
                        </a:rPr>
                        <a:t>Link ideas within categories using words.</a:t>
                      </a:r>
                      <a:r>
                        <a:rPr lang="en-US" sz="900" b="0" baseline="0" dirty="0" smtClean="0">
                          <a:effectLst/>
                          <a:latin typeface="Calibri"/>
                          <a:ea typeface="Calibri"/>
                          <a:cs typeface="Times New Roman"/>
                        </a:rPr>
                        <a:t> </a:t>
                      </a:r>
                      <a:r>
                        <a:rPr lang="en-US" sz="900" b="1" baseline="0" dirty="0" smtClean="0">
                          <a:effectLst/>
                          <a:latin typeface="Calibri"/>
                          <a:ea typeface="Calibri"/>
                          <a:cs typeface="Times New Roman"/>
                        </a:rPr>
                        <a:t>W.4.2d</a:t>
                      </a:r>
                    </a:p>
                    <a:p>
                      <a:pPr marL="0" marR="0" algn="l">
                        <a:lnSpc>
                          <a:spcPct val="100000"/>
                        </a:lnSpc>
                        <a:spcBef>
                          <a:spcPts val="0"/>
                        </a:spcBef>
                        <a:spcAft>
                          <a:spcPts val="0"/>
                        </a:spcAft>
                      </a:pPr>
                      <a:r>
                        <a:rPr lang="en-US" sz="900" b="0" baseline="0" dirty="0" smtClean="0">
                          <a:effectLst/>
                          <a:latin typeface="Calibri"/>
                          <a:ea typeface="Calibri"/>
                          <a:cs typeface="Times New Roman"/>
                        </a:rPr>
                        <a:t>Use precise and domain specific language.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W.4.2e</a:t>
                      </a:r>
                    </a:p>
                    <a:p>
                      <a:pPr marL="0" marR="0" algn="l">
                        <a:lnSpc>
                          <a:spcPct val="100000"/>
                        </a:lnSpc>
                        <a:spcBef>
                          <a:spcPts val="0"/>
                        </a:spcBef>
                        <a:spcAft>
                          <a:spcPts val="0"/>
                        </a:spcAft>
                      </a:pPr>
                      <a:r>
                        <a:rPr lang="en-US" sz="900" b="0" dirty="0" smtClean="0">
                          <a:effectLst/>
                          <a:latin typeface="Calibri"/>
                          <a:ea typeface="Calibri"/>
                          <a:cs typeface="Times New Roman"/>
                        </a:rPr>
                        <a:t>Provide a conclusion related to information presented.</a:t>
                      </a:r>
                    </a:p>
                    <a:p>
                      <a:pPr marL="0" marR="0" algn="l">
                        <a:lnSpc>
                          <a:spcPct val="100000"/>
                        </a:lnSpc>
                        <a:spcBef>
                          <a:spcPts val="0"/>
                        </a:spcBef>
                        <a:spcAft>
                          <a:spcPts val="0"/>
                        </a:spcAft>
                      </a:pPr>
                      <a:r>
                        <a:rPr lang="en-US" sz="900" b="1" dirty="0" smtClean="0">
                          <a:effectLst/>
                          <a:latin typeface="Calibri"/>
                          <a:ea typeface="Calibri"/>
                          <a:cs typeface="Times New Roman"/>
                        </a:rPr>
                        <a:t>W.4.9  </a:t>
                      </a:r>
                    </a:p>
                    <a:p>
                      <a:pPr marL="0" marR="0" algn="l">
                        <a:lnSpc>
                          <a:spcPct val="100000"/>
                        </a:lnSpc>
                        <a:spcBef>
                          <a:spcPts val="0"/>
                        </a:spcBef>
                        <a:spcAft>
                          <a:spcPts val="0"/>
                        </a:spcAft>
                      </a:pPr>
                      <a:r>
                        <a:rPr lang="en-US" sz="900" b="0" dirty="0" smtClean="0">
                          <a:effectLst/>
                          <a:latin typeface="Calibri"/>
                          <a:ea typeface="Calibri"/>
                          <a:cs typeface="Times New Roman"/>
                        </a:rPr>
                        <a:t>Draw evidence to support research, analysis or reflection.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17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L.4.1a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Use relative pronouns and adverbs correctly.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L.4.3a</a:t>
                      </a:r>
                    </a:p>
                    <a:p>
                      <a:pPr marL="0" marR="0" algn="l">
                        <a:lnSpc>
                          <a:spcPct val="100000"/>
                        </a:lnSpc>
                        <a:spcBef>
                          <a:spcPts val="0"/>
                        </a:spcBef>
                        <a:spcAft>
                          <a:spcPts val="0"/>
                        </a:spcAft>
                      </a:pPr>
                      <a:r>
                        <a:rPr lang="en-US" sz="900" b="0" dirty="0" smtClean="0">
                          <a:effectLst/>
                          <a:latin typeface="Calibri"/>
                          <a:ea typeface="Calibri"/>
                          <a:cs typeface="Times New Roman"/>
                        </a:rPr>
                        <a:t>Choose words to convey ideas precisely.</a:t>
                      </a:r>
                    </a:p>
                    <a:p>
                      <a:pPr marL="0" marR="0" algn="l">
                        <a:lnSpc>
                          <a:spcPct val="100000"/>
                        </a:lnSpc>
                        <a:spcBef>
                          <a:spcPts val="0"/>
                        </a:spcBef>
                        <a:spcAft>
                          <a:spcPts val="0"/>
                        </a:spcAft>
                      </a:pPr>
                      <a:r>
                        <a:rPr lang="en-US" sz="900" b="1" dirty="0" smtClean="0">
                          <a:effectLst/>
                          <a:latin typeface="Calibri"/>
                          <a:ea typeface="Calibri"/>
                          <a:cs typeface="Times New Roman"/>
                        </a:rPr>
                        <a:t>L.4.3b</a:t>
                      </a:r>
                    </a:p>
                    <a:p>
                      <a:pPr marL="0" marR="0" algn="l">
                        <a:lnSpc>
                          <a:spcPct val="100000"/>
                        </a:lnSpc>
                        <a:spcBef>
                          <a:spcPts val="0"/>
                        </a:spcBef>
                        <a:spcAft>
                          <a:spcPts val="0"/>
                        </a:spcAft>
                      </a:pPr>
                      <a:r>
                        <a:rPr lang="en-US" sz="900" b="0" dirty="0" smtClean="0">
                          <a:effectLst/>
                          <a:latin typeface="Calibri"/>
                          <a:ea typeface="Calibri"/>
                          <a:cs typeface="Times New Roman"/>
                        </a:rPr>
                        <a:t>Choose punctuation for effect.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L.4.3c</a:t>
                      </a:r>
                    </a:p>
                    <a:p>
                      <a:r>
                        <a:rPr lang="en-US" sz="900" b="0" dirty="0" smtClean="0"/>
                        <a:t>Differentiate between</a:t>
                      </a:r>
                      <a:r>
                        <a:rPr lang="en-US" sz="900" b="0" baseline="0" dirty="0" smtClean="0"/>
                        <a:t> situations that call for formal English and informal discourse.</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SL.4.5</a:t>
                      </a:r>
                    </a:p>
                    <a:p>
                      <a:r>
                        <a:rPr lang="en-US" sz="900" dirty="0" smtClean="0"/>
                        <a:t>Add recordings –visual displays to presentations to enhance the development of main ideas or themes.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SL.4.1d</a:t>
                      </a:r>
                    </a:p>
                    <a:p>
                      <a:pPr marL="0" marR="0" algn="l">
                        <a:lnSpc>
                          <a:spcPct val="100000"/>
                        </a:lnSpc>
                        <a:spcBef>
                          <a:spcPts val="0"/>
                        </a:spcBef>
                        <a:spcAft>
                          <a:spcPts val="0"/>
                        </a:spcAft>
                      </a:pPr>
                      <a:r>
                        <a:rPr lang="en-US" sz="900" b="0" dirty="0" smtClean="0">
                          <a:effectLst/>
                          <a:latin typeface="Calibri"/>
                          <a:ea typeface="Calibri"/>
                          <a:cs typeface="Times New Roman"/>
                        </a:rPr>
                        <a:t>Review key ideas and explain own</a:t>
                      </a:r>
                      <a:r>
                        <a:rPr lang="en-US" sz="900" b="0" baseline="0" dirty="0" smtClean="0">
                          <a:effectLst/>
                          <a:latin typeface="Calibri"/>
                          <a:ea typeface="Calibri"/>
                          <a:cs typeface="Times New Roman"/>
                        </a:rPr>
                        <a:t> ideas during a discussion.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SL.4.6</a:t>
                      </a:r>
                    </a:p>
                    <a:p>
                      <a:r>
                        <a:rPr lang="en-US" sz="900" dirty="0" smtClean="0">
                          <a:effectLst/>
                          <a:latin typeface="+mn-lt"/>
                          <a:ea typeface="Times New Roman"/>
                          <a:cs typeface="Helvetica"/>
                        </a:rPr>
                        <a:t>use formal English when appropriate to task and situation.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4516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899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96454542"/>
              </p:ext>
            </p:extLst>
          </p:nvPr>
        </p:nvGraphicFramePr>
        <p:xfrm>
          <a:off x="457200" y="76200"/>
          <a:ext cx="8229600" cy="4876800"/>
        </p:xfrm>
        <a:graphic>
          <a:graphicData uri="http://schemas.openxmlformats.org/drawingml/2006/table">
            <a:tbl>
              <a:tblPr firstRow="1" firstCol="1" bandRow="1"/>
              <a:tblGrid>
                <a:gridCol w="1981200"/>
                <a:gridCol w="2133600"/>
                <a:gridCol w="2075180"/>
                <a:gridCol w="203962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5-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6576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RI.2.2</a:t>
                      </a:r>
                    </a:p>
                    <a:p>
                      <a:pPr marL="0" marR="0" algn="l">
                        <a:lnSpc>
                          <a:spcPct val="100000"/>
                        </a:lnSpc>
                        <a:spcBef>
                          <a:spcPts val="0"/>
                        </a:spcBef>
                        <a:spcAft>
                          <a:spcPts val="0"/>
                        </a:spcAft>
                      </a:pPr>
                      <a:r>
                        <a:rPr lang="en-US" sz="900" b="0" baseline="0" dirty="0" smtClean="0">
                          <a:effectLst/>
                          <a:latin typeface="Calibri"/>
                          <a:ea typeface="Calibri"/>
                          <a:cs typeface="Times New Roman"/>
                        </a:rPr>
                        <a: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W.2.2I</a:t>
                      </a: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8268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6315233"/>
              </p:ext>
            </p:extLst>
          </p:nvPr>
        </p:nvGraphicFramePr>
        <p:xfrm>
          <a:off x="457200" y="228600"/>
          <a:ext cx="8153400" cy="4078542"/>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5 - Quarter 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2672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273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28230437"/>
              </p:ext>
            </p:extLst>
          </p:nvPr>
        </p:nvGraphicFramePr>
        <p:xfrm>
          <a:off x="457200" y="76200"/>
          <a:ext cx="8153400" cy="4459542"/>
        </p:xfrm>
        <a:graphic>
          <a:graphicData uri="http://schemas.openxmlformats.org/drawingml/2006/table">
            <a:tbl>
              <a:tblPr firstRow="1" firstCol="1" bandRow="1"/>
              <a:tblGrid>
                <a:gridCol w="1828800"/>
                <a:gridCol w="2133600"/>
                <a:gridCol w="22275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5-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3">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9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RI.2.4</a:t>
                      </a: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304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54530964"/>
              </p:ext>
            </p:extLst>
          </p:nvPr>
        </p:nvGraphicFramePr>
        <p:xfrm>
          <a:off x="457200" y="304800"/>
          <a:ext cx="8077200" cy="4992942"/>
        </p:xfrm>
        <a:graphic>
          <a:graphicData uri="http://schemas.openxmlformats.org/drawingml/2006/table">
            <a:tbl>
              <a:tblPr firstRow="1" firstCol="1" bandRow="1"/>
              <a:tblGrid>
                <a:gridCol w="1981200"/>
                <a:gridCol w="2133600"/>
                <a:gridCol w="1981200"/>
                <a:gridCol w="1981200"/>
              </a:tblGrid>
              <a:tr h="74359">
                <a:tc gridSpan="4">
                  <a:txBody>
                    <a:bodyPr/>
                    <a:lstStyle/>
                    <a:p>
                      <a:pPr marL="0" marR="0" algn="ctr">
                        <a:lnSpc>
                          <a:spcPct val="100000"/>
                        </a:lnSpc>
                        <a:spcBef>
                          <a:spcPts val="0"/>
                        </a:spcBef>
                        <a:spcAft>
                          <a:spcPts val="0"/>
                        </a:spcAft>
                      </a:pPr>
                      <a:r>
                        <a:rPr lang="en-US" sz="1600" b="1" dirty="0" smtClean="0">
                          <a:effectLst/>
                          <a:latin typeface="Calibri"/>
                          <a:ea typeface="Calibri"/>
                          <a:cs typeface="Times New Roman"/>
                        </a:rPr>
                        <a:t>Pacing Guides</a:t>
                      </a:r>
                      <a:r>
                        <a:rPr lang="en-US" sz="1600" b="1" baseline="0" dirty="0" smtClean="0">
                          <a:effectLst/>
                          <a:latin typeface="Calibri"/>
                          <a:ea typeface="Calibri"/>
                          <a:cs typeface="Times New Roman"/>
                        </a:rPr>
                        <a:t> </a:t>
                      </a:r>
                      <a:r>
                        <a:rPr lang="en-US" sz="1600" b="1" dirty="0" smtClean="0">
                          <a:effectLst/>
                          <a:latin typeface="Calibri"/>
                          <a:ea typeface="Calibri"/>
                          <a:cs typeface="Times New Roman"/>
                        </a:rPr>
                        <a:t>Kindergarten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Asking Questions</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Retell/Relate </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Describing</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RL.K.1</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Key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RL.K.2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Retell Stories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RL.K.2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Describe Story </a:t>
                      </a:r>
                      <a:r>
                        <a:rPr lang="en-US" sz="1000" dirty="0">
                          <a:effectLst/>
                          <a:latin typeface="Calibri"/>
                          <a:ea typeface="Calibri"/>
                          <a:cs typeface="Times New Roman"/>
                        </a:rPr>
                        <a:t>Elements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Noting Details</a:t>
                      </a:r>
                    </a:p>
                    <a:p>
                      <a:pPr marL="0" marR="0" algn="l">
                        <a:lnSpc>
                          <a:spcPct val="100000"/>
                        </a:lnSpc>
                        <a:spcBef>
                          <a:spcPts val="0"/>
                        </a:spcBef>
                        <a:spcAft>
                          <a:spcPts val="0"/>
                        </a:spcAft>
                      </a:pPr>
                      <a:r>
                        <a:rPr lang="en-US" sz="1000" dirty="0" smtClean="0">
                          <a:effectLst/>
                          <a:latin typeface="Calibri"/>
                          <a:ea typeface="Calibri"/>
                          <a:cs typeface="Times New Roman"/>
                        </a:rPr>
                        <a:t>Asking Questions about Details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Noting Details </a:t>
                      </a:r>
                      <a:r>
                        <a:rPr lang="en-US" sz="1000" baseline="0" dirty="0" smtClean="0"/>
                        <a:t> (in Retell)</a:t>
                      </a:r>
                    </a:p>
                    <a:p>
                      <a:pPr>
                        <a:lnSpc>
                          <a:spcPct val="100000"/>
                        </a:lnSpc>
                      </a:pPr>
                      <a:r>
                        <a:rPr lang="en-US" sz="1000" baseline="0" dirty="0" smtClean="0"/>
                        <a:t>Evaluating the Details</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Noting Details</a:t>
                      </a:r>
                      <a:r>
                        <a:rPr lang="en-US" sz="1000" baseline="0" dirty="0" smtClean="0"/>
                        <a:t> (in elements)</a:t>
                      </a:r>
                    </a:p>
                    <a:p>
                      <a:pPr>
                        <a:lnSpc>
                          <a:spcPct val="100000"/>
                        </a:lnSpc>
                      </a:pPr>
                      <a:r>
                        <a:rPr lang="en-US" sz="1000" baseline="0" dirty="0" smtClean="0"/>
                        <a:t>Monitor/Clarify details as I read</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W.K.1</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Opinion about Informational Text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dirty="0" smtClean="0">
                          <a:effectLst/>
                          <a:latin typeface="Calibri"/>
                          <a:ea typeface="Calibri"/>
                          <a:cs typeface="Times New Roman"/>
                        </a:rPr>
                        <a:t>Opinion –</a:t>
                      </a:r>
                      <a:r>
                        <a:rPr lang="en-US" sz="1000" baseline="0" dirty="0" smtClean="0">
                          <a:effectLst/>
                          <a:latin typeface="Calibri"/>
                          <a:ea typeface="Calibri"/>
                          <a:cs typeface="Times New Roman"/>
                        </a:rPr>
                        <a:t> Tell the Topic</a:t>
                      </a:r>
                      <a:endParaRPr lang="en-US" sz="10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W.K.5</a:t>
                      </a:r>
                      <a:endParaRPr lang="en-US" sz="1000" dirty="0" smtClean="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Collaborate </a:t>
                      </a:r>
                      <a:r>
                        <a:rPr lang="en-US" sz="1000" baseline="0" dirty="0" smtClean="0">
                          <a:effectLst/>
                          <a:latin typeface="Calibri"/>
                          <a:ea typeface="Calibri"/>
                          <a:cs typeface="Times New Roman"/>
                        </a:rPr>
                        <a:t> to  Add Details</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Print </a:t>
                      </a:r>
                      <a:r>
                        <a:rPr lang="en-US" sz="1000" dirty="0">
                          <a:effectLst/>
                          <a:latin typeface="Calibri"/>
                          <a:ea typeface="Calibri"/>
                          <a:cs typeface="Times New Roman"/>
                        </a:rPr>
                        <a:t>Upper/Lower</a:t>
                      </a:r>
                    </a:p>
                    <a:p>
                      <a:pPr marL="0" marR="0" algn="l">
                        <a:lnSpc>
                          <a:spcPct val="100000"/>
                        </a:lnSpc>
                        <a:spcBef>
                          <a:spcPts val="0"/>
                        </a:spcBef>
                        <a:spcAft>
                          <a:spcPts val="0"/>
                        </a:spcAft>
                      </a:pPr>
                      <a:r>
                        <a:rPr lang="en-US" sz="1000" b="1" dirty="0">
                          <a:effectLst/>
                          <a:latin typeface="Calibri"/>
                          <a:ea typeface="Calibri"/>
                          <a:cs typeface="Times New Roman"/>
                        </a:rPr>
                        <a:t>L.K.1b</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Use nouns and verbs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L.K.5d</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Shades of Verb </a:t>
                      </a:r>
                      <a:r>
                        <a:rPr lang="en-US" sz="1000" dirty="0">
                          <a:effectLst/>
                          <a:latin typeface="Calibri"/>
                          <a:ea typeface="Calibri"/>
                          <a:cs typeface="Times New Roman"/>
                        </a:rPr>
                        <a:t>Meanings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SL.K.1</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Discussion Rules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effectLst/>
                          <a:latin typeface="Calibri"/>
                          <a:ea typeface="Calibri"/>
                          <a:cs typeface="Times New Roman"/>
                        </a:rPr>
                        <a:t>SL.K.5</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Add </a:t>
                      </a:r>
                      <a:r>
                        <a:rPr lang="en-US" sz="1000" dirty="0" smtClean="0">
                          <a:effectLst/>
                          <a:latin typeface="Calibri"/>
                          <a:ea typeface="Calibri"/>
                          <a:cs typeface="Times New Roman"/>
                        </a:rPr>
                        <a:t>Drawings to add Detail</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SL.K.4</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Describing Details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Asking Questions</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Retell/Relate </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Comparing and Contrasting</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RI.K.1</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Key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Identify Main Topic (use details)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Compare/Contrast Story </a:t>
                      </a:r>
                      <a:r>
                        <a:rPr lang="en-US" sz="1000" dirty="0">
                          <a:effectLst/>
                          <a:latin typeface="Calibri"/>
                          <a:ea typeface="Calibri"/>
                          <a:cs typeface="Times New Roman"/>
                        </a:rPr>
                        <a:t>Elements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Noting Details</a:t>
                      </a:r>
                    </a:p>
                    <a:p>
                      <a:pPr marL="0" marR="0" algn="l">
                        <a:lnSpc>
                          <a:spcPct val="100000"/>
                        </a:lnSpc>
                        <a:spcBef>
                          <a:spcPts val="0"/>
                        </a:spcBef>
                        <a:spcAft>
                          <a:spcPts val="0"/>
                        </a:spcAft>
                      </a:pPr>
                      <a:r>
                        <a:rPr lang="en-US" sz="1000" dirty="0" smtClean="0">
                          <a:effectLst/>
                          <a:latin typeface="Calibri"/>
                          <a:ea typeface="Calibri"/>
                          <a:cs typeface="Times New Roman"/>
                        </a:rPr>
                        <a:t>Asking Questions about Details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Noting Details </a:t>
                      </a:r>
                      <a:r>
                        <a:rPr lang="en-US" sz="1000" baseline="0" dirty="0" smtClean="0"/>
                        <a:t> (in Retell)</a:t>
                      </a:r>
                    </a:p>
                    <a:p>
                      <a:pPr>
                        <a:lnSpc>
                          <a:spcPct val="100000"/>
                        </a:lnSpc>
                      </a:pPr>
                      <a:r>
                        <a:rPr lang="en-US" sz="1000" baseline="0" dirty="0" smtClean="0"/>
                        <a:t>Evaluating the Details</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Compare and Contrast</a:t>
                      </a:r>
                      <a:endParaRPr lang="en-US" sz="1000" baseline="0" dirty="0" smtClean="0"/>
                    </a:p>
                    <a:p>
                      <a:pPr>
                        <a:lnSpc>
                          <a:spcPct val="100000"/>
                        </a:lnSpc>
                      </a:pPr>
                      <a:r>
                        <a:rPr lang="en-US" sz="1000" baseline="0" dirty="0" smtClean="0"/>
                        <a:t>Ask Questions to Com./Contrast</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Name the Topic</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endParaRPr lang="en-US" sz="1000" b="1"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Add </a:t>
                      </a:r>
                      <a:r>
                        <a:rPr lang="en-US" sz="1000" baseline="0" dirty="0" smtClean="0">
                          <a:effectLst/>
                          <a:latin typeface="Calibri"/>
                          <a:ea typeface="Calibri"/>
                          <a:cs typeface="Times New Roman"/>
                        </a:rPr>
                        <a:t>Sequential D</a:t>
                      </a:r>
                      <a:r>
                        <a:rPr lang="en-US" sz="1000" dirty="0" smtClean="0">
                          <a:effectLst/>
                          <a:latin typeface="Calibri"/>
                          <a:ea typeface="Calibri"/>
                          <a:cs typeface="Times New Roman"/>
                        </a:rPr>
                        <a:t>etails about Topic</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W.K.5</a:t>
                      </a:r>
                    </a:p>
                    <a:p>
                      <a:pPr marL="0" marR="0" algn="l">
                        <a:lnSpc>
                          <a:spcPct val="100000"/>
                        </a:lnSpc>
                        <a:spcBef>
                          <a:spcPts val="0"/>
                        </a:spcBef>
                        <a:spcAft>
                          <a:spcPts val="0"/>
                        </a:spcAft>
                      </a:pPr>
                      <a:r>
                        <a:rPr lang="en-US" sz="1000" dirty="0" smtClean="0">
                          <a:effectLst/>
                          <a:latin typeface="Calibri"/>
                          <a:ea typeface="Calibri"/>
                          <a:cs typeface="Times New Roman"/>
                        </a:rPr>
                        <a:t>Collaborate to add Details</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L.K.1b</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a:effectLst/>
                          <a:latin typeface="Calibri"/>
                          <a:ea typeface="Calibri"/>
                          <a:cs typeface="Times New Roman"/>
                        </a:rPr>
                        <a:t>Use </a:t>
                      </a:r>
                      <a:r>
                        <a:rPr lang="en-US" sz="1000" dirty="0" smtClean="0">
                          <a:effectLst/>
                          <a:latin typeface="Calibri"/>
                          <a:ea typeface="Calibri"/>
                          <a:cs typeface="Times New Roman"/>
                        </a:rPr>
                        <a:t>Nouns/Verbs about Topic</a:t>
                      </a:r>
                    </a:p>
                    <a:p>
                      <a:pPr marL="0" marR="0" algn="l">
                        <a:lnSpc>
                          <a:spcPct val="100000"/>
                        </a:lnSpc>
                        <a:spcBef>
                          <a:spcPts val="0"/>
                        </a:spcBef>
                        <a:spcAft>
                          <a:spcPts val="0"/>
                        </a:spcAft>
                      </a:pPr>
                      <a:r>
                        <a:rPr lang="en-US" sz="1000" dirty="0" smtClean="0">
                          <a:effectLst/>
                          <a:latin typeface="Calibri"/>
                          <a:ea typeface="Calibri"/>
                          <a:cs typeface="Times New Roman"/>
                        </a:rPr>
                        <a:t>L.K.21 Capitalize 1</a:t>
                      </a:r>
                      <a:r>
                        <a:rPr lang="en-US" sz="1000" baseline="30000" dirty="0" smtClean="0">
                          <a:effectLst/>
                          <a:latin typeface="Calibri"/>
                          <a:ea typeface="Calibri"/>
                          <a:cs typeface="Times New Roman"/>
                        </a:rPr>
                        <a:t>st</a:t>
                      </a:r>
                      <a:r>
                        <a:rPr lang="en-US" sz="1000" dirty="0" smtClean="0">
                          <a:effectLst/>
                          <a:latin typeface="Calibri"/>
                          <a:ea typeface="Calibri"/>
                          <a:cs typeface="Times New Roman"/>
                        </a:rPr>
                        <a:t> Word and “I”</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L.k.2b</a:t>
                      </a:r>
                    </a:p>
                    <a:p>
                      <a:pPr marL="0" marR="0" algn="l">
                        <a:lnSpc>
                          <a:spcPct val="100000"/>
                        </a:lnSpc>
                        <a:spcBef>
                          <a:spcPts val="0"/>
                        </a:spcBef>
                        <a:spcAft>
                          <a:spcPts val="0"/>
                        </a:spcAft>
                      </a:pPr>
                      <a:r>
                        <a:rPr lang="en-US" sz="1000" dirty="0" smtClean="0">
                          <a:effectLst/>
                          <a:latin typeface="Calibri"/>
                          <a:ea typeface="Calibri"/>
                          <a:cs typeface="Times New Roman"/>
                        </a:rPr>
                        <a:t>Recognize and name period.</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SL.K.2</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Ask-Answer</a:t>
                      </a:r>
                      <a:r>
                        <a:rPr lang="en-US" sz="1000" baseline="0" dirty="0" smtClean="0">
                          <a:effectLst/>
                          <a:latin typeface="Calibri"/>
                          <a:ea typeface="Calibri"/>
                          <a:cs typeface="Times New Roman"/>
                        </a:rPr>
                        <a:t> Questions about Details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SL.K.4</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Describe Details in Writing</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SL.K.4</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Describe</a:t>
                      </a:r>
                      <a:r>
                        <a:rPr lang="en-US" sz="1000" baseline="0" dirty="0" smtClean="0">
                          <a:effectLst/>
                          <a:latin typeface="Calibri"/>
                          <a:ea typeface="Calibri"/>
                          <a:cs typeface="Times New Roman"/>
                        </a:rPr>
                        <a:t> Details in Writing</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4860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4008103"/>
              </p:ext>
            </p:extLst>
          </p:nvPr>
        </p:nvGraphicFramePr>
        <p:xfrm>
          <a:off x="457200" y="76200"/>
          <a:ext cx="8153400" cy="493014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5 -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38">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382">
                <a:tc rowSpan="2">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02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2054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732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44636591"/>
              </p:ext>
            </p:extLst>
          </p:nvPr>
        </p:nvGraphicFramePr>
        <p:xfrm>
          <a:off x="457200" y="76200"/>
          <a:ext cx="8229600" cy="4876800"/>
        </p:xfrm>
        <a:graphic>
          <a:graphicData uri="http://schemas.openxmlformats.org/drawingml/2006/table">
            <a:tbl>
              <a:tblPr firstRow="1" firstCol="1" bandRow="1"/>
              <a:tblGrid>
                <a:gridCol w="1981200"/>
                <a:gridCol w="2133600"/>
                <a:gridCol w="2075180"/>
                <a:gridCol w="203962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6-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6576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RI.2.2</a:t>
                      </a:r>
                    </a:p>
                    <a:p>
                      <a:pPr marL="0" marR="0" algn="l">
                        <a:lnSpc>
                          <a:spcPct val="100000"/>
                        </a:lnSpc>
                        <a:spcBef>
                          <a:spcPts val="0"/>
                        </a:spcBef>
                        <a:spcAft>
                          <a:spcPts val="0"/>
                        </a:spcAft>
                      </a:pPr>
                      <a:r>
                        <a:rPr lang="en-US" sz="900" b="0" baseline="0" dirty="0" smtClean="0">
                          <a:effectLst/>
                          <a:latin typeface="Calibri"/>
                          <a:ea typeface="Calibri"/>
                          <a:cs typeface="Times New Roman"/>
                        </a:rPr>
                        <a: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W.2.2I</a:t>
                      </a: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29821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4853664"/>
              </p:ext>
            </p:extLst>
          </p:nvPr>
        </p:nvGraphicFramePr>
        <p:xfrm>
          <a:off x="457200" y="228600"/>
          <a:ext cx="8153400" cy="4078542"/>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6 - Quarter 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2672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7261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80189457"/>
              </p:ext>
            </p:extLst>
          </p:nvPr>
        </p:nvGraphicFramePr>
        <p:xfrm>
          <a:off x="457200" y="76200"/>
          <a:ext cx="8153400" cy="4459542"/>
        </p:xfrm>
        <a:graphic>
          <a:graphicData uri="http://schemas.openxmlformats.org/drawingml/2006/table">
            <a:tbl>
              <a:tblPr firstRow="1" firstCol="1" bandRow="1"/>
              <a:tblGrid>
                <a:gridCol w="1828800"/>
                <a:gridCol w="2133600"/>
                <a:gridCol w="22275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6-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3">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9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RI.2.4</a:t>
                      </a: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11822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230957"/>
              </p:ext>
            </p:extLst>
          </p:nvPr>
        </p:nvGraphicFramePr>
        <p:xfrm>
          <a:off x="457200" y="76200"/>
          <a:ext cx="8153400" cy="493014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6 -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38">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382">
                <a:tc rowSpan="2">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02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806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53362958"/>
              </p:ext>
            </p:extLst>
          </p:nvPr>
        </p:nvGraphicFramePr>
        <p:xfrm>
          <a:off x="457200" y="152400"/>
          <a:ext cx="8382000" cy="6050280"/>
        </p:xfrm>
        <a:graphic>
          <a:graphicData uri="http://schemas.openxmlformats.org/drawingml/2006/table">
            <a:tbl>
              <a:tblPr firstRow="1" firstCol="1" bandRow="1"/>
              <a:tblGrid>
                <a:gridCol w="1981200"/>
                <a:gridCol w="2133600"/>
                <a:gridCol w="2209800"/>
                <a:gridCol w="2057400"/>
              </a:tblGrid>
              <a:tr h="74359">
                <a:tc gridSpan="4">
                  <a:txBody>
                    <a:bodyPr/>
                    <a:lstStyle/>
                    <a:p>
                      <a:pPr marL="0" marR="0" algn="ctr">
                        <a:lnSpc>
                          <a:spcPct val="100000"/>
                        </a:lnSpc>
                        <a:spcBef>
                          <a:spcPts val="0"/>
                        </a:spcBef>
                        <a:spcAft>
                          <a:spcPts val="0"/>
                        </a:spcAft>
                      </a:pPr>
                      <a:r>
                        <a:rPr kumimoji="0" lang="en-US" sz="1600" b="1" i="0" u="none" strike="noStrike" kern="1200" cap="none" spc="0" normalizeH="0" baseline="0" noProof="0" dirty="0" smtClean="0">
                          <a:ln>
                            <a:noFill/>
                          </a:ln>
                          <a:solidFill>
                            <a:prstClr val="black"/>
                          </a:solidFill>
                          <a:effectLst/>
                          <a:uLnTx/>
                          <a:uFillTx/>
                          <a:latin typeface="+mn-lt"/>
                          <a:ea typeface="Calibri"/>
                          <a:cs typeface="Times New Roman"/>
                        </a:rPr>
                        <a:t>Pacing Guides </a:t>
                      </a:r>
                      <a:r>
                        <a:rPr lang="en-US" sz="1600" b="1" dirty="0" smtClean="0">
                          <a:effectLst/>
                          <a:latin typeface="Calibri"/>
                          <a:ea typeface="Calibri"/>
                          <a:cs typeface="Times New Roman"/>
                        </a:rPr>
                        <a:t>Kindergarten Quarter 2</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55448">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Description</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Comparing/Description</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Define/Explain</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Reading</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RL.K.5</a:t>
                      </a:r>
                    </a:p>
                    <a:p>
                      <a:pPr marL="0" marR="0" algn="l">
                        <a:lnSpc>
                          <a:spcPct val="100000"/>
                        </a:lnSpc>
                        <a:spcBef>
                          <a:spcPts val="0"/>
                        </a:spcBef>
                        <a:spcAft>
                          <a:spcPts val="0"/>
                        </a:spcAft>
                      </a:pPr>
                      <a:r>
                        <a:rPr lang="en-US" sz="1000" dirty="0" smtClean="0">
                          <a:effectLst/>
                          <a:latin typeface="Calibri"/>
                          <a:ea typeface="Calibri"/>
                          <a:cs typeface="Times New Roman"/>
                        </a:rPr>
                        <a:t>Recognize</a:t>
                      </a:r>
                      <a:r>
                        <a:rPr lang="en-US" sz="1000" baseline="0" dirty="0" smtClean="0">
                          <a:effectLst/>
                          <a:latin typeface="Calibri"/>
                          <a:ea typeface="Calibri"/>
                          <a:cs typeface="Times New Roman"/>
                        </a:rPr>
                        <a:t> Storybooks and Poems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RLK.7</a:t>
                      </a:r>
                    </a:p>
                    <a:p>
                      <a:pPr marL="0" marR="0" algn="l">
                        <a:lnSpc>
                          <a:spcPct val="100000"/>
                        </a:lnSpc>
                        <a:spcBef>
                          <a:spcPts val="0"/>
                        </a:spcBef>
                        <a:spcAft>
                          <a:spcPts val="0"/>
                        </a:spcAft>
                      </a:pPr>
                      <a:r>
                        <a:rPr lang="en-US" sz="1000" dirty="0" smtClean="0">
                          <a:effectLst/>
                          <a:latin typeface="Calibri"/>
                          <a:ea typeface="Calibri"/>
                          <a:cs typeface="Times New Roman"/>
                        </a:rPr>
                        <a:t>Describe relationship between illustrations and text</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RL.K.6</a:t>
                      </a:r>
                    </a:p>
                    <a:p>
                      <a:pPr marL="0" marR="0" algn="l">
                        <a:lnSpc>
                          <a:spcPct val="100000"/>
                        </a:lnSpc>
                        <a:spcBef>
                          <a:spcPts val="0"/>
                        </a:spcBef>
                        <a:spcAft>
                          <a:spcPts val="0"/>
                        </a:spcAft>
                      </a:pPr>
                      <a:r>
                        <a:rPr lang="en-US" sz="1000" dirty="0" smtClean="0">
                          <a:effectLst/>
                          <a:latin typeface="Calibri"/>
                          <a:ea typeface="Calibri"/>
                          <a:cs typeface="Times New Roman"/>
                        </a:rPr>
                        <a:t>Define</a:t>
                      </a:r>
                      <a:r>
                        <a:rPr lang="en-US" sz="1000" baseline="0" dirty="0" smtClean="0">
                          <a:effectLst/>
                          <a:latin typeface="Calibri"/>
                          <a:ea typeface="Calibri"/>
                          <a:cs typeface="Times New Roman"/>
                        </a:rPr>
                        <a:t> Roles of Author/Illustrator</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Noting Details in Beg., Mid and End</a:t>
                      </a:r>
                    </a:p>
                    <a:p>
                      <a:pPr marL="0" marR="0" algn="l">
                        <a:lnSpc>
                          <a:spcPct val="100000"/>
                        </a:lnSpc>
                        <a:spcBef>
                          <a:spcPts val="0"/>
                        </a:spcBef>
                        <a:spcAft>
                          <a:spcPts val="0"/>
                        </a:spcAft>
                      </a:pPr>
                      <a:r>
                        <a:rPr lang="en-US" sz="1000" dirty="0" smtClean="0">
                          <a:effectLst/>
                          <a:latin typeface="Calibri"/>
                          <a:ea typeface="Calibri"/>
                          <a:cs typeface="Times New Roman"/>
                        </a:rPr>
                        <a:t>Summarizing  Beg., Mid and Ending</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Comparing/Contrasting Relationships</a:t>
                      </a:r>
                    </a:p>
                    <a:p>
                      <a:pPr>
                        <a:lnSpc>
                          <a:spcPct val="100000"/>
                        </a:lnSpc>
                      </a:pPr>
                      <a:r>
                        <a:rPr lang="en-US" sz="1000" dirty="0" smtClean="0"/>
                        <a:t>Describing  Relationships </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Topic, Main Idea, Details</a:t>
                      </a:r>
                    </a:p>
                    <a:p>
                      <a:pPr>
                        <a:lnSpc>
                          <a:spcPct val="100000"/>
                        </a:lnSpc>
                      </a:pPr>
                      <a:r>
                        <a:rPr lang="en-US" sz="1000" dirty="0" smtClean="0"/>
                        <a:t>Monitor/Clarify as you read</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200" b="1" dirty="0">
                          <a:effectLst/>
                          <a:latin typeface="Calibri"/>
                          <a:ea typeface="Calibri"/>
                          <a:cs typeface="Times New Roman"/>
                        </a:rPr>
                        <a:t>Writing</a:t>
                      </a:r>
                      <a:r>
                        <a:rPr lang="en-US" sz="1000" b="1" dirty="0">
                          <a:effectLst/>
                          <a:latin typeface="Calibri"/>
                          <a:ea typeface="Calibri"/>
                          <a:cs typeface="Times New Roman"/>
                        </a:rPr>
                        <a:t> </a:t>
                      </a:r>
                      <a:r>
                        <a:rPr lang="en-US" sz="1000" b="1" dirty="0" smtClean="0">
                          <a:effectLst/>
                          <a:latin typeface="Calibri"/>
                          <a:ea typeface="Calibri"/>
                          <a:cs typeface="Times New Roman"/>
                        </a:rPr>
                        <a:t>–Narrative (one writing composition in</a:t>
                      </a:r>
                      <a:r>
                        <a:rPr lang="en-US" sz="10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 </a:t>
                      </a:r>
                      <a:r>
                        <a:rPr lang="en-US" sz="1000" b="0" dirty="0" smtClean="0">
                          <a:effectLst/>
                          <a:latin typeface="Calibri"/>
                          <a:ea typeface="Calibri"/>
                          <a:cs typeface="Times New Roman"/>
                        </a:rPr>
                        <a:t>(plan)</a:t>
                      </a:r>
                    </a:p>
                    <a:p>
                      <a:pPr marL="0" marR="0" algn="l">
                        <a:lnSpc>
                          <a:spcPct val="100000"/>
                        </a:lnSpc>
                        <a:spcBef>
                          <a:spcPts val="0"/>
                        </a:spcBef>
                        <a:spcAft>
                          <a:spcPts val="0"/>
                        </a:spcAft>
                      </a:pPr>
                      <a:r>
                        <a:rPr lang="en-US" sz="1000" dirty="0" smtClean="0">
                          <a:effectLst/>
                          <a:latin typeface="Calibri"/>
                          <a:ea typeface="Calibri"/>
                          <a:cs typeface="Times New Roman"/>
                        </a:rPr>
                        <a:t>Narrate an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 </a:t>
                      </a:r>
                      <a:r>
                        <a:rPr lang="en-US" sz="1000" b="0" dirty="0" smtClean="0">
                          <a:effectLst/>
                          <a:latin typeface="Calibri"/>
                          <a:ea typeface="Calibri"/>
                          <a:cs typeface="Times New Roman"/>
                        </a:rPr>
                        <a:t>(write/revise)</a:t>
                      </a:r>
                    </a:p>
                    <a:p>
                      <a:pPr marL="0" marR="0" algn="l">
                        <a:lnSpc>
                          <a:spcPct val="100000"/>
                        </a:lnSpc>
                        <a:spcBef>
                          <a:spcPts val="0"/>
                        </a:spcBef>
                        <a:spcAft>
                          <a:spcPts val="0"/>
                        </a:spcAft>
                      </a:pPr>
                      <a:r>
                        <a:rPr lang="en-US" sz="1000" dirty="0" smtClean="0">
                          <a:effectLst/>
                          <a:latin typeface="Calibri"/>
                          <a:ea typeface="Calibri"/>
                          <a:cs typeface="Times New Roman"/>
                        </a:rPr>
                        <a:t>Sequence the Events/Give a Reaction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000" b="1" baseline="0" dirty="0" smtClean="0"/>
                        <a:t>W.K.7 </a:t>
                      </a:r>
                      <a:r>
                        <a:rPr lang="en-US" sz="1000" b="0" baseline="0" dirty="0" smtClean="0"/>
                        <a:t>(edit)</a:t>
                      </a:r>
                    </a:p>
                    <a:p>
                      <a:pPr>
                        <a:lnSpc>
                          <a:spcPct val="100000"/>
                        </a:lnSpc>
                      </a:pPr>
                      <a:r>
                        <a:rPr lang="en-US" sz="1000" baseline="0" dirty="0" smtClean="0"/>
                        <a:t>Participate in Shared Writing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Language assessed</a:t>
                      </a:r>
                      <a:endParaRPr lang="en-US" sz="12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L.K.2c</a:t>
                      </a:r>
                    </a:p>
                    <a:p>
                      <a:pPr marL="0" marR="0" algn="l">
                        <a:lnSpc>
                          <a:spcPct val="100000"/>
                        </a:lnSpc>
                        <a:spcBef>
                          <a:spcPts val="0"/>
                        </a:spcBef>
                        <a:spcAft>
                          <a:spcPts val="0"/>
                        </a:spcAft>
                      </a:pPr>
                      <a:r>
                        <a:rPr lang="en-US" sz="1000" b="0" dirty="0" smtClean="0">
                          <a:effectLst/>
                          <a:latin typeface="Calibri"/>
                          <a:ea typeface="Calibri"/>
                          <a:cs typeface="Times New Roman"/>
                        </a:rPr>
                        <a:t>Writes letters for sounds heard</a:t>
                      </a:r>
                    </a:p>
                    <a:p>
                      <a:pPr marL="0" marR="0" algn="l">
                        <a:lnSpc>
                          <a:spcPct val="100000"/>
                        </a:lnSpc>
                        <a:spcBef>
                          <a:spcPts val="0"/>
                        </a:spcBef>
                        <a:spcAft>
                          <a:spcPts val="0"/>
                        </a:spcAft>
                      </a:pPr>
                      <a:r>
                        <a:rPr lang="en-US" sz="1000" b="1" baseline="0" dirty="0" smtClean="0">
                          <a:effectLst/>
                          <a:latin typeface="Calibri"/>
                          <a:ea typeface="Calibri"/>
                          <a:cs typeface="Times New Roman"/>
                        </a:rPr>
                        <a:t>L.K.1c</a:t>
                      </a:r>
                    </a:p>
                    <a:p>
                      <a:pPr marL="0" marR="0" algn="l">
                        <a:lnSpc>
                          <a:spcPct val="100000"/>
                        </a:lnSpc>
                        <a:spcBef>
                          <a:spcPts val="0"/>
                        </a:spcBef>
                        <a:spcAft>
                          <a:spcPts val="0"/>
                        </a:spcAft>
                      </a:pPr>
                      <a:r>
                        <a:rPr lang="en-US" sz="1000" b="0" baseline="0" dirty="0" smtClean="0">
                          <a:effectLst/>
                          <a:latin typeface="Calibri"/>
                          <a:ea typeface="Calibri"/>
                          <a:cs typeface="Times New Roman"/>
                        </a:rPr>
                        <a:t>Add /s/ or /es/ to common nouns</a:t>
                      </a:r>
                    </a:p>
                    <a:p>
                      <a:pPr marL="0" marR="0" algn="l">
                        <a:lnSpc>
                          <a:spcPct val="100000"/>
                        </a:lnSpc>
                        <a:spcBef>
                          <a:spcPts val="0"/>
                        </a:spcBef>
                        <a:spcAft>
                          <a:spcPts val="0"/>
                        </a:spcAft>
                      </a:pPr>
                      <a:r>
                        <a:rPr lang="en-US" sz="1000" b="1" baseline="0" dirty="0" smtClean="0">
                          <a:effectLst/>
                          <a:latin typeface="Calibri"/>
                          <a:ea typeface="Calibri"/>
                          <a:cs typeface="Times New Roman"/>
                        </a:rPr>
                        <a:t>L.K.1e</a:t>
                      </a:r>
                    </a:p>
                    <a:p>
                      <a:pPr marL="0" marR="0" algn="l">
                        <a:lnSpc>
                          <a:spcPct val="100000"/>
                        </a:lnSpc>
                        <a:spcBef>
                          <a:spcPts val="0"/>
                        </a:spcBef>
                        <a:spcAft>
                          <a:spcPts val="0"/>
                        </a:spcAft>
                      </a:pPr>
                      <a:r>
                        <a:rPr lang="en-US" sz="1000" b="0" baseline="0" dirty="0" smtClean="0">
                          <a:effectLst/>
                          <a:latin typeface="Calibri"/>
                          <a:ea typeface="Calibri"/>
                          <a:cs typeface="Times New Roman"/>
                        </a:rPr>
                        <a:t>Use frequently occurring prepositions</a:t>
                      </a:r>
                      <a:endParaRPr lang="en-US" sz="10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L.K.2d</a:t>
                      </a:r>
                    </a:p>
                    <a:p>
                      <a:pPr marL="0" marR="0" algn="l">
                        <a:lnSpc>
                          <a:spcPct val="100000"/>
                        </a:lnSpc>
                        <a:spcBef>
                          <a:spcPts val="0"/>
                        </a:spcBef>
                        <a:spcAft>
                          <a:spcPts val="0"/>
                        </a:spcAft>
                      </a:pPr>
                      <a:r>
                        <a:rPr lang="en-US" sz="1000" dirty="0" smtClean="0">
                          <a:effectLst/>
                          <a:latin typeface="Calibri"/>
                          <a:ea typeface="Calibri"/>
                          <a:cs typeface="Times New Roman"/>
                        </a:rPr>
                        <a:t>Spell simple words phonetically (continue through Unit 3)</a:t>
                      </a:r>
                    </a:p>
                    <a:p>
                      <a:pPr marL="0" marR="0" algn="l">
                        <a:lnSpc>
                          <a:spcPct val="100000"/>
                        </a:lnSpc>
                        <a:spcBef>
                          <a:spcPts val="0"/>
                        </a:spcBef>
                        <a:spcAft>
                          <a:spcPts val="0"/>
                        </a:spcAft>
                      </a:pPr>
                      <a:r>
                        <a:rPr lang="en-US" sz="1000" b="1" dirty="0" smtClean="0">
                          <a:effectLst/>
                          <a:latin typeface="Calibri"/>
                          <a:ea typeface="Calibri"/>
                          <a:cs typeface="Times New Roman"/>
                        </a:rPr>
                        <a:t>L.K.1f</a:t>
                      </a:r>
                    </a:p>
                    <a:p>
                      <a:pPr marL="0" marR="0" algn="l">
                        <a:lnSpc>
                          <a:spcPct val="100000"/>
                        </a:lnSpc>
                        <a:spcBef>
                          <a:spcPts val="0"/>
                        </a:spcBef>
                        <a:spcAft>
                          <a:spcPts val="0"/>
                        </a:spcAft>
                      </a:pPr>
                      <a:r>
                        <a:rPr lang="en-US" sz="1000" dirty="0" smtClean="0">
                          <a:effectLst/>
                          <a:latin typeface="Calibri"/>
                          <a:ea typeface="Calibri"/>
                          <a:cs typeface="Times New Roman"/>
                        </a:rPr>
                        <a:t>Produce and expand complete sentences in shared language.</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000" b="1" dirty="0" smtClean="0"/>
                        <a:t>L.K.2a</a:t>
                      </a:r>
                    </a:p>
                    <a:p>
                      <a:pPr>
                        <a:lnSpc>
                          <a:spcPct val="100000"/>
                        </a:lnSpc>
                      </a:pPr>
                      <a:r>
                        <a:rPr lang="en-US" sz="1000" dirty="0" smtClean="0"/>
                        <a:t>Capitalize first word and /I/</a:t>
                      </a:r>
                    </a:p>
                    <a:p>
                      <a:pPr>
                        <a:lnSpc>
                          <a:spcPct val="100000"/>
                        </a:lnSpc>
                      </a:pPr>
                      <a:r>
                        <a:rPr lang="en-US" sz="1000" b="1" dirty="0" smtClean="0"/>
                        <a:t>L.K.2b</a:t>
                      </a:r>
                    </a:p>
                    <a:p>
                      <a:pPr>
                        <a:lnSpc>
                          <a:spcPct val="100000"/>
                        </a:lnSpc>
                      </a:pPr>
                      <a:r>
                        <a:rPr lang="en-US" sz="1000" dirty="0" smtClean="0"/>
                        <a:t>Recognize</a:t>
                      </a:r>
                      <a:r>
                        <a:rPr lang="en-US" sz="1000" baseline="0" dirty="0" smtClean="0"/>
                        <a:t> and name period.</a:t>
                      </a:r>
                    </a:p>
                    <a:p>
                      <a:pPr>
                        <a:lnSpc>
                          <a:spcPct val="100000"/>
                        </a:lnSpc>
                      </a:pPr>
                      <a:r>
                        <a:rPr lang="en-US" sz="1000" b="1" baseline="0" dirty="0" smtClean="0"/>
                        <a:t>L.K.1d</a:t>
                      </a:r>
                    </a:p>
                    <a:p>
                      <a:pPr>
                        <a:lnSpc>
                          <a:spcPct val="100000"/>
                        </a:lnSpc>
                      </a:pPr>
                      <a:r>
                        <a:rPr lang="en-US" sz="1000" baseline="0" dirty="0" smtClean="0"/>
                        <a:t>Uses question words when asking.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200" b="1" dirty="0">
                          <a:effectLst/>
                          <a:latin typeface="Calibri"/>
                          <a:ea typeface="Calibri"/>
                          <a:cs typeface="Times New Roman"/>
                        </a:rPr>
                        <a:t>Speaking/Listening</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SL.K.2</a:t>
                      </a:r>
                    </a:p>
                    <a:p>
                      <a:pPr marL="0" marR="0" algn="l">
                        <a:lnSpc>
                          <a:spcPct val="100000"/>
                        </a:lnSpc>
                        <a:spcBef>
                          <a:spcPts val="0"/>
                        </a:spcBef>
                        <a:spcAft>
                          <a:spcPts val="0"/>
                        </a:spcAft>
                      </a:pPr>
                      <a:r>
                        <a:rPr lang="en-US" sz="1000" dirty="0" smtClean="0">
                          <a:effectLst/>
                          <a:latin typeface="Calibri"/>
                          <a:ea typeface="Calibri"/>
                          <a:cs typeface="Times New Roman"/>
                        </a:rPr>
                        <a:t>Asks/Answers</a:t>
                      </a:r>
                      <a:r>
                        <a:rPr lang="en-US" sz="1000" baseline="0" dirty="0" smtClean="0">
                          <a:effectLst/>
                          <a:latin typeface="Calibri"/>
                          <a:ea typeface="Calibri"/>
                          <a:cs typeface="Times New Roman"/>
                        </a:rPr>
                        <a:t> Questions </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SL.K.5 </a:t>
                      </a:r>
                      <a:r>
                        <a:rPr lang="en-US" sz="1000" b="0" dirty="0" smtClean="0">
                          <a:effectLst/>
                          <a:latin typeface="Calibri"/>
                          <a:ea typeface="Calibri"/>
                          <a:cs typeface="Times New Roman"/>
                        </a:rPr>
                        <a:t>(to share and discuss)</a:t>
                      </a:r>
                    </a:p>
                    <a:p>
                      <a:pPr marL="0" marR="0" algn="l">
                        <a:lnSpc>
                          <a:spcPct val="100000"/>
                        </a:lnSpc>
                        <a:spcBef>
                          <a:spcPts val="0"/>
                        </a:spcBef>
                        <a:spcAft>
                          <a:spcPts val="0"/>
                        </a:spcAft>
                      </a:pPr>
                      <a:r>
                        <a:rPr lang="en-US" sz="1000" dirty="0" smtClean="0">
                          <a:effectLst/>
                          <a:latin typeface="Calibri"/>
                          <a:ea typeface="Calibri"/>
                          <a:cs typeface="Times New Roman"/>
                        </a:rPr>
                        <a:t>Provide</a:t>
                      </a:r>
                      <a:r>
                        <a:rPr lang="en-US" sz="1000" baseline="0" dirty="0" smtClean="0">
                          <a:effectLst/>
                          <a:latin typeface="Calibri"/>
                          <a:ea typeface="Calibri"/>
                          <a:cs typeface="Times New Roman"/>
                        </a:rPr>
                        <a:t>s Details in Drawings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0" dirty="0" smtClean="0">
                          <a:effectLst/>
                          <a:latin typeface="+mn-lt"/>
                          <a:ea typeface="Calibri"/>
                          <a:cs typeface="Times New Roman"/>
                        </a:rPr>
                        <a:t>SL.K.5 (to share and discuss)</a:t>
                      </a:r>
                    </a:p>
                    <a:p>
                      <a:pPr marL="0" marR="0" algn="l">
                        <a:lnSpc>
                          <a:spcPct val="100000"/>
                        </a:lnSpc>
                        <a:spcBef>
                          <a:spcPts val="0"/>
                        </a:spcBef>
                        <a:spcAft>
                          <a:spcPts val="0"/>
                        </a:spcAft>
                      </a:pPr>
                      <a:r>
                        <a:rPr lang="en-US" sz="1000" dirty="0" smtClean="0">
                          <a:effectLst/>
                          <a:latin typeface="+mn-lt"/>
                          <a:ea typeface="Calibri"/>
                          <a:cs typeface="Times New Roman"/>
                        </a:rPr>
                        <a:t>Provide</a:t>
                      </a:r>
                      <a:r>
                        <a:rPr lang="en-US" sz="1000" baseline="0" dirty="0" smtClean="0">
                          <a:effectLst/>
                          <a:latin typeface="+mn-lt"/>
                          <a:ea typeface="Calibri"/>
                          <a:cs typeface="Times New Roman"/>
                        </a:rPr>
                        <a:t>s Details in Drawings</a:t>
                      </a:r>
                      <a:endParaRPr lang="en-US" sz="10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Classify/Describe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Describe/Summarize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Define/Explain</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RI.K.5</a:t>
                      </a:r>
                    </a:p>
                    <a:p>
                      <a:pPr marL="0" marR="0" algn="l">
                        <a:lnSpc>
                          <a:spcPct val="100000"/>
                        </a:lnSpc>
                        <a:spcBef>
                          <a:spcPts val="0"/>
                        </a:spcBef>
                        <a:spcAft>
                          <a:spcPts val="0"/>
                        </a:spcAft>
                      </a:pPr>
                      <a:r>
                        <a:rPr lang="en-US" sz="1000" dirty="0" smtClean="0">
                          <a:effectLst/>
                          <a:latin typeface="Calibri"/>
                          <a:ea typeface="Calibri"/>
                          <a:cs typeface="Times New Roman"/>
                        </a:rPr>
                        <a:t>Classify/Describe</a:t>
                      </a:r>
                      <a:r>
                        <a:rPr lang="en-US" sz="1000" baseline="0" dirty="0" smtClean="0">
                          <a:effectLst/>
                          <a:latin typeface="Calibri"/>
                          <a:ea typeface="Calibri"/>
                          <a:cs typeface="Times New Roman"/>
                        </a:rPr>
                        <a:t> Parts of a Book</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RI.K.7</a:t>
                      </a:r>
                    </a:p>
                    <a:p>
                      <a:pPr marL="0" marR="0" algn="l">
                        <a:lnSpc>
                          <a:spcPct val="100000"/>
                        </a:lnSpc>
                        <a:spcBef>
                          <a:spcPts val="0"/>
                        </a:spcBef>
                        <a:spcAft>
                          <a:spcPts val="0"/>
                        </a:spcAft>
                      </a:pPr>
                      <a:r>
                        <a:rPr lang="en-US" sz="1000" dirty="0" smtClean="0">
                          <a:effectLst/>
                          <a:latin typeface="Calibri"/>
                          <a:ea typeface="Calibri"/>
                          <a:cs typeface="Times New Roman"/>
                        </a:rPr>
                        <a:t>Compare Illustrations and Texts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RI.K.6</a:t>
                      </a:r>
                    </a:p>
                    <a:p>
                      <a:pPr marL="0" marR="0" algn="l">
                        <a:lnSpc>
                          <a:spcPct val="100000"/>
                        </a:lnSpc>
                        <a:spcBef>
                          <a:spcPts val="0"/>
                        </a:spcBef>
                        <a:spcAft>
                          <a:spcPts val="0"/>
                        </a:spcAft>
                      </a:pPr>
                      <a:r>
                        <a:rPr lang="en-US" sz="1000" b="0" dirty="0" smtClean="0">
                          <a:effectLst/>
                          <a:latin typeface="Calibri"/>
                          <a:ea typeface="Calibri"/>
                          <a:cs typeface="Times New Roman"/>
                        </a:rPr>
                        <a:t>Define Roles of Author and Illustrator</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Text Structure</a:t>
                      </a:r>
                    </a:p>
                    <a:p>
                      <a:pPr marL="0" marR="0" algn="l">
                        <a:lnSpc>
                          <a:spcPct val="100000"/>
                        </a:lnSpc>
                        <a:spcBef>
                          <a:spcPts val="0"/>
                        </a:spcBef>
                        <a:spcAft>
                          <a:spcPts val="0"/>
                        </a:spcAft>
                      </a:pPr>
                      <a:r>
                        <a:rPr lang="en-US" sz="1000" dirty="0" smtClean="0">
                          <a:effectLst/>
                          <a:latin typeface="Calibri"/>
                          <a:ea typeface="Calibri"/>
                          <a:cs typeface="Times New Roman"/>
                        </a:rPr>
                        <a:t>Monitor/Clarify</a:t>
                      </a:r>
                      <a:r>
                        <a:rPr lang="en-US" sz="1000" baseline="0" dirty="0" smtClean="0">
                          <a:effectLst/>
                          <a:latin typeface="Calibri"/>
                          <a:ea typeface="Calibri"/>
                          <a:cs typeface="Times New Roman"/>
                        </a:rPr>
                        <a:t> when  Reading</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Compare and Contrast</a:t>
                      </a:r>
                    </a:p>
                    <a:p>
                      <a:pPr>
                        <a:lnSpc>
                          <a:spcPct val="100000"/>
                        </a:lnSpc>
                      </a:pPr>
                      <a:r>
                        <a:rPr lang="en-US" sz="1000" dirty="0" smtClean="0"/>
                        <a:t>Summarize</a:t>
                      </a:r>
                      <a:r>
                        <a:rPr lang="en-US" sz="1000" baseline="0" dirty="0" smtClean="0"/>
                        <a:t> (findings)</a:t>
                      </a:r>
                      <a:endParaRPr lang="en-US" sz="10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Topic, Main Idea, Details</a:t>
                      </a:r>
                    </a:p>
                    <a:p>
                      <a:pPr>
                        <a:lnSpc>
                          <a:spcPct val="100000"/>
                        </a:lnSpc>
                      </a:pPr>
                      <a:r>
                        <a:rPr lang="en-US" sz="1000" dirty="0" smtClean="0"/>
                        <a:t>Monitor and 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r>
                        <a:rPr lang="en-US" sz="1000" dirty="0" smtClean="0">
                          <a:effectLst/>
                          <a:latin typeface="Calibri"/>
                          <a:ea typeface="Calibri"/>
                          <a:cs typeface="Times New Roman"/>
                        </a:rPr>
                        <a:t> Informational Narrative</a:t>
                      </a:r>
                    </a:p>
                    <a:p>
                      <a:pPr marL="0" marR="0" algn="l">
                        <a:lnSpc>
                          <a:spcPct val="100000"/>
                        </a:lnSpc>
                        <a:spcBef>
                          <a:spcPts val="0"/>
                        </a:spcBef>
                        <a:spcAft>
                          <a:spcPts val="0"/>
                        </a:spcAft>
                      </a:pPr>
                      <a:r>
                        <a:rPr lang="en-US" sz="1000" dirty="0" smtClean="0">
                          <a:effectLst/>
                          <a:latin typeface="Calibri"/>
                          <a:ea typeface="Calibri"/>
                          <a:cs typeface="Times New Roman"/>
                        </a:rPr>
                        <a:t>Tell About Events Sequentially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p>
                    <a:p>
                      <a:pPr marL="0" marR="0" algn="l">
                        <a:lnSpc>
                          <a:spcPct val="100000"/>
                        </a:lnSpc>
                        <a:spcBef>
                          <a:spcPts val="0"/>
                        </a:spcBef>
                        <a:spcAft>
                          <a:spcPts val="0"/>
                        </a:spcAft>
                      </a:pPr>
                      <a:r>
                        <a:rPr lang="en-US" sz="1000" dirty="0" smtClean="0">
                          <a:effectLst/>
                          <a:latin typeface="Calibri"/>
                          <a:ea typeface="Calibri"/>
                          <a:cs typeface="Times New Roman"/>
                        </a:rPr>
                        <a:t>Provide Reactions to Events</a:t>
                      </a:r>
                    </a:p>
                    <a:p>
                      <a:pPr marL="0" marR="0" algn="l">
                        <a:lnSpc>
                          <a:spcPct val="100000"/>
                        </a:lnSpc>
                        <a:spcBef>
                          <a:spcPts val="0"/>
                        </a:spcBef>
                        <a:spcAft>
                          <a:spcPts val="0"/>
                        </a:spcAft>
                      </a:pPr>
                      <a:r>
                        <a:rPr lang="en-US" sz="1000" dirty="0" smtClean="0">
                          <a:effectLst/>
                          <a:latin typeface="Calibri"/>
                          <a:ea typeface="Calibri"/>
                          <a:cs typeface="Times New Roman"/>
                        </a:rPr>
                        <a:t>W.K.7</a:t>
                      </a:r>
                    </a:p>
                    <a:p>
                      <a:pPr marL="0" marR="0" algn="l">
                        <a:lnSpc>
                          <a:spcPct val="100000"/>
                        </a:lnSpc>
                        <a:spcBef>
                          <a:spcPts val="0"/>
                        </a:spcBef>
                        <a:spcAft>
                          <a:spcPts val="0"/>
                        </a:spcAft>
                      </a:pPr>
                      <a:r>
                        <a:rPr lang="en-US" sz="1000" dirty="0" smtClean="0">
                          <a:effectLst/>
                          <a:latin typeface="Calibri"/>
                          <a:ea typeface="Calibri"/>
                          <a:cs typeface="Times New Roman"/>
                        </a:rPr>
                        <a:t>Share Writing and Research</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p>
                    <a:p>
                      <a:pPr marL="0" marR="0" algn="l">
                        <a:lnSpc>
                          <a:spcPct val="100000"/>
                        </a:lnSpc>
                        <a:spcBef>
                          <a:spcPts val="0"/>
                        </a:spcBef>
                        <a:spcAft>
                          <a:spcPts val="0"/>
                        </a:spcAft>
                      </a:pPr>
                      <a:r>
                        <a:rPr lang="en-US" sz="1000" dirty="0" smtClean="0">
                          <a:effectLst/>
                          <a:latin typeface="Calibri"/>
                          <a:ea typeface="Calibri"/>
                          <a:cs typeface="Times New Roman"/>
                        </a:rPr>
                        <a:t>Develop</a:t>
                      </a:r>
                      <a:r>
                        <a:rPr lang="en-US" sz="1000" baseline="0" dirty="0" smtClean="0">
                          <a:effectLst/>
                          <a:latin typeface="Calibri"/>
                          <a:ea typeface="Calibri"/>
                          <a:cs typeface="Times New Roman"/>
                        </a:rPr>
                        <a:t> a Summary – Explain what Happened</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L.K.4</a:t>
                      </a:r>
                    </a:p>
                    <a:p>
                      <a:pPr marL="0" marR="0" algn="l">
                        <a:lnSpc>
                          <a:spcPct val="100000"/>
                        </a:lnSpc>
                        <a:spcBef>
                          <a:spcPts val="0"/>
                        </a:spcBef>
                        <a:spcAft>
                          <a:spcPts val="0"/>
                        </a:spcAft>
                      </a:pPr>
                      <a:r>
                        <a:rPr lang="en-US" sz="1000" dirty="0" smtClean="0">
                          <a:effectLst/>
                          <a:latin typeface="Calibri"/>
                          <a:ea typeface="Calibri"/>
                          <a:cs typeface="Times New Roman"/>
                        </a:rPr>
                        <a:t>Non-Fiction</a:t>
                      </a:r>
                      <a:r>
                        <a:rPr lang="en-US" sz="1000" baseline="0" dirty="0" smtClean="0">
                          <a:effectLst/>
                          <a:latin typeface="Calibri"/>
                          <a:ea typeface="Calibri"/>
                          <a:cs typeface="Times New Roman"/>
                        </a:rPr>
                        <a:t> Topic words Define</a:t>
                      </a:r>
                      <a:endParaRPr lang="en-US" sz="1000" dirty="0" smtClean="0">
                        <a:effectLst/>
                        <a:latin typeface="Calibri"/>
                        <a:ea typeface="Calibri"/>
                        <a:cs typeface="Times New Roman"/>
                      </a:endParaRPr>
                    </a:p>
                    <a:p>
                      <a:pPr marL="0" marR="0" algn="l">
                        <a:lnSpc>
                          <a:spcPct val="100000"/>
                        </a:lnSpc>
                        <a:spcBef>
                          <a:spcPts val="0"/>
                        </a:spcBef>
                        <a:spcAft>
                          <a:spcPts val="0"/>
                        </a:spcAft>
                      </a:pPr>
                      <a:r>
                        <a:rPr lang="en-US" sz="1000" b="1" dirty="0" smtClean="0">
                          <a:effectLst/>
                          <a:latin typeface="Calibri"/>
                          <a:ea typeface="Calibri"/>
                          <a:cs typeface="Times New Roman"/>
                        </a:rPr>
                        <a:t>L.K.5</a:t>
                      </a:r>
                    </a:p>
                    <a:p>
                      <a:pPr marL="0" marR="0" algn="l">
                        <a:lnSpc>
                          <a:spcPct val="100000"/>
                        </a:lnSpc>
                        <a:spcBef>
                          <a:spcPts val="0"/>
                        </a:spcBef>
                        <a:spcAft>
                          <a:spcPts val="0"/>
                        </a:spcAft>
                      </a:pPr>
                      <a:r>
                        <a:rPr lang="en-US" sz="1000" dirty="0" smtClean="0">
                          <a:effectLst/>
                          <a:latin typeface="Calibri"/>
                          <a:ea typeface="Calibri"/>
                          <a:cs typeface="Times New Roman"/>
                        </a:rPr>
                        <a:t>Sort Objects or Facts by</a:t>
                      </a:r>
                      <a:r>
                        <a:rPr lang="en-US" sz="1000" baseline="0" dirty="0" smtClean="0">
                          <a:effectLst/>
                          <a:latin typeface="Calibri"/>
                          <a:ea typeface="Calibri"/>
                          <a:cs typeface="Times New Roman"/>
                        </a:rPr>
                        <a:t> Commonality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L.K.4a</a:t>
                      </a:r>
                    </a:p>
                    <a:p>
                      <a:pPr marL="0" marR="0" algn="l">
                        <a:lnSpc>
                          <a:spcPct val="100000"/>
                        </a:lnSpc>
                        <a:spcBef>
                          <a:spcPts val="0"/>
                        </a:spcBef>
                        <a:spcAft>
                          <a:spcPts val="0"/>
                        </a:spcAft>
                      </a:pPr>
                      <a:r>
                        <a:rPr lang="en-US" sz="1000" b="0" dirty="0" smtClean="0">
                          <a:effectLst/>
                          <a:latin typeface="Calibri"/>
                          <a:ea typeface="Calibri"/>
                          <a:cs typeface="Times New Roman"/>
                        </a:rPr>
                        <a:t>Identify</a:t>
                      </a:r>
                      <a:r>
                        <a:rPr lang="en-US" sz="1000" b="0" baseline="0" dirty="0" smtClean="0">
                          <a:effectLst/>
                          <a:latin typeface="Calibri"/>
                          <a:ea typeface="Calibri"/>
                          <a:cs typeface="Times New Roman"/>
                        </a:rPr>
                        <a:t> new meanings to familiar words – Apply in Writing</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solidFill>
                            <a:srgbClr val="FF0000"/>
                          </a:solidFill>
                          <a:effectLst/>
                          <a:latin typeface="Calibri"/>
                          <a:ea typeface="Calibri"/>
                          <a:cs typeface="Times New Roman"/>
                        </a:rPr>
                        <a:t>L.K.1b</a:t>
                      </a:r>
                    </a:p>
                    <a:p>
                      <a:pPr marL="0" marR="0" algn="l">
                        <a:lnSpc>
                          <a:spcPct val="100000"/>
                        </a:lnSpc>
                        <a:spcBef>
                          <a:spcPts val="0"/>
                        </a:spcBef>
                        <a:spcAft>
                          <a:spcPts val="0"/>
                        </a:spcAft>
                      </a:pPr>
                      <a:r>
                        <a:rPr lang="en-US" sz="1000" b="0" dirty="0" smtClean="0">
                          <a:effectLst/>
                          <a:latin typeface="Calibri"/>
                          <a:ea typeface="Calibri"/>
                          <a:cs typeface="Times New Roman"/>
                        </a:rPr>
                        <a:t>Use familiar nouns and verbs in writing</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SL.K.4</a:t>
                      </a:r>
                    </a:p>
                    <a:p>
                      <a:pPr marL="0" marR="0" algn="l">
                        <a:lnSpc>
                          <a:spcPct val="100000"/>
                        </a:lnSpc>
                        <a:spcBef>
                          <a:spcPts val="0"/>
                        </a:spcBef>
                        <a:spcAft>
                          <a:spcPts val="0"/>
                        </a:spcAft>
                      </a:pPr>
                      <a:r>
                        <a:rPr lang="en-US" sz="1000" dirty="0" smtClean="0">
                          <a:effectLst/>
                          <a:latin typeface="Calibri"/>
                          <a:ea typeface="Calibri"/>
                          <a:cs typeface="Times New Roman"/>
                        </a:rPr>
                        <a:t>Describe people, places, things and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SL.K.6</a:t>
                      </a:r>
                    </a:p>
                    <a:p>
                      <a:pPr marL="0" marR="0" algn="l">
                        <a:lnSpc>
                          <a:spcPct val="100000"/>
                        </a:lnSpc>
                        <a:spcBef>
                          <a:spcPts val="0"/>
                        </a:spcBef>
                        <a:spcAft>
                          <a:spcPts val="0"/>
                        </a:spcAft>
                      </a:pPr>
                      <a:r>
                        <a:rPr lang="en-US" sz="1000" b="0" dirty="0" smtClean="0">
                          <a:effectLst/>
                          <a:latin typeface="Calibri"/>
                          <a:ea typeface="Calibri"/>
                          <a:cs typeface="Times New Roman"/>
                        </a:rPr>
                        <a:t>Speak audible and express thoughts,</a:t>
                      </a:r>
                      <a:r>
                        <a:rPr lang="en-US" sz="1000" b="0" baseline="0" dirty="0" smtClean="0">
                          <a:effectLst/>
                          <a:latin typeface="Calibri"/>
                          <a:ea typeface="Calibri"/>
                          <a:cs typeface="Times New Roman"/>
                        </a:rPr>
                        <a:t> feelings and ideas clearly</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71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42386308"/>
              </p:ext>
            </p:extLst>
          </p:nvPr>
        </p:nvGraphicFramePr>
        <p:xfrm>
          <a:off x="228600" y="106680"/>
          <a:ext cx="8686800" cy="6187440"/>
        </p:xfrm>
        <a:graphic>
          <a:graphicData uri="http://schemas.openxmlformats.org/drawingml/2006/table">
            <a:tbl>
              <a:tblPr firstRow="1" firstCol="1" bandRow="1"/>
              <a:tblGrid>
                <a:gridCol w="1676400"/>
                <a:gridCol w="2209800"/>
                <a:gridCol w="2438400"/>
                <a:gridCol w="236220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Kindergarten Quarter 3</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Asking Questions</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Compare/Describe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Compare/Contrast</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RL.K.4</a:t>
                      </a:r>
                      <a:endParaRPr lang="en-US" sz="1000" b="1" dirty="0">
                        <a:effectLst/>
                        <a:latin typeface="Calibri"/>
                        <a:ea typeface="Calibri"/>
                        <a:cs typeface="Times New Roman"/>
                      </a:endParaRPr>
                    </a:p>
                    <a:p>
                      <a:pPr marL="0" marR="0" algn="l">
                        <a:lnSpc>
                          <a:spcPct val="100000"/>
                        </a:lnSpc>
                        <a:spcBef>
                          <a:spcPts val="0"/>
                        </a:spcBef>
                        <a:spcAft>
                          <a:spcPts val="0"/>
                        </a:spcAft>
                      </a:pPr>
                      <a:r>
                        <a:rPr lang="en-US" sz="1000" dirty="0" smtClean="0">
                          <a:effectLst/>
                          <a:latin typeface="Calibri"/>
                          <a:ea typeface="Calibri"/>
                          <a:cs typeface="Times New Roman"/>
                        </a:rPr>
                        <a:t>Ask</a:t>
                      </a:r>
                      <a:r>
                        <a:rPr lang="en-US" sz="1000" baseline="0" dirty="0" smtClean="0">
                          <a:effectLst/>
                          <a:latin typeface="Calibri"/>
                          <a:ea typeface="Calibri"/>
                          <a:cs typeface="Times New Roman"/>
                        </a:rPr>
                        <a:t>  and Answer Questions about Unknown Words</a:t>
                      </a:r>
                      <a:endParaRPr lang="en-US" sz="10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RL.K.7</a:t>
                      </a:r>
                    </a:p>
                    <a:p>
                      <a:pPr marL="0" marR="0" algn="l">
                        <a:lnSpc>
                          <a:spcPct val="100000"/>
                        </a:lnSpc>
                        <a:spcBef>
                          <a:spcPts val="0"/>
                        </a:spcBef>
                        <a:spcAft>
                          <a:spcPts val="0"/>
                        </a:spcAft>
                      </a:pPr>
                      <a:r>
                        <a:rPr lang="en-US" sz="1000" dirty="0" smtClean="0">
                          <a:effectLst/>
                          <a:latin typeface="Calibri"/>
                          <a:ea typeface="Calibri"/>
                          <a:cs typeface="Times New Roman"/>
                        </a:rPr>
                        <a:t>Describe Relationships between Illustrations and Story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RL.K.9</a:t>
                      </a:r>
                    </a:p>
                    <a:p>
                      <a:pPr marL="0" marR="0" algn="l">
                        <a:lnSpc>
                          <a:spcPct val="100000"/>
                        </a:lnSpc>
                        <a:spcBef>
                          <a:spcPts val="0"/>
                        </a:spcBef>
                        <a:spcAft>
                          <a:spcPts val="0"/>
                        </a:spcAft>
                      </a:pPr>
                      <a:r>
                        <a:rPr lang="en-US" sz="1000" dirty="0" smtClean="0">
                          <a:effectLst/>
                          <a:latin typeface="Calibri"/>
                          <a:ea typeface="Calibri"/>
                          <a:cs typeface="Times New Roman"/>
                        </a:rPr>
                        <a:t>Compare and Contrast Adventures and Experiences of Characters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43116">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Categorize/Classify</a:t>
                      </a:r>
                    </a:p>
                    <a:p>
                      <a:pPr marL="0" marR="0" algn="l">
                        <a:lnSpc>
                          <a:spcPct val="100000"/>
                        </a:lnSpc>
                        <a:spcBef>
                          <a:spcPts val="0"/>
                        </a:spcBef>
                        <a:spcAft>
                          <a:spcPts val="0"/>
                        </a:spcAft>
                      </a:pPr>
                      <a:r>
                        <a:rPr lang="en-US" sz="1000" dirty="0" smtClean="0">
                          <a:effectLst/>
                          <a:latin typeface="Calibri"/>
                          <a:ea typeface="Calibri"/>
                          <a:cs typeface="Times New Roman"/>
                        </a:rPr>
                        <a:t>Monitor/Clarify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Text Organization(Structure)</a:t>
                      </a:r>
                    </a:p>
                    <a:p>
                      <a:pPr>
                        <a:lnSpc>
                          <a:spcPct val="100000"/>
                        </a:lnSpc>
                      </a:pPr>
                      <a:r>
                        <a:rPr lang="en-US" sz="1000" dirty="0" smtClean="0"/>
                        <a:t>Summarizing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Compare and Contrast</a:t>
                      </a:r>
                    </a:p>
                    <a:p>
                      <a:pPr>
                        <a:lnSpc>
                          <a:spcPct val="100000"/>
                        </a:lnSpc>
                      </a:pPr>
                      <a:r>
                        <a:rPr lang="en-US" sz="1000" dirty="0" smtClean="0"/>
                        <a:t>Predict/Infer</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571944">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r>
                        <a:rPr lang="en-US" sz="1000" b="1" baseline="0" dirty="0" smtClean="0">
                          <a:effectLst/>
                          <a:latin typeface="Calibri"/>
                          <a:ea typeface="Calibri"/>
                          <a:cs typeface="Times New Roman"/>
                        </a:rPr>
                        <a:t> Fictional Narrative</a:t>
                      </a:r>
                    </a:p>
                    <a:p>
                      <a:pPr marL="0" marR="0" algn="l">
                        <a:lnSpc>
                          <a:spcPct val="100000"/>
                        </a:lnSpc>
                        <a:spcBef>
                          <a:spcPts val="0"/>
                        </a:spcBef>
                        <a:spcAft>
                          <a:spcPts val="0"/>
                        </a:spcAft>
                      </a:pPr>
                      <a:r>
                        <a:rPr lang="en-US" sz="1000" baseline="0" dirty="0" smtClean="0">
                          <a:effectLst/>
                          <a:latin typeface="Calibri"/>
                          <a:ea typeface="Calibri"/>
                          <a:cs typeface="Times New Roman"/>
                        </a:rPr>
                        <a:t>Narrate Events – Loosely Link</a:t>
                      </a:r>
                      <a:endParaRPr lang="en-US" sz="10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p>
                    <a:p>
                      <a:pPr marL="0" marR="0" algn="l">
                        <a:lnSpc>
                          <a:spcPct val="100000"/>
                        </a:lnSpc>
                        <a:spcBef>
                          <a:spcPts val="0"/>
                        </a:spcBef>
                        <a:spcAft>
                          <a:spcPts val="0"/>
                        </a:spcAft>
                      </a:pPr>
                      <a:r>
                        <a:rPr lang="en-US" sz="1000" dirty="0" smtClean="0">
                          <a:effectLst/>
                          <a:latin typeface="Calibri"/>
                          <a:ea typeface="Calibri"/>
                          <a:cs typeface="Times New Roman"/>
                        </a:rPr>
                        <a:t>Tell About Events Sequentially</a:t>
                      </a:r>
                    </a:p>
                    <a:p>
                      <a:pPr marL="0" marR="0" algn="l">
                        <a:lnSpc>
                          <a:spcPct val="100000"/>
                        </a:lnSpc>
                        <a:spcBef>
                          <a:spcPts val="0"/>
                        </a:spcBef>
                        <a:spcAft>
                          <a:spcPts val="0"/>
                        </a:spcAft>
                      </a:pPr>
                      <a:r>
                        <a:rPr lang="en-US" sz="1000" b="1" dirty="0" smtClean="0">
                          <a:effectLst/>
                          <a:latin typeface="Calibri"/>
                          <a:ea typeface="Calibri"/>
                          <a:cs typeface="Times New Roman"/>
                        </a:rPr>
                        <a:t>W.K.5</a:t>
                      </a:r>
                    </a:p>
                    <a:p>
                      <a:pPr marL="0" marR="0" algn="l">
                        <a:lnSpc>
                          <a:spcPct val="100000"/>
                        </a:lnSpc>
                        <a:spcBef>
                          <a:spcPts val="0"/>
                        </a:spcBef>
                        <a:spcAft>
                          <a:spcPts val="0"/>
                        </a:spcAft>
                      </a:pPr>
                      <a:r>
                        <a:rPr lang="en-US" sz="1000" b="0" dirty="0" smtClean="0">
                          <a:effectLst/>
                          <a:latin typeface="Calibri"/>
                          <a:ea typeface="Calibri"/>
                          <a:cs typeface="Times New Roman"/>
                        </a:rPr>
                        <a:t>Strengthen Writing w’ Others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W.K.3</a:t>
                      </a:r>
                    </a:p>
                    <a:p>
                      <a:pPr marL="0" marR="0" algn="l">
                        <a:lnSpc>
                          <a:spcPct val="100000"/>
                        </a:lnSpc>
                        <a:spcBef>
                          <a:spcPts val="0"/>
                        </a:spcBef>
                        <a:spcAft>
                          <a:spcPts val="0"/>
                        </a:spcAft>
                      </a:pPr>
                      <a:r>
                        <a:rPr lang="en-US" sz="1000" dirty="0" smtClean="0">
                          <a:effectLst/>
                          <a:latin typeface="Calibri"/>
                          <a:ea typeface="Calibri"/>
                          <a:cs typeface="Times New Roman"/>
                        </a:rPr>
                        <a:t>How Did the</a:t>
                      </a:r>
                      <a:r>
                        <a:rPr lang="en-US" sz="1000" baseline="0" dirty="0" smtClean="0">
                          <a:effectLst/>
                          <a:latin typeface="Calibri"/>
                          <a:ea typeface="Calibri"/>
                          <a:cs typeface="Times New Roman"/>
                        </a:rPr>
                        <a:t> Story End?</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253">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L.K.2d</a:t>
                      </a:r>
                    </a:p>
                    <a:p>
                      <a:pPr marL="0" marR="0" algn="l">
                        <a:lnSpc>
                          <a:spcPct val="100000"/>
                        </a:lnSpc>
                        <a:spcBef>
                          <a:spcPts val="0"/>
                        </a:spcBef>
                        <a:spcAft>
                          <a:spcPts val="0"/>
                        </a:spcAft>
                      </a:pPr>
                      <a:r>
                        <a:rPr lang="en-US" sz="1000" dirty="0" smtClean="0">
                          <a:effectLst/>
                          <a:latin typeface="Calibri"/>
                          <a:ea typeface="Calibri"/>
                          <a:cs typeface="Times New Roman"/>
                        </a:rPr>
                        <a:t>Spell</a:t>
                      </a:r>
                      <a:r>
                        <a:rPr lang="en-US" sz="1000" baseline="0" dirty="0" smtClean="0">
                          <a:effectLst/>
                          <a:latin typeface="Calibri"/>
                          <a:ea typeface="Calibri"/>
                          <a:cs typeface="Times New Roman"/>
                        </a:rPr>
                        <a:t> Phonetically</a:t>
                      </a:r>
                      <a:endParaRPr lang="en-US" sz="1000" dirty="0" smtClean="0">
                        <a:effectLst/>
                        <a:latin typeface="Calibri"/>
                        <a:ea typeface="Calibri"/>
                        <a:cs typeface="Times New Roman"/>
                      </a:endParaRPr>
                    </a:p>
                    <a:p>
                      <a:pPr marL="0" marR="0" algn="l">
                        <a:lnSpc>
                          <a:spcPct val="100000"/>
                        </a:lnSpc>
                        <a:spcBef>
                          <a:spcPts val="0"/>
                        </a:spcBef>
                        <a:spcAft>
                          <a:spcPts val="0"/>
                        </a:spcAft>
                      </a:pPr>
                      <a:r>
                        <a:rPr lang="en-US" sz="1000" b="1" dirty="0" smtClean="0">
                          <a:effectLst/>
                          <a:latin typeface="Calibri"/>
                          <a:ea typeface="Calibri"/>
                          <a:cs typeface="Times New Roman"/>
                        </a:rPr>
                        <a:t>L.K.1f</a:t>
                      </a:r>
                      <a:r>
                        <a:rPr lang="en-US" sz="1000" dirty="0" smtClean="0">
                          <a:effectLst/>
                          <a:latin typeface="Calibri"/>
                          <a:ea typeface="Calibri"/>
                          <a:cs typeface="Times New Roman"/>
                        </a:rPr>
                        <a:t> (oral language)</a:t>
                      </a:r>
                      <a:r>
                        <a:rPr lang="en-US" sz="1000" baseline="0" dirty="0" smtClean="0">
                          <a:effectLst/>
                          <a:latin typeface="Calibri"/>
                          <a:ea typeface="Calibri"/>
                          <a:cs typeface="Times New Roman"/>
                        </a:rPr>
                        <a:t> </a:t>
                      </a:r>
                      <a:r>
                        <a:rPr lang="en-US" sz="1000" dirty="0" smtClean="0">
                          <a:effectLst/>
                          <a:latin typeface="Calibri"/>
                          <a:ea typeface="Calibri"/>
                          <a:cs typeface="Times New Roman"/>
                        </a:rPr>
                        <a:t>Produce/Expand Complete Sentences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L.K.4b</a:t>
                      </a:r>
                    </a:p>
                    <a:p>
                      <a:pPr marL="0" marR="0" algn="l">
                        <a:lnSpc>
                          <a:spcPct val="100000"/>
                        </a:lnSpc>
                        <a:spcBef>
                          <a:spcPts val="0"/>
                        </a:spcBef>
                        <a:spcAft>
                          <a:spcPts val="0"/>
                        </a:spcAft>
                      </a:pPr>
                      <a:r>
                        <a:rPr lang="en-US" sz="1000" dirty="0" smtClean="0">
                          <a:effectLst/>
                          <a:latin typeface="Calibri"/>
                          <a:ea typeface="Calibri"/>
                          <a:cs typeface="Times New Roman"/>
                        </a:rPr>
                        <a:t>Use –</a:t>
                      </a:r>
                      <a:r>
                        <a:rPr lang="en-US" sz="1000" dirty="0" err="1" smtClean="0">
                          <a:effectLst/>
                          <a:latin typeface="Calibri"/>
                          <a:ea typeface="Calibri"/>
                          <a:cs typeface="Times New Roman"/>
                        </a:rPr>
                        <a:t>ed</a:t>
                      </a:r>
                      <a:r>
                        <a:rPr lang="en-US" sz="1000" dirty="0" smtClean="0">
                          <a:effectLst/>
                          <a:latin typeface="Calibri"/>
                          <a:ea typeface="Calibri"/>
                          <a:cs typeface="Times New Roman"/>
                        </a:rPr>
                        <a:t>, -s, -re, un- ,pre-,-</a:t>
                      </a:r>
                      <a:r>
                        <a:rPr lang="en-US" sz="1000" dirty="0" err="1" smtClean="0">
                          <a:effectLst/>
                          <a:latin typeface="Calibri"/>
                          <a:ea typeface="Calibri"/>
                          <a:cs typeface="Times New Roman"/>
                        </a:rPr>
                        <a:t>ful</a:t>
                      </a:r>
                      <a:r>
                        <a:rPr lang="en-US" sz="1000" dirty="0" smtClean="0">
                          <a:effectLst/>
                          <a:latin typeface="Calibri"/>
                          <a:ea typeface="Calibri"/>
                          <a:cs typeface="Times New Roman"/>
                        </a:rPr>
                        <a:t> as word meaning clues</a:t>
                      </a:r>
                    </a:p>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L.K.5b</a:t>
                      </a:r>
                    </a:p>
                    <a:p>
                      <a:pPr marL="0" marR="0" algn="l">
                        <a:lnSpc>
                          <a:spcPct val="100000"/>
                        </a:lnSpc>
                        <a:spcBef>
                          <a:spcPts val="0"/>
                        </a:spcBef>
                        <a:spcAft>
                          <a:spcPts val="0"/>
                        </a:spcAft>
                      </a:pPr>
                      <a:r>
                        <a:rPr lang="en-US" sz="1000" dirty="0" smtClean="0">
                          <a:effectLst/>
                          <a:latin typeface="Calibri"/>
                          <a:ea typeface="Calibri"/>
                          <a:cs typeface="Times New Roman"/>
                        </a:rPr>
                        <a:t>Familiar Verbs and Adjectives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SL.K.3</a:t>
                      </a:r>
                    </a:p>
                    <a:p>
                      <a:pPr marL="0" marR="0" algn="l">
                        <a:lnSpc>
                          <a:spcPct val="100000"/>
                        </a:lnSpc>
                        <a:spcBef>
                          <a:spcPts val="0"/>
                        </a:spcBef>
                        <a:spcAft>
                          <a:spcPts val="0"/>
                        </a:spcAft>
                      </a:pPr>
                      <a:r>
                        <a:rPr lang="en-US" sz="1000" dirty="0" smtClean="0">
                          <a:effectLst/>
                          <a:latin typeface="Calibri"/>
                          <a:ea typeface="Calibri"/>
                          <a:cs typeface="Times New Roman"/>
                        </a:rPr>
                        <a:t>Ask Questions to Seek Help</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SL.K.3</a:t>
                      </a:r>
                    </a:p>
                    <a:p>
                      <a:pPr marL="0" marR="0" algn="l">
                        <a:lnSpc>
                          <a:spcPct val="100000"/>
                        </a:lnSpc>
                        <a:spcBef>
                          <a:spcPts val="0"/>
                        </a:spcBef>
                        <a:spcAft>
                          <a:spcPts val="0"/>
                        </a:spcAft>
                      </a:pPr>
                      <a:r>
                        <a:rPr lang="en-US" sz="1000" dirty="0" smtClean="0">
                          <a:effectLst/>
                          <a:latin typeface="Calibri"/>
                          <a:ea typeface="Calibri"/>
                          <a:cs typeface="Times New Roman"/>
                        </a:rPr>
                        <a:t>Ask Questions to Clarify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Questioning/Defining</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Draw Conclusions</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Compare/Contrast</a:t>
                      </a:r>
                      <a:r>
                        <a:rPr lang="en-US" sz="1200" b="1" baseline="0" dirty="0" smtClean="0"/>
                        <a:t> - Hypothesize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RI.K.4</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ea typeface="Calibri"/>
                          <a:cs typeface="Times New Roman"/>
                        </a:rPr>
                        <a:t>Ask</a:t>
                      </a:r>
                      <a:r>
                        <a:rPr lang="en-US" sz="1000" baseline="0" dirty="0" smtClean="0">
                          <a:effectLst/>
                          <a:latin typeface="+mn-lt"/>
                          <a:ea typeface="Calibri"/>
                          <a:cs typeface="Times New Roman"/>
                        </a:rPr>
                        <a:t>  and Answer Questions about Unknown Words</a:t>
                      </a:r>
                      <a:endParaRPr lang="en-US" sz="100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RI.K.8</a:t>
                      </a:r>
                    </a:p>
                    <a:p>
                      <a:pPr marL="0" marR="0" algn="l">
                        <a:lnSpc>
                          <a:spcPct val="100000"/>
                        </a:lnSpc>
                        <a:spcBef>
                          <a:spcPts val="0"/>
                        </a:spcBef>
                        <a:spcAft>
                          <a:spcPts val="0"/>
                        </a:spcAft>
                      </a:pPr>
                      <a:r>
                        <a:rPr lang="en-US" sz="1000" b="0" dirty="0" smtClean="0">
                          <a:effectLst/>
                          <a:latin typeface="Calibri"/>
                          <a:ea typeface="Calibri"/>
                          <a:cs typeface="Times New Roman"/>
                        </a:rPr>
                        <a:t>Identify</a:t>
                      </a:r>
                      <a:r>
                        <a:rPr lang="en-US" sz="1000" b="0" baseline="0" dirty="0" smtClean="0">
                          <a:effectLst/>
                          <a:latin typeface="Calibri"/>
                          <a:ea typeface="Calibri"/>
                          <a:cs typeface="Times New Roman"/>
                        </a:rPr>
                        <a:t> Reasons Author Gives to Support Points in a Text</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RI.K.9</a:t>
                      </a:r>
                    </a:p>
                    <a:p>
                      <a:pPr marL="0" marR="0" algn="l">
                        <a:lnSpc>
                          <a:spcPct val="100000"/>
                        </a:lnSpc>
                        <a:spcBef>
                          <a:spcPts val="0"/>
                        </a:spcBef>
                        <a:spcAft>
                          <a:spcPts val="0"/>
                        </a:spcAft>
                      </a:pPr>
                      <a:r>
                        <a:rPr lang="en-US" sz="1000" b="0" dirty="0" smtClean="0">
                          <a:effectLst/>
                          <a:latin typeface="Calibri"/>
                          <a:ea typeface="Calibri"/>
                          <a:cs typeface="Times New Roman"/>
                        </a:rPr>
                        <a:t>Identify Similarities and Differences between 2 Texts on Same Topic</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Categorize/Classify</a:t>
                      </a:r>
                    </a:p>
                    <a:p>
                      <a:pPr marL="0" marR="0" algn="l">
                        <a:lnSpc>
                          <a:spcPct val="100000"/>
                        </a:lnSpc>
                        <a:spcBef>
                          <a:spcPts val="0"/>
                        </a:spcBef>
                        <a:spcAft>
                          <a:spcPts val="0"/>
                        </a:spcAft>
                      </a:pPr>
                      <a:r>
                        <a:rPr lang="en-US" sz="1000" dirty="0" smtClean="0">
                          <a:effectLst/>
                          <a:latin typeface="Calibri"/>
                          <a:ea typeface="Calibri"/>
                          <a:cs typeface="Times New Roman"/>
                        </a:rPr>
                        <a:t>Monitor/Clarify</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Author’s Purpose</a:t>
                      </a:r>
                      <a:r>
                        <a:rPr lang="en-US" sz="1000" baseline="0" dirty="0" smtClean="0"/>
                        <a:t> (cause/effect)</a:t>
                      </a:r>
                    </a:p>
                    <a:p>
                      <a:pPr>
                        <a:lnSpc>
                          <a:spcPct val="100000"/>
                        </a:lnSpc>
                      </a:pPr>
                      <a:r>
                        <a:rPr lang="en-US" sz="1000" baseline="0" dirty="0" smtClean="0"/>
                        <a:t>Predict/Infer</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Fantasy or Realism? (comparing)</a:t>
                      </a:r>
                    </a:p>
                    <a:p>
                      <a:pPr>
                        <a:lnSpc>
                          <a:spcPct val="100000"/>
                        </a:lnSpc>
                      </a:pPr>
                      <a:r>
                        <a:rPr lang="en-US" sz="1000" dirty="0" smtClean="0"/>
                        <a:t>Summarize</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000" b="1" dirty="0" smtClean="0"/>
                        <a:t>W.K.2</a:t>
                      </a:r>
                    </a:p>
                    <a:p>
                      <a:pPr>
                        <a:lnSpc>
                          <a:spcPct val="100000"/>
                        </a:lnSpc>
                      </a:pPr>
                      <a:r>
                        <a:rPr lang="en-US" sz="1000" dirty="0" smtClean="0"/>
                        <a:t>Name a topic</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p>
                    <a:p>
                      <a:pPr marL="0" marR="0" algn="l">
                        <a:lnSpc>
                          <a:spcPct val="100000"/>
                        </a:lnSpc>
                        <a:spcBef>
                          <a:spcPts val="0"/>
                        </a:spcBef>
                        <a:spcAft>
                          <a:spcPts val="0"/>
                        </a:spcAft>
                      </a:pPr>
                      <a:r>
                        <a:rPr lang="en-US" sz="1000" dirty="0" smtClean="0">
                          <a:effectLst/>
                          <a:latin typeface="Calibri"/>
                          <a:ea typeface="Calibri"/>
                          <a:cs typeface="Times New Roman"/>
                        </a:rPr>
                        <a:t>Give Details about Topic</a:t>
                      </a:r>
                    </a:p>
                    <a:p>
                      <a:pPr marL="0" marR="0" algn="l">
                        <a:lnSpc>
                          <a:spcPct val="100000"/>
                        </a:lnSpc>
                        <a:spcBef>
                          <a:spcPts val="0"/>
                        </a:spcBef>
                        <a:spcAft>
                          <a:spcPts val="0"/>
                        </a:spcAft>
                      </a:pPr>
                      <a:r>
                        <a:rPr lang="en-US" sz="1000" b="1" dirty="0" smtClean="0">
                          <a:effectLst/>
                          <a:latin typeface="Calibri"/>
                          <a:ea typeface="Calibri"/>
                          <a:cs typeface="Times New Roman"/>
                        </a:rPr>
                        <a:t>W.K.7   W.K.5</a:t>
                      </a:r>
                    </a:p>
                    <a:p>
                      <a:pPr marL="0" marR="0" algn="l">
                        <a:lnSpc>
                          <a:spcPct val="100000"/>
                        </a:lnSpc>
                        <a:spcBef>
                          <a:spcPts val="0"/>
                        </a:spcBef>
                        <a:spcAft>
                          <a:spcPts val="0"/>
                        </a:spcAft>
                      </a:pPr>
                      <a:r>
                        <a:rPr lang="en-US" sz="1000" dirty="0" smtClean="0">
                          <a:effectLst/>
                          <a:latin typeface="Calibri"/>
                          <a:ea typeface="Calibri"/>
                          <a:cs typeface="Times New Roman"/>
                        </a:rPr>
                        <a:t>Participate</a:t>
                      </a:r>
                      <a:r>
                        <a:rPr lang="en-US" sz="1000" baseline="0" dirty="0" smtClean="0">
                          <a:effectLst/>
                          <a:latin typeface="Calibri"/>
                          <a:ea typeface="Calibri"/>
                          <a:cs typeface="Times New Roman"/>
                        </a:rPr>
                        <a:t> in Shared Research</a:t>
                      </a:r>
                    </a:p>
                    <a:p>
                      <a:pPr marL="0" marR="0" algn="l">
                        <a:lnSpc>
                          <a:spcPct val="100000"/>
                        </a:lnSpc>
                        <a:spcBef>
                          <a:spcPts val="0"/>
                        </a:spcBef>
                        <a:spcAft>
                          <a:spcPts val="0"/>
                        </a:spcAft>
                      </a:pPr>
                      <a:r>
                        <a:rPr lang="en-US" sz="1000" baseline="0" dirty="0" smtClean="0">
                          <a:effectLst/>
                          <a:latin typeface="Calibri"/>
                          <a:ea typeface="Calibri"/>
                          <a:cs typeface="Times New Roman"/>
                        </a:rPr>
                        <a:t>Respond to Suggestions from Peers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W.K.8</a:t>
                      </a:r>
                    </a:p>
                    <a:p>
                      <a:pPr marL="0" marR="0" algn="l">
                        <a:lnSpc>
                          <a:spcPct val="100000"/>
                        </a:lnSpc>
                        <a:spcBef>
                          <a:spcPts val="0"/>
                        </a:spcBef>
                        <a:spcAft>
                          <a:spcPts val="0"/>
                        </a:spcAft>
                      </a:pPr>
                      <a:r>
                        <a:rPr lang="en-US" sz="1000" dirty="0" smtClean="0">
                          <a:effectLst/>
                          <a:latin typeface="Calibri"/>
                          <a:ea typeface="Calibri"/>
                          <a:cs typeface="Times New Roman"/>
                        </a:rPr>
                        <a:t>Gather Information to Answer Questions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4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000" b="1" dirty="0" smtClean="0"/>
                        <a:t>L.K.2a</a:t>
                      </a:r>
                    </a:p>
                    <a:p>
                      <a:pPr>
                        <a:lnSpc>
                          <a:spcPct val="100000"/>
                        </a:lnSpc>
                      </a:pPr>
                      <a:r>
                        <a:rPr lang="en-US" sz="1000" dirty="0" smtClean="0"/>
                        <a:t>Capitalize First Word and ‘I’</a:t>
                      </a:r>
                    </a:p>
                    <a:p>
                      <a:pPr>
                        <a:lnSpc>
                          <a:spcPct val="100000"/>
                        </a:lnSpc>
                      </a:pPr>
                      <a:r>
                        <a:rPr lang="en-US" sz="1000" b="1" dirty="0" smtClean="0"/>
                        <a:t>L.K.2d</a:t>
                      </a:r>
                    </a:p>
                    <a:p>
                      <a:pPr>
                        <a:lnSpc>
                          <a:spcPct val="100000"/>
                        </a:lnSpc>
                      </a:pPr>
                      <a:r>
                        <a:rPr lang="en-US" sz="1000" dirty="0" smtClean="0"/>
                        <a:t>Spell Phonetically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0000"/>
                        </a:lnSpc>
                      </a:pPr>
                      <a:r>
                        <a:rPr lang="en-US" sz="1000" b="1" dirty="0" smtClean="0"/>
                        <a:t>L.K.2c</a:t>
                      </a:r>
                    </a:p>
                    <a:p>
                      <a:pPr>
                        <a:lnSpc>
                          <a:spcPct val="100000"/>
                        </a:lnSpc>
                      </a:pPr>
                      <a:r>
                        <a:rPr lang="en-US" sz="1000" dirty="0" smtClean="0"/>
                        <a:t>Write a letter or letters for most consonant and short vowel sounds</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mn-lt"/>
                          <a:ea typeface="Calibri"/>
                          <a:cs typeface="Times New Roman"/>
                        </a:rPr>
                        <a:t>L.K.1f</a:t>
                      </a:r>
                      <a:r>
                        <a:rPr lang="en-US" sz="1000" dirty="0" smtClean="0">
                          <a:effectLst/>
                          <a:latin typeface="+mn-lt"/>
                          <a:ea typeface="Calibri"/>
                          <a:cs typeface="Times New Roman"/>
                        </a:rPr>
                        <a:t> (oral language) Produce/Expand Complete Sentences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1000" b="1" dirty="0" smtClean="0"/>
                        <a:t>SL.K.2</a:t>
                      </a:r>
                    </a:p>
                    <a:p>
                      <a:pPr>
                        <a:lnSpc>
                          <a:spcPct val="100000"/>
                        </a:lnSpc>
                      </a:pPr>
                      <a:r>
                        <a:rPr lang="en-US" sz="1000" dirty="0" smtClean="0"/>
                        <a:t>Ask/Answer Questions about Details</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00000"/>
                        </a:lnSpc>
                      </a:pP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SL.K.6</a:t>
                      </a:r>
                    </a:p>
                    <a:p>
                      <a:pPr marL="0" marR="0" algn="l">
                        <a:lnSpc>
                          <a:spcPct val="100000"/>
                        </a:lnSpc>
                        <a:spcBef>
                          <a:spcPts val="0"/>
                        </a:spcBef>
                        <a:spcAft>
                          <a:spcPts val="0"/>
                        </a:spcAft>
                      </a:pPr>
                      <a:r>
                        <a:rPr lang="en-US" sz="1000" dirty="0" smtClean="0">
                          <a:effectLst/>
                          <a:latin typeface="Calibri"/>
                          <a:ea typeface="Calibri"/>
                          <a:cs typeface="Times New Roman"/>
                        </a:rPr>
                        <a:t>Speak Audibly and</a:t>
                      </a:r>
                      <a:r>
                        <a:rPr lang="en-US" sz="1000" baseline="0" dirty="0" smtClean="0">
                          <a:effectLst/>
                          <a:latin typeface="Calibri"/>
                          <a:ea typeface="Calibri"/>
                          <a:cs typeface="Times New Roman"/>
                        </a:rPr>
                        <a:t> Clearly to Express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024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3540615"/>
              </p:ext>
            </p:extLst>
          </p:nvPr>
        </p:nvGraphicFramePr>
        <p:xfrm>
          <a:off x="304800" y="15240"/>
          <a:ext cx="8552180" cy="6766560"/>
        </p:xfrm>
        <a:graphic>
          <a:graphicData uri="http://schemas.openxmlformats.org/drawingml/2006/table">
            <a:tbl>
              <a:tblPr firstRow="1" firstCol="1" bandRow="1"/>
              <a:tblGrid>
                <a:gridCol w="1600200"/>
                <a:gridCol w="2608580"/>
                <a:gridCol w="2209800"/>
                <a:gridCol w="2133600"/>
              </a:tblGrid>
              <a:tr h="74359">
                <a:tc gridSpan="4">
                  <a:txBody>
                    <a:bodyPr/>
                    <a:lstStyle/>
                    <a:p>
                      <a:pPr marL="0" marR="0" algn="ctr">
                        <a:lnSpc>
                          <a:spcPct val="100000"/>
                        </a:lnSpc>
                        <a:spcBef>
                          <a:spcPts val="0"/>
                        </a:spcBef>
                        <a:spcAft>
                          <a:spcPts val="0"/>
                        </a:spcAft>
                      </a:pPr>
                      <a:r>
                        <a:rPr lang="en-US" sz="1100" b="1" dirty="0" smtClean="0">
                          <a:effectLst/>
                          <a:latin typeface="+mn-lt"/>
                          <a:ea typeface="Calibri"/>
                          <a:cs typeface="Times New Roman"/>
                        </a:rPr>
                        <a:t>Pacing Guides</a:t>
                      </a:r>
                      <a:r>
                        <a:rPr lang="en-US" sz="1100" b="1" baseline="0" dirty="0" smtClean="0">
                          <a:effectLst/>
                          <a:latin typeface="+mn-lt"/>
                          <a:ea typeface="Calibri"/>
                          <a:cs typeface="Times New Roman"/>
                        </a:rPr>
                        <a:t>  </a:t>
                      </a:r>
                      <a:r>
                        <a:rPr lang="en-US" sz="1100" b="1" dirty="0" smtClean="0">
                          <a:effectLst/>
                          <a:latin typeface="Calibri"/>
                          <a:ea typeface="Calibri"/>
                          <a:cs typeface="Times New Roman"/>
                        </a:rPr>
                        <a:t>Kindergarten Quarter 4</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9812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Describe/Sequence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Explain/Interpret</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Compare/Contrast</a:t>
                      </a:r>
                    </a:p>
                    <a:p>
                      <a:pPr algn="ctr">
                        <a:lnSpc>
                          <a:spcPct val="100000"/>
                        </a:lnSpc>
                      </a:pPr>
                      <a:r>
                        <a:rPr lang="en-US" sz="1200" b="1" dirty="0" smtClean="0"/>
                        <a:t>Cause and</a:t>
                      </a:r>
                      <a:r>
                        <a:rPr lang="en-US" sz="1200" b="1" baseline="0" dirty="0" smtClean="0"/>
                        <a:t> Effect</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RL.K.3</a:t>
                      </a:r>
                    </a:p>
                    <a:p>
                      <a:pPr marL="0" marR="0" algn="l">
                        <a:lnSpc>
                          <a:spcPct val="100000"/>
                        </a:lnSpc>
                        <a:spcBef>
                          <a:spcPts val="0"/>
                        </a:spcBef>
                        <a:spcAft>
                          <a:spcPts val="0"/>
                        </a:spcAft>
                      </a:pPr>
                      <a:r>
                        <a:rPr lang="en-US" sz="1000" dirty="0" smtClean="0">
                          <a:effectLst/>
                          <a:latin typeface="Calibri"/>
                          <a:ea typeface="Calibri"/>
                          <a:cs typeface="Times New Roman"/>
                        </a:rPr>
                        <a:t>Identify Story Elements and Events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i="1" dirty="0" smtClean="0">
                          <a:effectLst/>
                          <a:latin typeface="Calibri"/>
                          <a:ea typeface="Calibri"/>
                          <a:cs typeface="Times New Roman"/>
                        </a:rPr>
                        <a:t>RL.K.6</a:t>
                      </a:r>
                    </a:p>
                    <a:p>
                      <a:pPr marL="0" marR="0" algn="l">
                        <a:lnSpc>
                          <a:spcPct val="100000"/>
                        </a:lnSpc>
                        <a:spcBef>
                          <a:spcPts val="0"/>
                        </a:spcBef>
                        <a:spcAft>
                          <a:spcPts val="0"/>
                        </a:spcAft>
                      </a:pPr>
                      <a:r>
                        <a:rPr lang="en-US" sz="1000" dirty="0" smtClean="0">
                          <a:effectLst/>
                          <a:latin typeface="Calibri"/>
                          <a:ea typeface="Calibri"/>
                          <a:cs typeface="Times New Roman"/>
                        </a:rPr>
                        <a:t>Name</a:t>
                      </a:r>
                      <a:r>
                        <a:rPr lang="en-US" sz="1000" baseline="0" dirty="0" smtClean="0">
                          <a:effectLst/>
                          <a:latin typeface="Calibri"/>
                          <a:ea typeface="Calibri"/>
                          <a:cs typeface="Times New Roman"/>
                        </a:rPr>
                        <a:t> and Define Roles of Author and Illustrator</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RL.K.9</a:t>
                      </a:r>
                    </a:p>
                    <a:p>
                      <a:pPr marL="0" marR="0" algn="l">
                        <a:lnSpc>
                          <a:spcPct val="100000"/>
                        </a:lnSpc>
                        <a:spcBef>
                          <a:spcPts val="0"/>
                        </a:spcBef>
                        <a:spcAft>
                          <a:spcPts val="0"/>
                        </a:spcAft>
                      </a:pPr>
                      <a:r>
                        <a:rPr lang="en-US" sz="1000" dirty="0" smtClean="0">
                          <a:effectLst/>
                          <a:latin typeface="Calibri"/>
                          <a:ea typeface="Calibri"/>
                          <a:cs typeface="Times New Roman"/>
                        </a:rPr>
                        <a:t>Compare and Contrast Adventures and Experiences </a:t>
                      </a:r>
                      <a:r>
                        <a:rPr lang="en-US" sz="1000" baseline="0" dirty="0" smtClean="0">
                          <a:effectLst/>
                          <a:latin typeface="Calibri"/>
                          <a:ea typeface="Calibri"/>
                          <a:cs typeface="Times New Roman"/>
                        </a:rPr>
                        <a:t> of Characters</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3716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mn-lt"/>
                          <a:ea typeface="Calibri"/>
                          <a:cs typeface="Times New Roman"/>
                        </a:rPr>
                        <a:t>Sequence</a:t>
                      </a:r>
                    </a:p>
                    <a:p>
                      <a:pPr marL="0" marR="0" algn="l">
                        <a:lnSpc>
                          <a:spcPct val="100000"/>
                        </a:lnSpc>
                        <a:spcBef>
                          <a:spcPts val="0"/>
                        </a:spcBef>
                        <a:spcAft>
                          <a:spcPts val="0"/>
                        </a:spcAft>
                      </a:pPr>
                      <a:r>
                        <a:rPr lang="en-US" sz="1000" dirty="0" smtClean="0">
                          <a:effectLst/>
                          <a:latin typeface="+mn-lt"/>
                          <a:ea typeface="Calibri"/>
                          <a:cs typeface="Times New Roman"/>
                        </a:rPr>
                        <a:t>Summarize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Problem Solving</a:t>
                      </a:r>
                    </a:p>
                    <a:p>
                      <a:pPr>
                        <a:lnSpc>
                          <a:spcPct val="100000"/>
                        </a:lnSpc>
                      </a:pPr>
                      <a:r>
                        <a:rPr lang="en-US" sz="1000" dirty="0" smtClean="0"/>
                        <a:t>Summarize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Problem Solving</a:t>
                      </a:r>
                    </a:p>
                    <a:p>
                      <a:pPr>
                        <a:lnSpc>
                          <a:spcPct val="100000"/>
                        </a:lnSpc>
                      </a:pPr>
                      <a:r>
                        <a:rPr lang="en-US" sz="1000" dirty="0" smtClean="0"/>
                        <a:t>Monitor/Clarify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r>
                        <a:rPr lang="en-US" sz="1000" dirty="0" smtClean="0">
                          <a:effectLst/>
                          <a:latin typeface="Calibri"/>
                          <a:ea typeface="Calibri"/>
                          <a:cs typeface="Times New Roman"/>
                        </a:rPr>
                        <a:t> Opinion Writing</a:t>
                      </a:r>
                    </a:p>
                    <a:p>
                      <a:pPr marL="0" marR="0" algn="l">
                        <a:lnSpc>
                          <a:spcPct val="100000"/>
                        </a:lnSpc>
                        <a:spcBef>
                          <a:spcPts val="0"/>
                        </a:spcBef>
                        <a:spcAft>
                          <a:spcPts val="0"/>
                        </a:spcAft>
                      </a:pPr>
                      <a:r>
                        <a:rPr lang="en-US" sz="1000" dirty="0" smtClean="0">
                          <a:effectLst/>
                          <a:latin typeface="Calibri"/>
                          <a:ea typeface="Calibri"/>
                          <a:cs typeface="Times New Roman"/>
                        </a:rPr>
                        <a:t>Recognize Character Opinions</a:t>
                      </a:r>
                    </a:p>
                    <a:p>
                      <a:pPr marL="0" marR="0" algn="l">
                        <a:lnSpc>
                          <a:spcPct val="100000"/>
                        </a:lnSpc>
                        <a:spcBef>
                          <a:spcPts val="0"/>
                        </a:spcBef>
                        <a:spcAft>
                          <a:spcPts val="0"/>
                        </a:spcAft>
                      </a:pPr>
                      <a:r>
                        <a:rPr lang="en-US" sz="1000" b="1" dirty="0" smtClean="0">
                          <a:effectLst/>
                          <a:latin typeface="Calibri"/>
                          <a:ea typeface="Calibri"/>
                          <a:cs typeface="Times New Roman"/>
                        </a:rPr>
                        <a:t>W.K.5 </a:t>
                      </a:r>
                    </a:p>
                    <a:p>
                      <a:pPr marL="0" marR="0" algn="l">
                        <a:lnSpc>
                          <a:spcPct val="100000"/>
                        </a:lnSpc>
                        <a:spcBef>
                          <a:spcPts val="0"/>
                        </a:spcBef>
                        <a:spcAft>
                          <a:spcPts val="0"/>
                        </a:spcAft>
                      </a:pPr>
                      <a:r>
                        <a:rPr lang="en-US" sz="1000" b="0" dirty="0" smtClean="0">
                          <a:effectLst/>
                          <a:latin typeface="Calibri"/>
                          <a:ea typeface="Calibri"/>
                          <a:cs typeface="Times New Roman"/>
                        </a:rPr>
                        <a:t>Respond</a:t>
                      </a:r>
                      <a:r>
                        <a:rPr lang="en-US" sz="1000" b="0" baseline="0" dirty="0" smtClean="0">
                          <a:effectLst/>
                          <a:latin typeface="Calibri"/>
                          <a:ea typeface="Calibri"/>
                          <a:cs typeface="Times New Roman"/>
                        </a:rPr>
                        <a:t> to Questions about Characters</a:t>
                      </a:r>
                      <a:endParaRPr lang="en-US" sz="10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b="0" dirty="0" smtClean="0">
                          <a:effectLst/>
                          <a:latin typeface="Calibri"/>
                          <a:ea typeface="Calibri"/>
                          <a:cs typeface="Times New Roman"/>
                        </a:rPr>
                        <a:t>Tell a</a:t>
                      </a:r>
                      <a:r>
                        <a:rPr lang="en-US" sz="1000" b="0" baseline="0" dirty="0" smtClean="0">
                          <a:effectLst/>
                          <a:latin typeface="Calibri"/>
                          <a:ea typeface="Calibri"/>
                          <a:cs typeface="Times New Roman"/>
                        </a:rPr>
                        <a:t> Reader the Topic  (How does Character Respond to Problem?)</a:t>
                      </a:r>
                      <a:endParaRPr lang="en-US" sz="10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W.K.1</a:t>
                      </a:r>
                    </a:p>
                    <a:p>
                      <a:pPr marL="0" marR="0" algn="l">
                        <a:lnSpc>
                          <a:spcPct val="100000"/>
                        </a:lnSpc>
                        <a:spcBef>
                          <a:spcPts val="0"/>
                        </a:spcBef>
                        <a:spcAft>
                          <a:spcPts val="0"/>
                        </a:spcAft>
                      </a:pPr>
                      <a:r>
                        <a:rPr lang="en-US" sz="1000" b="0" dirty="0" smtClean="0">
                          <a:effectLst/>
                          <a:latin typeface="Calibri"/>
                          <a:ea typeface="Calibri"/>
                          <a:cs typeface="Times New Roman"/>
                        </a:rPr>
                        <a:t>State an</a:t>
                      </a:r>
                      <a:r>
                        <a:rPr lang="en-US" sz="1000" b="0" baseline="0" dirty="0" smtClean="0">
                          <a:effectLst/>
                          <a:latin typeface="Calibri"/>
                          <a:ea typeface="Calibri"/>
                          <a:cs typeface="Times New Roman"/>
                        </a:rPr>
                        <a:t> opinion</a:t>
                      </a:r>
                      <a:r>
                        <a:rPr lang="en-US" sz="1000" b="0" dirty="0" smtClean="0">
                          <a:effectLst/>
                          <a:latin typeface="Calibri"/>
                          <a:ea typeface="Calibri"/>
                          <a:cs typeface="Times New Roman"/>
                        </a:rPr>
                        <a:t> about the book.  </a:t>
                      </a:r>
                    </a:p>
                    <a:p>
                      <a:pPr marL="0" marR="0" algn="l">
                        <a:lnSpc>
                          <a:spcPct val="100000"/>
                        </a:lnSpc>
                        <a:spcBef>
                          <a:spcPts val="0"/>
                        </a:spcBef>
                        <a:spcAft>
                          <a:spcPts val="0"/>
                        </a:spcAft>
                      </a:pPr>
                      <a:r>
                        <a:rPr lang="en-US" sz="1000" b="1" dirty="0" smtClean="0">
                          <a:effectLst/>
                          <a:latin typeface="Calibri"/>
                          <a:ea typeface="Calibri"/>
                          <a:cs typeface="Times New Roman"/>
                        </a:rPr>
                        <a:t>W.K.5</a:t>
                      </a: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880">
                <a:tc rowSpan="2">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L.K.4b</a:t>
                      </a:r>
                    </a:p>
                    <a:p>
                      <a:pPr marL="0" marR="0" algn="l">
                        <a:lnSpc>
                          <a:spcPct val="100000"/>
                        </a:lnSpc>
                        <a:spcBef>
                          <a:spcPts val="0"/>
                        </a:spcBef>
                        <a:spcAft>
                          <a:spcPts val="0"/>
                        </a:spcAft>
                      </a:pPr>
                      <a:r>
                        <a:rPr lang="en-US" sz="1000" b="0" dirty="0" smtClean="0">
                          <a:effectLst/>
                          <a:latin typeface="+mn-lt"/>
                          <a:ea typeface="Calibri"/>
                          <a:cs typeface="Times New Roman"/>
                        </a:rPr>
                        <a:t>Use –</a:t>
                      </a:r>
                      <a:r>
                        <a:rPr lang="en-US" sz="1000" b="0" dirty="0" err="1" smtClean="0">
                          <a:effectLst/>
                          <a:latin typeface="+mn-lt"/>
                          <a:ea typeface="Calibri"/>
                          <a:cs typeface="Times New Roman"/>
                        </a:rPr>
                        <a:t>ed</a:t>
                      </a:r>
                      <a:r>
                        <a:rPr lang="en-US" sz="1000" b="0" dirty="0" smtClean="0">
                          <a:effectLst/>
                          <a:latin typeface="+mn-lt"/>
                          <a:ea typeface="Calibri"/>
                          <a:cs typeface="Times New Roman"/>
                        </a:rPr>
                        <a:t>, -s, -re, un- ,pre-,-</a:t>
                      </a:r>
                      <a:r>
                        <a:rPr lang="en-US" sz="1000" b="0" dirty="0" err="1" smtClean="0">
                          <a:effectLst/>
                          <a:latin typeface="+mn-lt"/>
                          <a:ea typeface="Calibri"/>
                          <a:cs typeface="Times New Roman"/>
                        </a:rPr>
                        <a:t>ful</a:t>
                      </a:r>
                      <a:r>
                        <a:rPr lang="en-US" sz="1000" b="0" dirty="0" smtClean="0">
                          <a:effectLst/>
                          <a:latin typeface="+mn-lt"/>
                          <a:ea typeface="Calibri"/>
                          <a:cs typeface="Times New Roman"/>
                        </a:rPr>
                        <a:t> as word meaning clues</a:t>
                      </a:r>
                      <a:endParaRPr lang="en-US" sz="1000" b="0" dirty="0" smtClean="0">
                        <a:effectLst/>
                        <a:latin typeface="Calibri"/>
                        <a:ea typeface="Calibri"/>
                        <a:cs typeface="Times New Roman"/>
                      </a:endParaRPr>
                    </a:p>
                    <a:p>
                      <a:pPr marL="0" marR="0" algn="l">
                        <a:lnSpc>
                          <a:spcPct val="100000"/>
                        </a:lnSpc>
                        <a:spcBef>
                          <a:spcPts val="0"/>
                        </a:spcBef>
                        <a:spcAft>
                          <a:spcPts val="0"/>
                        </a:spcAft>
                      </a:pPr>
                      <a:r>
                        <a:rPr lang="en-US" sz="1000" b="1" dirty="0" smtClean="0">
                          <a:effectLst/>
                          <a:latin typeface="Calibri"/>
                          <a:ea typeface="Calibri"/>
                          <a:cs typeface="Times New Roman"/>
                        </a:rPr>
                        <a:t>L.K.1c</a:t>
                      </a:r>
                    </a:p>
                    <a:p>
                      <a:pPr marL="0" marR="0" algn="l">
                        <a:lnSpc>
                          <a:spcPct val="100000"/>
                        </a:lnSpc>
                        <a:spcBef>
                          <a:spcPts val="0"/>
                        </a:spcBef>
                        <a:spcAft>
                          <a:spcPts val="0"/>
                        </a:spcAft>
                      </a:pPr>
                      <a:r>
                        <a:rPr lang="en-US" sz="1000" b="0" dirty="0" smtClean="0">
                          <a:effectLst/>
                          <a:latin typeface="+mn-lt"/>
                          <a:ea typeface="Calibri"/>
                          <a:cs typeface="Times New Roman"/>
                        </a:rPr>
                        <a:t>Add /s/ or /</a:t>
                      </a:r>
                      <a:r>
                        <a:rPr lang="en-US" sz="1000" b="0" dirty="0" err="1" smtClean="0">
                          <a:effectLst/>
                          <a:latin typeface="+mn-lt"/>
                          <a:ea typeface="Calibri"/>
                          <a:cs typeface="Times New Roman"/>
                        </a:rPr>
                        <a:t>es</a:t>
                      </a:r>
                      <a:r>
                        <a:rPr lang="en-US" sz="1000" b="0" dirty="0" smtClean="0">
                          <a:effectLst/>
                          <a:latin typeface="+mn-lt"/>
                          <a:ea typeface="Calibri"/>
                          <a:cs typeface="Times New Roman"/>
                        </a:rPr>
                        <a:t>/ to common nouns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1000" b="1" dirty="0" smtClean="0"/>
                        <a:t>L.K.5c</a:t>
                      </a:r>
                    </a:p>
                    <a:p>
                      <a:r>
                        <a:rPr lang="en-US" sz="1000" b="0" dirty="0" smtClean="0"/>
                        <a:t>Identify how words connect with their use</a:t>
                      </a:r>
                    </a:p>
                    <a:p>
                      <a:r>
                        <a:rPr lang="en-US" sz="1000" b="1" dirty="0" smtClean="0"/>
                        <a:t>L.K.1b</a:t>
                      </a:r>
                    </a:p>
                    <a:p>
                      <a:r>
                        <a:rPr lang="en-US" sz="1000" b="0" dirty="0" smtClean="0"/>
                        <a:t>Use nouns and verbs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L.K.2d</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ea typeface="Calibri"/>
                          <a:cs typeface="Times New Roman"/>
                        </a:rPr>
                        <a:t>Spell</a:t>
                      </a:r>
                      <a:r>
                        <a:rPr lang="en-US" sz="1000" baseline="0" dirty="0" smtClean="0">
                          <a:effectLst/>
                          <a:latin typeface="+mn-lt"/>
                          <a:ea typeface="Calibri"/>
                          <a:cs typeface="Times New Roman"/>
                        </a:rPr>
                        <a:t> Phonetically</a:t>
                      </a:r>
                      <a:endParaRPr lang="en-US" sz="1000" dirty="0" smtClean="0">
                        <a:effectLst/>
                        <a:latin typeface="+mn-lt"/>
                        <a:ea typeface="Calibri"/>
                        <a:cs typeface="Times New Roman"/>
                      </a:endParaRPr>
                    </a:p>
                    <a:p>
                      <a:pPr marL="0" marR="0" algn="l">
                        <a:lnSpc>
                          <a:spcPct val="100000"/>
                        </a:lnSpc>
                        <a:spcBef>
                          <a:spcPts val="0"/>
                        </a:spcBef>
                        <a:spcAft>
                          <a:spcPts val="0"/>
                        </a:spcAft>
                      </a:pPr>
                      <a:endParaRPr lang="en-US"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effectLst/>
                          <a:latin typeface="Calibri"/>
                          <a:ea typeface="Calibri"/>
                          <a:cs typeface="Times New Roman"/>
                        </a:rPr>
                        <a:t>SL.K.2</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Ask/Answer Questions about Details</a:t>
                      </a:r>
                      <a:endParaRPr lang="en-US" sz="10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SL.K.4</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mn-lt"/>
                          <a:ea typeface="Calibri"/>
                          <a:cs typeface="Times New Roman"/>
                        </a:rPr>
                        <a:t>Describe people, places, things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Language Functions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Compare/Contrast</a:t>
                      </a:r>
                      <a:r>
                        <a:rPr lang="en-US" sz="1200" b="1" baseline="0" dirty="0" smtClean="0"/>
                        <a:t>     </a:t>
                      </a:r>
                    </a:p>
                    <a:p>
                      <a:pPr algn="ctr">
                        <a:lnSpc>
                          <a:spcPct val="100000"/>
                        </a:lnSpc>
                      </a:pPr>
                      <a:r>
                        <a:rPr lang="en-US" sz="1200" b="1" baseline="0" dirty="0" smtClean="0"/>
                        <a:t>Describe</a:t>
                      </a:r>
                      <a:endParaRPr lang="en-US" sz="12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a:t>
                      </a:r>
                    </a:p>
                    <a:p>
                      <a:pPr algn="ctr">
                        <a:lnSpc>
                          <a:spcPct val="100000"/>
                        </a:lnSpc>
                      </a:pPr>
                      <a:r>
                        <a:rPr lang="en-US" sz="1200" b="1" dirty="0" smtClean="0"/>
                        <a:t>Explain</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200" b="1" dirty="0" smtClean="0"/>
                        <a:t>Compare and Contrast</a:t>
                      </a:r>
                    </a:p>
                    <a:p>
                      <a:pPr algn="ctr">
                        <a:lnSpc>
                          <a:spcPct val="100000"/>
                        </a:lnSpc>
                      </a:pPr>
                      <a:r>
                        <a:rPr lang="en-US" sz="1200" b="1" dirty="0" smtClean="0"/>
                        <a:t>Evaluate</a:t>
                      </a:r>
                      <a:endParaRPr lang="en-US" sz="12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RI.K.3</a:t>
                      </a:r>
                    </a:p>
                    <a:p>
                      <a:pPr marL="0" marR="0" algn="l">
                        <a:lnSpc>
                          <a:spcPct val="100000"/>
                        </a:lnSpc>
                        <a:spcBef>
                          <a:spcPts val="0"/>
                        </a:spcBef>
                        <a:spcAft>
                          <a:spcPts val="0"/>
                        </a:spcAft>
                      </a:pPr>
                      <a:r>
                        <a:rPr lang="en-US" sz="1000" b="0" dirty="0" smtClean="0">
                          <a:effectLst/>
                          <a:latin typeface="Calibri"/>
                          <a:ea typeface="Calibri"/>
                          <a:cs typeface="Times New Roman"/>
                        </a:rPr>
                        <a:t>Describe</a:t>
                      </a:r>
                      <a:r>
                        <a:rPr lang="en-US" sz="1000" b="0" baseline="0" dirty="0" smtClean="0">
                          <a:effectLst/>
                          <a:latin typeface="Calibri"/>
                          <a:ea typeface="Calibri"/>
                          <a:cs typeface="Times New Roman"/>
                        </a:rPr>
                        <a:t> Connections Between  2 Individuals, Events, Ideas, Information</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RI.K.6</a:t>
                      </a:r>
                    </a:p>
                    <a:p>
                      <a:r>
                        <a:rPr lang="en-US" sz="1000" b="0" dirty="0" smtClean="0"/>
                        <a:t>Present Ideas by Naming Author,</a:t>
                      </a:r>
                      <a:r>
                        <a:rPr lang="en-US" sz="1000" b="0" baseline="0" dirty="0" smtClean="0"/>
                        <a:t> </a:t>
                      </a:r>
                      <a:r>
                        <a:rPr lang="en-US" sz="1000" b="0" dirty="0" smtClean="0"/>
                        <a:t>Illustrator and  Their Roles</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RI.K.9</a:t>
                      </a:r>
                    </a:p>
                    <a:p>
                      <a:pPr marL="0" marR="0" algn="l">
                        <a:lnSpc>
                          <a:spcPct val="100000"/>
                        </a:lnSpc>
                        <a:spcBef>
                          <a:spcPts val="0"/>
                        </a:spcBef>
                        <a:spcAft>
                          <a:spcPts val="0"/>
                        </a:spcAft>
                      </a:pPr>
                      <a:r>
                        <a:rPr lang="en-US" sz="1000" b="0" dirty="0" smtClean="0">
                          <a:effectLst/>
                          <a:latin typeface="Calibri"/>
                          <a:ea typeface="Calibri"/>
                          <a:cs typeface="Times New Roman"/>
                        </a:rPr>
                        <a:t>Identify Similarities</a:t>
                      </a:r>
                      <a:r>
                        <a:rPr lang="en-US" sz="1000" b="0" baseline="0" dirty="0" smtClean="0">
                          <a:effectLst/>
                          <a:latin typeface="Calibri"/>
                          <a:ea typeface="Calibri"/>
                          <a:cs typeface="Times New Roman"/>
                        </a:rPr>
                        <a:t> and Differences Between 2 Texts on Same Topic</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1000" dirty="0" smtClean="0">
                          <a:effectLst/>
                          <a:latin typeface="Calibri"/>
                          <a:ea typeface="Calibri"/>
                          <a:cs typeface="Times New Roman"/>
                        </a:rPr>
                        <a:t>Predicting</a:t>
                      </a:r>
                      <a:r>
                        <a:rPr lang="en-US" sz="1000" baseline="0" dirty="0" smtClean="0">
                          <a:effectLst/>
                          <a:latin typeface="Calibri"/>
                          <a:ea typeface="Calibri"/>
                          <a:cs typeface="Times New Roman"/>
                        </a:rPr>
                        <a:t> Outcomes</a:t>
                      </a:r>
                    </a:p>
                    <a:p>
                      <a:pPr marL="0" marR="0" algn="l">
                        <a:lnSpc>
                          <a:spcPct val="100000"/>
                        </a:lnSpc>
                        <a:spcBef>
                          <a:spcPts val="0"/>
                        </a:spcBef>
                        <a:spcAft>
                          <a:spcPts val="0"/>
                        </a:spcAft>
                      </a:pPr>
                      <a:r>
                        <a:rPr lang="en-US" sz="1000" baseline="0" dirty="0" smtClean="0">
                          <a:effectLst/>
                          <a:latin typeface="Calibri"/>
                          <a:ea typeface="Calibri"/>
                          <a:cs typeface="Times New Roman"/>
                        </a:rPr>
                        <a:t>Predict and Infer</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Comparing</a:t>
                      </a:r>
                    </a:p>
                    <a:p>
                      <a:r>
                        <a:rPr lang="en-US" sz="1000" dirty="0" smtClean="0"/>
                        <a:t>Summarizing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1000" dirty="0" smtClean="0"/>
                        <a:t>Drawing</a:t>
                      </a:r>
                      <a:r>
                        <a:rPr lang="en-US" sz="1000" baseline="0" dirty="0" smtClean="0"/>
                        <a:t> Conclusions (evaluate)</a:t>
                      </a:r>
                    </a:p>
                    <a:p>
                      <a:pPr>
                        <a:lnSpc>
                          <a:spcPct val="100000"/>
                        </a:lnSpc>
                      </a:pPr>
                      <a:r>
                        <a:rPr lang="en-US" sz="1000" baseline="0" dirty="0" smtClean="0"/>
                        <a:t>Questioning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p>
                    <a:p>
                      <a:pPr marL="0" marR="0" algn="l">
                        <a:lnSpc>
                          <a:spcPct val="100000"/>
                        </a:lnSpc>
                        <a:spcBef>
                          <a:spcPts val="0"/>
                        </a:spcBef>
                        <a:spcAft>
                          <a:spcPts val="0"/>
                        </a:spcAft>
                      </a:pPr>
                      <a:r>
                        <a:rPr lang="en-US" sz="1000" b="0" dirty="0" smtClean="0">
                          <a:effectLst/>
                          <a:latin typeface="Calibri"/>
                          <a:ea typeface="Calibri"/>
                          <a:cs typeface="Times New Roman"/>
                        </a:rPr>
                        <a:t>Name Topic, Supply Details</a:t>
                      </a:r>
                    </a:p>
                    <a:p>
                      <a:pPr marL="0" marR="0" algn="l">
                        <a:lnSpc>
                          <a:spcPct val="100000"/>
                        </a:lnSpc>
                        <a:spcBef>
                          <a:spcPts val="0"/>
                        </a:spcBef>
                        <a:spcAft>
                          <a:spcPts val="0"/>
                        </a:spcAft>
                      </a:pPr>
                      <a:r>
                        <a:rPr lang="en-US" sz="1000" b="1" dirty="0" smtClean="0">
                          <a:effectLst/>
                          <a:latin typeface="Calibri"/>
                          <a:ea typeface="Calibri"/>
                          <a:cs typeface="Times New Roman"/>
                        </a:rPr>
                        <a:t>W.K.8</a:t>
                      </a:r>
                    </a:p>
                    <a:p>
                      <a:pPr marL="0" marR="0" algn="l">
                        <a:lnSpc>
                          <a:spcPct val="100000"/>
                        </a:lnSpc>
                        <a:spcBef>
                          <a:spcPts val="0"/>
                        </a:spcBef>
                        <a:spcAft>
                          <a:spcPts val="0"/>
                        </a:spcAft>
                      </a:pPr>
                      <a:r>
                        <a:rPr lang="en-US" sz="1000" b="0" dirty="0" smtClean="0">
                          <a:effectLst/>
                          <a:latin typeface="Calibri"/>
                          <a:ea typeface="Calibri"/>
                          <a:cs typeface="Times New Roman"/>
                        </a:rPr>
                        <a:t>Recall Information</a:t>
                      </a:r>
                      <a:r>
                        <a:rPr lang="en-US" sz="1000" b="0" baseline="0" dirty="0" smtClean="0">
                          <a:effectLst/>
                          <a:latin typeface="Calibri"/>
                          <a:ea typeface="Calibri"/>
                          <a:cs typeface="Times New Roman"/>
                        </a:rPr>
                        <a:t> (Describe)</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W.K.2</a:t>
                      </a:r>
                    </a:p>
                    <a:p>
                      <a:r>
                        <a:rPr lang="en-US" sz="1000" b="0" dirty="0" smtClean="0"/>
                        <a:t>Supply Details</a:t>
                      </a:r>
                    </a:p>
                    <a:p>
                      <a:r>
                        <a:rPr lang="en-US" sz="1000" b="1" dirty="0" smtClean="0"/>
                        <a:t>W.K.8</a:t>
                      </a:r>
                    </a:p>
                    <a:p>
                      <a:r>
                        <a:rPr lang="en-US" sz="1000" b="0" dirty="0" smtClean="0"/>
                        <a:t>Gather</a:t>
                      </a:r>
                      <a:r>
                        <a:rPr lang="en-US" sz="1000" b="0" baseline="0" dirty="0" smtClean="0"/>
                        <a:t> Information</a:t>
                      </a:r>
                    </a:p>
                    <a:p>
                      <a:r>
                        <a:rPr lang="en-US" sz="1000" b="1" baseline="0" dirty="0" smtClean="0"/>
                        <a:t>W.K.6</a:t>
                      </a:r>
                    </a:p>
                    <a:p>
                      <a:r>
                        <a:rPr lang="en-US" sz="1000" b="0" baseline="0" dirty="0" smtClean="0"/>
                        <a:t>Use Digital Tools to Explore Topic</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W.K.2</a:t>
                      </a:r>
                    </a:p>
                    <a:p>
                      <a:pPr marL="0" marR="0" algn="l">
                        <a:lnSpc>
                          <a:spcPct val="100000"/>
                        </a:lnSpc>
                        <a:spcBef>
                          <a:spcPts val="0"/>
                        </a:spcBef>
                        <a:spcAft>
                          <a:spcPts val="0"/>
                        </a:spcAft>
                      </a:pPr>
                      <a:r>
                        <a:rPr lang="en-US" sz="1000" b="0" dirty="0" smtClean="0">
                          <a:effectLst/>
                          <a:latin typeface="Calibri"/>
                          <a:ea typeface="Calibri"/>
                          <a:cs typeface="Times New Roman"/>
                        </a:rPr>
                        <a:t>Draw, Dictate or Write to Finish, Compose,</a:t>
                      </a:r>
                      <a:r>
                        <a:rPr lang="en-US" sz="1000" b="0" baseline="0" dirty="0" smtClean="0">
                          <a:effectLst/>
                          <a:latin typeface="Calibri"/>
                          <a:ea typeface="Calibri"/>
                          <a:cs typeface="Times New Roman"/>
                        </a:rPr>
                        <a:t> Edit , Conclude Informational Writing Composition</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Language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L.K.1e</a:t>
                      </a:r>
                    </a:p>
                    <a:p>
                      <a:pPr marL="0" marR="0" algn="l">
                        <a:lnSpc>
                          <a:spcPct val="100000"/>
                        </a:lnSpc>
                        <a:spcBef>
                          <a:spcPts val="0"/>
                        </a:spcBef>
                        <a:spcAft>
                          <a:spcPts val="0"/>
                        </a:spcAft>
                      </a:pPr>
                      <a:r>
                        <a:rPr lang="en-US" sz="1000" b="0" dirty="0" smtClean="0">
                          <a:effectLst/>
                          <a:latin typeface="Calibri"/>
                          <a:ea typeface="Calibri"/>
                          <a:cs typeface="Times New Roman"/>
                        </a:rPr>
                        <a:t>Use Most Occurring Prepositions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L.K.5a</a:t>
                      </a:r>
                    </a:p>
                    <a:p>
                      <a:r>
                        <a:rPr lang="en-US" sz="1000" b="0" dirty="0" smtClean="0"/>
                        <a:t>Sort Common</a:t>
                      </a:r>
                      <a:r>
                        <a:rPr lang="en-US" sz="1000" b="0" baseline="0" dirty="0" smtClean="0"/>
                        <a:t> Objects</a:t>
                      </a:r>
                      <a:endParaRPr lang="en-US" sz="1000" b="0" dirty="0" smtClean="0"/>
                    </a:p>
                    <a:p>
                      <a:r>
                        <a:rPr lang="en-US" sz="1000" b="1" dirty="0" smtClean="0"/>
                        <a:t>L.K.2d</a:t>
                      </a:r>
                    </a:p>
                    <a:p>
                      <a:r>
                        <a:rPr lang="en-US" sz="1000" b="0" dirty="0" smtClean="0"/>
                        <a:t>Spell</a:t>
                      </a:r>
                      <a:r>
                        <a:rPr lang="en-US" sz="1000" b="0" baseline="0" dirty="0" smtClean="0"/>
                        <a:t> Phonetically</a:t>
                      </a:r>
                      <a:endParaRPr lang="en-US" sz="10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L.K.1f (oral language)</a:t>
                      </a:r>
                    </a:p>
                    <a:p>
                      <a:pPr marL="0" marR="0" algn="l">
                        <a:lnSpc>
                          <a:spcPct val="100000"/>
                        </a:lnSpc>
                        <a:spcBef>
                          <a:spcPts val="0"/>
                        </a:spcBef>
                        <a:spcAft>
                          <a:spcPts val="0"/>
                        </a:spcAft>
                      </a:pPr>
                      <a:r>
                        <a:rPr lang="en-US" sz="1000" b="0" dirty="0" smtClean="0">
                          <a:effectLst/>
                          <a:latin typeface="Calibri"/>
                          <a:ea typeface="Calibri"/>
                          <a:cs typeface="Times New Roman"/>
                        </a:rPr>
                        <a:t>Produce Complete Sentences</a:t>
                      </a:r>
                    </a:p>
                    <a:p>
                      <a:pPr marL="0" marR="0" algn="l">
                        <a:lnSpc>
                          <a:spcPct val="100000"/>
                        </a:lnSpc>
                        <a:spcBef>
                          <a:spcPts val="0"/>
                        </a:spcBef>
                        <a:spcAft>
                          <a:spcPts val="0"/>
                        </a:spcAft>
                      </a:pPr>
                      <a:r>
                        <a:rPr lang="en-US" sz="1000" b="1" dirty="0" smtClean="0">
                          <a:effectLst/>
                          <a:latin typeface="Calibri"/>
                          <a:ea typeface="Calibri"/>
                          <a:cs typeface="Times New Roman"/>
                        </a:rPr>
                        <a:t>L.K.1d</a:t>
                      </a:r>
                    </a:p>
                    <a:p>
                      <a:pPr marL="0" marR="0" algn="l">
                        <a:lnSpc>
                          <a:spcPct val="100000"/>
                        </a:lnSpc>
                        <a:spcBef>
                          <a:spcPts val="0"/>
                        </a:spcBef>
                        <a:spcAft>
                          <a:spcPts val="0"/>
                        </a:spcAft>
                      </a:pPr>
                      <a:r>
                        <a:rPr lang="en-US" sz="1000" b="0" dirty="0" smtClean="0">
                          <a:effectLst/>
                          <a:latin typeface="Calibri"/>
                          <a:ea typeface="Calibri"/>
                          <a:cs typeface="Times New Roman"/>
                        </a:rPr>
                        <a:t>Understand/Use Question Words</a:t>
                      </a:r>
                      <a:endParaRPr lang="en-US" sz="10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dirty="0" smtClean="0"/>
                        <a:t>SL.K.1</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dirty="0" smtClean="0"/>
                        <a:t>SL.K.3</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dirty="0" smtClean="0"/>
                        <a:t>SL.K.5</a:t>
                      </a:r>
                    </a:p>
                    <a:p>
                      <a:r>
                        <a:rPr lang="en-US" sz="1000" dirty="0" smtClean="0"/>
                        <a:t>SL.K.6</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024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63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69661198"/>
              </p:ext>
            </p:extLst>
          </p:nvPr>
        </p:nvGraphicFramePr>
        <p:xfrm>
          <a:off x="304800" y="1905000"/>
          <a:ext cx="8382000" cy="3642360"/>
        </p:xfrm>
        <a:graphic>
          <a:graphicData uri="http://schemas.openxmlformats.org/drawingml/2006/table">
            <a:tbl>
              <a:tblPr firstRow="1" firstCol="1" bandRow="1"/>
              <a:tblGrid>
                <a:gridCol w="3441032"/>
                <a:gridCol w="1435768"/>
                <a:gridCol w="1387643"/>
                <a:gridCol w="1147010"/>
                <a:gridCol w="970547"/>
              </a:tblGrid>
              <a:tr h="5334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CCSS.ELA-LITERACY.W.1.1 Opinion Writing</a:t>
                      </a:r>
                    </a:p>
                    <a:p>
                      <a:pPr marL="0" marR="0" algn="l">
                        <a:lnSpc>
                          <a:spcPct val="100000"/>
                        </a:lnSpc>
                        <a:spcBef>
                          <a:spcPts val="0"/>
                        </a:spcBef>
                        <a:spcAft>
                          <a:spcPts val="0"/>
                        </a:spcAft>
                      </a:pPr>
                      <a:r>
                        <a:rPr lang="en-US" sz="1200" i="0" dirty="0" smtClean="0">
                          <a:effectLst/>
                          <a:latin typeface="+mn-lt"/>
                          <a:ea typeface="Calibri"/>
                          <a:cs typeface="Times New Roman"/>
                        </a:rPr>
                        <a:t>Write opinion pieces in which they introduce the topic or name the book they are writing about, state an opinion, supply a reason for the opinion, and provide some sense of closure.</a:t>
                      </a:r>
                      <a:endParaRPr lang="en-US" sz="1200"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5">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A New Kid in Town </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Bottlenose Dolphins</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The Storm</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Spinning Storm</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W.1.1a,b</a:t>
                      </a:r>
                    </a:p>
                    <a:p>
                      <a:pPr marL="0" marR="0" algn="ctr">
                        <a:lnSpc>
                          <a:spcPct val="100000"/>
                        </a:lnSpc>
                        <a:spcBef>
                          <a:spcPts val="0"/>
                        </a:spcBef>
                        <a:spcAft>
                          <a:spcPts val="0"/>
                        </a:spcAft>
                      </a:pPr>
                      <a:r>
                        <a:rPr lang="en-US" sz="1000" b="0" u="none" dirty="0" smtClean="0">
                          <a:effectLst/>
                          <a:latin typeface="Calibri"/>
                          <a:ea typeface="Calibri"/>
                          <a:cs typeface="Times New Roman"/>
                        </a:rPr>
                        <a:t>Target 6a</a:t>
                      </a:r>
                      <a:endParaRPr lang="en-US" sz="1000" b="0" u="none" dirty="0">
                        <a:effectLst/>
                        <a:latin typeface="Calibri"/>
                        <a:ea typeface="Calibri"/>
                        <a:cs typeface="Times New Roman"/>
                      </a:endParaRPr>
                    </a:p>
                    <a:p>
                      <a:pPr marL="0" marR="0" algn="ctr">
                        <a:lnSpc>
                          <a:spcPct val="100000"/>
                        </a:lnSpc>
                        <a:spcBef>
                          <a:spcPts val="0"/>
                        </a:spcBef>
                        <a:spcAft>
                          <a:spcPts val="0"/>
                        </a:spcAft>
                      </a:pPr>
                      <a:r>
                        <a:rPr lang="en-US" sz="1000" dirty="0" smtClean="0">
                          <a:solidFill>
                            <a:schemeClr val="tx1"/>
                          </a:solidFill>
                          <a:effectLst/>
                          <a:latin typeface="Calibri"/>
                          <a:ea typeface="Calibri"/>
                          <a:cs typeface="Times New Roman"/>
                        </a:rPr>
                        <a:t>name</a:t>
                      </a:r>
                      <a:r>
                        <a:rPr lang="en-US" sz="1000" baseline="0" dirty="0" smtClean="0">
                          <a:solidFill>
                            <a:schemeClr val="tx1"/>
                          </a:solidFill>
                          <a:effectLst/>
                          <a:latin typeface="Calibri"/>
                          <a:ea typeface="Calibri"/>
                          <a:cs typeface="Times New Roman"/>
                        </a:rPr>
                        <a:t>  topic and state opinion</a:t>
                      </a:r>
                      <a:endParaRPr lang="en-US" sz="1000"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effectLst/>
                        <a:latin typeface="Calibri"/>
                        <a:ea typeface="Calibri"/>
                        <a:cs typeface="Times New Roman"/>
                      </a:endParaRPr>
                    </a:p>
                    <a:p>
                      <a:pPr marL="0" marR="0" algn="ctr">
                        <a:lnSpc>
                          <a:spcPct val="100000"/>
                        </a:lnSpc>
                        <a:spcBef>
                          <a:spcPts val="0"/>
                        </a:spcBef>
                        <a:spcAft>
                          <a:spcPts val="0"/>
                        </a:spcAft>
                      </a:pPr>
                      <a:r>
                        <a:rPr lang="en-US" sz="1400" b="1" u="sng" dirty="0" smtClean="0">
                          <a:effectLst/>
                          <a:latin typeface="Calibri"/>
                          <a:ea typeface="Calibri"/>
                          <a:cs typeface="Times New Roman"/>
                        </a:rPr>
                        <a:t>W.1.1c</a:t>
                      </a:r>
                    </a:p>
                    <a:p>
                      <a:pPr marL="0" marR="0" algn="ctr">
                        <a:lnSpc>
                          <a:spcPct val="100000"/>
                        </a:lnSpc>
                        <a:spcBef>
                          <a:spcPts val="0"/>
                        </a:spcBef>
                        <a:spcAft>
                          <a:spcPts val="0"/>
                        </a:spcAft>
                      </a:pPr>
                      <a:r>
                        <a:rPr lang="en-US" sz="1000" b="0" u="none" dirty="0" smtClean="0">
                          <a:effectLst/>
                          <a:latin typeface="Calibri"/>
                          <a:ea typeface="Calibri"/>
                          <a:cs typeface="Times New Roman"/>
                        </a:rPr>
                        <a:t>Target 6b</a:t>
                      </a:r>
                    </a:p>
                    <a:p>
                      <a:pPr marL="0" marR="0" algn="ctr">
                        <a:lnSpc>
                          <a:spcPct val="100000"/>
                        </a:lnSpc>
                        <a:spcBef>
                          <a:spcPts val="0"/>
                        </a:spcBef>
                        <a:spcAft>
                          <a:spcPts val="0"/>
                        </a:spcAft>
                      </a:pPr>
                      <a:r>
                        <a:rPr lang="en-US" sz="1000" b="0" u="none" dirty="0" smtClean="0">
                          <a:effectLst/>
                          <a:latin typeface="Calibri"/>
                          <a:ea typeface="Calibri"/>
                          <a:cs typeface="Times New Roman"/>
                        </a:rPr>
                        <a:t>supply a reason for opinion</a:t>
                      </a:r>
                    </a:p>
                    <a:p>
                      <a:pPr marL="0" marR="0" algn="ctr">
                        <a:lnSpc>
                          <a:spcPct val="100000"/>
                        </a:lnSpc>
                        <a:spcBef>
                          <a:spcPts val="0"/>
                        </a:spcBef>
                        <a:spcAft>
                          <a:spcPts val="0"/>
                        </a:spcAft>
                      </a:pPr>
                      <a:endParaRPr lang="en-US" sz="1000" b="0"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L.1.1.6</a:t>
                      </a:r>
                    </a:p>
                    <a:p>
                      <a:pPr marL="0" marR="0" algn="ctr">
                        <a:lnSpc>
                          <a:spcPct val="100000"/>
                        </a:lnSpc>
                        <a:spcBef>
                          <a:spcPts val="0"/>
                        </a:spcBef>
                        <a:spcAft>
                          <a:spcPts val="0"/>
                        </a:spcAft>
                      </a:pPr>
                      <a:r>
                        <a:rPr lang="en-US" sz="1000" u="none" dirty="0" smtClean="0">
                          <a:effectLst/>
                          <a:latin typeface="Calibri"/>
                          <a:ea typeface="Calibri"/>
                          <a:cs typeface="Times New Roman"/>
                        </a:rPr>
                        <a:t>recognize a complete sentence</a:t>
                      </a:r>
                      <a:endParaRPr lang="en-US" sz="1000"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L.1.1a</a:t>
                      </a:r>
                    </a:p>
                    <a:p>
                      <a:pPr marL="0" marR="0" algn="ctr">
                        <a:lnSpc>
                          <a:spcPct val="100000"/>
                        </a:lnSpc>
                        <a:spcBef>
                          <a:spcPts val="0"/>
                        </a:spcBef>
                        <a:spcAft>
                          <a:spcPts val="0"/>
                        </a:spcAft>
                      </a:pPr>
                      <a:r>
                        <a:rPr lang="en-US" sz="1000" b="0" u="none" dirty="0" smtClean="0">
                          <a:effectLst/>
                          <a:latin typeface="Calibri"/>
                          <a:ea typeface="Calibri"/>
                          <a:cs typeface="Times New Roman"/>
                        </a:rPr>
                        <a:t>recognize correct capitals</a:t>
                      </a:r>
                      <a:endParaRPr lang="en-US" sz="1000" b="0"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CCSS.ELA-LITERACY.W.1.2 Informational Writing</a:t>
                      </a:r>
                    </a:p>
                    <a:p>
                      <a:pPr marL="0" marR="0" algn="ctr">
                        <a:lnSpc>
                          <a:spcPct val="100000"/>
                        </a:lnSpc>
                        <a:spcBef>
                          <a:spcPts val="0"/>
                        </a:spcBef>
                        <a:spcAft>
                          <a:spcPts val="0"/>
                        </a:spcAft>
                      </a:pPr>
                      <a:r>
                        <a:rPr lang="en-US" sz="1100" dirty="0" smtClean="0">
                          <a:effectLst/>
                          <a:latin typeface="+mn-lt"/>
                          <a:ea typeface="Calibri"/>
                          <a:cs typeface="Times New Roman"/>
                        </a:rPr>
                        <a:t>Write informative/explanatory texts in which they name a topic, supply some facts about the topic, and provide some sense of closure.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Snappy the Penguin</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dirty="0" smtClean="0">
                          <a:effectLst/>
                          <a:latin typeface="+mn-lt"/>
                          <a:ea typeface="Calibri"/>
                          <a:cs typeface="Times New Roman"/>
                        </a:rPr>
                        <a:t>Penguins</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Three Frogs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Frogs have Special Skin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W.1.2c</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Target 3a</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provide</a:t>
                      </a:r>
                      <a:r>
                        <a:rPr lang="en-US" sz="1000" b="0" u="none" baseline="0" dirty="0" smtClean="0">
                          <a:solidFill>
                            <a:schemeClr val="tx1"/>
                          </a:solidFill>
                          <a:effectLst/>
                          <a:latin typeface="Calibri"/>
                          <a:ea typeface="Calibri"/>
                          <a:cs typeface="Times New Roman"/>
                        </a:rPr>
                        <a:t> closure or conclusion</a:t>
                      </a:r>
                      <a:endParaRPr lang="en-US" sz="1000" b="0"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W.1.2b</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supply facts about a topic</a:t>
                      </a:r>
                      <a:endParaRPr lang="en-US" sz="1000" b="0"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L.1.5d</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shades of word meaning</a:t>
                      </a:r>
                      <a:endParaRPr lang="en-US" sz="1000" b="0"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L.1.2c</a:t>
                      </a:r>
                    </a:p>
                    <a:p>
                      <a:pPr marL="0" marR="0" algn="ctr">
                        <a:lnSpc>
                          <a:spcPct val="100000"/>
                        </a:lnSpc>
                        <a:spcBef>
                          <a:spcPts val="0"/>
                        </a:spcBef>
                        <a:spcAft>
                          <a:spcPts val="0"/>
                        </a:spcAft>
                      </a:pPr>
                      <a:r>
                        <a:rPr lang="en-US" sz="1000" b="0" u="none" dirty="0" smtClean="0">
                          <a:solidFill>
                            <a:schemeClr val="tx1"/>
                          </a:solidFill>
                          <a:effectLst/>
                          <a:latin typeface="Calibri"/>
                          <a:ea typeface="Calibri"/>
                          <a:cs typeface="Times New Roman"/>
                        </a:rPr>
                        <a:t>using commas</a:t>
                      </a:r>
                      <a:endParaRPr lang="en-US" sz="1000" b="0"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567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1713</TotalTime>
  <Words>12172</Words>
  <Application>Microsoft Office PowerPoint</Application>
  <PresentationFormat>On-screen Show (4:3)</PresentationFormat>
  <Paragraphs>2866</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157</cp:revision>
  <cp:lastPrinted>2014-09-01T13:52:55Z</cp:lastPrinted>
  <dcterms:created xsi:type="dcterms:W3CDTF">2014-05-25T18:54:09Z</dcterms:created>
  <dcterms:modified xsi:type="dcterms:W3CDTF">2015-09-30T18:55:41Z</dcterms:modified>
</cp:coreProperties>
</file>