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3" r:id="rId4"/>
    <p:sldId id="260" r:id="rId5"/>
    <p:sldId id="273" r:id="rId6"/>
    <p:sldId id="272" r:id="rId7"/>
    <p:sldId id="274" r:id="rId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37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9" autoAdjust="0"/>
  </p:normalViewPr>
  <p:slideViewPr>
    <p:cSldViewPr>
      <p:cViewPr>
        <p:scale>
          <a:sx n="95" d="100"/>
          <a:sy n="95" d="100"/>
        </p:scale>
        <p:origin x="-787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ED5918-B7F0-4933-AAAD-50FEAFF760B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EF4B90-5D30-4E4F-9D44-383159F3E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98AF95-B71C-480A-99B0-18E8645B863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C60957-17C8-45FE-887A-B6E418BA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0957-17C8-45FE-887A-B6E418BA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4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2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9CC6-AE24-4D2F-91DF-EF64628B9D7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5391-24E8-4D12-8A1B-20C28C46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xil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15949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Quantitative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00" y="2537936"/>
            <a:ext cx="3429000" cy="830997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Flesch-Kincaid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Grade Equivalent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355" y="5357336"/>
            <a:ext cx="3429000" cy="46166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Lexile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2100" y="3528536"/>
            <a:ext cx="331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2060"/>
                </a:solidFill>
              </a:rPr>
              <a:t>Measures: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002060"/>
                </a:solidFill>
              </a:rPr>
              <a:t>Sentence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002060"/>
                </a:solidFill>
              </a:rPr>
              <a:t>Number of Words in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002060"/>
                </a:solidFill>
              </a:rPr>
              <a:t>Average Number of Letters Per Word</a:t>
            </a:r>
            <a:endParaRPr lang="en-US" sz="1400" b="1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0355" y="5966936"/>
            <a:ext cx="3314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2060"/>
                </a:solidFill>
              </a:rPr>
              <a:t>Measures:</a:t>
            </a:r>
          </a:p>
          <a:p>
            <a:r>
              <a:rPr lang="en-US" sz="1400" b="1" u="sng" dirty="0" smtClean="0">
                <a:solidFill>
                  <a:srgbClr val="002060"/>
                </a:solidFill>
              </a:rPr>
              <a:t>Sentence Length</a:t>
            </a:r>
          </a:p>
          <a:p>
            <a:r>
              <a:rPr lang="en-US" sz="1400" b="1" u="sng" dirty="0" smtClean="0">
                <a:solidFill>
                  <a:srgbClr val="002060"/>
                </a:solidFill>
              </a:rPr>
              <a:t>Word Frequency</a:t>
            </a:r>
            <a:endParaRPr lang="en-US" sz="1400" b="1" u="sng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29054" y="69365"/>
            <a:ext cx="1333891" cy="1223702"/>
            <a:chOff x="3484863" y="381000"/>
            <a:chExt cx="4357676" cy="464746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8" t="27579" r="57257" b="35558"/>
            <a:stretch/>
          </p:blipFill>
          <p:spPr bwMode="auto">
            <a:xfrm>
              <a:off x="3733800" y="381000"/>
              <a:ext cx="4065972" cy="3595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484863" y="3976457"/>
              <a:ext cx="4357676" cy="1052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CCSS </a:t>
              </a:r>
              <a:r>
                <a: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Part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51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249"/>
              </p:ext>
            </p:extLst>
          </p:nvPr>
        </p:nvGraphicFramePr>
        <p:xfrm>
          <a:off x="525294" y="3506011"/>
          <a:ext cx="5638799" cy="2551784"/>
        </p:xfrm>
        <a:graphic>
          <a:graphicData uri="http://schemas.openxmlformats.org/drawingml/2006/table">
            <a:tbl>
              <a:tblPr/>
              <a:tblGrid>
                <a:gridCol w="293219"/>
                <a:gridCol w="1788436"/>
                <a:gridCol w="1635412"/>
                <a:gridCol w="1635412"/>
                <a:gridCol w="286320"/>
              </a:tblGrid>
              <a:tr h="514671">
                <a:tc rowSpan="7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1" marR="6671" marT="66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Two Quantitative</a:t>
                      </a:r>
                      <a:r>
                        <a:rPr lang="en-US" sz="1200" b="1" i="0" u="sng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Measures</a:t>
                      </a:r>
                      <a:endParaRPr lang="en-US" sz="1200" b="1" i="0" u="sng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Conversion Table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Common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Core Band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Flesch-Kincaid®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Lexile Framework®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nd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- 3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1.98 - 5.34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420 - 820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- 5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4.51 - 7.73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740 - 1010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8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6.51 - 10.34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925 - 1185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10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8.32 - 12.12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10.50 - 1335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r>
                        <a:rPr lang="en-US" sz="12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CCR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10.34 - 14.20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11.85 - 1385</a:t>
                      </a:r>
                    </a:p>
                  </a:txBody>
                  <a:tcPr marL="6671" marR="6671" marT="6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572000" y="4953000"/>
            <a:ext cx="990600" cy="6096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1715416"/>
            <a:ext cx="5638800" cy="914400"/>
            <a:chOff x="457200" y="304800"/>
            <a:chExt cx="5638800" cy="914400"/>
          </a:xfrm>
        </p:grpSpPr>
        <p:sp>
          <p:nvSpPr>
            <p:cNvPr id="7" name="Oval 6"/>
            <p:cNvSpPr/>
            <p:nvPr/>
          </p:nvSpPr>
          <p:spPr>
            <a:xfrm>
              <a:off x="1171372" y="838200"/>
              <a:ext cx="990600" cy="381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6.8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288277" y="838200"/>
              <a:ext cx="9906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970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" y="304800"/>
              <a:ext cx="26670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Orange – Flesch-Kincaid 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Grade Equivalent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304800"/>
              <a:ext cx="2667000" cy="457200"/>
            </a:xfrm>
            <a:prstGeom prst="rect">
              <a:avLst/>
            </a:prstGeom>
            <a:solidFill>
              <a:srgbClr val="37A9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Blue – Lexile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Lexile Rating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933700" y="4953000"/>
            <a:ext cx="990600" cy="609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685800"/>
            <a:ext cx="57150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Select a passage or part of a text.  Gather the two quantitative measures below.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112" y="6172200"/>
            <a:ext cx="5676088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Quantitative data shows that placement between grades 4 and 8 would be appropriate.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4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163" y="346988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</a:rPr>
              <a:t>Qualitative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00" y="1029176"/>
            <a:ext cx="3429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 Text </a:t>
            </a:r>
            <a:r>
              <a:rPr lang="en-US" sz="2800" b="1" u="sng" dirty="0" smtClean="0">
                <a:solidFill>
                  <a:srgbClr val="002060"/>
                </a:solidFill>
              </a:rPr>
              <a:t>Characteristics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6349" y="2286000"/>
            <a:ext cx="2972795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Structures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6348" y="2895600"/>
            <a:ext cx="2972795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Language Clarity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773" y="3505200"/>
            <a:ext cx="2972795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Knowledge Demands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1605" y="1677322"/>
            <a:ext cx="2972795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Levels of Meaning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112" y="4344063"/>
            <a:ext cx="5676088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Start with the lowest common core grade-level band circled from the quantitative analysis.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0110"/>
              </p:ext>
            </p:extLst>
          </p:nvPr>
        </p:nvGraphicFramePr>
        <p:xfrm>
          <a:off x="228600" y="5217160"/>
          <a:ext cx="6477000" cy="270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524000"/>
                <a:gridCol w="1143000"/>
                <a:gridCol w="990600"/>
                <a:gridCol w="914400"/>
                <a:gridCol w="609600"/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000" b="1" u="sng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Qualitative Factors</a:t>
                      </a:r>
                      <a:endParaRPr lang="en-US" sz="1000" b="1" u="sng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Rate your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text from easiest to most difficult between bands.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Beginning</a:t>
                      </a:r>
                      <a:r>
                        <a:rPr lang="en-US" sz="1000" b="1" baseline="0" dirty="0" smtClean="0">
                          <a:solidFill>
                            <a:srgbClr val="002060"/>
                          </a:solidFill>
                        </a:rPr>
                        <a:t> of lower (band) grade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End of lower (band) grade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Beginning of higher (band) to mid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End of higher</a:t>
                      </a:r>
                      <a:r>
                        <a:rPr lang="en-US" sz="1000" b="1" baseline="0" dirty="0" smtClean="0">
                          <a:solidFill>
                            <a:srgbClr val="002060"/>
                          </a:solidFill>
                        </a:rPr>
                        <a:t> (band) 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grade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Not suited to band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Purpose/Meaning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Structure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Language Clarity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Language 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Overall Placement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752600" y="6248400"/>
            <a:ext cx="4572000" cy="1544543"/>
            <a:chOff x="3657600" y="4426548"/>
            <a:chExt cx="3581400" cy="154454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657600" y="4426548"/>
              <a:ext cx="35814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657600" y="4800600"/>
              <a:ext cx="35814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57600" y="5188548"/>
              <a:ext cx="35814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57600" y="5645748"/>
              <a:ext cx="35814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57600" y="5971091"/>
              <a:ext cx="35814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82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63707"/>
              </p:ext>
            </p:extLst>
          </p:nvPr>
        </p:nvGraphicFramePr>
        <p:xfrm>
          <a:off x="152400" y="685800"/>
          <a:ext cx="6629400" cy="7053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219200"/>
                <a:gridCol w="1371600"/>
                <a:gridCol w="1295400"/>
                <a:gridCol w="129540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Informational Text Complexity Qualitative Rubrics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Beginning</a:t>
                      </a:r>
                      <a:r>
                        <a:rPr lang="en-US" sz="1000" b="1" baseline="0" dirty="0" smtClean="0"/>
                        <a:t> of Lower Band to Mid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End of Lower Band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Beginning of Higher Band to Mid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End of Higher Band</a:t>
                      </a:r>
                      <a:endParaRPr lang="en-US" sz="1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u="sng" dirty="0" smtClean="0"/>
                        <a:t>Purpose and Meaning</a:t>
                      </a:r>
                      <a:r>
                        <a:rPr lang="en-US" sz="1000" b="1" dirty="0" smtClean="0"/>
                        <a:t>:</a:t>
                      </a:r>
                    </a:p>
                    <a:p>
                      <a:r>
                        <a:rPr lang="en-US" sz="900" b="1" dirty="0" smtClean="0"/>
                        <a:t>References or allusions to other texts, outside ideas or theories</a:t>
                      </a:r>
                      <a:r>
                        <a:rPr lang="en-US" sz="900" b="1" baseline="0" dirty="0" smtClean="0"/>
                        <a:t> are…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None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Few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Some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smtClean="0"/>
                        <a:t>Many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100" b="1" u="sng" dirty="0" smtClean="0"/>
                        <a:t>Structure:</a:t>
                      </a:r>
                      <a:endParaRPr lang="en-US" sz="1100" b="1" dirty="0" smtClean="0"/>
                    </a:p>
                    <a:p>
                      <a:r>
                        <a:rPr lang="en-US" sz="1100" b="1" u="sng" dirty="0" smtClean="0"/>
                        <a:t>Organization</a:t>
                      </a:r>
                      <a:r>
                        <a:rPr lang="en-US" sz="900" b="1" dirty="0" smtClean="0"/>
                        <a:t> of</a:t>
                      </a:r>
                      <a:r>
                        <a:rPr lang="en-US" sz="900" b="1" baseline="0" dirty="0" smtClean="0"/>
                        <a:t> main idea connects between ideas or events are…</a:t>
                      </a:r>
                    </a:p>
                    <a:p>
                      <a:endParaRPr lang="en-US" sz="1000" b="1" u="none" baseline="0" dirty="0" smtClean="0"/>
                    </a:p>
                    <a:p>
                      <a:r>
                        <a:rPr lang="en-US" sz="1000" b="1" u="sng" baseline="0" dirty="0" smtClean="0"/>
                        <a:t>Text Features/Graphics:</a:t>
                      </a:r>
                    </a:p>
                    <a:p>
                      <a:r>
                        <a:rPr lang="en-US" sz="900" b="0" i="0" u="none" baseline="0" dirty="0" smtClean="0"/>
                        <a:t>Indexes             Headings</a:t>
                      </a:r>
                    </a:p>
                    <a:p>
                      <a:r>
                        <a:rPr lang="en-US" sz="900" b="0" i="0" u="none" baseline="0" dirty="0" smtClean="0"/>
                        <a:t>Glossary            Chapters        </a:t>
                      </a:r>
                    </a:p>
                    <a:p>
                      <a:r>
                        <a:rPr lang="en-US" sz="900" b="0" i="0" u="none" baseline="0" dirty="0" smtClean="0"/>
                        <a:t>Tables                Titles</a:t>
                      </a:r>
                    </a:p>
                    <a:p>
                      <a:r>
                        <a:rPr lang="en-US" sz="900" b="0" i="0" u="none" baseline="0" dirty="0" smtClean="0"/>
                        <a:t>Charts                Bold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Clear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Predictable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Chronological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Description 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Implicit</a:t>
                      </a:r>
                      <a:r>
                        <a:rPr lang="en-US" sz="900" b="1" baseline="0" dirty="0" smtClean="0"/>
                        <a:t> – subtle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Evidence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Generally sequence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Cause/Effect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Problem/Solution</a:t>
                      </a:r>
                      <a:endParaRPr lang="en-US" sz="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Deep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Multiple</a:t>
                      </a:r>
                      <a:r>
                        <a:rPr lang="en-US" sz="900" b="1" baseline="0" dirty="0" smtClean="0"/>
                        <a:t> pathways 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Discipline specific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Compare/Contrast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9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Intricate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Specialized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Investigative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Inductive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deductive</a:t>
                      </a:r>
                      <a:endParaRPr lang="en-US" sz="9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Help understand text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Simple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Not essential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Mostly supplemental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Enhances</a:t>
                      </a:r>
                      <a:r>
                        <a:rPr lang="en-US" sz="900" b="1" baseline="0" dirty="0" smtClean="0"/>
                        <a:t> content understanding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Greatly enhances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Integrated to text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Sometimes essential to understanding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Extensive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Intricate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Necessary to understanding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Information not otherwise included in text</a:t>
                      </a:r>
                      <a:endParaRPr lang="en-US" sz="9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u="sng" dirty="0" smtClean="0"/>
                        <a:t>Language Clarity</a:t>
                      </a:r>
                      <a:r>
                        <a:rPr lang="en-US" sz="1200" b="1" u="none" dirty="0" smtClean="0"/>
                        <a:t>:</a:t>
                      </a:r>
                    </a:p>
                    <a:p>
                      <a:r>
                        <a:rPr lang="en-US" sz="900" b="1" u="sng" dirty="0" smtClean="0"/>
                        <a:t>Conventions </a:t>
                      </a:r>
                      <a:r>
                        <a:rPr lang="en-US" sz="900" b="0" u="none" dirty="0" smtClean="0"/>
                        <a:t>are…</a:t>
                      </a:r>
                      <a:endParaRPr lang="en-US" sz="900" b="0" u="none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Explicit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literal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Largely explicit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Occasional complex meaning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Complex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Abstract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Ironic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Figurative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Dense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Complex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u="sng" dirty="0" smtClean="0"/>
                        <a:t>Vocabulary</a:t>
                      </a:r>
                      <a:r>
                        <a:rPr lang="en-US" sz="1000" b="1" dirty="0" smtClean="0"/>
                        <a:t>: </a:t>
                      </a:r>
                      <a:r>
                        <a:rPr lang="en-US" sz="1000" b="0" dirty="0" smtClean="0"/>
                        <a:t>is…</a:t>
                      </a:r>
                      <a:endParaRPr lang="en-US" sz="1000" b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Contemporary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Familiar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Conversational 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Rarely unfamiliar or overly  academic (mostly as prior)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Somewhat complex language traits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Sometimes unfamiliar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Archaic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Subject specific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Overly academic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/>
                        <a:t>Generally unfamiliar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/>
                        <a:t>Ambiguous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/>
                        <a:t>Misleading purposefully</a:t>
                      </a:r>
                      <a:endParaRPr lang="en-US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u="sng" dirty="0" smtClean="0"/>
                        <a:t>Sentence Structure</a:t>
                      </a:r>
                      <a:endParaRPr lang="en-US" sz="1000" b="1" u="sng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Simple sentences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Simple and compound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Some complex construction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Many complex sentences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Subordinates, phrases, clauses, transitional words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Mainly complex sentences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Multiple concepts</a:t>
                      </a:r>
                      <a:endParaRPr lang="en-US" sz="9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u="sng" dirty="0" smtClean="0"/>
                        <a:t>Knowledge Demand</a:t>
                      </a:r>
                    </a:p>
                    <a:p>
                      <a:r>
                        <a:rPr lang="en-US" sz="900" b="0" u="none" dirty="0" smtClean="0"/>
                        <a:t>Subject</a:t>
                      </a:r>
                      <a:r>
                        <a:rPr lang="en-US" sz="900" b="0" u="none" baseline="0" dirty="0" smtClean="0"/>
                        <a:t> matter knowledge is….</a:t>
                      </a:r>
                      <a:endParaRPr lang="en-US" sz="9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Everyday Knowledge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Simple-Concrete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No</a:t>
                      </a:r>
                      <a:r>
                        <a:rPr lang="en-US" sz="900" b="1" baseline="0" dirty="0" smtClean="0"/>
                        <a:t> references to other texts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Everyday Knowledge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Some discipline-specific</a:t>
                      </a:r>
                      <a:r>
                        <a:rPr lang="en-US" sz="900" b="1" baseline="0" dirty="0" smtClean="0"/>
                        <a:t> knowledge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Simple and complicated ideas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A few references to outside sources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Moderate discipline-specific content</a:t>
                      </a:r>
                      <a:r>
                        <a:rPr lang="en-US" sz="900" b="1" baseline="0" dirty="0" smtClean="0"/>
                        <a:t> knowledge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Theory knowledge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Range of ideas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Challenging abstract concepts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 smtClean="0"/>
                        <a:t>Some references to outside sources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Extensive, specialized theory discipline-specific content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Range of challenging ideas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Many references to outside sources</a:t>
                      </a:r>
                      <a:endParaRPr lang="en-US" sz="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80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6205"/>
              </p:ext>
            </p:extLst>
          </p:nvPr>
        </p:nvGraphicFramePr>
        <p:xfrm>
          <a:off x="152400" y="1219200"/>
          <a:ext cx="6629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228600"/>
                <a:gridCol w="1143000"/>
                <a:gridCol w="304800"/>
                <a:gridCol w="1371600"/>
                <a:gridCol w="381000"/>
                <a:gridCol w="685800"/>
                <a:gridCol w="129540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Informational Text Complexity Reader and Task Considerations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Cognitive Capabilities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Does the reader possess the necessary attention to read and comprehend this specific text</a:t>
                      </a:r>
                      <a:endParaRPr lang="en-US" sz="9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Will the reader be able to remember and make connections among the various details presented in this specific text? 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Does the reader possess the necessary critical/analytic thinking skills to understand the relationships between the main idea, purpose, and/or theme of the text and the various details used to support that main idea, purpose, and/or theme?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Will this specific text help to develop the attention, memory, and critical/analytic thinking skills necessary for future reading endeavors?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Reading Skills 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900" b="0" dirty="0" smtClean="0"/>
                        <a:t>Does the reader possess the necessary inferencing skills to “read between the lines,” and make connections among elements that may not be explicit in this specific text?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Does the reader possess the necessary visualization skills to imagine what is occurring or what is being described in this specific text?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Does the reader possess the necessary questioning skills to challenge the ideas being presented in this text and consider those ideas from multiple points of view?</a:t>
                      </a:r>
                      <a:endParaRPr lang="en-US" sz="9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Does the reader possess the necessary comprehension strategies to manage the material in this specific text?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Will this specific text help to develop the inferencing skills, visualization skills, questioning skills, and comprehension strategies necessary for future reading endeavors?</a:t>
                      </a:r>
                      <a:endParaRPr lang="en-US" sz="900" b="0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Motivation and Engagement with Task and Text </a:t>
                      </a:r>
                      <a:endParaRPr lang="en-US" sz="9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900" b="0" dirty="0" smtClean="0"/>
                        <a:t>Will the reader understand the purpose</a:t>
                      </a:r>
                      <a:r>
                        <a:rPr lang="en-US" sz="900" b="0" baseline="0" dirty="0" smtClean="0"/>
                        <a:t> </a:t>
                      </a:r>
                      <a:r>
                        <a:rPr lang="en-US" sz="900" b="0" dirty="0" smtClean="0"/>
                        <a:t>which might shift over the course of the reading experience</a:t>
                      </a:r>
                      <a:r>
                        <a:rPr lang="en-US" sz="900" b="0" baseline="0" dirty="0" smtClean="0"/>
                        <a:t> </a:t>
                      </a:r>
                      <a:r>
                        <a:rPr lang="en-US" sz="900" b="0" dirty="0" smtClean="0"/>
                        <a:t>for reading this specific text (i.e., skimming, studying to retain content, close reading for analysis, etc.)?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Will the reader be interested in the content of this specific text?</a:t>
                      </a:r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0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9569" y="193431"/>
            <a:ext cx="6324600" cy="8569569"/>
            <a:chOff x="269569" y="193431"/>
            <a:chExt cx="6324600" cy="8569569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302142"/>
              <a:ext cx="6183801" cy="8460858"/>
              <a:chOff x="228600" y="152400"/>
              <a:chExt cx="6331974" cy="891805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2" t="15235" r="55703" b="9764"/>
              <a:stretch/>
            </p:blipFill>
            <p:spPr bwMode="auto">
              <a:xfrm>
                <a:off x="228600" y="152400"/>
                <a:ext cx="6331974" cy="5034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3" t="29334" r="56797" b="13086"/>
              <a:stretch/>
            </p:blipFill>
            <p:spPr bwMode="auto">
              <a:xfrm>
                <a:off x="256196" y="5169877"/>
                <a:ext cx="6156205" cy="390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69569" y="193431"/>
              <a:ext cx="6324600" cy="853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29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85800"/>
            <a:ext cx="5638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How to Find the Grade Equivalent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Open Word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On the Tools Menu, Click Options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Select Proofing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Under </a:t>
            </a:r>
            <a:r>
              <a:rPr lang="en-US" sz="1200" i="1" dirty="0"/>
              <a:t>When correcting grammar in Outlook, select the Check grammar with spelling check box.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Select the </a:t>
            </a:r>
            <a:r>
              <a:rPr lang="en-US" sz="1200" i="1" dirty="0"/>
              <a:t>Show readability statistics check box.</a:t>
            </a:r>
            <a:endParaRPr lang="en-US" sz="1200" dirty="0"/>
          </a:p>
          <a:p>
            <a:r>
              <a:rPr lang="en-US" sz="1200" dirty="0"/>
              <a:t>After you enable this feature, open a file that you want to check, and check the spelling, or copy and paste a text in a word document. When Outlook or Word finishes checking the spelling and grammar, it displays information about the reading level of the document.</a:t>
            </a:r>
          </a:p>
          <a:p>
            <a:r>
              <a:rPr lang="en-US" sz="1200" dirty="0"/>
              <a:t> </a:t>
            </a:r>
          </a:p>
          <a:p>
            <a:r>
              <a:rPr lang="en-US" sz="1200" b="1" u="sng" dirty="0"/>
              <a:t>How to find the Lexile</a:t>
            </a:r>
            <a:endParaRPr lang="en-US" sz="1200" dirty="0"/>
          </a:p>
          <a:p>
            <a:r>
              <a:rPr lang="en-US" sz="1200" b="1" u="sng" dirty="0"/>
              <a:t>Prepare your passage to be analyzed:</a:t>
            </a:r>
            <a:endParaRPr lang="en-US" sz="1200" dirty="0"/>
          </a:p>
          <a:p>
            <a:r>
              <a:rPr lang="en-US" sz="1200" dirty="0"/>
              <a:t>Before starting you must prepare your passage to be analyzed.  Copy and paste the passage you want analyzed onto a word document.  Save your passage.  Then re-open and make a new copy of the passage by saving your passage and selecting Plain Text (instead of word document).  A file conversion will appear.  Select “Allow Character Substitution.”   This is the document the Lexile analyzer will accept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Go to the Lexile Framework for Reading: </a:t>
            </a:r>
            <a:r>
              <a:rPr lang="en-US" sz="1200" u="sng" dirty="0">
                <a:hlinkClick r:id="rId2"/>
              </a:rPr>
              <a:t>http://www.lexile.com/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Select Use Lexile Measures – then Lexile Analyzer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Register (or if you are a member sign in).  This is free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Scroll down to My Tools (Lexile Analyzer) and select English or Spanish Analyzer (be sure to click on “I Have Access to…) not the professional user.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The Get a Lexile Text Measure will appear and Submit a File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Select Browse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Upload your passage and select “Submit”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Your Results will read: For our purposes you will only need the Lexile Measure (L)</a:t>
            </a:r>
          </a:p>
          <a:p>
            <a:pPr marL="452438" lvl="0" indent="-171450">
              <a:buFont typeface="Arial" panose="020B0604020202020204" pitchFamily="34" charset="0"/>
              <a:buChar char="•"/>
            </a:pPr>
            <a:r>
              <a:rPr lang="en-US" sz="1200" b="1" u="sng" dirty="0"/>
              <a:t>Lexile Measure</a:t>
            </a:r>
            <a:endParaRPr lang="en-US" sz="1200" dirty="0"/>
          </a:p>
          <a:p>
            <a:pPr marL="452438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Mean Sentence Length</a:t>
            </a:r>
          </a:p>
          <a:p>
            <a:pPr marL="452438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Mean Log Word Frequency</a:t>
            </a:r>
          </a:p>
          <a:p>
            <a:pPr marL="452438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Word Count</a:t>
            </a:r>
          </a:p>
        </p:txBody>
      </p:sp>
    </p:spTree>
    <p:extLst>
      <p:ext uri="{BB962C8B-B14F-4D97-AF65-F5344CB8AC3E}">
        <p14:creationId xmlns:p14="http://schemas.microsoft.com/office/powerpoint/2010/main" val="429433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858</Words>
  <Application>Microsoft Office PowerPoint</Application>
  <PresentationFormat>On-screen Show (4:3)</PresentationFormat>
  <Paragraphs>205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Richmond, Susan</dc:creator>
  <cp:lastModifiedBy>Susan Richmond</cp:lastModifiedBy>
  <cp:revision>36</cp:revision>
  <cp:lastPrinted>2014-02-19T22:24:00Z</cp:lastPrinted>
  <dcterms:created xsi:type="dcterms:W3CDTF">2014-02-12T23:00:42Z</dcterms:created>
  <dcterms:modified xsi:type="dcterms:W3CDTF">2015-09-25T16:34:52Z</dcterms:modified>
</cp:coreProperties>
</file>