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60" r:id="rId4"/>
  </p:sldMasterIdLst>
  <p:notesMasterIdLst>
    <p:notesMasterId r:id="rId7"/>
  </p:notesMasterIdLst>
  <p:handoutMasterIdLst>
    <p:handoutMasterId r:id="rId8"/>
  </p:handoutMasterIdLst>
  <p:sldIdLst>
    <p:sldId id="262" r:id="rId5"/>
    <p:sldId id="26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A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0000" autoAdjust="0"/>
  </p:normalViewPr>
  <p:slideViewPr>
    <p:cSldViewPr>
      <p:cViewPr>
        <p:scale>
          <a:sx n="75" d="100"/>
          <a:sy n="75" d="100"/>
        </p:scale>
        <p:origin x="-58"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92D916-6E68-4CB0-8F6E-DA3CCC4CD9B3}" type="datetimeFigureOut">
              <a:rPr lang="en-US" smtClean="0"/>
              <a:t>9/19/2015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6268402-802A-4B67-894E-860029AA9671}" type="slidenum">
              <a:rPr lang="en-US" smtClean="0"/>
              <a:t>‹#›</a:t>
            </a:fld>
            <a:endParaRPr lang="en-US"/>
          </a:p>
        </p:txBody>
      </p:sp>
    </p:spTree>
    <p:extLst>
      <p:ext uri="{BB962C8B-B14F-4D97-AF65-F5344CB8AC3E}">
        <p14:creationId xmlns:p14="http://schemas.microsoft.com/office/powerpoint/2010/main" val="887924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111339-2898-46B8-B83C-3C9AC78D5F9B}" type="datetimeFigureOut">
              <a:rPr lang="en-US" smtClean="0"/>
              <a:t>9/19/2015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CF146F-1219-471A-A42E-37DC49D4926A}" type="slidenum">
              <a:rPr lang="en-US" smtClean="0"/>
              <a:t>‹#›</a:t>
            </a:fld>
            <a:endParaRPr lang="en-US"/>
          </a:p>
        </p:txBody>
      </p:sp>
    </p:spTree>
    <p:extLst>
      <p:ext uri="{BB962C8B-B14F-4D97-AF65-F5344CB8AC3E}">
        <p14:creationId xmlns:p14="http://schemas.microsoft.com/office/powerpoint/2010/main" val="90549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Susan</a:t>
            </a:r>
          </a:p>
          <a:p>
            <a:r>
              <a:rPr lang="en-US" baseline="0" dirty="0" smtClean="0"/>
              <a:t>These are the 3 ELA shifts.  The first says regular practice with complex text and its academic vocabulary.</a:t>
            </a:r>
          </a:p>
          <a:p>
            <a:r>
              <a:rPr lang="en-US" baseline="0" dirty="0" smtClean="0"/>
              <a:t>During the range of instruction the first thing we teach is the background knowledge of the content.  This is Shift 3.</a:t>
            </a:r>
          </a:p>
          <a:p>
            <a:r>
              <a:rPr lang="en-US" baseline="0" dirty="0" smtClean="0"/>
              <a:t>Then, word meaning/vocabulary is brought in.  Students learn to navigate the text structure as they read.</a:t>
            </a:r>
          </a:p>
          <a:p>
            <a:r>
              <a:rPr lang="en-US" baseline="0" dirty="0" smtClean="0"/>
              <a:t>During and after reading they answer questions requiring reasoning with evidence.  A final phase of instruction is analyzing texts within and across contents and domains.</a:t>
            </a:r>
          </a:p>
          <a:p>
            <a:endParaRPr lang="en-US" baseline="0" dirty="0" smtClean="0"/>
          </a:p>
          <a:p>
            <a:r>
              <a:rPr lang="en-US" baseline="0" dirty="0" smtClean="0"/>
              <a:t>This normal range of instruction flows with our pacing guides and thus should flow with our assessments. This is bridging instruction to assessment.  Not only are we following the range of instruction in our assessments, but the standards follow the same flow from the DOK level 1 to DOK 4.</a:t>
            </a:r>
          </a:p>
        </p:txBody>
      </p:sp>
      <p:sp>
        <p:nvSpPr>
          <p:cNvPr id="4" name="Slide Number Placeholder 3"/>
          <p:cNvSpPr>
            <a:spLocks noGrp="1"/>
          </p:cNvSpPr>
          <p:nvPr>
            <p:ph type="sldNum" sz="quarter" idx="10"/>
          </p:nvPr>
        </p:nvSpPr>
        <p:spPr/>
        <p:txBody>
          <a:bodyPr/>
          <a:lstStyle/>
          <a:p>
            <a:fld id="{A8CF146F-1219-471A-A42E-37DC49D4926A}" type="slidenum">
              <a:rPr lang="en-US" smtClean="0"/>
              <a:t>1</a:t>
            </a:fld>
            <a:endParaRPr lang="en-US"/>
          </a:p>
        </p:txBody>
      </p:sp>
    </p:spTree>
    <p:extLst>
      <p:ext uri="{BB962C8B-B14F-4D97-AF65-F5344CB8AC3E}">
        <p14:creationId xmlns:p14="http://schemas.microsoft.com/office/powerpoint/2010/main" val="7762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Susan</a:t>
            </a:r>
          </a:p>
          <a:p>
            <a:r>
              <a:rPr lang="en-US" baseline="0" dirty="0" smtClean="0"/>
              <a:t>These are the 3 ELA shifts.  The first says regular practice with complex text and its academic vocabulary.</a:t>
            </a:r>
          </a:p>
          <a:p>
            <a:r>
              <a:rPr lang="en-US" baseline="0" dirty="0" smtClean="0"/>
              <a:t>During the range of instruction the first thing we teach is the background knowledge of the content.  This is Shift 3.</a:t>
            </a:r>
          </a:p>
          <a:p>
            <a:r>
              <a:rPr lang="en-US" baseline="0" dirty="0" smtClean="0"/>
              <a:t>Then, word meaning/vocabulary is brought in.  Students learn to navigate the text structure as they read.</a:t>
            </a:r>
          </a:p>
          <a:p>
            <a:r>
              <a:rPr lang="en-US" baseline="0" dirty="0" smtClean="0"/>
              <a:t>During and after reading they answer questions requiring reasoning with evidence.  A final phase of instruction is analyzing texts within and across contents and domains.</a:t>
            </a:r>
          </a:p>
          <a:p>
            <a:endParaRPr lang="en-US" baseline="0" dirty="0" smtClean="0"/>
          </a:p>
          <a:p>
            <a:r>
              <a:rPr lang="en-US" baseline="0" dirty="0" smtClean="0"/>
              <a:t>This normal range of instruction flows with our pacing guides and thus should flow with our assessments. This is bridging instruction to assessment.  Not only are we following the range of instruction in our assessments, but the standards follow the same flow from the DOK level 1 to DOK 4.</a:t>
            </a:r>
          </a:p>
        </p:txBody>
      </p:sp>
      <p:sp>
        <p:nvSpPr>
          <p:cNvPr id="4" name="Slide Number Placeholder 3"/>
          <p:cNvSpPr>
            <a:spLocks noGrp="1"/>
          </p:cNvSpPr>
          <p:nvPr>
            <p:ph type="sldNum" sz="quarter" idx="10"/>
          </p:nvPr>
        </p:nvSpPr>
        <p:spPr/>
        <p:txBody>
          <a:bodyPr/>
          <a:lstStyle/>
          <a:p>
            <a:fld id="{A8CF146F-1219-471A-A42E-37DC49D4926A}" type="slidenum">
              <a:rPr lang="en-US" smtClean="0"/>
              <a:t>2</a:t>
            </a:fld>
            <a:endParaRPr lang="en-US"/>
          </a:p>
        </p:txBody>
      </p:sp>
    </p:spTree>
    <p:extLst>
      <p:ext uri="{BB962C8B-B14F-4D97-AF65-F5344CB8AC3E}">
        <p14:creationId xmlns:p14="http://schemas.microsoft.com/office/powerpoint/2010/main" val="776233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3439E-55DB-4051-A98D-1259DECC896C}"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15887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6EB15-CEB2-4611-8F1F-AFC165D37014}"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131121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636B-3ADF-41FC-B217-A76872B86B23}"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2334357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C132-0B97-40B3-9F9C-76C7BD013816}"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2315120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040D8-475A-4E71-AEF4-9B8E536349DE}"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3555085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170E0-C28B-444F-82C5-C96164942526}"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2972697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59AC1-7450-43A0-AACC-152831C8F45D}"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2523378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FC9654-A0AB-43CE-8EE6-6F7ACEF592DD}"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4029665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4A398-E77A-4A86-B329-290BBB8C0E2C}" type="datetime1">
              <a:rPr lang="en-US" smtClean="0"/>
              <a:t>9/19/2015</a:t>
            </a:fld>
            <a:endParaRPr lang="en-US"/>
          </a:p>
        </p:txBody>
      </p:sp>
      <p:sp>
        <p:nvSpPr>
          <p:cNvPr id="8" name="Footer Placeholder 7"/>
          <p:cNvSpPr>
            <a:spLocks noGrp="1"/>
          </p:cNvSpPr>
          <p:nvPr>
            <p:ph type="ftr" sz="quarter" idx="11"/>
          </p:nvPr>
        </p:nvSpPr>
        <p:spPr/>
        <p:txBody>
          <a:bodyPr/>
          <a:lstStyle/>
          <a:p>
            <a:r>
              <a:rPr lang="en-US" smtClean="0"/>
              <a:t>Susan Richmond 2014</a:t>
            </a:r>
            <a:endParaRPr lang="en-US"/>
          </a:p>
        </p:txBody>
      </p:sp>
      <p:sp>
        <p:nvSpPr>
          <p:cNvPr id="9" name="Slide Number Placeholder 8"/>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3580230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1C3720-5F88-4F20-815D-408838A4A4B1}" type="datetime1">
              <a:rPr lang="en-US" smtClean="0"/>
              <a:t>9/19/2015</a:t>
            </a:fld>
            <a:endParaRPr lang="en-US"/>
          </a:p>
        </p:txBody>
      </p:sp>
      <p:sp>
        <p:nvSpPr>
          <p:cNvPr id="4" name="Footer Placeholder 3"/>
          <p:cNvSpPr>
            <a:spLocks noGrp="1"/>
          </p:cNvSpPr>
          <p:nvPr>
            <p:ph type="ftr" sz="quarter" idx="11"/>
          </p:nvPr>
        </p:nvSpPr>
        <p:spPr/>
        <p:txBody>
          <a:bodyPr/>
          <a:lstStyle/>
          <a:p>
            <a:r>
              <a:rPr lang="en-US" smtClean="0"/>
              <a:t>Susan Richmond 2014</a:t>
            </a:r>
            <a:endParaRPr lang="en-US"/>
          </a:p>
        </p:txBody>
      </p:sp>
      <p:sp>
        <p:nvSpPr>
          <p:cNvPr id="5" name="Slide Number Placeholder 4"/>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388920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59BDF-A46F-49E4-8058-B7200EA7EDF1}" type="datetime1">
              <a:rPr lang="en-US" smtClean="0"/>
              <a:t>9/19/2015</a:t>
            </a:fld>
            <a:endParaRPr lang="en-US"/>
          </a:p>
        </p:txBody>
      </p:sp>
      <p:sp>
        <p:nvSpPr>
          <p:cNvPr id="3" name="Footer Placeholder 2"/>
          <p:cNvSpPr>
            <a:spLocks noGrp="1"/>
          </p:cNvSpPr>
          <p:nvPr>
            <p:ph type="ftr" sz="quarter" idx="11"/>
          </p:nvPr>
        </p:nvSpPr>
        <p:spPr/>
        <p:txBody>
          <a:bodyPr/>
          <a:lstStyle/>
          <a:p>
            <a:r>
              <a:rPr lang="en-US" smtClean="0"/>
              <a:t>Susan Richmond 2014</a:t>
            </a:r>
            <a:endParaRPr lang="en-US"/>
          </a:p>
        </p:txBody>
      </p:sp>
      <p:sp>
        <p:nvSpPr>
          <p:cNvPr id="4" name="Slide Number Placeholder 3"/>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56668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128ED-5310-4CF3-9DCE-209279672059}"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lvl1pPr>
              <a:defRPr/>
            </a:lvl1pPr>
          </a:lstStyle>
          <a:p>
            <a:r>
              <a:rPr lang="en-US" dirty="0" smtClean="0"/>
              <a:t>Susan </a:t>
            </a:r>
            <a:r>
              <a:rPr lang="en-US" dirty="0" err="1" smtClean="0"/>
              <a:t>Richhmond</a:t>
            </a:r>
            <a:r>
              <a:rPr lang="en-US" dirty="0" smtClean="0"/>
              <a:t> 2014</a:t>
            </a:r>
            <a:endParaRPr lang="en-US" dirty="0"/>
          </a:p>
        </p:txBody>
      </p:sp>
    </p:spTree>
    <p:extLst>
      <p:ext uri="{BB962C8B-B14F-4D97-AF65-F5344CB8AC3E}">
        <p14:creationId xmlns:p14="http://schemas.microsoft.com/office/powerpoint/2010/main" val="4166087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8E311-5C3D-4837-B452-DD6F5EE21E20}"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99853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44B83E-26AA-48D9-ACA4-C9192BDC6773}"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3653017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FBC4B-A4C7-4B24-B3C6-30AB2EA516F6}"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1636005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F0A1-A8E3-446F-A999-C486F587F8C5}"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71B2BE41-56C3-49BF-8BC1-1EBC5692F6D1}" type="slidenum">
              <a:rPr lang="en-US" smtClean="0"/>
              <a:t>‹#›</a:t>
            </a:fld>
            <a:endParaRPr lang="en-US"/>
          </a:p>
        </p:txBody>
      </p:sp>
    </p:spTree>
    <p:extLst>
      <p:ext uri="{BB962C8B-B14F-4D97-AF65-F5344CB8AC3E}">
        <p14:creationId xmlns:p14="http://schemas.microsoft.com/office/powerpoint/2010/main" val="1965775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71B95-EA42-49F2-967A-2FE80B515F14}"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215197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BC87B-00C4-4D51-8AF7-84AE25B47E4A}"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7563252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1A36F1-0CCF-4626-B051-FB53252A7EA2}"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7052709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F2F2AE-AAF9-4523-A833-4389856E04DB}"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5864528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0B53D-0977-42A8-8E8E-6BED36F652B0}" type="datetime1">
              <a:rPr lang="en-US" smtClean="0"/>
              <a:t>9/19/2015</a:t>
            </a:fld>
            <a:endParaRPr lang="en-US"/>
          </a:p>
        </p:txBody>
      </p:sp>
      <p:sp>
        <p:nvSpPr>
          <p:cNvPr id="8" name="Footer Placeholder 7"/>
          <p:cNvSpPr>
            <a:spLocks noGrp="1"/>
          </p:cNvSpPr>
          <p:nvPr>
            <p:ph type="ftr" sz="quarter" idx="11"/>
          </p:nvPr>
        </p:nvSpPr>
        <p:spPr/>
        <p:txBody>
          <a:bodyPr/>
          <a:lstStyle/>
          <a:p>
            <a:r>
              <a:rPr lang="en-US" smtClean="0"/>
              <a:t>Susan Richmond 2014</a:t>
            </a:r>
            <a:endParaRPr lang="en-US"/>
          </a:p>
        </p:txBody>
      </p:sp>
      <p:sp>
        <p:nvSpPr>
          <p:cNvPr id="9" name="Slide Number Placeholder 8"/>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843245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9609C-2F0E-4E67-8ADC-481961E36DFC}" type="datetime1">
              <a:rPr lang="en-US" smtClean="0"/>
              <a:t>9/19/2015</a:t>
            </a:fld>
            <a:endParaRPr lang="en-US"/>
          </a:p>
        </p:txBody>
      </p:sp>
      <p:sp>
        <p:nvSpPr>
          <p:cNvPr id="4" name="Footer Placeholder 3"/>
          <p:cNvSpPr>
            <a:spLocks noGrp="1"/>
          </p:cNvSpPr>
          <p:nvPr>
            <p:ph type="ftr" sz="quarter" idx="11"/>
          </p:nvPr>
        </p:nvSpPr>
        <p:spPr/>
        <p:txBody>
          <a:bodyPr/>
          <a:lstStyle/>
          <a:p>
            <a:r>
              <a:rPr lang="en-US" smtClean="0"/>
              <a:t>Susan Richmond 2014</a:t>
            </a:r>
            <a:endParaRPr lang="en-US"/>
          </a:p>
        </p:txBody>
      </p:sp>
      <p:sp>
        <p:nvSpPr>
          <p:cNvPr id="5" name="Slide Number Placeholder 4"/>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16500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378BA7-7392-4A56-8A0C-5103000A67AE}" type="datetime1">
              <a:rPr lang="en-US" smtClean="0"/>
              <a:t>9/19/2015</a:t>
            </a:fld>
            <a:endParaRPr lang="en-US"/>
          </a:p>
        </p:txBody>
      </p:sp>
      <p:sp>
        <p:nvSpPr>
          <p:cNvPr id="4" name="Footer Placeholder 3"/>
          <p:cNvSpPr>
            <a:spLocks noGrp="1"/>
          </p:cNvSpPr>
          <p:nvPr>
            <p:ph type="ftr" sz="quarter" idx="11"/>
          </p:nvPr>
        </p:nvSpPr>
        <p:spPr/>
        <p:txBody>
          <a:bodyPr/>
          <a:lstStyle/>
          <a:p>
            <a:r>
              <a:rPr lang="en-US" smtClean="0"/>
              <a:t>Susan Richmond 2014</a:t>
            </a:r>
            <a:endParaRPr lang="en-US"/>
          </a:p>
        </p:txBody>
      </p:sp>
      <p:sp>
        <p:nvSpPr>
          <p:cNvPr id="5" name="Slide Number Placeholder 4"/>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31985687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15A7B-2182-4492-87F2-F326A6139BB1}" type="datetime1">
              <a:rPr lang="en-US" smtClean="0"/>
              <a:t>9/19/2015</a:t>
            </a:fld>
            <a:endParaRPr lang="en-US"/>
          </a:p>
        </p:txBody>
      </p:sp>
      <p:sp>
        <p:nvSpPr>
          <p:cNvPr id="3" name="Footer Placeholder 2"/>
          <p:cNvSpPr>
            <a:spLocks noGrp="1"/>
          </p:cNvSpPr>
          <p:nvPr>
            <p:ph type="ftr" sz="quarter" idx="11"/>
          </p:nvPr>
        </p:nvSpPr>
        <p:spPr/>
        <p:txBody>
          <a:bodyPr/>
          <a:lstStyle/>
          <a:p>
            <a:r>
              <a:rPr lang="en-US" smtClean="0"/>
              <a:t>Susan Richmond 2014</a:t>
            </a:r>
            <a:endParaRPr lang="en-US"/>
          </a:p>
        </p:txBody>
      </p:sp>
      <p:sp>
        <p:nvSpPr>
          <p:cNvPr id="4" name="Slide Number Placeholder 3"/>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851609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81700-179B-40B6-AD11-34C19170F429}"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26408889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67C08-7ADF-4E6C-A41F-6A55DE493BF9}"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13196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14058-20F7-4588-89FF-A1C9E026AE01}"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0339023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80BE3D-4AEC-4799-8A89-20FF99791CF6}"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D3477AAD-850E-440E-8C62-FF63A538E851}" type="slidenum">
              <a:rPr lang="en-US" smtClean="0"/>
              <a:t>‹#›</a:t>
            </a:fld>
            <a:endParaRPr lang="en-US"/>
          </a:p>
        </p:txBody>
      </p:sp>
    </p:spTree>
    <p:extLst>
      <p:ext uri="{BB962C8B-B14F-4D97-AF65-F5344CB8AC3E}">
        <p14:creationId xmlns:p14="http://schemas.microsoft.com/office/powerpoint/2010/main" val="39047094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BC0AF-5A8A-43BD-9CCC-0931B9AFAE7A}"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3412003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C700E2-C28A-47EC-9F0B-45C70FFB25A2}"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22092975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E5D65-435D-4A02-A25F-8328652E5183}"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40303059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36B2C-F8B2-44D7-B5DF-8A81FEBB763C}"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9724509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4FD11-E240-403C-81E3-D1F7B56B6FC4}" type="datetime1">
              <a:rPr lang="en-US" smtClean="0"/>
              <a:t>9/19/2015</a:t>
            </a:fld>
            <a:endParaRPr lang="en-US"/>
          </a:p>
        </p:txBody>
      </p:sp>
      <p:sp>
        <p:nvSpPr>
          <p:cNvPr id="8" name="Footer Placeholder 7"/>
          <p:cNvSpPr>
            <a:spLocks noGrp="1"/>
          </p:cNvSpPr>
          <p:nvPr>
            <p:ph type="ftr" sz="quarter" idx="11"/>
          </p:nvPr>
        </p:nvSpPr>
        <p:spPr/>
        <p:txBody>
          <a:bodyPr/>
          <a:lstStyle/>
          <a:p>
            <a:r>
              <a:rPr lang="en-US" smtClean="0"/>
              <a:t>Susan Richmond 2014</a:t>
            </a:r>
            <a:endParaRPr lang="en-US"/>
          </a:p>
        </p:txBody>
      </p:sp>
      <p:sp>
        <p:nvSpPr>
          <p:cNvPr id="9" name="Slide Number Placeholder 8"/>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254420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2354A-813B-4CCE-8BAB-02EDDCB10B4F}"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384977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49913E-BB77-4FEB-807C-379149384E3A}" type="datetime1">
              <a:rPr lang="en-US" smtClean="0"/>
              <a:t>9/19/2015</a:t>
            </a:fld>
            <a:endParaRPr lang="en-US"/>
          </a:p>
        </p:txBody>
      </p:sp>
      <p:sp>
        <p:nvSpPr>
          <p:cNvPr id="4" name="Footer Placeholder 3"/>
          <p:cNvSpPr>
            <a:spLocks noGrp="1"/>
          </p:cNvSpPr>
          <p:nvPr>
            <p:ph type="ftr" sz="quarter" idx="11"/>
          </p:nvPr>
        </p:nvSpPr>
        <p:spPr/>
        <p:txBody>
          <a:bodyPr/>
          <a:lstStyle/>
          <a:p>
            <a:r>
              <a:rPr lang="en-US" smtClean="0"/>
              <a:t>Susan Richmond 2014</a:t>
            </a:r>
            <a:endParaRPr lang="en-US"/>
          </a:p>
        </p:txBody>
      </p:sp>
      <p:sp>
        <p:nvSpPr>
          <p:cNvPr id="5" name="Slide Number Placeholder 4"/>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4182720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9F9D3-839C-4B72-84F8-3CB2724AA2BC}" type="datetime1">
              <a:rPr lang="en-US" smtClean="0"/>
              <a:t>9/19/2015</a:t>
            </a:fld>
            <a:endParaRPr lang="en-US"/>
          </a:p>
        </p:txBody>
      </p:sp>
      <p:sp>
        <p:nvSpPr>
          <p:cNvPr id="3" name="Footer Placeholder 2"/>
          <p:cNvSpPr>
            <a:spLocks noGrp="1"/>
          </p:cNvSpPr>
          <p:nvPr>
            <p:ph type="ftr" sz="quarter" idx="11"/>
          </p:nvPr>
        </p:nvSpPr>
        <p:spPr/>
        <p:txBody>
          <a:bodyPr/>
          <a:lstStyle/>
          <a:p>
            <a:r>
              <a:rPr lang="en-US" smtClean="0"/>
              <a:t>Susan Richmond 2014</a:t>
            </a:r>
            <a:endParaRPr lang="en-US"/>
          </a:p>
        </p:txBody>
      </p:sp>
      <p:sp>
        <p:nvSpPr>
          <p:cNvPr id="4" name="Slide Number Placeholder 3"/>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20926660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0D150-E790-4ECA-AAFC-8FA51EEC473F}"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21199995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25BDA0-84FA-4F45-A9F9-4B46F7C0D68C}"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22488252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38C3D-0CD1-4C06-A413-684E19F810C9}"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16855726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D047F4-C16A-4571-B9B4-FEBBA8B9FC80}" type="datetime1">
              <a:rPr lang="en-US" smtClean="0"/>
              <a:t>9/19/2015</a:t>
            </a:fld>
            <a:endParaRPr lang="en-US"/>
          </a:p>
        </p:txBody>
      </p:sp>
      <p:sp>
        <p:nvSpPr>
          <p:cNvPr id="5" name="Footer Placeholder 4"/>
          <p:cNvSpPr>
            <a:spLocks noGrp="1"/>
          </p:cNvSpPr>
          <p:nvPr>
            <p:ph type="ftr" sz="quarter" idx="11"/>
          </p:nvPr>
        </p:nvSpPr>
        <p:spPr/>
        <p:txBody>
          <a:bodyPr/>
          <a:lstStyle/>
          <a:p>
            <a:r>
              <a:rPr lang="en-US" smtClean="0"/>
              <a:t>Susan Richmond 2014</a:t>
            </a:r>
            <a:endParaRPr lang="en-US"/>
          </a:p>
        </p:txBody>
      </p:sp>
      <p:sp>
        <p:nvSpPr>
          <p:cNvPr id="6" name="Slide Number Placeholder 5"/>
          <p:cNvSpPr>
            <a:spLocks noGrp="1"/>
          </p:cNvSpPr>
          <p:nvPr>
            <p:ph type="sldNum" sz="quarter" idx="12"/>
          </p:nvPr>
        </p:nvSpPr>
        <p:spPr/>
        <p:txBody>
          <a:bodyPr/>
          <a:lstStyle/>
          <a:p>
            <a:fld id="{86046D14-52F4-4F7A-B326-33360D9D576B}" type="slidenum">
              <a:rPr lang="en-US" smtClean="0"/>
              <a:t>‹#›</a:t>
            </a:fld>
            <a:endParaRPr lang="en-US"/>
          </a:p>
        </p:txBody>
      </p:sp>
    </p:spTree>
    <p:extLst>
      <p:ext uri="{BB962C8B-B14F-4D97-AF65-F5344CB8AC3E}">
        <p14:creationId xmlns:p14="http://schemas.microsoft.com/office/powerpoint/2010/main" val="338280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61660-CD5C-4413-A901-D632B80FD202}"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156351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1C382-7F74-4DB1-9609-722E5FC7445E}" type="datetime1">
              <a:rPr lang="en-US" smtClean="0"/>
              <a:t>9/19/2015</a:t>
            </a:fld>
            <a:endParaRPr lang="en-US"/>
          </a:p>
        </p:txBody>
      </p:sp>
      <p:sp>
        <p:nvSpPr>
          <p:cNvPr id="8" name="Footer Placeholder 7"/>
          <p:cNvSpPr>
            <a:spLocks noGrp="1"/>
          </p:cNvSpPr>
          <p:nvPr>
            <p:ph type="ftr" sz="quarter" idx="11"/>
          </p:nvPr>
        </p:nvSpPr>
        <p:spPr/>
        <p:txBody>
          <a:bodyPr/>
          <a:lstStyle/>
          <a:p>
            <a:r>
              <a:rPr lang="en-US" smtClean="0"/>
              <a:t>Susan Richmond 2014</a:t>
            </a:r>
            <a:endParaRPr lang="en-US"/>
          </a:p>
        </p:txBody>
      </p:sp>
      <p:sp>
        <p:nvSpPr>
          <p:cNvPr id="9" name="Slide Number Placeholder 8"/>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157753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647BD8-23E0-4736-80A4-9B17860AA17B}" type="datetime1">
              <a:rPr lang="en-US" smtClean="0"/>
              <a:t>9/19/2015</a:t>
            </a:fld>
            <a:endParaRPr lang="en-US"/>
          </a:p>
        </p:txBody>
      </p:sp>
      <p:sp>
        <p:nvSpPr>
          <p:cNvPr id="4" name="Footer Placeholder 3"/>
          <p:cNvSpPr>
            <a:spLocks noGrp="1"/>
          </p:cNvSpPr>
          <p:nvPr>
            <p:ph type="ftr" sz="quarter" idx="11"/>
          </p:nvPr>
        </p:nvSpPr>
        <p:spPr/>
        <p:txBody>
          <a:bodyPr/>
          <a:lstStyle/>
          <a:p>
            <a:r>
              <a:rPr lang="en-US" smtClean="0"/>
              <a:t>Susan Richmond 2014</a:t>
            </a:r>
            <a:endParaRPr lang="en-US"/>
          </a:p>
        </p:txBody>
      </p:sp>
      <p:sp>
        <p:nvSpPr>
          <p:cNvPr id="5" name="Slide Number Placeholder 4"/>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370585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B57A8-0874-43B0-B93D-810B5F06A194}" type="datetime1">
              <a:rPr lang="en-US" smtClean="0"/>
              <a:t>9/19/2015</a:t>
            </a:fld>
            <a:endParaRPr lang="en-US"/>
          </a:p>
        </p:txBody>
      </p:sp>
      <p:sp>
        <p:nvSpPr>
          <p:cNvPr id="3" name="Footer Placeholder 2"/>
          <p:cNvSpPr>
            <a:spLocks noGrp="1"/>
          </p:cNvSpPr>
          <p:nvPr>
            <p:ph type="ftr" sz="quarter" idx="11"/>
          </p:nvPr>
        </p:nvSpPr>
        <p:spPr/>
        <p:txBody>
          <a:bodyPr/>
          <a:lstStyle/>
          <a:p>
            <a:r>
              <a:rPr lang="en-US" smtClean="0"/>
              <a:t>Susan Richmond 2014</a:t>
            </a:r>
            <a:endParaRPr lang="en-US"/>
          </a:p>
        </p:txBody>
      </p:sp>
      <p:sp>
        <p:nvSpPr>
          <p:cNvPr id="4" name="Slide Number Placeholder 3"/>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3826531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0DB55-BA29-4960-9E1E-189F78FCA756}" type="datetime1">
              <a:rPr lang="en-US" smtClean="0"/>
              <a:t>9/19/2015</a:t>
            </a:fld>
            <a:endParaRPr lang="en-US"/>
          </a:p>
        </p:txBody>
      </p:sp>
      <p:sp>
        <p:nvSpPr>
          <p:cNvPr id="6" name="Footer Placeholder 5"/>
          <p:cNvSpPr>
            <a:spLocks noGrp="1"/>
          </p:cNvSpPr>
          <p:nvPr>
            <p:ph type="ftr" sz="quarter" idx="11"/>
          </p:nvPr>
        </p:nvSpPr>
        <p:spPr/>
        <p:txBody>
          <a:bodyPr/>
          <a:lstStyle/>
          <a:p>
            <a:r>
              <a:rPr lang="en-US" smtClean="0"/>
              <a:t>Susan Richmond 2014</a:t>
            </a:r>
            <a:endParaRPr lang="en-US"/>
          </a:p>
        </p:txBody>
      </p:sp>
      <p:sp>
        <p:nvSpPr>
          <p:cNvPr id="7" name="Slide Number Placeholder 6"/>
          <p:cNvSpPr>
            <a:spLocks noGrp="1"/>
          </p:cNvSpPr>
          <p:nvPr>
            <p:ph type="sldNum" sz="quarter" idx="12"/>
          </p:nvPr>
        </p:nvSpPr>
        <p:spPr/>
        <p:txBody>
          <a:bodyPr/>
          <a:lstStyle/>
          <a:p>
            <a:fld id="{3429DB38-9C10-4008-BBB8-17C4A2613A04}" type="slidenum">
              <a:rPr lang="en-US" smtClean="0"/>
              <a:t>‹#›</a:t>
            </a:fld>
            <a:endParaRPr lang="en-US"/>
          </a:p>
        </p:txBody>
      </p:sp>
    </p:spTree>
    <p:extLst>
      <p:ext uri="{BB962C8B-B14F-4D97-AF65-F5344CB8AC3E}">
        <p14:creationId xmlns:p14="http://schemas.microsoft.com/office/powerpoint/2010/main" val="283748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D9A59-DCE7-46E6-9F13-B7EFD3E0C993}" type="datetime1">
              <a:rPr lang="en-US" smtClean="0"/>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Susan Richmond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Susan Richmond 2014</a:t>
            </a:r>
            <a:endParaRPr lang="en-US" dirty="0"/>
          </a:p>
        </p:txBody>
      </p:sp>
    </p:spTree>
    <p:extLst>
      <p:ext uri="{BB962C8B-B14F-4D97-AF65-F5344CB8AC3E}">
        <p14:creationId xmlns:p14="http://schemas.microsoft.com/office/powerpoint/2010/main" val="110122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96"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74567-5D73-4319-928B-84A516149014}" type="datetime1">
              <a:rPr lang="en-US" smtClean="0"/>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Susan Richmond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2BE41-56C3-49BF-8BC1-1EBC5692F6D1}" type="slidenum">
              <a:rPr lang="en-US" smtClean="0"/>
              <a:t>‹#›</a:t>
            </a:fld>
            <a:endParaRPr lang="en-US"/>
          </a:p>
        </p:txBody>
      </p:sp>
    </p:spTree>
    <p:extLst>
      <p:ext uri="{BB962C8B-B14F-4D97-AF65-F5344CB8AC3E}">
        <p14:creationId xmlns:p14="http://schemas.microsoft.com/office/powerpoint/2010/main" val="8470932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5B0EA-7626-43C9-9227-D813BFEE70E3}" type="datetime1">
              <a:rPr lang="en-US" smtClean="0"/>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Susan Richmond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77AAD-850E-440E-8C62-FF63A538E851}" type="slidenum">
              <a:rPr lang="en-US" smtClean="0"/>
              <a:t>‹#›</a:t>
            </a:fld>
            <a:endParaRPr lang="en-US"/>
          </a:p>
        </p:txBody>
      </p:sp>
    </p:spTree>
    <p:extLst>
      <p:ext uri="{BB962C8B-B14F-4D97-AF65-F5344CB8AC3E}">
        <p14:creationId xmlns:p14="http://schemas.microsoft.com/office/powerpoint/2010/main" val="879878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BABD1-CB5B-4F52-83D7-58B747204895}" type="datetime1">
              <a:rPr lang="en-US" smtClean="0"/>
              <a:t>9/19/2015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Susan Richmond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46D14-52F4-4F7A-B326-33360D9D576B}" type="slidenum">
              <a:rPr lang="en-US" smtClean="0"/>
              <a:t>‹#›</a:t>
            </a:fld>
            <a:endParaRPr lang="en-US"/>
          </a:p>
        </p:txBody>
      </p:sp>
    </p:spTree>
    <p:extLst>
      <p:ext uri="{BB962C8B-B14F-4D97-AF65-F5344CB8AC3E}">
        <p14:creationId xmlns:p14="http://schemas.microsoft.com/office/powerpoint/2010/main" val="2717295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1729169"/>
              </p:ext>
            </p:extLst>
          </p:nvPr>
        </p:nvGraphicFramePr>
        <p:xfrm>
          <a:off x="288181" y="1092200"/>
          <a:ext cx="8305800" cy="1005840"/>
        </p:xfrm>
        <a:graphic>
          <a:graphicData uri="http://schemas.openxmlformats.org/drawingml/2006/table">
            <a:tbl>
              <a:tblPr firstRow="1" bandRow="1">
                <a:tableStyleId>{5940675A-B579-460E-94D1-54222C63F5DA}</a:tableStyleId>
              </a:tblPr>
              <a:tblGrid>
                <a:gridCol w="1828800"/>
                <a:gridCol w="1752600"/>
                <a:gridCol w="1371600"/>
                <a:gridCol w="1600200"/>
                <a:gridCol w="1752600"/>
              </a:tblGrid>
              <a:tr h="152400">
                <a:tc gridSpan="5">
                  <a:txBody>
                    <a:bodyPr/>
                    <a:lstStyle/>
                    <a:p>
                      <a:pPr algn="ctr"/>
                      <a:r>
                        <a:rPr lang="en-US" sz="1800" b="1" i="1" u="none" baseline="0" dirty="0" smtClean="0">
                          <a:solidFill>
                            <a:schemeClr val="tx1"/>
                          </a:solidFill>
                          <a:effectLst/>
                        </a:rPr>
                        <a:t>The ELA Shifts in a DOK Range of Instruction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a:r>
                        <a:rPr lang="en-US" sz="1800" b="1" u="none" dirty="0" smtClean="0">
                          <a:solidFill>
                            <a:schemeClr val="tx1"/>
                          </a:solidFill>
                          <a:effectLst/>
                        </a:rPr>
                        <a:t>Central </a:t>
                      </a:r>
                    </a:p>
                    <a:p>
                      <a:pPr algn="ctr"/>
                      <a:r>
                        <a:rPr lang="en-US" sz="1800" b="1" u="none" dirty="0" smtClean="0">
                          <a:solidFill>
                            <a:schemeClr val="tx1"/>
                          </a:solidFill>
                          <a:effectLst/>
                        </a:rPr>
                        <a:t>Ideas</a:t>
                      </a:r>
                    </a:p>
                  </a:txBody>
                  <a:tcPr anchor="ctr">
                    <a:lnL w="381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800" b="1" u="none" dirty="0" smtClean="0">
                          <a:solidFill>
                            <a:schemeClr val="tx1"/>
                          </a:solidFill>
                          <a:effectLst/>
                        </a:rPr>
                        <a:t>Word Meaning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1800" b="1" u="none" dirty="0" smtClean="0">
                          <a:solidFill>
                            <a:schemeClr val="tx1"/>
                          </a:solidFill>
                          <a:effectLst/>
                        </a:rPr>
                        <a:t>Text Structure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800" b="1" u="none" dirty="0" smtClean="0">
                          <a:solidFill>
                            <a:schemeClr val="tx1"/>
                          </a:solidFill>
                          <a:effectLst/>
                        </a:rPr>
                        <a:t>Reason</a:t>
                      </a:r>
                      <a:r>
                        <a:rPr lang="en-US" sz="1800" b="1" u="none" baseline="0" dirty="0" smtClean="0">
                          <a:solidFill>
                            <a:schemeClr val="tx1"/>
                          </a:solidFill>
                          <a:effectLst/>
                        </a:rPr>
                        <a:t> with Evidence</a:t>
                      </a:r>
                      <a:endParaRPr lang="en-US" sz="1800" b="1" u="none" dirty="0" smtClean="0">
                        <a:solidFill>
                          <a:schemeClr val="tx1"/>
                        </a:solidFill>
                        <a:effectLs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800" b="1" u="none" dirty="0" smtClean="0">
                          <a:solidFill>
                            <a:schemeClr val="tx1"/>
                          </a:solidFill>
                          <a:effectLst/>
                        </a:rPr>
                        <a:t>Analysis </a:t>
                      </a:r>
                    </a:p>
                    <a:p>
                      <a:pPr algn="ctr"/>
                      <a:r>
                        <a:rPr lang="en-US" sz="1800" b="1" u="none" dirty="0" smtClean="0">
                          <a:solidFill>
                            <a:schemeClr val="tx1"/>
                          </a:solidFill>
                          <a:effectLst/>
                        </a:rPr>
                        <a:t>Across Texts</a:t>
                      </a:r>
                    </a:p>
                  </a:txBody>
                  <a:tcPr anchor="ctr">
                    <a:lnL w="12700" cap="flat" cmpd="sng" algn="ctr">
                      <a:solidFill>
                        <a:schemeClr val="bg1">
                          <a:lumMod val="6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pSp>
        <p:nvGrpSpPr>
          <p:cNvPr id="73" name="Group 72"/>
          <p:cNvGrpSpPr/>
          <p:nvPr/>
        </p:nvGrpSpPr>
        <p:grpSpPr>
          <a:xfrm>
            <a:off x="0" y="62059"/>
            <a:ext cx="9198592" cy="6033941"/>
            <a:chOff x="0" y="62059"/>
            <a:chExt cx="9198592" cy="6033941"/>
          </a:xfrm>
        </p:grpSpPr>
        <p:grpSp>
          <p:nvGrpSpPr>
            <p:cNvPr id="71" name="Group 70"/>
            <p:cNvGrpSpPr/>
            <p:nvPr/>
          </p:nvGrpSpPr>
          <p:grpSpPr>
            <a:xfrm>
              <a:off x="0" y="62059"/>
              <a:ext cx="9198592" cy="6033941"/>
              <a:chOff x="0" y="62059"/>
              <a:chExt cx="9198592" cy="6033941"/>
            </a:xfrm>
          </p:grpSpPr>
          <p:sp>
            <p:nvSpPr>
              <p:cNvPr id="25" name="Rectangle 24"/>
              <p:cNvSpPr/>
              <p:nvPr/>
            </p:nvSpPr>
            <p:spPr>
              <a:xfrm>
                <a:off x="0" y="62059"/>
                <a:ext cx="9198592" cy="357021"/>
              </a:xfrm>
              <a:prstGeom prst="rect">
                <a:avLst/>
              </a:prstGeom>
            </p:spPr>
            <p:txBody>
              <a:bodyPr wrap="square">
                <a:spAutoFit/>
              </a:bodyPr>
              <a:lstStyle/>
              <a:p>
                <a:pPr algn="ctr">
                  <a:lnSpc>
                    <a:spcPct val="114000"/>
                  </a:lnSpc>
                </a:pPr>
                <a:r>
                  <a:rPr lang="en-US" sz="1600" b="1" dirty="0" smtClean="0"/>
                  <a:t>Guiding Principles of CCSS/ELA shifts in Instruction and Assessment</a:t>
                </a:r>
              </a:p>
            </p:txBody>
          </p:sp>
          <p:grpSp>
            <p:nvGrpSpPr>
              <p:cNvPr id="43" name="Group 42"/>
              <p:cNvGrpSpPr/>
              <p:nvPr/>
            </p:nvGrpSpPr>
            <p:grpSpPr>
              <a:xfrm>
                <a:off x="304800" y="2107504"/>
                <a:ext cx="1828800" cy="3988496"/>
                <a:chOff x="304800" y="2115525"/>
                <a:chExt cx="1828800" cy="3988496"/>
              </a:xfrm>
            </p:grpSpPr>
            <p:sp>
              <p:nvSpPr>
                <p:cNvPr id="42" name="Rectangle 41"/>
                <p:cNvSpPr/>
                <p:nvPr/>
              </p:nvSpPr>
              <p:spPr>
                <a:xfrm>
                  <a:off x="304800" y="2115525"/>
                  <a:ext cx="1828800" cy="3988496"/>
                </a:xfrm>
                <a:prstGeom prst="rect">
                  <a:avLst/>
                </a:prstGeom>
                <a:solidFill>
                  <a:schemeClr val="accent5">
                    <a:lumMod val="20000"/>
                    <a:lumOff val="8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sz="1200" b="1" dirty="0" smtClean="0">
                      <a:solidFill>
                        <a:schemeClr val="tx1"/>
                      </a:solidFill>
                    </a:rPr>
                    <a:t>Building knowledge through content-rich, non-fiction and informational text.</a:t>
                  </a:r>
                  <a:endParaRPr lang="en-US" sz="1200" b="1" dirty="0">
                    <a:solidFill>
                      <a:schemeClr val="tx1"/>
                    </a:solidFill>
                  </a:endParaRPr>
                </a:p>
                <a:p>
                  <a:pPr algn="ctr"/>
                  <a:endParaRPr lang="en-US" dirty="0" smtClean="0"/>
                </a:p>
                <a:p>
                  <a:pPr algn="ctr"/>
                  <a:endParaRPr lang="en-US" dirty="0"/>
                </a:p>
                <a:p>
                  <a:pPr algn="ctr"/>
                  <a:endParaRPr lang="en-US" dirty="0" smtClean="0"/>
                </a:p>
                <a:p>
                  <a:pPr algn="ctr"/>
                  <a:endParaRPr lang="en-US" dirty="0"/>
                </a:p>
              </p:txBody>
            </p:sp>
            <p:sp>
              <p:nvSpPr>
                <p:cNvPr id="41" name="Right Brace 40"/>
                <p:cNvSpPr/>
                <p:nvPr/>
              </p:nvSpPr>
              <p:spPr>
                <a:xfrm rot="5400000">
                  <a:off x="880159" y="1597452"/>
                  <a:ext cx="620390" cy="1656535"/>
                </a:xfrm>
                <a:prstGeom prst="rightBrace">
                  <a:avLst>
                    <a:gd name="adj1" fmla="val 0"/>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 name="Group 2"/>
                <p:cNvGrpSpPr/>
                <p:nvPr/>
              </p:nvGrpSpPr>
              <p:grpSpPr>
                <a:xfrm>
                  <a:off x="457200" y="2615041"/>
                  <a:ext cx="1496302" cy="1495400"/>
                  <a:chOff x="667670" y="2309520"/>
                  <a:chExt cx="1496302" cy="1495400"/>
                </a:xfrm>
              </p:grpSpPr>
              <p:sp>
                <p:nvSpPr>
                  <p:cNvPr id="2" name="Rectangle 1"/>
                  <p:cNvSpPr/>
                  <p:nvPr/>
                </p:nvSpPr>
                <p:spPr>
                  <a:xfrm>
                    <a:off x="673210" y="2309520"/>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1</a:t>
                    </a:r>
                    <a:endParaRPr lang="en-US" dirty="0"/>
                  </a:p>
                </p:txBody>
              </p:sp>
              <p:sp>
                <p:nvSpPr>
                  <p:cNvPr id="28" name="Rectangle 27"/>
                  <p:cNvSpPr/>
                  <p:nvPr/>
                </p:nvSpPr>
                <p:spPr>
                  <a:xfrm>
                    <a:off x="673210" y="2828544"/>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2</a:t>
                    </a:r>
                    <a:endParaRPr lang="en-US" dirty="0"/>
                  </a:p>
                </p:txBody>
              </p:sp>
              <p:sp>
                <p:nvSpPr>
                  <p:cNvPr id="30" name="Rectangle 29"/>
                  <p:cNvSpPr/>
                  <p:nvPr/>
                </p:nvSpPr>
                <p:spPr>
                  <a:xfrm>
                    <a:off x="667670" y="3347720"/>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3</a:t>
                    </a:r>
                    <a:endParaRPr lang="en-US" dirty="0"/>
                  </a:p>
                </p:txBody>
              </p:sp>
            </p:grpSp>
          </p:grpSp>
          <p:grpSp>
            <p:nvGrpSpPr>
              <p:cNvPr id="58" name="Group 57"/>
              <p:cNvGrpSpPr/>
              <p:nvPr/>
            </p:nvGrpSpPr>
            <p:grpSpPr>
              <a:xfrm>
                <a:off x="2810009" y="2111246"/>
                <a:ext cx="2142991" cy="3984754"/>
                <a:chOff x="2810009" y="2087183"/>
                <a:chExt cx="2142991" cy="3984754"/>
              </a:xfrm>
            </p:grpSpPr>
            <p:grpSp>
              <p:nvGrpSpPr>
                <p:cNvPr id="49" name="Group 48"/>
                <p:cNvGrpSpPr/>
                <p:nvPr/>
              </p:nvGrpSpPr>
              <p:grpSpPr>
                <a:xfrm>
                  <a:off x="2810009" y="2087183"/>
                  <a:ext cx="2142991" cy="3984754"/>
                  <a:chOff x="2810009" y="2087183"/>
                  <a:chExt cx="2142991" cy="3984754"/>
                </a:xfrm>
              </p:grpSpPr>
              <p:sp>
                <p:nvSpPr>
                  <p:cNvPr id="45" name="Rectangle 44"/>
                  <p:cNvSpPr/>
                  <p:nvPr/>
                </p:nvSpPr>
                <p:spPr>
                  <a:xfrm>
                    <a:off x="2810009" y="2087183"/>
                    <a:ext cx="2142991" cy="3984754"/>
                  </a:xfrm>
                  <a:prstGeom prst="rect">
                    <a:avLst/>
                  </a:prstGeom>
                  <a:solidFill>
                    <a:srgbClr val="CCE9AD"/>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sz="1200" b="1" dirty="0" smtClean="0">
                        <a:solidFill>
                          <a:schemeClr val="tx1"/>
                        </a:solidFill>
                      </a:rPr>
                      <a:t>Regular practice with complex text and its academic vocabulary.</a:t>
                    </a:r>
                    <a:endParaRPr lang="en-US" sz="1200" b="1" dirty="0">
                      <a:solidFill>
                        <a:schemeClr val="tx1"/>
                      </a:solidFill>
                    </a:endParaRPr>
                  </a:p>
                  <a:p>
                    <a:pPr algn="ctr"/>
                    <a:endParaRPr lang="en-US" dirty="0" smtClean="0"/>
                  </a:p>
                  <a:p>
                    <a:pPr algn="ctr"/>
                    <a:endParaRPr lang="en-US" dirty="0"/>
                  </a:p>
                  <a:p>
                    <a:pPr algn="ctr"/>
                    <a:endParaRPr lang="en-US" dirty="0" smtClean="0"/>
                  </a:p>
                  <a:p>
                    <a:pPr algn="ctr"/>
                    <a:endParaRPr lang="en-US" dirty="0"/>
                  </a:p>
                </p:txBody>
              </p:sp>
              <p:sp>
                <p:nvSpPr>
                  <p:cNvPr id="40" name="Right Brace 39"/>
                  <p:cNvSpPr/>
                  <p:nvPr/>
                </p:nvSpPr>
                <p:spPr>
                  <a:xfrm rot="5400000">
                    <a:off x="3543719" y="1597453"/>
                    <a:ext cx="620390" cy="1656535"/>
                  </a:xfrm>
                  <a:prstGeom prst="rightBrace">
                    <a:avLst>
                      <a:gd name="adj1" fmla="val 0"/>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6"/>
                <p:cNvGrpSpPr/>
                <p:nvPr/>
              </p:nvGrpSpPr>
              <p:grpSpPr>
                <a:xfrm>
                  <a:off x="3108534" y="2609909"/>
                  <a:ext cx="1490762" cy="1469035"/>
                  <a:chOff x="3108534" y="2389733"/>
                  <a:chExt cx="1490762" cy="1469035"/>
                </a:xfrm>
              </p:grpSpPr>
              <p:sp>
                <p:nvSpPr>
                  <p:cNvPr id="31" name="Rectangle 30"/>
                  <p:cNvSpPr/>
                  <p:nvPr/>
                </p:nvSpPr>
                <p:spPr>
                  <a:xfrm>
                    <a:off x="3108534" y="2389733"/>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4</a:t>
                    </a:r>
                    <a:endParaRPr lang="en-US" dirty="0"/>
                  </a:p>
                </p:txBody>
              </p:sp>
              <p:sp>
                <p:nvSpPr>
                  <p:cNvPr id="32" name="Rectangle 31"/>
                  <p:cNvSpPr/>
                  <p:nvPr/>
                </p:nvSpPr>
                <p:spPr>
                  <a:xfrm>
                    <a:off x="3108534" y="2895600"/>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5</a:t>
                    </a:r>
                    <a:endParaRPr lang="en-US" dirty="0"/>
                  </a:p>
                </p:txBody>
              </p:sp>
              <p:sp>
                <p:nvSpPr>
                  <p:cNvPr id="33" name="Rectangle 32"/>
                  <p:cNvSpPr/>
                  <p:nvPr/>
                </p:nvSpPr>
                <p:spPr>
                  <a:xfrm>
                    <a:off x="3108534" y="3401568"/>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7</a:t>
                    </a:r>
                    <a:endParaRPr lang="en-US" dirty="0"/>
                  </a:p>
                </p:txBody>
              </p:sp>
            </p:grpSp>
          </p:grpSp>
          <p:grpSp>
            <p:nvGrpSpPr>
              <p:cNvPr id="51" name="Group 50"/>
              <p:cNvGrpSpPr/>
              <p:nvPr/>
            </p:nvGrpSpPr>
            <p:grpSpPr>
              <a:xfrm>
                <a:off x="5729485" y="2107504"/>
                <a:ext cx="2142991" cy="3988496"/>
                <a:chOff x="5729485" y="2074374"/>
                <a:chExt cx="2142991" cy="3988496"/>
              </a:xfrm>
            </p:grpSpPr>
            <p:sp>
              <p:nvSpPr>
                <p:cNvPr id="50" name="Rectangle 49"/>
                <p:cNvSpPr/>
                <p:nvPr/>
              </p:nvSpPr>
              <p:spPr>
                <a:xfrm>
                  <a:off x="5729485" y="2074374"/>
                  <a:ext cx="2142991" cy="3988496"/>
                </a:xfrm>
                <a:prstGeom prst="rect">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sz="1200" b="1" dirty="0" smtClean="0">
                    <a:solidFill>
                      <a:schemeClr val="tx1"/>
                    </a:solidFill>
                  </a:endParaRPr>
                </a:p>
                <a:p>
                  <a:pPr algn="ctr"/>
                  <a:endParaRPr lang="en-US" sz="1200" b="1" dirty="0">
                    <a:solidFill>
                      <a:schemeClr val="tx1"/>
                    </a:solidFill>
                  </a:endParaRPr>
                </a:p>
                <a:p>
                  <a:pPr algn="ctr"/>
                  <a:endParaRPr lang="en-US" sz="1200" b="1" dirty="0" smtClean="0">
                    <a:solidFill>
                      <a:schemeClr val="tx1"/>
                    </a:solidFill>
                  </a:endParaRPr>
                </a:p>
                <a:p>
                  <a:pPr algn="ctr"/>
                  <a:r>
                    <a:rPr lang="en-US" sz="1200" b="1" dirty="0" smtClean="0">
                      <a:solidFill>
                        <a:schemeClr val="tx1"/>
                      </a:solidFill>
                    </a:rPr>
                    <a:t>Reading and Writing </a:t>
                  </a:r>
                </a:p>
                <a:p>
                  <a:pPr algn="ctr"/>
                  <a:r>
                    <a:rPr lang="en-US" sz="1200" b="1" dirty="0" smtClean="0">
                      <a:solidFill>
                        <a:schemeClr val="tx1"/>
                      </a:solidFill>
                    </a:rPr>
                    <a:t>grounded in evidence from text.</a:t>
                  </a:r>
                  <a:endParaRPr lang="en-US" sz="1200" b="1" dirty="0">
                    <a:solidFill>
                      <a:schemeClr val="tx1"/>
                    </a:solidFill>
                  </a:endParaRPr>
                </a:p>
                <a:p>
                  <a:pPr algn="ctr"/>
                  <a:endParaRPr lang="en-US" dirty="0" smtClean="0"/>
                </a:p>
                <a:p>
                  <a:pPr algn="ctr"/>
                  <a:endParaRPr lang="en-US" dirty="0"/>
                </a:p>
                <a:p>
                  <a:pPr algn="ctr"/>
                  <a:endParaRPr lang="en-US" dirty="0" smtClean="0"/>
                </a:p>
                <a:p>
                  <a:pPr algn="ctr"/>
                  <a:endParaRPr lang="en-US" dirty="0"/>
                </a:p>
              </p:txBody>
            </p:sp>
            <p:sp>
              <p:nvSpPr>
                <p:cNvPr id="39" name="Right Brace 38"/>
                <p:cNvSpPr/>
                <p:nvPr/>
              </p:nvSpPr>
              <p:spPr>
                <a:xfrm rot="5400000">
                  <a:off x="6490786" y="1587220"/>
                  <a:ext cx="620390" cy="1656535"/>
                </a:xfrm>
                <a:prstGeom prst="rightBrace">
                  <a:avLst>
                    <a:gd name="adj1" fmla="val 0"/>
                    <a:gd name="adj2" fmla="val 50000"/>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 name="Group 8"/>
                <p:cNvGrpSpPr/>
                <p:nvPr/>
              </p:nvGrpSpPr>
              <p:grpSpPr>
                <a:xfrm>
                  <a:off x="6096000" y="2609452"/>
                  <a:ext cx="1490762" cy="1945489"/>
                  <a:chOff x="5509191" y="2727704"/>
                  <a:chExt cx="1490762" cy="1945489"/>
                </a:xfrm>
              </p:grpSpPr>
              <p:grpSp>
                <p:nvGrpSpPr>
                  <p:cNvPr id="8" name="Group 7"/>
                  <p:cNvGrpSpPr/>
                  <p:nvPr/>
                </p:nvGrpSpPr>
                <p:grpSpPr>
                  <a:xfrm>
                    <a:off x="5509191" y="2727704"/>
                    <a:ext cx="1490762" cy="1456843"/>
                    <a:chOff x="5474458" y="2398877"/>
                    <a:chExt cx="1490762" cy="1456843"/>
                  </a:xfrm>
                </p:grpSpPr>
                <p:sp>
                  <p:nvSpPr>
                    <p:cNvPr id="34" name="Rectangle 33"/>
                    <p:cNvSpPr/>
                    <p:nvPr/>
                  </p:nvSpPr>
                  <p:spPr>
                    <a:xfrm>
                      <a:off x="5474458" y="3398520"/>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8</a:t>
                      </a:r>
                      <a:endParaRPr lang="en-US" dirty="0"/>
                    </a:p>
                  </p:txBody>
                </p:sp>
                <p:sp>
                  <p:nvSpPr>
                    <p:cNvPr id="35" name="Rectangle 34"/>
                    <p:cNvSpPr/>
                    <p:nvPr/>
                  </p:nvSpPr>
                  <p:spPr>
                    <a:xfrm>
                      <a:off x="5474458" y="2899664"/>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6</a:t>
                      </a:r>
                      <a:endParaRPr lang="en-US" dirty="0"/>
                    </a:p>
                  </p:txBody>
                </p:sp>
                <p:sp>
                  <p:nvSpPr>
                    <p:cNvPr id="36" name="Rectangle 35"/>
                    <p:cNvSpPr/>
                    <p:nvPr/>
                  </p:nvSpPr>
                  <p:spPr>
                    <a:xfrm>
                      <a:off x="5474458" y="2398877"/>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3</a:t>
                      </a:r>
                      <a:endParaRPr lang="en-US" dirty="0"/>
                    </a:p>
                  </p:txBody>
                </p:sp>
              </p:grpSp>
              <p:sp>
                <p:nvSpPr>
                  <p:cNvPr id="37" name="Rectangle 36"/>
                  <p:cNvSpPr/>
                  <p:nvPr/>
                </p:nvSpPr>
                <p:spPr>
                  <a:xfrm>
                    <a:off x="5509191" y="4215993"/>
                    <a:ext cx="149076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Standard 9</a:t>
                    </a:r>
                    <a:endParaRPr lang="en-US" dirty="0"/>
                  </a:p>
                </p:txBody>
              </p:sp>
            </p:grpSp>
          </p:grpSp>
          <p:grpSp>
            <p:nvGrpSpPr>
              <p:cNvPr id="65" name="Group 64"/>
              <p:cNvGrpSpPr/>
              <p:nvPr/>
            </p:nvGrpSpPr>
            <p:grpSpPr>
              <a:xfrm>
                <a:off x="304800" y="608210"/>
                <a:ext cx="8305800" cy="1499293"/>
                <a:chOff x="304800" y="608210"/>
                <a:chExt cx="8305800" cy="1499293"/>
              </a:xfrm>
            </p:grpSpPr>
            <p:grpSp>
              <p:nvGrpSpPr>
                <p:cNvPr id="26" name="Group 25"/>
                <p:cNvGrpSpPr/>
                <p:nvPr/>
              </p:nvGrpSpPr>
              <p:grpSpPr>
                <a:xfrm>
                  <a:off x="381000" y="608210"/>
                  <a:ext cx="8153400" cy="389509"/>
                  <a:chOff x="381000" y="608210"/>
                  <a:chExt cx="8153400" cy="389509"/>
                </a:xfrm>
              </p:grpSpPr>
              <p:cxnSp>
                <p:nvCxnSpPr>
                  <p:cNvPr id="20" name="Straight Arrow Connector 19"/>
                  <p:cNvCxnSpPr/>
                  <p:nvPr/>
                </p:nvCxnSpPr>
                <p:spPr>
                  <a:xfrm flipV="1">
                    <a:off x="381000" y="983776"/>
                    <a:ext cx="8153400" cy="682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87002" y="614444"/>
                    <a:ext cx="106317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1-2</a:t>
                    </a:r>
                    <a:endParaRPr lang="en-US" b="1" dirty="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3434122" y="621268"/>
                    <a:ext cx="1023577"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1-2</a:t>
                    </a:r>
                    <a:endParaRPr lang="en-US" b="1" dirty="0">
                      <a:solidFill>
                        <a:schemeClr val="bg1"/>
                      </a:solidFill>
                      <a:effectLst>
                        <a:outerShdw blurRad="38100" dist="38100" dir="2700000" algn="tl">
                          <a:srgbClr val="000000">
                            <a:alpha val="43137"/>
                          </a:srgbClr>
                        </a:outerShdw>
                      </a:effectLst>
                    </a:endParaRPr>
                  </a:p>
                </p:txBody>
              </p:sp>
              <p:sp>
                <p:nvSpPr>
                  <p:cNvPr id="23" name="TextBox 22"/>
                  <p:cNvSpPr txBox="1"/>
                  <p:nvPr/>
                </p:nvSpPr>
                <p:spPr>
                  <a:xfrm>
                    <a:off x="5616115" y="628387"/>
                    <a:ext cx="78939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3</a:t>
                    </a:r>
                    <a:endParaRPr lang="en-US" b="1" dirty="0">
                      <a:solidFill>
                        <a:schemeClr val="bg1"/>
                      </a:solidFill>
                      <a:effectLst>
                        <a:outerShdw blurRad="38100" dist="38100" dir="2700000" algn="tl">
                          <a:srgbClr val="000000">
                            <a:alpha val="43137"/>
                          </a:srgbClr>
                        </a:outerShdw>
                      </a:effectLst>
                    </a:endParaRPr>
                  </a:p>
                </p:txBody>
              </p:sp>
              <p:sp>
                <p:nvSpPr>
                  <p:cNvPr id="24" name="TextBox 23"/>
                  <p:cNvSpPr txBox="1"/>
                  <p:nvPr/>
                </p:nvSpPr>
                <p:spPr>
                  <a:xfrm>
                    <a:off x="7403408" y="608210"/>
                    <a:ext cx="78939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4</a:t>
                    </a:r>
                    <a:endParaRPr lang="en-US" b="1" dirty="0">
                      <a:solidFill>
                        <a:schemeClr val="bg1"/>
                      </a:solidFill>
                      <a:effectLst>
                        <a:outerShdw blurRad="38100" dist="38100" dir="2700000" algn="tl">
                          <a:srgbClr val="000000">
                            <a:alpha val="43137"/>
                          </a:srgbClr>
                        </a:outerShdw>
                      </a:effectLst>
                    </a:endParaRPr>
                  </a:p>
                </p:txBody>
              </p:sp>
            </p:grpSp>
            <p:cxnSp>
              <p:nvCxnSpPr>
                <p:cNvPr id="60" name="Straight Connector 59"/>
                <p:cNvCxnSpPr/>
                <p:nvPr/>
              </p:nvCxnSpPr>
              <p:spPr>
                <a:xfrm>
                  <a:off x="304800" y="2107503"/>
                  <a:ext cx="830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Rectangle 65"/>
              <p:cNvSpPr/>
              <p:nvPr/>
            </p:nvSpPr>
            <p:spPr>
              <a:xfrm>
                <a:off x="685800" y="5486400"/>
                <a:ext cx="1066800"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Shift 3</a:t>
                </a:r>
                <a:endParaRPr lang="en-US" b="1" dirty="0">
                  <a:solidFill>
                    <a:srgbClr val="C00000"/>
                  </a:solidFill>
                  <a:effectLst>
                    <a:outerShdw blurRad="38100" dist="38100" dir="2700000" algn="tl">
                      <a:srgbClr val="000000">
                        <a:alpha val="43137"/>
                      </a:srgbClr>
                    </a:outerShdw>
                  </a:effectLst>
                </a:endParaRPr>
              </a:p>
            </p:txBody>
          </p:sp>
          <p:sp>
            <p:nvSpPr>
              <p:cNvPr id="69" name="Rectangle 68"/>
              <p:cNvSpPr/>
              <p:nvPr/>
            </p:nvSpPr>
            <p:spPr>
              <a:xfrm>
                <a:off x="3349471" y="5486400"/>
                <a:ext cx="1066800"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Shift 1</a:t>
                </a:r>
                <a:endParaRPr lang="en-US" b="1" dirty="0">
                  <a:solidFill>
                    <a:srgbClr val="C00000"/>
                  </a:solidFill>
                  <a:effectLst>
                    <a:outerShdw blurRad="38100" dist="38100" dir="2700000" algn="tl">
                      <a:srgbClr val="000000">
                        <a:alpha val="43137"/>
                      </a:srgbClr>
                    </a:outerShdw>
                  </a:effectLst>
                </a:endParaRPr>
              </a:p>
            </p:txBody>
          </p:sp>
          <p:sp>
            <p:nvSpPr>
              <p:cNvPr id="70" name="Rectangle 69"/>
              <p:cNvSpPr/>
              <p:nvPr/>
            </p:nvSpPr>
            <p:spPr>
              <a:xfrm>
                <a:off x="6324600" y="5486400"/>
                <a:ext cx="1066800"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Shift 2</a:t>
                </a:r>
                <a:endParaRPr lang="en-US" b="1" dirty="0">
                  <a:solidFill>
                    <a:srgbClr val="C00000"/>
                  </a:solidFill>
                  <a:effectLst>
                    <a:outerShdw blurRad="38100" dist="38100" dir="2700000" algn="tl">
                      <a:srgbClr val="000000">
                        <a:alpha val="43137"/>
                      </a:srgbClr>
                    </a:outerShdw>
                  </a:effectLst>
                </a:endParaRPr>
              </a:p>
            </p:txBody>
          </p:sp>
        </p:grpSp>
        <p:cxnSp>
          <p:nvCxnSpPr>
            <p:cNvPr id="72" name="Straight Arrow Connector 71"/>
            <p:cNvCxnSpPr/>
            <p:nvPr/>
          </p:nvCxnSpPr>
          <p:spPr>
            <a:xfrm flipV="1">
              <a:off x="304800" y="5867400"/>
              <a:ext cx="8153400" cy="682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76" name="Footer Placeholder 75"/>
          <p:cNvSpPr>
            <a:spLocks noGrp="1"/>
          </p:cNvSpPr>
          <p:nvPr>
            <p:ph type="ftr" sz="quarter" idx="11"/>
          </p:nvPr>
        </p:nvSpPr>
        <p:spPr/>
        <p:txBody>
          <a:bodyPr/>
          <a:lstStyle/>
          <a:p>
            <a:r>
              <a:rPr lang="en-US" dirty="0" smtClean="0"/>
              <a:t>Susan Richmond 2014</a:t>
            </a:r>
            <a:endParaRPr lang="en-US" dirty="0"/>
          </a:p>
        </p:txBody>
      </p:sp>
      <p:sp>
        <p:nvSpPr>
          <p:cNvPr id="77" name="Slide Number Placeholder 76"/>
          <p:cNvSpPr>
            <a:spLocks noGrp="1"/>
          </p:cNvSpPr>
          <p:nvPr>
            <p:ph type="sldNum" sz="quarter" idx="12"/>
          </p:nvPr>
        </p:nvSpPr>
        <p:spPr>
          <a:xfrm>
            <a:off x="6902486" y="6492875"/>
            <a:ext cx="2133600" cy="365125"/>
          </a:xfrm>
        </p:spPr>
        <p:txBody>
          <a:bodyPr/>
          <a:lstStyle/>
          <a:p>
            <a:r>
              <a:rPr lang="en-US" dirty="0" smtClean="0"/>
              <a:t>Susan Richmond 2014</a:t>
            </a:r>
            <a:endParaRPr lang="en-US" dirty="0"/>
          </a:p>
        </p:txBody>
      </p:sp>
    </p:spTree>
    <p:extLst>
      <p:ext uri="{BB962C8B-B14F-4D97-AF65-F5344CB8AC3E}">
        <p14:creationId xmlns:p14="http://schemas.microsoft.com/office/powerpoint/2010/main" val="166761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51851917"/>
              </p:ext>
            </p:extLst>
          </p:nvPr>
        </p:nvGraphicFramePr>
        <p:xfrm>
          <a:off x="304800" y="457200"/>
          <a:ext cx="8305800" cy="685800"/>
        </p:xfrm>
        <a:graphic>
          <a:graphicData uri="http://schemas.openxmlformats.org/drawingml/2006/table">
            <a:tbl>
              <a:tblPr firstRow="1" bandRow="1">
                <a:tableStyleId>{5940675A-B579-460E-94D1-54222C63F5DA}</a:tableStyleId>
              </a:tblPr>
              <a:tblGrid>
                <a:gridCol w="2133600"/>
                <a:gridCol w="1447800"/>
                <a:gridCol w="1524000"/>
                <a:gridCol w="1600200"/>
                <a:gridCol w="1600200"/>
              </a:tblGrid>
              <a:tr h="152400">
                <a:tc gridSpan="5">
                  <a:txBody>
                    <a:bodyPr/>
                    <a:lstStyle/>
                    <a:p>
                      <a:pPr algn="ctr"/>
                      <a:r>
                        <a:rPr lang="en-US" sz="1100" b="1" i="1" u="none" baseline="0" dirty="0" smtClean="0">
                          <a:solidFill>
                            <a:schemeClr val="tx1"/>
                          </a:solidFill>
                          <a:effectLst/>
                        </a:rPr>
                        <a:t>The ELA Shifts in a DOK Range of Instruction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ctr"/>
                      <a:r>
                        <a:rPr lang="en-US" sz="1100" b="1" u="none" dirty="0" smtClean="0">
                          <a:solidFill>
                            <a:schemeClr val="tx1"/>
                          </a:solidFill>
                          <a:effectLst/>
                        </a:rPr>
                        <a:t>Central </a:t>
                      </a:r>
                    </a:p>
                    <a:p>
                      <a:pPr algn="ctr"/>
                      <a:r>
                        <a:rPr lang="en-US" sz="1100" b="1" u="none" dirty="0" smtClean="0">
                          <a:solidFill>
                            <a:schemeClr val="tx1"/>
                          </a:solidFill>
                          <a:effectLst/>
                        </a:rPr>
                        <a:t>Ideas</a:t>
                      </a:r>
                    </a:p>
                  </a:txBody>
                  <a:tcPr anchor="ctr">
                    <a:lnL w="381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100" b="1" u="none" dirty="0" smtClean="0">
                          <a:solidFill>
                            <a:schemeClr val="tx1"/>
                          </a:solidFill>
                          <a:effectLst/>
                        </a:rPr>
                        <a:t>Word Meaning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sz="1100" b="1" u="none" dirty="0" smtClean="0">
                          <a:solidFill>
                            <a:schemeClr val="tx1"/>
                          </a:solidFill>
                          <a:effectLst/>
                        </a:rPr>
                        <a:t>Text Structure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100" b="1" u="none" dirty="0" smtClean="0">
                          <a:solidFill>
                            <a:schemeClr val="tx1"/>
                          </a:solidFill>
                          <a:effectLst/>
                        </a:rPr>
                        <a:t>Reason</a:t>
                      </a:r>
                      <a:r>
                        <a:rPr lang="en-US" sz="1100" b="1" u="none" baseline="0" dirty="0" smtClean="0">
                          <a:solidFill>
                            <a:schemeClr val="tx1"/>
                          </a:solidFill>
                          <a:effectLst/>
                        </a:rPr>
                        <a:t> with Evidence</a:t>
                      </a:r>
                      <a:endParaRPr lang="en-US" sz="1100" b="1" u="none" dirty="0" smtClean="0">
                        <a:solidFill>
                          <a:schemeClr val="tx1"/>
                        </a:solidFill>
                        <a:effectLst/>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100" b="1" u="none" dirty="0" smtClean="0">
                          <a:solidFill>
                            <a:schemeClr val="tx1"/>
                          </a:solidFill>
                          <a:effectLst/>
                        </a:rPr>
                        <a:t>Analysis </a:t>
                      </a:r>
                    </a:p>
                    <a:p>
                      <a:pPr algn="ctr"/>
                      <a:r>
                        <a:rPr lang="en-US" sz="1100" b="1" u="none" dirty="0" smtClean="0">
                          <a:solidFill>
                            <a:schemeClr val="tx1"/>
                          </a:solidFill>
                          <a:effectLst/>
                        </a:rPr>
                        <a:t>Across Texts</a:t>
                      </a:r>
                    </a:p>
                  </a:txBody>
                  <a:tcPr anchor="ctr">
                    <a:lnL w="12700" cap="flat" cmpd="sng" algn="ctr">
                      <a:solidFill>
                        <a:schemeClr val="bg1">
                          <a:lumMod val="65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76" name="Footer Placeholder 75"/>
          <p:cNvSpPr>
            <a:spLocks noGrp="1"/>
          </p:cNvSpPr>
          <p:nvPr>
            <p:ph type="ftr" sz="quarter" idx="11"/>
          </p:nvPr>
        </p:nvSpPr>
        <p:spPr>
          <a:xfrm>
            <a:off x="46680" y="6400800"/>
            <a:ext cx="2895600" cy="365125"/>
          </a:xfrm>
        </p:spPr>
        <p:txBody>
          <a:bodyPr/>
          <a:lstStyle/>
          <a:p>
            <a:r>
              <a:rPr lang="en-US" dirty="0" smtClean="0"/>
              <a:t>Susan Richmond 2014</a:t>
            </a:r>
            <a:endParaRPr lang="en-US" dirty="0"/>
          </a:p>
        </p:txBody>
      </p:sp>
      <p:sp>
        <p:nvSpPr>
          <p:cNvPr id="77" name="Slide Number Placeholder 76"/>
          <p:cNvSpPr>
            <a:spLocks noGrp="1"/>
          </p:cNvSpPr>
          <p:nvPr>
            <p:ph type="sldNum" sz="quarter" idx="12"/>
          </p:nvPr>
        </p:nvSpPr>
        <p:spPr>
          <a:xfrm>
            <a:off x="6902486" y="6492875"/>
            <a:ext cx="2133600" cy="365125"/>
          </a:xfrm>
        </p:spPr>
        <p:txBody>
          <a:bodyPr/>
          <a:lstStyle/>
          <a:p>
            <a:r>
              <a:rPr lang="en-US" dirty="0" smtClean="0"/>
              <a:t>Susan Richmond 2014</a:t>
            </a:r>
            <a:endParaRPr lang="en-US" dirty="0"/>
          </a:p>
        </p:txBody>
      </p:sp>
      <p:grpSp>
        <p:nvGrpSpPr>
          <p:cNvPr id="13" name="Group 12"/>
          <p:cNvGrpSpPr/>
          <p:nvPr/>
        </p:nvGrpSpPr>
        <p:grpSpPr>
          <a:xfrm>
            <a:off x="381000" y="67691"/>
            <a:ext cx="8153400" cy="389509"/>
            <a:chOff x="381000" y="67691"/>
            <a:chExt cx="8153400" cy="389509"/>
          </a:xfrm>
        </p:grpSpPr>
        <p:cxnSp>
          <p:nvCxnSpPr>
            <p:cNvPr id="55" name="Straight Arrow Connector 54"/>
            <p:cNvCxnSpPr/>
            <p:nvPr/>
          </p:nvCxnSpPr>
          <p:spPr>
            <a:xfrm flipV="1">
              <a:off x="381000" y="443257"/>
              <a:ext cx="8153400" cy="682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87002" y="73925"/>
              <a:ext cx="106317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1-2</a:t>
              </a:r>
              <a:endParaRPr lang="en-US" b="1" dirty="0">
                <a:solidFill>
                  <a:schemeClr val="bg1"/>
                </a:solidFill>
                <a:effectLst>
                  <a:outerShdw blurRad="38100" dist="38100" dir="2700000" algn="tl">
                    <a:srgbClr val="000000">
                      <a:alpha val="43137"/>
                    </a:srgbClr>
                  </a:outerShdw>
                </a:effectLst>
              </a:endParaRPr>
            </a:p>
          </p:txBody>
        </p:sp>
        <p:sp>
          <p:nvSpPr>
            <p:cNvPr id="57" name="TextBox 56"/>
            <p:cNvSpPr txBox="1"/>
            <p:nvPr/>
          </p:nvSpPr>
          <p:spPr>
            <a:xfrm>
              <a:off x="3434122" y="80749"/>
              <a:ext cx="1023577"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1-2</a:t>
              </a:r>
              <a:endParaRPr lang="en-US" b="1" dirty="0">
                <a:solidFill>
                  <a:schemeClr val="bg1"/>
                </a:solidFill>
                <a:effectLst>
                  <a:outerShdw blurRad="38100" dist="38100" dir="2700000" algn="tl">
                    <a:srgbClr val="000000">
                      <a:alpha val="43137"/>
                    </a:srgbClr>
                  </a:outerShdw>
                </a:effectLst>
              </a:endParaRPr>
            </a:p>
          </p:txBody>
        </p:sp>
        <p:sp>
          <p:nvSpPr>
            <p:cNvPr id="59" name="TextBox 58"/>
            <p:cNvSpPr txBox="1"/>
            <p:nvPr/>
          </p:nvSpPr>
          <p:spPr>
            <a:xfrm>
              <a:off x="5616115" y="87868"/>
              <a:ext cx="78939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3</a:t>
              </a:r>
              <a:endParaRPr lang="en-US" b="1" dirty="0">
                <a:solidFill>
                  <a:schemeClr val="bg1"/>
                </a:solidFill>
                <a:effectLst>
                  <a:outerShdw blurRad="38100" dist="38100" dir="2700000" algn="tl">
                    <a:srgbClr val="000000">
                      <a:alpha val="43137"/>
                    </a:srgbClr>
                  </a:outerShdw>
                </a:effectLst>
              </a:endParaRPr>
            </a:p>
          </p:txBody>
        </p:sp>
        <p:sp>
          <p:nvSpPr>
            <p:cNvPr id="67" name="TextBox 66"/>
            <p:cNvSpPr txBox="1"/>
            <p:nvPr/>
          </p:nvSpPr>
          <p:spPr>
            <a:xfrm>
              <a:off x="7403408" y="67691"/>
              <a:ext cx="789398" cy="369332"/>
            </a:xfrm>
            <a:prstGeom prst="rect">
              <a:avLst/>
            </a:prstGeom>
            <a:solidFill>
              <a:srgbClr val="C00000"/>
            </a:solidFill>
          </p:spPr>
          <p:txBody>
            <a:bodyPr wrap="square" rtlCol="0">
              <a:spAutoFit/>
            </a:bodyPr>
            <a:lstStyle/>
            <a:p>
              <a:r>
                <a:rPr lang="en-US" b="1" dirty="0" smtClean="0">
                  <a:solidFill>
                    <a:schemeClr val="bg1"/>
                  </a:solidFill>
                  <a:effectLst>
                    <a:outerShdw blurRad="38100" dist="38100" dir="2700000" algn="tl">
                      <a:srgbClr val="000000">
                        <a:alpha val="43137"/>
                      </a:srgbClr>
                    </a:outerShdw>
                  </a:effectLst>
                </a:rPr>
                <a:t>DOK 4</a:t>
              </a:r>
              <a:endParaRPr lang="en-US" b="1" dirty="0">
                <a:solidFill>
                  <a:schemeClr val="bg1"/>
                </a:solidFill>
                <a:effectLst>
                  <a:outerShdw blurRad="38100" dist="38100" dir="2700000" algn="tl">
                    <a:srgbClr val="000000">
                      <a:alpha val="43137"/>
                    </a:srgbClr>
                  </a:outerShdw>
                </a:effectLst>
              </a:endParaRPr>
            </a:p>
          </p:txBody>
        </p:sp>
      </p:grpSp>
      <p:grpSp>
        <p:nvGrpSpPr>
          <p:cNvPr id="15" name="Group 14"/>
          <p:cNvGrpSpPr/>
          <p:nvPr/>
        </p:nvGrpSpPr>
        <p:grpSpPr>
          <a:xfrm>
            <a:off x="381000" y="1143000"/>
            <a:ext cx="7696201" cy="5040214"/>
            <a:chOff x="533400" y="1143000"/>
            <a:chExt cx="7535863" cy="5040214"/>
          </a:xfrm>
        </p:grpSpPr>
        <p:grpSp>
          <p:nvGrpSpPr>
            <p:cNvPr id="12" name="Group 11"/>
            <p:cNvGrpSpPr/>
            <p:nvPr/>
          </p:nvGrpSpPr>
          <p:grpSpPr>
            <a:xfrm>
              <a:off x="533400" y="1143000"/>
              <a:ext cx="7535863" cy="5040214"/>
              <a:chOff x="533400" y="1143000"/>
              <a:chExt cx="7535863" cy="5040214"/>
            </a:xfrm>
          </p:grpSpPr>
          <p:sp>
            <p:nvSpPr>
              <p:cNvPr id="52" name="Rectangle 51"/>
              <p:cNvSpPr/>
              <p:nvPr/>
            </p:nvSpPr>
            <p:spPr>
              <a:xfrm>
                <a:off x="533400" y="1143000"/>
                <a:ext cx="1939925"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ELA Shift 3</a:t>
                </a:r>
                <a:endParaRPr lang="en-US" b="1" dirty="0">
                  <a:solidFill>
                    <a:srgbClr val="C00000"/>
                  </a:solidFill>
                  <a:effectLst>
                    <a:outerShdw blurRad="38100" dist="38100" dir="2700000" algn="tl">
                      <a:srgbClr val="000000">
                        <a:alpha val="43137"/>
                      </a:srgbClr>
                    </a:outerShdw>
                  </a:effectLst>
                </a:endParaRPr>
              </a:p>
            </p:txBody>
          </p:sp>
          <p:sp>
            <p:nvSpPr>
              <p:cNvPr id="53" name="Rectangle 52"/>
              <p:cNvSpPr/>
              <p:nvPr/>
            </p:nvSpPr>
            <p:spPr>
              <a:xfrm>
                <a:off x="2863190" y="1143000"/>
                <a:ext cx="2370796"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ELA Shift 1</a:t>
                </a:r>
                <a:endParaRPr lang="en-US" b="1" dirty="0">
                  <a:solidFill>
                    <a:srgbClr val="C00000"/>
                  </a:solidFill>
                  <a:effectLst>
                    <a:outerShdw blurRad="38100" dist="38100" dir="2700000" algn="tl">
                      <a:srgbClr val="000000">
                        <a:alpha val="43137"/>
                      </a:srgbClr>
                    </a:outerShdw>
                  </a:effectLst>
                </a:endParaRPr>
              </a:p>
            </p:txBody>
          </p:sp>
          <p:sp>
            <p:nvSpPr>
              <p:cNvPr id="54" name="Rectangle 53"/>
              <p:cNvSpPr/>
              <p:nvPr/>
            </p:nvSpPr>
            <p:spPr>
              <a:xfrm>
                <a:off x="5756276" y="1143000"/>
                <a:ext cx="2312987" cy="381000"/>
              </a:xfrm>
              <a:prstGeom prst="rect">
                <a:avLst/>
              </a:prstGeom>
              <a:solidFill>
                <a:schemeClr val="bg1"/>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effectLst>
                      <a:outerShdw blurRad="38100" dist="38100" dir="2700000" algn="tl">
                        <a:srgbClr val="000000">
                          <a:alpha val="43137"/>
                        </a:srgbClr>
                      </a:outerShdw>
                    </a:effectLst>
                  </a:rPr>
                  <a:t>ELA Shift 2</a:t>
                </a:r>
                <a:endParaRPr lang="en-US" b="1" dirty="0">
                  <a:solidFill>
                    <a:srgbClr val="C00000"/>
                  </a:solidFill>
                  <a:effectLst>
                    <a:outerShdw blurRad="38100" dist="38100" dir="2700000" algn="tl">
                      <a:srgbClr val="000000">
                        <a:alpha val="43137"/>
                      </a:srgbClr>
                    </a:outerShdw>
                  </a:effectLst>
                </a:endParaRPr>
              </a:p>
            </p:txBody>
          </p:sp>
          <p:sp>
            <p:nvSpPr>
              <p:cNvPr id="6" name="Rectangle 5"/>
              <p:cNvSpPr/>
              <p:nvPr/>
            </p:nvSpPr>
            <p:spPr>
              <a:xfrm>
                <a:off x="533400" y="1493520"/>
                <a:ext cx="1939925" cy="430887"/>
              </a:xfrm>
              <a:prstGeom prst="rect">
                <a:avLst/>
              </a:prstGeom>
              <a:solidFill>
                <a:schemeClr val="accent5">
                  <a:lumMod val="20000"/>
                  <a:lumOff val="80000"/>
                  <a:alpha val="66000"/>
                </a:schemeClr>
              </a:solidFill>
              <a:ln>
                <a:solidFill>
                  <a:srgbClr val="002060"/>
                </a:solidFill>
              </a:ln>
            </p:spPr>
            <p:txBody>
              <a:bodyPr wrap="square">
                <a:spAutoFit/>
              </a:bodyPr>
              <a:lstStyle/>
              <a:p>
                <a:pPr algn="ctr"/>
                <a:r>
                  <a:rPr lang="en-US" sz="1100" b="1" dirty="0" smtClean="0"/>
                  <a:t>Build knowledge with content-rich</a:t>
                </a:r>
                <a:r>
                  <a:rPr lang="en-US" sz="1100" b="1" dirty="0"/>
                  <a:t>, </a:t>
                </a:r>
                <a:r>
                  <a:rPr lang="en-US" sz="1100" b="1" dirty="0" smtClean="0"/>
                  <a:t>informational text.</a:t>
                </a:r>
              </a:p>
            </p:txBody>
          </p:sp>
          <p:sp>
            <p:nvSpPr>
              <p:cNvPr id="10" name="Rectangle 9"/>
              <p:cNvSpPr/>
              <p:nvPr/>
            </p:nvSpPr>
            <p:spPr>
              <a:xfrm>
                <a:off x="2863190" y="1582880"/>
                <a:ext cx="2370796" cy="430887"/>
              </a:xfrm>
              <a:prstGeom prst="rect">
                <a:avLst/>
              </a:prstGeom>
              <a:solidFill>
                <a:srgbClr val="CCE9AD">
                  <a:alpha val="58000"/>
                </a:srgbClr>
              </a:solidFill>
              <a:ln>
                <a:solidFill>
                  <a:srgbClr val="002060"/>
                </a:solidFill>
              </a:ln>
            </p:spPr>
            <p:txBody>
              <a:bodyPr wrap="square" anchor="ctr">
                <a:spAutoFit/>
              </a:bodyPr>
              <a:lstStyle/>
              <a:p>
                <a:pPr algn="ctr"/>
                <a:r>
                  <a:rPr lang="en-US" sz="1100" b="1" dirty="0" smtClean="0"/>
                  <a:t>Regular </a:t>
                </a:r>
                <a:r>
                  <a:rPr lang="en-US" sz="1100" b="1" dirty="0"/>
                  <a:t>practice with complex text and its academic vocabulary</a:t>
                </a:r>
                <a:r>
                  <a:rPr lang="en-US" sz="1100" b="1" dirty="0" smtClean="0"/>
                  <a:t>.</a:t>
                </a:r>
              </a:p>
            </p:txBody>
          </p:sp>
          <p:sp>
            <p:nvSpPr>
              <p:cNvPr id="11" name="Rectangle 10"/>
              <p:cNvSpPr/>
              <p:nvPr/>
            </p:nvSpPr>
            <p:spPr>
              <a:xfrm>
                <a:off x="5756275" y="1498242"/>
                <a:ext cx="2312987" cy="430887"/>
              </a:xfrm>
              <a:prstGeom prst="rect">
                <a:avLst/>
              </a:prstGeom>
              <a:solidFill>
                <a:schemeClr val="accent6">
                  <a:lumMod val="40000"/>
                  <a:lumOff val="60000"/>
                  <a:alpha val="49000"/>
                </a:schemeClr>
              </a:solidFill>
              <a:ln>
                <a:solidFill>
                  <a:srgbClr val="002060"/>
                </a:solidFill>
              </a:ln>
            </p:spPr>
            <p:txBody>
              <a:bodyPr wrap="square">
                <a:spAutoFit/>
              </a:bodyPr>
              <a:lstStyle/>
              <a:p>
                <a:pPr algn="ctr"/>
                <a:r>
                  <a:rPr lang="en-US" sz="1100" b="1" dirty="0" smtClean="0"/>
                  <a:t>Reading </a:t>
                </a:r>
                <a:r>
                  <a:rPr lang="en-US" sz="1100" b="1" dirty="0"/>
                  <a:t>and Writing </a:t>
                </a:r>
              </a:p>
              <a:p>
                <a:pPr algn="ctr"/>
                <a:r>
                  <a:rPr lang="en-US" sz="1100" b="1" dirty="0"/>
                  <a:t>grounded in evidence from text</a:t>
                </a:r>
                <a:r>
                  <a:rPr lang="en-US" sz="1100" b="1" dirty="0" smtClean="0"/>
                  <a:t>.</a:t>
                </a:r>
              </a:p>
            </p:txBody>
          </p:sp>
          <p:sp>
            <p:nvSpPr>
              <p:cNvPr id="68" name="Rectangle 67"/>
              <p:cNvSpPr/>
              <p:nvPr/>
            </p:nvSpPr>
            <p:spPr>
              <a:xfrm>
                <a:off x="533400" y="1931005"/>
                <a:ext cx="1939925" cy="477054"/>
              </a:xfrm>
              <a:prstGeom prst="rect">
                <a:avLst/>
              </a:prstGeom>
              <a:solidFill>
                <a:schemeClr val="accent5">
                  <a:lumMod val="20000"/>
                  <a:lumOff val="8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CC Standards</a:t>
                </a:r>
                <a:endParaRPr lang="en-US" sz="1100" b="1" u="sng" dirty="0">
                  <a:solidFill>
                    <a:srgbClr val="C00000"/>
                  </a:solidFill>
                  <a:effectLst>
                    <a:outerShdw blurRad="38100" dist="38100" dir="2700000" algn="tl">
                      <a:srgbClr val="000000">
                        <a:alpha val="43137"/>
                      </a:srgbClr>
                    </a:outerShdw>
                  </a:effectLst>
                </a:endParaRPr>
              </a:p>
              <a:p>
                <a:r>
                  <a:rPr lang="en-US" sz="1400" b="1" dirty="0" smtClean="0"/>
                  <a:t>1            2             3</a:t>
                </a:r>
                <a:endParaRPr lang="en-US" sz="1400" dirty="0"/>
              </a:p>
            </p:txBody>
          </p:sp>
          <p:sp>
            <p:nvSpPr>
              <p:cNvPr id="75" name="Rectangle 74"/>
              <p:cNvSpPr/>
              <p:nvPr/>
            </p:nvSpPr>
            <p:spPr>
              <a:xfrm>
                <a:off x="2863190" y="2002125"/>
                <a:ext cx="2370797" cy="477054"/>
              </a:xfrm>
              <a:prstGeom prst="rect">
                <a:avLst/>
              </a:prstGeom>
              <a:solidFill>
                <a:srgbClr val="CCE9AD">
                  <a:alpha val="66000"/>
                </a:srgb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CC Standards</a:t>
                </a:r>
                <a:endParaRPr lang="en-US" sz="1100" b="1" u="sng" dirty="0">
                  <a:solidFill>
                    <a:srgbClr val="C00000"/>
                  </a:solidFill>
                  <a:effectLst>
                    <a:outerShdw blurRad="38100" dist="38100" dir="2700000" algn="tl">
                      <a:srgbClr val="000000">
                        <a:alpha val="43137"/>
                      </a:srgbClr>
                    </a:outerShdw>
                  </a:effectLst>
                </a:endParaRPr>
              </a:p>
              <a:p>
                <a:r>
                  <a:rPr lang="en-US" sz="1400" b="1" dirty="0" smtClean="0"/>
                  <a:t>4                       5                  6</a:t>
                </a:r>
                <a:endParaRPr lang="en-US" sz="1400" dirty="0"/>
              </a:p>
            </p:txBody>
          </p:sp>
          <p:sp>
            <p:nvSpPr>
              <p:cNvPr id="78" name="Rectangle 77"/>
              <p:cNvSpPr/>
              <p:nvPr/>
            </p:nvSpPr>
            <p:spPr>
              <a:xfrm>
                <a:off x="5756275" y="1941165"/>
                <a:ext cx="2312987" cy="477054"/>
              </a:xfrm>
              <a:prstGeom prst="rect">
                <a:avLst/>
              </a:prstGeom>
              <a:solidFill>
                <a:schemeClr val="accent6">
                  <a:lumMod val="40000"/>
                  <a:lumOff val="6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CC Standards</a:t>
                </a:r>
                <a:endParaRPr lang="en-US" sz="1100" b="1" u="sng" dirty="0">
                  <a:solidFill>
                    <a:srgbClr val="C00000"/>
                  </a:solidFill>
                  <a:effectLst>
                    <a:outerShdw blurRad="38100" dist="38100" dir="2700000" algn="tl">
                      <a:srgbClr val="000000">
                        <a:alpha val="43137"/>
                      </a:srgbClr>
                    </a:outerShdw>
                  </a:effectLst>
                </a:endParaRPr>
              </a:p>
              <a:p>
                <a:r>
                  <a:rPr lang="en-US" sz="1400" b="1" dirty="0" smtClean="0"/>
                  <a:t>7                          8                 9</a:t>
                </a:r>
                <a:endParaRPr lang="en-US" sz="1400" dirty="0"/>
              </a:p>
            </p:txBody>
          </p:sp>
          <p:sp>
            <p:nvSpPr>
              <p:cNvPr id="79" name="Rectangle 78"/>
              <p:cNvSpPr/>
              <p:nvPr/>
            </p:nvSpPr>
            <p:spPr>
              <a:xfrm>
                <a:off x="533400" y="2408059"/>
                <a:ext cx="1939925" cy="477054"/>
              </a:xfrm>
              <a:prstGeom prst="rect">
                <a:avLst/>
              </a:prstGeom>
              <a:solidFill>
                <a:schemeClr val="accent5">
                  <a:lumMod val="20000"/>
                  <a:lumOff val="8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a:t>
                </a:r>
                <a:endParaRPr lang="en-US" sz="1100" b="1" u="sng" dirty="0">
                  <a:solidFill>
                    <a:srgbClr val="C00000"/>
                  </a:solidFill>
                  <a:effectLst>
                    <a:outerShdw blurRad="38100" dist="38100" dir="2700000" algn="tl">
                      <a:srgbClr val="000000">
                        <a:alpha val="43137"/>
                      </a:srgbClr>
                    </a:outerShdw>
                  </a:effectLst>
                </a:endParaRPr>
              </a:p>
              <a:p>
                <a:r>
                  <a:rPr lang="en-US" sz="1400" b="1" dirty="0" smtClean="0"/>
                  <a:t>1                        </a:t>
                </a:r>
                <a:endParaRPr lang="en-US" sz="1400" dirty="0"/>
              </a:p>
            </p:txBody>
          </p:sp>
          <p:sp>
            <p:nvSpPr>
              <p:cNvPr id="80" name="Rectangle 79"/>
              <p:cNvSpPr/>
              <p:nvPr/>
            </p:nvSpPr>
            <p:spPr>
              <a:xfrm>
                <a:off x="2863190" y="2461478"/>
                <a:ext cx="2370797" cy="477054"/>
              </a:xfrm>
              <a:prstGeom prst="rect">
                <a:avLst/>
              </a:prstGeom>
              <a:solidFill>
                <a:srgbClr val="CCE9AD">
                  <a:alpha val="66000"/>
                </a:srgb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a:t>
                </a:r>
                <a:endParaRPr lang="en-US" sz="1100" b="1" u="sng" dirty="0">
                  <a:solidFill>
                    <a:srgbClr val="C00000"/>
                  </a:solidFill>
                  <a:effectLst>
                    <a:outerShdw blurRad="38100" dist="38100" dir="2700000" algn="tl">
                      <a:srgbClr val="000000">
                        <a:alpha val="43137"/>
                      </a:srgbClr>
                    </a:outerShdw>
                  </a:effectLst>
                </a:endParaRPr>
              </a:p>
              <a:p>
                <a:r>
                  <a:rPr lang="en-US" sz="1400" b="1" dirty="0" smtClean="0"/>
                  <a:t>8</a:t>
                </a:r>
                <a:endParaRPr lang="en-US" sz="1400" dirty="0"/>
              </a:p>
            </p:txBody>
          </p:sp>
          <p:sp>
            <p:nvSpPr>
              <p:cNvPr id="82" name="Rectangle 81"/>
              <p:cNvSpPr/>
              <p:nvPr/>
            </p:nvSpPr>
            <p:spPr>
              <a:xfrm>
                <a:off x="5756275" y="2420580"/>
                <a:ext cx="2312987" cy="477054"/>
              </a:xfrm>
              <a:prstGeom prst="rect">
                <a:avLst/>
              </a:prstGeom>
              <a:solidFill>
                <a:schemeClr val="accent6">
                  <a:lumMod val="40000"/>
                  <a:lumOff val="6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Standards</a:t>
                </a:r>
              </a:p>
              <a:p>
                <a:r>
                  <a:rPr lang="en-US" sz="1400" b="1" dirty="0" smtClean="0"/>
                  <a:t>                          1, 6</a:t>
                </a:r>
                <a:endParaRPr lang="en-US" sz="1400" dirty="0"/>
              </a:p>
            </p:txBody>
          </p:sp>
          <p:sp>
            <p:nvSpPr>
              <p:cNvPr id="84" name="Rectangle 83"/>
              <p:cNvSpPr/>
              <p:nvPr/>
            </p:nvSpPr>
            <p:spPr>
              <a:xfrm>
                <a:off x="533400" y="2887732"/>
                <a:ext cx="1939925" cy="2154436"/>
              </a:xfrm>
              <a:prstGeom prst="rect">
                <a:avLst/>
              </a:prstGeom>
              <a:solidFill>
                <a:schemeClr val="accent5">
                  <a:lumMod val="20000"/>
                  <a:lumOff val="8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 1: Levels</a:t>
                </a:r>
                <a:endParaRPr lang="en-US" sz="1100" b="1" u="sng" dirty="0">
                  <a:solidFill>
                    <a:srgbClr val="C00000"/>
                  </a:solidFill>
                  <a:effectLst>
                    <a:outerShdw blurRad="38100" dist="38100" dir="2700000" algn="tl">
                      <a:srgbClr val="000000">
                        <a:alpha val="43137"/>
                      </a:srgbClr>
                    </a:outerShdw>
                  </a:effectLst>
                </a:endParaRPr>
              </a:p>
              <a:p>
                <a:r>
                  <a:rPr lang="en-US" sz="1000" b="1" dirty="0" smtClean="0">
                    <a:solidFill>
                      <a:srgbClr val="C00000"/>
                    </a:solidFill>
                    <a:effectLst>
                      <a:outerShdw blurRad="38100" dist="38100" dir="2700000" algn="tl">
                        <a:srgbClr val="000000">
                          <a:alpha val="43137"/>
                        </a:srgbClr>
                      </a:outerShdw>
                    </a:effectLst>
                  </a:rPr>
                  <a:t>1</a:t>
                </a:r>
                <a:r>
                  <a:rPr lang="en-US" sz="1000" b="1" dirty="0" smtClean="0"/>
                  <a:t> </a:t>
                </a:r>
                <a:r>
                  <a:rPr lang="en-US" sz="900" b="1" dirty="0" smtClean="0"/>
                  <a:t>Identifies key words/phrases</a:t>
                </a:r>
                <a:r>
                  <a:rPr lang="en-US" sz="1000" b="1" dirty="0" smtClean="0"/>
                  <a:t>.</a:t>
                </a:r>
              </a:p>
              <a:p>
                <a:r>
                  <a:rPr lang="en-US" sz="1000" b="1" dirty="0" smtClean="0">
                    <a:solidFill>
                      <a:srgbClr val="C00000"/>
                    </a:solidFill>
                    <a:effectLst>
                      <a:outerShdw blurRad="38100" dist="38100" dir="2700000" algn="tl">
                        <a:srgbClr val="000000">
                          <a:alpha val="43137"/>
                        </a:srgbClr>
                      </a:outerShdw>
                    </a:effectLst>
                  </a:rPr>
                  <a:t>2</a:t>
                </a:r>
                <a:r>
                  <a:rPr lang="en-US" sz="1000" b="1" dirty="0" smtClean="0"/>
                  <a:t> </a:t>
                </a:r>
                <a:r>
                  <a:rPr lang="en-US" sz="900" b="1" dirty="0" smtClean="0"/>
                  <a:t>Identifies main topic &amp; retells</a:t>
                </a:r>
                <a:r>
                  <a:rPr lang="en-US" sz="1000" b="1" dirty="0" smtClean="0"/>
                  <a:t>.</a:t>
                </a:r>
              </a:p>
              <a:p>
                <a:r>
                  <a:rPr lang="en-US" sz="1000" b="1" dirty="0" smtClean="0">
                    <a:solidFill>
                      <a:srgbClr val="C00000"/>
                    </a:solidFill>
                    <a:effectLst>
                      <a:outerShdw blurRad="38100" dist="38100" dir="2700000" algn="tl">
                        <a:srgbClr val="000000">
                          <a:alpha val="43137"/>
                        </a:srgbClr>
                      </a:outerShdw>
                    </a:effectLst>
                  </a:rPr>
                  <a:t>3</a:t>
                </a:r>
                <a:r>
                  <a:rPr lang="en-US" sz="1000" b="1" dirty="0" smtClean="0"/>
                  <a:t> </a:t>
                </a:r>
                <a:r>
                  <a:rPr lang="en-US" sz="900" b="1" dirty="0" smtClean="0"/>
                  <a:t>Determine central idea/theme.</a:t>
                </a:r>
              </a:p>
              <a:p>
                <a:r>
                  <a:rPr lang="en-US" sz="900" b="1" dirty="0"/>
                  <a:t> </a:t>
                </a:r>
                <a:r>
                  <a:rPr lang="en-US" sz="900" b="1" dirty="0" smtClean="0"/>
                  <a:t>    Explain how it is supported.</a:t>
                </a:r>
              </a:p>
              <a:p>
                <a:r>
                  <a:rPr lang="en-US" sz="900" b="1" dirty="0"/>
                  <a:t> </a:t>
                </a:r>
                <a:r>
                  <a:rPr lang="en-US" sz="900" b="1" dirty="0" smtClean="0"/>
                  <a:t>    Summarizes part of text.</a:t>
                </a:r>
              </a:p>
              <a:p>
                <a:pPr marL="111125" indent="-111125"/>
                <a:r>
                  <a:rPr lang="en-US" sz="1000" b="1" dirty="0" smtClean="0">
                    <a:solidFill>
                      <a:srgbClr val="C00000"/>
                    </a:solidFill>
                    <a:effectLst>
                      <a:outerShdw blurRad="38100" dist="38100" dir="2700000" algn="tl">
                        <a:srgbClr val="000000">
                          <a:alpha val="43137"/>
                        </a:srgbClr>
                      </a:outerShdw>
                    </a:effectLst>
                  </a:rPr>
                  <a:t>4</a:t>
                </a:r>
                <a:r>
                  <a:rPr lang="en-US" sz="1000" b="1" dirty="0" smtClean="0"/>
                  <a:t> </a:t>
                </a:r>
                <a:r>
                  <a:rPr lang="en-US" sz="900" b="1" dirty="0" smtClean="0"/>
                  <a:t>Identifies 2 or more central ideas/theme.</a:t>
                </a:r>
              </a:p>
              <a:p>
                <a:pPr marL="111125" indent="-111125"/>
                <a:r>
                  <a:rPr lang="en-US" sz="900" b="1" dirty="0"/>
                  <a:t> </a:t>
                </a:r>
                <a:r>
                  <a:rPr lang="en-US" sz="900" b="1" dirty="0" smtClean="0"/>
                  <a:t>   Explain how it is supported.</a:t>
                </a:r>
              </a:p>
              <a:p>
                <a:pPr marL="111125" indent="-111125"/>
                <a:r>
                  <a:rPr lang="en-US" sz="900" b="1" dirty="0"/>
                  <a:t> </a:t>
                </a:r>
                <a:r>
                  <a:rPr lang="en-US" sz="900" b="1" dirty="0" smtClean="0"/>
                  <a:t>   Summarizes a simple text</a:t>
                </a:r>
                <a:r>
                  <a:rPr lang="en-US" sz="1000" b="1" dirty="0" smtClean="0"/>
                  <a:t>.</a:t>
                </a:r>
              </a:p>
              <a:p>
                <a:r>
                  <a:rPr lang="en-US" sz="1000" b="1" dirty="0" smtClean="0">
                    <a:solidFill>
                      <a:srgbClr val="C00000"/>
                    </a:solidFill>
                    <a:effectLst>
                      <a:outerShdw blurRad="38100" dist="38100" dir="2700000" algn="tl">
                        <a:srgbClr val="000000">
                          <a:alpha val="43137"/>
                        </a:srgbClr>
                      </a:outerShdw>
                    </a:effectLst>
                  </a:rPr>
                  <a:t>5</a:t>
                </a:r>
                <a:r>
                  <a:rPr lang="en-US" sz="1000" b="1" dirty="0" smtClean="0"/>
                  <a:t> </a:t>
                </a:r>
                <a:r>
                  <a:rPr lang="en-US" sz="900" b="1" dirty="0"/>
                  <a:t>A</a:t>
                </a:r>
                <a:r>
                  <a:rPr lang="en-US" sz="900" b="1" dirty="0" smtClean="0"/>
                  <a:t>ll of #4.  </a:t>
                </a:r>
              </a:p>
              <a:p>
                <a:r>
                  <a:rPr lang="en-US" sz="900" b="1" dirty="0"/>
                  <a:t> </a:t>
                </a:r>
                <a:r>
                  <a:rPr lang="en-US" sz="900" b="1" dirty="0" smtClean="0"/>
                  <a:t>  Explain how it is developed by</a:t>
                </a:r>
              </a:p>
              <a:p>
                <a:r>
                  <a:rPr lang="en-US" sz="900" b="1" dirty="0"/>
                  <a:t> </a:t>
                </a:r>
                <a:r>
                  <a:rPr lang="en-US" sz="900" b="1" dirty="0" smtClean="0"/>
                  <a:t>   supporting evidence or ideas.</a:t>
                </a:r>
              </a:p>
              <a:p>
                <a:r>
                  <a:rPr lang="en-US" sz="900" b="1" dirty="0"/>
                  <a:t> </a:t>
                </a:r>
                <a:r>
                  <a:rPr lang="en-US" sz="900" b="1" dirty="0" smtClean="0"/>
                  <a:t>   Summarize a complete text.                                               </a:t>
                </a:r>
                <a:endParaRPr lang="en-US" sz="900" dirty="0"/>
              </a:p>
            </p:txBody>
          </p:sp>
          <p:sp>
            <p:nvSpPr>
              <p:cNvPr id="85" name="Rectangle 84"/>
              <p:cNvSpPr/>
              <p:nvPr/>
            </p:nvSpPr>
            <p:spPr>
              <a:xfrm>
                <a:off x="2863190" y="2936171"/>
                <a:ext cx="2370797" cy="3247043"/>
              </a:xfrm>
              <a:prstGeom prst="rect">
                <a:avLst/>
              </a:prstGeom>
              <a:solidFill>
                <a:srgbClr val="CCE9AD">
                  <a:alpha val="66000"/>
                </a:srgb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 8:  Levels</a:t>
                </a:r>
                <a:endParaRPr lang="en-US" sz="1100" b="1" u="sng" dirty="0">
                  <a:solidFill>
                    <a:srgbClr val="C00000"/>
                  </a:solidFill>
                  <a:effectLst>
                    <a:outerShdw blurRad="38100" dist="38100" dir="2700000" algn="tl">
                      <a:srgbClr val="000000">
                        <a:alpha val="43137"/>
                      </a:srgbClr>
                    </a:outerShdw>
                  </a:effectLst>
                </a:endParaRPr>
              </a:p>
              <a:p>
                <a:pPr marL="111125" indent="-111125"/>
                <a:r>
                  <a:rPr lang="en-US" sz="1000" b="1" dirty="0" smtClean="0">
                    <a:solidFill>
                      <a:srgbClr val="C00000"/>
                    </a:solidFill>
                    <a:effectLst>
                      <a:outerShdw blurRad="38100" dist="38100" dir="2700000" algn="tl">
                        <a:srgbClr val="000000">
                          <a:alpha val="43137"/>
                        </a:srgbClr>
                      </a:outerShdw>
                    </a:effectLst>
                  </a:rPr>
                  <a:t>1</a:t>
                </a:r>
                <a:r>
                  <a:rPr lang="en-US" sz="1000" b="1" dirty="0" smtClean="0">
                    <a:solidFill>
                      <a:srgbClr val="C00000"/>
                    </a:solidFill>
                  </a:rPr>
                  <a:t> </a:t>
                </a:r>
                <a:r>
                  <a:rPr lang="en-US" sz="900" b="1" dirty="0" smtClean="0"/>
                  <a:t>Knows meaning of few, frequent words and phrases about familiar topics.</a:t>
                </a:r>
              </a:p>
              <a:p>
                <a:pPr marL="111125" indent="-111125"/>
                <a:r>
                  <a:rPr lang="en-US" sz="900" b="1" dirty="0">
                    <a:solidFill>
                      <a:srgbClr val="C00000"/>
                    </a:solidFill>
                  </a:rPr>
                  <a:t> </a:t>
                </a:r>
                <a:r>
                  <a:rPr lang="en-US" sz="900" b="1" dirty="0" smtClean="0">
                    <a:solidFill>
                      <a:srgbClr val="C00000"/>
                    </a:solidFill>
                  </a:rPr>
                  <a:t>   </a:t>
                </a:r>
                <a:r>
                  <a:rPr lang="en-US" sz="900" b="1" dirty="0" smtClean="0"/>
                  <a:t>Relies heavily on supports and native</a:t>
                </a:r>
              </a:p>
              <a:p>
                <a:pPr marL="111125" indent="-111125"/>
                <a:r>
                  <a:rPr lang="en-US" sz="900" b="1" dirty="0"/>
                  <a:t> </a:t>
                </a:r>
                <a:r>
                  <a:rPr lang="en-US" sz="900" b="1" dirty="0" smtClean="0"/>
                  <a:t>   language morphology.</a:t>
                </a:r>
              </a:p>
              <a:p>
                <a:pPr marL="111125" indent="-111125"/>
                <a:r>
                  <a:rPr lang="en-US" sz="1000" b="1" dirty="0" smtClean="0">
                    <a:solidFill>
                      <a:srgbClr val="C00000"/>
                    </a:solidFill>
                    <a:effectLst>
                      <a:outerShdw blurRad="38100" dist="38100" dir="2700000" algn="tl">
                        <a:srgbClr val="000000">
                          <a:alpha val="43137"/>
                        </a:srgbClr>
                      </a:outerShdw>
                    </a:effectLst>
                  </a:rPr>
                  <a:t>2</a:t>
                </a:r>
                <a:r>
                  <a:rPr lang="en-US" sz="1000" b="1" dirty="0" smtClean="0">
                    <a:solidFill>
                      <a:srgbClr val="C00000"/>
                    </a:solidFill>
                  </a:rPr>
                  <a:t> </a:t>
                </a:r>
                <a:r>
                  <a:rPr lang="en-US" sz="900" b="1" dirty="0" smtClean="0"/>
                  <a:t>Determines meaning of frequent words  phrases &amp; expressions about familiar topics.</a:t>
                </a:r>
              </a:p>
              <a:p>
                <a:pPr marL="111125" lvl="0" indent="-111125"/>
                <a:r>
                  <a:rPr lang="en-US" sz="900" b="1" dirty="0">
                    <a:solidFill>
                      <a:srgbClr val="C00000"/>
                    </a:solidFill>
                  </a:rPr>
                  <a:t> </a:t>
                </a:r>
                <a:r>
                  <a:rPr lang="en-US" sz="900" b="1" dirty="0" smtClean="0">
                    <a:solidFill>
                      <a:srgbClr val="C00000"/>
                    </a:solidFill>
                  </a:rPr>
                  <a:t>  </a:t>
                </a:r>
                <a:r>
                  <a:rPr lang="en-US" sz="900" b="1" dirty="0" smtClean="0">
                    <a:solidFill>
                      <a:prstClr val="black"/>
                    </a:solidFill>
                  </a:rPr>
                  <a:t> Uses supports &amp; native language.</a:t>
                </a:r>
                <a:endParaRPr lang="en-US" sz="900" b="1" dirty="0" smtClean="0">
                  <a:solidFill>
                    <a:srgbClr val="C00000"/>
                  </a:solidFill>
                </a:endParaRPr>
              </a:p>
              <a:p>
                <a:pPr marL="111125" indent="-111125"/>
                <a:r>
                  <a:rPr lang="en-US" sz="1000" b="1" dirty="0" smtClean="0">
                    <a:solidFill>
                      <a:srgbClr val="C00000"/>
                    </a:solidFill>
                    <a:effectLst>
                      <a:outerShdw blurRad="38100" dist="38100" dir="2700000" algn="tl">
                        <a:srgbClr val="000000">
                          <a:alpha val="43137"/>
                        </a:srgbClr>
                      </a:outerShdw>
                    </a:effectLst>
                  </a:rPr>
                  <a:t>3</a:t>
                </a:r>
                <a:r>
                  <a:rPr lang="en-US" sz="1000" b="1" dirty="0" smtClean="0">
                    <a:solidFill>
                      <a:srgbClr val="C00000"/>
                    </a:solidFill>
                  </a:rPr>
                  <a:t> </a:t>
                </a:r>
                <a:r>
                  <a:rPr lang="en-US" sz="900" b="1" dirty="0"/>
                  <a:t> </a:t>
                </a:r>
                <a:r>
                  <a:rPr lang="en-US" sz="900" b="1" dirty="0" smtClean="0"/>
                  <a:t>Determines meaning of general academic lang., content words,  frequent expressions.</a:t>
                </a:r>
              </a:p>
              <a:p>
                <a:r>
                  <a:rPr lang="en-US" sz="900" b="1" dirty="0">
                    <a:solidFill>
                      <a:srgbClr val="C00000"/>
                    </a:solidFill>
                  </a:rPr>
                  <a:t> </a:t>
                </a:r>
                <a:r>
                  <a:rPr lang="en-US" sz="900" b="1" dirty="0" smtClean="0">
                    <a:solidFill>
                      <a:srgbClr val="C00000"/>
                    </a:solidFill>
                  </a:rPr>
                  <a:t>    </a:t>
                </a:r>
                <a:r>
                  <a:rPr lang="en-US" sz="900" b="1" dirty="0" smtClean="0"/>
                  <a:t>Uses supports and reference materials.</a:t>
                </a:r>
              </a:p>
              <a:p>
                <a:pPr marL="111125"/>
                <a:r>
                  <a:rPr lang="en-US" sz="900" b="1" dirty="0" smtClean="0"/>
                  <a:t>Develops some  English morphology.</a:t>
                </a:r>
              </a:p>
              <a:p>
                <a:pPr marL="111125" indent="-111125"/>
                <a:r>
                  <a:rPr lang="en-US" sz="1000" b="1" dirty="0" smtClean="0">
                    <a:solidFill>
                      <a:srgbClr val="C00000"/>
                    </a:solidFill>
                    <a:effectLst>
                      <a:outerShdw blurRad="38100" dist="38100" dir="2700000" algn="tl">
                        <a:srgbClr val="000000">
                          <a:alpha val="43137"/>
                        </a:srgbClr>
                      </a:outerShdw>
                    </a:effectLst>
                  </a:rPr>
                  <a:t>4</a:t>
                </a:r>
                <a:r>
                  <a:rPr lang="en-US" sz="1000" b="1" dirty="0" smtClean="0">
                    <a:solidFill>
                      <a:srgbClr val="C00000"/>
                    </a:solidFill>
                  </a:rPr>
                  <a:t>  </a:t>
                </a:r>
                <a:r>
                  <a:rPr lang="en-US" sz="900" b="1" dirty="0" smtClean="0">
                    <a:solidFill>
                      <a:prstClr val="black"/>
                    </a:solidFill>
                  </a:rPr>
                  <a:t>Determines </a:t>
                </a:r>
                <a:r>
                  <a:rPr lang="en-US" sz="900" b="1" dirty="0">
                    <a:solidFill>
                      <a:prstClr val="black"/>
                    </a:solidFill>
                  </a:rPr>
                  <a:t>meaning of general academic </a:t>
                </a:r>
                <a:r>
                  <a:rPr lang="en-US" sz="900" b="1" dirty="0" smtClean="0">
                    <a:solidFill>
                      <a:prstClr val="black"/>
                    </a:solidFill>
                  </a:rPr>
                  <a:t>     language and content words.</a:t>
                </a:r>
              </a:p>
              <a:p>
                <a:pPr marL="111125" indent="-111125"/>
                <a:r>
                  <a:rPr lang="en-US" sz="900" b="1" dirty="0">
                    <a:solidFill>
                      <a:prstClr val="black"/>
                    </a:solidFill>
                  </a:rPr>
                  <a:t> </a:t>
                </a:r>
                <a:r>
                  <a:rPr lang="en-US" sz="900" b="1" dirty="0" smtClean="0">
                    <a:solidFill>
                      <a:prstClr val="black"/>
                    </a:solidFill>
                  </a:rPr>
                  <a:t>    Determines meaning of idiomatic expressions about a variety of topics.</a:t>
                </a:r>
              </a:p>
              <a:p>
                <a:pPr marL="111125" indent="-111125"/>
                <a:r>
                  <a:rPr lang="en-US" sz="900" b="1" dirty="0">
                    <a:solidFill>
                      <a:prstClr val="black"/>
                    </a:solidFill>
                  </a:rPr>
                  <a:t> </a:t>
                </a:r>
                <a:r>
                  <a:rPr lang="en-US" sz="900" b="1" dirty="0" smtClean="0">
                    <a:solidFill>
                      <a:prstClr val="black"/>
                    </a:solidFill>
                  </a:rPr>
                  <a:t>    Increasing knowledge- English morphology.</a:t>
                </a:r>
                <a:endParaRPr lang="en-US" sz="1000" b="1" dirty="0" smtClean="0">
                  <a:solidFill>
                    <a:srgbClr val="C00000"/>
                  </a:solidFill>
                </a:endParaRPr>
              </a:p>
              <a:p>
                <a:pPr marL="111125" indent="-111125">
                  <a:buAutoNum type="arabicPlain" startAt="5"/>
                </a:pPr>
                <a:r>
                  <a:rPr lang="en-US" sz="900" b="1" dirty="0" smtClean="0"/>
                  <a:t>Determine figurative/connotative meaning</a:t>
                </a:r>
                <a:r>
                  <a:rPr lang="en-US" sz="1000" dirty="0">
                    <a:effectLst>
                      <a:outerShdw blurRad="38100" dist="38100" dir="2700000" algn="tl">
                        <a:srgbClr val="000000">
                          <a:alpha val="43137"/>
                        </a:srgbClr>
                      </a:outerShdw>
                    </a:effectLst>
                  </a:rPr>
                  <a:t> </a:t>
                </a:r>
                <a:r>
                  <a:rPr lang="en-US" sz="900" b="1" dirty="0" smtClean="0"/>
                  <a:t>of general academic, content words, phrases, idiomatic expressions and figurative language in texts about a variety of topics using references &amp; morphology.</a:t>
                </a:r>
              </a:p>
            </p:txBody>
          </p:sp>
          <p:sp>
            <p:nvSpPr>
              <p:cNvPr id="86" name="Rectangle 85"/>
              <p:cNvSpPr/>
              <p:nvPr/>
            </p:nvSpPr>
            <p:spPr>
              <a:xfrm>
                <a:off x="5756275" y="2897892"/>
                <a:ext cx="2312987" cy="2585323"/>
              </a:xfrm>
              <a:prstGeom prst="rect">
                <a:avLst/>
              </a:prstGeom>
              <a:solidFill>
                <a:schemeClr val="accent6">
                  <a:lumMod val="40000"/>
                  <a:lumOff val="60000"/>
                  <a:alpha val="66000"/>
                </a:schemeClr>
              </a:solidFill>
              <a:ln>
                <a:solidFill>
                  <a:srgbClr val="002060"/>
                </a:solidFill>
              </a:ln>
            </p:spPr>
            <p:txBody>
              <a:bodyPr wrap="square">
                <a:spAutoFit/>
              </a:bodyPr>
              <a:lstStyle/>
              <a:p>
                <a:pPr algn="ctr"/>
                <a:r>
                  <a:rPr lang="en-US" sz="1100" b="1" u="sng" dirty="0" smtClean="0">
                    <a:solidFill>
                      <a:srgbClr val="C00000"/>
                    </a:solidFill>
                    <a:effectLst>
                      <a:outerShdw blurRad="38100" dist="38100" dir="2700000" algn="tl">
                        <a:srgbClr val="000000">
                          <a:alpha val="43137"/>
                        </a:srgbClr>
                      </a:outerShdw>
                    </a:effectLst>
                  </a:rPr>
                  <a:t>ELP Standard 1: Levels</a:t>
                </a:r>
              </a:p>
              <a:p>
                <a:r>
                  <a:rPr lang="en-US" sz="1000" b="1" dirty="0" smtClean="0"/>
                  <a:t>Refer to St.1 ELP Levels in blue column</a:t>
                </a:r>
                <a:r>
                  <a:rPr lang="en-US" sz="1000" b="1" dirty="0" smtClean="0">
                    <a:solidFill>
                      <a:srgbClr val="C00000"/>
                    </a:solidFill>
                  </a:rPr>
                  <a:t>.</a:t>
                </a:r>
              </a:p>
              <a:p>
                <a:pPr lvl="0" algn="ctr"/>
                <a:r>
                  <a:rPr lang="en-US" sz="1100" b="1" u="sng" dirty="0">
                    <a:solidFill>
                      <a:srgbClr val="C00000"/>
                    </a:solidFill>
                    <a:effectLst>
                      <a:outerShdw blurRad="38100" dist="38100" dir="2700000" algn="tl">
                        <a:srgbClr val="000000">
                          <a:alpha val="43137"/>
                        </a:srgbClr>
                      </a:outerShdw>
                    </a:effectLst>
                  </a:rPr>
                  <a:t>ELP Standard </a:t>
                </a:r>
                <a:r>
                  <a:rPr lang="en-US" sz="1100" b="1" u="sng" dirty="0" smtClean="0">
                    <a:solidFill>
                      <a:srgbClr val="C00000"/>
                    </a:solidFill>
                    <a:effectLst>
                      <a:outerShdw blurRad="38100" dist="38100" dir="2700000" algn="tl">
                        <a:srgbClr val="000000">
                          <a:alpha val="43137"/>
                        </a:srgbClr>
                      </a:outerShdw>
                    </a:effectLst>
                  </a:rPr>
                  <a:t>6: </a:t>
                </a:r>
                <a:r>
                  <a:rPr lang="en-US" sz="1100" b="1" u="sng" dirty="0">
                    <a:solidFill>
                      <a:srgbClr val="C00000"/>
                    </a:solidFill>
                    <a:effectLst>
                      <a:outerShdw blurRad="38100" dist="38100" dir="2700000" algn="tl">
                        <a:srgbClr val="000000">
                          <a:alpha val="43137"/>
                        </a:srgbClr>
                      </a:outerShdw>
                    </a:effectLst>
                  </a:rPr>
                  <a:t>Levels</a:t>
                </a:r>
              </a:p>
              <a:p>
                <a:r>
                  <a:rPr lang="en-US" sz="1000" b="1" dirty="0" smtClean="0">
                    <a:solidFill>
                      <a:srgbClr val="C00000"/>
                    </a:solidFill>
                    <a:effectLst>
                      <a:outerShdw blurRad="38100" dist="38100" dir="2700000" algn="tl">
                        <a:srgbClr val="000000">
                          <a:alpha val="43137"/>
                        </a:srgbClr>
                      </a:outerShdw>
                    </a:effectLst>
                  </a:rPr>
                  <a:t>1</a:t>
                </a:r>
                <a:r>
                  <a:rPr lang="en-US" sz="1000" b="1" dirty="0" smtClean="0">
                    <a:solidFill>
                      <a:srgbClr val="C00000"/>
                    </a:solidFill>
                  </a:rPr>
                  <a:t> </a:t>
                </a:r>
                <a:r>
                  <a:rPr lang="en-US" sz="900" b="1" dirty="0" smtClean="0"/>
                  <a:t>Identifies point author makes</a:t>
                </a:r>
                <a:endParaRPr lang="en-US" sz="900" b="1" dirty="0" smtClean="0">
                  <a:solidFill>
                    <a:srgbClr val="C00000"/>
                  </a:solidFill>
                </a:endParaRPr>
              </a:p>
              <a:p>
                <a:r>
                  <a:rPr lang="en-US" sz="1000" b="1" dirty="0" smtClean="0">
                    <a:solidFill>
                      <a:srgbClr val="C00000"/>
                    </a:solidFill>
                    <a:effectLst>
                      <a:outerShdw blurRad="38100" dist="38100" dir="2700000" algn="tl">
                        <a:srgbClr val="000000">
                          <a:alpha val="43137"/>
                        </a:srgbClr>
                      </a:outerShdw>
                    </a:effectLst>
                  </a:rPr>
                  <a:t>2</a:t>
                </a:r>
                <a:r>
                  <a:rPr lang="en-US" sz="1000" b="1" dirty="0" smtClean="0">
                    <a:solidFill>
                      <a:srgbClr val="C00000"/>
                    </a:solidFill>
                  </a:rPr>
                  <a:t> </a:t>
                </a:r>
                <a:r>
                  <a:rPr lang="en-US" sz="900" b="1" dirty="0" smtClean="0"/>
                  <a:t>Identifies the main argument.</a:t>
                </a:r>
              </a:p>
              <a:p>
                <a:r>
                  <a:rPr lang="en-US" sz="900" b="1" dirty="0"/>
                  <a:t> </a:t>
                </a:r>
                <a:r>
                  <a:rPr lang="en-US" sz="900" b="1" dirty="0" smtClean="0"/>
                  <a:t>   IDs. 1 reason author uses for argument.</a:t>
                </a:r>
                <a:endParaRPr lang="en-US" sz="1000" b="1" dirty="0" smtClean="0"/>
              </a:p>
              <a:p>
                <a:r>
                  <a:rPr lang="en-US" sz="1000" b="1" dirty="0" smtClean="0">
                    <a:solidFill>
                      <a:srgbClr val="C00000"/>
                    </a:solidFill>
                    <a:effectLst>
                      <a:outerShdw blurRad="38100" dist="38100" dir="2700000" algn="tl">
                        <a:srgbClr val="000000">
                          <a:alpha val="43137"/>
                        </a:srgbClr>
                      </a:outerShdw>
                    </a:effectLst>
                  </a:rPr>
                  <a:t>3</a:t>
                </a:r>
                <a:r>
                  <a:rPr lang="en-US" sz="900" b="1" dirty="0" smtClean="0"/>
                  <a:t>. Explains argument author uses.</a:t>
                </a:r>
              </a:p>
              <a:p>
                <a:r>
                  <a:rPr lang="en-US" sz="900" b="1" dirty="0">
                    <a:solidFill>
                      <a:srgbClr val="C00000"/>
                    </a:solidFill>
                  </a:rPr>
                  <a:t> </a:t>
                </a:r>
                <a:r>
                  <a:rPr lang="en-US" sz="900" b="1" dirty="0" smtClean="0">
                    <a:solidFill>
                      <a:srgbClr val="C00000"/>
                    </a:solidFill>
                  </a:rPr>
                  <a:t>    </a:t>
                </a:r>
                <a:r>
                  <a:rPr lang="en-US" sz="900" b="1" dirty="0" smtClean="0"/>
                  <a:t>Distinguishes claims supported and not</a:t>
                </a:r>
                <a:r>
                  <a:rPr lang="en-US" sz="900" b="1" dirty="0" smtClean="0">
                    <a:solidFill>
                      <a:srgbClr val="C00000"/>
                    </a:solidFill>
                  </a:rPr>
                  <a:t>.      </a:t>
                </a:r>
              </a:p>
              <a:p>
                <a:r>
                  <a:rPr lang="en-US" sz="1000" b="1" dirty="0" smtClean="0">
                    <a:solidFill>
                      <a:srgbClr val="C00000"/>
                    </a:solidFill>
                    <a:effectLst>
                      <a:outerShdw blurRad="38100" dist="38100" dir="2700000" algn="tl">
                        <a:srgbClr val="000000">
                          <a:alpha val="43137"/>
                        </a:srgbClr>
                      </a:outerShdw>
                    </a:effectLst>
                  </a:rPr>
                  <a:t>4</a:t>
                </a:r>
                <a:r>
                  <a:rPr lang="en-US" sz="1000" b="1" dirty="0" smtClean="0">
                    <a:solidFill>
                      <a:srgbClr val="C00000"/>
                    </a:solidFill>
                  </a:rPr>
                  <a:t>  </a:t>
                </a:r>
                <a:r>
                  <a:rPr lang="en-US" sz="900" b="1" dirty="0" smtClean="0"/>
                  <a:t>Analyze argument/claims in a text.</a:t>
                </a:r>
              </a:p>
              <a:p>
                <a:r>
                  <a:rPr lang="en-US" sz="900" b="1" dirty="0">
                    <a:solidFill>
                      <a:srgbClr val="C00000"/>
                    </a:solidFill>
                  </a:rPr>
                  <a:t> </a:t>
                </a:r>
                <a:r>
                  <a:rPr lang="en-US" sz="900" b="1" dirty="0" smtClean="0">
                    <a:solidFill>
                      <a:srgbClr val="C00000"/>
                    </a:solidFill>
                  </a:rPr>
                  <a:t>    </a:t>
                </a:r>
                <a:r>
                  <a:rPr lang="en-US" sz="900" b="1" dirty="0" smtClean="0"/>
                  <a:t>Determines if evidence supports either.</a:t>
                </a:r>
              </a:p>
              <a:p>
                <a:r>
                  <a:rPr lang="en-US" sz="900" b="1" dirty="0"/>
                  <a:t> </a:t>
                </a:r>
                <a:r>
                  <a:rPr lang="en-US" sz="900" b="1" dirty="0" smtClean="0"/>
                  <a:t>    Cites textual evidence to support either</a:t>
                </a:r>
                <a:r>
                  <a:rPr lang="en-US" sz="900" b="1" dirty="0" smtClean="0">
                    <a:solidFill>
                      <a:srgbClr val="C00000"/>
                    </a:solidFill>
                  </a:rPr>
                  <a:t>.</a:t>
                </a:r>
                <a:endParaRPr lang="en-US" sz="1000" b="1" dirty="0" smtClean="0">
                  <a:solidFill>
                    <a:srgbClr val="C00000"/>
                  </a:solidFill>
                </a:endParaRPr>
              </a:p>
              <a:p>
                <a:r>
                  <a:rPr lang="en-US" sz="1000" b="1" dirty="0" smtClean="0">
                    <a:solidFill>
                      <a:srgbClr val="C00000"/>
                    </a:solidFill>
                    <a:effectLst>
                      <a:outerShdw blurRad="38100" dist="38100" dir="2700000" algn="tl">
                        <a:srgbClr val="000000">
                          <a:alpha val="43137"/>
                        </a:srgbClr>
                      </a:outerShdw>
                    </a:effectLst>
                  </a:rPr>
                  <a:t>5.  </a:t>
                </a:r>
                <a:r>
                  <a:rPr lang="en-US" sz="900" b="1" dirty="0" smtClean="0"/>
                  <a:t>Analyze/evaluate specific claims.</a:t>
                </a:r>
              </a:p>
              <a:p>
                <a:r>
                  <a:rPr lang="en-US" sz="900" b="1" dirty="0">
                    <a:solidFill>
                      <a:srgbClr val="C00000"/>
                    </a:solidFill>
                  </a:rPr>
                  <a:t> </a:t>
                </a:r>
                <a:r>
                  <a:rPr lang="en-US" sz="900" b="1" dirty="0" smtClean="0">
                    <a:solidFill>
                      <a:srgbClr val="C00000"/>
                    </a:solidFill>
                  </a:rPr>
                  <a:t>     </a:t>
                </a:r>
                <a:r>
                  <a:rPr lang="en-US" sz="900" b="1" dirty="0" smtClean="0"/>
                  <a:t>Determines if reasoning is sound.</a:t>
                </a:r>
              </a:p>
              <a:p>
                <a:r>
                  <a:rPr lang="en-US" sz="900" b="1" dirty="0"/>
                  <a:t> </a:t>
                </a:r>
                <a:r>
                  <a:rPr lang="en-US" sz="900" b="1" dirty="0" smtClean="0"/>
                  <a:t>     Determines if evidence is relevant and</a:t>
                </a:r>
              </a:p>
              <a:p>
                <a:r>
                  <a:rPr lang="en-US" sz="900" b="1" dirty="0"/>
                  <a:t> </a:t>
                </a:r>
                <a:r>
                  <a:rPr lang="en-US" sz="900" b="1" dirty="0" smtClean="0"/>
                  <a:t>     supports claims or argument.</a:t>
                </a:r>
              </a:p>
              <a:p>
                <a:pPr marL="173038"/>
                <a:r>
                  <a:rPr lang="en-US" sz="900" b="1" dirty="0" smtClean="0"/>
                  <a:t>cites textual evidence to support   analysis.</a:t>
                </a:r>
                <a:endParaRPr lang="en-US" sz="900" b="1" dirty="0"/>
              </a:p>
            </p:txBody>
          </p:sp>
        </p:grpSp>
        <p:sp>
          <p:nvSpPr>
            <p:cNvPr id="14" name="Rectangle 13"/>
            <p:cNvSpPr/>
            <p:nvPr/>
          </p:nvSpPr>
          <p:spPr>
            <a:xfrm>
              <a:off x="533400" y="1935727"/>
              <a:ext cx="298450" cy="9493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863190" y="2009466"/>
              <a:ext cx="356260" cy="9493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765100" y="1951383"/>
              <a:ext cx="428243" cy="9493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3792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811</Words>
  <Application>Microsoft Office PowerPoint</Application>
  <PresentationFormat>On-screen Show (4:3)</PresentationFormat>
  <Paragraphs>159</Paragraphs>
  <Slides>2</Slides>
  <Notes>2</Notes>
  <HiddenSlides>0</HiddenSlides>
  <MMClips>0</MMClips>
  <ScaleCrop>false</ScaleCrop>
  <HeadingPairs>
    <vt:vector size="4" baseType="variant">
      <vt:variant>
        <vt:lpstr>Theme</vt:lpstr>
      </vt:variant>
      <vt:variant>
        <vt:i4>4</vt:i4>
      </vt:variant>
      <vt:variant>
        <vt:lpstr>Slide Titles</vt:lpstr>
      </vt:variant>
      <vt:variant>
        <vt:i4>2</vt:i4>
      </vt:variant>
    </vt:vector>
  </HeadingPairs>
  <TitlesOfParts>
    <vt:vector size="6" baseType="lpstr">
      <vt:lpstr>Office Theme</vt:lpstr>
      <vt:lpstr>1_Custom Design</vt:lpstr>
      <vt:lpstr>2_Custom Design</vt:lpstr>
      <vt:lpstr>Custom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183</cp:revision>
  <cp:lastPrinted>2014-10-08T22:46:48Z</cp:lastPrinted>
  <dcterms:created xsi:type="dcterms:W3CDTF">2014-10-05T17:50:06Z</dcterms:created>
  <dcterms:modified xsi:type="dcterms:W3CDTF">2015-09-19T20:20:35Z</dcterms:modified>
</cp:coreProperties>
</file>