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7" r:id="rId2"/>
    <p:sldId id="297" r:id="rId3"/>
    <p:sldId id="268" r:id="rId4"/>
    <p:sldId id="278" r:id="rId5"/>
    <p:sldId id="282" r:id="rId6"/>
    <p:sldId id="292" r:id="rId7"/>
    <p:sldId id="280" r:id="rId8"/>
    <p:sldId id="269" r:id="rId9"/>
    <p:sldId id="270" r:id="rId10"/>
    <p:sldId id="281" r:id="rId11"/>
    <p:sldId id="296" r:id="rId12"/>
    <p:sldId id="283" r:id="rId13"/>
    <p:sldId id="285" r:id="rId14"/>
    <p:sldId id="293" r:id="rId15"/>
    <p:sldId id="284" r:id="rId16"/>
    <p:sldId id="294" r:id="rId17"/>
    <p:sldId id="295" r:id="rId18"/>
    <p:sldId id="286" r:id="rId19"/>
    <p:sldId id="287" r:id="rId20"/>
    <p:sldId id="288" r:id="rId21"/>
    <p:sldId id="277" r:id="rId22"/>
    <p:sldId id="261" r:id="rId23"/>
    <p:sldId id="298" r:id="rId24"/>
    <p:sldId id="279" r:id="rId2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97"/>
    <a:srgbClr val="1D1B11"/>
    <a:srgbClr val="FF7171"/>
    <a:srgbClr val="FFCC65"/>
    <a:srgbClr val="632523"/>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0938" autoAdjust="0"/>
  </p:normalViewPr>
  <p:slideViewPr>
    <p:cSldViewPr>
      <p:cViewPr>
        <p:scale>
          <a:sx n="86" d="100"/>
          <a:sy n="86" d="100"/>
        </p:scale>
        <p:origin x="-1080" y="66"/>
      </p:cViewPr>
      <p:guideLst>
        <p:guide orient="horz" pos="2880"/>
        <p:guide pos="2160"/>
      </p:guideLst>
    </p:cSldViewPr>
  </p:slideViewPr>
  <p:notesTextViewPr>
    <p:cViewPr>
      <p:scale>
        <a:sx n="100" d="100"/>
        <a:sy n="100" d="100"/>
      </p:scale>
      <p:origin x="0" y="0"/>
    </p:cViewPr>
  </p:notesTextViewPr>
  <p:notesViewPr>
    <p:cSldViewPr>
      <p:cViewPr>
        <p:scale>
          <a:sx n="98" d="100"/>
          <a:sy n="98" d="100"/>
        </p:scale>
        <p:origin x="-774" y="8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D8BD10-2FF1-4465-A2D1-E50CB33D9291}" type="datetimeFigureOut">
              <a:rPr lang="en-US" smtClean="0"/>
              <a:pPr/>
              <a:t>9/29/2015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0BA10-6637-417A-BA2C-7040A8BD3C0E}" type="slidenum">
              <a:rPr lang="en-US" smtClean="0"/>
              <a:pPr/>
              <a:t>‹#›</a:t>
            </a:fld>
            <a:endParaRPr lang="en-US"/>
          </a:p>
        </p:txBody>
      </p:sp>
    </p:spTree>
    <p:extLst>
      <p:ext uri="{BB962C8B-B14F-4D97-AF65-F5344CB8AC3E}">
        <p14:creationId xmlns:p14="http://schemas.microsoft.com/office/powerpoint/2010/main" val="79947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85800"/>
            <a:ext cx="2571750" cy="3429000"/>
          </a:xfrm>
        </p:spPr>
      </p:sp>
      <p:sp>
        <p:nvSpPr>
          <p:cNvPr id="3" name="Notes Placeholder 2"/>
          <p:cNvSpPr>
            <a:spLocks noGrp="1"/>
          </p:cNvSpPr>
          <p:nvPr>
            <p:ph type="body" idx="1"/>
          </p:nvPr>
        </p:nvSpPr>
        <p:spPr>
          <a:xfrm>
            <a:off x="457200" y="4267200"/>
            <a:ext cx="5486400" cy="4114800"/>
          </a:xfrm>
        </p:spPr>
        <p:txBody>
          <a:bodyPr>
            <a:normAutofit/>
          </a:bodyPr>
          <a:lstStyle/>
          <a:p>
            <a:r>
              <a:rPr lang="en-US" sz="1800" dirty="0" smtClean="0"/>
              <a:t>Introduction</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This is the level of difficulty in Bloom’s and Depth of Knowledge for Cause and Effect.  The level is Application.  </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Application of 5 Steps</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Bring it together</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These are how the 5 steps could be used for RL3.2 if the genre is a fable.  Fables often follow Cause and Effect structures.</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This is the graphic organizer you might use for Cause and Effect to pattern writing and text structure understanding.</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This what it looks like all together.  Lets say we are teaching the Fable The Fox and the Grapes, to address the Standards RL3.2.  We know this fable follows a Cause and Effect structure so we will use a Cause and Effect Graphic organizer to introduce that Literary Structure and to later move to writing using the Cause and Effect Structure.</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Now its your turn.  You are going to select a CCS Standard.</a:t>
            </a:r>
            <a:r>
              <a:rPr lang="en-US" sz="1800" baseline="0" dirty="0" smtClean="0"/>
              <a:t>  Then, </a:t>
            </a:r>
            <a:r>
              <a:rPr lang="en-US" sz="1800" dirty="0" smtClean="0"/>
              <a:t>using the resources that follow, select a genre, a structure, a graphic organizer and a DOK Assessment Level.</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B0BA10-6637-417A-BA2C-7040A8BD3C0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B0BA10-6637-417A-BA2C-7040A8BD3C0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Key Point:  Why Focus on Text Structure – What is text Structure</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B0BA10-6637-417A-BA2C-7040A8BD3C0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B0BA10-6637-417A-BA2C-7040A8BD3C0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B0BA10-6637-417A-BA2C-7040A8BD3C0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B0BA10-6637-417A-BA2C-7040A8BD3C0E}"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Skills are the end product.  Strategies help us get there.</a:t>
            </a:r>
          </a:p>
        </p:txBody>
      </p:sp>
      <p:sp>
        <p:nvSpPr>
          <p:cNvPr id="4" name="Slide Number Placeholder 3"/>
          <p:cNvSpPr>
            <a:spLocks noGrp="1"/>
          </p:cNvSpPr>
          <p:nvPr>
            <p:ph type="sldNum" sz="quarter" idx="10"/>
          </p:nvPr>
        </p:nvSpPr>
        <p:spPr/>
        <p:txBody>
          <a:bodyPr/>
          <a:lstStyle/>
          <a:p>
            <a:fld id="{1BB0BA10-6637-417A-BA2C-7040A8BD3C0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Every Genre has a text structure.</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5 Steps to help us understand more about skill selection.</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Two grade 3 standards that emphasize genre.</a:t>
            </a:r>
          </a:p>
          <a:p>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These are the type of genre CCSS has for grade 3 – Literary, Informational and Writing.  Each has a tendency toward a specific text structure.</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Literary genre is more focused on story elements and we find instances of skill/genre structure in the middle.  Informational text focuses more on purpose or text function.</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This is an example of a Cause and Effect Text Structure graphic organizer.  Cause and Effect is a text structure and a Comprehension Skill.  Structures and Skills are linked with the same function.</a:t>
            </a:r>
            <a:endParaRPr lang="en-US" sz="1800" dirty="0"/>
          </a:p>
        </p:txBody>
      </p:sp>
      <p:sp>
        <p:nvSpPr>
          <p:cNvPr id="4" name="Slide Number Placeholder 3"/>
          <p:cNvSpPr>
            <a:spLocks noGrp="1"/>
          </p:cNvSpPr>
          <p:nvPr>
            <p:ph type="sldNum" sz="quarter" idx="10"/>
          </p:nvPr>
        </p:nvSpPr>
        <p:spPr/>
        <p:txBody>
          <a:bodyPr/>
          <a:lstStyle/>
          <a:p>
            <a:fld id="{1BB0BA10-6637-417A-BA2C-7040A8BD3C0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A2CA3-9AA3-4537-A245-90DC5D9C108C}" type="datetime1">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CE57E-6C21-4052-B31B-4D2C8EE5789B}" type="datetime1">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9D35F-F6E2-4A3D-911B-B68F706937C4}" type="datetime1">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36CF3-5F87-45DB-BD96-770CFFDC8333}" type="datetime1">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38F41-4E81-4FC0-8A5D-EC64C7C7F170}" type="datetime1">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5846F4-2C43-4E5F-90EA-F064337FE5C8}" type="datetime1">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B27665-F13E-48AA-AABE-54B5D2FF4C38}" type="datetime1">
              <a:rPr lang="en-US" smtClean="0"/>
              <a:pPr/>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8BF7AF-A2AE-49AB-AD7C-AE1BDA553099}" type="datetime1">
              <a:rPr lang="en-US" smtClean="0"/>
              <a:pPr/>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204E4-4324-4DEB-99A6-BED0EA50B7F6}" type="datetime1">
              <a:rPr lang="en-US" smtClean="0"/>
              <a:pPr/>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9F0C5-0AF6-4605-8DE3-F1752315B5FD}" type="datetime1">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A6D74-8C37-41AA-9EF8-28F443FAF75E}" type="datetime1">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87EF5-44D8-4CBB-9945-3F2BC08A60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EE213F6-D6FF-4426-A2F6-164F8CBDFCE7}" type="datetime1">
              <a:rPr lang="en-US" smtClean="0"/>
              <a:pPr/>
              <a:t>9/29/2015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E987EF5-44D8-4CBB-9945-3F2BC08A60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image" Target="../media/image14.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csmp.ucop.edu/files/resources/files/678_Appendix_A.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dpi.state.nc.us/docs/acre/standards/common-core-tools/exemplar/ela.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literacyleader.com/?q=textstructur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enteroninstruction.org/files/Synopsis%20Writing%20to%20Rea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8956298"/>
          </a:xfrm>
          <a:prstGeom prst="rect">
            <a:avLst/>
          </a:prstGeom>
          <a:solidFill>
            <a:schemeClr val="accent1">
              <a:lumMod val="20000"/>
              <a:lumOff val="80000"/>
            </a:schemeClr>
          </a:solidFill>
          <a:effectLst>
            <a:softEdge rad="317500"/>
          </a:effectLst>
        </p:spPr>
        <p:txBody>
          <a:bodyPr wrap="square" rtlCol="0">
            <a:spAutoFit/>
          </a:bodyPr>
          <a:lstStyle/>
          <a:p>
            <a:pPr algn="ctr"/>
            <a:endParaRPr lang="en-US" sz="2800" b="1" dirty="0" smtClean="0">
              <a:solidFill>
                <a:srgbClr val="002060"/>
              </a:solidFill>
            </a:endParaRPr>
          </a:p>
          <a:p>
            <a:pPr algn="ctr"/>
            <a:r>
              <a:rPr lang="en-US" sz="3600" b="1" dirty="0" smtClean="0">
                <a:solidFill>
                  <a:srgbClr val="002060"/>
                </a:solidFill>
                <a:effectLst>
                  <a:outerShdw blurRad="38100" dist="38100" dir="2700000" algn="tl">
                    <a:srgbClr val="000000">
                      <a:alpha val="43137"/>
                    </a:srgbClr>
                  </a:outerShdw>
                </a:effectLst>
              </a:rPr>
              <a:t>Reading Comprehension Skills -Common Core State Standards</a:t>
            </a:r>
          </a:p>
          <a:p>
            <a:pPr algn="ctr"/>
            <a:endParaRPr lang="en-US" sz="2800" b="1" dirty="0">
              <a:solidFill>
                <a:srgbClr val="002060"/>
              </a:solidFill>
            </a:endParaRPr>
          </a:p>
          <a:p>
            <a:pPr algn="ctr"/>
            <a:r>
              <a:rPr lang="en-US" sz="2400" b="1" dirty="0" smtClean="0">
                <a:solidFill>
                  <a:srgbClr val="002060"/>
                </a:solidFill>
              </a:rPr>
              <a:t>Participants Training Book</a:t>
            </a:r>
          </a:p>
          <a:p>
            <a:pPr algn="ctr"/>
            <a:endParaRPr lang="en-US" dirty="0"/>
          </a:p>
          <a:p>
            <a:pPr algn="ctr"/>
            <a:r>
              <a:rPr lang="en-US" sz="2000" b="1" dirty="0" smtClean="0">
                <a:solidFill>
                  <a:srgbClr val="002060"/>
                </a:solidFill>
              </a:rPr>
              <a:t>Name_________________________________</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657600"/>
            <a:ext cx="4290169" cy="3876675"/>
          </a:xfrm>
          <a:prstGeom prst="ellipse">
            <a:avLst/>
          </a:prstGeom>
          <a:noFill/>
          <a:ln w="38100">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FE987EF5-44D8-4CBB-9945-3F2BC08A60AE}" type="slidenum">
              <a:rPr lang="en-US" smtClean="0"/>
              <a:pPr/>
              <a:t>1</a:t>
            </a:fld>
            <a:endParaRPr lang="en-US"/>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457200"/>
            <a:ext cx="4876800" cy="1138773"/>
          </a:xfrm>
          <a:prstGeom prst="rect">
            <a:avLst/>
          </a:prstGeom>
        </p:spPr>
        <p:txBody>
          <a:bodyPr wrap="square">
            <a:spAutoFit/>
          </a:bodyPr>
          <a:lstStyle/>
          <a:p>
            <a:r>
              <a:rPr lang="en-US" sz="2000" b="1" dirty="0" smtClean="0">
                <a:solidFill>
                  <a:srgbClr val="002060"/>
                </a:solidFill>
                <a:effectLst>
                  <a:outerShdw blurRad="38100" dist="38100" dir="2700000" algn="tl">
                    <a:srgbClr val="000000">
                      <a:alpha val="43137"/>
                    </a:srgbClr>
                  </a:outerShdw>
                </a:effectLst>
              </a:rPr>
              <a:t>Evidence</a:t>
            </a:r>
            <a:r>
              <a:rPr lang="en-US" sz="2000" dirty="0" smtClean="0">
                <a:solidFill>
                  <a:srgbClr val="002060"/>
                </a:solidFill>
              </a:rPr>
              <a:t> of skill understanding should match its highest…</a:t>
            </a:r>
          </a:p>
          <a:p>
            <a:r>
              <a:rPr lang="en-US" sz="2000" dirty="0" smtClean="0">
                <a:solidFill>
                  <a:srgbClr val="002060"/>
                </a:solidFill>
                <a:effectLst>
                  <a:outerShdw blurRad="38100" dist="38100" dir="2700000" algn="tl">
                    <a:srgbClr val="000000">
                      <a:alpha val="43137"/>
                    </a:srgbClr>
                  </a:outerShdw>
                </a:effectLst>
              </a:rPr>
              <a:t>           </a:t>
            </a:r>
            <a:r>
              <a:rPr lang="en-US" sz="2800" b="1" u="sng" dirty="0" smtClean="0">
                <a:solidFill>
                  <a:srgbClr val="002060"/>
                </a:solidFill>
                <a:effectLst>
                  <a:outerShdw blurRad="38100" dist="38100" dir="2700000" algn="tl">
                    <a:srgbClr val="000000">
                      <a:alpha val="43137"/>
                    </a:srgbClr>
                  </a:outerShdw>
                </a:effectLst>
              </a:rPr>
              <a:t>Depth of Knowledge (DOK)</a:t>
            </a:r>
            <a:endParaRPr lang="en-US" sz="2800" b="1" u="sng" dirty="0">
              <a:solidFill>
                <a:srgbClr val="002060"/>
              </a:solidFill>
              <a:effectLst>
                <a:outerShdw blurRad="38100" dist="38100" dir="2700000" algn="tl">
                  <a:srgbClr val="000000">
                    <a:alpha val="43137"/>
                  </a:srgbClr>
                </a:outerShdw>
              </a:effectLst>
            </a:endParaRPr>
          </a:p>
        </p:txBody>
      </p:sp>
      <p:grpSp>
        <p:nvGrpSpPr>
          <p:cNvPr id="7" name="Group 6"/>
          <p:cNvGrpSpPr/>
          <p:nvPr/>
        </p:nvGrpSpPr>
        <p:grpSpPr>
          <a:xfrm>
            <a:off x="76200" y="68924"/>
            <a:ext cx="1981200" cy="2293276"/>
            <a:chOff x="121246" y="68924"/>
            <a:chExt cx="1981200" cy="2293276"/>
          </a:xfrm>
        </p:grpSpPr>
        <p:sp>
          <p:nvSpPr>
            <p:cNvPr id="4" name="Oval 3"/>
            <p:cNvSpPr/>
            <p:nvPr/>
          </p:nvSpPr>
          <p:spPr>
            <a:xfrm>
              <a:off x="273646" y="609600"/>
              <a:ext cx="1828800" cy="1752600"/>
            </a:xfrm>
            <a:prstGeom prst="ellipse">
              <a:avLst/>
            </a:prstGeom>
            <a:solidFill>
              <a:schemeClr val="accent2">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5</a:t>
              </a:r>
            </a:p>
            <a:p>
              <a:pPr lvl="0" algn="ctr"/>
              <a:r>
                <a:rPr lang="en-US" sz="1600" b="1" dirty="0" smtClean="0">
                  <a:solidFill>
                    <a:schemeClr val="tx1"/>
                  </a:solidFill>
                </a:rPr>
                <a:t>Assessment Matches Depth of Knowledge</a:t>
              </a:r>
            </a:p>
            <a:p>
              <a:pPr lvl="0" algn="ctr"/>
              <a:endParaRPr lang="en-US" b="1" dirty="0">
                <a:solidFill>
                  <a:schemeClr val="tx1"/>
                </a:solidFill>
              </a:endParaRPr>
            </a:p>
          </p:txBody>
        </p:sp>
        <p:pic>
          <p:nvPicPr>
            <p:cNvPr id="6" name="Picture 5" descr="http://t0.gstatic.com/images?q=tbn:ANd9GcR_3M48-re1MsH9VTq7mbu6W9NtXJth25sHN9CLMOsO6X1FUT1A4Q"/>
            <p:cNvPicPr>
              <a:picLocks noChangeAspect="1" noChangeArrowheads="1"/>
            </p:cNvPicPr>
            <p:nvPr/>
          </p:nvPicPr>
          <p:blipFill>
            <a:blip r:embed="rId3" cstate="print"/>
            <a:srcRect l="3715" r="7121"/>
            <a:stretch>
              <a:fillRect/>
            </a:stretch>
          </p:blipFill>
          <p:spPr bwMode="auto">
            <a:xfrm>
              <a:off x="121246" y="68924"/>
              <a:ext cx="1250354" cy="1226476"/>
            </a:xfrm>
            <a:prstGeom prst="rect">
              <a:avLst/>
            </a:prstGeom>
            <a:noFill/>
            <a:effectLst>
              <a:softEdge rad="317500"/>
            </a:effectLst>
          </p:spPr>
        </p:pic>
      </p:grpSp>
      <p:graphicFrame>
        <p:nvGraphicFramePr>
          <p:cNvPr id="8" name="Table 7"/>
          <p:cNvGraphicFramePr>
            <a:graphicFrameLocks noGrp="1"/>
          </p:cNvGraphicFramePr>
          <p:nvPr/>
        </p:nvGraphicFramePr>
        <p:xfrm>
          <a:off x="1371600" y="2738120"/>
          <a:ext cx="4343400" cy="2595880"/>
        </p:xfrm>
        <a:graphic>
          <a:graphicData uri="http://schemas.openxmlformats.org/drawingml/2006/table">
            <a:tbl>
              <a:tblPr firstRow="1" bandRow="1">
                <a:tableStyleId>{5940675A-B579-460E-94D1-54222C63F5DA}</a:tableStyleId>
              </a:tblPr>
              <a:tblGrid>
                <a:gridCol w="2362200"/>
                <a:gridCol w="1981200"/>
              </a:tblGrid>
              <a:tr h="370840">
                <a:tc gridSpan="2">
                  <a:txBody>
                    <a:bodyPr/>
                    <a:lstStyle/>
                    <a:p>
                      <a:pPr algn="l"/>
                      <a:r>
                        <a:rPr lang="en-US" sz="1600" b="1" u="sng" dirty="0" smtClean="0">
                          <a:solidFill>
                            <a:srgbClr val="002060"/>
                          </a:solidFill>
                        </a:rPr>
                        <a:t>Common Genre Structures</a:t>
                      </a:r>
                      <a:r>
                        <a:rPr lang="en-US" sz="1600" b="1" u="sng" baseline="0" dirty="0" smtClean="0">
                          <a:solidFill>
                            <a:srgbClr val="002060"/>
                          </a:solidFill>
                        </a:rPr>
                        <a:t> and Patterns of Text</a:t>
                      </a:r>
                      <a:endParaRPr lang="en-US" sz="1600" b="1" u="sng"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sz="1600" b="1" u="sng"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gridSpan="2">
                  <a:txBody>
                    <a:bodyPr/>
                    <a:lstStyle/>
                    <a:p>
                      <a:pPr algn="ctr"/>
                      <a:r>
                        <a:rPr lang="en-US" sz="1600" i="1" u="none" dirty="0" smtClean="0">
                          <a:solidFill>
                            <a:srgbClr val="002060"/>
                          </a:solidFill>
                        </a:rPr>
                        <a:t>Informational Text</a:t>
                      </a:r>
                      <a:r>
                        <a:rPr lang="en-US" sz="1600" i="1" u="none" baseline="0" dirty="0" smtClean="0">
                          <a:solidFill>
                            <a:srgbClr val="002060"/>
                          </a:solidFill>
                        </a:rPr>
                        <a:t> Structures</a:t>
                      </a:r>
                      <a:endParaRPr lang="en-US" sz="1600" i="1" u="none"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hMerge="1">
                  <a:txBody>
                    <a:bodyPr/>
                    <a:lstStyle/>
                    <a:p>
                      <a:pPr algn="l"/>
                      <a:endParaRPr lang="en-US" sz="1600" u="sng" dirty="0">
                        <a:solidFill>
                          <a:srgbClr val="002060"/>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b="1" dirty="0" smtClean="0">
                          <a:solidFill>
                            <a:srgbClr val="002060"/>
                          </a:solidFill>
                        </a:rPr>
                        <a:t>Cause and Effect</a:t>
                      </a:r>
                      <a:endParaRPr lang="en-US" sz="1600" b="1"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5">
                        <a:lumMod val="60000"/>
                        <a:lumOff val="40000"/>
                      </a:schemeClr>
                    </a:solidFill>
                  </a:tcPr>
                </a:tc>
                <a:tc>
                  <a:txBody>
                    <a:bodyPr/>
                    <a:lstStyle/>
                    <a:p>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en-US" sz="1600" dirty="0" smtClean="0">
                          <a:solidFill>
                            <a:srgbClr val="002060"/>
                          </a:solidFill>
                        </a:rPr>
                        <a:t>Sequence</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en-US" sz="1600" dirty="0" smtClean="0">
                          <a:solidFill>
                            <a:srgbClr val="002060"/>
                          </a:solidFill>
                        </a:rPr>
                        <a:t>Compare and Contrast</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en-US" sz="1600" dirty="0" smtClean="0">
                          <a:solidFill>
                            <a:srgbClr val="002060"/>
                          </a:solidFill>
                        </a:rPr>
                        <a:t>Description</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r>
                        <a:rPr lang="en-US" sz="1600" dirty="0" smtClean="0">
                          <a:solidFill>
                            <a:srgbClr val="002060"/>
                          </a:solidFill>
                        </a:rPr>
                        <a:t>Problem and Solution</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9" name="Slide Number Placeholder 3"/>
          <p:cNvSpPr>
            <a:spLocks noGrp="1"/>
          </p:cNvSpPr>
          <p:nvPr>
            <p:ph type="sldNum" sz="quarter" idx="12"/>
          </p:nvPr>
        </p:nvSpPr>
        <p:spPr>
          <a:xfrm>
            <a:off x="4914900" y="8475134"/>
            <a:ext cx="1600200" cy="486833"/>
          </a:xfrm>
        </p:spPr>
        <p:txBody>
          <a:bodyPr/>
          <a:lstStyle/>
          <a:p>
            <a:fld id="{FE987EF5-44D8-4CBB-9945-3F2BC08A60AE}" type="slidenum">
              <a:rPr lang="en-US" smtClean="0"/>
              <a:pPr/>
              <a:t>10</a:t>
            </a:fld>
            <a:endParaRPr lang="en-US"/>
          </a:p>
        </p:txBody>
      </p:sp>
      <p:graphicFrame>
        <p:nvGraphicFramePr>
          <p:cNvPr id="10" name="Table 9"/>
          <p:cNvGraphicFramePr>
            <a:graphicFrameLocks noGrp="1"/>
          </p:cNvGraphicFramePr>
          <p:nvPr/>
        </p:nvGraphicFramePr>
        <p:xfrm>
          <a:off x="1447800" y="5548736"/>
          <a:ext cx="3733800" cy="1614064"/>
        </p:xfrm>
        <a:graphic>
          <a:graphicData uri="http://schemas.openxmlformats.org/drawingml/2006/table">
            <a:tbl>
              <a:tblPr>
                <a:effectLst>
                  <a:outerShdw blurRad="50800" dist="38100" dir="16200000" rotWithShape="0">
                    <a:prstClr val="black">
                      <a:alpha val="40000"/>
                    </a:prstClr>
                  </a:outerShdw>
                </a:effectLst>
              </a:tblPr>
              <a:tblGrid>
                <a:gridCol w="1866900"/>
                <a:gridCol w="100012"/>
                <a:gridCol w="1766888"/>
              </a:tblGrid>
              <a:tr h="155075">
                <a:tc gridSpan="3">
                  <a:txBody>
                    <a:bodyPr/>
                    <a:lstStyle/>
                    <a:p>
                      <a:pPr marL="0" marR="0" algn="l">
                        <a:lnSpc>
                          <a:spcPct val="115000"/>
                        </a:lnSpc>
                        <a:spcBef>
                          <a:spcPts val="0"/>
                        </a:spcBef>
                        <a:spcAft>
                          <a:spcPts val="1000"/>
                        </a:spcAft>
                      </a:pPr>
                      <a:r>
                        <a:rPr lang="en-US" sz="1600" b="0" u="sng" dirty="0">
                          <a:latin typeface="Calibri"/>
                          <a:ea typeface="Calibri"/>
                          <a:cs typeface="Times New Roman"/>
                        </a:rPr>
                        <a:t>2</a:t>
                      </a:r>
                      <a:r>
                        <a:rPr lang="en-US" sz="1600" b="0" dirty="0">
                          <a:latin typeface="Calibri"/>
                          <a:ea typeface="Calibri"/>
                          <a:cs typeface="Times New Roman"/>
                        </a:rPr>
                        <a:t> Skills and Concepts</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CDDC"/>
                    </a:solidFill>
                  </a:tcPr>
                </a:tc>
                <a:tc hMerge="1">
                  <a:txBody>
                    <a:bodyPr/>
                    <a:lstStyle/>
                    <a:p>
                      <a:endParaRPr lang="en-US"/>
                    </a:p>
                  </a:txBody>
                  <a:tcPr/>
                </a:tc>
                <a:tc hMerge="1">
                  <a:txBody>
                    <a:bodyPr/>
                    <a:lstStyle/>
                    <a:p>
                      <a:endParaRPr lang="en-US"/>
                    </a:p>
                  </a:txBody>
                  <a:tcPr/>
                </a:tc>
              </a:tr>
              <a:tr h="660660">
                <a:tc gridSpan="3">
                  <a:txBody>
                    <a:bodyPr/>
                    <a:lstStyle/>
                    <a:p>
                      <a:pPr marL="0" marR="0" algn="l">
                        <a:lnSpc>
                          <a:spcPct val="115000"/>
                        </a:lnSpc>
                        <a:spcBef>
                          <a:spcPts val="0"/>
                        </a:spcBef>
                        <a:spcAft>
                          <a:spcPts val="1000"/>
                        </a:spcAft>
                      </a:pPr>
                      <a:r>
                        <a:rPr lang="en-US" sz="1600" b="0" u="sng" dirty="0">
                          <a:latin typeface="Calibri"/>
                          <a:ea typeface="Calibri"/>
                          <a:cs typeface="Times New Roman"/>
                        </a:rPr>
                        <a:t>Application</a:t>
                      </a:r>
                      <a:endParaRPr lang="en-US" sz="1600" b="0" dirty="0">
                        <a:latin typeface="Calibri"/>
                        <a:ea typeface="Calibri"/>
                        <a:cs typeface="Times New Roman"/>
                      </a:endParaRPr>
                    </a:p>
                    <a:p>
                      <a:pPr marL="0" marR="0" algn="l">
                        <a:lnSpc>
                          <a:spcPct val="115000"/>
                        </a:lnSpc>
                        <a:spcBef>
                          <a:spcPts val="0"/>
                        </a:spcBef>
                        <a:spcAft>
                          <a:spcPts val="1000"/>
                        </a:spcAft>
                      </a:pPr>
                      <a:r>
                        <a:rPr lang="en-US" sz="1600" b="0" dirty="0" smtClean="0">
                          <a:latin typeface="Calibri"/>
                          <a:ea typeface="Calibri"/>
                          <a:cs typeface="Times New Roman"/>
                        </a:rPr>
                        <a:t>I </a:t>
                      </a:r>
                      <a:r>
                        <a:rPr lang="en-US" sz="1600" b="0" dirty="0">
                          <a:latin typeface="Calibri"/>
                          <a:ea typeface="Calibri"/>
                          <a:cs typeface="Times New Roman"/>
                        </a:rPr>
                        <a:t>am asking students to solve problems for new situations by applying learned knowledge, facts or rules in a different way.</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CDDC"/>
                    </a:solidFill>
                  </a:tcPr>
                </a:tc>
                <a:tc hMerge="1">
                  <a:txBody>
                    <a:bodyPr/>
                    <a:lstStyle/>
                    <a:p>
                      <a:endParaRPr lang="en-US"/>
                    </a:p>
                  </a:txBody>
                  <a:tcPr/>
                </a:tc>
                <a:tc hMerge="1">
                  <a:txBody>
                    <a:bodyPr/>
                    <a:lstStyle/>
                    <a:p>
                      <a:endParaRPr lang="en-US"/>
                    </a:p>
                  </a:txBody>
                  <a:tcPr/>
                </a:tc>
              </a:tr>
            </a:tbl>
          </a:graphicData>
        </a:graphic>
      </p:graphicFrame>
      <p:sp>
        <p:nvSpPr>
          <p:cNvPr id="11" name="Rectangle 10"/>
          <p:cNvSpPr/>
          <p:nvPr/>
        </p:nvSpPr>
        <p:spPr>
          <a:xfrm>
            <a:off x="228600" y="8382000"/>
            <a:ext cx="5638800" cy="553998"/>
          </a:xfrm>
          <a:prstGeom prst="rect">
            <a:avLst/>
          </a:prstGeom>
        </p:spPr>
        <p:txBody>
          <a:bodyPr wrap="square">
            <a:spAutoFit/>
          </a:bodyPr>
          <a:lstStyle/>
          <a:p>
            <a:r>
              <a:rPr lang="en-US" sz="1000" i="1" dirty="0" smtClean="0">
                <a:solidFill>
                  <a:srgbClr val="002060"/>
                </a:solidFill>
              </a:rPr>
              <a:t>Learning about the structure of stories provides readers with a schema they can use when reading or listening to a new story or writing a story on their own.</a:t>
            </a:r>
            <a:br>
              <a:rPr lang="en-US" sz="1000" i="1" dirty="0" smtClean="0">
                <a:solidFill>
                  <a:srgbClr val="002060"/>
                </a:solidFill>
              </a:rPr>
            </a:br>
            <a:r>
              <a:rPr lang="en-US" sz="1000" i="1" dirty="0" smtClean="0">
                <a:solidFill>
                  <a:srgbClr val="002060"/>
                </a:solidFill>
              </a:rPr>
              <a:t>~ </a:t>
            </a:r>
            <a:r>
              <a:rPr lang="en-US" sz="1000" i="1" dirty="0" err="1" smtClean="0">
                <a:solidFill>
                  <a:srgbClr val="002060"/>
                </a:solidFill>
              </a:rPr>
              <a:t>Akimi</a:t>
            </a:r>
            <a:r>
              <a:rPr lang="en-US" sz="1000" i="1" dirty="0" smtClean="0">
                <a:solidFill>
                  <a:srgbClr val="002060"/>
                </a:solidFill>
              </a:rPr>
              <a:t> Gibson</a:t>
            </a:r>
            <a:endParaRPr lang="en-US" sz="1000" i="1" dirty="0">
              <a:solidFill>
                <a:srgbClr val="002060"/>
              </a:solidFill>
            </a:endParaRPr>
          </a:p>
        </p:txBody>
      </p:sp>
      <p:sp>
        <p:nvSpPr>
          <p:cNvPr id="12" name="TextBox 11"/>
          <p:cNvSpPr txBox="1"/>
          <p:nvPr/>
        </p:nvSpPr>
        <p:spPr>
          <a:xfrm>
            <a:off x="2286000" y="1840468"/>
            <a:ext cx="4038600" cy="646331"/>
          </a:xfrm>
          <a:prstGeom prst="rect">
            <a:avLst/>
          </a:prstGeom>
          <a:noFill/>
        </p:spPr>
        <p:txBody>
          <a:bodyPr wrap="square" rtlCol="0">
            <a:spAutoFit/>
          </a:bodyPr>
          <a:lstStyle/>
          <a:p>
            <a:r>
              <a:rPr lang="en-US" b="1" i="1" dirty="0" smtClean="0">
                <a:solidFill>
                  <a:srgbClr val="C00000"/>
                </a:solidFill>
              </a:rPr>
              <a:t>Comprehension Skills have a Depth of Knowledge following text structures.</a:t>
            </a:r>
            <a:endParaRPr lang="en-US" b="1"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1000" fill="hold"/>
                                        <p:tgtEl>
                                          <p:spTgt spid="12"/>
                                        </p:tgtEl>
                                        <p:attrNameLst>
                                          <p:attrName>ppt_w</p:attrName>
                                        </p:attrNameLst>
                                      </p:cBhvr>
                                      <p:tavLst>
                                        <p:tav tm="0">
                                          <p:val>
                                            <p:fltVal val="0"/>
                                          </p:val>
                                        </p:tav>
                                        <p:tav tm="100000">
                                          <p:val>
                                            <p:strVal val="#ppt_w"/>
                                          </p:val>
                                        </p:tav>
                                      </p:tavLst>
                                    </p:anim>
                                    <p:anim calcmode="lin" valueType="num">
                                      <p:cBhvr>
                                        <p:cTn id="21" dur="1000" fill="hold"/>
                                        <p:tgtEl>
                                          <p:spTgt spid="12"/>
                                        </p:tgtEl>
                                        <p:attrNameLst>
                                          <p:attrName>ppt_h</p:attrName>
                                        </p:attrNameLst>
                                      </p:cBhvr>
                                      <p:tavLst>
                                        <p:tav tm="0">
                                          <p:val>
                                            <p:fltVal val="0"/>
                                          </p:val>
                                        </p:tav>
                                        <p:tav tm="100000">
                                          <p:val>
                                            <p:strVal val="#ppt_h"/>
                                          </p:val>
                                        </p:tav>
                                      </p:tavLst>
                                    </p:anim>
                                    <p:anim calcmode="lin" valueType="num">
                                      <p:cBhvr>
                                        <p:cTn id="22"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fltVal val="0"/>
                                          </p:val>
                                        </p:tav>
                                        <p:tav tm="100000">
                                          <p:val>
                                            <p:strVal val="#ppt_w"/>
                                          </p:val>
                                        </p:tav>
                                      </p:tavLst>
                                    </p:anim>
                                    <p:anim calcmode="lin" valueType="num">
                                      <p:cBhvr>
                                        <p:cTn id="34" dur="1000" fill="hold"/>
                                        <p:tgtEl>
                                          <p:spTgt spid="10"/>
                                        </p:tgtEl>
                                        <p:attrNameLst>
                                          <p:attrName>ppt_h</p:attrName>
                                        </p:attrNameLst>
                                      </p:cBhvr>
                                      <p:tavLst>
                                        <p:tav tm="0">
                                          <p:val>
                                            <p:fltVal val="0"/>
                                          </p:val>
                                        </p:tav>
                                        <p:tav tm="100000">
                                          <p:val>
                                            <p:strVal val="#ppt_h"/>
                                          </p:val>
                                        </p:tav>
                                      </p:tavLst>
                                    </p:anim>
                                    <p:anim calcmode="lin" valueType="num">
                                      <p:cBhvr>
                                        <p:cTn id="35"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blinds(horizontal)">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11</a:t>
            </a:fld>
            <a:endParaRPr lang="en-US"/>
          </a:p>
        </p:txBody>
      </p:sp>
      <p:sp>
        <p:nvSpPr>
          <p:cNvPr id="5" name="TextBox 4"/>
          <p:cNvSpPr txBox="1"/>
          <p:nvPr/>
        </p:nvSpPr>
        <p:spPr>
          <a:xfrm>
            <a:off x="304800" y="304800"/>
            <a:ext cx="5181600" cy="523220"/>
          </a:xfrm>
          <a:prstGeom prst="rect">
            <a:avLst/>
          </a:prstGeom>
          <a:noFill/>
        </p:spPr>
        <p:txBody>
          <a:bodyPr wrap="square" rtlCol="0">
            <a:spAutoFit/>
          </a:bodyPr>
          <a:lstStyle/>
          <a:p>
            <a:r>
              <a:rPr lang="en-US" sz="2800" dirty="0" smtClean="0"/>
              <a:t>How do the </a:t>
            </a:r>
            <a:r>
              <a:rPr lang="en-US" sz="2800" b="1" u="sng" dirty="0" smtClean="0"/>
              <a:t>5</a:t>
            </a:r>
            <a:r>
              <a:rPr lang="en-US" sz="2800" dirty="0" smtClean="0"/>
              <a:t> </a:t>
            </a:r>
            <a:r>
              <a:rPr lang="en-US" sz="2800" b="1" u="sng" dirty="0" smtClean="0"/>
              <a:t>Steps</a:t>
            </a:r>
            <a:endParaRPr lang="en-US" sz="2800" dirty="0"/>
          </a:p>
        </p:txBody>
      </p:sp>
      <p:pic>
        <p:nvPicPr>
          <p:cNvPr id="1026" name="Picture 2" descr="C:\Documents and Settings\Owner\Local Settings\Temporary Internet Files\Content.IE5\TED277KP\MC900052881[1].wmf"/>
          <p:cNvPicPr>
            <a:picLocks noChangeAspect="1" noChangeArrowheads="1"/>
          </p:cNvPicPr>
          <p:nvPr/>
        </p:nvPicPr>
        <p:blipFill>
          <a:blip r:embed="rId3" cstate="print"/>
          <a:srcRect r="57930" b="26144"/>
          <a:stretch>
            <a:fillRect/>
          </a:stretch>
        </p:blipFill>
        <p:spPr bwMode="auto">
          <a:xfrm rot="8690967">
            <a:off x="2900374" y="1128688"/>
            <a:ext cx="710784" cy="1565265"/>
          </a:xfrm>
          <a:prstGeom prst="rect">
            <a:avLst/>
          </a:prstGeom>
          <a:noFill/>
        </p:spPr>
      </p:pic>
      <p:pic>
        <p:nvPicPr>
          <p:cNvPr id="6" name="Picture 2" descr="C:\Documents and Settings\Owner\Local Settings\Temporary Internet Files\Content.IE5\TED277KP\MC900052881[1].wmf"/>
          <p:cNvPicPr>
            <a:picLocks noChangeAspect="1" noChangeArrowheads="1"/>
          </p:cNvPicPr>
          <p:nvPr/>
        </p:nvPicPr>
        <p:blipFill>
          <a:blip r:embed="rId3" cstate="print"/>
          <a:srcRect l="54175" t="30042"/>
          <a:stretch>
            <a:fillRect/>
          </a:stretch>
        </p:blipFill>
        <p:spPr bwMode="auto">
          <a:xfrm rot="9498115">
            <a:off x="3066052" y="2909993"/>
            <a:ext cx="774212" cy="1482651"/>
          </a:xfrm>
          <a:prstGeom prst="rect">
            <a:avLst/>
          </a:prstGeom>
          <a:noFill/>
        </p:spPr>
      </p:pic>
      <p:pic>
        <p:nvPicPr>
          <p:cNvPr id="7" name="Picture 2" descr="C:\Documents and Settings\Owner\Local Settings\Temporary Internet Files\Content.IE5\TED277KP\MC900052881[1].wmf"/>
          <p:cNvPicPr>
            <a:picLocks noChangeAspect="1" noChangeArrowheads="1"/>
          </p:cNvPicPr>
          <p:nvPr/>
        </p:nvPicPr>
        <p:blipFill>
          <a:blip r:embed="rId3" cstate="print"/>
          <a:srcRect r="57930" b="26144"/>
          <a:stretch>
            <a:fillRect/>
          </a:stretch>
        </p:blipFill>
        <p:spPr bwMode="auto">
          <a:xfrm rot="11855867">
            <a:off x="4029984" y="4185622"/>
            <a:ext cx="710784" cy="1565265"/>
          </a:xfrm>
          <a:prstGeom prst="rect">
            <a:avLst/>
          </a:prstGeom>
          <a:noFill/>
        </p:spPr>
      </p:pic>
      <p:pic>
        <p:nvPicPr>
          <p:cNvPr id="8" name="Picture 2" descr="C:\Documents and Settings\Owner\Local Settings\Temporary Internet Files\Content.IE5\TED277KP\MC900052881[1].wmf"/>
          <p:cNvPicPr>
            <a:picLocks noChangeAspect="1" noChangeArrowheads="1"/>
          </p:cNvPicPr>
          <p:nvPr/>
        </p:nvPicPr>
        <p:blipFill>
          <a:blip r:embed="rId3" cstate="print"/>
          <a:srcRect l="54175" t="30042"/>
          <a:stretch>
            <a:fillRect/>
          </a:stretch>
        </p:blipFill>
        <p:spPr bwMode="auto">
          <a:xfrm rot="12232546">
            <a:off x="2933929" y="5884444"/>
            <a:ext cx="774212" cy="1482651"/>
          </a:xfrm>
          <a:prstGeom prst="rect">
            <a:avLst/>
          </a:prstGeom>
          <a:noFill/>
        </p:spPr>
      </p:pic>
      <p:pic>
        <p:nvPicPr>
          <p:cNvPr id="10" name="Picture 2" descr="C:\Documents and Settings\Owner\Local Settings\Temporary Internet Files\Content.IE5\TED277KP\MC900052881[1].wmf"/>
          <p:cNvPicPr>
            <a:picLocks noChangeAspect="1" noChangeArrowheads="1"/>
          </p:cNvPicPr>
          <p:nvPr/>
        </p:nvPicPr>
        <p:blipFill>
          <a:blip r:embed="rId3" cstate="print"/>
          <a:srcRect r="57930" b="26144"/>
          <a:stretch>
            <a:fillRect/>
          </a:stretch>
        </p:blipFill>
        <p:spPr bwMode="auto">
          <a:xfrm rot="8690967">
            <a:off x="3967174" y="6767490"/>
            <a:ext cx="710784" cy="1565265"/>
          </a:xfrm>
          <a:prstGeom prst="rect">
            <a:avLst/>
          </a:prstGeom>
          <a:noFill/>
        </p:spPr>
      </p:pic>
      <p:sp>
        <p:nvSpPr>
          <p:cNvPr id="11" name="TextBox 10"/>
          <p:cNvSpPr txBox="1"/>
          <p:nvPr/>
        </p:nvSpPr>
        <p:spPr>
          <a:xfrm>
            <a:off x="304800" y="8077200"/>
            <a:ext cx="5181600" cy="523220"/>
          </a:xfrm>
          <a:prstGeom prst="rect">
            <a:avLst/>
          </a:prstGeom>
          <a:noFill/>
        </p:spPr>
        <p:txBody>
          <a:bodyPr wrap="square" rtlCol="0">
            <a:spAutoFit/>
          </a:bodyPr>
          <a:lstStyle/>
          <a:p>
            <a:r>
              <a:rPr lang="en-US" sz="2800" dirty="0" smtClean="0"/>
              <a:t>work together?</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dissolve">
                                      <p:cBhvr>
                                        <p:cTn id="11" dur="500"/>
                                        <p:tgtEl>
                                          <p:spTgt spid="1026"/>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par>
                          <p:cTn id="28" fill="hold">
                            <p:stCondLst>
                              <p:cond delay="3000"/>
                            </p:stCondLst>
                            <p:childTnLst>
                              <p:par>
                                <p:cTn id="29" presetID="15"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 calcmode="lin" valueType="num">
                                      <p:cBhvr>
                                        <p:cTn id="33"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12</a:t>
            </a:fld>
            <a:endParaRPr lang="en-US"/>
          </a:p>
        </p:txBody>
      </p:sp>
      <p:grpSp>
        <p:nvGrpSpPr>
          <p:cNvPr id="14" name="Group 13"/>
          <p:cNvGrpSpPr/>
          <p:nvPr/>
        </p:nvGrpSpPr>
        <p:grpSpPr>
          <a:xfrm>
            <a:off x="762000" y="838200"/>
            <a:ext cx="5867400" cy="6858000"/>
            <a:chOff x="353438" y="838200"/>
            <a:chExt cx="6366753" cy="6858000"/>
          </a:xfrm>
        </p:grpSpPr>
        <p:grpSp>
          <p:nvGrpSpPr>
            <p:cNvPr id="10" name="Group 9"/>
            <p:cNvGrpSpPr/>
            <p:nvPr/>
          </p:nvGrpSpPr>
          <p:grpSpPr>
            <a:xfrm>
              <a:off x="353438" y="838200"/>
              <a:ext cx="6366753" cy="6858000"/>
              <a:chOff x="124838" y="914400"/>
              <a:chExt cx="6366753" cy="6705600"/>
            </a:xfrm>
          </p:grpSpPr>
          <p:sp>
            <p:nvSpPr>
              <p:cNvPr id="6" name="TextBox 5"/>
              <p:cNvSpPr txBox="1"/>
              <p:nvPr/>
            </p:nvSpPr>
            <p:spPr>
              <a:xfrm>
                <a:off x="124838" y="914400"/>
                <a:ext cx="6366753" cy="511593"/>
              </a:xfrm>
              <a:prstGeom prst="rect">
                <a:avLst/>
              </a:prstGeom>
              <a:effectLst>
                <a:outerShdw blurRad="50800" dist="38100" dir="16200000"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solidFill>
                      <a:schemeClr val="tx1"/>
                    </a:solidFill>
                    <a:effectLst>
                      <a:outerShdw blurRad="38100" dist="38100" dir="2700000" algn="tl">
                        <a:srgbClr val="000000">
                          <a:alpha val="43137"/>
                        </a:srgbClr>
                      </a:outerShdw>
                    </a:effectLst>
                  </a:rPr>
                  <a:t>5 Steps to Bringing It All Together!</a:t>
                </a:r>
                <a:endParaRPr lang="en-US" sz="2800" b="1" dirty="0">
                  <a:solidFill>
                    <a:schemeClr val="tx1"/>
                  </a:solidFill>
                  <a:effectLst>
                    <a:outerShdw blurRad="38100" dist="38100" dir="2700000" algn="tl">
                      <a:srgbClr val="000000">
                        <a:alpha val="43137"/>
                      </a:srgbClr>
                    </a:outerShdw>
                  </a:effectLst>
                </a:endParaRPr>
              </a:p>
            </p:txBody>
          </p:sp>
          <p:grpSp>
            <p:nvGrpSpPr>
              <p:cNvPr id="8" name="Group 7"/>
              <p:cNvGrpSpPr/>
              <p:nvPr/>
            </p:nvGrpSpPr>
            <p:grpSpPr>
              <a:xfrm>
                <a:off x="1752600" y="2971800"/>
                <a:ext cx="3124200" cy="4648200"/>
                <a:chOff x="1752600" y="3657600"/>
                <a:chExt cx="3124200" cy="4648200"/>
              </a:xfrm>
            </p:grpSpPr>
            <p:pic>
              <p:nvPicPr>
                <p:cNvPr id="7" name="Picture 10" descr="http://t1.gstatic.com/images?q=tbn:ANd9GcS7JvL3PredPDtguYsN9eQZkGjzifgoz9EG9anNpd8SkF_GBN9l"/>
                <p:cNvPicPr>
                  <a:picLocks noChangeAspect="1" noChangeArrowheads="1"/>
                </p:cNvPicPr>
                <p:nvPr/>
              </p:nvPicPr>
              <p:blipFill>
                <a:blip r:embed="rId3" cstate="print"/>
                <a:srcRect/>
                <a:stretch>
                  <a:fillRect/>
                </a:stretch>
              </p:blipFill>
              <p:spPr bwMode="auto">
                <a:xfrm>
                  <a:off x="1752600" y="3917044"/>
                  <a:ext cx="3124200" cy="4388756"/>
                </a:xfrm>
                <a:prstGeom prst="rect">
                  <a:avLst/>
                </a:prstGeom>
                <a:noFill/>
                <a:effectLst>
                  <a:softEdge rad="317500"/>
                </a:effectLst>
              </p:spPr>
            </p:pic>
            <p:sp>
              <p:nvSpPr>
                <p:cNvPr id="5" name="Oval 4"/>
                <p:cNvSpPr/>
                <p:nvPr/>
              </p:nvSpPr>
              <p:spPr>
                <a:xfrm>
                  <a:off x="2743200" y="3657600"/>
                  <a:ext cx="1433208" cy="1369907"/>
                </a:xfrm>
                <a:prstGeom prst="ellipse">
                  <a:avLst/>
                </a:prstGeom>
                <a:solidFill>
                  <a:schemeClr val="accent3">
                    <a:lumMod val="75000"/>
                  </a:schemeClr>
                </a:solidFill>
                <a:ln>
                  <a:solidFill>
                    <a:srgbClr val="632523"/>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smtClean="0">
                      <a:solidFill>
                        <a:schemeClr val="tx1"/>
                      </a:solidFill>
                    </a:rPr>
                    <a:t>1.</a:t>
                  </a:r>
                </a:p>
                <a:p>
                  <a:pPr algn="ctr"/>
                  <a:r>
                    <a:rPr lang="en-US" sz="1600" b="1" dirty="0" smtClean="0">
                      <a:solidFill>
                        <a:schemeClr val="tx1"/>
                      </a:solidFill>
                    </a:rPr>
                    <a:t>CCSS Standard</a:t>
                  </a:r>
                </a:p>
                <a:p>
                  <a:pPr algn="ctr"/>
                  <a:endParaRPr lang="en-US" sz="1600" b="1" dirty="0">
                    <a:solidFill>
                      <a:schemeClr val="tx1"/>
                    </a:solidFill>
                  </a:endParaRPr>
                </a:p>
              </p:txBody>
            </p:sp>
          </p:grpSp>
        </p:grpSp>
        <p:sp>
          <p:nvSpPr>
            <p:cNvPr id="9" name="Oval 8"/>
            <p:cNvSpPr/>
            <p:nvPr/>
          </p:nvSpPr>
          <p:spPr>
            <a:xfrm>
              <a:off x="2420566" y="1981200"/>
              <a:ext cx="1084634" cy="1219200"/>
            </a:xfrm>
            <a:prstGeom prst="ellipse">
              <a:avLst/>
            </a:prstGeom>
            <a:solidFill>
              <a:schemeClr val="accent3">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200" b="1" dirty="0" smtClean="0">
                  <a:solidFill>
                    <a:schemeClr val="tx1"/>
                  </a:solidFill>
                </a:rPr>
                <a:t>2</a:t>
              </a:r>
            </a:p>
            <a:p>
              <a:pPr lvl="0" algn="ctr"/>
              <a:r>
                <a:rPr lang="en-US" sz="1200" b="1" dirty="0" smtClean="0">
                  <a:solidFill>
                    <a:schemeClr val="tx1"/>
                  </a:solidFill>
                </a:rPr>
                <a:t>Support the Genre</a:t>
              </a:r>
              <a:endParaRPr lang="en-US" sz="1200" b="1" dirty="0">
                <a:solidFill>
                  <a:schemeClr val="tx1"/>
                </a:solidFill>
              </a:endParaRPr>
            </a:p>
          </p:txBody>
        </p:sp>
        <p:sp>
          <p:nvSpPr>
            <p:cNvPr id="11" name="Oval 10"/>
            <p:cNvSpPr/>
            <p:nvPr/>
          </p:nvSpPr>
          <p:spPr>
            <a:xfrm>
              <a:off x="3581399" y="2057400"/>
              <a:ext cx="1071663" cy="1143000"/>
            </a:xfrm>
            <a:prstGeom prst="ellipse">
              <a:avLst/>
            </a:prstGeom>
            <a:solidFill>
              <a:schemeClr val="accent4">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200" b="1" dirty="0" smtClean="0">
                  <a:solidFill>
                    <a:schemeClr val="tx1"/>
                  </a:solidFill>
                </a:rPr>
                <a:t>3</a:t>
              </a:r>
            </a:p>
            <a:p>
              <a:pPr lvl="0" algn="ctr"/>
              <a:r>
                <a:rPr lang="en-US" sz="1200" b="1" dirty="0" smtClean="0">
                  <a:solidFill>
                    <a:schemeClr val="tx1"/>
                  </a:solidFill>
                </a:rPr>
                <a:t>Parallel the  Text Structure</a:t>
              </a:r>
              <a:endParaRPr lang="en-US" sz="1200" b="1" dirty="0">
                <a:solidFill>
                  <a:schemeClr val="tx1"/>
                </a:solidFill>
              </a:endParaRPr>
            </a:p>
          </p:txBody>
        </p:sp>
        <p:sp>
          <p:nvSpPr>
            <p:cNvPr id="12" name="Oval 11"/>
            <p:cNvSpPr/>
            <p:nvPr/>
          </p:nvSpPr>
          <p:spPr>
            <a:xfrm>
              <a:off x="4156953" y="3048000"/>
              <a:ext cx="1104089" cy="1143000"/>
            </a:xfrm>
            <a:prstGeom prst="ellipse">
              <a:avLst/>
            </a:prstGeom>
            <a:solidFill>
              <a:schemeClr val="accent5">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200" b="1" dirty="0" smtClean="0">
                  <a:solidFill>
                    <a:schemeClr val="tx1"/>
                  </a:solidFill>
                </a:rPr>
                <a:t>4</a:t>
              </a:r>
            </a:p>
            <a:p>
              <a:pPr lvl="0" algn="ctr"/>
              <a:r>
                <a:rPr lang="en-US" sz="1200" b="1" dirty="0" smtClean="0">
                  <a:solidFill>
                    <a:schemeClr val="tx1"/>
                  </a:solidFill>
                </a:rPr>
                <a:t>Connect Reading to Writing</a:t>
              </a:r>
              <a:endParaRPr lang="en-US" sz="1200" b="1" dirty="0">
                <a:solidFill>
                  <a:schemeClr val="tx1"/>
                </a:solidFill>
              </a:endParaRPr>
            </a:p>
          </p:txBody>
        </p:sp>
        <p:sp>
          <p:nvSpPr>
            <p:cNvPr id="13" name="Oval 12"/>
            <p:cNvSpPr/>
            <p:nvPr/>
          </p:nvSpPr>
          <p:spPr>
            <a:xfrm>
              <a:off x="2007140" y="3200400"/>
              <a:ext cx="1249299" cy="1194955"/>
            </a:xfrm>
            <a:prstGeom prst="ellipse">
              <a:avLst/>
            </a:prstGeom>
            <a:solidFill>
              <a:schemeClr val="accent2">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200" b="1" dirty="0" smtClean="0">
                  <a:solidFill>
                    <a:schemeClr val="tx1"/>
                  </a:solidFill>
                </a:rPr>
                <a:t>5</a:t>
              </a:r>
            </a:p>
            <a:p>
              <a:pPr lvl="0" algn="ctr"/>
              <a:r>
                <a:rPr lang="en-US" sz="1200" b="1" dirty="0" smtClean="0">
                  <a:solidFill>
                    <a:schemeClr val="tx1"/>
                  </a:solidFill>
                </a:rPr>
                <a:t>Assessment Matches Depth of Knowledge</a:t>
              </a:r>
            </a:p>
            <a:p>
              <a:pPr lvl="0" algn="ctr"/>
              <a:endParaRPr lang="en-US" sz="1200" b="1" dirty="0">
                <a:solidFill>
                  <a:schemeClr val="tx1"/>
                </a:solidFill>
              </a:endParaRPr>
            </a:p>
          </p:txBody>
        </p:sp>
      </p:gr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13</a:t>
            </a:fld>
            <a:endParaRPr lang="en-US"/>
          </a:p>
        </p:txBody>
      </p:sp>
      <p:sp>
        <p:nvSpPr>
          <p:cNvPr id="35" name="TextBox 34"/>
          <p:cNvSpPr txBox="1"/>
          <p:nvPr/>
        </p:nvSpPr>
        <p:spPr>
          <a:xfrm>
            <a:off x="1219200" y="533400"/>
            <a:ext cx="4267200" cy="523220"/>
          </a:xfrm>
          <a:prstGeom prst="rect">
            <a:avLst/>
          </a:prstGeom>
          <a:effectLst>
            <a:outerShdw blurRad="50800" dist="38100" dir="16200000"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solidFill>
                  <a:schemeClr val="tx1"/>
                </a:solidFill>
                <a:effectLst>
                  <a:outerShdw blurRad="38100" dist="38100" dir="2700000" algn="tl">
                    <a:srgbClr val="000000">
                      <a:alpha val="43137"/>
                    </a:srgbClr>
                  </a:outerShdw>
                </a:effectLst>
              </a:rPr>
              <a:t>Bringing It All Together</a:t>
            </a:r>
          </a:p>
        </p:txBody>
      </p:sp>
      <p:sp>
        <p:nvSpPr>
          <p:cNvPr id="36" name="TextBox 35"/>
          <p:cNvSpPr txBox="1"/>
          <p:nvPr/>
        </p:nvSpPr>
        <p:spPr>
          <a:xfrm>
            <a:off x="1219200" y="1447800"/>
            <a:ext cx="4267200" cy="369332"/>
          </a:xfrm>
          <a:prstGeom prst="rect">
            <a:avLst/>
          </a:prstGeom>
          <a:noFill/>
        </p:spPr>
        <p:txBody>
          <a:bodyPr wrap="square" rtlCol="0">
            <a:spAutoFit/>
          </a:bodyPr>
          <a:lstStyle/>
          <a:p>
            <a:pPr marL="342900" indent="-342900">
              <a:buFont typeface="+mj-lt"/>
              <a:buAutoNum type="arabicPeriod"/>
            </a:pPr>
            <a:r>
              <a:rPr lang="en-US" b="1" dirty="0" smtClean="0">
                <a:solidFill>
                  <a:schemeClr val="accent3">
                    <a:lumMod val="50000"/>
                  </a:schemeClr>
                </a:solidFill>
              </a:rPr>
              <a:t>Select your CCSS Reading Standard.</a:t>
            </a:r>
          </a:p>
        </p:txBody>
      </p:sp>
      <p:sp>
        <p:nvSpPr>
          <p:cNvPr id="5" name="Rectangle 4"/>
          <p:cNvSpPr/>
          <p:nvPr/>
        </p:nvSpPr>
        <p:spPr>
          <a:xfrm>
            <a:off x="1371600" y="4114800"/>
            <a:ext cx="3048000" cy="369332"/>
          </a:xfrm>
          <a:prstGeom prst="rect">
            <a:avLst/>
          </a:prstGeom>
        </p:spPr>
        <p:txBody>
          <a:bodyPr wrap="square">
            <a:spAutoFit/>
          </a:bodyPr>
          <a:lstStyle/>
          <a:p>
            <a:pPr marL="342900" indent="-342900">
              <a:buAutoNum type="arabicPeriod" startAt="2"/>
            </a:pPr>
            <a:r>
              <a:rPr lang="en-US" b="1" dirty="0" smtClean="0">
                <a:solidFill>
                  <a:schemeClr val="accent3">
                    <a:lumMod val="50000"/>
                  </a:schemeClr>
                </a:solidFill>
              </a:rPr>
              <a:t>Select the genre.</a:t>
            </a:r>
          </a:p>
        </p:txBody>
      </p:sp>
      <p:sp>
        <p:nvSpPr>
          <p:cNvPr id="6" name="Rectangle 5"/>
          <p:cNvSpPr/>
          <p:nvPr/>
        </p:nvSpPr>
        <p:spPr>
          <a:xfrm>
            <a:off x="1600200" y="2133600"/>
            <a:ext cx="3872132" cy="1600438"/>
          </a:xfrm>
          <a:prstGeom prst="rect">
            <a:avLst/>
          </a:prstGeom>
          <a:solidFill>
            <a:schemeClr val="accent3">
              <a:lumMod val="40000"/>
              <a:lumOff val="60000"/>
            </a:schemeClr>
          </a:solidFill>
          <a:effectLst>
            <a:outerShdw blurRad="50800" dist="38100" dir="16200000" rotWithShape="0">
              <a:prstClr val="black">
                <a:alpha val="40000"/>
              </a:prstClr>
            </a:outerShdw>
          </a:effectLst>
          <a:scene3d>
            <a:camera prst="orthographicFront"/>
            <a:lightRig rig="threePt" dir="t"/>
          </a:scene3d>
          <a:sp3d>
            <a:bevelT w="139700" h="139700" prst="divot"/>
          </a:sp3d>
        </p:spPr>
        <p:txBody>
          <a:bodyPr wrap="square">
            <a:spAutoFit/>
          </a:bodyPr>
          <a:lstStyle/>
          <a:p>
            <a:r>
              <a:rPr lang="en-US" sz="1600" b="1" u="sng" dirty="0" smtClean="0"/>
              <a:t>RL.3.2</a:t>
            </a:r>
            <a:r>
              <a:rPr lang="en-US" sz="1600" b="1" dirty="0" smtClean="0"/>
              <a:t> </a:t>
            </a:r>
          </a:p>
          <a:p>
            <a:r>
              <a:rPr lang="en-US" sz="1600" b="1" dirty="0" smtClean="0">
                <a:solidFill>
                  <a:schemeClr val="accent3">
                    <a:lumMod val="50000"/>
                  </a:schemeClr>
                </a:solidFill>
              </a:rPr>
              <a:t>Recount stories, including </a:t>
            </a:r>
            <a:r>
              <a:rPr lang="en-US" b="1" dirty="0" smtClean="0">
                <a:solidFill>
                  <a:schemeClr val="accent3">
                    <a:lumMod val="50000"/>
                  </a:schemeClr>
                </a:solidFill>
              </a:rPr>
              <a:t>fables</a:t>
            </a:r>
            <a:r>
              <a:rPr lang="en-US" sz="1600" b="1" dirty="0" smtClean="0">
                <a:solidFill>
                  <a:schemeClr val="accent3">
                    <a:lumMod val="50000"/>
                  </a:schemeClr>
                </a:solidFill>
              </a:rPr>
              <a:t>, folktales, and myths from diverse cultures; determine the central message, lesson, or moral and explain how it is conveyed through key details in the text.</a:t>
            </a:r>
            <a:endParaRPr lang="en-US" sz="1600" b="1" dirty="0">
              <a:solidFill>
                <a:schemeClr val="accent3">
                  <a:lumMod val="50000"/>
                </a:schemeClr>
              </a:solidFill>
            </a:endParaRPr>
          </a:p>
        </p:txBody>
      </p:sp>
      <p:sp>
        <p:nvSpPr>
          <p:cNvPr id="7" name="Oval 6"/>
          <p:cNvSpPr/>
          <p:nvPr/>
        </p:nvSpPr>
        <p:spPr>
          <a:xfrm>
            <a:off x="431799" y="2362200"/>
            <a:ext cx="1066800" cy="1066800"/>
          </a:xfrm>
          <a:prstGeom prst="ellipse">
            <a:avLst/>
          </a:prstGeom>
          <a:solidFill>
            <a:schemeClr val="accent3">
              <a:lumMod val="75000"/>
            </a:schemeClr>
          </a:solidFill>
          <a:ln>
            <a:solidFill>
              <a:srgbClr val="632523"/>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400" b="1" dirty="0" smtClean="0">
              <a:solidFill>
                <a:schemeClr val="tx1"/>
              </a:solidFill>
            </a:endParaRPr>
          </a:p>
          <a:p>
            <a:pPr algn="ctr"/>
            <a:r>
              <a:rPr lang="en-US" sz="1400" b="1" dirty="0" smtClean="0">
                <a:solidFill>
                  <a:schemeClr val="tx1"/>
                </a:solidFill>
              </a:rPr>
              <a:t>1. </a:t>
            </a:r>
          </a:p>
          <a:p>
            <a:pPr algn="ctr"/>
            <a:r>
              <a:rPr lang="en-US" sz="1400" b="1" dirty="0" smtClean="0">
                <a:solidFill>
                  <a:schemeClr val="tx1"/>
                </a:solidFill>
              </a:rPr>
              <a:t>CCSS Standard</a:t>
            </a:r>
          </a:p>
          <a:p>
            <a:pPr algn="ctr"/>
            <a:endParaRPr lang="en-US" sz="1400" b="1" u="sng" dirty="0" smtClean="0">
              <a:solidFill>
                <a:schemeClr val="tx1"/>
              </a:solidFill>
            </a:endParaRPr>
          </a:p>
          <a:p>
            <a:pPr algn="ctr"/>
            <a:endParaRPr lang="en-US" sz="1400" b="1" dirty="0">
              <a:solidFill>
                <a:schemeClr val="tx1"/>
              </a:solidFill>
            </a:endParaRPr>
          </a:p>
        </p:txBody>
      </p:sp>
      <p:sp>
        <p:nvSpPr>
          <p:cNvPr id="9" name="Rectangle 8"/>
          <p:cNvSpPr/>
          <p:nvPr/>
        </p:nvSpPr>
        <p:spPr>
          <a:xfrm>
            <a:off x="3048000" y="5562600"/>
            <a:ext cx="914400" cy="369332"/>
          </a:xfrm>
          <a:prstGeom prst="rect">
            <a:avLst/>
          </a:prstGeom>
        </p:spPr>
        <p:txBody>
          <a:bodyPr wrap="square">
            <a:spAutoFit/>
          </a:bodyPr>
          <a:lstStyle/>
          <a:p>
            <a:pPr marL="342900" indent="-342900"/>
            <a:r>
              <a:rPr lang="en-US" b="1" dirty="0" smtClean="0"/>
              <a:t>Fable</a:t>
            </a:r>
          </a:p>
        </p:txBody>
      </p:sp>
      <p:sp>
        <p:nvSpPr>
          <p:cNvPr id="10" name="Rectangle 9"/>
          <p:cNvSpPr/>
          <p:nvPr/>
        </p:nvSpPr>
        <p:spPr>
          <a:xfrm>
            <a:off x="1676400" y="4495800"/>
            <a:ext cx="3429000" cy="1200329"/>
          </a:xfrm>
          <a:prstGeom prst="rect">
            <a:avLst/>
          </a:prstGeom>
        </p:spPr>
        <p:txBody>
          <a:bodyPr>
            <a:spAutoFit/>
          </a:bodyPr>
          <a:lstStyle/>
          <a:p>
            <a:r>
              <a:rPr lang="en-US" b="1" u="sng" dirty="0" smtClean="0">
                <a:solidFill>
                  <a:schemeClr val="accent3">
                    <a:lumMod val="50000"/>
                  </a:schemeClr>
                </a:solidFill>
              </a:rPr>
              <a:t>RL.3.2</a:t>
            </a:r>
            <a:r>
              <a:rPr lang="en-US" b="1" dirty="0" smtClean="0">
                <a:solidFill>
                  <a:schemeClr val="accent3">
                    <a:lumMod val="50000"/>
                  </a:schemeClr>
                </a:solidFill>
              </a:rPr>
              <a:t> </a:t>
            </a:r>
          </a:p>
          <a:p>
            <a:r>
              <a:rPr lang="en-US" b="1" dirty="0" smtClean="0">
                <a:solidFill>
                  <a:schemeClr val="accent3">
                    <a:lumMod val="50000"/>
                  </a:schemeClr>
                </a:solidFill>
              </a:rPr>
              <a:t>Recount stories, including fables, folktales, and myths from diverse cultures…..</a:t>
            </a:r>
            <a:endParaRPr lang="en-US" dirty="0"/>
          </a:p>
        </p:txBody>
      </p:sp>
      <p:sp>
        <p:nvSpPr>
          <p:cNvPr id="11" name="Oval 10"/>
          <p:cNvSpPr/>
          <p:nvPr/>
        </p:nvSpPr>
        <p:spPr>
          <a:xfrm>
            <a:off x="457200" y="4648200"/>
            <a:ext cx="1066800" cy="1066800"/>
          </a:xfrm>
          <a:prstGeom prst="ellipse">
            <a:avLst/>
          </a:prstGeom>
          <a:solidFill>
            <a:schemeClr val="accent3">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400" b="1" dirty="0" smtClean="0">
                <a:solidFill>
                  <a:schemeClr val="tx1"/>
                </a:solidFill>
              </a:rPr>
              <a:t>2</a:t>
            </a:r>
          </a:p>
          <a:p>
            <a:pPr lvl="0" algn="ctr"/>
            <a:r>
              <a:rPr lang="en-US" sz="1400" b="1" dirty="0" smtClean="0">
                <a:solidFill>
                  <a:schemeClr val="tx1"/>
                </a:solidFill>
              </a:rPr>
              <a:t>Support the Genre</a:t>
            </a:r>
            <a:endParaRPr lang="en-US" sz="1400" b="1" dirty="0">
              <a:solidFill>
                <a:schemeClr val="tx1"/>
              </a:solidFill>
            </a:endParaRPr>
          </a:p>
        </p:txBody>
      </p:sp>
      <p:sp>
        <p:nvSpPr>
          <p:cNvPr id="12" name="Rectangle 11"/>
          <p:cNvSpPr/>
          <p:nvPr/>
        </p:nvSpPr>
        <p:spPr>
          <a:xfrm>
            <a:off x="1524000" y="6172200"/>
            <a:ext cx="3429000" cy="646331"/>
          </a:xfrm>
          <a:prstGeom prst="rect">
            <a:avLst/>
          </a:prstGeom>
        </p:spPr>
        <p:txBody>
          <a:bodyPr>
            <a:spAutoFit/>
          </a:bodyPr>
          <a:lstStyle/>
          <a:p>
            <a:pPr marL="342900" indent="-342900"/>
            <a:r>
              <a:rPr lang="en-US" b="1" dirty="0" smtClean="0">
                <a:solidFill>
                  <a:schemeClr val="accent3">
                    <a:lumMod val="50000"/>
                  </a:schemeClr>
                </a:solidFill>
              </a:rPr>
              <a:t>3.   Select the genre’s text structure.</a:t>
            </a:r>
          </a:p>
        </p:txBody>
      </p:sp>
      <p:sp>
        <p:nvSpPr>
          <p:cNvPr id="14" name="Rectangle 13"/>
          <p:cNvSpPr/>
          <p:nvPr/>
        </p:nvSpPr>
        <p:spPr>
          <a:xfrm>
            <a:off x="3200400" y="6781800"/>
            <a:ext cx="1905000" cy="369332"/>
          </a:xfrm>
          <a:prstGeom prst="rect">
            <a:avLst/>
          </a:prstGeom>
        </p:spPr>
        <p:txBody>
          <a:bodyPr wrap="square">
            <a:spAutoFit/>
          </a:bodyPr>
          <a:lstStyle/>
          <a:p>
            <a:pPr marL="342900" indent="-342900"/>
            <a:r>
              <a:rPr lang="en-US" b="1" dirty="0" smtClean="0"/>
              <a:t>Cause and Effect</a:t>
            </a:r>
          </a:p>
        </p:txBody>
      </p:sp>
      <p:sp>
        <p:nvSpPr>
          <p:cNvPr id="15" name="Oval 14"/>
          <p:cNvSpPr/>
          <p:nvPr/>
        </p:nvSpPr>
        <p:spPr>
          <a:xfrm>
            <a:off x="457200" y="6248400"/>
            <a:ext cx="1143000" cy="1143000"/>
          </a:xfrm>
          <a:prstGeom prst="ellipse">
            <a:avLst/>
          </a:prstGeom>
          <a:solidFill>
            <a:schemeClr val="accent4">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400" b="1" dirty="0" smtClean="0">
                <a:solidFill>
                  <a:schemeClr val="tx1"/>
                </a:solidFill>
              </a:rPr>
              <a:t>3</a:t>
            </a:r>
          </a:p>
          <a:p>
            <a:pPr lvl="0" algn="ctr"/>
            <a:r>
              <a:rPr lang="en-US" sz="1400" b="1" dirty="0" smtClean="0">
                <a:solidFill>
                  <a:schemeClr val="tx1"/>
                </a:solidFill>
              </a:rPr>
              <a:t>Parallel the  Text Structure</a:t>
            </a:r>
            <a:endParaRPr lang="en-US" sz="1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2000" fill="hold"/>
                                        <p:tgtEl>
                                          <p:spTgt spid="35"/>
                                        </p:tgtEl>
                                        <p:attrNameLst>
                                          <p:attrName>ppt_x</p:attrName>
                                        </p:attrNameLst>
                                      </p:cBhvr>
                                      <p:tavLst>
                                        <p:tav tm="0">
                                          <p:val>
                                            <p:strVal val="#ppt_x"/>
                                          </p:val>
                                        </p:tav>
                                        <p:tav tm="100000">
                                          <p:val>
                                            <p:strVal val="#ppt_x"/>
                                          </p:val>
                                        </p:tav>
                                      </p:tavLst>
                                    </p:anim>
                                    <p:anim calcmode="lin" valueType="num">
                                      <p:cBhvr additive="base">
                                        <p:cTn id="8" dur="20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mph" presetSubtype="0" fill="hold" grpId="1" nodeType="clickEffect">
                                  <p:stCondLst>
                                    <p:cond delay="0"/>
                                  </p:stCondLst>
                                  <p:childTnLst>
                                    <p:animEffect transition="out" filter="fade">
                                      <p:cBhvr>
                                        <p:cTn id="23" dur="500" tmFilter="0, 0; .2, .5; .8, .5; 1, 0"/>
                                        <p:tgtEl>
                                          <p:spTgt spid="7"/>
                                        </p:tgtEl>
                                      </p:cBhvr>
                                    </p:animEffect>
                                    <p:animScale>
                                      <p:cBhvr>
                                        <p:cTn id="24" dur="250" autoRev="1" fill="hold"/>
                                        <p:tgtEl>
                                          <p:spTgt spid="7"/>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ox(in)">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mph" presetSubtype="0" fill="hold" grpId="1" nodeType="clickEffect">
                                  <p:stCondLst>
                                    <p:cond delay="0"/>
                                  </p:stCondLst>
                                  <p:childTnLst>
                                    <p:animEffect transition="out" filter="fade">
                                      <p:cBhvr>
                                        <p:cTn id="47" dur="500" tmFilter="0, 0; .2, .5; .8, .5; 1, 0"/>
                                        <p:tgtEl>
                                          <p:spTgt spid="11"/>
                                        </p:tgtEl>
                                      </p:cBhvr>
                                    </p:animEffect>
                                    <p:animScale>
                                      <p:cBhvr>
                                        <p:cTn id="48" dur="250" autoRev="1" fill="hold"/>
                                        <p:tgtEl>
                                          <p:spTgt spid="11"/>
                                        </p:tgtEl>
                                      </p:cBhvr>
                                      <p:by x="105000" y="105000"/>
                                    </p:animScale>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5"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1000" fill="hold"/>
                                        <p:tgtEl>
                                          <p:spTgt spid="9"/>
                                        </p:tgtEl>
                                        <p:attrNameLst>
                                          <p:attrName>ppt_w</p:attrName>
                                        </p:attrNameLst>
                                      </p:cBhvr>
                                      <p:tavLst>
                                        <p:tav tm="0">
                                          <p:val>
                                            <p:fltVal val="0"/>
                                          </p:val>
                                        </p:tav>
                                        <p:tav tm="100000">
                                          <p:val>
                                            <p:strVal val="#ppt_w"/>
                                          </p:val>
                                        </p:tav>
                                      </p:tavLst>
                                    </p:anim>
                                    <p:anim calcmode="lin" valueType="num">
                                      <p:cBhvr>
                                        <p:cTn id="60" dur="1000" fill="hold"/>
                                        <p:tgtEl>
                                          <p:spTgt spid="9"/>
                                        </p:tgtEl>
                                        <p:attrNameLst>
                                          <p:attrName>ppt_h</p:attrName>
                                        </p:attrNameLst>
                                      </p:cBhvr>
                                      <p:tavLst>
                                        <p:tav tm="0">
                                          <p:val>
                                            <p:fltVal val="0"/>
                                          </p:val>
                                        </p:tav>
                                        <p:tav tm="100000">
                                          <p:val>
                                            <p:strVal val="#ppt_h"/>
                                          </p:val>
                                        </p:tav>
                                      </p:tavLst>
                                    </p:anim>
                                    <p:anim calcmode="lin" valueType="num">
                                      <p:cBhvr>
                                        <p:cTn id="61"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box(in)">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26" presetClass="emph" presetSubtype="0" fill="hold" grpId="1" nodeType="clickEffect">
                                  <p:stCondLst>
                                    <p:cond delay="0"/>
                                  </p:stCondLst>
                                  <p:childTnLst>
                                    <p:animEffect transition="out" filter="fade">
                                      <p:cBhvr>
                                        <p:cTn id="77" dur="500" tmFilter="0, 0; .2, .5; .8, .5; 1, 0"/>
                                        <p:tgtEl>
                                          <p:spTgt spid="15"/>
                                        </p:tgtEl>
                                      </p:cBhvr>
                                    </p:animEffect>
                                    <p:animScale>
                                      <p:cBhvr>
                                        <p:cTn id="78" dur="250" autoRev="1" fill="hold"/>
                                        <p:tgtEl>
                                          <p:spTgt spid="15"/>
                                        </p:tgtEl>
                                      </p:cBhvr>
                                      <p:by x="105000" y="105000"/>
                                    </p:animScale>
                                  </p:childTnLst>
                                </p:cTn>
                              </p:par>
                            </p:childTnLst>
                          </p:cTn>
                        </p:par>
                      </p:childTnLst>
                    </p:cTn>
                  </p:par>
                  <p:par>
                    <p:cTn id="79" fill="hold">
                      <p:stCondLst>
                        <p:cond delay="indefinite"/>
                      </p:stCondLst>
                      <p:childTnLst>
                        <p:par>
                          <p:cTn id="80" fill="hold">
                            <p:stCondLst>
                              <p:cond delay="0"/>
                            </p:stCondLst>
                            <p:childTnLst>
                              <p:par>
                                <p:cTn id="81" presetID="15" presetClass="entr" presetSubtype="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1000" fill="hold"/>
                                        <p:tgtEl>
                                          <p:spTgt spid="14"/>
                                        </p:tgtEl>
                                        <p:attrNameLst>
                                          <p:attrName>ppt_w</p:attrName>
                                        </p:attrNameLst>
                                      </p:cBhvr>
                                      <p:tavLst>
                                        <p:tav tm="0">
                                          <p:val>
                                            <p:fltVal val="0"/>
                                          </p:val>
                                        </p:tav>
                                        <p:tav tm="100000">
                                          <p:val>
                                            <p:strVal val="#ppt_w"/>
                                          </p:val>
                                        </p:tav>
                                      </p:tavLst>
                                    </p:anim>
                                    <p:anim calcmode="lin" valueType="num">
                                      <p:cBhvr>
                                        <p:cTn id="84" dur="1000" fill="hold"/>
                                        <p:tgtEl>
                                          <p:spTgt spid="14"/>
                                        </p:tgtEl>
                                        <p:attrNameLst>
                                          <p:attrName>ppt_h</p:attrName>
                                        </p:attrNameLst>
                                      </p:cBhvr>
                                      <p:tavLst>
                                        <p:tav tm="0">
                                          <p:val>
                                            <p:fltVal val="0"/>
                                          </p:val>
                                        </p:tav>
                                        <p:tav tm="100000">
                                          <p:val>
                                            <p:strVal val="#ppt_h"/>
                                          </p:val>
                                        </p:tav>
                                      </p:tavLst>
                                    </p:anim>
                                    <p:anim calcmode="lin" valueType="num">
                                      <p:cBhvr>
                                        <p:cTn id="8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86"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p:bldP spid="5" grpId="0"/>
      <p:bldP spid="6" grpId="0" animBg="1"/>
      <p:bldP spid="7" grpId="0" animBg="1"/>
      <p:bldP spid="7" grpId="1" animBg="1"/>
      <p:bldP spid="9" grpId="0"/>
      <p:bldP spid="10" grpId="0"/>
      <p:bldP spid="11" grpId="0" animBg="1"/>
      <p:bldP spid="11" grpId="1" animBg="1"/>
      <p:bldP spid="12" grpId="0"/>
      <p:bldP spid="14" grpId="0"/>
      <p:bldP spid="15" grpId="0" animBg="1"/>
      <p:bldP spid="1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14</a:t>
            </a:fld>
            <a:endParaRPr lang="en-US"/>
          </a:p>
        </p:txBody>
      </p:sp>
      <p:sp>
        <p:nvSpPr>
          <p:cNvPr id="35" name="TextBox 34"/>
          <p:cNvSpPr txBox="1"/>
          <p:nvPr/>
        </p:nvSpPr>
        <p:spPr>
          <a:xfrm>
            <a:off x="990600" y="381000"/>
            <a:ext cx="4953000" cy="523220"/>
          </a:xfrm>
          <a:prstGeom prst="rect">
            <a:avLst/>
          </a:prstGeom>
          <a:effectLst>
            <a:outerShdw blurRad="50800" dist="38100" dir="16200000"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solidFill>
                  <a:schemeClr val="tx1"/>
                </a:solidFill>
                <a:effectLst>
                  <a:outerShdw blurRad="38100" dist="38100" dir="2700000" algn="tl">
                    <a:srgbClr val="000000">
                      <a:alpha val="43137"/>
                    </a:srgbClr>
                  </a:outerShdw>
                </a:effectLst>
              </a:rPr>
              <a:t>Bringing It All Together </a:t>
            </a:r>
            <a:r>
              <a:rPr lang="en-US" sz="1600" b="1" dirty="0" smtClean="0">
                <a:solidFill>
                  <a:schemeClr val="tx1"/>
                </a:solidFill>
                <a:effectLst>
                  <a:outerShdw blurRad="38100" dist="38100" dir="2700000" algn="tl">
                    <a:srgbClr val="000000">
                      <a:alpha val="43137"/>
                    </a:srgbClr>
                  </a:outerShdw>
                </a:effectLst>
              </a:rPr>
              <a:t>[cont…]</a:t>
            </a:r>
          </a:p>
        </p:txBody>
      </p:sp>
      <p:sp>
        <p:nvSpPr>
          <p:cNvPr id="36" name="TextBox 35"/>
          <p:cNvSpPr txBox="1"/>
          <p:nvPr/>
        </p:nvSpPr>
        <p:spPr>
          <a:xfrm>
            <a:off x="1219200" y="1295400"/>
            <a:ext cx="4267200" cy="369332"/>
          </a:xfrm>
          <a:prstGeom prst="rect">
            <a:avLst/>
          </a:prstGeom>
          <a:noFill/>
        </p:spPr>
        <p:txBody>
          <a:bodyPr wrap="square" rtlCol="0">
            <a:spAutoFit/>
          </a:bodyPr>
          <a:lstStyle/>
          <a:p>
            <a:pPr marL="342900" indent="-342900"/>
            <a:r>
              <a:rPr lang="en-US" b="1" dirty="0" smtClean="0">
                <a:solidFill>
                  <a:schemeClr val="accent3">
                    <a:lumMod val="50000"/>
                  </a:schemeClr>
                </a:solidFill>
              </a:rPr>
              <a:t>4.   Select a graphic organizer.</a:t>
            </a:r>
          </a:p>
        </p:txBody>
      </p:sp>
      <p:sp>
        <p:nvSpPr>
          <p:cNvPr id="5" name="Rectangle 4"/>
          <p:cNvSpPr/>
          <p:nvPr/>
        </p:nvSpPr>
        <p:spPr>
          <a:xfrm>
            <a:off x="1371600" y="5162490"/>
            <a:ext cx="4876800" cy="400110"/>
          </a:xfrm>
          <a:prstGeom prst="rect">
            <a:avLst/>
          </a:prstGeom>
        </p:spPr>
        <p:txBody>
          <a:bodyPr wrap="square">
            <a:spAutoFit/>
          </a:bodyPr>
          <a:lstStyle/>
          <a:p>
            <a:pPr marL="342900" indent="-342900">
              <a:buAutoNum type="arabicPeriod" startAt="5"/>
            </a:pPr>
            <a:r>
              <a:rPr lang="en-US" b="1" dirty="0" smtClean="0">
                <a:solidFill>
                  <a:schemeClr val="accent3">
                    <a:lumMod val="50000"/>
                  </a:schemeClr>
                </a:solidFill>
              </a:rPr>
              <a:t>Select an assessment to match the </a:t>
            </a:r>
            <a:r>
              <a:rPr lang="en-US" sz="2000" b="1" u="sng" dirty="0" smtClean="0">
                <a:solidFill>
                  <a:schemeClr val="accent3">
                    <a:lumMod val="50000"/>
                  </a:schemeClr>
                </a:solidFill>
                <a:effectLst>
                  <a:outerShdw blurRad="38100" dist="38100" dir="2700000" algn="tl">
                    <a:srgbClr val="000000">
                      <a:alpha val="43137"/>
                    </a:srgbClr>
                  </a:outerShdw>
                </a:effectLst>
              </a:rPr>
              <a:t>DOK</a:t>
            </a:r>
            <a:r>
              <a:rPr lang="en-US" b="1" dirty="0" smtClean="0">
                <a:solidFill>
                  <a:schemeClr val="accent3">
                    <a:lumMod val="50000"/>
                  </a:schemeClr>
                </a:solidFill>
              </a:rPr>
              <a:t>.</a:t>
            </a:r>
          </a:p>
        </p:txBody>
      </p:sp>
      <p:grpSp>
        <p:nvGrpSpPr>
          <p:cNvPr id="13" name="Group 12"/>
          <p:cNvGrpSpPr/>
          <p:nvPr/>
        </p:nvGrpSpPr>
        <p:grpSpPr>
          <a:xfrm>
            <a:off x="1828800" y="1752600"/>
            <a:ext cx="3810000" cy="2971800"/>
            <a:chOff x="533400" y="2819400"/>
            <a:chExt cx="5257800" cy="4343400"/>
          </a:xfrm>
        </p:grpSpPr>
        <p:sp>
          <p:nvSpPr>
            <p:cNvPr id="15" name="Rectangle 14"/>
            <p:cNvSpPr/>
            <p:nvPr/>
          </p:nvSpPr>
          <p:spPr>
            <a:xfrm>
              <a:off x="1981199" y="2819400"/>
              <a:ext cx="2736200" cy="603049"/>
            </a:xfrm>
            <a:prstGeom prst="rect">
              <a:avLst/>
            </a:prstGeom>
          </p:spPr>
          <p:txBody>
            <a:bodyPr wrap="none">
              <a:spAutoFit/>
            </a:bodyPr>
            <a:lstStyle/>
            <a:p>
              <a:r>
                <a:rPr lang="en-US" sz="1600" b="1" u="sng" dirty="0" smtClean="0">
                  <a:solidFill>
                    <a:srgbClr val="002060"/>
                  </a:solidFill>
                  <a:effectLst>
                    <a:outerShdw blurRad="38100" dist="38100" dir="2700000" algn="tl">
                      <a:srgbClr val="000000">
                        <a:alpha val="43137"/>
                      </a:srgbClr>
                    </a:outerShdw>
                  </a:effectLst>
                </a:rPr>
                <a:t>Cause and Effect</a:t>
              </a:r>
              <a:endParaRPr lang="en-US" sz="1600" b="1" u="sng" dirty="0">
                <a:solidFill>
                  <a:srgbClr val="002060"/>
                </a:solidFill>
                <a:effectLst>
                  <a:outerShdw blurRad="38100" dist="38100" dir="2700000" algn="tl">
                    <a:srgbClr val="000000">
                      <a:alpha val="43137"/>
                    </a:srgbClr>
                  </a:outerShdw>
                </a:effectLst>
              </a:endParaRPr>
            </a:p>
          </p:txBody>
        </p:sp>
        <p:sp>
          <p:nvSpPr>
            <p:cNvPr id="16" name="Rectangle 15"/>
            <p:cNvSpPr/>
            <p:nvPr/>
          </p:nvSpPr>
          <p:spPr>
            <a:xfrm>
              <a:off x="4343401" y="3257199"/>
              <a:ext cx="1043137" cy="548228"/>
            </a:xfrm>
            <a:prstGeom prst="rect">
              <a:avLst/>
            </a:prstGeom>
          </p:spPr>
          <p:txBody>
            <a:bodyPr wrap="none">
              <a:spAutoFit/>
            </a:bodyPr>
            <a:lstStyle/>
            <a:p>
              <a:r>
                <a:rPr lang="en-US" sz="1400" b="1" dirty="0" smtClean="0">
                  <a:solidFill>
                    <a:srgbClr val="002060"/>
                  </a:solidFill>
                </a:rPr>
                <a:t>Effect</a:t>
              </a:r>
              <a:endParaRPr lang="en-US" sz="1400" b="1" dirty="0">
                <a:solidFill>
                  <a:srgbClr val="002060"/>
                </a:solidFill>
              </a:endParaRPr>
            </a:p>
          </p:txBody>
        </p:sp>
        <p:sp>
          <p:nvSpPr>
            <p:cNvPr id="17" name="Rectangle 16"/>
            <p:cNvSpPr/>
            <p:nvPr/>
          </p:nvSpPr>
          <p:spPr>
            <a:xfrm>
              <a:off x="990599" y="3200400"/>
              <a:ext cx="1078974" cy="548228"/>
            </a:xfrm>
            <a:prstGeom prst="rect">
              <a:avLst/>
            </a:prstGeom>
          </p:spPr>
          <p:txBody>
            <a:bodyPr wrap="none">
              <a:spAutoFit/>
            </a:bodyPr>
            <a:lstStyle/>
            <a:p>
              <a:r>
                <a:rPr lang="en-US" sz="1400" b="1" dirty="0" smtClean="0">
                  <a:solidFill>
                    <a:srgbClr val="002060"/>
                  </a:solidFill>
                </a:rPr>
                <a:t>Cause</a:t>
              </a:r>
              <a:endParaRPr lang="en-US" sz="1400" b="1" dirty="0">
                <a:solidFill>
                  <a:srgbClr val="002060"/>
                </a:solidFill>
              </a:endParaRPr>
            </a:p>
          </p:txBody>
        </p:sp>
        <p:sp>
          <p:nvSpPr>
            <p:cNvPr id="18" name="Rectangle 17"/>
            <p:cNvSpPr/>
            <p:nvPr/>
          </p:nvSpPr>
          <p:spPr>
            <a:xfrm>
              <a:off x="533400" y="38862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Rectangle 18"/>
            <p:cNvSpPr/>
            <p:nvPr/>
          </p:nvSpPr>
          <p:spPr>
            <a:xfrm>
              <a:off x="3810000" y="38862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Rectangle 19"/>
            <p:cNvSpPr/>
            <p:nvPr/>
          </p:nvSpPr>
          <p:spPr>
            <a:xfrm>
              <a:off x="533400" y="48006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Rectangle 20"/>
            <p:cNvSpPr/>
            <p:nvPr/>
          </p:nvSpPr>
          <p:spPr>
            <a:xfrm>
              <a:off x="533400" y="57150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Rectangle 21"/>
            <p:cNvSpPr/>
            <p:nvPr/>
          </p:nvSpPr>
          <p:spPr>
            <a:xfrm>
              <a:off x="533400" y="66294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Rectangle 22"/>
            <p:cNvSpPr/>
            <p:nvPr/>
          </p:nvSpPr>
          <p:spPr>
            <a:xfrm>
              <a:off x="3810000" y="48006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Rectangle 23"/>
            <p:cNvSpPr/>
            <p:nvPr/>
          </p:nvSpPr>
          <p:spPr>
            <a:xfrm>
              <a:off x="3810000" y="57150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Rectangle 24"/>
            <p:cNvSpPr/>
            <p:nvPr/>
          </p:nvSpPr>
          <p:spPr>
            <a:xfrm>
              <a:off x="3810000" y="66294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Right Arrow 25"/>
            <p:cNvSpPr/>
            <p:nvPr/>
          </p:nvSpPr>
          <p:spPr>
            <a:xfrm>
              <a:off x="2686928" y="39624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Right Arrow 26"/>
            <p:cNvSpPr/>
            <p:nvPr/>
          </p:nvSpPr>
          <p:spPr>
            <a:xfrm>
              <a:off x="2667000" y="48768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Right Arrow 27"/>
            <p:cNvSpPr/>
            <p:nvPr/>
          </p:nvSpPr>
          <p:spPr>
            <a:xfrm>
              <a:off x="2647072" y="57912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Right Arrow 28"/>
            <p:cNvSpPr/>
            <p:nvPr/>
          </p:nvSpPr>
          <p:spPr>
            <a:xfrm>
              <a:off x="2627144" y="67056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30" name="Oval 29"/>
          <p:cNvSpPr/>
          <p:nvPr/>
        </p:nvSpPr>
        <p:spPr>
          <a:xfrm>
            <a:off x="304800" y="1752600"/>
            <a:ext cx="1143000" cy="1066800"/>
          </a:xfrm>
          <a:prstGeom prst="ellipse">
            <a:avLst/>
          </a:prstGeom>
          <a:solidFill>
            <a:schemeClr val="accent5">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400" b="1" dirty="0" smtClean="0">
                <a:solidFill>
                  <a:schemeClr val="tx1"/>
                </a:solidFill>
              </a:rPr>
              <a:t>4</a:t>
            </a:r>
          </a:p>
          <a:p>
            <a:pPr lvl="0" algn="ctr"/>
            <a:r>
              <a:rPr lang="en-US" sz="1400" b="1" dirty="0" smtClean="0">
                <a:solidFill>
                  <a:schemeClr val="tx1"/>
                </a:solidFill>
              </a:rPr>
              <a:t>Connect Reading to Writing</a:t>
            </a:r>
            <a:endParaRPr lang="en-US" sz="1400" b="1" dirty="0">
              <a:solidFill>
                <a:schemeClr val="tx1"/>
              </a:solidFill>
            </a:endParaRPr>
          </a:p>
        </p:txBody>
      </p:sp>
      <p:sp>
        <p:nvSpPr>
          <p:cNvPr id="31" name="Oval 30"/>
          <p:cNvSpPr/>
          <p:nvPr/>
        </p:nvSpPr>
        <p:spPr>
          <a:xfrm>
            <a:off x="228601" y="5257800"/>
            <a:ext cx="1295400" cy="1225062"/>
          </a:xfrm>
          <a:prstGeom prst="ellipse">
            <a:avLst/>
          </a:prstGeom>
          <a:solidFill>
            <a:schemeClr val="accent2">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400" b="1" dirty="0" smtClean="0">
                <a:solidFill>
                  <a:schemeClr val="tx1"/>
                </a:solidFill>
              </a:rPr>
              <a:t>5</a:t>
            </a:r>
          </a:p>
          <a:p>
            <a:pPr lvl="0" algn="ctr"/>
            <a:r>
              <a:rPr lang="en-US" sz="1400" b="1" dirty="0" smtClean="0">
                <a:solidFill>
                  <a:schemeClr val="tx1"/>
                </a:solidFill>
              </a:rPr>
              <a:t>Assessment </a:t>
            </a:r>
          </a:p>
          <a:p>
            <a:pPr lvl="0" algn="ctr"/>
            <a:r>
              <a:rPr lang="en-US" sz="1400" b="1" dirty="0" smtClean="0">
                <a:solidFill>
                  <a:schemeClr val="tx1"/>
                </a:solidFill>
              </a:rPr>
              <a:t>Matches Depth of Knowledge</a:t>
            </a:r>
          </a:p>
          <a:p>
            <a:pPr lvl="0" algn="ctr"/>
            <a:endParaRPr lang="en-US" sz="1400" b="1" dirty="0">
              <a:solidFill>
                <a:schemeClr val="tx1"/>
              </a:solidFill>
            </a:endParaRPr>
          </a:p>
        </p:txBody>
      </p:sp>
      <p:graphicFrame>
        <p:nvGraphicFramePr>
          <p:cNvPr id="32" name="Table 31"/>
          <p:cNvGraphicFramePr>
            <a:graphicFrameLocks noGrp="1"/>
          </p:cNvGraphicFramePr>
          <p:nvPr/>
        </p:nvGraphicFramePr>
        <p:xfrm>
          <a:off x="1676400" y="5867400"/>
          <a:ext cx="4419600" cy="1608148"/>
        </p:xfrm>
        <a:graphic>
          <a:graphicData uri="http://schemas.openxmlformats.org/drawingml/2006/table">
            <a:tbl>
              <a:tblPr>
                <a:effectLst>
                  <a:outerShdw blurRad="50800" dist="38100" dir="16200000" rotWithShape="0">
                    <a:prstClr val="black">
                      <a:alpha val="40000"/>
                    </a:prstClr>
                  </a:outerShdw>
                </a:effectLst>
              </a:tblPr>
              <a:tblGrid>
                <a:gridCol w="2209800"/>
                <a:gridCol w="118381"/>
                <a:gridCol w="2091419"/>
              </a:tblGrid>
              <a:tr h="457200">
                <a:tc gridSpan="3">
                  <a:txBody>
                    <a:bodyPr/>
                    <a:lstStyle/>
                    <a:p>
                      <a:pPr marL="0" marR="0" algn="l">
                        <a:lnSpc>
                          <a:spcPct val="115000"/>
                        </a:lnSpc>
                        <a:spcBef>
                          <a:spcPts val="0"/>
                        </a:spcBef>
                        <a:spcAft>
                          <a:spcPts val="1000"/>
                        </a:spcAft>
                      </a:pPr>
                      <a:r>
                        <a:rPr lang="en-US" sz="1600" b="1" u="sng" dirty="0" smtClean="0">
                          <a:effectLst>
                            <a:outerShdw blurRad="38100" dist="38100" dir="2700000" algn="tl">
                              <a:srgbClr val="000000">
                                <a:alpha val="43137"/>
                              </a:srgbClr>
                            </a:outerShdw>
                          </a:effectLst>
                          <a:latin typeface="Calibri"/>
                          <a:ea typeface="Calibri"/>
                          <a:cs typeface="Times New Roman"/>
                        </a:rPr>
                        <a:t>Webb’s Depth of Knowledge 2</a:t>
                      </a:r>
                      <a:r>
                        <a:rPr lang="en-US" sz="1600" b="1" dirty="0" smtClean="0">
                          <a:effectLst>
                            <a:outerShdw blurRad="38100" dist="38100" dir="2700000" algn="tl">
                              <a:srgbClr val="000000">
                                <a:alpha val="43137"/>
                              </a:srgbClr>
                            </a:outerShdw>
                          </a:effectLst>
                          <a:latin typeface="Calibri"/>
                          <a:ea typeface="Calibri"/>
                          <a:cs typeface="Times New Roman"/>
                        </a:rPr>
                        <a:t> - Skills </a:t>
                      </a:r>
                      <a:r>
                        <a:rPr lang="en-US" sz="1600" b="1" dirty="0">
                          <a:effectLst>
                            <a:outerShdw blurRad="38100" dist="38100" dir="2700000" algn="tl">
                              <a:srgbClr val="000000">
                                <a:alpha val="43137"/>
                              </a:srgbClr>
                            </a:outerShdw>
                          </a:effectLst>
                          <a:latin typeface="Calibri"/>
                          <a:ea typeface="Calibri"/>
                          <a:cs typeface="Times New Roman"/>
                        </a:rPr>
                        <a:t>and Concepts</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CDDC"/>
                    </a:solidFill>
                  </a:tcPr>
                </a:tc>
                <a:tc hMerge="1">
                  <a:txBody>
                    <a:bodyPr/>
                    <a:lstStyle/>
                    <a:p>
                      <a:endParaRPr lang="en-US"/>
                    </a:p>
                  </a:txBody>
                  <a:tcPr/>
                </a:tc>
                <a:tc hMerge="1">
                  <a:txBody>
                    <a:bodyPr/>
                    <a:lstStyle/>
                    <a:p>
                      <a:endParaRPr lang="en-US"/>
                    </a:p>
                  </a:txBody>
                  <a:tcPr/>
                </a:tc>
              </a:tr>
              <a:tr h="1036234">
                <a:tc gridSpan="3">
                  <a:txBody>
                    <a:bodyPr/>
                    <a:lstStyle/>
                    <a:p>
                      <a:pPr marL="0" marR="0" algn="l">
                        <a:lnSpc>
                          <a:spcPct val="115000"/>
                        </a:lnSpc>
                        <a:spcBef>
                          <a:spcPts val="0"/>
                        </a:spcBef>
                        <a:spcAft>
                          <a:spcPts val="1000"/>
                        </a:spcAft>
                      </a:pPr>
                      <a:r>
                        <a:rPr lang="en-US" sz="1400" b="0" u="sng" dirty="0">
                          <a:latin typeface="Calibri"/>
                          <a:ea typeface="Calibri"/>
                          <a:cs typeface="Times New Roman"/>
                        </a:rPr>
                        <a:t>Application</a:t>
                      </a:r>
                      <a:endParaRPr lang="en-US" sz="1400" b="0" dirty="0">
                        <a:latin typeface="Calibri"/>
                        <a:ea typeface="Calibri"/>
                        <a:cs typeface="Times New Roman"/>
                      </a:endParaRPr>
                    </a:p>
                    <a:p>
                      <a:pPr marL="0" marR="0" algn="l">
                        <a:lnSpc>
                          <a:spcPct val="115000"/>
                        </a:lnSpc>
                        <a:spcBef>
                          <a:spcPts val="0"/>
                        </a:spcBef>
                        <a:spcAft>
                          <a:spcPts val="1000"/>
                        </a:spcAft>
                      </a:pPr>
                      <a:r>
                        <a:rPr lang="en-US" sz="1400" b="0" dirty="0" smtClean="0">
                          <a:latin typeface="Calibri"/>
                          <a:ea typeface="Calibri"/>
                          <a:cs typeface="Times New Roman"/>
                        </a:rPr>
                        <a:t>I </a:t>
                      </a:r>
                      <a:r>
                        <a:rPr lang="en-US" sz="1400" b="0" dirty="0">
                          <a:latin typeface="Calibri"/>
                          <a:ea typeface="Calibri"/>
                          <a:cs typeface="Times New Roman"/>
                        </a:rPr>
                        <a:t>am asking students to solve problems for new situations by applying learned knowledge, facts or rules in a different way.</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CDDC"/>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box(in)">
                                      <p:cBhvr>
                                        <p:cTn id="13" dur="5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1" nodeType="clickEffect">
                                  <p:stCondLst>
                                    <p:cond delay="0"/>
                                  </p:stCondLst>
                                  <p:childTnLst>
                                    <p:animEffect transition="out" filter="fade">
                                      <p:cBhvr>
                                        <p:cTn id="17" dur="500" tmFilter="0, 0; .2, .5; .8, .5; 1, 0"/>
                                        <p:tgtEl>
                                          <p:spTgt spid="30"/>
                                        </p:tgtEl>
                                      </p:cBhvr>
                                    </p:animEffect>
                                    <p:animScale>
                                      <p:cBhvr>
                                        <p:cTn id="18" dur="250" autoRev="1" fill="hold"/>
                                        <p:tgtEl>
                                          <p:spTgt spid="30"/>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box(in)">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mph" presetSubtype="0" fill="hold" grpId="1" nodeType="clickEffect">
                                  <p:stCondLst>
                                    <p:cond delay="0"/>
                                  </p:stCondLst>
                                  <p:childTnLst>
                                    <p:animEffect transition="out" filter="fade">
                                      <p:cBhvr>
                                        <p:cTn id="39" dur="500" tmFilter="0, 0; .2, .5; .8, .5; 1, 0"/>
                                        <p:tgtEl>
                                          <p:spTgt spid="31"/>
                                        </p:tgtEl>
                                      </p:cBhvr>
                                    </p:animEffect>
                                    <p:animScale>
                                      <p:cBhvr>
                                        <p:cTn id="40" dur="250" autoRev="1" fill="hold"/>
                                        <p:tgtEl>
                                          <p:spTgt spid="31"/>
                                        </p:tgtEl>
                                      </p:cBhvr>
                                      <p:by x="105000" y="105000"/>
                                    </p:animScale>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fill="hold"/>
                                        <p:tgtEl>
                                          <p:spTgt spid="32"/>
                                        </p:tgtEl>
                                        <p:attrNameLst>
                                          <p:attrName>ppt_x</p:attrName>
                                        </p:attrNameLst>
                                      </p:cBhvr>
                                      <p:tavLst>
                                        <p:tav tm="0">
                                          <p:val>
                                            <p:strVal val="#ppt_x"/>
                                          </p:val>
                                        </p:tav>
                                        <p:tav tm="100000">
                                          <p:val>
                                            <p:strVal val="#ppt_x"/>
                                          </p:val>
                                        </p:tav>
                                      </p:tavLst>
                                    </p:anim>
                                    <p:anim calcmode="lin" valueType="num">
                                      <p:cBhvr additive="base">
                                        <p:cTn id="4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 grpId="0"/>
      <p:bldP spid="30" grpId="0" animBg="1"/>
      <p:bldP spid="30" grpId="1" animBg="1"/>
      <p:bldP spid="31" grpId="0" animBg="1"/>
      <p:bldP spid="3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15</a:t>
            </a:fld>
            <a:endParaRPr lang="en-US"/>
          </a:p>
        </p:txBody>
      </p:sp>
      <p:graphicFrame>
        <p:nvGraphicFramePr>
          <p:cNvPr id="36" name="Table 35"/>
          <p:cNvGraphicFramePr>
            <a:graphicFrameLocks noGrp="1"/>
          </p:cNvGraphicFramePr>
          <p:nvPr/>
        </p:nvGraphicFramePr>
        <p:xfrm>
          <a:off x="304800" y="1219200"/>
          <a:ext cx="6096000" cy="6781800"/>
        </p:xfrm>
        <a:graphic>
          <a:graphicData uri="http://schemas.openxmlformats.org/drawingml/2006/table">
            <a:tbl>
              <a:tblPr firstRow="1" bandRow="1">
                <a:tableStyleId>{5940675A-B579-460E-94D1-54222C63F5DA}</a:tableStyleId>
              </a:tblPr>
              <a:tblGrid>
                <a:gridCol w="3048000"/>
                <a:gridCol w="3048000"/>
              </a:tblGrid>
              <a:tr h="3124200">
                <a:tc>
                  <a:txBody>
                    <a:bodyPr/>
                    <a:lstStyle/>
                    <a:p>
                      <a:r>
                        <a:rPr lang="en-US" b="1" dirty="0" smtClean="0"/>
                        <a:t>2. Genre  </a:t>
                      </a:r>
                      <a:r>
                        <a:rPr lang="en-US" b="1" i="1" u="sng" dirty="0" smtClean="0"/>
                        <a:t>Fable</a:t>
                      </a:r>
                      <a:endParaRPr lang="en-US" b="1" i="1" u="sng" dirty="0"/>
                    </a:p>
                  </a:txBody>
                  <a:tcPr/>
                </a:tc>
                <a:tc>
                  <a:txBody>
                    <a:bodyPr/>
                    <a:lstStyle/>
                    <a:p>
                      <a:r>
                        <a:rPr lang="en-US" b="1" dirty="0" smtClean="0"/>
                        <a:t>3. Structure</a:t>
                      </a:r>
                      <a:r>
                        <a:rPr lang="en-US" b="1" baseline="0" dirty="0" smtClean="0"/>
                        <a:t>  </a:t>
                      </a:r>
                      <a:r>
                        <a:rPr lang="en-US" b="1" i="1" u="sng" baseline="0" dirty="0" smtClean="0"/>
                        <a:t>Cause and Effect</a:t>
                      </a:r>
                      <a:endParaRPr lang="en-US" b="1" i="1" u="sng" dirty="0"/>
                    </a:p>
                  </a:txBody>
                  <a:tcPr/>
                </a:tc>
              </a:tr>
              <a:tr h="3124200">
                <a:tc>
                  <a:txBody>
                    <a:bodyPr/>
                    <a:lstStyle/>
                    <a:p>
                      <a:endParaRPr lang="en-US" b="1" dirty="0" smtClean="0"/>
                    </a:p>
                    <a:p>
                      <a:endParaRPr lang="en-US" b="1" dirty="0" smtClean="0"/>
                    </a:p>
                    <a:p>
                      <a:endParaRPr lang="en-US" b="1" dirty="0" smtClean="0"/>
                    </a:p>
                    <a:p>
                      <a:r>
                        <a:rPr lang="en-US" b="1" dirty="0" smtClean="0"/>
                        <a:t>4. Graphic</a:t>
                      </a:r>
                      <a:r>
                        <a:rPr lang="en-US" b="1" baseline="0" dirty="0" smtClean="0"/>
                        <a:t>  </a:t>
                      </a:r>
                      <a:r>
                        <a:rPr lang="en-US" b="1" dirty="0" smtClean="0"/>
                        <a:t>Organizer</a:t>
                      </a:r>
                    </a:p>
                    <a:p>
                      <a:r>
                        <a:rPr lang="en-US" b="1" i="1" u="sng" dirty="0" smtClean="0"/>
                        <a:t>Cause</a:t>
                      </a:r>
                      <a:r>
                        <a:rPr lang="en-US" b="1" i="1" u="sng" baseline="0" dirty="0" smtClean="0"/>
                        <a:t> and Effect Chart</a:t>
                      </a:r>
                      <a:endParaRPr lang="en-US" b="1" i="1" u="sng" dirty="0" smtClean="0"/>
                    </a:p>
                  </a:txBody>
                  <a:tcPr/>
                </a:tc>
                <a:tc>
                  <a:txBody>
                    <a:bodyPr/>
                    <a:lstStyle/>
                    <a:p>
                      <a:endParaRPr lang="en-US" b="1" dirty="0" smtClean="0"/>
                    </a:p>
                    <a:p>
                      <a:endParaRPr lang="en-US" b="1" dirty="0" smtClean="0"/>
                    </a:p>
                    <a:p>
                      <a:endParaRPr lang="en-US" b="1" dirty="0" smtClean="0"/>
                    </a:p>
                    <a:p>
                      <a:r>
                        <a:rPr lang="en-US" b="1" dirty="0" smtClean="0"/>
                        <a:t>5. DOK Assessment</a:t>
                      </a:r>
                      <a:r>
                        <a:rPr lang="en-US" b="1" baseline="0" dirty="0" smtClean="0"/>
                        <a:t>  </a:t>
                      </a:r>
                    </a:p>
                    <a:p>
                      <a:r>
                        <a:rPr lang="en-US" b="1" i="1" u="sng" baseline="0" dirty="0" smtClean="0"/>
                        <a:t>2 - Application</a:t>
                      </a:r>
                      <a:endParaRPr lang="en-US" b="1" i="1" u="sng"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tc>
              </a:tr>
            </a:tbl>
          </a:graphicData>
        </a:graphic>
      </p:graphicFrame>
      <p:sp>
        <p:nvSpPr>
          <p:cNvPr id="39" name="TextBox 38"/>
          <p:cNvSpPr txBox="1"/>
          <p:nvPr/>
        </p:nvSpPr>
        <p:spPr>
          <a:xfrm>
            <a:off x="381000" y="304800"/>
            <a:ext cx="5867400" cy="677108"/>
          </a:xfrm>
          <a:prstGeom prst="rect">
            <a:avLst/>
          </a:prstGeom>
          <a:noFill/>
        </p:spPr>
        <p:txBody>
          <a:bodyPr wrap="square" rtlCol="0">
            <a:spAutoFit/>
          </a:bodyPr>
          <a:lstStyle/>
          <a:p>
            <a:r>
              <a:rPr lang="en-US" b="1" dirty="0" smtClean="0"/>
              <a:t>Selecting a </a:t>
            </a:r>
            <a:r>
              <a:rPr lang="en-US" sz="2000" b="1" u="sng" dirty="0" smtClean="0">
                <a:effectLst>
                  <a:outerShdw blurRad="38100" dist="38100" dir="2700000" algn="tl">
                    <a:srgbClr val="000000">
                      <a:alpha val="43137"/>
                    </a:srgbClr>
                  </a:outerShdw>
                </a:effectLst>
              </a:rPr>
              <a:t>Comprehension Skill</a:t>
            </a:r>
            <a:r>
              <a:rPr lang="en-US" sz="2000" b="1" dirty="0" smtClean="0">
                <a:effectLst>
                  <a:outerShdw blurRad="38100" dist="38100" dir="2700000" algn="tl">
                    <a:srgbClr val="000000">
                      <a:alpha val="43137"/>
                    </a:srgbClr>
                  </a:outerShdw>
                </a:effectLst>
              </a:rPr>
              <a:t>  - </a:t>
            </a:r>
            <a:r>
              <a:rPr lang="en-US" b="1" dirty="0" smtClean="0"/>
              <a:t>is dependent on the genre’s text structure.  </a:t>
            </a:r>
            <a:endParaRPr lang="en-US" b="1" dirty="0"/>
          </a:p>
        </p:txBody>
      </p:sp>
      <p:sp>
        <p:nvSpPr>
          <p:cNvPr id="40" name="5-Point Star 39"/>
          <p:cNvSpPr/>
          <p:nvPr/>
        </p:nvSpPr>
        <p:spPr>
          <a:xfrm>
            <a:off x="4495800" y="2209800"/>
            <a:ext cx="1143000" cy="1143000"/>
          </a:xfrm>
          <a:prstGeom prst="star5">
            <a:avLst/>
          </a:prstGeom>
          <a:solidFill>
            <a:srgbClr val="FF0000"/>
          </a:solidFill>
          <a:ln w="19050">
            <a:solidFill>
              <a:srgbClr val="1D1B11"/>
            </a:solidFill>
          </a:ln>
          <a:effectLst>
            <a:outerShdw blurRad="50800" dist="38100" dir="5400000" algn="t"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371600" y="885825"/>
            <a:ext cx="4000500" cy="369332"/>
          </a:xfrm>
          <a:prstGeom prst="rect">
            <a:avLst/>
          </a:prstGeom>
        </p:spPr>
        <p:txBody>
          <a:bodyPr wrap="square">
            <a:spAutoFit/>
          </a:bodyPr>
          <a:lstStyle/>
          <a:p>
            <a:r>
              <a:rPr lang="en-US" b="1" dirty="0" smtClean="0">
                <a:solidFill>
                  <a:srgbClr val="C00000"/>
                </a:solidFill>
              </a:rPr>
              <a:t>Which box is the “comprehension skill?”</a:t>
            </a:r>
            <a:endParaRPr lang="en-US" b="1" dirty="0">
              <a:solidFill>
                <a:srgbClr val="C00000"/>
              </a:solidFill>
            </a:endParaRPr>
          </a:p>
        </p:txBody>
      </p:sp>
      <p:sp>
        <p:nvSpPr>
          <p:cNvPr id="9" name="Rectangle 8"/>
          <p:cNvSpPr/>
          <p:nvPr/>
        </p:nvSpPr>
        <p:spPr>
          <a:xfrm>
            <a:off x="2362200" y="3429000"/>
            <a:ext cx="19812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b="1" dirty="0" smtClean="0">
                <a:solidFill>
                  <a:schemeClr val="tx1"/>
                </a:solidFill>
              </a:rPr>
              <a:t>  </a:t>
            </a:r>
            <a:r>
              <a:rPr lang="en-US" sz="1400" b="1" u="sng" dirty="0" smtClean="0">
                <a:solidFill>
                  <a:schemeClr val="tx1"/>
                </a:solidFill>
              </a:rPr>
              <a:t>RL.3.2</a:t>
            </a:r>
            <a:r>
              <a:rPr lang="en-US" sz="1400" b="1" dirty="0" smtClean="0">
                <a:solidFill>
                  <a:schemeClr val="tx1"/>
                </a:solidFill>
              </a:rPr>
              <a:t> </a:t>
            </a:r>
          </a:p>
          <a:p>
            <a:pPr marL="58738"/>
            <a:r>
              <a:rPr lang="en-US" sz="1200" dirty="0" smtClean="0">
                <a:solidFill>
                  <a:schemeClr val="tx1"/>
                </a:solidFill>
              </a:rPr>
              <a:t>Recount stories, including </a:t>
            </a:r>
            <a:r>
              <a:rPr lang="en-US" sz="1400" b="1" u="sng" dirty="0" smtClean="0">
                <a:solidFill>
                  <a:schemeClr val="tx1"/>
                </a:solidFill>
              </a:rPr>
              <a:t>fables</a:t>
            </a:r>
            <a:r>
              <a:rPr lang="en-US" sz="1400" dirty="0" smtClean="0">
                <a:solidFill>
                  <a:schemeClr val="tx1"/>
                </a:solidFill>
              </a:rPr>
              <a:t>, </a:t>
            </a:r>
            <a:r>
              <a:rPr lang="en-US" sz="1200" dirty="0" smtClean="0">
                <a:solidFill>
                  <a:schemeClr val="tx1"/>
                </a:solidFill>
              </a:rPr>
              <a:t>folktales, and myths from diverse cultures; determine the central message, lesson, or moral and explain how it is conveyed through key details in the text</a:t>
            </a:r>
            <a:endParaRPr lang="en-US" sz="12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blinds(horizontal)">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blinds(horizontal)">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1000" fill="hold"/>
                                        <p:tgtEl>
                                          <p:spTgt spid="40"/>
                                        </p:tgtEl>
                                        <p:attrNameLst>
                                          <p:attrName>ppt_w</p:attrName>
                                        </p:attrNameLst>
                                      </p:cBhvr>
                                      <p:tavLst>
                                        <p:tav tm="0">
                                          <p:val>
                                            <p:fltVal val="0"/>
                                          </p:val>
                                        </p:tav>
                                        <p:tav tm="100000">
                                          <p:val>
                                            <p:strVal val="#ppt_w"/>
                                          </p:val>
                                        </p:tav>
                                      </p:tavLst>
                                    </p:anim>
                                    <p:anim calcmode="lin" valueType="num">
                                      <p:cBhvr>
                                        <p:cTn id="28" dur="1000" fill="hold"/>
                                        <p:tgtEl>
                                          <p:spTgt spid="40"/>
                                        </p:tgtEl>
                                        <p:attrNameLst>
                                          <p:attrName>ppt_h</p:attrName>
                                        </p:attrNameLst>
                                      </p:cBhvr>
                                      <p:tavLst>
                                        <p:tav tm="0">
                                          <p:val>
                                            <p:fltVal val="0"/>
                                          </p:val>
                                        </p:tav>
                                        <p:tav tm="100000">
                                          <p:val>
                                            <p:strVal val="#ppt_h"/>
                                          </p:val>
                                        </p:tav>
                                      </p:tavLst>
                                    </p:anim>
                                    <p:anim calcmode="lin" valueType="num">
                                      <p:cBhvr>
                                        <p:cTn id="29" dur="1000" fill="hold"/>
                                        <p:tgtEl>
                                          <p:spTgt spid="40"/>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1"/>
      <p:bldP spid="40" grpId="0" animBg="1"/>
      <p:bldP spid="41"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16</a:t>
            </a:fld>
            <a:endParaRPr lang="en-US"/>
          </a:p>
        </p:txBody>
      </p:sp>
      <p:graphicFrame>
        <p:nvGraphicFramePr>
          <p:cNvPr id="36" name="Table 35"/>
          <p:cNvGraphicFramePr>
            <a:graphicFrameLocks noGrp="1"/>
          </p:cNvGraphicFramePr>
          <p:nvPr/>
        </p:nvGraphicFramePr>
        <p:xfrm>
          <a:off x="381000" y="1447800"/>
          <a:ext cx="6096000" cy="6781800"/>
        </p:xfrm>
        <a:graphic>
          <a:graphicData uri="http://schemas.openxmlformats.org/drawingml/2006/table">
            <a:tbl>
              <a:tblPr firstRow="1" bandRow="1">
                <a:tableStyleId>{5940675A-B579-460E-94D1-54222C63F5DA}</a:tableStyleId>
              </a:tblPr>
              <a:tblGrid>
                <a:gridCol w="3048000"/>
                <a:gridCol w="3048000"/>
              </a:tblGrid>
              <a:tr h="3124200">
                <a:tc>
                  <a:txBody>
                    <a:bodyPr/>
                    <a:lstStyle/>
                    <a:p>
                      <a:r>
                        <a:rPr lang="en-US" b="1" dirty="0" smtClean="0"/>
                        <a:t>Genre  </a:t>
                      </a:r>
                      <a:r>
                        <a:rPr lang="en-US" b="1" i="1" u="sng" dirty="0" smtClean="0"/>
                        <a:t>________________</a:t>
                      </a:r>
                      <a:endParaRPr lang="en-US" b="1" i="1" u="sng" dirty="0"/>
                    </a:p>
                  </a:txBody>
                  <a:tcPr/>
                </a:tc>
                <a:tc>
                  <a:txBody>
                    <a:bodyPr/>
                    <a:lstStyle/>
                    <a:p>
                      <a:r>
                        <a:rPr lang="en-US" b="1" dirty="0" smtClean="0"/>
                        <a:t>Structure</a:t>
                      </a:r>
                      <a:r>
                        <a:rPr lang="en-US" b="1" baseline="0" dirty="0" smtClean="0"/>
                        <a:t>  </a:t>
                      </a:r>
                      <a:r>
                        <a:rPr lang="en-US" b="1" i="1" u="sng" baseline="0" dirty="0" smtClean="0"/>
                        <a:t>________________</a:t>
                      </a:r>
                      <a:endParaRPr lang="en-US" b="1" i="1" u="sng" dirty="0"/>
                    </a:p>
                  </a:txBody>
                  <a:tcPr/>
                </a:tc>
              </a:tr>
              <a:tr h="3124200">
                <a:tc>
                  <a:txBody>
                    <a:bodyPr/>
                    <a:lstStyle/>
                    <a:p>
                      <a:endParaRPr lang="en-US" b="1" dirty="0" smtClean="0"/>
                    </a:p>
                    <a:p>
                      <a:endParaRPr lang="en-US" b="1" dirty="0" smtClean="0"/>
                    </a:p>
                    <a:p>
                      <a:endParaRPr lang="en-US" b="1" dirty="0" smtClean="0"/>
                    </a:p>
                    <a:p>
                      <a:r>
                        <a:rPr lang="en-US" b="1" dirty="0" smtClean="0"/>
                        <a:t>Graphic</a:t>
                      </a:r>
                      <a:r>
                        <a:rPr lang="en-US" b="1" baseline="0" dirty="0" smtClean="0"/>
                        <a:t>  </a:t>
                      </a:r>
                      <a:r>
                        <a:rPr lang="en-US" b="1" dirty="0" smtClean="0"/>
                        <a:t>Organizer</a:t>
                      </a:r>
                    </a:p>
                    <a:p>
                      <a:r>
                        <a:rPr lang="en-US" b="1" i="1" u="sng" dirty="0" smtClean="0"/>
                        <a:t>________________</a:t>
                      </a:r>
                    </a:p>
                  </a:txBody>
                  <a:tcPr/>
                </a:tc>
                <a:tc>
                  <a:txBody>
                    <a:bodyPr/>
                    <a:lstStyle/>
                    <a:p>
                      <a:endParaRPr lang="en-US" b="1" dirty="0" smtClean="0"/>
                    </a:p>
                    <a:p>
                      <a:endParaRPr lang="en-US" b="1" dirty="0" smtClean="0"/>
                    </a:p>
                    <a:p>
                      <a:endParaRPr lang="en-US" b="1" dirty="0" smtClean="0"/>
                    </a:p>
                    <a:p>
                      <a:r>
                        <a:rPr lang="en-US" b="1" dirty="0" smtClean="0"/>
                        <a:t>DOK Assessment</a:t>
                      </a:r>
                      <a:r>
                        <a:rPr lang="en-US" b="1" baseline="0" dirty="0" smtClean="0"/>
                        <a:t>  </a:t>
                      </a:r>
                    </a:p>
                    <a:p>
                      <a:r>
                        <a:rPr lang="en-US" b="1" i="1" u="sng" baseline="0" dirty="0" smtClean="0"/>
                        <a:t>_____________________</a:t>
                      </a:r>
                      <a:endParaRPr lang="en-US" b="1" i="1" u="sng"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a:p>
                  </a:txBody>
                  <a:tcPr/>
                </a:tc>
              </a:tr>
            </a:tbl>
          </a:graphicData>
        </a:graphic>
      </p:graphicFrame>
      <p:sp>
        <p:nvSpPr>
          <p:cNvPr id="5" name="TextBox 4"/>
          <p:cNvSpPr txBox="1"/>
          <p:nvPr/>
        </p:nvSpPr>
        <p:spPr>
          <a:xfrm>
            <a:off x="381000" y="621268"/>
            <a:ext cx="5867400" cy="369332"/>
          </a:xfrm>
          <a:prstGeom prst="rect">
            <a:avLst/>
          </a:prstGeom>
          <a:noFill/>
        </p:spPr>
        <p:txBody>
          <a:bodyPr wrap="square" rtlCol="0">
            <a:spAutoFit/>
          </a:bodyPr>
          <a:lstStyle/>
          <a:p>
            <a:r>
              <a:rPr lang="en-US" b="1" dirty="0" smtClean="0"/>
              <a:t>Instructional </a:t>
            </a:r>
            <a:r>
              <a:rPr lang="en-US" b="1" u="sng" dirty="0" smtClean="0">
                <a:effectLst>
                  <a:outerShdw blurRad="38100" dist="38100" dir="2700000" algn="tl">
                    <a:srgbClr val="000000">
                      <a:alpha val="43137"/>
                    </a:srgbClr>
                  </a:outerShdw>
                </a:effectLst>
              </a:rPr>
              <a:t>Comprehension Skill Planning Tool.</a:t>
            </a:r>
            <a:endParaRPr lang="en-US" b="1" u="sng" dirty="0">
              <a:effectLst>
                <a:outerShdw blurRad="38100" dist="38100" dir="2700000" algn="tl">
                  <a:srgbClr val="000000">
                    <a:alpha val="43137"/>
                  </a:srgbClr>
                </a:outerShdw>
              </a:effectLst>
            </a:endParaRPr>
          </a:p>
        </p:txBody>
      </p:sp>
      <p:sp>
        <p:nvSpPr>
          <p:cNvPr id="6" name="Rectangle 5"/>
          <p:cNvSpPr/>
          <p:nvPr/>
        </p:nvSpPr>
        <p:spPr>
          <a:xfrm>
            <a:off x="2286000" y="3581400"/>
            <a:ext cx="21336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smtClean="0">
                <a:solidFill>
                  <a:schemeClr val="tx1"/>
                </a:solidFill>
              </a:rPr>
              <a:t>Standard: </a:t>
            </a:r>
            <a:r>
              <a:rPr lang="en-US" sz="1400" b="1" u="sng" dirty="0" smtClean="0">
                <a:solidFill>
                  <a:schemeClr val="tx1"/>
                </a:solidFill>
              </a:rPr>
              <a:t>_______</a:t>
            </a:r>
            <a:endParaRPr lang="en-US" sz="1200" dirty="0" smtClean="0">
              <a:solidFill>
                <a:schemeClr val="tx1"/>
              </a:solidFill>
            </a:endParaRPr>
          </a:p>
          <a:p>
            <a:endParaRPr lang="en-US" sz="1200" b="1" u="sng" dirty="0" smtClean="0">
              <a:solidFill>
                <a:schemeClr val="tx1"/>
              </a:solidFill>
            </a:endParaRPr>
          </a:p>
          <a:p>
            <a:endParaRPr lang="en-US" sz="1200" b="1" dirty="0" smtClean="0">
              <a:solidFill>
                <a:schemeClr val="tx1"/>
              </a:solidFill>
            </a:endParaRPr>
          </a:p>
          <a:p>
            <a:endParaRPr lang="en-US" sz="1200" b="1" dirty="0" smtClean="0">
              <a:solidFill>
                <a:schemeClr val="tx1"/>
              </a:solidFill>
            </a:endParaRPr>
          </a:p>
          <a:p>
            <a:endParaRPr lang="en-US" sz="1200" b="1" dirty="0" smtClean="0">
              <a:solidFill>
                <a:schemeClr val="tx1"/>
              </a:solidFill>
            </a:endParaRPr>
          </a:p>
        </p:txBody>
      </p:sp>
      <p:sp>
        <p:nvSpPr>
          <p:cNvPr id="7" name="TextBox 6"/>
          <p:cNvSpPr txBox="1"/>
          <p:nvPr/>
        </p:nvSpPr>
        <p:spPr>
          <a:xfrm>
            <a:off x="457200" y="8534400"/>
            <a:ext cx="5638800" cy="369332"/>
          </a:xfrm>
          <a:prstGeom prst="rect">
            <a:avLst/>
          </a:prstGeom>
          <a:noFill/>
        </p:spPr>
        <p:txBody>
          <a:bodyPr wrap="square" rtlCol="0">
            <a:spAutoFit/>
          </a:bodyPr>
          <a:lstStyle/>
          <a:p>
            <a:r>
              <a:rPr lang="en-US" dirty="0" smtClean="0"/>
              <a:t>Use the following resource pages to complete this graph.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linds(horizontal)">
                                      <p:cBhvr>
                                        <p:cTn id="12" dur="500"/>
                                        <p:tgtEl>
                                          <p:spTgt spid="3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17</a:t>
            </a:fld>
            <a:endParaRPr lang="en-US"/>
          </a:p>
        </p:txBody>
      </p:sp>
      <p:sp>
        <p:nvSpPr>
          <p:cNvPr id="5" name="TextBox 4"/>
          <p:cNvSpPr txBox="1"/>
          <p:nvPr/>
        </p:nvSpPr>
        <p:spPr>
          <a:xfrm>
            <a:off x="304800" y="152400"/>
            <a:ext cx="6553200" cy="646331"/>
          </a:xfrm>
          <a:prstGeom prst="rect">
            <a:avLst/>
          </a:prstGeom>
          <a:noFill/>
        </p:spPr>
        <p:txBody>
          <a:bodyPr wrap="square" rtlCol="0">
            <a:spAutoFit/>
          </a:bodyPr>
          <a:lstStyle/>
          <a:p>
            <a:r>
              <a:rPr lang="en-US" sz="3600" b="1" u="sng" dirty="0" smtClean="0">
                <a:solidFill>
                  <a:srgbClr val="002060"/>
                </a:solidFill>
                <a:effectLst>
                  <a:outerShdw blurRad="38100" dist="38100" dir="2700000" algn="tl">
                    <a:srgbClr val="000000">
                      <a:alpha val="43137"/>
                    </a:srgbClr>
                  </a:outerShdw>
                </a:effectLst>
              </a:rPr>
              <a:t>Resources</a:t>
            </a:r>
            <a:r>
              <a:rPr lang="en-US" sz="2800" b="1" dirty="0" smtClean="0">
                <a:solidFill>
                  <a:srgbClr val="002060"/>
                </a:solidFill>
              </a:rPr>
              <a:t> - </a:t>
            </a:r>
            <a:r>
              <a:rPr lang="en-US" sz="2000" b="1" dirty="0" smtClean="0">
                <a:solidFill>
                  <a:srgbClr val="002060"/>
                </a:solidFill>
              </a:rPr>
              <a:t>to help select comprehension skills.</a:t>
            </a:r>
            <a:endParaRPr lang="en-US" sz="2800" b="1" dirty="0">
              <a:solidFill>
                <a:srgbClr val="002060"/>
              </a:solidFill>
            </a:endParaRPr>
          </a:p>
        </p:txBody>
      </p:sp>
      <p:sp>
        <p:nvSpPr>
          <p:cNvPr id="6" name="Oval 5"/>
          <p:cNvSpPr/>
          <p:nvPr/>
        </p:nvSpPr>
        <p:spPr>
          <a:xfrm>
            <a:off x="381000" y="1143000"/>
            <a:ext cx="1600200" cy="1981201"/>
          </a:xfrm>
          <a:prstGeom prst="ellipse">
            <a:avLst/>
          </a:prstGeom>
          <a:solidFill>
            <a:schemeClr val="accent3">
              <a:lumMod val="75000"/>
            </a:schemeClr>
          </a:solidFill>
          <a:ln>
            <a:solidFill>
              <a:srgbClr val="632523"/>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chemeClr val="tx1"/>
                </a:solidFill>
              </a:rPr>
              <a:t>1.</a:t>
            </a:r>
          </a:p>
          <a:p>
            <a:pPr algn="ctr"/>
            <a:r>
              <a:rPr lang="en-US" b="1" dirty="0" smtClean="0">
                <a:solidFill>
                  <a:schemeClr val="tx1"/>
                </a:solidFill>
              </a:rPr>
              <a:t>CCSS Standard</a:t>
            </a:r>
          </a:p>
          <a:p>
            <a:pPr algn="ctr"/>
            <a:endParaRPr lang="en-US" b="1" dirty="0">
              <a:solidFill>
                <a:schemeClr val="tx1"/>
              </a:solidFill>
            </a:endParaRPr>
          </a:p>
        </p:txBody>
      </p:sp>
      <p:sp>
        <p:nvSpPr>
          <p:cNvPr id="7" name="TextBox 6"/>
          <p:cNvSpPr txBox="1"/>
          <p:nvPr/>
        </p:nvSpPr>
        <p:spPr>
          <a:xfrm>
            <a:off x="2209800" y="2286000"/>
            <a:ext cx="3886200" cy="1015663"/>
          </a:xfrm>
          <a:prstGeom prst="rect">
            <a:avLst/>
          </a:prstGeom>
          <a:noFill/>
        </p:spPr>
        <p:txBody>
          <a:bodyPr wrap="square" rtlCol="0">
            <a:spAutoFit/>
          </a:bodyPr>
          <a:lstStyle/>
          <a:p>
            <a:r>
              <a:rPr lang="en-US" sz="2000" b="1" dirty="0" smtClean="0">
                <a:solidFill>
                  <a:srgbClr val="002060"/>
                </a:solidFill>
              </a:rPr>
              <a:t>Instruction of comprehension skills begins with knowing the Common Core State Standards.  </a:t>
            </a:r>
          </a:p>
        </p:txBody>
      </p:sp>
      <p:sp>
        <p:nvSpPr>
          <p:cNvPr id="8" name="TextBox 7"/>
          <p:cNvSpPr txBox="1"/>
          <p:nvPr/>
        </p:nvSpPr>
        <p:spPr>
          <a:xfrm>
            <a:off x="304800" y="3581400"/>
            <a:ext cx="6324600" cy="1323439"/>
          </a:xfrm>
          <a:prstGeom prst="rect">
            <a:avLst/>
          </a:prstGeom>
          <a:noFill/>
        </p:spPr>
        <p:txBody>
          <a:bodyPr wrap="square" rtlCol="0">
            <a:spAutoFit/>
          </a:bodyPr>
          <a:lstStyle/>
          <a:p>
            <a:r>
              <a:rPr lang="en-US" sz="2000" b="1" dirty="0" smtClean="0">
                <a:solidFill>
                  <a:srgbClr val="002060"/>
                </a:solidFill>
              </a:rPr>
              <a:t>CCSS require students to read complex texts, about them, write about them, discuss them, analyze them, and make connections between them.  Comprehension skills are the link to constructing meaning of text. </a:t>
            </a:r>
          </a:p>
        </p:txBody>
      </p:sp>
      <p:pic>
        <p:nvPicPr>
          <p:cNvPr id="9" name="Picture 4" descr="http://t2.gstatic.com/images?q=tbn:ANd9GcQSGQjIlhXUKH9gbDbdWT3ZUBZlqBlAjZBiW_gAycKOnR5QaOHohw"/>
          <p:cNvPicPr>
            <a:picLocks noChangeAspect="1" noChangeArrowheads="1"/>
          </p:cNvPicPr>
          <p:nvPr/>
        </p:nvPicPr>
        <p:blipFill>
          <a:blip r:embed="rId3" cstate="print"/>
          <a:srcRect/>
          <a:stretch>
            <a:fillRect/>
          </a:stretch>
        </p:blipFill>
        <p:spPr bwMode="auto">
          <a:xfrm>
            <a:off x="2209800" y="5638800"/>
            <a:ext cx="2133600" cy="2020087"/>
          </a:xfrm>
          <a:prstGeom prst="rect">
            <a:avLst/>
          </a:prstGeom>
          <a:noFill/>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1" nodeType="clickEffect">
                                  <p:stCondLst>
                                    <p:cond delay="0"/>
                                  </p:stCondLst>
                                  <p:childTnLst>
                                    <p:animEffect transition="out" filter="fade">
                                      <p:cBhvr>
                                        <p:cTn id="16" dur="500" tmFilter="0, 0; .2, .5; .8, .5; 1, 0"/>
                                        <p:tgtEl>
                                          <p:spTgt spid="6"/>
                                        </p:tgtEl>
                                      </p:cBhvr>
                                    </p:animEffect>
                                    <p:animScale>
                                      <p:cBhvr>
                                        <p:cTn id="17" dur="250" autoRev="1" fill="hold"/>
                                        <p:tgtEl>
                                          <p:spTgt spid="6"/>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6" grpId="1" animBg="1"/>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152400" y="76200"/>
            <a:ext cx="1295400" cy="1295400"/>
          </a:xfrm>
          <a:prstGeom prst="ellipse">
            <a:avLst/>
          </a:prstGeom>
          <a:solidFill>
            <a:schemeClr val="accent3">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600" b="1" dirty="0" smtClean="0">
                <a:solidFill>
                  <a:schemeClr val="tx1"/>
                </a:solidFill>
              </a:rPr>
              <a:t>2</a:t>
            </a:r>
          </a:p>
          <a:p>
            <a:pPr lvl="0" algn="ctr"/>
            <a:r>
              <a:rPr lang="en-US" sz="1600" b="1" dirty="0" smtClean="0">
                <a:solidFill>
                  <a:schemeClr val="tx1"/>
                </a:solidFill>
              </a:rPr>
              <a:t>Support the Genre</a:t>
            </a:r>
            <a:endParaRPr lang="en-US" sz="1600" b="1" dirty="0">
              <a:solidFill>
                <a:schemeClr val="tx1"/>
              </a:solidFill>
            </a:endParaRPr>
          </a:p>
        </p:txBody>
      </p:sp>
      <p:sp>
        <p:nvSpPr>
          <p:cNvPr id="4" name="Slide Number Placeholder 3"/>
          <p:cNvSpPr>
            <a:spLocks noGrp="1"/>
          </p:cNvSpPr>
          <p:nvPr>
            <p:ph type="sldNum" sz="quarter" idx="12"/>
          </p:nvPr>
        </p:nvSpPr>
        <p:spPr/>
        <p:txBody>
          <a:bodyPr/>
          <a:lstStyle/>
          <a:p>
            <a:fld id="{FE987EF5-44D8-4CBB-9945-3F2BC08A60AE}" type="slidenum">
              <a:rPr lang="en-US" smtClean="0"/>
              <a:pPr/>
              <a:t>18</a:t>
            </a:fld>
            <a:endParaRPr lang="en-US"/>
          </a:p>
        </p:txBody>
      </p:sp>
      <p:graphicFrame>
        <p:nvGraphicFramePr>
          <p:cNvPr id="8" name="Table 7"/>
          <p:cNvGraphicFramePr>
            <a:graphicFrameLocks noGrp="1"/>
          </p:cNvGraphicFramePr>
          <p:nvPr/>
        </p:nvGraphicFramePr>
        <p:xfrm>
          <a:off x="457200" y="1676400"/>
          <a:ext cx="5943600" cy="7244080"/>
        </p:xfrm>
        <a:graphic>
          <a:graphicData uri="http://schemas.openxmlformats.org/drawingml/2006/table">
            <a:tbl>
              <a:tblPr firstRow="1" bandRow="1">
                <a:tableStyleId>{5940675A-B579-460E-94D1-54222C63F5DA}</a:tableStyleId>
              </a:tblPr>
              <a:tblGrid>
                <a:gridCol w="2014780"/>
                <a:gridCol w="1964410"/>
                <a:gridCol w="150156"/>
                <a:gridCol w="1814254"/>
              </a:tblGrid>
              <a:tr h="370840">
                <a:tc>
                  <a:txBody>
                    <a:bodyPr/>
                    <a:lstStyle/>
                    <a:p>
                      <a:pPr algn="ctr"/>
                      <a:r>
                        <a:rPr lang="en-US" sz="1800" b="1" i="0" u="none" dirty="0" smtClean="0">
                          <a:solidFill>
                            <a:srgbClr val="002060"/>
                          </a:solidFill>
                          <a:effectLst>
                            <a:outerShdw blurRad="38100" dist="38100" dir="2700000" algn="tl">
                              <a:srgbClr val="000000">
                                <a:alpha val="43137"/>
                              </a:srgbClr>
                            </a:outerShdw>
                          </a:effectLst>
                        </a:rPr>
                        <a:t>Text</a:t>
                      </a:r>
                      <a:r>
                        <a:rPr lang="en-US" sz="1800" b="1" i="0" u="none" baseline="0" dirty="0" smtClean="0">
                          <a:solidFill>
                            <a:srgbClr val="002060"/>
                          </a:solidFill>
                          <a:effectLst>
                            <a:outerShdw blurRad="38100" dist="38100" dir="2700000" algn="tl">
                              <a:srgbClr val="000000">
                                <a:alpha val="43137"/>
                              </a:srgbClr>
                            </a:outerShdw>
                          </a:effectLst>
                        </a:rPr>
                        <a:t> Structures </a:t>
                      </a:r>
                      <a:endParaRPr lang="en-US" sz="1800" b="1" i="0" u="none" dirty="0">
                        <a:solidFill>
                          <a:srgbClr val="002060"/>
                        </a:solidFill>
                        <a:effectLst>
                          <a:outerShdw blurRad="38100" dist="38100" dir="2700000" algn="tl">
                            <a:srgbClr val="000000">
                              <a:alpha val="43137"/>
                            </a:srgbClr>
                          </a:outerShdw>
                        </a:effectLst>
                      </a:endParaRPr>
                    </a:p>
                  </a:txBody>
                  <a:tcPr anchor="ctr">
                    <a:solidFill>
                      <a:schemeClr val="bg1">
                        <a:lumMod val="85000"/>
                      </a:schemeClr>
                    </a:solidFill>
                  </a:tcPr>
                </a:tc>
                <a:tc gridSpan="3">
                  <a:txBody>
                    <a:bodyPr/>
                    <a:lstStyle/>
                    <a:p>
                      <a:pPr algn="ctr"/>
                      <a:r>
                        <a:rPr lang="en-US" sz="1800" b="1" i="0" u="none" dirty="0" smtClean="0">
                          <a:solidFill>
                            <a:srgbClr val="002060"/>
                          </a:solidFill>
                          <a:effectLst>
                            <a:outerShdw blurRad="38100" dist="38100" dir="2700000" algn="tl">
                              <a:srgbClr val="000000">
                                <a:alpha val="43137"/>
                              </a:srgbClr>
                            </a:outerShdw>
                          </a:effectLst>
                        </a:rPr>
                        <a:t>Possible Reading Genres</a:t>
                      </a:r>
                      <a:endParaRPr lang="en-US" sz="1800" b="1" i="0" u="none" dirty="0">
                        <a:solidFill>
                          <a:srgbClr val="002060"/>
                        </a:solidFill>
                        <a:effectLst>
                          <a:outerShdw blurRad="38100" dist="38100" dir="2700000" algn="tl">
                            <a:srgbClr val="000000">
                              <a:alpha val="43137"/>
                            </a:srgbClr>
                          </a:outerShdw>
                        </a:effectLst>
                      </a:endParaRPr>
                    </a:p>
                  </a:txBody>
                  <a:tcPr anchor="ctr">
                    <a:solidFill>
                      <a:schemeClr val="bg1">
                        <a:lumMod val="85000"/>
                      </a:schemeClr>
                    </a:solidFill>
                  </a:tcPr>
                </a:tc>
                <a:tc hMerge="1">
                  <a:txBody>
                    <a:bodyPr/>
                    <a:lstStyle/>
                    <a:p>
                      <a:endParaRPr lang="en-US"/>
                    </a:p>
                  </a:txBody>
                  <a:tcPr/>
                </a:tc>
                <a:tc hMerge="1">
                  <a:txBody>
                    <a:bodyPr/>
                    <a:lstStyle/>
                    <a:p>
                      <a:endParaRPr lang="en-US"/>
                    </a:p>
                  </a:txBody>
                  <a:tcPr/>
                </a:tc>
              </a:tr>
              <a:tr h="1076960">
                <a:tc>
                  <a:txBody>
                    <a:bodyPr/>
                    <a:lstStyle/>
                    <a:p>
                      <a:r>
                        <a:rPr lang="en-US" sz="1600" b="1" i="0" u="none" dirty="0" smtClean="0">
                          <a:solidFill>
                            <a:srgbClr val="002060"/>
                          </a:solidFill>
                          <a:effectLst>
                            <a:outerShdw blurRad="38100" dist="38100" dir="2700000" algn="tl">
                              <a:srgbClr val="000000">
                                <a:alpha val="43137"/>
                              </a:srgbClr>
                            </a:outerShdw>
                          </a:effectLst>
                        </a:rPr>
                        <a:t>Cause and Effect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2060"/>
                          </a:solidFill>
                        </a:rPr>
                        <a:t>Cause/effect-The author delineates one or more causes and then describes the ensuing effects</a:t>
                      </a:r>
                      <a:r>
                        <a:rPr lang="en-US" sz="1200" b="1" dirty="0" smtClean="0"/>
                        <a:t>.</a:t>
                      </a:r>
                    </a:p>
                    <a:p>
                      <a:endParaRPr lang="en-US" sz="1200" b="1" i="0" u="none" dirty="0">
                        <a:solidFill>
                          <a:srgbClr val="002060"/>
                        </a:solidFill>
                      </a:endParaRPr>
                    </a:p>
                  </a:txBody>
                  <a:tcPr>
                    <a:solidFill>
                      <a:schemeClr val="bg1">
                        <a:lumMod val="85000"/>
                      </a:schemeClr>
                    </a:solidFill>
                  </a:tcPr>
                </a:tc>
                <a:tc gridSpan="2">
                  <a:txBody>
                    <a:bodyPr/>
                    <a:lstStyle/>
                    <a:p>
                      <a:r>
                        <a:rPr lang="en-US" sz="1600" b="1" i="0" u="none" dirty="0" smtClean="0">
                          <a:solidFill>
                            <a:srgbClr val="002060"/>
                          </a:solidFill>
                        </a:rPr>
                        <a:t>Sophisticated Narratives</a:t>
                      </a:r>
                    </a:p>
                    <a:p>
                      <a:r>
                        <a:rPr lang="en-US" sz="1600" b="1" i="0" u="none" dirty="0" smtClean="0">
                          <a:solidFill>
                            <a:srgbClr val="002060"/>
                          </a:solidFill>
                        </a:rPr>
                        <a:t>Realistic Fiction</a:t>
                      </a:r>
                    </a:p>
                    <a:p>
                      <a:r>
                        <a:rPr lang="en-US" sz="1600" b="1" i="0" u="none" dirty="0" smtClean="0">
                          <a:solidFill>
                            <a:srgbClr val="002060"/>
                          </a:solidFill>
                        </a:rPr>
                        <a:t>Informational Text</a:t>
                      </a:r>
                    </a:p>
                    <a:p>
                      <a:r>
                        <a:rPr lang="en-US" sz="1600" b="1" i="0" u="none" dirty="0" smtClean="0">
                          <a:solidFill>
                            <a:srgbClr val="002060"/>
                          </a:solidFill>
                        </a:rPr>
                        <a:t>Event Building Stories</a:t>
                      </a:r>
                    </a:p>
                  </a:txBody>
                  <a:tcPr>
                    <a:lnR w="12700" cap="flat" cmpd="sng" algn="ctr">
                      <a:noFill/>
                      <a:prstDash val="solid"/>
                      <a:round/>
                      <a:headEnd type="none" w="med" len="med"/>
                      <a:tailEnd type="none" w="med" len="med"/>
                    </a:lnR>
                  </a:tcPr>
                </a:tc>
                <a:tc hMerge="1">
                  <a:txBody>
                    <a:bodyPr/>
                    <a:lstStyle/>
                    <a:p>
                      <a:endParaRPr lang="en-US"/>
                    </a:p>
                  </a:txBody>
                  <a:tcPr/>
                </a:tc>
                <a:tc>
                  <a:txBody>
                    <a:bodyPr/>
                    <a:lstStyle/>
                    <a:p>
                      <a:r>
                        <a:rPr lang="en-US" sz="1600" b="1" dirty="0" smtClean="0">
                          <a:solidFill>
                            <a:srgbClr val="002060"/>
                          </a:solidFill>
                        </a:rPr>
                        <a:t>Fictional Narratives</a:t>
                      </a:r>
                      <a:endParaRPr lang="en-US" sz="1600" b="1" dirty="0">
                        <a:solidFill>
                          <a:srgbClr val="002060"/>
                        </a:solidFill>
                      </a:endParaRPr>
                    </a:p>
                  </a:txBody>
                  <a:tcPr>
                    <a:lnL w="12700" cap="flat" cmpd="sng" algn="ctr">
                      <a:noFill/>
                      <a:prstDash val="solid"/>
                      <a:round/>
                      <a:headEnd type="none" w="med" len="med"/>
                      <a:tailEnd type="none" w="med" len="med"/>
                    </a:lnL>
                  </a:tcPr>
                </a:tc>
              </a:tr>
              <a:tr h="1143000">
                <a:tc>
                  <a:txBody>
                    <a:bodyPr/>
                    <a:lstStyle/>
                    <a:p>
                      <a:r>
                        <a:rPr lang="en-US" sz="1600" b="1" i="0" u="none" dirty="0" smtClean="0">
                          <a:solidFill>
                            <a:srgbClr val="002060"/>
                          </a:solidFill>
                          <a:effectLst>
                            <a:outerShdw blurRad="38100" dist="38100" dir="2700000" algn="tl">
                              <a:srgbClr val="000000">
                                <a:alpha val="43137"/>
                              </a:srgbClr>
                            </a:outerShdw>
                          </a:effectLst>
                        </a:rPr>
                        <a:t>Sequence</a:t>
                      </a:r>
                    </a:p>
                    <a:p>
                      <a:r>
                        <a:rPr lang="en-US" sz="1200" b="1" dirty="0" smtClean="0">
                          <a:solidFill>
                            <a:srgbClr val="002060"/>
                          </a:solidFill>
                        </a:rPr>
                        <a:t>The author uses numerical or chronological order to list items or events.</a:t>
                      </a:r>
                    </a:p>
                    <a:p>
                      <a:endParaRPr lang="en-US" sz="1600" b="1" i="0" u="none" dirty="0">
                        <a:solidFill>
                          <a:srgbClr val="002060"/>
                        </a:solidFill>
                      </a:endParaRPr>
                    </a:p>
                  </a:txBody>
                  <a:tcPr>
                    <a:solidFill>
                      <a:schemeClr val="bg1">
                        <a:lumMod val="85000"/>
                      </a:schemeClr>
                    </a:solidFill>
                  </a:tcPr>
                </a:tc>
                <a:tc gridSpan="2">
                  <a:txBody>
                    <a:bodyPr/>
                    <a:lstStyle/>
                    <a:p>
                      <a:r>
                        <a:rPr lang="en-US" sz="1600" b="1" i="0" u="none" dirty="0" smtClean="0">
                          <a:solidFill>
                            <a:srgbClr val="002060"/>
                          </a:solidFill>
                        </a:rPr>
                        <a:t>Memoirs</a:t>
                      </a:r>
                    </a:p>
                    <a:p>
                      <a:r>
                        <a:rPr lang="en-US" sz="1600" b="1" i="0" u="none" dirty="0" smtClean="0">
                          <a:solidFill>
                            <a:srgbClr val="002060"/>
                          </a:solidFill>
                        </a:rPr>
                        <a:t>Autobiographical</a:t>
                      </a:r>
                    </a:p>
                    <a:p>
                      <a:r>
                        <a:rPr lang="en-US" sz="1600" b="1" i="0" u="none" dirty="0" smtClean="0">
                          <a:solidFill>
                            <a:srgbClr val="002060"/>
                          </a:solidFill>
                        </a:rPr>
                        <a:t>Fairy</a:t>
                      </a:r>
                      <a:r>
                        <a:rPr lang="en-US" sz="1600" b="1" i="0" u="none" baseline="0" dirty="0" smtClean="0">
                          <a:solidFill>
                            <a:srgbClr val="002060"/>
                          </a:solidFill>
                        </a:rPr>
                        <a:t> Tales</a:t>
                      </a:r>
                    </a:p>
                    <a:p>
                      <a:r>
                        <a:rPr lang="en-US" sz="1600" b="1" i="0" u="none" baseline="0" dirty="0" smtClean="0">
                          <a:solidFill>
                            <a:srgbClr val="002060"/>
                          </a:solidFill>
                        </a:rPr>
                        <a:t>Folk Tales</a:t>
                      </a:r>
                    </a:p>
                    <a:p>
                      <a:r>
                        <a:rPr lang="en-US" sz="1600" b="1" i="0" u="none" baseline="0" dirty="0" smtClean="0">
                          <a:solidFill>
                            <a:srgbClr val="002060"/>
                          </a:solidFill>
                        </a:rPr>
                        <a:t>Story Series</a:t>
                      </a:r>
                    </a:p>
                    <a:p>
                      <a:r>
                        <a:rPr lang="en-US" sz="1600" b="1" i="0" u="none" baseline="0" dirty="0" smtClean="0">
                          <a:solidFill>
                            <a:srgbClr val="002060"/>
                          </a:solidFill>
                        </a:rPr>
                        <a:t>Historical Events</a:t>
                      </a:r>
                      <a:endParaRPr lang="en-US" sz="1600" b="1" i="0" u="none" dirty="0" smtClean="0">
                        <a:solidFill>
                          <a:srgbClr val="002060"/>
                        </a:solidFill>
                      </a:endParaRPr>
                    </a:p>
                  </a:txBody>
                  <a:tcPr>
                    <a:lnR w="12700" cap="flat" cmpd="sng" algn="ctr">
                      <a:noFill/>
                      <a:prstDash val="solid"/>
                      <a:round/>
                      <a:headEnd type="none" w="med" len="med"/>
                      <a:tailEnd type="none" w="med" len="med"/>
                    </a:lnR>
                  </a:tcPr>
                </a:tc>
                <a:tc hMerge="1">
                  <a:txBody>
                    <a:bodyPr/>
                    <a:lstStyle/>
                    <a:p>
                      <a:endParaRPr lang="en-US"/>
                    </a:p>
                  </a:txBody>
                  <a:tcPr/>
                </a:tc>
                <a:tc>
                  <a:txBody>
                    <a:bodyPr/>
                    <a:lstStyle/>
                    <a:p>
                      <a:r>
                        <a:rPr lang="en-US" sz="1600" b="1" i="0" u="none" dirty="0" smtClean="0">
                          <a:solidFill>
                            <a:srgbClr val="002060"/>
                          </a:solidFill>
                        </a:rPr>
                        <a:t>Fantasy</a:t>
                      </a:r>
                    </a:p>
                    <a:p>
                      <a:r>
                        <a:rPr lang="en-US" sz="1600" b="1" i="0" u="none" dirty="0" smtClean="0">
                          <a:solidFill>
                            <a:srgbClr val="002060"/>
                          </a:solidFill>
                        </a:rPr>
                        <a:t>Fables</a:t>
                      </a:r>
                    </a:p>
                    <a:p>
                      <a:r>
                        <a:rPr lang="en-US" sz="1600" b="1" i="0" u="none" dirty="0" smtClean="0">
                          <a:solidFill>
                            <a:srgbClr val="002060"/>
                          </a:solidFill>
                        </a:rPr>
                        <a:t>Myths</a:t>
                      </a:r>
                    </a:p>
                    <a:p>
                      <a:r>
                        <a:rPr lang="en-US" sz="1600" b="1" i="0" u="none" dirty="0" smtClean="0">
                          <a:solidFill>
                            <a:srgbClr val="002060"/>
                          </a:solidFill>
                        </a:rPr>
                        <a:t>Science Fiction</a:t>
                      </a:r>
                    </a:p>
                    <a:p>
                      <a:r>
                        <a:rPr lang="en-US" sz="1600" b="1" i="0" u="none" dirty="0" smtClean="0">
                          <a:solidFill>
                            <a:srgbClr val="002060"/>
                          </a:solidFill>
                        </a:rPr>
                        <a:t>Realistic Fiction</a:t>
                      </a:r>
                    </a:p>
                    <a:p>
                      <a:r>
                        <a:rPr lang="en-US" sz="1600" b="1" i="0" u="none" dirty="0" smtClean="0">
                          <a:solidFill>
                            <a:srgbClr val="002060"/>
                          </a:solidFill>
                        </a:rPr>
                        <a:t>Oral Histories</a:t>
                      </a:r>
                    </a:p>
                  </a:txBody>
                  <a:tcPr>
                    <a:lnL w="12700" cap="flat" cmpd="sng" algn="ctr">
                      <a:noFill/>
                      <a:prstDash val="solid"/>
                      <a:round/>
                      <a:headEnd type="none" w="med" len="med"/>
                      <a:tailEnd type="none" w="med" len="med"/>
                    </a:lnL>
                  </a:tcPr>
                </a:tc>
              </a:tr>
              <a:tr h="883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dirty="0" smtClean="0">
                          <a:solidFill>
                            <a:srgbClr val="002060"/>
                          </a:solidFill>
                          <a:effectLst>
                            <a:outerShdw blurRad="38100" dist="38100" dir="2700000" algn="tl">
                              <a:srgbClr val="000000">
                                <a:alpha val="43137"/>
                              </a:srgbClr>
                            </a:outerShdw>
                          </a:effectLst>
                        </a:rPr>
                        <a:t>Compare and Contras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dirty="0" smtClean="0">
                          <a:solidFill>
                            <a:srgbClr val="002060"/>
                          </a:solidFill>
                        </a:rPr>
                        <a:t>T</a:t>
                      </a:r>
                      <a:r>
                        <a:rPr lang="en-US" sz="1200" b="1" dirty="0" smtClean="0">
                          <a:solidFill>
                            <a:srgbClr val="002060"/>
                          </a:solidFill>
                        </a:rPr>
                        <a:t>he author compares and contrasts two or more similar events, topics, or objects.</a:t>
                      </a:r>
                    </a:p>
                    <a:p>
                      <a:endParaRPr lang="en-US" sz="1600" b="1" i="0" u="none" dirty="0">
                        <a:solidFill>
                          <a:srgbClr val="002060"/>
                        </a:solidFill>
                      </a:endParaRPr>
                    </a:p>
                  </a:txBody>
                  <a:tcPr>
                    <a:solidFill>
                      <a:schemeClr val="bg1">
                        <a:lumMod val="85000"/>
                      </a:schemeClr>
                    </a:solidFill>
                  </a:tcPr>
                </a:tc>
                <a:tc gridSpan="3">
                  <a:txBody>
                    <a:bodyPr/>
                    <a:lstStyle/>
                    <a:p>
                      <a:r>
                        <a:rPr lang="en-US" sz="1600" b="1" i="0" u="none" dirty="0" smtClean="0">
                          <a:solidFill>
                            <a:srgbClr val="002060"/>
                          </a:solidFill>
                        </a:rPr>
                        <a:t>Historic</a:t>
                      </a:r>
                      <a:r>
                        <a:rPr lang="en-US" sz="1600" b="1" i="0" u="none" baseline="0" dirty="0" smtClean="0">
                          <a:solidFill>
                            <a:srgbClr val="002060"/>
                          </a:solidFill>
                        </a:rPr>
                        <a:t> Non-Fiction &amp; Fiction</a:t>
                      </a:r>
                      <a:endParaRPr lang="en-US" sz="1600" b="1" i="0" u="none" dirty="0" smtClean="0">
                        <a:solidFill>
                          <a:srgbClr val="002060"/>
                        </a:solidFill>
                      </a:endParaRPr>
                    </a:p>
                    <a:p>
                      <a:r>
                        <a:rPr lang="en-US" sz="1600" b="1" i="0" u="none" dirty="0" smtClean="0">
                          <a:solidFill>
                            <a:srgbClr val="002060"/>
                          </a:solidFill>
                        </a:rPr>
                        <a:t>Science</a:t>
                      </a:r>
                      <a:r>
                        <a:rPr lang="en-US" sz="1600" b="1" i="0" u="none" baseline="0" dirty="0" smtClean="0">
                          <a:solidFill>
                            <a:srgbClr val="002060"/>
                          </a:solidFill>
                        </a:rPr>
                        <a:t> Non-Fiction</a:t>
                      </a:r>
                      <a:endParaRPr lang="en-US" sz="1600" b="1" i="0" u="none" dirty="0" smtClean="0">
                        <a:solidFill>
                          <a:srgbClr val="002060"/>
                        </a:solidFill>
                      </a:endParaRPr>
                    </a:p>
                    <a:p>
                      <a:r>
                        <a:rPr lang="en-US" sz="1600" b="1" i="0" u="none" dirty="0" smtClean="0">
                          <a:solidFill>
                            <a:srgbClr val="002060"/>
                          </a:solidFill>
                        </a:rPr>
                        <a:t>Social</a:t>
                      </a:r>
                      <a:r>
                        <a:rPr lang="en-US" sz="1600" b="1" i="0" u="none" baseline="0" dirty="0" smtClean="0">
                          <a:solidFill>
                            <a:srgbClr val="002060"/>
                          </a:solidFill>
                        </a:rPr>
                        <a:t> Studies Non-Fiction</a:t>
                      </a:r>
                      <a:endParaRPr lang="en-US" sz="1600" b="1" i="0" u="none" dirty="0" smtClean="0">
                        <a:solidFill>
                          <a:srgbClr val="002060"/>
                        </a:solidFill>
                      </a:endParaRPr>
                    </a:p>
                  </a:txBody>
                  <a:tcPr/>
                </a:tc>
                <a:tc hMerge="1">
                  <a:txBody>
                    <a:bodyPr/>
                    <a:lstStyle/>
                    <a:p>
                      <a:endParaRPr lang="en-US"/>
                    </a:p>
                  </a:txBody>
                  <a:tcPr/>
                </a:tc>
                <a:tc hMerge="1">
                  <a:txBody>
                    <a:bodyPr/>
                    <a:lstStyle/>
                    <a:p>
                      <a:endParaRPr lang="en-US"/>
                    </a:p>
                  </a:txBody>
                  <a:tcPr/>
                </a:tc>
              </a:tr>
              <a:tr h="1143000">
                <a:tc>
                  <a:txBody>
                    <a:bodyPr/>
                    <a:lstStyle/>
                    <a:p>
                      <a:r>
                        <a:rPr lang="en-US" sz="1600" b="1" i="0" u="none" dirty="0" smtClean="0">
                          <a:solidFill>
                            <a:srgbClr val="002060"/>
                          </a:solidFill>
                          <a:effectLst>
                            <a:outerShdw blurRad="38100" dist="38100" dir="2700000" algn="tl">
                              <a:srgbClr val="000000">
                                <a:alpha val="43137"/>
                              </a:srgbClr>
                            </a:outerShdw>
                          </a:effectLst>
                        </a:rPr>
                        <a:t>Description</a:t>
                      </a:r>
                    </a:p>
                    <a:p>
                      <a:r>
                        <a:rPr lang="en-US" sz="1200" b="1" i="0" u="none" dirty="0" smtClean="0">
                          <a:solidFill>
                            <a:srgbClr val="002060"/>
                          </a:solidFill>
                        </a:rPr>
                        <a:t>The author</a:t>
                      </a:r>
                      <a:r>
                        <a:rPr lang="en-US" sz="1200" b="1" i="0" u="none" baseline="0" dirty="0" smtClean="0">
                          <a:solidFill>
                            <a:srgbClr val="002060"/>
                          </a:solidFill>
                        </a:rPr>
                        <a:t> describes a topic.</a:t>
                      </a:r>
                      <a:endParaRPr lang="en-US" sz="1200" b="1" i="0" u="none" dirty="0">
                        <a:solidFill>
                          <a:srgbClr val="002060"/>
                        </a:solidFill>
                      </a:endParaRPr>
                    </a:p>
                  </a:txBody>
                  <a:tcPr>
                    <a:solidFill>
                      <a:schemeClr val="bg1">
                        <a:lumMod val="85000"/>
                      </a:schemeClr>
                    </a:solidFill>
                  </a:tcPr>
                </a:tc>
                <a:tc gridSpan="3">
                  <a:txBody>
                    <a:bodyPr/>
                    <a:lstStyle/>
                    <a:p>
                      <a:r>
                        <a:rPr lang="en-US" sz="1600" b="1" i="0" u="none" dirty="0" smtClean="0">
                          <a:solidFill>
                            <a:srgbClr val="002060"/>
                          </a:solidFill>
                        </a:rPr>
                        <a:t>Informational Texts and Books</a:t>
                      </a:r>
                    </a:p>
                    <a:p>
                      <a:r>
                        <a:rPr lang="en-US" sz="1600" b="1" i="0" u="none" dirty="0" smtClean="0">
                          <a:solidFill>
                            <a:srgbClr val="002060"/>
                          </a:solidFill>
                        </a:rPr>
                        <a:t>Riddle Books</a:t>
                      </a:r>
                    </a:p>
                    <a:p>
                      <a:r>
                        <a:rPr lang="en-US" sz="1600" b="1" i="0" u="none" dirty="0" smtClean="0">
                          <a:solidFill>
                            <a:srgbClr val="002060"/>
                          </a:solidFill>
                        </a:rPr>
                        <a:t>Poems</a:t>
                      </a:r>
                    </a:p>
                    <a:p>
                      <a:r>
                        <a:rPr lang="en-US" sz="1600" b="1" i="0" u="none" dirty="0" smtClean="0">
                          <a:solidFill>
                            <a:srgbClr val="002060"/>
                          </a:solidFill>
                        </a:rPr>
                        <a:t>Prose</a:t>
                      </a:r>
                    </a:p>
                  </a:txBody>
                  <a:tcPr/>
                </a:tc>
                <a:tc hMerge="1">
                  <a:txBody>
                    <a:bodyPr/>
                    <a:lstStyle/>
                    <a:p>
                      <a:endParaRPr lang="en-US"/>
                    </a:p>
                  </a:txBody>
                  <a:tcPr/>
                </a:tc>
                <a:tc hMerge="1">
                  <a:txBody>
                    <a:bodyPr/>
                    <a:lstStyle/>
                    <a:p>
                      <a:endParaRPr lang="en-US"/>
                    </a:p>
                  </a:txBody>
                  <a:tcPr/>
                </a:tc>
              </a:tr>
              <a:tr h="1143000">
                <a:tc>
                  <a:txBody>
                    <a:bodyPr/>
                    <a:lstStyle/>
                    <a:p>
                      <a:r>
                        <a:rPr lang="en-US" sz="1600" b="1" i="0" u="none" dirty="0" smtClean="0">
                          <a:solidFill>
                            <a:srgbClr val="002060"/>
                          </a:solidFill>
                          <a:effectLst>
                            <a:outerShdw blurRad="38100" dist="38100" dir="2700000" algn="tl">
                              <a:srgbClr val="000000">
                                <a:alpha val="43137"/>
                              </a:srgbClr>
                            </a:outerShdw>
                          </a:effectLst>
                        </a:rPr>
                        <a:t>Problem and Solution</a:t>
                      </a:r>
                    </a:p>
                    <a:p>
                      <a:r>
                        <a:rPr lang="en-US" sz="1200" b="1" dirty="0" smtClean="0">
                          <a:solidFill>
                            <a:srgbClr val="002060"/>
                          </a:solidFill>
                        </a:rPr>
                        <a:t>The author poses a problem or question and then gives the answer.</a:t>
                      </a:r>
                      <a:endParaRPr lang="en-US" sz="1200" b="1" i="0" u="none" dirty="0">
                        <a:solidFill>
                          <a:srgbClr val="002060"/>
                        </a:solidFill>
                      </a:endParaRPr>
                    </a:p>
                  </a:txBody>
                  <a:tcPr>
                    <a:solidFill>
                      <a:schemeClr val="bg1">
                        <a:lumMod val="85000"/>
                      </a:schemeClr>
                    </a:solidFill>
                  </a:tcPr>
                </a:tc>
                <a:tc>
                  <a:txBody>
                    <a:bodyPr/>
                    <a:lstStyle/>
                    <a:p>
                      <a:r>
                        <a:rPr lang="en-US" sz="1600" b="1" i="0" u="none" dirty="0" smtClean="0">
                          <a:solidFill>
                            <a:srgbClr val="002060"/>
                          </a:solidFill>
                        </a:rPr>
                        <a:t>Realistic Fiction</a:t>
                      </a:r>
                    </a:p>
                    <a:p>
                      <a:r>
                        <a:rPr lang="en-US" sz="1600" b="1" i="0" u="none" dirty="0" smtClean="0">
                          <a:solidFill>
                            <a:srgbClr val="002060"/>
                          </a:solidFill>
                        </a:rPr>
                        <a:t>Informational Writing</a:t>
                      </a:r>
                    </a:p>
                    <a:p>
                      <a:r>
                        <a:rPr lang="en-US" sz="1600" b="1" i="0" u="none" dirty="0" smtClean="0">
                          <a:solidFill>
                            <a:srgbClr val="002060"/>
                          </a:solidFill>
                        </a:rPr>
                        <a:t>Arguments</a:t>
                      </a:r>
                    </a:p>
                    <a:p>
                      <a:r>
                        <a:rPr lang="en-US" sz="1600" b="1" i="0" u="none" dirty="0" smtClean="0">
                          <a:solidFill>
                            <a:srgbClr val="002060"/>
                          </a:solidFill>
                        </a:rPr>
                        <a:t>Scientific Reports and Research</a:t>
                      </a:r>
                    </a:p>
                  </a:txBody>
                  <a:tcPr>
                    <a:lnR w="12700" cap="flat" cmpd="sng" algn="ctr">
                      <a:noFill/>
                      <a:prstDash val="solid"/>
                      <a:round/>
                      <a:headEnd type="none" w="med" len="med"/>
                      <a:tailEnd type="none" w="med" len="med"/>
                    </a:lnR>
                  </a:tcPr>
                </a:tc>
                <a:tc gridSpan="2">
                  <a:txBody>
                    <a:bodyPr/>
                    <a:lstStyle/>
                    <a:p>
                      <a:r>
                        <a:rPr lang="en-US" sz="1600" b="1" i="0" u="none" dirty="0" smtClean="0">
                          <a:solidFill>
                            <a:srgbClr val="002060"/>
                          </a:solidFill>
                        </a:rPr>
                        <a:t>Some Folk Tales</a:t>
                      </a:r>
                    </a:p>
                  </a:txBody>
                  <a:tcPr>
                    <a:lnL w="12700" cap="flat" cmpd="sng" algn="ctr">
                      <a:noFill/>
                      <a:prstDash val="solid"/>
                      <a:round/>
                      <a:headEnd type="none" w="med" len="med"/>
                      <a:tailEnd type="none" w="med" len="med"/>
                    </a:lnL>
                  </a:tcPr>
                </a:tc>
                <a:tc hMerge="1">
                  <a:txBody>
                    <a:bodyPr/>
                    <a:lstStyle/>
                    <a:p>
                      <a:endParaRPr lang="en-US"/>
                    </a:p>
                  </a:txBody>
                  <a:tcPr/>
                </a:tc>
              </a:tr>
            </a:tbl>
          </a:graphicData>
        </a:graphic>
      </p:graphicFrame>
      <p:sp>
        <p:nvSpPr>
          <p:cNvPr id="10" name="TextBox 9"/>
          <p:cNvSpPr txBox="1"/>
          <p:nvPr/>
        </p:nvSpPr>
        <p:spPr>
          <a:xfrm>
            <a:off x="457200" y="1285143"/>
            <a:ext cx="5943600" cy="400110"/>
          </a:xfrm>
          <a:prstGeom prst="rect">
            <a:avLst/>
          </a:prstGeom>
          <a:noFill/>
        </p:spPr>
        <p:txBody>
          <a:bodyPr wrap="square" rtlCol="0">
            <a:spAutoFit/>
          </a:bodyPr>
          <a:lstStyle/>
          <a:p>
            <a:pPr algn="ctr"/>
            <a:r>
              <a:rPr lang="en-US" sz="2000" b="1" dirty="0" smtClean="0">
                <a:solidFill>
                  <a:srgbClr val="002060"/>
                </a:solidFill>
              </a:rPr>
              <a:t>Matching Reading Genre to Text Structure</a:t>
            </a:r>
            <a:endParaRPr lang="en-US" sz="2000" b="1" dirty="0">
              <a:solidFill>
                <a:srgbClr val="002060"/>
              </a:solidFill>
            </a:endParaRPr>
          </a:p>
        </p:txBody>
      </p:sp>
      <p:sp>
        <p:nvSpPr>
          <p:cNvPr id="6" name="TextBox 5"/>
          <p:cNvSpPr txBox="1"/>
          <p:nvPr/>
        </p:nvSpPr>
        <p:spPr>
          <a:xfrm>
            <a:off x="1676400" y="228600"/>
            <a:ext cx="4724400" cy="677108"/>
          </a:xfrm>
          <a:prstGeom prst="rect">
            <a:avLst/>
          </a:prstGeom>
          <a:noFill/>
        </p:spPr>
        <p:txBody>
          <a:bodyPr wrap="square" rtlCol="0">
            <a:spAutoFit/>
          </a:bodyPr>
          <a:lstStyle/>
          <a:p>
            <a:r>
              <a:rPr lang="en-US" sz="2000" b="1" u="sng" dirty="0" smtClean="0">
                <a:solidFill>
                  <a:srgbClr val="C00000"/>
                </a:solidFill>
                <a:effectLst>
                  <a:outerShdw blurRad="38100" dist="38100" dir="2700000" algn="tl">
                    <a:srgbClr val="000000">
                      <a:alpha val="43137"/>
                    </a:srgbClr>
                  </a:outerShdw>
                </a:effectLst>
              </a:rPr>
              <a:t>Know text structures</a:t>
            </a:r>
            <a:r>
              <a:rPr lang="en-US" sz="2000" dirty="0" smtClean="0">
                <a:solidFill>
                  <a:srgbClr val="C00000"/>
                </a:solidFill>
              </a:rPr>
              <a:t>.  </a:t>
            </a:r>
            <a:r>
              <a:rPr lang="en-US" b="1" dirty="0" smtClean="0">
                <a:solidFill>
                  <a:srgbClr val="C00000"/>
                </a:solidFill>
              </a:rPr>
              <a:t>Text structures parallel comprehension skills and language functions.</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9"/>
                                        </p:tgtEl>
                                      </p:cBhvr>
                                    </p:animEffect>
                                    <p:animScale>
                                      <p:cBhvr>
                                        <p:cTn id="7" dur="250" autoRev="1" fill="hold"/>
                                        <p:tgtEl>
                                          <p:spTgt spid="9"/>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fltVal val="0"/>
                                          </p:val>
                                        </p:tav>
                                        <p:tav tm="100000">
                                          <p:val>
                                            <p:strVal val="#ppt_h"/>
                                          </p:val>
                                        </p:tav>
                                      </p:tavLst>
                                    </p:anim>
                                    <p:anim calcmode="lin" valueType="num">
                                      <p:cBhvr>
                                        <p:cTn id="24"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19</a:t>
            </a:fld>
            <a:endParaRPr lang="en-US"/>
          </a:p>
        </p:txBody>
      </p:sp>
      <p:graphicFrame>
        <p:nvGraphicFramePr>
          <p:cNvPr id="5" name="Table 4"/>
          <p:cNvGraphicFramePr>
            <a:graphicFrameLocks noGrp="1"/>
          </p:cNvGraphicFramePr>
          <p:nvPr/>
        </p:nvGraphicFramePr>
        <p:xfrm>
          <a:off x="381000" y="1828800"/>
          <a:ext cx="6026150" cy="6609080"/>
        </p:xfrm>
        <a:graphic>
          <a:graphicData uri="http://schemas.openxmlformats.org/drawingml/2006/table">
            <a:tbl>
              <a:tblPr firstRow="1" bandRow="1">
                <a:tableStyleId>{5940675A-B579-460E-94D1-54222C63F5DA}</a:tableStyleId>
              </a:tblPr>
              <a:tblGrid>
                <a:gridCol w="1447800"/>
                <a:gridCol w="2327910"/>
                <a:gridCol w="116840"/>
                <a:gridCol w="2133600"/>
              </a:tblGrid>
              <a:tr h="142240">
                <a:tc>
                  <a:txBody>
                    <a:bodyPr/>
                    <a:lstStyle/>
                    <a:p>
                      <a:pPr algn="l"/>
                      <a:r>
                        <a:rPr lang="en-US" sz="1600" b="1" i="1" u="none" dirty="0" smtClean="0">
                          <a:solidFill>
                            <a:srgbClr val="002060"/>
                          </a:solidFill>
                          <a:effectLst>
                            <a:outerShdw blurRad="38100" dist="38100" dir="2700000" algn="tl">
                              <a:srgbClr val="000000">
                                <a:alpha val="43137"/>
                              </a:srgbClr>
                            </a:outerShdw>
                          </a:effectLst>
                        </a:rPr>
                        <a:t>Text</a:t>
                      </a:r>
                      <a:r>
                        <a:rPr lang="en-US" sz="1600" b="1" i="1" u="none" baseline="0" dirty="0" smtClean="0">
                          <a:solidFill>
                            <a:srgbClr val="002060"/>
                          </a:solidFill>
                          <a:effectLst>
                            <a:outerShdw blurRad="38100" dist="38100" dir="2700000" algn="tl">
                              <a:srgbClr val="000000">
                                <a:alpha val="43137"/>
                              </a:srgbClr>
                            </a:outerShdw>
                          </a:effectLst>
                        </a:rPr>
                        <a:t> Structures</a:t>
                      </a:r>
                      <a:endParaRPr lang="en-US" sz="1600" b="1" i="1" u="none" dirty="0">
                        <a:solidFill>
                          <a:srgbClr val="002060"/>
                        </a:solidFill>
                        <a:effectLst>
                          <a:outerShdw blurRad="38100" dist="38100" dir="2700000" algn="tl">
                            <a:srgbClr val="000000">
                              <a:alpha val="43137"/>
                            </a:srgbClr>
                          </a:outerShdw>
                        </a:effectLst>
                      </a:endParaRPr>
                    </a:p>
                  </a:txBody>
                  <a:tcPr anchor="ctr">
                    <a:solidFill>
                      <a:schemeClr val="bg1">
                        <a:lumMod val="85000"/>
                      </a:schemeClr>
                    </a:solidFill>
                  </a:tcPr>
                </a:tc>
                <a:tc gridSpan="3">
                  <a:txBody>
                    <a:bodyPr/>
                    <a:lstStyle/>
                    <a:p>
                      <a:pPr algn="l"/>
                      <a:r>
                        <a:rPr lang="en-US" sz="1600" b="1" i="1" u="none" dirty="0" smtClean="0">
                          <a:solidFill>
                            <a:srgbClr val="002060"/>
                          </a:solidFill>
                          <a:effectLst>
                            <a:outerShdw blurRad="38100" dist="38100" dir="2700000" algn="tl">
                              <a:srgbClr val="000000">
                                <a:alpha val="43137"/>
                              </a:srgbClr>
                            </a:outerShdw>
                          </a:effectLst>
                        </a:rPr>
                        <a:t>as….. </a:t>
                      </a:r>
                      <a:r>
                        <a:rPr lang="en-US" sz="2000" b="1" i="1" u="none" dirty="0" smtClean="0">
                          <a:solidFill>
                            <a:srgbClr val="002060"/>
                          </a:solidFill>
                          <a:effectLst>
                            <a:outerShdw blurRad="38100" dist="38100" dir="2700000" algn="tl">
                              <a:srgbClr val="000000">
                                <a:alpha val="43137"/>
                              </a:srgbClr>
                            </a:outerShdw>
                          </a:effectLst>
                        </a:rPr>
                        <a:t>Comprehension Skills</a:t>
                      </a:r>
                      <a:endParaRPr lang="en-US" sz="2000" b="1" i="1" u="none" dirty="0">
                        <a:solidFill>
                          <a:srgbClr val="002060"/>
                        </a:solidFill>
                        <a:effectLst>
                          <a:outerShdw blurRad="38100" dist="38100" dir="2700000" algn="tl">
                            <a:srgbClr val="000000">
                              <a:alpha val="43137"/>
                            </a:srgbClr>
                          </a:outerShdw>
                        </a:effectLst>
                      </a:endParaRPr>
                    </a:p>
                  </a:txBody>
                  <a:tcPr anchor="ctr">
                    <a:solidFill>
                      <a:schemeClr val="bg1">
                        <a:lumMod val="85000"/>
                      </a:schemeClr>
                    </a:solidFill>
                  </a:tcPr>
                </a:tc>
                <a:tc hMerge="1">
                  <a:txBody>
                    <a:bodyPr/>
                    <a:lstStyle/>
                    <a:p>
                      <a:endParaRPr lang="en-US"/>
                    </a:p>
                  </a:txBody>
                  <a:tcPr/>
                </a:tc>
                <a:tc hMerge="1">
                  <a:txBody>
                    <a:bodyPr/>
                    <a:lstStyle/>
                    <a:p>
                      <a:endParaRPr lang="en-US"/>
                    </a:p>
                  </a:txBody>
                  <a:tcPr/>
                </a:tc>
              </a:tr>
              <a:tr h="391160">
                <a:tc rowSpan="2">
                  <a:txBody>
                    <a:bodyPr/>
                    <a:lstStyle/>
                    <a:p>
                      <a:r>
                        <a:rPr lang="en-US" sz="1600" b="1" u="none" dirty="0" smtClean="0">
                          <a:solidFill>
                            <a:srgbClr val="002060"/>
                          </a:solidFill>
                        </a:rPr>
                        <a:t>Cause and Effect</a:t>
                      </a:r>
                      <a:endParaRPr lang="en-US" sz="1600" b="1" u="none" dirty="0">
                        <a:solidFill>
                          <a:srgbClr val="002060"/>
                        </a:solidFill>
                      </a:endParaRPr>
                    </a:p>
                  </a:txBody>
                  <a:tcPr>
                    <a:solidFill>
                      <a:schemeClr val="bg1">
                        <a:lumMod val="85000"/>
                      </a:schemeClr>
                    </a:solidFill>
                  </a:tcPr>
                </a:tc>
                <a:tc gridSpan="3">
                  <a:txBody>
                    <a:bodyPr/>
                    <a:lstStyle/>
                    <a:p>
                      <a:r>
                        <a:rPr lang="en-US" sz="1600" b="1" u="none" dirty="0" smtClean="0">
                          <a:solidFill>
                            <a:srgbClr val="002060"/>
                          </a:solidFill>
                        </a:rPr>
                        <a:t>Cause and Effect</a:t>
                      </a:r>
                      <a:r>
                        <a:rPr lang="en-US" sz="1600" b="1" u="none" baseline="0" dirty="0" smtClean="0">
                          <a:solidFill>
                            <a:srgbClr val="002060"/>
                          </a:solidFill>
                        </a:rPr>
                        <a:t> </a:t>
                      </a:r>
                      <a:r>
                        <a:rPr lang="en-US" sz="1600" b="1" i="1" u="none" baseline="0" dirty="0" smtClean="0">
                          <a:solidFill>
                            <a:srgbClr val="002060"/>
                          </a:solidFill>
                        </a:rPr>
                        <a:t>Sub-Categories</a:t>
                      </a:r>
                      <a:endParaRPr lang="en-US" sz="1000" b="1" i="1" u="none" dirty="0" smtClean="0">
                        <a:solidFill>
                          <a:srgbClr val="002060"/>
                        </a:solidFill>
                      </a:endParaRP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77240">
                <a:tc vMerge="1">
                  <a:txBody>
                    <a:bodyPr/>
                    <a:lstStyle/>
                    <a:p>
                      <a:endParaRPr lang="en-US"/>
                    </a:p>
                  </a:txBody>
                  <a:tcPr/>
                </a:tc>
                <a:tc>
                  <a:txBody>
                    <a:bodyPr/>
                    <a:lstStyle/>
                    <a:p>
                      <a:r>
                        <a:rPr lang="en-US" sz="1600" b="1" u="none" dirty="0" smtClean="0">
                          <a:solidFill>
                            <a:srgbClr val="002060"/>
                          </a:solidFill>
                        </a:rPr>
                        <a:t>Predicting</a:t>
                      </a:r>
                      <a:r>
                        <a:rPr lang="en-US" sz="1600" b="1" u="none" baseline="0" dirty="0" smtClean="0">
                          <a:solidFill>
                            <a:srgbClr val="002060"/>
                          </a:solidFill>
                        </a:rPr>
                        <a:t> Outcomes</a:t>
                      </a:r>
                    </a:p>
                    <a:p>
                      <a:r>
                        <a:rPr lang="en-US" sz="1600" b="1" u="none" baseline="0" dirty="0" smtClean="0">
                          <a:solidFill>
                            <a:srgbClr val="002060"/>
                          </a:solidFill>
                        </a:rPr>
                        <a:t>Prediction</a:t>
                      </a:r>
                    </a:p>
                    <a:p>
                      <a:r>
                        <a:rPr lang="en-US" sz="1600" b="1" u="none" baseline="0" dirty="0" smtClean="0">
                          <a:solidFill>
                            <a:srgbClr val="002060"/>
                          </a:solidFill>
                        </a:rPr>
                        <a:t>Inference</a:t>
                      </a:r>
                      <a:endParaRPr lang="en-US" sz="1000" b="1" u="none" dirty="0">
                        <a:solidFill>
                          <a:srgbClr val="002060"/>
                        </a:solidFill>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r>
                        <a:rPr lang="en-US" sz="1600" b="1" u="none" dirty="0" smtClean="0">
                          <a:solidFill>
                            <a:srgbClr val="002060"/>
                          </a:solidFill>
                        </a:rPr>
                        <a:t>Drawing</a:t>
                      </a:r>
                      <a:r>
                        <a:rPr lang="en-US" sz="1600" b="1" u="none" baseline="0" dirty="0" smtClean="0">
                          <a:solidFill>
                            <a:srgbClr val="002060"/>
                          </a:solidFill>
                        </a:rPr>
                        <a:t> Conclusions</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r>
              <a:tr h="365760">
                <a:tc rowSpan="2">
                  <a:txBody>
                    <a:bodyPr/>
                    <a:lstStyle/>
                    <a:p>
                      <a:r>
                        <a:rPr lang="en-US" sz="1600" b="1" u="none" dirty="0" smtClean="0">
                          <a:solidFill>
                            <a:srgbClr val="002060"/>
                          </a:solidFill>
                        </a:rPr>
                        <a:t>Sequence</a:t>
                      </a:r>
                      <a:endParaRPr lang="en-US" sz="1600" b="1" u="none" dirty="0">
                        <a:solidFill>
                          <a:srgbClr val="002060"/>
                        </a:solidFill>
                      </a:endParaRPr>
                    </a:p>
                  </a:txBody>
                  <a:tcPr>
                    <a:solidFill>
                      <a:schemeClr val="bg1">
                        <a:lumMod val="85000"/>
                      </a:schemeClr>
                    </a:solidFill>
                  </a:tcPr>
                </a:tc>
                <a:tc gridSpan="3">
                  <a:txBody>
                    <a:bodyPr/>
                    <a:lstStyle/>
                    <a:p>
                      <a:r>
                        <a:rPr lang="en-US" sz="1600" b="1" u="none" dirty="0" smtClean="0">
                          <a:solidFill>
                            <a:srgbClr val="002060"/>
                          </a:solidFill>
                        </a:rPr>
                        <a:t>Sequence </a:t>
                      </a:r>
                      <a:r>
                        <a:rPr lang="en-US" sz="1600" b="1" i="1" u="none" baseline="0" dirty="0" smtClean="0">
                          <a:solidFill>
                            <a:srgbClr val="002060"/>
                          </a:solidFill>
                        </a:rPr>
                        <a:t>Sub-Categories</a:t>
                      </a:r>
                      <a:endParaRPr lang="en-US" sz="1000" b="1" i="1" u="none" dirty="0" smtClean="0">
                        <a:solidFill>
                          <a:srgbClr val="002060"/>
                        </a:solidFill>
                      </a:endParaRPr>
                    </a:p>
                  </a:txBody>
                  <a:tcPr/>
                </a:tc>
                <a:tc hMerge="1">
                  <a:txBody>
                    <a:bodyPr/>
                    <a:lstStyle/>
                    <a:p>
                      <a:endParaRPr lang="en-US"/>
                    </a:p>
                  </a:txBody>
                  <a:tcPr/>
                </a:tc>
                <a:tc hMerge="1">
                  <a:txBody>
                    <a:bodyPr/>
                    <a:lstStyle/>
                    <a:p>
                      <a:endParaRPr lang="en-US"/>
                    </a:p>
                  </a:txBody>
                  <a:tcPr/>
                </a:tc>
              </a:tr>
              <a:tr h="777240">
                <a:tc vMerge="1">
                  <a:txBody>
                    <a:bodyPr/>
                    <a:lstStyle/>
                    <a:p>
                      <a:endParaRPr lang="en-US"/>
                    </a:p>
                  </a:txBody>
                  <a:tcPr/>
                </a:tc>
                <a:tc>
                  <a:txBody>
                    <a:bodyPr/>
                    <a:lstStyle/>
                    <a:p>
                      <a:r>
                        <a:rPr lang="en-US" sz="1600" b="1" u="none" dirty="0" smtClean="0">
                          <a:solidFill>
                            <a:srgbClr val="002060"/>
                          </a:solidFill>
                        </a:rPr>
                        <a:t>Main Idea and Details  </a:t>
                      </a:r>
                    </a:p>
                    <a:p>
                      <a:r>
                        <a:rPr lang="en-US" sz="1600" b="1" u="none" dirty="0" smtClean="0">
                          <a:solidFill>
                            <a:srgbClr val="002060"/>
                          </a:solidFill>
                        </a:rPr>
                        <a:t>Note Taking</a:t>
                      </a:r>
                    </a:p>
                    <a:p>
                      <a:r>
                        <a:rPr lang="en-US" sz="1600" b="1" u="none" dirty="0" smtClean="0">
                          <a:solidFill>
                            <a:srgbClr val="002060"/>
                          </a:solidFill>
                        </a:rPr>
                        <a:t>Following Directions</a:t>
                      </a:r>
                      <a:endParaRPr lang="en-US" sz="1600" b="1" u="none" dirty="0">
                        <a:solidFill>
                          <a:srgbClr val="002060"/>
                        </a:solidFill>
                      </a:endParaRPr>
                    </a:p>
                  </a:txBody>
                  <a:tcPr>
                    <a:lnR w="12700" cap="flat" cmpd="sng" algn="ctr">
                      <a:noFill/>
                      <a:prstDash val="solid"/>
                      <a:round/>
                      <a:headEnd type="none" w="med" len="med"/>
                      <a:tailEnd type="none" w="med" len="med"/>
                    </a:lnR>
                  </a:tcPr>
                </a:tc>
                <a:tc gridSpan="2">
                  <a:txBody>
                    <a:bodyPr/>
                    <a:lstStyle/>
                    <a:p>
                      <a:r>
                        <a:rPr lang="en-US" sz="1600" b="1" u="none" dirty="0" smtClean="0">
                          <a:solidFill>
                            <a:srgbClr val="002060"/>
                          </a:solidFill>
                        </a:rPr>
                        <a:t>Story Structure</a:t>
                      </a:r>
                      <a:endParaRPr lang="en-US" sz="1600" b="1" u="none" dirty="0">
                        <a:solidFill>
                          <a:srgbClr val="002060"/>
                        </a:solidFill>
                      </a:endParaRPr>
                    </a:p>
                    <a:p>
                      <a:r>
                        <a:rPr lang="en-US" sz="1600" b="1" u="none" dirty="0" smtClean="0">
                          <a:solidFill>
                            <a:srgbClr val="002060"/>
                          </a:solidFill>
                        </a:rPr>
                        <a:t>Text</a:t>
                      </a:r>
                      <a:r>
                        <a:rPr lang="en-US" sz="1600" b="1" u="none" baseline="0" dirty="0" smtClean="0">
                          <a:solidFill>
                            <a:srgbClr val="002060"/>
                          </a:solidFill>
                        </a:rPr>
                        <a:t> Organization</a:t>
                      </a:r>
                    </a:p>
                    <a:p>
                      <a:r>
                        <a:rPr lang="en-US" sz="1600" b="1" u="none" baseline="0" dirty="0" smtClean="0">
                          <a:solidFill>
                            <a:srgbClr val="002060"/>
                          </a:solidFill>
                        </a:rPr>
                        <a:t>Summarizing</a:t>
                      </a:r>
                      <a:endParaRPr lang="en-US" sz="1000" b="1" u="none" dirty="0" smtClean="0">
                        <a:solidFill>
                          <a:srgbClr val="002060"/>
                        </a:solidFill>
                      </a:endParaRPr>
                    </a:p>
                  </a:txBody>
                  <a:tcPr>
                    <a:lnL w="12700" cap="flat" cmpd="sng" algn="ctr">
                      <a:noFill/>
                      <a:prstDash val="solid"/>
                      <a:round/>
                      <a:headEnd type="none" w="med" len="med"/>
                      <a:tailEnd type="none" w="med" len="med"/>
                    </a:lnL>
                  </a:tcPr>
                </a:tc>
                <a:tc hMerge="1">
                  <a:txBody>
                    <a:bodyPr/>
                    <a:lstStyle/>
                    <a:p>
                      <a:endParaRPr lang="en-US" sz="1000" b="1" u="none" dirty="0" smtClean="0">
                        <a:solidFill>
                          <a:srgbClr val="002060"/>
                        </a:solidFill>
                      </a:endParaRPr>
                    </a:p>
                  </a:txBody>
                  <a:tcPr>
                    <a:lnL w="12700" cap="flat" cmpd="sng" algn="ctr">
                      <a:noFill/>
                      <a:prstDash val="solid"/>
                      <a:round/>
                      <a:headEnd type="none" w="med" len="med"/>
                      <a:tailEnd type="none" w="med" len="med"/>
                    </a:lnL>
                  </a:tcPr>
                </a:tc>
              </a:tr>
              <a:tr h="365760">
                <a:tc rowSpan="2">
                  <a:txBody>
                    <a:bodyPr/>
                    <a:lstStyle/>
                    <a:p>
                      <a:r>
                        <a:rPr lang="en-US" sz="1600" b="1" u="none" dirty="0" smtClean="0">
                          <a:solidFill>
                            <a:srgbClr val="002060"/>
                          </a:solidFill>
                        </a:rPr>
                        <a:t>Compare and Contrast</a:t>
                      </a:r>
                      <a:endParaRPr lang="en-US" sz="1600" b="1" u="none" dirty="0">
                        <a:solidFill>
                          <a:srgbClr val="002060"/>
                        </a:solidFill>
                      </a:endParaRPr>
                    </a:p>
                  </a:txBody>
                  <a:tcPr>
                    <a:solidFill>
                      <a:schemeClr val="bg1">
                        <a:lumMod val="85000"/>
                      </a:schemeClr>
                    </a:solidFill>
                  </a:tcPr>
                </a:tc>
                <a:tc gridSpan="3">
                  <a:txBody>
                    <a:bodyPr/>
                    <a:lstStyle/>
                    <a:p>
                      <a:r>
                        <a:rPr lang="en-US" sz="1600" b="1" u="none" dirty="0" smtClean="0">
                          <a:solidFill>
                            <a:srgbClr val="002060"/>
                          </a:solidFill>
                        </a:rPr>
                        <a:t>Compare and Contrast </a:t>
                      </a:r>
                      <a:r>
                        <a:rPr lang="en-US" sz="1600" b="1" i="1" u="none" baseline="0" dirty="0" smtClean="0">
                          <a:solidFill>
                            <a:srgbClr val="002060"/>
                          </a:solidFill>
                        </a:rPr>
                        <a:t>Sub-Categories</a:t>
                      </a:r>
                      <a:endParaRPr lang="en-US" sz="1000" b="1" i="1" u="none" dirty="0" smtClean="0">
                        <a:solidFill>
                          <a:srgbClr val="002060"/>
                        </a:solidFill>
                      </a:endParaRPr>
                    </a:p>
                  </a:txBody>
                  <a:tcPr/>
                </a:tc>
                <a:tc hMerge="1">
                  <a:txBody>
                    <a:bodyPr/>
                    <a:lstStyle/>
                    <a:p>
                      <a:endParaRPr lang="en-US"/>
                    </a:p>
                  </a:txBody>
                  <a:tcPr/>
                </a:tc>
                <a:tc hMerge="1">
                  <a:txBody>
                    <a:bodyPr/>
                    <a:lstStyle/>
                    <a:p>
                      <a:endParaRPr lang="en-US"/>
                    </a:p>
                  </a:txBody>
                  <a:tcPr/>
                </a:tc>
              </a:tr>
              <a:tr h="777240">
                <a:tc vMerge="1">
                  <a:txBody>
                    <a:bodyPr/>
                    <a:lstStyle/>
                    <a:p>
                      <a:endParaRPr lang="en-US"/>
                    </a:p>
                  </a:txBody>
                  <a:tcPr/>
                </a:tc>
                <a:tc gridSpan="3">
                  <a:txBody>
                    <a:bodyPr/>
                    <a:lstStyle/>
                    <a:p>
                      <a:r>
                        <a:rPr lang="en-US" sz="1600" b="1" u="none" dirty="0" smtClean="0">
                          <a:solidFill>
                            <a:srgbClr val="002060"/>
                          </a:solidFill>
                        </a:rPr>
                        <a:t>Fantasy and Realism</a:t>
                      </a:r>
                    </a:p>
                    <a:p>
                      <a:r>
                        <a:rPr lang="en-US" sz="1600" b="1" u="none" dirty="0" smtClean="0">
                          <a:solidFill>
                            <a:srgbClr val="002060"/>
                          </a:solidFill>
                        </a:rPr>
                        <a:t>Fact</a:t>
                      </a:r>
                      <a:r>
                        <a:rPr lang="en-US" sz="1600" b="1" u="none" baseline="0" dirty="0" smtClean="0">
                          <a:solidFill>
                            <a:srgbClr val="002060"/>
                          </a:solidFill>
                        </a:rPr>
                        <a:t> and Opinion</a:t>
                      </a:r>
                      <a:endParaRPr lang="en-US" sz="1000" b="1" u="none" baseline="0" dirty="0" smtClean="0">
                        <a:solidFill>
                          <a:srgbClr val="002060"/>
                        </a:solidFill>
                      </a:endParaRPr>
                    </a:p>
                    <a:p>
                      <a:r>
                        <a:rPr lang="en-US" sz="1600" b="1" u="none" baseline="0" dirty="0" smtClean="0">
                          <a:solidFill>
                            <a:srgbClr val="002060"/>
                          </a:solidFill>
                        </a:rPr>
                        <a:t>Analyzing </a:t>
                      </a:r>
                      <a:endParaRPr lang="en-US" sz="1600" b="1" u="none" dirty="0">
                        <a:solidFill>
                          <a:srgbClr val="002060"/>
                        </a:solidFill>
                      </a:endParaRPr>
                    </a:p>
                  </a:txBody>
                  <a:tcPr/>
                </a:tc>
                <a:tc hMerge="1">
                  <a:txBody>
                    <a:bodyPr/>
                    <a:lstStyle/>
                    <a:p>
                      <a:endParaRPr lang="en-US"/>
                    </a:p>
                  </a:txBody>
                  <a:tcPr/>
                </a:tc>
                <a:tc hMerge="1">
                  <a:txBody>
                    <a:bodyPr/>
                    <a:lstStyle/>
                    <a:p>
                      <a:endParaRPr lang="en-US"/>
                    </a:p>
                  </a:txBody>
                  <a:tcPr/>
                </a:tc>
              </a:tr>
              <a:tr h="365760">
                <a:tc rowSpan="2">
                  <a:txBody>
                    <a:bodyPr/>
                    <a:lstStyle/>
                    <a:p>
                      <a:r>
                        <a:rPr lang="en-US" sz="1600" b="1" u="none" dirty="0" smtClean="0">
                          <a:solidFill>
                            <a:srgbClr val="002060"/>
                          </a:solidFill>
                        </a:rPr>
                        <a:t>Description</a:t>
                      </a:r>
                      <a:endParaRPr lang="en-US" sz="1600" b="1" u="none" dirty="0">
                        <a:solidFill>
                          <a:srgbClr val="002060"/>
                        </a:solidFill>
                      </a:endParaRPr>
                    </a:p>
                  </a:txBody>
                  <a:tcPr>
                    <a:solidFill>
                      <a:schemeClr val="bg1">
                        <a:lumMod val="85000"/>
                      </a:schemeClr>
                    </a:solidFill>
                  </a:tcPr>
                </a:tc>
                <a:tc gridSpan="3">
                  <a:txBody>
                    <a:bodyPr/>
                    <a:lstStyle/>
                    <a:p>
                      <a:r>
                        <a:rPr lang="en-US" sz="1600" b="1" u="none" dirty="0" smtClean="0">
                          <a:solidFill>
                            <a:srgbClr val="002060"/>
                          </a:solidFill>
                        </a:rPr>
                        <a:t>Description </a:t>
                      </a:r>
                      <a:r>
                        <a:rPr lang="en-US" sz="1600" b="1" i="1" u="none" baseline="0" dirty="0" smtClean="0">
                          <a:solidFill>
                            <a:srgbClr val="002060"/>
                          </a:solidFill>
                        </a:rPr>
                        <a:t>Sub-Categories</a:t>
                      </a:r>
                      <a:endParaRPr lang="en-US" sz="1600" b="1" i="1" u="none" dirty="0" smtClean="0">
                        <a:solidFill>
                          <a:srgbClr val="002060"/>
                        </a:solidFill>
                      </a:endParaRPr>
                    </a:p>
                  </a:txBody>
                  <a:tcPr/>
                </a:tc>
                <a:tc hMerge="1">
                  <a:txBody>
                    <a:bodyPr/>
                    <a:lstStyle/>
                    <a:p>
                      <a:endParaRPr lang="en-US"/>
                    </a:p>
                  </a:txBody>
                  <a:tcPr/>
                </a:tc>
                <a:tc hMerge="1">
                  <a:txBody>
                    <a:bodyPr/>
                    <a:lstStyle/>
                    <a:p>
                      <a:endParaRPr lang="en-US"/>
                    </a:p>
                  </a:txBody>
                  <a:tcPr/>
                </a:tc>
              </a:tr>
              <a:tr h="777240">
                <a:tc vMerge="1">
                  <a:txBody>
                    <a:bodyPr/>
                    <a:lstStyle/>
                    <a:p>
                      <a:endParaRPr lang="en-US"/>
                    </a:p>
                  </a:txBody>
                  <a:tcPr/>
                </a:tc>
                <a:tc>
                  <a:txBody>
                    <a:bodyPr/>
                    <a:lstStyle/>
                    <a:p>
                      <a:r>
                        <a:rPr lang="en-US" sz="1600" b="1" u="none" dirty="0" smtClean="0">
                          <a:solidFill>
                            <a:srgbClr val="002060"/>
                          </a:solidFill>
                        </a:rPr>
                        <a:t>Generalizations</a:t>
                      </a:r>
                    </a:p>
                    <a:p>
                      <a:r>
                        <a:rPr lang="en-US" sz="1600" b="1" u="none" dirty="0" smtClean="0">
                          <a:solidFill>
                            <a:srgbClr val="002060"/>
                          </a:solidFill>
                        </a:rPr>
                        <a:t>Categorize</a:t>
                      </a:r>
                    </a:p>
                    <a:p>
                      <a:r>
                        <a:rPr lang="en-US" sz="1600" b="1" u="none" dirty="0" smtClean="0">
                          <a:solidFill>
                            <a:srgbClr val="002060"/>
                          </a:solidFill>
                        </a:rPr>
                        <a:t>Classify</a:t>
                      </a:r>
                      <a:endParaRPr lang="en-US" sz="1600" b="1" u="none" dirty="0">
                        <a:solidFill>
                          <a:srgbClr val="002060"/>
                        </a:solidFill>
                      </a:endParaRPr>
                    </a:p>
                  </a:txBody>
                  <a:tcPr>
                    <a:lnR w="12700" cap="flat" cmpd="sng" algn="ctr">
                      <a:noFill/>
                      <a:prstDash val="solid"/>
                      <a:round/>
                      <a:headEnd type="none" w="med" len="med"/>
                      <a:tailEnd type="none" w="med" len="med"/>
                    </a:lnR>
                  </a:tcPr>
                </a:tc>
                <a:tc gridSpan="2">
                  <a:txBody>
                    <a:bodyPr/>
                    <a:lstStyle/>
                    <a:p>
                      <a:r>
                        <a:rPr lang="en-US" sz="1600" b="1" u="none" dirty="0" smtClean="0">
                          <a:solidFill>
                            <a:srgbClr val="002060"/>
                          </a:solidFill>
                        </a:rPr>
                        <a:t>Reports Arranged by Categories</a:t>
                      </a:r>
                      <a:endParaRPr lang="en-US" sz="1600" b="1" u="none" dirty="0">
                        <a:solidFill>
                          <a:srgbClr val="002060"/>
                        </a:solidFill>
                      </a:endParaRPr>
                    </a:p>
                  </a:txBody>
                  <a:tcPr>
                    <a:lnL w="12700" cap="flat" cmpd="sng" algn="ctr">
                      <a:noFill/>
                      <a:prstDash val="solid"/>
                      <a:round/>
                      <a:headEnd type="none" w="med" len="med"/>
                      <a:tailEnd type="none" w="med" len="med"/>
                    </a:lnL>
                  </a:tcPr>
                </a:tc>
                <a:tc hMerge="1">
                  <a:txBody>
                    <a:bodyPr/>
                    <a:lstStyle/>
                    <a:p>
                      <a:endParaRPr lang="en-US"/>
                    </a:p>
                  </a:txBody>
                  <a:tcPr/>
                </a:tc>
              </a:tr>
              <a:tr h="365760">
                <a:tc rowSpan="2">
                  <a:txBody>
                    <a:bodyPr/>
                    <a:lstStyle/>
                    <a:p>
                      <a:r>
                        <a:rPr lang="en-US" sz="1600" b="1" u="none" dirty="0" smtClean="0">
                          <a:solidFill>
                            <a:srgbClr val="002060"/>
                          </a:solidFill>
                        </a:rPr>
                        <a:t>Problem and Solution</a:t>
                      </a:r>
                      <a:endParaRPr lang="en-US" sz="1600" b="1" u="none" dirty="0">
                        <a:solidFill>
                          <a:srgbClr val="002060"/>
                        </a:solidFill>
                      </a:endParaRPr>
                    </a:p>
                  </a:txBody>
                  <a:tcPr>
                    <a:solidFill>
                      <a:schemeClr val="bg1">
                        <a:lumMod val="85000"/>
                      </a:schemeClr>
                    </a:solidFill>
                  </a:tcPr>
                </a:tc>
                <a:tc gridSpan="3">
                  <a:txBody>
                    <a:bodyPr/>
                    <a:lstStyle/>
                    <a:p>
                      <a:r>
                        <a:rPr lang="en-US" sz="1600" b="1" u="none" dirty="0" smtClean="0">
                          <a:solidFill>
                            <a:srgbClr val="002060"/>
                          </a:solidFill>
                        </a:rPr>
                        <a:t>Problem and Solution </a:t>
                      </a:r>
                      <a:r>
                        <a:rPr lang="en-US" sz="1600" b="1" i="1" u="none" baseline="0" dirty="0" smtClean="0">
                          <a:solidFill>
                            <a:srgbClr val="002060"/>
                          </a:solidFill>
                        </a:rPr>
                        <a:t>Sub-Categories</a:t>
                      </a:r>
                      <a:endParaRPr lang="en-US" sz="1600" b="1" i="1" u="none" dirty="0" smtClean="0">
                        <a:solidFill>
                          <a:srgbClr val="002060"/>
                        </a:solidFill>
                      </a:endParaRPr>
                    </a:p>
                  </a:txBody>
                  <a:tcPr/>
                </a:tc>
                <a:tc hMerge="1">
                  <a:txBody>
                    <a:bodyPr/>
                    <a:lstStyle/>
                    <a:p>
                      <a:endParaRPr lang="en-US"/>
                    </a:p>
                  </a:txBody>
                  <a:tcPr/>
                </a:tc>
                <a:tc hMerge="1">
                  <a:txBody>
                    <a:bodyPr/>
                    <a:lstStyle/>
                    <a:p>
                      <a:endParaRPr lang="en-US"/>
                    </a:p>
                  </a:txBody>
                  <a:tcPr/>
                </a:tc>
              </a:tr>
              <a:tr h="777240">
                <a:tc vMerge="1">
                  <a:txBody>
                    <a:bodyPr/>
                    <a:lstStyle/>
                    <a:p>
                      <a:endParaRPr lang="en-US"/>
                    </a:p>
                  </a:txBody>
                  <a:tcPr/>
                </a:tc>
                <a:tc gridSpan="2">
                  <a:txBody>
                    <a:bodyPr/>
                    <a:lstStyle/>
                    <a:p>
                      <a:r>
                        <a:rPr lang="en-US" sz="1600" b="1" u="none" dirty="0" smtClean="0">
                          <a:solidFill>
                            <a:srgbClr val="002060"/>
                          </a:solidFill>
                        </a:rPr>
                        <a:t>Evaluating</a:t>
                      </a:r>
                    </a:p>
                    <a:p>
                      <a:r>
                        <a:rPr lang="en-US" sz="1600" b="1" u="none" dirty="0" smtClean="0">
                          <a:solidFill>
                            <a:srgbClr val="002060"/>
                          </a:solidFill>
                        </a:rPr>
                        <a:t>Propaganda</a:t>
                      </a:r>
                    </a:p>
                    <a:p>
                      <a:r>
                        <a:rPr lang="en-US" sz="1600" b="1" u="none" dirty="0" smtClean="0">
                          <a:solidFill>
                            <a:srgbClr val="002060"/>
                          </a:solidFill>
                        </a:rPr>
                        <a:t>Making</a:t>
                      </a:r>
                      <a:r>
                        <a:rPr lang="en-US" sz="1600" b="1" u="none" baseline="0" dirty="0" smtClean="0">
                          <a:solidFill>
                            <a:srgbClr val="002060"/>
                          </a:solidFill>
                        </a:rPr>
                        <a:t> Judgments</a:t>
                      </a:r>
                    </a:p>
                    <a:p>
                      <a:r>
                        <a:rPr lang="en-US" sz="1600" b="1" u="none" baseline="0" dirty="0" smtClean="0">
                          <a:solidFill>
                            <a:srgbClr val="002060"/>
                          </a:solidFill>
                        </a:rPr>
                        <a:t>Author’s Purpose</a:t>
                      </a:r>
                      <a:endParaRPr lang="en-US" sz="1000" b="1" u="none" dirty="0">
                        <a:solidFill>
                          <a:srgbClr val="002060"/>
                        </a:solidFill>
                      </a:endParaRPr>
                    </a:p>
                  </a:txBody>
                  <a:tcPr>
                    <a:lnR w="12700" cap="flat" cmpd="sng" algn="ctr">
                      <a:noFill/>
                      <a:prstDash val="solid"/>
                      <a:round/>
                      <a:headEnd type="none" w="med" len="med"/>
                      <a:tailEnd type="none" w="med" len="med"/>
                    </a:lnR>
                  </a:tcPr>
                </a:tc>
                <a:tc hMerge="1">
                  <a:txBody>
                    <a:bodyPr/>
                    <a:lstStyle/>
                    <a:p>
                      <a:endParaRPr lang="en-US" sz="1600" b="1" u="none" dirty="0">
                        <a:solidFill>
                          <a:srgbClr val="002060"/>
                        </a:solidFill>
                      </a:endParaRPr>
                    </a:p>
                  </a:txBody>
                  <a:tcPr/>
                </a:tc>
                <a:tc>
                  <a:txBody>
                    <a:bodyPr/>
                    <a:lstStyle/>
                    <a:p>
                      <a:r>
                        <a:rPr lang="en-US" sz="1600" b="1" u="none" dirty="0" smtClean="0">
                          <a:solidFill>
                            <a:srgbClr val="002060"/>
                          </a:solidFill>
                        </a:rPr>
                        <a:t>Interpretation</a:t>
                      </a:r>
                    </a:p>
                    <a:p>
                      <a:r>
                        <a:rPr lang="en-US" sz="1600" b="1" u="none" dirty="0" smtClean="0">
                          <a:solidFill>
                            <a:srgbClr val="002060"/>
                          </a:solidFill>
                        </a:rPr>
                        <a:t>Hypothesis *</a:t>
                      </a:r>
                      <a:endParaRPr lang="en-US" sz="1600" b="1" u="none" dirty="0">
                        <a:solidFill>
                          <a:srgbClr val="002060"/>
                        </a:solidFill>
                      </a:endParaRPr>
                    </a:p>
                  </a:txBody>
                  <a:tcPr>
                    <a:lnL w="12700" cap="flat" cmpd="sng" algn="ctr">
                      <a:noFill/>
                      <a:prstDash val="solid"/>
                      <a:round/>
                      <a:headEnd type="none" w="med" len="med"/>
                      <a:tailEnd type="none" w="med" len="med"/>
                    </a:lnL>
                  </a:tcPr>
                </a:tc>
              </a:tr>
            </a:tbl>
          </a:graphicData>
        </a:graphic>
      </p:graphicFrame>
      <p:sp>
        <p:nvSpPr>
          <p:cNvPr id="6" name="Oval 5"/>
          <p:cNvSpPr/>
          <p:nvPr/>
        </p:nvSpPr>
        <p:spPr>
          <a:xfrm>
            <a:off x="152400" y="152400"/>
            <a:ext cx="1371600" cy="1295400"/>
          </a:xfrm>
          <a:prstGeom prst="ellipse">
            <a:avLst/>
          </a:prstGeom>
          <a:solidFill>
            <a:schemeClr val="accent4">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400" b="1" dirty="0" smtClean="0">
                <a:solidFill>
                  <a:schemeClr val="tx1"/>
                </a:solidFill>
              </a:rPr>
              <a:t>3</a:t>
            </a:r>
          </a:p>
          <a:p>
            <a:pPr lvl="0" algn="ctr"/>
            <a:r>
              <a:rPr lang="en-US" sz="1400" b="1" dirty="0" smtClean="0">
                <a:solidFill>
                  <a:schemeClr val="tx1"/>
                </a:solidFill>
              </a:rPr>
              <a:t>Parallel the  Text Structure</a:t>
            </a:r>
            <a:endParaRPr lang="en-US" sz="1400" b="1" dirty="0">
              <a:solidFill>
                <a:schemeClr val="tx1"/>
              </a:solidFill>
            </a:endParaRPr>
          </a:p>
        </p:txBody>
      </p:sp>
      <p:sp>
        <p:nvSpPr>
          <p:cNvPr id="8" name="TextBox 7"/>
          <p:cNvSpPr txBox="1"/>
          <p:nvPr/>
        </p:nvSpPr>
        <p:spPr>
          <a:xfrm>
            <a:off x="457200" y="1447800"/>
            <a:ext cx="5867400" cy="400110"/>
          </a:xfrm>
          <a:prstGeom prst="rect">
            <a:avLst/>
          </a:prstGeom>
          <a:noFill/>
        </p:spPr>
        <p:txBody>
          <a:bodyPr wrap="square" rtlCol="0">
            <a:spAutoFit/>
          </a:bodyPr>
          <a:lstStyle/>
          <a:p>
            <a:pPr algn="ctr"/>
            <a:r>
              <a:rPr lang="en-US" sz="2000" b="1" dirty="0" smtClean="0">
                <a:solidFill>
                  <a:srgbClr val="002060"/>
                </a:solidFill>
                <a:effectLst>
                  <a:outerShdw blurRad="38100" dist="38100" dir="2700000" algn="tl">
                    <a:srgbClr val="000000">
                      <a:alpha val="43137"/>
                    </a:srgbClr>
                  </a:outerShdw>
                </a:effectLst>
              </a:rPr>
              <a:t>Text Structures as Comprehension Skills</a:t>
            </a:r>
            <a:endParaRPr lang="en-US" sz="2000" b="1" dirty="0">
              <a:solidFill>
                <a:srgbClr val="002060"/>
              </a:solidFill>
              <a:effectLst>
                <a:outerShdw blurRad="38100" dist="38100" dir="2700000" algn="tl">
                  <a:srgbClr val="000000">
                    <a:alpha val="43137"/>
                  </a:srgbClr>
                </a:outerShdw>
              </a:effectLst>
            </a:endParaRPr>
          </a:p>
        </p:txBody>
      </p:sp>
      <p:sp>
        <p:nvSpPr>
          <p:cNvPr id="7" name="TextBox 6"/>
          <p:cNvSpPr txBox="1"/>
          <p:nvPr/>
        </p:nvSpPr>
        <p:spPr>
          <a:xfrm>
            <a:off x="1828800" y="304800"/>
            <a:ext cx="4724400" cy="954107"/>
          </a:xfrm>
          <a:prstGeom prst="rect">
            <a:avLst/>
          </a:prstGeom>
          <a:noFill/>
        </p:spPr>
        <p:txBody>
          <a:bodyPr wrap="square" rtlCol="0">
            <a:spAutoFit/>
          </a:bodyPr>
          <a:lstStyle/>
          <a:p>
            <a:r>
              <a:rPr lang="en-US" b="1" dirty="0" smtClean="0">
                <a:solidFill>
                  <a:srgbClr val="C00000"/>
                </a:solidFill>
              </a:rPr>
              <a:t>Know the </a:t>
            </a:r>
            <a:r>
              <a:rPr lang="en-US" sz="2000" b="1" u="sng" dirty="0" smtClean="0">
                <a:solidFill>
                  <a:srgbClr val="C00000"/>
                </a:solidFill>
                <a:effectLst>
                  <a:outerShdw blurRad="38100" dist="38100" dir="2700000" algn="tl">
                    <a:srgbClr val="000000">
                      <a:alpha val="43137"/>
                    </a:srgbClr>
                  </a:outerShdw>
                </a:effectLst>
              </a:rPr>
              <a:t>Sub-Groups</a:t>
            </a:r>
            <a:r>
              <a:rPr lang="en-US" b="1" dirty="0" smtClean="0">
                <a:solidFill>
                  <a:srgbClr val="C00000"/>
                </a:solidFill>
              </a:rPr>
              <a:t> of the common text structures.  These are your comprehension skill parallels!</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6858000" cy="9144000"/>
          </a:xfrm>
          <a:prstGeom prst="rect">
            <a:avLst/>
          </a:prstGeom>
          <a:solidFill>
            <a:schemeClr val="accent1">
              <a:lumMod val="40000"/>
              <a:lumOff val="6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5800" y="6934200"/>
            <a:ext cx="5715000" cy="707886"/>
          </a:xfrm>
          <a:prstGeom prst="rect">
            <a:avLst/>
          </a:prstGeom>
          <a:solidFill>
            <a:srgbClr val="FFDC97"/>
          </a:solidFill>
          <a:effectLst>
            <a:softEdge rad="317500"/>
          </a:effectLst>
        </p:spPr>
        <p:txBody>
          <a:bodyPr wrap="square" rtlCol="0">
            <a:spAutoFit/>
          </a:bodyPr>
          <a:lstStyle/>
          <a:p>
            <a:pPr marL="169863" indent="-169863">
              <a:buFont typeface="Arial" pitchFamily="34" charset="0"/>
              <a:buChar char="•"/>
            </a:pPr>
            <a:r>
              <a:rPr lang="en-US" sz="2000" dirty="0" smtClean="0">
                <a:solidFill>
                  <a:srgbClr val="002060"/>
                </a:solidFill>
              </a:rPr>
              <a:t>Understanding text structures prepare students to become writers.</a:t>
            </a:r>
            <a:endParaRPr lang="en-US" sz="2000" dirty="0">
              <a:solidFill>
                <a:srgbClr val="002060"/>
              </a:solidFill>
            </a:endParaRPr>
          </a:p>
        </p:txBody>
      </p:sp>
      <p:sp>
        <p:nvSpPr>
          <p:cNvPr id="4" name="Slide Number Placeholder 3"/>
          <p:cNvSpPr>
            <a:spLocks noGrp="1"/>
          </p:cNvSpPr>
          <p:nvPr>
            <p:ph type="sldNum" sz="quarter" idx="12"/>
          </p:nvPr>
        </p:nvSpPr>
        <p:spPr/>
        <p:txBody>
          <a:bodyPr/>
          <a:lstStyle/>
          <a:p>
            <a:fld id="{FE987EF5-44D8-4CBB-9945-3F2BC08A60AE}" type="slidenum">
              <a:rPr lang="en-US" smtClean="0"/>
              <a:pPr/>
              <a:t>2</a:t>
            </a:fld>
            <a:endParaRPr lang="en-US"/>
          </a:p>
        </p:txBody>
      </p:sp>
      <p:sp>
        <p:nvSpPr>
          <p:cNvPr id="5" name="TextBox 4"/>
          <p:cNvSpPr txBox="1"/>
          <p:nvPr/>
        </p:nvSpPr>
        <p:spPr>
          <a:xfrm>
            <a:off x="304800" y="2514600"/>
            <a:ext cx="3352800" cy="369332"/>
          </a:xfrm>
          <a:prstGeom prst="rect">
            <a:avLst/>
          </a:prstGeom>
          <a:noFill/>
        </p:spPr>
        <p:txBody>
          <a:bodyPr wrap="square" rtlCol="0">
            <a:spAutoFit/>
          </a:bodyPr>
          <a:lstStyle/>
          <a:p>
            <a:r>
              <a:rPr lang="en-US" u="sng" dirty="0" smtClean="0">
                <a:solidFill>
                  <a:srgbClr val="002060"/>
                </a:solidFill>
                <a:effectLst>
                  <a:outerShdw blurRad="38100" dist="38100" dir="2700000" algn="tl">
                    <a:srgbClr val="000000">
                      <a:alpha val="43137"/>
                    </a:srgbClr>
                  </a:outerShdw>
                </a:effectLst>
              </a:rPr>
              <a:t>Therefore:</a:t>
            </a:r>
            <a:endParaRPr lang="en-US" u="sng" dirty="0">
              <a:solidFill>
                <a:srgbClr val="002060"/>
              </a:solidFill>
              <a:effectLst>
                <a:outerShdw blurRad="38100" dist="38100" dir="2700000" algn="tl">
                  <a:srgbClr val="000000">
                    <a:alpha val="43137"/>
                  </a:srgbClr>
                </a:outerShdw>
              </a:effectLst>
            </a:endParaRPr>
          </a:p>
        </p:txBody>
      </p:sp>
      <p:sp>
        <p:nvSpPr>
          <p:cNvPr id="6" name="TextBox 5"/>
          <p:cNvSpPr txBox="1"/>
          <p:nvPr/>
        </p:nvSpPr>
        <p:spPr>
          <a:xfrm>
            <a:off x="457200" y="1219200"/>
            <a:ext cx="6096000" cy="1015663"/>
          </a:xfrm>
          <a:prstGeom prst="rect">
            <a:avLst/>
          </a:prstGeom>
          <a:solidFill>
            <a:schemeClr val="tx2">
              <a:lumMod val="40000"/>
              <a:lumOff val="60000"/>
            </a:schemeClr>
          </a:solidFill>
          <a:effectLst>
            <a:softEdge rad="317500"/>
          </a:effectLst>
        </p:spPr>
        <p:txBody>
          <a:bodyPr wrap="square" rtlCol="0">
            <a:spAutoFit/>
          </a:bodyPr>
          <a:lstStyle/>
          <a:p>
            <a:r>
              <a:rPr lang="en-US" sz="2000" dirty="0" smtClean="0">
                <a:solidFill>
                  <a:srgbClr val="002060"/>
                </a:solidFill>
              </a:rPr>
              <a:t>In the development of this training, it became very clear that – </a:t>
            </a:r>
            <a:r>
              <a:rPr lang="en-US" sz="2000" b="1" u="sng" dirty="0" smtClean="0">
                <a:solidFill>
                  <a:srgbClr val="002060"/>
                </a:solidFill>
              </a:rPr>
              <a:t>Comprehension Skills</a:t>
            </a:r>
            <a:r>
              <a:rPr lang="en-US" sz="2000" b="1" dirty="0" smtClean="0">
                <a:solidFill>
                  <a:srgbClr val="002060"/>
                </a:solidFill>
              </a:rPr>
              <a:t> </a:t>
            </a:r>
            <a:r>
              <a:rPr lang="en-US" sz="2000" dirty="0" smtClean="0">
                <a:solidFill>
                  <a:srgbClr val="002060"/>
                </a:solidFill>
              </a:rPr>
              <a:t>, are embedded in the </a:t>
            </a:r>
          </a:p>
          <a:p>
            <a:r>
              <a:rPr lang="en-US" sz="2000" dirty="0" smtClean="0">
                <a:solidFill>
                  <a:srgbClr val="002060"/>
                </a:solidFill>
              </a:rPr>
              <a:t>genre’s text structure.</a:t>
            </a:r>
            <a:endParaRPr lang="en-US" sz="2000" dirty="0">
              <a:solidFill>
                <a:srgbClr val="002060"/>
              </a:solidFill>
            </a:endParaRPr>
          </a:p>
        </p:txBody>
      </p:sp>
      <p:sp>
        <p:nvSpPr>
          <p:cNvPr id="7" name="TextBox 6"/>
          <p:cNvSpPr txBox="1"/>
          <p:nvPr/>
        </p:nvSpPr>
        <p:spPr>
          <a:xfrm>
            <a:off x="228600" y="685800"/>
            <a:ext cx="5334000" cy="461665"/>
          </a:xfrm>
          <a:prstGeom prst="rect">
            <a:avLst/>
          </a:prstGeom>
          <a:noFill/>
        </p:spPr>
        <p:txBody>
          <a:bodyPr wrap="square" rtlCol="0">
            <a:spAutoFit/>
          </a:bodyPr>
          <a:lstStyle/>
          <a:p>
            <a:r>
              <a:rPr lang="en-US" sz="2400" b="1" dirty="0" smtClean="0">
                <a:solidFill>
                  <a:srgbClr val="002060"/>
                </a:solidFill>
                <a:effectLst>
                  <a:outerShdw blurRad="38100" dist="38100" dir="2700000" algn="tl">
                    <a:srgbClr val="000000">
                      <a:alpha val="43137"/>
                    </a:srgbClr>
                  </a:outerShdw>
                </a:effectLst>
              </a:rPr>
              <a:t>Key Points of Training:</a:t>
            </a:r>
            <a:endParaRPr lang="en-US" sz="2400" b="1" dirty="0">
              <a:solidFill>
                <a:srgbClr val="002060"/>
              </a:solidFill>
              <a:effectLst>
                <a:outerShdw blurRad="38100" dist="38100" dir="2700000" algn="tl">
                  <a:srgbClr val="000000">
                    <a:alpha val="43137"/>
                  </a:srgbClr>
                </a:outerShdw>
              </a:effectLst>
            </a:endParaRPr>
          </a:p>
        </p:txBody>
      </p:sp>
      <p:sp>
        <p:nvSpPr>
          <p:cNvPr id="8" name="TextBox 7"/>
          <p:cNvSpPr txBox="1"/>
          <p:nvPr/>
        </p:nvSpPr>
        <p:spPr>
          <a:xfrm>
            <a:off x="457200" y="3200400"/>
            <a:ext cx="6172200" cy="1631216"/>
          </a:xfrm>
          <a:prstGeom prst="rect">
            <a:avLst/>
          </a:prstGeom>
          <a:solidFill>
            <a:srgbClr val="FFDC97"/>
          </a:solidFill>
          <a:effectLst>
            <a:softEdge rad="635000"/>
          </a:effectLst>
        </p:spPr>
        <p:txBody>
          <a:bodyPr wrap="square" rtlCol="0">
            <a:spAutoFit/>
          </a:bodyPr>
          <a:lstStyle/>
          <a:p>
            <a:r>
              <a:rPr lang="en-US" sz="2000" dirty="0" smtClean="0">
                <a:solidFill>
                  <a:srgbClr val="002060"/>
                </a:solidFill>
              </a:rPr>
              <a:t>In this training, we will learn… </a:t>
            </a:r>
          </a:p>
          <a:p>
            <a:endParaRPr lang="en-US" sz="2000" dirty="0" smtClean="0">
              <a:solidFill>
                <a:srgbClr val="002060"/>
              </a:solidFill>
            </a:endParaRPr>
          </a:p>
          <a:p>
            <a:pPr marL="233363" indent="-233363">
              <a:buFont typeface="Arial" pitchFamily="34" charset="0"/>
              <a:buChar char="•"/>
            </a:pPr>
            <a:r>
              <a:rPr lang="en-US" sz="2000" dirty="0" smtClean="0">
                <a:solidFill>
                  <a:srgbClr val="002060"/>
                </a:solidFill>
              </a:rPr>
              <a:t>how to recognize </a:t>
            </a:r>
            <a:r>
              <a:rPr lang="en-US" sz="2000" b="1" dirty="0" smtClean="0">
                <a:solidFill>
                  <a:srgbClr val="002060"/>
                </a:solidFill>
                <a:effectLst>
                  <a:outerShdw blurRad="38100" dist="38100" dir="2700000" algn="tl">
                    <a:srgbClr val="000000">
                      <a:alpha val="43137"/>
                    </a:srgbClr>
                  </a:outerShdw>
                </a:effectLst>
              </a:rPr>
              <a:t>Comprehension Skills, </a:t>
            </a:r>
            <a:r>
              <a:rPr lang="en-US" sz="2000" dirty="0" smtClean="0">
                <a:solidFill>
                  <a:srgbClr val="002060"/>
                </a:solidFill>
              </a:rPr>
              <a:t>as integrated components of </a:t>
            </a:r>
            <a:r>
              <a:rPr lang="en-US" sz="2000" b="1" dirty="0" smtClean="0">
                <a:solidFill>
                  <a:srgbClr val="002060"/>
                </a:solidFill>
                <a:effectLst>
                  <a:outerShdw blurRad="38100" dist="38100" dir="2700000" algn="tl">
                    <a:srgbClr val="000000">
                      <a:alpha val="43137"/>
                    </a:srgbClr>
                  </a:outerShdw>
                </a:effectLst>
              </a:rPr>
              <a:t>Text Structures.</a:t>
            </a:r>
          </a:p>
          <a:p>
            <a:pPr marL="233363" indent="-233363"/>
            <a:endParaRPr lang="en-US" sz="2000" dirty="0" smtClean="0">
              <a:solidFill>
                <a:srgbClr val="002060"/>
              </a:solidFill>
            </a:endParaRPr>
          </a:p>
        </p:txBody>
      </p:sp>
      <p:sp>
        <p:nvSpPr>
          <p:cNvPr id="9" name="TextBox 8"/>
          <p:cNvSpPr txBox="1"/>
          <p:nvPr/>
        </p:nvSpPr>
        <p:spPr>
          <a:xfrm>
            <a:off x="304800" y="5253335"/>
            <a:ext cx="4953000" cy="461665"/>
          </a:xfrm>
          <a:prstGeom prst="rect">
            <a:avLst/>
          </a:prstGeom>
          <a:noFill/>
        </p:spPr>
        <p:txBody>
          <a:bodyPr wrap="square" rtlCol="0">
            <a:spAutoFit/>
          </a:bodyPr>
          <a:lstStyle/>
          <a:p>
            <a:r>
              <a:rPr lang="en-US" sz="2400" b="1" dirty="0" smtClean="0">
                <a:solidFill>
                  <a:srgbClr val="002060"/>
                </a:solidFill>
                <a:effectLst>
                  <a:outerShdw blurRad="38100" dist="38100" dir="2700000" algn="tl">
                    <a:srgbClr val="000000">
                      <a:alpha val="43137"/>
                    </a:srgbClr>
                  </a:outerShdw>
                </a:effectLst>
              </a:rPr>
              <a:t>Key “Take-</a:t>
            </a:r>
            <a:r>
              <a:rPr lang="en-US" sz="2400" b="1" dirty="0" err="1" smtClean="0">
                <a:solidFill>
                  <a:srgbClr val="002060"/>
                </a:solidFill>
                <a:effectLst>
                  <a:outerShdw blurRad="38100" dist="38100" dir="2700000" algn="tl">
                    <a:srgbClr val="000000">
                      <a:alpha val="43137"/>
                    </a:srgbClr>
                  </a:outerShdw>
                </a:effectLst>
              </a:rPr>
              <a:t>Aways</a:t>
            </a:r>
            <a:r>
              <a:rPr lang="en-US" sz="2400" b="1" dirty="0" smtClean="0">
                <a:solidFill>
                  <a:srgbClr val="002060"/>
                </a:solidFill>
                <a:effectLst>
                  <a:outerShdw blurRad="38100" dist="38100" dir="2700000" algn="tl">
                    <a:srgbClr val="000000">
                      <a:alpha val="43137"/>
                    </a:srgbClr>
                  </a:outerShdw>
                </a:effectLst>
              </a:rPr>
              <a:t>”</a:t>
            </a:r>
            <a:r>
              <a:rPr lang="en-US" dirty="0" smtClean="0">
                <a:solidFill>
                  <a:srgbClr val="002060"/>
                </a:solidFill>
              </a:rPr>
              <a:t>:</a:t>
            </a:r>
          </a:p>
        </p:txBody>
      </p:sp>
      <p:sp>
        <p:nvSpPr>
          <p:cNvPr id="10" name="TextBox 9"/>
          <p:cNvSpPr txBox="1"/>
          <p:nvPr/>
        </p:nvSpPr>
        <p:spPr>
          <a:xfrm>
            <a:off x="685800" y="5997714"/>
            <a:ext cx="5486400" cy="707886"/>
          </a:xfrm>
          <a:prstGeom prst="rect">
            <a:avLst/>
          </a:prstGeom>
          <a:solidFill>
            <a:schemeClr val="tx2">
              <a:lumMod val="40000"/>
              <a:lumOff val="60000"/>
            </a:schemeClr>
          </a:solidFill>
          <a:effectLst>
            <a:softEdge rad="317500"/>
          </a:effectLst>
        </p:spPr>
        <p:txBody>
          <a:bodyPr wrap="square" rtlCol="0">
            <a:spAutoFit/>
          </a:bodyPr>
          <a:lstStyle/>
          <a:p>
            <a:pPr marL="169863" indent="-169863">
              <a:buFont typeface="Arial" pitchFamily="34" charset="0"/>
              <a:buChar char="•"/>
            </a:pPr>
            <a:r>
              <a:rPr lang="en-US" sz="2000" dirty="0" smtClean="0">
                <a:solidFill>
                  <a:srgbClr val="002060"/>
                </a:solidFill>
              </a:rPr>
              <a:t>Comprehension skills are not isolated from text structures.</a:t>
            </a:r>
          </a:p>
        </p:txBody>
      </p:sp>
      <p:pic>
        <p:nvPicPr>
          <p:cNvPr id="2050" name="Picture 2" descr="C:\Documents and Settings\Owner\Local Settings\Temporary Internet Files\Content.IE5\SXMVM8RY\MC900237453[1].wmf"/>
          <p:cNvPicPr>
            <a:picLocks noChangeAspect="1" noChangeArrowheads="1"/>
          </p:cNvPicPr>
          <p:nvPr/>
        </p:nvPicPr>
        <p:blipFill>
          <a:blip r:embed="rId3" cstate="print">
            <a:duotone>
              <a:prstClr val="black"/>
              <a:schemeClr val="bg1">
                <a:lumMod val="85000"/>
                <a:tint val="45000"/>
                <a:satMod val="400000"/>
              </a:schemeClr>
            </a:duotone>
          </a:blip>
          <a:srcRect/>
          <a:stretch>
            <a:fillRect/>
          </a:stretch>
        </p:blipFill>
        <p:spPr bwMode="auto">
          <a:xfrm rot="3416443">
            <a:off x="2943687" y="7250359"/>
            <a:ext cx="1554178" cy="113939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fltVal val="0"/>
                                          </p:val>
                                        </p:tav>
                                        <p:tav tm="100000">
                                          <p:val>
                                            <p:strVal val="#ppt_h"/>
                                          </p:val>
                                        </p:tav>
                                      </p:tavLst>
                                    </p:anim>
                                    <p:anim calcmode="lin" valueType="num">
                                      <p:cBhvr>
                                        <p:cTn id="24"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linds(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050"/>
                                        </p:tgtEl>
                                        <p:attrNameLst>
                                          <p:attrName>style.visibility</p:attrName>
                                        </p:attrNameLst>
                                      </p:cBhvr>
                                      <p:to>
                                        <p:strVal val="visible"/>
                                      </p:to>
                                    </p:set>
                                    <p:animEffect transition="in" filter="blinds(horizontal)">
                                      <p:cBhvr>
                                        <p:cTn id="5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p:bldP spid="6" grpId="0" animBg="1"/>
      <p:bldP spid="7" grpId="0"/>
      <p:bldP spid="8" grpId="0" animBg="1"/>
      <p:bldP spid="9" grpId="0"/>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20</a:t>
            </a:fld>
            <a:endParaRPr lang="en-US"/>
          </a:p>
        </p:txBody>
      </p:sp>
      <p:graphicFrame>
        <p:nvGraphicFramePr>
          <p:cNvPr id="5" name="Table 4"/>
          <p:cNvGraphicFramePr>
            <a:graphicFrameLocks noGrp="1"/>
          </p:cNvGraphicFramePr>
          <p:nvPr/>
        </p:nvGraphicFramePr>
        <p:xfrm>
          <a:off x="152399" y="1981200"/>
          <a:ext cx="6172201" cy="7020560"/>
        </p:xfrm>
        <a:graphic>
          <a:graphicData uri="http://schemas.openxmlformats.org/drawingml/2006/table">
            <a:tbl>
              <a:tblPr firstRow="1" bandRow="1">
                <a:tableStyleId>{5940675A-B579-460E-94D1-54222C63F5DA}</a:tableStyleId>
              </a:tblPr>
              <a:tblGrid>
                <a:gridCol w="1905001"/>
                <a:gridCol w="2057400"/>
                <a:gridCol w="2209800"/>
              </a:tblGrid>
              <a:tr h="142240">
                <a:tc>
                  <a:txBody>
                    <a:bodyPr/>
                    <a:lstStyle/>
                    <a:p>
                      <a:pPr algn="ctr"/>
                      <a:r>
                        <a:rPr lang="en-US" sz="1800" b="1" i="1" u="none" dirty="0" smtClean="0">
                          <a:solidFill>
                            <a:srgbClr val="002060"/>
                          </a:solidFill>
                          <a:effectLst>
                            <a:outerShdw blurRad="38100" dist="38100" dir="2700000" algn="tl">
                              <a:srgbClr val="000000">
                                <a:alpha val="43137"/>
                              </a:srgbClr>
                            </a:outerShdw>
                          </a:effectLst>
                        </a:rPr>
                        <a:t>Text</a:t>
                      </a:r>
                      <a:r>
                        <a:rPr lang="en-US" sz="1800" b="1" i="1" u="none" baseline="0" dirty="0" smtClean="0">
                          <a:solidFill>
                            <a:srgbClr val="002060"/>
                          </a:solidFill>
                          <a:effectLst>
                            <a:outerShdw blurRad="38100" dist="38100" dir="2700000" algn="tl">
                              <a:srgbClr val="000000">
                                <a:alpha val="43137"/>
                              </a:srgbClr>
                            </a:outerShdw>
                          </a:effectLst>
                        </a:rPr>
                        <a:t> Structures</a:t>
                      </a:r>
                      <a:endParaRPr lang="en-US" sz="1800" b="1" i="1" u="none" dirty="0">
                        <a:solidFill>
                          <a:srgbClr val="002060"/>
                        </a:solidFill>
                        <a:effectLst>
                          <a:outerShdw blurRad="38100" dist="38100" dir="2700000" algn="tl">
                            <a:srgbClr val="000000">
                              <a:alpha val="43137"/>
                            </a:srgbClr>
                          </a:outerShdw>
                        </a:effectLst>
                      </a:endParaRPr>
                    </a:p>
                  </a:txBody>
                  <a:tcPr anchor="ctr">
                    <a:solidFill>
                      <a:schemeClr val="bg1">
                        <a:lumMod val="85000"/>
                      </a:schemeClr>
                    </a:solidFill>
                  </a:tcPr>
                </a:tc>
                <a:tc gridSpan="2">
                  <a:txBody>
                    <a:bodyPr/>
                    <a:lstStyle/>
                    <a:p>
                      <a:pPr algn="ctr"/>
                      <a:r>
                        <a:rPr lang="en-US" sz="1800" b="1" i="1" u="none" dirty="0" smtClean="0">
                          <a:solidFill>
                            <a:srgbClr val="002060"/>
                          </a:solidFill>
                          <a:effectLst>
                            <a:outerShdw blurRad="38100" dist="38100" dir="2700000" algn="tl">
                              <a:srgbClr val="000000">
                                <a:alpha val="43137"/>
                              </a:srgbClr>
                            </a:outerShdw>
                          </a:effectLst>
                        </a:rPr>
                        <a:t>Graphic Organizers</a:t>
                      </a:r>
                      <a:endParaRPr lang="en-US" sz="1800" b="1" i="1" u="none" dirty="0">
                        <a:solidFill>
                          <a:srgbClr val="002060"/>
                        </a:solidFill>
                        <a:effectLst>
                          <a:outerShdw blurRad="38100" dist="38100" dir="2700000" algn="tl">
                            <a:srgbClr val="000000">
                              <a:alpha val="43137"/>
                            </a:srgbClr>
                          </a:outerShdw>
                        </a:effectLst>
                      </a:endParaRPr>
                    </a:p>
                  </a:txBody>
                  <a:tcPr anchor="ctr">
                    <a:solidFill>
                      <a:schemeClr val="bg1">
                        <a:lumMod val="85000"/>
                      </a:schemeClr>
                    </a:solidFill>
                  </a:tcPr>
                </a:tc>
                <a:tc hMerge="1">
                  <a:txBody>
                    <a:bodyPr/>
                    <a:lstStyle/>
                    <a:p>
                      <a:endParaRPr lang="en-US"/>
                    </a:p>
                  </a:txBody>
                  <a:tcPr/>
                </a:tc>
              </a:tr>
              <a:tr h="1168400">
                <a:tc>
                  <a:txBody>
                    <a:bodyPr/>
                    <a:lstStyle/>
                    <a:p>
                      <a:r>
                        <a:rPr lang="en-US" sz="1400" b="1" u="none" dirty="0" smtClean="0">
                          <a:solidFill>
                            <a:srgbClr val="002060"/>
                          </a:solidFill>
                        </a:rPr>
                        <a:t>Cause and Effect</a:t>
                      </a:r>
                    </a:p>
                    <a:p>
                      <a:pPr>
                        <a:buFont typeface="Arial" pitchFamily="34" charset="0"/>
                        <a:buChar char="•"/>
                      </a:pPr>
                      <a:r>
                        <a:rPr lang="en-US" sz="1400" b="0" u="none" dirty="0" smtClean="0">
                          <a:solidFill>
                            <a:srgbClr val="002060"/>
                          </a:solidFill>
                        </a:rPr>
                        <a:t>Prediction</a:t>
                      </a:r>
                    </a:p>
                    <a:p>
                      <a:pPr>
                        <a:buFont typeface="Arial" pitchFamily="34" charset="0"/>
                        <a:buChar char="•"/>
                      </a:pPr>
                      <a:r>
                        <a:rPr lang="en-US" sz="1400" b="0" u="none" dirty="0" smtClean="0">
                          <a:solidFill>
                            <a:srgbClr val="002060"/>
                          </a:solidFill>
                        </a:rPr>
                        <a:t>Inferences</a:t>
                      </a:r>
                    </a:p>
                    <a:p>
                      <a:pPr>
                        <a:buFont typeface="Arial" pitchFamily="34" charset="0"/>
                        <a:buChar char="•"/>
                      </a:pPr>
                      <a:r>
                        <a:rPr lang="en-US" sz="1400" b="0" u="none" dirty="0" smtClean="0">
                          <a:solidFill>
                            <a:srgbClr val="002060"/>
                          </a:solidFill>
                        </a:rPr>
                        <a:t>Conclusions</a:t>
                      </a:r>
                    </a:p>
                    <a:p>
                      <a:pPr>
                        <a:buFont typeface="Arial" pitchFamily="34" charset="0"/>
                        <a:buNone/>
                      </a:pPr>
                      <a:endParaRPr lang="en-US" sz="1400" b="0" u="none" dirty="0">
                        <a:solidFill>
                          <a:srgbClr val="002060"/>
                        </a:solidFill>
                      </a:endParaRPr>
                    </a:p>
                  </a:txBody>
                  <a:tcPr>
                    <a:solidFill>
                      <a:schemeClr val="bg1">
                        <a:lumMod val="85000"/>
                      </a:schemeClr>
                    </a:solidFill>
                  </a:tcPr>
                </a:tc>
                <a:tc>
                  <a:txBody>
                    <a:bodyPr/>
                    <a:lstStyle/>
                    <a:p>
                      <a:r>
                        <a:rPr lang="en-US" sz="1400" b="0" i="1" u="none" dirty="0" smtClean="0">
                          <a:solidFill>
                            <a:srgbClr val="002060"/>
                          </a:solidFill>
                        </a:rPr>
                        <a:t>Wheel</a:t>
                      </a:r>
                    </a:p>
                    <a:p>
                      <a:r>
                        <a:rPr lang="en-US" sz="1400" b="0" i="1" u="none" dirty="0" smtClean="0">
                          <a:solidFill>
                            <a:srgbClr val="002060"/>
                          </a:solidFill>
                        </a:rPr>
                        <a:t>Chain Process</a:t>
                      </a:r>
                    </a:p>
                    <a:p>
                      <a:r>
                        <a:rPr lang="en-US" sz="1400" b="0" i="1" u="none" dirty="0" smtClean="0">
                          <a:solidFill>
                            <a:srgbClr val="002060"/>
                          </a:solidFill>
                        </a:rPr>
                        <a:t>Cause = Effect</a:t>
                      </a:r>
                    </a:p>
                    <a:p>
                      <a:r>
                        <a:rPr lang="en-US" sz="1400" b="0" i="1" u="none" dirty="0" smtClean="0">
                          <a:solidFill>
                            <a:srgbClr val="002060"/>
                          </a:solidFill>
                        </a:rPr>
                        <a:t>Fishbone</a:t>
                      </a:r>
                    </a:p>
                    <a:p>
                      <a:r>
                        <a:rPr lang="en-US" sz="1400" b="0" i="1" u="none" dirty="0" smtClean="0">
                          <a:solidFill>
                            <a:srgbClr val="002060"/>
                          </a:solidFill>
                        </a:rPr>
                        <a:t>Goal-Reasons Web</a:t>
                      </a:r>
                    </a:p>
                  </a:txBody>
                  <a:tcPr/>
                </a:tc>
                <a:tc>
                  <a:txBody>
                    <a:bodyPr/>
                    <a:lstStyle/>
                    <a:p>
                      <a:r>
                        <a:rPr lang="en-US" sz="1400" b="0" i="1" u="none" dirty="0" smtClean="0">
                          <a:solidFill>
                            <a:srgbClr val="002060"/>
                          </a:solidFill>
                        </a:rPr>
                        <a:t>Process-Cause-Effect</a:t>
                      </a:r>
                    </a:p>
                  </a:txBody>
                  <a:tcPr/>
                </a:tc>
              </a:tr>
              <a:tr h="1143000">
                <a:tc>
                  <a:txBody>
                    <a:bodyPr/>
                    <a:lstStyle/>
                    <a:p>
                      <a:r>
                        <a:rPr lang="en-US" sz="1400" b="1" u="none" dirty="0" smtClean="0">
                          <a:solidFill>
                            <a:srgbClr val="002060"/>
                          </a:solidFill>
                        </a:rPr>
                        <a:t>Sequence</a:t>
                      </a:r>
                    </a:p>
                    <a:p>
                      <a:pPr>
                        <a:buFont typeface="Arial" pitchFamily="34" charset="0"/>
                        <a:buChar char="•"/>
                      </a:pPr>
                      <a:r>
                        <a:rPr lang="en-US" sz="1400" b="0" u="none" dirty="0" smtClean="0">
                          <a:solidFill>
                            <a:srgbClr val="002060"/>
                          </a:solidFill>
                        </a:rPr>
                        <a:t>Main idea and details</a:t>
                      </a:r>
                    </a:p>
                    <a:p>
                      <a:pPr>
                        <a:buFont typeface="Arial" pitchFamily="34" charset="0"/>
                        <a:buChar char="•"/>
                      </a:pPr>
                      <a:r>
                        <a:rPr lang="en-US" sz="1400" b="0" u="none" dirty="0" smtClean="0">
                          <a:solidFill>
                            <a:srgbClr val="002060"/>
                          </a:solidFill>
                        </a:rPr>
                        <a:t>Note taking</a:t>
                      </a:r>
                    </a:p>
                    <a:p>
                      <a:pPr>
                        <a:buFont typeface="Arial" pitchFamily="34" charset="0"/>
                        <a:buChar char="•"/>
                      </a:pPr>
                      <a:r>
                        <a:rPr lang="en-US" sz="1400" b="0" u="none" dirty="0" smtClean="0">
                          <a:solidFill>
                            <a:srgbClr val="002060"/>
                          </a:solidFill>
                        </a:rPr>
                        <a:t>Following directions</a:t>
                      </a:r>
                    </a:p>
                    <a:p>
                      <a:pPr>
                        <a:buFont typeface="Arial" pitchFamily="34" charset="0"/>
                        <a:buChar char="•"/>
                      </a:pPr>
                      <a:r>
                        <a:rPr lang="en-US" sz="1400" b="0" u="none" dirty="0" smtClean="0">
                          <a:solidFill>
                            <a:srgbClr val="002060"/>
                          </a:solidFill>
                        </a:rPr>
                        <a:t>Story structure</a:t>
                      </a:r>
                    </a:p>
                    <a:p>
                      <a:pPr>
                        <a:buFont typeface="Arial" pitchFamily="34" charset="0"/>
                        <a:buChar char="•"/>
                      </a:pPr>
                      <a:r>
                        <a:rPr lang="en-US" sz="1400" b="0" u="none" dirty="0" smtClean="0">
                          <a:solidFill>
                            <a:srgbClr val="002060"/>
                          </a:solidFill>
                        </a:rPr>
                        <a:t>Text organization</a:t>
                      </a:r>
                    </a:p>
                    <a:p>
                      <a:pPr>
                        <a:buFont typeface="Arial" pitchFamily="34" charset="0"/>
                        <a:buChar char="•"/>
                      </a:pPr>
                      <a:r>
                        <a:rPr lang="en-US" sz="1400" b="0" u="none" dirty="0" smtClean="0">
                          <a:solidFill>
                            <a:srgbClr val="002060"/>
                          </a:solidFill>
                        </a:rPr>
                        <a:t>Summarizing</a:t>
                      </a:r>
                    </a:p>
                  </a:txBody>
                  <a:tcPr>
                    <a:solidFill>
                      <a:schemeClr val="bg1">
                        <a:lumMod val="85000"/>
                      </a:schemeClr>
                    </a:solidFill>
                  </a:tcPr>
                </a:tc>
                <a:tc>
                  <a:txBody>
                    <a:bodyPr/>
                    <a:lstStyle/>
                    <a:p>
                      <a:r>
                        <a:rPr lang="en-US" sz="1400" b="0" i="1" u="none" dirty="0" smtClean="0">
                          <a:solidFill>
                            <a:srgbClr val="002060"/>
                          </a:solidFill>
                        </a:rPr>
                        <a:t>Timeline</a:t>
                      </a:r>
                    </a:p>
                    <a:p>
                      <a:r>
                        <a:rPr lang="en-US" sz="1400" b="0" i="1" u="none" dirty="0" smtClean="0">
                          <a:solidFill>
                            <a:srgbClr val="002060"/>
                          </a:solidFill>
                        </a:rPr>
                        <a:t>Flow Chart</a:t>
                      </a:r>
                    </a:p>
                    <a:p>
                      <a:r>
                        <a:rPr lang="en-US" sz="1400" b="0" i="1" u="none" dirty="0" smtClean="0">
                          <a:solidFill>
                            <a:srgbClr val="002060"/>
                          </a:solidFill>
                        </a:rPr>
                        <a:t>Event Diagrams</a:t>
                      </a:r>
                    </a:p>
                    <a:p>
                      <a:r>
                        <a:rPr lang="en-US" sz="1400" b="0" i="1" u="none" dirty="0" smtClean="0">
                          <a:solidFill>
                            <a:srgbClr val="002060"/>
                          </a:solidFill>
                        </a:rPr>
                        <a:t>Y-Chart</a:t>
                      </a:r>
                    </a:p>
                    <a:p>
                      <a:r>
                        <a:rPr lang="en-US" sz="1400" b="0" i="1" u="none" dirty="0" smtClean="0">
                          <a:solidFill>
                            <a:srgbClr val="002060"/>
                          </a:solidFill>
                        </a:rPr>
                        <a:t>Ladder Graph</a:t>
                      </a:r>
                    </a:p>
                    <a:p>
                      <a:r>
                        <a:rPr lang="en-US" sz="1400" b="0" i="1" u="none" dirty="0" smtClean="0">
                          <a:solidFill>
                            <a:srgbClr val="002060"/>
                          </a:solidFill>
                        </a:rPr>
                        <a:t>Garden Gate</a:t>
                      </a:r>
                    </a:p>
                    <a:p>
                      <a:r>
                        <a:rPr lang="en-US" sz="1400" b="0" i="1" u="none" dirty="0" smtClean="0">
                          <a:solidFill>
                            <a:srgbClr val="002060"/>
                          </a:solidFill>
                        </a:rPr>
                        <a:t>Story Maps</a:t>
                      </a:r>
                    </a:p>
                  </a:txBody>
                  <a:tcPr/>
                </a:tc>
                <a:tc>
                  <a:txBody>
                    <a:bodyPr/>
                    <a:lstStyle/>
                    <a:p>
                      <a:r>
                        <a:rPr lang="en-US" sz="1400" b="0" i="1" u="none" dirty="0" smtClean="0">
                          <a:solidFill>
                            <a:srgbClr val="002060"/>
                          </a:solidFill>
                        </a:rPr>
                        <a:t>Star Chart</a:t>
                      </a:r>
                    </a:p>
                    <a:p>
                      <a:r>
                        <a:rPr lang="en-US" sz="1400" b="0" i="1" u="none" dirty="0" smtClean="0">
                          <a:solidFill>
                            <a:srgbClr val="002060"/>
                          </a:solidFill>
                        </a:rPr>
                        <a:t>Cycle Diagram</a:t>
                      </a:r>
                    </a:p>
                    <a:p>
                      <a:r>
                        <a:rPr lang="en-US" sz="1400" b="0" i="1" u="none" dirty="0" smtClean="0">
                          <a:solidFill>
                            <a:srgbClr val="002060"/>
                          </a:solidFill>
                        </a:rPr>
                        <a:t>E-Chart</a:t>
                      </a:r>
                    </a:p>
                    <a:p>
                      <a:r>
                        <a:rPr lang="en-US" sz="1400" b="0" i="1" u="none" dirty="0" smtClean="0">
                          <a:solidFill>
                            <a:srgbClr val="002060"/>
                          </a:solidFill>
                        </a:rPr>
                        <a:t>Tree Chart</a:t>
                      </a:r>
                    </a:p>
                    <a:p>
                      <a:r>
                        <a:rPr lang="en-US" sz="1400" b="0" i="1" u="none" dirty="0" smtClean="0">
                          <a:solidFill>
                            <a:srgbClr val="002060"/>
                          </a:solidFill>
                        </a:rPr>
                        <a:t>Sandwich Chart</a:t>
                      </a:r>
                    </a:p>
                    <a:p>
                      <a:r>
                        <a:rPr lang="en-US" sz="1400" b="0" i="1" u="none" dirty="0" smtClean="0">
                          <a:solidFill>
                            <a:srgbClr val="002060"/>
                          </a:solidFill>
                        </a:rPr>
                        <a:t>Tic-</a:t>
                      </a:r>
                      <a:r>
                        <a:rPr lang="en-US" sz="1400" b="0" i="1" u="none" dirty="0" err="1" smtClean="0">
                          <a:solidFill>
                            <a:srgbClr val="002060"/>
                          </a:solidFill>
                        </a:rPr>
                        <a:t>Tac</a:t>
                      </a:r>
                      <a:r>
                        <a:rPr lang="en-US" sz="1400" b="0" i="1" u="none" dirty="0" smtClean="0">
                          <a:solidFill>
                            <a:srgbClr val="002060"/>
                          </a:solidFill>
                        </a:rPr>
                        <a:t>-Toe</a:t>
                      </a:r>
                    </a:p>
                    <a:p>
                      <a:r>
                        <a:rPr lang="en-US" sz="1400" b="0" i="1" u="none" dirty="0" smtClean="0">
                          <a:solidFill>
                            <a:srgbClr val="002060"/>
                          </a:solidFill>
                        </a:rPr>
                        <a:t>Sequence Chart</a:t>
                      </a:r>
                    </a:p>
                  </a:txBody>
                  <a:tcPr/>
                </a:tc>
              </a:tr>
              <a:tr h="1143000">
                <a:tc>
                  <a:txBody>
                    <a:bodyPr/>
                    <a:lstStyle/>
                    <a:p>
                      <a:r>
                        <a:rPr lang="en-US" sz="1400" b="1" u="none" dirty="0" smtClean="0">
                          <a:solidFill>
                            <a:srgbClr val="002060"/>
                          </a:solidFill>
                        </a:rPr>
                        <a:t>Compare and</a:t>
                      </a:r>
                      <a:r>
                        <a:rPr lang="en-US" sz="1400" b="1" u="none" baseline="0" dirty="0" smtClean="0">
                          <a:solidFill>
                            <a:srgbClr val="002060"/>
                          </a:solidFill>
                        </a:rPr>
                        <a:t> </a:t>
                      </a:r>
                      <a:r>
                        <a:rPr lang="en-US" sz="1400" b="1" u="none" dirty="0" smtClean="0">
                          <a:solidFill>
                            <a:srgbClr val="002060"/>
                          </a:solidFill>
                        </a:rPr>
                        <a:t>Contrast</a:t>
                      </a:r>
                    </a:p>
                    <a:p>
                      <a:pPr>
                        <a:buFont typeface="Arial" pitchFamily="34" charset="0"/>
                        <a:buChar char="•"/>
                      </a:pPr>
                      <a:r>
                        <a:rPr lang="en-US" sz="1400" b="0" u="none" dirty="0" smtClean="0">
                          <a:solidFill>
                            <a:srgbClr val="002060"/>
                          </a:solidFill>
                        </a:rPr>
                        <a:t>Fact and opinion</a:t>
                      </a:r>
                    </a:p>
                    <a:p>
                      <a:pPr>
                        <a:buFont typeface="Arial" pitchFamily="34" charset="0"/>
                        <a:buChar char="•"/>
                      </a:pPr>
                      <a:r>
                        <a:rPr lang="en-US" sz="1400" b="0" u="none" dirty="0" smtClean="0">
                          <a:solidFill>
                            <a:srgbClr val="002060"/>
                          </a:solidFill>
                        </a:rPr>
                        <a:t>fantasy</a:t>
                      </a:r>
                      <a:r>
                        <a:rPr lang="en-US" sz="1400" b="0" u="none" baseline="0" dirty="0" smtClean="0">
                          <a:solidFill>
                            <a:srgbClr val="002060"/>
                          </a:solidFill>
                        </a:rPr>
                        <a:t> and realism</a:t>
                      </a:r>
                    </a:p>
                    <a:p>
                      <a:pPr>
                        <a:buFont typeface="Arial" pitchFamily="34" charset="0"/>
                        <a:buChar char="•"/>
                      </a:pPr>
                      <a:r>
                        <a:rPr lang="en-US" sz="1400" b="0" u="none" baseline="0" dirty="0" smtClean="0">
                          <a:solidFill>
                            <a:srgbClr val="002060"/>
                          </a:solidFill>
                        </a:rPr>
                        <a:t>Analyzing*</a:t>
                      </a:r>
                    </a:p>
                    <a:p>
                      <a:pPr>
                        <a:buFont typeface="Arial" pitchFamily="34" charset="0"/>
                        <a:buChar char="•"/>
                      </a:pPr>
                      <a:endParaRPr lang="en-US" sz="1400" b="0" u="none" dirty="0">
                        <a:solidFill>
                          <a:srgbClr val="002060"/>
                        </a:solidFill>
                      </a:endParaRPr>
                    </a:p>
                  </a:txBody>
                  <a:tcPr>
                    <a:solidFill>
                      <a:schemeClr val="bg1">
                        <a:lumMod val="85000"/>
                      </a:schemeClr>
                    </a:solidFill>
                  </a:tcPr>
                </a:tc>
                <a:tc>
                  <a:txBody>
                    <a:bodyPr/>
                    <a:lstStyle/>
                    <a:p>
                      <a:r>
                        <a:rPr lang="en-US" sz="1400" b="0" i="1" u="none" dirty="0" smtClean="0">
                          <a:solidFill>
                            <a:srgbClr val="002060"/>
                          </a:solidFill>
                        </a:rPr>
                        <a:t>Venn Diagram</a:t>
                      </a:r>
                    </a:p>
                    <a:p>
                      <a:r>
                        <a:rPr lang="en-US" sz="1400" b="0" i="1" u="none" dirty="0" smtClean="0">
                          <a:solidFill>
                            <a:srgbClr val="002060"/>
                          </a:solidFill>
                        </a:rPr>
                        <a:t>T-Chart</a:t>
                      </a:r>
                    </a:p>
                    <a:p>
                      <a:r>
                        <a:rPr lang="en-US" sz="1400" b="0" i="1" u="none" dirty="0" smtClean="0">
                          <a:solidFill>
                            <a:srgbClr val="002060"/>
                          </a:solidFill>
                        </a:rPr>
                        <a:t>Compare/Contrast Matrix</a:t>
                      </a:r>
                    </a:p>
                    <a:p>
                      <a:r>
                        <a:rPr lang="en-US" sz="1400" b="0" i="1" u="none" dirty="0" smtClean="0">
                          <a:solidFill>
                            <a:srgbClr val="002060"/>
                          </a:solidFill>
                        </a:rPr>
                        <a:t>Fact and Opinion Chart</a:t>
                      </a:r>
                    </a:p>
                    <a:p>
                      <a:r>
                        <a:rPr lang="en-US" sz="1400" b="0" i="1" u="none" dirty="0" smtClean="0">
                          <a:solidFill>
                            <a:srgbClr val="002060"/>
                          </a:solidFill>
                        </a:rPr>
                        <a:t>Comparison Chart</a:t>
                      </a:r>
                    </a:p>
                  </a:txBody>
                  <a:tcPr/>
                </a:tc>
                <a:tc>
                  <a:txBody>
                    <a:bodyPr/>
                    <a:lstStyle/>
                    <a:p>
                      <a:r>
                        <a:rPr lang="en-US" sz="1400" b="0" i="1" u="none" dirty="0" smtClean="0">
                          <a:solidFill>
                            <a:srgbClr val="002060"/>
                          </a:solidFill>
                        </a:rPr>
                        <a:t>Perspectives Chart</a:t>
                      </a:r>
                    </a:p>
                    <a:p>
                      <a:r>
                        <a:rPr lang="en-US" sz="1400" b="0" i="1" u="none" dirty="0" smtClean="0">
                          <a:solidFill>
                            <a:srgbClr val="002060"/>
                          </a:solidFill>
                        </a:rPr>
                        <a:t>Double</a:t>
                      </a:r>
                      <a:r>
                        <a:rPr lang="en-US" sz="1400" b="0" i="1" u="none" baseline="0" dirty="0" smtClean="0">
                          <a:solidFill>
                            <a:srgbClr val="002060"/>
                          </a:solidFill>
                        </a:rPr>
                        <a:t> Bubble</a:t>
                      </a:r>
                      <a:endParaRPr lang="en-US" sz="1400" b="0" i="1" u="none" dirty="0" smtClean="0">
                        <a:solidFill>
                          <a:srgbClr val="002060"/>
                        </a:solidFill>
                      </a:endParaRPr>
                    </a:p>
                  </a:txBody>
                  <a:tcPr/>
                </a:tc>
              </a:tr>
              <a:tr h="1143000">
                <a:tc>
                  <a:txBody>
                    <a:bodyPr/>
                    <a:lstStyle/>
                    <a:p>
                      <a:r>
                        <a:rPr lang="en-US" sz="1400" b="1" u="none" dirty="0" smtClean="0">
                          <a:solidFill>
                            <a:srgbClr val="002060"/>
                          </a:solidFill>
                        </a:rPr>
                        <a:t>Description</a:t>
                      </a:r>
                    </a:p>
                    <a:p>
                      <a:pPr>
                        <a:buFont typeface="Arial" pitchFamily="34" charset="0"/>
                        <a:buChar char="•"/>
                      </a:pPr>
                      <a:r>
                        <a:rPr lang="en-US" sz="1400" b="0" u="none" dirty="0" smtClean="0">
                          <a:solidFill>
                            <a:srgbClr val="002060"/>
                          </a:solidFill>
                        </a:rPr>
                        <a:t>Generalizations</a:t>
                      </a:r>
                    </a:p>
                    <a:p>
                      <a:pPr>
                        <a:buFont typeface="Arial" pitchFamily="34" charset="0"/>
                        <a:buChar char="•"/>
                      </a:pPr>
                      <a:r>
                        <a:rPr lang="en-US" sz="1400" b="0" u="none" dirty="0" smtClean="0">
                          <a:solidFill>
                            <a:srgbClr val="002060"/>
                          </a:solidFill>
                        </a:rPr>
                        <a:t>Categorize/classify</a:t>
                      </a:r>
                    </a:p>
                    <a:p>
                      <a:pPr>
                        <a:buFont typeface="Arial" pitchFamily="34" charset="0"/>
                        <a:buChar char="•"/>
                      </a:pPr>
                      <a:r>
                        <a:rPr lang="en-US" sz="1400" b="0" u="none" dirty="0" smtClean="0">
                          <a:solidFill>
                            <a:srgbClr val="002060"/>
                          </a:solidFill>
                        </a:rPr>
                        <a:t>Arranging </a:t>
                      </a:r>
                    </a:p>
                    <a:p>
                      <a:pPr>
                        <a:buFont typeface="Arial" pitchFamily="34" charset="0"/>
                        <a:buChar char="•"/>
                      </a:pPr>
                      <a:endParaRPr lang="en-US" sz="1400" b="0" u="none" dirty="0">
                        <a:solidFill>
                          <a:srgbClr val="002060"/>
                        </a:solidFill>
                      </a:endParaRPr>
                    </a:p>
                  </a:txBody>
                  <a:tcPr>
                    <a:solidFill>
                      <a:schemeClr val="bg1">
                        <a:lumMod val="85000"/>
                      </a:schemeClr>
                    </a:solidFill>
                  </a:tcPr>
                </a:tc>
                <a:tc>
                  <a:txBody>
                    <a:bodyPr/>
                    <a:lstStyle/>
                    <a:p>
                      <a:r>
                        <a:rPr lang="en-US" sz="1400" b="0" i="1" u="none" dirty="0" smtClean="0">
                          <a:solidFill>
                            <a:srgbClr val="002060"/>
                          </a:solidFill>
                        </a:rPr>
                        <a:t>ISP Chart (information</a:t>
                      </a:r>
                      <a:r>
                        <a:rPr lang="en-US" sz="1400" b="0" i="1" u="none" baseline="0" dirty="0" smtClean="0">
                          <a:solidFill>
                            <a:srgbClr val="002060"/>
                          </a:solidFill>
                        </a:rPr>
                        <a:t> -  sources -  page)</a:t>
                      </a:r>
                    </a:p>
                    <a:p>
                      <a:r>
                        <a:rPr lang="en-US" sz="1400" b="0" i="1" u="none" baseline="0" dirty="0" smtClean="0">
                          <a:solidFill>
                            <a:srgbClr val="002060"/>
                          </a:solidFill>
                        </a:rPr>
                        <a:t>Observation Chart</a:t>
                      </a:r>
                    </a:p>
                    <a:p>
                      <a:r>
                        <a:rPr lang="en-US" sz="1400" b="0" i="1" u="none" baseline="0" dirty="0" smtClean="0">
                          <a:solidFill>
                            <a:srgbClr val="002060"/>
                          </a:solidFill>
                        </a:rPr>
                        <a:t>Sense Chart</a:t>
                      </a:r>
                    </a:p>
                    <a:p>
                      <a:r>
                        <a:rPr lang="en-US" sz="1400" b="0" i="1" u="none" baseline="0" dirty="0" smtClean="0">
                          <a:solidFill>
                            <a:srgbClr val="002060"/>
                          </a:solidFill>
                        </a:rPr>
                        <a:t>KWS Chart</a:t>
                      </a:r>
                      <a:endParaRPr lang="en-US" sz="1400" b="0" i="1" u="none" dirty="0" smtClean="0">
                        <a:solidFill>
                          <a:srgbClr val="002060"/>
                        </a:solidFill>
                      </a:endParaRPr>
                    </a:p>
                  </a:txBody>
                  <a:tcPr/>
                </a:tc>
                <a:tc>
                  <a:txBody>
                    <a:bodyPr/>
                    <a:lstStyle/>
                    <a:p>
                      <a:r>
                        <a:rPr lang="en-US" sz="1400" b="0" i="1" u="none" dirty="0" smtClean="0">
                          <a:solidFill>
                            <a:srgbClr val="002060"/>
                          </a:solidFill>
                        </a:rPr>
                        <a:t>Classification Chart</a:t>
                      </a:r>
                    </a:p>
                  </a:txBody>
                  <a:tcPr/>
                </a:tc>
              </a:tr>
              <a:tr h="1143000">
                <a:tc>
                  <a:txBody>
                    <a:bodyPr/>
                    <a:lstStyle/>
                    <a:p>
                      <a:r>
                        <a:rPr lang="en-US" sz="1400" b="1" u="none" dirty="0" smtClean="0">
                          <a:solidFill>
                            <a:srgbClr val="002060"/>
                          </a:solidFill>
                        </a:rPr>
                        <a:t>Problem and Solution</a:t>
                      </a:r>
                    </a:p>
                    <a:p>
                      <a:pPr>
                        <a:buFont typeface="Arial" pitchFamily="34" charset="0"/>
                        <a:buChar char="•"/>
                      </a:pPr>
                      <a:r>
                        <a:rPr lang="en-US" sz="1400" b="0" u="none" dirty="0" smtClean="0">
                          <a:solidFill>
                            <a:srgbClr val="002060"/>
                          </a:solidFill>
                        </a:rPr>
                        <a:t>Propaganda</a:t>
                      </a:r>
                    </a:p>
                    <a:p>
                      <a:pPr>
                        <a:buFont typeface="Arial" pitchFamily="34" charset="0"/>
                        <a:buChar char="•"/>
                      </a:pPr>
                      <a:r>
                        <a:rPr lang="en-US" sz="1400" b="0" u="none" dirty="0" smtClean="0">
                          <a:solidFill>
                            <a:srgbClr val="002060"/>
                          </a:solidFill>
                        </a:rPr>
                        <a:t>Evaluating</a:t>
                      </a:r>
                    </a:p>
                    <a:p>
                      <a:pPr>
                        <a:buFont typeface="Arial" pitchFamily="34" charset="0"/>
                        <a:buChar char="•"/>
                      </a:pPr>
                      <a:r>
                        <a:rPr lang="en-US" sz="1400" b="0" u="none" dirty="0" smtClean="0">
                          <a:solidFill>
                            <a:srgbClr val="002060"/>
                          </a:solidFill>
                        </a:rPr>
                        <a:t>Judgments</a:t>
                      </a:r>
                    </a:p>
                    <a:p>
                      <a:pPr>
                        <a:buFont typeface="Arial" pitchFamily="34" charset="0"/>
                        <a:buChar char="•"/>
                      </a:pPr>
                      <a:r>
                        <a:rPr lang="en-US" sz="1400" b="0" u="none" dirty="0" smtClean="0">
                          <a:solidFill>
                            <a:srgbClr val="002060"/>
                          </a:solidFill>
                        </a:rPr>
                        <a:t>Author’s purpose</a:t>
                      </a:r>
                    </a:p>
                    <a:p>
                      <a:pPr>
                        <a:buFont typeface="Arial" pitchFamily="34" charset="0"/>
                        <a:buChar char="•"/>
                      </a:pPr>
                      <a:r>
                        <a:rPr lang="en-US" sz="1400" b="0" u="none" dirty="0" smtClean="0">
                          <a:solidFill>
                            <a:srgbClr val="002060"/>
                          </a:solidFill>
                        </a:rPr>
                        <a:t>Interpretation</a:t>
                      </a:r>
                    </a:p>
                    <a:p>
                      <a:pPr>
                        <a:buFont typeface="Arial" pitchFamily="34" charset="0"/>
                        <a:buChar char="•"/>
                      </a:pPr>
                      <a:r>
                        <a:rPr lang="en-US" sz="1400" b="0" u="none" dirty="0" smtClean="0">
                          <a:solidFill>
                            <a:srgbClr val="002060"/>
                          </a:solidFill>
                        </a:rPr>
                        <a:t>Hypothesis</a:t>
                      </a:r>
                    </a:p>
                  </a:txBody>
                  <a:tcPr>
                    <a:solidFill>
                      <a:schemeClr val="bg1">
                        <a:lumMod val="85000"/>
                      </a:schemeClr>
                    </a:solidFill>
                  </a:tcPr>
                </a:tc>
                <a:tc>
                  <a:txBody>
                    <a:bodyPr/>
                    <a:lstStyle/>
                    <a:p>
                      <a:r>
                        <a:rPr lang="en-US" sz="1400" b="0" i="1" u="none" dirty="0" smtClean="0">
                          <a:solidFill>
                            <a:srgbClr val="002060"/>
                          </a:solidFill>
                        </a:rPr>
                        <a:t>Spiral Effects</a:t>
                      </a:r>
                    </a:p>
                    <a:p>
                      <a:r>
                        <a:rPr lang="en-US" sz="1400" b="0" i="1" u="none" dirty="0" smtClean="0">
                          <a:solidFill>
                            <a:srgbClr val="002060"/>
                          </a:solidFill>
                        </a:rPr>
                        <a:t>Decision Making</a:t>
                      </a:r>
                      <a:r>
                        <a:rPr lang="en-US" sz="1400" b="0" i="1" u="none" baseline="0" dirty="0" smtClean="0">
                          <a:solidFill>
                            <a:srgbClr val="002060"/>
                          </a:solidFill>
                        </a:rPr>
                        <a:t> </a:t>
                      </a:r>
                      <a:r>
                        <a:rPr lang="en-US" sz="1400" b="0" i="1" u="none" dirty="0" smtClean="0">
                          <a:solidFill>
                            <a:srgbClr val="002060"/>
                          </a:solidFill>
                        </a:rPr>
                        <a:t>Diagram</a:t>
                      </a:r>
                    </a:p>
                    <a:p>
                      <a:r>
                        <a:rPr lang="en-US" sz="1400" b="0" i="1" u="none" dirty="0" smtClean="0">
                          <a:solidFill>
                            <a:srgbClr val="002060"/>
                          </a:solidFill>
                        </a:rPr>
                        <a:t>Problem-Solution Chart</a:t>
                      </a:r>
                    </a:p>
                    <a:p>
                      <a:r>
                        <a:rPr lang="en-US" sz="1400" b="0" i="1" u="none" dirty="0" smtClean="0">
                          <a:solidFill>
                            <a:srgbClr val="002060"/>
                          </a:solidFill>
                        </a:rPr>
                        <a:t>Persuasion Map</a:t>
                      </a:r>
                    </a:p>
                    <a:p>
                      <a:r>
                        <a:rPr lang="en-US" sz="1400" b="0" i="1" u="none" dirty="0" smtClean="0">
                          <a:solidFill>
                            <a:srgbClr val="002060"/>
                          </a:solidFill>
                        </a:rPr>
                        <a:t>Ranking Charts</a:t>
                      </a:r>
                    </a:p>
                    <a:p>
                      <a:r>
                        <a:rPr lang="en-US" sz="1400" b="0" i="1" u="none" dirty="0" smtClean="0">
                          <a:solidFill>
                            <a:srgbClr val="002060"/>
                          </a:solidFill>
                        </a:rPr>
                        <a:t>If-Then Charts</a:t>
                      </a:r>
                    </a:p>
                    <a:p>
                      <a:r>
                        <a:rPr lang="en-US" sz="1400" b="0" i="1" u="none" dirty="0" err="1" smtClean="0">
                          <a:solidFill>
                            <a:srgbClr val="002060"/>
                          </a:solidFill>
                        </a:rPr>
                        <a:t>Synectics</a:t>
                      </a:r>
                      <a:r>
                        <a:rPr lang="en-US" sz="1400" b="0" i="1" u="none" dirty="0" smtClean="0">
                          <a:solidFill>
                            <a:srgbClr val="002060"/>
                          </a:solidFill>
                        </a:rPr>
                        <a:t> Organizers</a:t>
                      </a:r>
                    </a:p>
                  </a:txBody>
                  <a:tcPr/>
                </a:tc>
                <a:tc>
                  <a:txBody>
                    <a:bodyPr/>
                    <a:lstStyle/>
                    <a:p>
                      <a:r>
                        <a:rPr lang="en-US" sz="1400" b="0" i="1" u="none" dirty="0" smtClean="0">
                          <a:solidFill>
                            <a:srgbClr val="002060"/>
                          </a:solidFill>
                        </a:rPr>
                        <a:t>Scientific Method Charts</a:t>
                      </a:r>
                    </a:p>
                    <a:p>
                      <a:r>
                        <a:rPr lang="en-US" sz="1400" b="0" i="1" u="none" dirty="0" smtClean="0">
                          <a:solidFill>
                            <a:srgbClr val="002060"/>
                          </a:solidFill>
                        </a:rPr>
                        <a:t>Decision Making Graphic</a:t>
                      </a:r>
                    </a:p>
                    <a:p>
                      <a:r>
                        <a:rPr lang="en-US" sz="1400" b="0" i="1" u="none" dirty="0" smtClean="0">
                          <a:solidFill>
                            <a:srgbClr val="002060"/>
                          </a:solidFill>
                        </a:rPr>
                        <a:t>Historical Investigation</a:t>
                      </a:r>
                    </a:p>
                    <a:p>
                      <a:r>
                        <a:rPr lang="en-US" sz="1400" b="0" i="1" u="none" dirty="0" smtClean="0">
                          <a:solidFill>
                            <a:srgbClr val="002060"/>
                          </a:solidFill>
                        </a:rPr>
                        <a:t>Invention Graphic</a:t>
                      </a:r>
                    </a:p>
                    <a:p>
                      <a:r>
                        <a:rPr lang="en-US" sz="1400" b="0" i="1" u="none" dirty="0" smtClean="0">
                          <a:solidFill>
                            <a:srgbClr val="002060"/>
                          </a:solidFill>
                        </a:rPr>
                        <a:t>Problem Solving</a:t>
                      </a:r>
                    </a:p>
                  </a:txBody>
                  <a:tcPr/>
                </a:tc>
              </a:tr>
            </a:tbl>
          </a:graphicData>
        </a:graphic>
      </p:graphicFrame>
      <p:sp>
        <p:nvSpPr>
          <p:cNvPr id="7" name="Oval 6"/>
          <p:cNvSpPr/>
          <p:nvPr/>
        </p:nvSpPr>
        <p:spPr>
          <a:xfrm>
            <a:off x="228600" y="228600"/>
            <a:ext cx="1281953" cy="1295400"/>
          </a:xfrm>
          <a:prstGeom prst="ellipse">
            <a:avLst/>
          </a:prstGeom>
          <a:solidFill>
            <a:schemeClr val="accent5">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400" b="1" dirty="0" smtClean="0">
                <a:solidFill>
                  <a:schemeClr val="tx1"/>
                </a:solidFill>
              </a:rPr>
              <a:t>4</a:t>
            </a:r>
          </a:p>
          <a:p>
            <a:pPr lvl="0" algn="ctr"/>
            <a:r>
              <a:rPr lang="en-US" sz="1400" b="1" dirty="0" smtClean="0">
                <a:solidFill>
                  <a:schemeClr val="tx1"/>
                </a:solidFill>
              </a:rPr>
              <a:t>Connect Reading to Writing</a:t>
            </a:r>
            <a:endParaRPr lang="en-US" sz="1400" b="1" dirty="0">
              <a:solidFill>
                <a:schemeClr val="tx1"/>
              </a:solidFill>
            </a:endParaRPr>
          </a:p>
        </p:txBody>
      </p:sp>
      <p:sp>
        <p:nvSpPr>
          <p:cNvPr id="6" name="TextBox 5"/>
          <p:cNvSpPr txBox="1"/>
          <p:nvPr/>
        </p:nvSpPr>
        <p:spPr>
          <a:xfrm>
            <a:off x="1828800" y="152400"/>
            <a:ext cx="4724400" cy="1231106"/>
          </a:xfrm>
          <a:prstGeom prst="rect">
            <a:avLst/>
          </a:prstGeom>
          <a:noFill/>
        </p:spPr>
        <p:txBody>
          <a:bodyPr wrap="square" rtlCol="0">
            <a:spAutoFit/>
          </a:bodyPr>
          <a:lstStyle/>
          <a:p>
            <a:r>
              <a:rPr lang="en-US" b="1" dirty="0" smtClean="0">
                <a:solidFill>
                  <a:srgbClr val="C00000"/>
                </a:solidFill>
              </a:rPr>
              <a:t>Know which </a:t>
            </a:r>
            <a:r>
              <a:rPr lang="en-US" sz="2000" b="1" u="sng" dirty="0" smtClean="0">
                <a:solidFill>
                  <a:srgbClr val="C00000"/>
                </a:solidFill>
                <a:effectLst>
                  <a:outerShdw blurRad="38100" dist="38100" dir="2700000" algn="tl">
                    <a:srgbClr val="000000">
                      <a:alpha val="43137"/>
                    </a:srgbClr>
                  </a:outerShdw>
                </a:effectLst>
              </a:rPr>
              <a:t>Graphic Organizers </a:t>
            </a:r>
            <a:r>
              <a:rPr lang="en-US" sz="2000" dirty="0" smtClean="0">
                <a:solidFill>
                  <a:srgbClr val="C00000"/>
                </a:solidFill>
              </a:rPr>
              <a:t> - </a:t>
            </a:r>
            <a:r>
              <a:rPr lang="en-US" b="1" dirty="0" smtClean="0">
                <a:solidFill>
                  <a:srgbClr val="C00000"/>
                </a:solidFill>
              </a:rPr>
              <a:t>signify specific text structures.  These are your instructional formats to teach comprehension skills.</a:t>
            </a:r>
            <a:endParaRPr lang="en-US" b="1" dirty="0">
              <a:solidFill>
                <a:srgbClr val="C00000"/>
              </a:solidFill>
            </a:endParaRPr>
          </a:p>
        </p:txBody>
      </p:sp>
      <p:sp>
        <p:nvSpPr>
          <p:cNvPr id="8" name="TextBox 7"/>
          <p:cNvSpPr txBox="1"/>
          <p:nvPr/>
        </p:nvSpPr>
        <p:spPr>
          <a:xfrm>
            <a:off x="152400" y="1600200"/>
            <a:ext cx="6248400" cy="369332"/>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rPr>
              <a:t>Graphic Organizers Guide </a:t>
            </a:r>
            <a:r>
              <a:rPr lang="en-US" b="1" i="1" dirty="0" smtClean="0">
                <a:effectLst>
                  <a:outerShdw blurRad="38100" dist="38100" dir="2700000" algn="tl">
                    <a:srgbClr val="000000">
                      <a:alpha val="43137"/>
                    </a:srgbClr>
                  </a:outerShdw>
                </a:effectLst>
              </a:rPr>
              <a:t>Comprehension Skill </a:t>
            </a:r>
            <a:r>
              <a:rPr lang="en-US" b="1" dirty="0" smtClean="0">
                <a:effectLst>
                  <a:outerShdw blurRad="38100" dist="38100" dir="2700000" algn="tl">
                    <a:srgbClr val="000000">
                      <a:alpha val="43137"/>
                    </a:srgbClr>
                  </a:outerShdw>
                </a:effectLst>
              </a:rPr>
              <a:t>Instruction</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1"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21</a:t>
            </a:fld>
            <a:endParaRPr lang="en-US"/>
          </a:p>
        </p:txBody>
      </p:sp>
      <p:graphicFrame>
        <p:nvGraphicFramePr>
          <p:cNvPr id="5" name="Table 4"/>
          <p:cNvGraphicFramePr>
            <a:graphicFrameLocks noGrp="1"/>
          </p:cNvGraphicFramePr>
          <p:nvPr/>
        </p:nvGraphicFramePr>
        <p:xfrm>
          <a:off x="1752600" y="1521884"/>
          <a:ext cx="4800599" cy="6631516"/>
        </p:xfrm>
        <a:graphic>
          <a:graphicData uri="http://schemas.openxmlformats.org/drawingml/2006/table">
            <a:tbl>
              <a:tblPr/>
              <a:tblGrid>
                <a:gridCol w="2400299"/>
                <a:gridCol w="128587"/>
                <a:gridCol w="2271713"/>
              </a:tblGrid>
              <a:tr h="161830">
                <a:tc gridSpan="3">
                  <a:txBody>
                    <a:bodyPr/>
                    <a:lstStyle/>
                    <a:p>
                      <a:pPr marL="0" marR="0">
                        <a:lnSpc>
                          <a:spcPct val="115000"/>
                        </a:lnSpc>
                        <a:spcBef>
                          <a:spcPts val="0"/>
                        </a:spcBef>
                        <a:spcAft>
                          <a:spcPts val="1000"/>
                        </a:spcAft>
                      </a:pPr>
                      <a:r>
                        <a:rPr lang="en-US" sz="1600" b="1" u="sng" dirty="0">
                          <a:effectLst>
                            <a:outerShdw blurRad="38100" dist="38100" dir="2700000" algn="tl">
                              <a:srgbClr val="000000">
                                <a:alpha val="43137"/>
                              </a:srgbClr>
                            </a:outerShdw>
                          </a:effectLst>
                          <a:latin typeface="Calibri"/>
                          <a:ea typeface="Calibri"/>
                          <a:cs typeface="Times New Roman"/>
                        </a:rPr>
                        <a:t>1</a:t>
                      </a:r>
                      <a:r>
                        <a:rPr lang="en-US" sz="1600" b="1" dirty="0">
                          <a:effectLst>
                            <a:outerShdw blurRad="38100" dist="38100" dir="2700000" algn="tl">
                              <a:srgbClr val="000000">
                                <a:alpha val="43137"/>
                              </a:srgbClr>
                            </a:outerShdw>
                          </a:effectLst>
                          <a:latin typeface="Calibri"/>
                          <a:ea typeface="Calibri"/>
                          <a:cs typeface="Times New Roman"/>
                        </a:rPr>
                        <a:t> Recall and Reproduction</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r>
              <a:tr h="1575996">
                <a:tc gridSpan="2">
                  <a:txBody>
                    <a:bodyPr/>
                    <a:lstStyle/>
                    <a:p>
                      <a:pPr marL="0" marR="0">
                        <a:lnSpc>
                          <a:spcPct val="115000"/>
                        </a:lnSpc>
                        <a:spcBef>
                          <a:spcPts val="0"/>
                        </a:spcBef>
                        <a:spcAft>
                          <a:spcPts val="1000"/>
                        </a:spcAft>
                      </a:pPr>
                      <a:r>
                        <a:rPr lang="en-US" sz="1400" b="0" u="sng" dirty="0">
                          <a:effectLst>
                            <a:outerShdw blurRad="38100" dist="38100" dir="2700000" algn="tl">
                              <a:srgbClr val="000000">
                                <a:alpha val="43137"/>
                              </a:srgbClr>
                            </a:outerShdw>
                          </a:effectLst>
                          <a:latin typeface="Calibri"/>
                          <a:ea typeface="Calibri"/>
                          <a:cs typeface="Times New Roman"/>
                        </a:rPr>
                        <a:t>Knowledge </a:t>
                      </a:r>
                      <a:endParaRPr lang="en-US" sz="1400" b="0" dirty="0">
                        <a:effectLst>
                          <a:outerShdw blurRad="38100" dist="38100" dir="2700000" algn="tl">
                            <a:srgbClr val="000000">
                              <a:alpha val="43137"/>
                            </a:srgbClr>
                          </a:outerShdw>
                        </a:effectLst>
                        <a:latin typeface="Calibri"/>
                        <a:ea typeface="Calibri"/>
                        <a:cs typeface="Times New Roman"/>
                      </a:endParaRPr>
                    </a:p>
                    <a:p>
                      <a:pPr marL="0" marR="0">
                        <a:lnSpc>
                          <a:spcPct val="115000"/>
                        </a:lnSpc>
                        <a:spcBef>
                          <a:spcPts val="0"/>
                        </a:spcBef>
                        <a:spcAft>
                          <a:spcPts val="1000"/>
                        </a:spcAft>
                      </a:pPr>
                      <a:r>
                        <a:rPr lang="en-US" sz="1400" b="0" u="sng" dirty="0">
                          <a:latin typeface="Calibri"/>
                          <a:ea typeface="Calibri"/>
                          <a:cs typeface="Times New Roman"/>
                        </a:rPr>
                        <a:t>I </a:t>
                      </a:r>
                      <a:r>
                        <a:rPr lang="en-US" sz="1400" b="0" dirty="0">
                          <a:latin typeface="Calibri"/>
                          <a:ea typeface="Calibri"/>
                          <a:cs typeface="Times New Roman"/>
                        </a:rPr>
                        <a:t>am asking students to remember previously learned material by recalling facts, terms, concepts or answers.</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3D69B"/>
                    </a:solidFill>
                  </a:tcPr>
                </a:tc>
                <a:tc hMerge="1">
                  <a:txBody>
                    <a:bodyPr/>
                    <a:lstStyle/>
                    <a:p>
                      <a:endParaRPr lang="en-US"/>
                    </a:p>
                  </a:txBody>
                  <a:tcPr/>
                </a:tc>
                <a:tc>
                  <a:txBody>
                    <a:bodyPr/>
                    <a:lstStyle/>
                    <a:p>
                      <a:pPr marL="0" marR="0">
                        <a:lnSpc>
                          <a:spcPct val="115000"/>
                        </a:lnSpc>
                        <a:spcBef>
                          <a:spcPts val="0"/>
                        </a:spcBef>
                        <a:spcAft>
                          <a:spcPts val="1000"/>
                        </a:spcAft>
                      </a:pPr>
                      <a:r>
                        <a:rPr lang="en-US" sz="1400" b="0" u="sng" dirty="0">
                          <a:effectLst>
                            <a:outerShdw blurRad="38100" dist="38100" dir="2700000" algn="tl">
                              <a:srgbClr val="000000">
                                <a:alpha val="43137"/>
                              </a:srgbClr>
                            </a:outerShdw>
                          </a:effectLst>
                          <a:latin typeface="Calibri"/>
                          <a:ea typeface="Calibri"/>
                          <a:cs typeface="Times New Roman"/>
                        </a:rPr>
                        <a:t>Comprehension</a:t>
                      </a:r>
                      <a:endParaRPr lang="en-US" sz="1400" b="0" dirty="0">
                        <a:effectLst>
                          <a:outerShdw blurRad="38100" dist="38100" dir="2700000" algn="tl">
                            <a:srgbClr val="000000">
                              <a:alpha val="43137"/>
                            </a:srgbClr>
                          </a:outerShdw>
                        </a:effectLst>
                        <a:latin typeface="Calibri"/>
                        <a:ea typeface="Calibri"/>
                        <a:cs typeface="Times New Roman"/>
                      </a:endParaRPr>
                    </a:p>
                    <a:p>
                      <a:pPr marL="0" marR="0">
                        <a:lnSpc>
                          <a:spcPct val="115000"/>
                        </a:lnSpc>
                        <a:spcBef>
                          <a:spcPts val="0"/>
                        </a:spcBef>
                        <a:spcAft>
                          <a:spcPts val="1000"/>
                        </a:spcAft>
                      </a:pPr>
                      <a:r>
                        <a:rPr lang="en-US" sz="1400" b="0" dirty="0">
                          <a:latin typeface="Calibri"/>
                          <a:ea typeface="Calibri"/>
                          <a:cs typeface="Times New Roman"/>
                        </a:rPr>
                        <a:t>I am asking students to show me understanding by organizing, comparing, giving descriptions and stating a main idea.</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3D69B"/>
                    </a:solidFill>
                  </a:tcPr>
                </a:tc>
              </a:tr>
              <a:tr h="155075">
                <a:tc gridSpan="3">
                  <a:txBody>
                    <a:bodyPr/>
                    <a:lstStyle/>
                    <a:p>
                      <a:pPr marL="0" marR="0">
                        <a:lnSpc>
                          <a:spcPct val="115000"/>
                        </a:lnSpc>
                        <a:spcBef>
                          <a:spcPts val="0"/>
                        </a:spcBef>
                        <a:spcAft>
                          <a:spcPts val="1000"/>
                        </a:spcAft>
                      </a:pPr>
                      <a:r>
                        <a:rPr lang="en-US" sz="1600" b="1" u="sng" dirty="0">
                          <a:solidFill>
                            <a:schemeClr val="tx1"/>
                          </a:solidFill>
                          <a:effectLst>
                            <a:outerShdw blurRad="38100" dist="38100" dir="2700000" algn="tl">
                              <a:srgbClr val="000000">
                                <a:alpha val="43137"/>
                              </a:srgbClr>
                            </a:outerShdw>
                          </a:effectLst>
                          <a:latin typeface="Calibri"/>
                          <a:ea typeface="Calibri"/>
                          <a:cs typeface="Times New Roman"/>
                        </a:rPr>
                        <a:t>2</a:t>
                      </a:r>
                      <a:r>
                        <a:rPr lang="en-US" sz="1600" b="1" dirty="0">
                          <a:solidFill>
                            <a:schemeClr val="tx1"/>
                          </a:solidFill>
                          <a:effectLst>
                            <a:outerShdw blurRad="38100" dist="38100" dir="2700000" algn="tl">
                              <a:srgbClr val="000000">
                                <a:alpha val="43137"/>
                              </a:srgbClr>
                            </a:outerShdw>
                          </a:effectLst>
                          <a:latin typeface="Calibri"/>
                          <a:ea typeface="Calibri"/>
                          <a:cs typeface="Times New Roman"/>
                        </a:rPr>
                        <a:t> Skills and Concepts</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75000"/>
                      </a:schemeClr>
                    </a:solidFill>
                  </a:tcPr>
                </a:tc>
                <a:tc hMerge="1">
                  <a:txBody>
                    <a:bodyPr/>
                    <a:lstStyle/>
                    <a:p>
                      <a:endParaRPr lang="en-US"/>
                    </a:p>
                  </a:txBody>
                  <a:tcPr/>
                </a:tc>
                <a:tc hMerge="1">
                  <a:txBody>
                    <a:bodyPr/>
                    <a:lstStyle/>
                    <a:p>
                      <a:endParaRPr lang="en-US"/>
                    </a:p>
                  </a:txBody>
                  <a:tcPr/>
                </a:tc>
              </a:tr>
              <a:tr h="660660">
                <a:tc gridSpan="3">
                  <a:txBody>
                    <a:bodyPr/>
                    <a:lstStyle/>
                    <a:p>
                      <a:pPr marL="0" marR="0">
                        <a:lnSpc>
                          <a:spcPct val="115000"/>
                        </a:lnSpc>
                        <a:spcBef>
                          <a:spcPts val="0"/>
                        </a:spcBef>
                        <a:spcAft>
                          <a:spcPts val="1000"/>
                        </a:spcAft>
                      </a:pPr>
                      <a:r>
                        <a:rPr lang="en-US" sz="1400" b="0" u="sng" dirty="0">
                          <a:effectLst>
                            <a:outerShdw blurRad="38100" dist="38100" dir="2700000" algn="tl">
                              <a:srgbClr val="000000">
                                <a:alpha val="43137"/>
                              </a:srgbClr>
                            </a:outerShdw>
                          </a:effectLst>
                          <a:latin typeface="Calibri"/>
                          <a:ea typeface="Calibri"/>
                          <a:cs typeface="Times New Roman"/>
                        </a:rPr>
                        <a:t>Application</a:t>
                      </a:r>
                      <a:endParaRPr lang="en-US" sz="1400" b="0" dirty="0">
                        <a:effectLst>
                          <a:outerShdw blurRad="38100" dist="38100" dir="2700000" algn="tl">
                            <a:srgbClr val="000000">
                              <a:alpha val="43137"/>
                            </a:srgbClr>
                          </a:outerShdw>
                        </a:effectLst>
                        <a:latin typeface="Calibri"/>
                        <a:ea typeface="Calibri"/>
                        <a:cs typeface="Times New Roman"/>
                      </a:endParaRPr>
                    </a:p>
                    <a:p>
                      <a:pPr marL="0" marR="0">
                        <a:lnSpc>
                          <a:spcPct val="115000"/>
                        </a:lnSpc>
                        <a:spcBef>
                          <a:spcPts val="0"/>
                        </a:spcBef>
                        <a:spcAft>
                          <a:spcPts val="1000"/>
                        </a:spcAft>
                      </a:pPr>
                      <a:r>
                        <a:rPr lang="en-US" sz="1400" b="0" dirty="0" smtClean="0">
                          <a:latin typeface="Calibri"/>
                          <a:ea typeface="Calibri"/>
                          <a:cs typeface="Times New Roman"/>
                        </a:rPr>
                        <a:t>I </a:t>
                      </a:r>
                      <a:r>
                        <a:rPr lang="en-US" sz="1400" b="0" dirty="0">
                          <a:latin typeface="Calibri"/>
                          <a:ea typeface="Calibri"/>
                          <a:cs typeface="Times New Roman"/>
                        </a:rPr>
                        <a:t>am asking students to solve problems for new situations by applying learned knowledge, facts or rules in a different way.</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CDDC"/>
                    </a:solidFill>
                  </a:tcPr>
                </a:tc>
                <a:tc hMerge="1">
                  <a:txBody>
                    <a:bodyPr/>
                    <a:lstStyle/>
                    <a:p>
                      <a:endParaRPr lang="en-US"/>
                    </a:p>
                  </a:txBody>
                  <a:tcPr/>
                </a:tc>
                <a:tc hMerge="1">
                  <a:txBody>
                    <a:bodyPr/>
                    <a:lstStyle/>
                    <a:p>
                      <a:endParaRPr lang="en-US"/>
                    </a:p>
                  </a:txBody>
                  <a:tcPr/>
                </a:tc>
              </a:tr>
              <a:tr h="161830">
                <a:tc gridSpan="3">
                  <a:txBody>
                    <a:bodyPr/>
                    <a:lstStyle/>
                    <a:p>
                      <a:pPr marL="0" marR="0">
                        <a:lnSpc>
                          <a:spcPct val="115000"/>
                        </a:lnSpc>
                        <a:spcBef>
                          <a:spcPts val="0"/>
                        </a:spcBef>
                        <a:spcAft>
                          <a:spcPts val="1000"/>
                        </a:spcAft>
                      </a:pPr>
                      <a:r>
                        <a:rPr lang="en-US" sz="1600" b="1" u="sng" dirty="0">
                          <a:solidFill>
                            <a:schemeClr val="tx1"/>
                          </a:solidFill>
                          <a:effectLst>
                            <a:outerShdw blurRad="38100" dist="38100" dir="2700000" algn="tl">
                              <a:srgbClr val="000000">
                                <a:alpha val="43137"/>
                              </a:srgbClr>
                            </a:outerShdw>
                          </a:effectLst>
                          <a:latin typeface="Calibri"/>
                          <a:ea typeface="Calibri"/>
                          <a:cs typeface="Times New Roman"/>
                        </a:rPr>
                        <a:t>3</a:t>
                      </a:r>
                      <a:r>
                        <a:rPr lang="en-US" sz="1600" b="1" dirty="0">
                          <a:solidFill>
                            <a:schemeClr val="tx1"/>
                          </a:solidFill>
                          <a:effectLst>
                            <a:outerShdw blurRad="38100" dist="38100" dir="2700000" algn="tl">
                              <a:srgbClr val="000000">
                                <a:alpha val="43137"/>
                              </a:srgbClr>
                            </a:outerShdw>
                          </a:effectLst>
                          <a:latin typeface="Calibri"/>
                          <a:ea typeface="Calibri"/>
                          <a:cs typeface="Times New Roman"/>
                        </a:rPr>
                        <a:t> Short‐term Strategic Thinking</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65"/>
                    </a:solidFill>
                  </a:tcPr>
                </a:tc>
                <a:tc hMerge="1">
                  <a:txBody>
                    <a:bodyPr/>
                    <a:lstStyle/>
                    <a:p>
                      <a:endParaRPr lang="en-US"/>
                    </a:p>
                  </a:txBody>
                  <a:tcPr/>
                </a:tc>
                <a:tc hMerge="1">
                  <a:txBody>
                    <a:bodyPr/>
                    <a:lstStyle/>
                    <a:p>
                      <a:endParaRPr lang="en-US"/>
                    </a:p>
                  </a:txBody>
                  <a:tcPr/>
                </a:tc>
              </a:tr>
              <a:tr h="1502555">
                <a:tc>
                  <a:txBody>
                    <a:bodyPr/>
                    <a:lstStyle/>
                    <a:p>
                      <a:pPr marL="0" marR="0">
                        <a:lnSpc>
                          <a:spcPct val="115000"/>
                        </a:lnSpc>
                        <a:spcBef>
                          <a:spcPts val="0"/>
                        </a:spcBef>
                        <a:spcAft>
                          <a:spcPts val="1000"/>
                        </a:spcAft>
                      </a:pPr>
                      <a:r>
                        <a:rPr lang="en-US" sz="1400" b="0" u="sng" dirty="0">
                          <a:effectLst>
                            <a:outerShdw blurRad="38100" dist="38100" dir="2700000" algn="tl">
                              <a:srgbClr val="000000">
                                <a:alpha val="43137"/>
                              </a:srgbClr>
                            </a:outerShdw>
                          </a:effectLst>
                          <a:latin typeface="Calibri"/>
                          <a:ea typeface="Calibri"/>
                          <a:cs typeface="Times New Roman"/>
                        </a:rPr>
                        <a:t>Analysis</a:t>
                      </a:r>
                      <a:endParaRPr lang="en-US" sz="1400" b="0" dirty="0">
                        <a:effectLst>
                          <a:outerShdw blurRad="38100" dist="38100" dir="2700000" algn="tl">
                            <a:srgbClr val="000000">
                              <a:alpha val="43137"/>
                            </a:srgbClr>
                          </a:outerShdw>
                        </a:effectLst>
                        <a:latin typeface="Calibri"/>
                        <a:ea typeface="Calibri"/>
                        <a:cs typeface="Times New Roman"/>
                      </a:endParaRPr>
                    </a:p>
                    <a:p>
                      <a:pPr marL="0" marR="0">
                        <a:lnSpc>
                          <a:spcPct val="115000"/>
                        </a:lnSpc>
                        <a:spcBef>
                          <a:spcPts val="0"/>
                        </a:spcBef>
                        <a:spcAft>
                          <a:spcPts val="1000"/>
                        </a:spcAft>
                      </a:pPr>
                      <a:r>
                        <a:rPr lang="en-US" sz="1400" b="0" dirty="0">
                          <a:latin typeface="Calibri"/>
                          <a:ea typeface="Calibri"/>
                          <a:cs typeface="Times New Roman"/>
                        </a:rPr>
                        <a:t>I am asking students to examine and break apart information into parts by looking at motives, causes and relationships.</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A8F"/>
                    </a:solidFill>
                  </a:tcPr>
                </a:tc>
                <a:tc gridSpan="2">
                  <a:txBody>
                    <a:bodyPr/>
                    <a:lstStyle/>
                    <a:p>
                      <a:pPr marL="112713" marR="0" indent="0">
                        <a:lnSpc>
                          <a:spcPct val="115000"/>
                        </a:lnSpc>
                        <a:spcBef>
                          <a:spcPts val="0"/>
                        </a:spcBef>
                        <a:spcAft>
                          <a:spcPts val="1000"/>
                        </a:spcAft>
                      </a:pPr>
                      <a:r>
                        <a:rPr lang="en-US" sz="1400" b="0" u="sng" dirty="0">
                          <a:effectLst>
                            <a:outerShdw blurRad="38100" dist="38100" dir="2700000" algn="tl">
                              <a:srgbClr val="000000">
                                <a:alpha val="43137"/>
                              </a:srgbClr>
                            </a:outerShdw>
                          </a:effectLst>
                          <a:latin typeface="Calibri"/>
                          <a:ea typeface="Calibri"/>
                          <a:cs typeface="Times New Roman"/>
                        </a:rPr>
                        <a:t>Evaluation</a:t>
                      </a:r>
                      <a:endParaRPr lang="en-US" sz="1400" b="0" dirty="0">
                        <a:effectLst>
                          <a:outerShdw blurRad="38100" dist="38100" dir="2700000" algn="tl">
                            <a:srgbClr val="000000">
                              <a:alpha val="43137"/>
                            </a:srgbClr>
                          </a:outerShdw>
                        </a:effectLst>
                        <a:latin typeface="Calibri"/>
                        <a:ea typeface="Calibri"/>
                        <a:cs typeface="Times New Roman"/>
                      </a:endParaRPr>
                    </a:p>
                    <a:p>
                      <a:pPr marL="112713" marR="0" indent="0">
                        <a:lnSpc>
                          <a:spcPct val="115000"/>
                        </a:lnSpc>
                        <a:spcBef>
                          <a:spcPts val="0"/>
                        </a:spcBef>
                        <a:spcAft>
                          <a:spcPts val="1000"/>
                        </a:spcAft>
                      </a:pPr>
                      <a:r>
                        <a:rPr lang="en-US" sz="1400" b="0" dirty="0">
                          <a:latin typeface="Calibri"/>
                          <a:ea typeface="Calibri"/>
                          <a:cs typeface="Times New Roman"/>
                        </a:rPr>
                        <a:t>I am asking students to present and defend an opinion or make a judgment based on a set of criteria</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A8F"/>
                    </a:solidFill>
                  </a:tcPr>
                </a:tc>
                <a:tc hMerge="1">
                  <a:txBody>
                    <a:bodyPr/>
                    <a:lstStyle/>
                    <a:p>
                      <a:pPr marL="0" marR="0">
                        <a:lnSpc>
                          <a:spcPct val="115000"/>
                        </a:lnSpc>
                        <a:spcBef>
                          <a:spcPts val="0"/>
                        </a:spcBef>
                        <a:spcAft>
                          <a:spcPts val="1000"/>
                        </a:spcAft>
                      </a:pPr>
                      <a:endParaRPr lang="en-US" sz="1400" b="0" dirty="0">
                        <a:latin typeface="Calibri"/>
                        <a:ea typeface="Calibri"/>
                        <a:cs typeface="Times New Roman"/>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A8F"/>
                    </a:solidFill>
                  </a:tcPr>
                </a:tc>
              </a:tr>
              <a:tr h="155075">
                <a:tc gridSpan="3">
                  <a:txBody>
                    <a:bodyPr/>
                    <a:lstStyle/>
                    <a:p>
                      <a:pPr marL="0" marR="0">
                        <a:lnSpc>
                          <a:spcPct val="115000"/>
                        </a:lnSpc>
                        <a:spcBef>
                          <a:spcPts val="0"/>
                        </a:spcBef>
                        <a:spcAft>
                          <a:spcPts val="1000"/>
                        </a:spcAft>
                      </a:pPr>
                      <a:r>
                        <a:rPr lang="en-US" sz="1600" b="1" u="sng" dirty="0">
                          <a:solidFill>
                            <a:schemeClr val="tx1"/>
                          </a:solidFill>
                          <a:effectLst>
                            <a:outerShdw blurRad="38100" dist="38100" dir="2700000" algn="tl">
                              <a:srgbClr val="000000">
                                <a:alpha val="43137"/>
                              </a:srgbClr>
                            </a:outerShdw>
                          </a:effectLst>
                          <a:latin typeface="Calibri"/>
                          <a:ea typeface="Calibri"/>
                          <a:cs typeface="Times New Roman"/>
                        </a:rPr>
                        <a:t>4</a:t>
                      </a:r>
                      <a:r>
                        <a:rPr lang="en-US" sz="1600" b="1" dirty="0">
                          <a:solidFill>
                            <a:schemeClr val="tx1"/>
                          </a:solidFill>
                          <a:effectLst>
                            <a:outerShdw blurRad="38100" dist="38100" dir="2700000" algn="tl">
                              <a:srgbClr val="000000">
                                <a:alpha val="43137"/>
                              </a:srgbClr>
                            </a:outerShdw>
                          </a:effectLst>
                          <a:latin typeface="Calibri"/>
                          <a:ea typeface="Calibri"/>
                          <a:cs typeface="Times New Roman"/>
                        </a:rPr>
                        <a:t> Extended Thinking</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7171"/>
                    </a:solidFill>
                  </a:tcPr>
                </a:tc>
                <a:tc hMerge="1">
                  <a:txBody>
                    <a:bodyPr/>
                    <a:lstStyle/>
                    <a:p>
                      <a:endParaRPr lang="en-US"/>
                    </a:p>
                  </a:txBody>
                  <a:tcPr/>
                </a:tc>
                <a:tc hMerge="1">
                  <a:txBody>
                    <a:bodyPr/>
                    <a:lstStyle/>
                    <a:p>
                      <a:endParaRPr lang="en-US"/>
                    </a:p>
                  </a:txBody>
                  <a:tcPr/>
                </a:tc>
              </a:tr>
              <a:tr h="752226">
                <a:tc gridSpan="3">
                  <a:txBody>
                    <a:bodyPr/>
                    <a:lstStyle/>
                    <a:p>
                      <a:pPr marL="0" marR="0">
                        <a:lnSpc>
                          <a:spcPct val="115000"/>
                        </a:lnSpc>
                        <a:spcBef>
                          <a:spcPts val="0"/>
                        </a:spcBef>
                        <a:spcAft>
                          <a:spcPts val="1000"/>
                        </a:spcAft>
                      </a:pPr>
                      <a:r>
                        <a:rPr lang="en-US" sz="1400" b="0" u="sng" dirty="0">
                          <a:effectLst>
                            <a:outerShdw blurRad="38100" dist="38100" dir="2700000" algn="tl">
                              <a:srgbClr val="000000">
                                <a:alpha val="43137"/>
                              </a:srgbClr>
                            </a:outerShdw>
                          </a:effectLst>
                          <a:latin typeface="Calibri"/>
                          <a:ea typeface="Calibri"/>
                          <a:cs typeface="Times New Roman"/>
                        </a:rPr>
                        <a:t>Synthesis</a:t>
                      </a:r>
                      <a:endParaRPr lang="en-US" sz="1400" b="0" dirty="0">
                        <a:effectLst>
                          <a:outerShdw blurRad="38100" dist="38100" dir="2700000" algn="tl">
                            <a:srgbClr val="000000">
                              <a:alpha val="43137"/>
                            </a:srgbClr>
                          </a:outerShdw>
                        </a:effectLst>
                        <a:latin typeface="Calibri"/>
                        <a:ea typeface="Calibri"/>
                        <a:cs typeface="Times New Roman"/>
                      </a:endParaRPr>
                    </a:p>
                    <a:p>
                      <a:pPr marL="0" marR="0">
                        <a:lnSpc>
                          <a:spcPct val="115000"/>
                        </a:lnSpc>
                        <a:spcBef>
                          <a:spcPts val="0"/>
                        </a:spcBef>
                        <a:spcAft>
                          <a:spcPts val="1000"/>
                        </a:spcAft>
                      </a:pPr>
                      <a:r>
                        <a:rPr lang="en-US" sz="1400" b="0" dirty="0">
                          <a:latin typeface="Calibri"/>
                          <a:ea typeface="Calibri"/>
                          <a:cs typeface="Times New Roman"/>
                        </a:rPr>
                        <a:t>I am asking students to put information together in a different way by combining elements in a new pattern or proposing a different solution.</a:t>
                      </a:r>
                    </a:p>
                  </a:txBody>
                  <a:tcPr marL="42492" marR="42492" marT="21246" marB="2124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3A3"/>
                    </a:solidFill>
                  </a:tcPr>
                </a:tc>
                <a:tc hMerge="1">
                  <a:txBody>
                    <a:bodyPr/>
                    <a:lstStyle/>
                    <a:p>
                      <a:endParaRPr lang="en-US"/>
                    </a:p>
                  </a:txBody>
                  <a:tcPr/>
                </a:tc>
                <a:tc hMerge="1">
                  <a:txBody>
                    <a:bodyPr/>
                    <a:lstStyle/>
                    <a:p>
                      <a:endParaRPr lang="en-US"/>
                    </a:p>
                  </a:txBody>
                  <a:tcPr/>
                </a:tc>
              </a:tr>
            </a:tbl>
          </a:graphicData>
        </a:graphic>
      </p:graphicFrame>
      <p:pic>
        <p:nvPicPr>
          <p:cNvPr id="3" name="Picture 6" descr="http://t2.gstatic.com/images?q=tbn:ANd9GcTtttg6QVKQ51RAOcajpKxH0g9JjsdoNbaLAUe4hnE1Wi-DIiYK9A"/>
          <p:cNvPicPr>
            <a:picLocks noChangeAspect="1" noChangeArrowheads="1"/>
          </p:cNvPicPr>
          <p:nvPr/>
        </p:nvPicPr>
        <p:blipFill>
          <a:blip r:embed="rId3" cstate="print"/>
          <a:srcRect/>
          <a:stretch>
            <a:fillRect/>
          </a:stretch>
        </p:blipFill>
        <p:spPr bwMode="auto">
          <a:xfrm>
            <a:off x="152400" y="5029200"/>
            <a:ext cx="1371600" cy="2057400"/>
          </a:xfrm>
          <a:prstGeom prst="rect">
            <a:avLst/>
          </a:prstGeom>
          <a:noFill/>
          <a:effectLst>
            <a:softEdge rad="127000"/>
          </a:effectLst>
        </p:spPr>
      </p:pic>
      <p:sp>
        <p:nvSpPr>
          <p:cNvPr id="6" name="Oval 5"/>
          <p:cNvSpPr/>
          <p:nvPr/>
        </p:nvSpPr>
        <p:spPr>
          <a:xfrm>
            <a:off x="152400" y="457200"/>
            <a:ext cx="1524000" cy="1371600"/>
          </a:xfrm>
          <a:prstGeom prst="ellipse">
            <a:avLst/>
          </a:prstGeom>
          <a:solidFill>
            <a:schemeClr val="accent2">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1400" b="1" dirty="0" smtClean="0">
                <a:solidFill>
                  <a:schemeClr val="tx1"/>
                </a:solidFill>
              </a:rPr>
              <a:t>5</a:t>
            </a:r>
          </a:p>
          <a:p>
            <a:pPr lvl="0" algn="ctr"/>
            <a:r>
              <a:rPr lang="en-US" sz="1400" b="1" dirty="0" smtClean="0">
                <a:solidFill>
                  <a:schemeClr val="tx1"/>
                </a:solidFill>
              </a:rPr>
              <a:t>Skill Matches Depth of Knowledge</a:t>
            </a:r>
          </a:p>
          <a:p>
            <a:pPr lvl="0" algn="ctr"/>
            <a:endParaRPr lang="en-US" sz="1400" b="1" dirty="0">
              <a:solidFill>
                <a:schemeClr val="tx1"/>
              </a:solidFill>
            </a:endParaRPr>
          </a:p>
        </p:txBody>
      </p:sp>
      <p:sp>
        <p:nvSpPr>
          <p:cNvPr id="7" name="TextBox 6"/>
          <p:cNvSpPr txBox="1"/>
          <p:nvPr/>
        </p:nvSpPr>
        <p:spPr>
          <a:xfrm>
            <a:off x="2286000" y="1143000"/>
            <a:ext cx="3429000" cy="381000"/>
          </a:xfrm>
          <a:prstGeom prst="rect">
            <a:avLst/>
          </a:prstGeom>
          <a:noFill/>
        </p:spPr>
        <p:txBody>
          <a:bodyPr wrap="square" rtlCol="0">
            <a:spAutoFit/>
          </a:bodyPr>
          <a:lstStyle/>
          <a:p>
            <a:pPr algn="ctr"/>
            <a:r>
              <a:rPr lang="en-US" b="1" dirty="0" smtClean="0">
                <a:solidFill>
                  <a:srgbClr val="002060"/>
                </a:solidFill>
                <a:effectLst>
                  <a:outerShdw blurRad="38100" dist="38100" dir="2700000" algn="tl">
                    <a:srgbClr val="000000">
                      <a:alpha val="43137"/>
                    </a:srgbClr>
                  </a:outerShdw>
                </a:effectLst>
              </a:rPr>
              <a:t>Depth of Knowledge &amp; Bloom’s</a:t>
            </a:r>
            <a:endParaRPr lang="en-US" b="1" dirty="0">
              <a:solidFill>
                <a:srgbClr val="002060"/>
              </a:solidFill>
              <a:effectLst>
                <a:outerShdw blurRad="38100" dist="38100" dir="2700000" algn="tl">
                  <a:srgbClr val="000000">
                    <a:alpha val="43137"/>
                  </a:srgbClr>
                </a:outerShdw>
              </a:effectLst>
            </a:endParaRPr>
          </a:p>
        </p:txBody>
      </p:sp>
      <p:sp>
        <p:nvSpPr>
          <p:cNvPr id="8" name="TextBox 7"/>
          <p:cNvSpPr txBox="1"/>
          <p:nvPr/>
        </p:nvSpPr>
        <p:spPr>
          <a:xfrm>
            <a:off x="1905000" y="152400"/>
            <a:ext cx="4876800" cy="830997"/>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Assess comprehension skills at the </a:t>
            </a:r>
          </a:p>
          <a:p>
            <a:pPr algn="ctr"/>
            <a:r>
              <a:rPr lang="en-US" sz="2400" b="1" dirty="0" smtClean="0">
                <a:effectLst>
                  <a:outerShdw blurRad="38100" dist="38100" dir="2700000" algn="tl">
                    <a:srgbClr val="000000">
                      <a:alpha val="43137"/>
                    </a:srgbClr>
                  </a:outerShdw>
                </a:effectLst>
              </a:rPr>
              <a:t>standard’s </a:t>
            </a:r>
            <a:r>
              <a:rPr lang="en-US" sz="2400" b="1" u="sng" dirty="0" smtClean="0">
                <a:effectLst>
                  <a:outerShdw blurRad="38100" dist="38100" dir="2700000" algn="tl">
                    <a:srgbClr val="000000">
                      <a:alpha val="43137"/>
                    </a:srgbClr>
                  </a:outerShdw>
                </a:effectLst>
              </a:rPr>
              <a:t>Depth of Knowledge</a:t>
            </a:r>
            <a:r>
              <a:rPr lang="en-US" sz="2400" b="1" dirty="0" smtClean="0">
                <a:effectLst>
                  <a:outerShdw blurRad="38100" dist="38100" dir="2700000" algn="tl">
                    <a:srgbClr val="000000">
                      <a:alpha val="43137"/>
                    </a:srgbClr>
                  </a:outerShdw>
                </a:effectLst>
              </a:rPr>
              <a:t>.</a:t>
            </a:r>
            <a:endParaRPr 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3"/>
                                        </p:tgtEl>
                                        <p:attrNameLst>
                                          <p:attrName>ppt_y</p:attrName>
                                        </p:attrNameLst>
                                      </p:cBhvr>
                                      <p:tavLst>
                                        <p:tav tm="0" fmla="#ppt_y+(sin(-2*pi*(1-$))*-#ppt_x+cos(-2*pi*(1-$))*(1-#ppt_y))*(1-$)">
                                          <p:val>
                                            <p:fltVal val="0"/>
                                          </p:val>
                                        </p:tav>
                                        <p:tav tm="100000">
                                          <p:val>
                                            <p:fltVal val="1"/>
                                          </p:val>
                                        </p:tav>
                                      </p:tavLst>
                                    </p:anim>
                                  </p:childTnLst>
                                </p:cTn>
                              </p:par>
                              <p:par>
                                <p:cTn id="26" presetID="15"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1.gstatic.com/images?q=tbn:ANd9GcRaRLM8_aaAg36NFy1X6ycEJy5Z-0SoTyCcV-4k7bzjhTy3fhSs"/>
          <p:cNvPicPr>
            <a:picLocks noChangeAspect="1" noChangeArrowheads="1"/>
          </p:cNvPicPr>
          <p:nvPr/>
        </p:nvPicPr>
        <p:blipFill>
          <a:blip r:embed="rId3" cstate="print">
            <a:lum bright="5000"/>
          </a:blip>
          <a:srcRect/>
          <a:stretch>
            <a:fillRect/>
          </a:stretch>
        </p:blipFill>
        <p:spPr bwMode="auto">
          <a:xfrm>
            <a:off x="1" y="1"/>
            <a:ext cx="1447800" cy="1447800"/>
          </a:xfrm>
          <a:prstGeom prst="rect">
            <a:avLst/>
          </a:prstGeom>
          <a:noFill/>
          <a:effectLst>
            <a:softEdge rad="317500"/>
          </a:effectLst>
        </p:spPr>
      </p:pic>
      <p:graphicFrame>
        <p:nvGraphicFramePr>
          <p:cNvPr id="4" name="Table 3"/>
          <p:cNvGraphicFramePr>
            <a:graphicFrameLocks noGrp="1"/>
          </p:cNvGraphicFramePr>
          <p:nvPr/>
        </p:nvGraphicFramePr>
        <p:xfrm>
          <a:off x="381000" y="1218812"/>
          <a:ext cx="5943600" cy="7391788"/>
        </p:xfrm>
        <a:graphic>
          <a:graphicData uri="http://schemas.openxmlformats.org/drawingml/2006/table">
            <a:tbl>
              <a:tblPr/>
              <a:tblGrid>
                <a:gridCol w="457200"/>
                <a:gridCol w="609599"/>
                <a:gridCol w="304801"/>
                <a:gridCol w="457200"/>
                <a:gridCol w="457200"/>
                <a:gridCol w="457200"/>
                <a:gridCol w="457200"/>
                <a:gridCol w="457200"/>
                <a:gridCol w="457200"/>
                <a:gridCol w="457200"/>
                <a:gridCol w="457200"/>
                <a:gridCol w="457200"/>
                <a:gridCol w="457200"/>
              </a:tblGrid>
              <a:tr h="279435">
                <a:tc gridSpan="2">
                  <a:txBody>
                    <a:bodyPr/>
                    <a:lstStyle/>
                    <a:p>
                      <a:pPr algn="ctr" fontAlgn="ctr"/>
                      <a:r>
                        <a:rPr lang="en-US" sz="1400" b="1" i="0" u="none" strike="noStrike" dirty="0">
                          <a:solidFill>
                            <a:srgbClr val="000000"/>
                          </a:solidFill>
                          <a:latin typeface="Calibri"/>
                        </a:rPr>
                        <a:t>Literary </a:t>
                      </a:r>
                      <a:r>
                        <a:rPr lang="en-US" sz="1400" b="1" i="0" u="none" strike="noStrike" dirty="0" smtClean="0">
                          <a:solidFill>
                            <a:srgbClr val="000000"/>
                          </a:solidFill>
                          <a:latin typeface="Calibri"/>
                        </a:rPr>
                        <a:t>DOKs</a:t>
                      </a:r>
                      <a:endParaRPr lang="en-US" sz="1400" b="1" i="0" u="none" strike="noStrike" dirty="0">
                        <a:solidFill>
                          <a:srgbClr val="000000"/>
                        </a:solidFill>
                        <a:latin typeface="Calibri"/>
                      </a:endParaRP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dirty="0">
                          <a:solidFill>
                            <a:srgbClr val="000000"/>
                          </a:solidFill>
                          <a:latin typeface="Calibri"/>
                        </a:rPr>
                        <a:t>K</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5</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6</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7</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8</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a:solidFill>
                            <a:srgbClr val="000000"/>
                          </a:solidFill>
                          <a:latin typeface="Calibri"/>
                        </a:rPr>
                        <a:t>9-10</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11-12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20318">
                <a:tc gridSpan="2">
                  <a:txBody>
                    <a:bodyPr/>
                    <a:lstStyle/>
                    <a:p>
                      <a:pPr algn="ctr" fontAlgn="ctr"/>
                      <a:r>
                        <a:rPr lang="en-US" sz="1400" b="1" i="0" u="none" strike="noStrike" dirty="0">
                          <a:solidFill>
                            <a:srgbClr val="000000"/>
                          </a:solidFill>
                          <a:latin typeface="Calibri"/>
                        </a:rPr>
                        <a:t>Standard 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5</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6</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7</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8</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n/a</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9</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10</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gridSpan="11">
                  <a:txBody>
                    <a:bodyPr/>
                    <a:lstStyle/>
                    <a:p>
                      <a:pPr algn="ctr" fontAlgn="ctr"/>
                      <a:r>
                        <a:rPr lang="en-US" sz="900" b="1" i="0" u="none" strike="noStrike" dirty="0">
                          <a:solidFill>
                            <a:srgbClr val="000000"/>
                          </a:solidFill>
                          <a:latin typeface="Calibri"/>
                        </a:rPr>
                        <a:t>Read and comprehend complex literary and informational texts independently and proficiently. </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3778">
                <a:tc>
                  <a:txBody>
                    <a:bodyPr/>
                    <a:lstStyle/>
                    <a:p>
                      <a:pPr algn="l" fontAlgn="b"/>
                      <a:endParaRPr lang="en-US" sz="1400" b="0" i="0" u="none" strike="noStrike" dirty="0">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5495" marR="5495" marT="54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435">
                <a:tc gridSpan="2">
                  <a:txBody>
                    <a:bodyPr/>
                    <a:lstStyle/>
                    <a:p>
                      <a:pPr algn="ctr" fontAlgn="ctr"/>
                      <a:r>
                        <a:rPr lang="en-US" sz="1400" b="1" i="0" u="none" strike="noStrike" dirty="0" smtClean="0">
                          <a:solidFill>
                            <a:srgbClr val="000000"/>
                          </a:solidFill>
                          <a:latin typeface="Calibri"/>
                        </a:rPr>
                        <a:t>Informational DOKs</a:t>
                      </a:r>
                      <a:endParaRPr lang="en-US" sz="1400" b="1" i="0" u="none" strike="noStrike" dirty="0">
                        <a:solidFill>
                          <a:srgbClr val="000000"/>
                        </a:solidFill>
                        <a:latin typeface="Calibri"/>
                      </a:endParaRP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dirty="0">
                          <a:solidFill>
                            <a:srgbClr val="000000"/>
                          </a:solidFill>
                          <a:latin typeface="Calibri"/>
                        </a:rPr>
                        <a:t>K</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5</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6</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7</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8</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9-10</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en-US" sz="1400" b="1" i="0" u="none" strike="noStrike" dirty="0">
                          <a:solidFill>
                            <a:srgbClr val="000000"/>
                          </a:solidFill>
                          <a:latin typeface="Calibri"/>
                        </a:rPr>
                        <a:t>11-12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r>
              <a:tr h="320318">
                <a:tc gridSpan="2">
                  <a:txBody>
                    <a:bodyPr/>
                    <a:lstStyle/>
                    <a:p>
                      <a:pPr algn="ctr" fontAlgn="ctr"/>
                      <a:r>
                        <a:rPr lang="en-US" sz="1400" b="1" i="0" u="none" strike="noStrike" dirty="0">
                          <a:solidFill>
                            <a:srgbClr val="000000"/>
                          </a:solidFill>
                          <a:latin typeface="Calibri"/>
                        </a:rPr>
                        <a:t>Standard 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5</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1</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6</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7</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2</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8</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9</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3</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Calibri"/>
                        </a:rPr>
                        <a:t>4</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318">
                <a:tc gridSpan="2">
                  <a:txBody>
                    <a:bodyPr/>
                    <a:lstStyle/>
                    <a:p>
                      <a:pPr algn="ctr" fontAlgn="ctr"/>
                      <a:r>
                        <a:rPr lang="en-US" sz="1400" b="1" i="0" u="none" strike="noStrike" dirty="0">
                          <a:solidFill>
                            <a:srgbClr val="000000"/>
                          </a:solidFill>
                          <a:latin typeface="Calibri"/>
                        </a:rPr>
                        <a:t>Standard 10</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endParaRPr lang="en-US"/>
                    </a:p>
                  </a:txBody>
                  <a:tcPr/>
                </a:tc>
                <a:tc gridSpan="11">
                  <a:txBody>
                    <a:bodyPr/>
                    <a:lstStyle/>
                    <a:p>
                      <a:pPr algn="ctr" fontAlgn="ctr"/>
                      <a:r>
                        <a:rPr lang="en-US" sz="900" b="1" i="0" u="none" strike="noStrike" dirty="0">
                          <a:solidFill>
                            <a:srgbClr val="000000"/>
                          </a:solidFill>
                          <a:latin typeface="Calibri"/>
                        </a:rPr>
                        <a:t>Read and comprehend complex literary and informational texts independently and proficiently. </a:t>
                      </a:r>
                    </a:p>
                  </a:txBody>
                  <a:tcPr marL="5495" marR="5495" marT="54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FE987EF5-44D8-4CBB-9945-3F2BC08A60AE}" type="slidenum">
              <a:rPr lang="en-US" smtClean="0"/>
              <a:pPr/>
              <a:t>22</a:t>
            </a:fld>
            <a:endParaRPr lang="en-US"/>
          </a:p>
        </p:txBody>
      </p:sp>
      <p:sp>
        <p:nvSpPr>
          <p:cNvPr id="7" name="TextBox 6"/>
          <p:cNvSpPr txBox="1"/>
          <p:nvPr/>
        </p:nvSpPr>
        <p:spPr>
          <a:xfrm>
            <a:off x="1371600" y="762000"/>
            <a:ext cx="49530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Depth of Knowledge Chart K - 12</a:t>
            </a:r>
            <a:endParaRPr 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C:\Documents and Settings\Owner\Local Settings\Temporary Internet Files\Content.IE5\TED277KP\MC900436168[1].png"/>
          <p:cNvPicPr>
            <a:picLocks noChangeAspect="1" noChangeArrowheads="1"/>
          </p:cNvPicPr>
          <p:nvPr/>
        </p:nvPicPr>
        <p:blipFill>
          <a:blip r:embed="rId3" cstate="print"/>
          <a:srcRect/>
          <a:stretch>
            <a:fillRect/>
          </a:stretch>
        </p:blipFill>
        <p:spPr bwMode="auto">
          <a:xfrm>
            <a:off x="2514600" y="6162144"/>
            <a:ext cx="1229711" cy="990600"/>
          </a:xfrm>
          <a:prstGeom prst="rect">
            <a:avLst/>
          </a:prstGeom>
          <a:noFill/>
        </p:spPr>
      </p:pic>
      <p:pic>
        <p:nvPicPr>
          <p:cNvPr id="3077" name="Picture 5" descr="C:\Documents and Settings\Owner\Local Settings\Temporary Internet Files\Content.IE5\SXMVM8RY\MC900433200[1].jpg"/>
          <p:cNvPicPr>
            <a:picLocks noChangeAspect="1" noChangeArrowheads="1"/>
          </p:cNvPicPr>
          <p:nvPr/>
        </p:nvPicPr>
        <p:blipFill>
          <a:blip r:embed="rId4" cstate="print"/>
          <a:srcRect b="40476"/>
          <a:stretch>
            <a:fillRect/>
          </a:stretch>
        </p:blipFill>
        <p:spPr bwMode="auto">
          <a:xfrm rot="1345380">
            <a:off x="3691373" y="5695965"/>
            <a:ext cx="1564894" cy="2085413"/>
          </a:xfrm>
          <a:prstGeom prst="rect">
            <a:avLst/>
          </a:prstGeom>
          <a:noFill/>
          <a:effectLst>
            <a:softEdge rad="31750"/>
          </a:effectLst>
        </p:spPr>
      </p:pic>
      <p:pic>
        <p:nvPicPr>
          <p:cNvPr id="3076" name="Picture 4" descr="C:\Documents and Settings\Owner\Local Settings\Temporary Internet Files\Content.IE5\GG6QTA1F\MP900427736[1].jpg"/>
          <p:cNvPicPr>
            <a:picLocks noChangeAspect="1" noChangeArrowheads="1"/>
          </p:cNvPicPr>
          <p:nvPr/>
        </p:nvPicPr>
        <p:blipFill>
          <a:blip r:embed="rId5" cstate="print"/>
          <a:srcRect/>
          <a:stretch>
            <a:fillRect/>
          </a:stretch>
        </p:blipFill>
        <p:spPr bwMode="auto">
          <a:xfrm rot="20330909">
            <a:off x="1569720" y="6118190"/>
            <a:ext cx="835223" cy="1254059"/>
          </a:xfrm>
          <a:prstGeom prst="rect">
            <a:avLst/>
          </a:prstGeom>
          <a:noFill/>
          <a:effectLst/>
        </p:spPr>
      </p:pic>
      <p:sp>
        <p:nvSpPr>
          <p:cNvPr id="4" name="Slide Number Placeholder 3"/>
          <p:cNvSpPr>
            <a:spLocks noGrp="1"/>
          </p:cNvSpPr>
          <p:nvPr>
            <p:ph type="sldNum" sz="quarter" idx="12"/>
          </p:nvPr>
        </p:nvSpPr>
        <p:spPr/>
        <p:txBody>
          <a:bodyPr/>
          <a:lstStyle/>
          <a:p>
            <a:fld id="{FE987EF5-44D8-4CBB-9945-3F2BC08A60AE}" type="slidenum">
              <a:rPr lang="en-US" smtClean="0"/>
              <a:pPr/>
              <a:t>23</a:t>
            </a:fld>
            <a:endParaRPr lang="en-US"/>
          </a:p>
        </p:txBody>
      </p:sp>
      <p:sp>
        <p:nvSpPr>
          <p:cNvPr id="5" name="TextBox 4"/>
          <p:cNvSpPr txBox="1"/>
          <p:nvPr/>
        </p:nvSpPr>
        <p:spPr>
          <a:xfrm>
            <a:off x="228600" y="329625"/>
            <a:ext cx="56388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Summary</a:t>
            </a:r>
            <a:endParaRPr lang="en-US" sz="3200" b="1" dirty="0">
              <a:effectLst>
                <a:outerShdw blurRad="38100" dist="38100" dir="2700000" algn="tl">
                  <a:srgbClr val="000000">
                    <a:alpha val="43137"/>
                  </a:srgbClr>
                </a:outerShdw>
              </a:effectLst>
            </a:endParaRPr>
          </a:p>
        </p:txBody>
      </p:sp>
      <p:sp>
        <p:nvSpPr>
          <p:cNvPr id="9" name="TextBox 8"/>
          <p:cNvSpPr txBox="1"/>
          <p:nvPr/>
        </p:nvSpPr>
        <p:spPr>
          <a:xfrm>
            <a:off x="304800" y="1367135"/>
            <a:ext cx="5638800" cy="461665"/>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rPr>
              <a:t>Did we achieve…</a:t>
            </a:r>
            <a:endParaRPr lang="en-US" sz="2400" dirty="0">
              <a:effectLst>
                <a:outerShdw blurRad="38100" dist="38100" dir="2700000" algn="tl">
                  <a:srgbClr val="000000">
                    <a:alpha val="43137"/>
                  </a:srgbClr>
                </a:outerShdw>
              </a:effectLst>
            </a:endParaRPr>
          </a:p>
        </p:txBody>
      </p:sp>
      <p:sp>
        <p:nvSpPr>
          <p:cNvPr id="10" name="TextBox 9"/>
          <p:cNvSpPr txBox="1"/>
          <p:nvPr/>
        </p:nvSpPr>
        <p:spPr>
          <a:xfrm>
            <a:off x="381000" y="3406914"/>
            <a:ext cx="5638800" cy="461665"/>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rPr>
              <a:t>Is it clear why…</a:t>
            </a:r>
            <a:endParaRPr lang="en-US" sz="2400" dirty="0">
              <a:effectLst>
                <a:outerShdw blurRad="38100" dist="38100" dir="2700000" algn="tl">
                  <a:srgbClr val="000000">
                    <a:alpha val="43137"/>
                  </a:srgbClr>
                </a:outerShdw>
              </a:effectLst>
            </a:endParaRPr>
          </a:p>
        </p:txBody>
      </p:sp>
      <p:sp>
        <p:nvSpPr>
          <p:cNvPr id="11" name="TextBox 10"/>
          <p:cNvSpPr txBox="1"/>
          <p:nvPr/>
        </p:nvSpPr>
        <p:spPr>
          <a:xfrm>
            <a:off x="457200" y="2029361"/>
            <a:ext cx="6172200" cy="1323439"/>
          </a:xfrm>
          <a:prstGeom prst="rect">
            <a:avLst/>
          </a:prstGeom>
          <a:solidFill>
            <a:srgbClr val="FFDC97"/>
          </a:solidFill>
          <a:effectLst>
            <a:softEdge rad="635000"/>
          </a:effectLst>
        </p:spPr>
        <p:txBody>
          <a:bodyPr wrap="square" rtlCol="0">
            <a:spAutoFit/>
          </a:bodyPr>
          <a:lstStyle/>
          <a:p>
            <a:endParaRPr lang="en-US" sz="2000" dirty="0" smtClean="0">
              <a:solidFill>
                <a:srgbClr val="002060"/>
              </a:solidFill>
            </a:endParaRPr>
          </a:p>
          <a:p>
            <a:pPr marL="233363" indent="-233363">
              <a:buFont typeface="Arial" pitchFamily="34" charset="0"/>
              <a:buChar char="•"/>
            </a:pPr>
            <a:r>
              <a:rPr lang="en-US" sz="2000" dirty="0" smtClean="0">
                <a:solidFill>
                  <a:srgbClr val="002060"/>
                </a:solidFill>
              </a:rPr>
              <a:t>how to recognize </a:t>
            </a:r>
            <a:r>
              <a:rPr lang="en-US" sz="2000" b="1" dirty="0" smtClean="0">
                <a:solidFill>
                  <a:srgbClr val="002060"/>
                </a:solidFill>
                <a:effectLst>
                  <a:outerShdw blurRad="38100" dist="38100" dir="2700000" algn="tl">
                    <a:srgbClr val="000000">
                      <a:alpha val="43137"/>
                    </a:srgbClr>
                  </a:outerShdw>
                </a:effectLst>
              </a:rPr>
              <a:t>Comprehension Skills, </a:t>
            </a:r>
            <a:r>
              <a:rPr lang="en-US" sz="2000" dirty="0" smtClean="0">
                <a:solidFill>
                  <a:srgbClr val="002060"/>
                </a:solidFill>
              </a:rPr>
              <a:t>as integrated components of </a:t>
            </a:r>
            <a:r>
              <a:rPr lang="en-US" sz="2000" b="1" dirty="0" smtClean="0">
                <a:solidFill>
                  <a:srgbClr val="002060"/>
                </a:solidFill>
                <a:effectLst>
                  <a:outerShdw blurRad="38100" dist="38100" dir="2700000" algn="tl">
                    <a:srgbClr val="000000">
                      <a:alpha val="43137"/>
                    </a:srgbClr>
                  </a:outerShdw>
                </a:effectLst>
              </a:rPr>
              <a:t>Text Structures?</a:t>
            </a:r>
          </a:p>
          <a:p>
            <a:pPr marL="233363" indent="-233363"/>
            <a:endParaRPr lang="en-US" sz="2000" dirty="0" smtClean="0">
              <a:solidFill>
                <a:srgbClr val="002060"/>
              </a:solidFill>
            </a:endParaRPr>
          </a:p>
        </p:txBody>
      </p:sp>
      <p:sp>
        <p:nvSpPr>
          <p:cNvPr id="12" name="TextBox 11"/>
          <p:cNvSpPr txBox="1"/>
          <p:nvPr/>
        </p:nvSpPr>
        <p:spPr>
          <a:xfrm>
            <a:off x="533400" y="5083314"/>
            <a:ext cx="5715000" cy="707886"/>
          </a:xfrm>
          <a:prstGeom prst="rect">
            <a:avLst/>
          </a:prstGeom>
          <a:solidFill>
            <a:srgbClr val="FFDC97"/>
          </a:solidFill>
          <a:effectLst>
            <a:softEdge rad="317500"/>
          </a:effectLst>
        </p:spPr>
        <p:txBody>
          <a:bodyPr wrap="square" rtlCol="0">
            <a:spAutoFit/>
          </a:bodyPr>
          <a:lstStyle/>
          <a:p>
            <a:pPr marL="169863" indent="-169863">
              <a:buFont typeface="Arial" pitchFamily="34" charset="0"/>
              <a:buChar char="•"/>
            </a:pPr>
            <a:r>
              <a:rPr lang="en-US" sz="2000" dirty="0" smtClean="0">
                <a:solidFill>
                  <a:srgbClr val="002060"/>
                </a:solidFill>
              </a:rPr>
              <a:t>understanding text structures prepare students to become writers?</a:t>
            </a:r>
            <a:endParaRPr lang="en-US" sz="2000" dirty="0">
              <a:solidFill>
                <a:srgbClr val="002060"/>
              </a:solidFill>
            </a:endParaRPr>
          </a:p>
        </p:txBody>
      </p:sp>
      <p:sp>
        <p:nvSpPr>
          <p:cNvPr id="13" name="TextBox 12"/>
          <p:cNvSpPr txBox="1"/>
          <p:nvPr/>
        </p:nvSpPr>
        <p:spPr>
          <a:xfrm>
            <a:off x="533400" y="4168914"/>
            <a:ext cx="5486400" cy="707886"/>
          </a:xfrm>
          <a:prstGeom prst="rect">
            <a:avLst/>
          </a:prstGeom>
          <a:solidFill>
            <a:schemeClr val="tx2">
              <a:lumMod val="40000"/>
              <a:lumOff val="60000"/>
            </a:schemeClr>
          </a:solidFill>
          <a:effectLst>
            <a:softEdge rad="317500"/>
          </a:effectLst>
        </p:spPr>
        <p:txBody>
          <a:bodyPr wrap="square" rtlCol="0">
            <a:spAutoFit/>
          </a:bodyPr>
          <a:lstStyle/>
          <a:p>
            <a:pPr marL="169863" indent="-169863">
              <a:buFont typeface="Arial" pitchFamily="34" charset="0"/>
              <a:buChar char="•"/>
            </a:pPr>
            <a:r>
              <a:rPr lang="en-US" sz="2000" dirty="0" smtClean="0">
                <a:solidFill>
                  <a:srgbClr val="002060"/>
                </a:solidFill>
              </a:rPr>
              <a:t>comprehension skills are not isolated from text structures?</a:t>
            </a:r>
          </a:p>
        </p:txBody>
      </p:sp>
      <p:pic>
        <p:nvPicPr>
          <p:cNvPr id="3075" name="Picture 3" descr="C:\Documents and Settings\Owner\Local Settings\Temporary Internet Files\Content.IE5\SXMVM8RY\MC900410675[1].wmf"/>
          <p:cNvPicPr>
            <a:picLocks noChangeAspect="1" noChangeArrowheads="1"/>
          </p:cNvPicPr>
          <p:nvPr/>
        </p:nvPicPr>
        <p:blipFill>
          <a:blip r:embed="rId6" cstate="print"/>
          <a:srcRect/>
          <a:stretch>
            <a:fillRect/>
          </a:stretch>
        </p:blipFill>
        <p:spPr bwMode="auto">
          <a:xfrm>
            <a:off x="990600" y="6419661"/>
            <a:ext cx="4602178" cy="2343339"/>
          </a:xfrm>
          <a:prstGeom prst="rect">
            <a:avLst/>
          </a:prstGeom>
          <a:noFill/>
        </p:spPr>
      </p:pic>
      <p:sp>
        <p:nvSpPr>
          <p:cNvPr id="15" name="Block Arc 14"/>
          <p:cNvSpPr/>
          <p:nvPr/>
        </p:nvSpPr>
        <p:spPr>
          <a:xfrm>
            <a:off x="1676400" y="8388089"/>
            <a:ext cx="3505200" cy="1670311"/>
          </a:xfrm>
          <a:prstGeom prst="blockArc">
            <a:avLst/>
          </a:prstGeom>
          <a:solidFill>
            <a:srgbClr val="FF000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CELEBRATE!</a:t>
            </a:r>
          </a:p>
          <a:p>
            <a:pPr algn="ct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ox(i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fltVal val="0"/>
                                          </p:val>
                                        </p:tav>
                                        <p:tav tm="100000">
                                          <p:val>
                                            <p:strVal val="#ppt_w"/>
                                          </p:val>
                                        </p:tav>
                                      </p:tavLst>
                                    </p:anim>
                                    <p:anim calcmode="lin" valueType="num">
                                      <p:cBhvr>
                                        <p:cTn id="39" dur="1000" fill="hold"/>
                                        <p:tgtEl>
                                          <p:spTgt spid="12"/>
                                        </p:tgtEl>
                                        <p:attrNameLst>
                                          <p:attrName>ppt_h</p:attrName>
                                        </p:attrNameLst>
                                      </p:cBhvr>
                                      <p:tavLst>
                                        <p:tav tm="0">
                                          <p:val>
                                            <p:fltVal val="0"/>
                                          </p:val>
                                        </p:tav>
                                        <p:tav tm="100000">
                                          <p:val>
                                            <p:strVal val="#ppt_h"/>
                                          </p:val>
                                        </p:tav>
                                      </p:tavLst>
                                    </p:anim>
                                    <p:anim calcmode="lin" valueType="num">
                                      <p:cBhvr>
                                        <p:cTn id="40"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ppt_x"/>
                                          </p:val>
                                        </p:tav>
                                        <p:tav tm="100000">
                                          <p:val>
                                            <p:strVal val="#ppt_x"/>
                                          </p:val>
                                        </p:tav>
                                      </p:tavLst>
                                    </p:anim>
                                    <p:anim calcmode="lin" valueType="num">
                                      <p:cBhvr additive="base">
                                        <p:cTn id="47" dur="500" fill="hold"/>
                                        <p:tgtEl>
                                          <p:spTgt spid="15"/>
                                        </p:tgtEl>
                                        <p:attrNameLst>
                                          <p:attrName>ppt_y</p:attrName>
                                        </p:attrNameLst>
                                      </p:cBhvr>
                                      <p:tavLst>
                                        <p:tav tm="0">
                                          <p:val>
                                            <p:strVal val="1+#ppt_h/2"/>
                                          </p:val>
                                        </p:tav>
                                        <p:tav tm="100000">
                                          <p:val>
                                            <p:strVal val="#ppt_y"/>
                                          </p:val>
                                        </p:tav>
                                      </p:tavLst>
                                    </p:anim>
                                  </p:childTnLst>
                                </p:cTn>
                              </p:par>
                            </p:childTnLst>
                          </p:cTn>
                        </p:par>
                        <p:par>
                          <p:cTn id="48" fill="hold">
                            <p:stCondLst>
                              <p:cond delay="500"/>
                            </p:stCondLst>
                            <p:childTnLst>
                              <p:par>
                                <p:cTn id="49" presetID="47" presetClass="exit" presetSubtype="0" fill="hold" nodeType="afterEffect">
                                  <p:stCondLst>
                                    <p:cond delay="0"/>
                                  </p:stCondLst>
                                  <p:childTnLst>
                                    <p:animEffect transition="out" filter="fade">
                                      <p:cBhvr>
                                        <p:cTn id="50" dur="1000"/>
                                        <p:tgtEl>
                                          <p:spTgt spid="3076"/>
                                        </p:tgtEl>
                                      </p:cBhvr>
                                    </p:animEffect>
                                    <p:anim calcmode="lin" valueType="num">
                                      <p:cBhvr>
                                        <p:cTn id="51" dur="1000"/>
                                        <p:tgtEl>
                                          <p:spTgt spid="3076"/>
                                        </p:tgtEl>
                                        <p:attrNameLst>
                                          <p:attrName>ppt_x</p:attrName>
                                        </p:attrNameLst>
                                      </p:cBhvr>
                                      <p:tavLst>
                                        <p:tav tm="0">
                                          <p:val>
                                            <p:strVal val="ppt_x"/>
                                          </p:val>
                                        </p:tav>
                                        <p:tav tm="100000">
                                          <p:val>
                                            <p:strVal val="ppt_x"/>
                                          </p:val>
                                        </p:tav>
                                      </p:tavLst>
                                    </p:anim>
                                    <p:anim calcmode="lin" valueType="num">
                                      <p:cBhvr>
                                        <p:cTn id="52" dur="1000"/>
                                        <p:tgtEl>
                                          <p:spTgt spid="3076"/>
                                        </p:tgtEl>
                                        <p:attrNameLst>
                                          <p:attrName>ppt_y</p:attrName>
                                        </p:attrNameLst>
                                      </p:cBhvr>
                                      <p:tavLst>
                                        <p:tav tm="0">
                                          <p:val>
                                            <p:strVal val="ppt_y"/>
                                          </p:val>
                                        </p:tav>
                                        <p:tav tm="100000">
                                          <p:val>
                                            <p:strVal val="ppt_y-.1"/>
                                          </p:val>
                                        </p:tav>
                                      </p:tavLst>
                                    </p:anim>
                                    <p:set>
                                      <p:cBhvr>
                                        <p:cTn id="53" dur="1" fill="hold">
                                          <p:stCondLst>
                                            <p:cond delay="999"/>
                                          </p:stCondLst>
                                        </p:cTn>
                                        <p:tgtEl>
                                          <p:spTgt spid="3076"/>
                                        </p:tgtEl>
                                        <p:attrNameLst>
                                          <p:attrName>style.visibility</p:attrName>
                                        </p:attrNameLst>
                                      </p:cBhvr>
                                      <p:to>
                                        <p:strVal val="hidden"/>
                                      </p:to>
                                    </p:set>
                                  </p:childTnLst>
                                </p:cTn>
                              </p:par>
                            </p:childTnLst>
                          </p:cTn>
                        </p:par>
                        <p:par>
                          <p:cTn id="54" fill="hold">
                            <p:stCondLst>
                              <p:cond delay="1500"/>
                            </p:stCondLst>
                            <p:childTnLst>
                              <p:par>
                                <p:cTn id="55" presetID="47" presetClass="exit" presetSubtype="0" fill="hold" nodeType="afterEffect">
                                  <p:stCondLst>
                                    <p:cond delay="0"/>
                                  </p:stCondLst>
                                  <p:childTnLst>
                                    <p:animEffect transition="out" filter="fade">
                                      <p:cBhvr>
                                        <p:cTn id="56" dur="1000"/>
                                        <p:tgtEl>
                                          <p:spTgt spid="3078"/>
                                        </p:tgtEl>
                                      </p:cBhvr>
                                    </p:animEffect>
                                    <p:anim calcmode="lin" valueType="num">
                                      <p:cBhvr>
                                        <p:cTn id="57" dur="1000"/>
                                        <p:tgtEl>
                                          <p:spTgt spid="3078"/>
                                        </p:tgtEl>
                                        <p:attrNameLst>
                                          <p:attrName>ppt_x</p:attrName>
                                        </p:attrNameLst>
                                      </p:cBhvr>
                                      <p:tavLst>
                                        <p:tav tm="0">
                                          <p:val>
                                            <p:strVal val="ppt_x"/>
                                          </p:val>
                                        </p:tav>
                                        <p:tav tm="100000">
                                          <p:val>
                                            <p:strVal val="ppt_x"/>
                                          </p:val>
                                        </p:tav>
                                      </p:tavLst>
                                    </p:anim>
                                    <p:anim calcmode="lin" valueType="num">
                                      <p:cBhvr>
                                        <p:cTn id="58" dur="1000"/>
                                        <p:tgtEl>
                                          <p:spTgt spid="3078"/>
                                        </p:tgtEl>
                                        <p:attrNameLst>
                                          <p:attrName>ppt_y</p:attrName>
                                        </p:attrNameLst>
                                      </p:cBhvr>
                                      <p:tavLst>
                                        <p:tav tm="0">
                                          <p:val>
                                            <p:strVal val="ppt_y"/>
                                          </p:val>
                                        </p:tav>
                                        <p:tav tm="100000">
                                          <p:val>
                                            <p:strVal val="ppt_y-.1"/>
                                          </p:val>
                                        </p:tav>
                                      </p:tavLst>
                                    </p:anim>
                                    <p:set>
                                      <p:cBhvr>
                                        <p:cTn id="59" dur="1" fill="hold">
                                          <p:stCondLst>
                                            <p:cond delay="999"/>
                                          </p:stCondLst>
                                        </p:cTn>
                                        <p:tgtEl>
                                          <p:spTgt spid="3078"/>
                                        </p:tgtEl>
                                        <p:attrNameLst>
                                          <p:attrName>style.visibility</p:attrName>
                                        </p:attrNameLst>
                                      </p:cBhvr>
                                      <p:to>
                                        <p:strVal val="hidden"/>
                                      </p:to>
                                    </p:set>
                                  </p:childTnLst>
                                </p:cTn>
                              </p:par>
                            </p:childTnLst>
                          </p:cTn>
                        </p:par>
                        <p:par>
                          <p:cTn id="60" fill="hold">
                            <p:stCondLst>
                              <p:cond delay="2500"/>
                            </p:stCondLst>
                            <p:childTnLst>
                              <p:par>
                                <p:cTn id="61" presetID="47" presetClass="exit" presetSubtype="0" fill="hold" nodeType="afterEffect">
                                  <p:stCondLst>
                                    <p:cond delay="0"/>
                                  </p:stCondLst>
                                  <p:childTnLst>
                                    <p:animEffect transition="out" filter="fade">
                                      <p:cBhvr>
                                        <p:cTn id="62" dur="1000"/>
                                        <p:tgtEl>
                                          <p:spTgt spid="3077"/>
                                        </p:tgtEl>
                                      </p:cBhvr>
                                    </p:animEffect>
                                    <p:anim calcmode="lin" valueType="num">
                                      <p:cBhvr>
                                        <p:cTn id="63" dur="1000"/>
                                        <p:tgtEl>
                                          <p:spTgt spid="3077"/>
                                        </p:tgtEl>
                                        <p:attrNameLst>
                                          <p:attrName>ppt_x</p:attrName>
                                        </p:attrNameLst>
                                      </p:cBhvr>
                                      <p:tavLst>
                                        <p:tav tm="0">
                                          <p:val>
                                            <p:strVal val="ppt_x"/>
                                          </p:val>
                                        </p:tav>
                                        <p:tav tm="100000">
                                          <p:val>
                                            <p:strVal val="ppt_x"/>
                                          </p:val>
                                        </p:tav>
                                      </p:tavLst>
                                    </p:anim>
                                    <p:anim calcmode="lin" valueType="num">
                                      <p:cBhvr>
                                        <p:cTn id="64" dur="1000"/>
                                        <p:tgtEl>
                                          <p:spTgt spid="3077"/>
                                        </p:tgtEl>
                                        <p:attrNameLst>
                                          <p:attrName>ppt_y</p:attrName>
                                        </p:attrNameLst>
                                      </p:cBhvr>
                                      <p:tavLst>
                                        <p:tav tm="0">
                                          <p:val>
                                            <p:strVal val="ppt_y"/>
                                          </p:val>
                                        </p:tav>
                                        <p:tav tm="100000">
                                          <p:val>
                                            <p:strVal val="ppt_y-.1"/>
                                          </p:val>
                                        </p:tav>
                                      </p:tavLst>
                                    </p:anim>
                                    <p:set>
                                      <p:cBhvr>
                                        <p:cTn id="65" dur="1" fill="hold">
                                          <p:stCondLst>
                                            <p:cond delay="9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animBg="1"/>
      <p:bldP spid="12" grpId="0" animBg="1"/>
      <p:bldP spid="13"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FE987EF5-44D8-4CBB-9945-3F2BC08A60AE}" type="slidenum">
              <a:rPr lang="en-US" smtClean="0"/>
              <a:pPr/>
              <a:t>24</a:t>
            </a:fld>
            <a:endParaRPr lang="en-US"/>
          </a:p>
        </p:txBody>
      </p:sp>
      <p:pic>
        <p:nvPicPr>
          <p:cNvPr id="13317" name="Picture 5" descr="C:\Documents and Settings\Owner\Local Settings\Temporary Internet Files\Content.IE5\IRBQOS01\MM900046562[1].gif"/>
          <p:cNvPicPr>
            <a:picLocks noChangeAspect="1" noChangeArrowheads="1" noCrop="1"/>
          </p:cNvPicPr>
          <p:nvPr/>
        </p:nvPicPr>
        <p:blipFill>
          <a:blip r:embed="rId3" cstate="print"/>
          <a:srcRect/>
          <a:stretch>
            <a:fillRect/>
          </a:stretch>
        </p:blipFill>
        <p:spPr bwMode="auto">
          <a:xfrm>
            <a:off x="1600200" y="2514600"/>
            <a:ext cx="3633439" cy="1752600"/>
          </a:xfrm>
          <a:prstGeom prst="rect">
            <a:avLst/>
          </a:prstGeom>
          <a:noFill/>
          <a:effectLst>
            <a:outerShdw blurRad="63500" sx="102000" sy="102000" algn="ctr" rotWithShape="0">
              <a:prstClr val="black">
                <a:alpha val="40000"/>
              </a:prstClr>
            </a:outerShdw>
          </a:effectLst>
          <a:scene3d>
            <a:camera prst="orthographicFront"/>
            <a:lightRig rig="threePt" dir="t"/>
          </a:scene3d>
          <a:sp3d>
            <a:bevelT w="101600" prst="riblet"/>
          </a:sp3d>
        </p:spPr>
      </p:pic>
      <p:sp>
        <p:nvSpPr>
          <p:cNvPr id="9" name="Rectangle 8"/>
          <p:cNvSpPr/>
          <p:nvPr/>
        </p:nvSpPr>
        <p:spPr>
          <a:xfrm>
            <a:off x="762000" y="1066800"/>
            <a:ext cx="277806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Goodbye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13317"/>
                                        </p:tgtEl>
                                        <p:attrNameLst>
                                          <p:attrName>style.visibility</p:attrName>
                                        </p:attrNameLst>
                                      </p:cBhvr>
                                      <p:to>
                                        <p:strVal val="visible"/>
                                      </p:to>
                                    </p:set>
                                    <p:anim calcmode="lin" valueType="num">
                                      <p:cBhvr>
                                        <p:cTn id="12" dur="1000" fill="hold"/>
                                        <p:tgtEl>
                                          <p:spTgt spid="13317"/>
                                        </p:tgtEl>
                                        <p:attrNameLst>
                                          <p:attrName>ppt_w</p:attrName>
                                        </p:attrNameLst>
                                      </p:cBhvr>
                                      <p:tavLst>
                                        <p:tav tm="0">
                                          <p:val>
                                            <p:fltVal val="0"/>
                                          </p:val>
                                        </p:tav>
                                        <p:tav tm="100000">
                                          <p:val>
                                            <p:strVal val="#ppt_w"/>
                                          </p:val>
                                        </p:tav>
                                      </p:tavLst>
                                    </p:anim>
                                    <p:anim calcmode="lin" valueType="num">
                                      <p:cBhvr>
                                        <p:cTn id="13" dur="1000" fill="hold"/>
                                        <p:tgtEl>
                                          <p:spTgt spid="13317"/>
                                        </p:tgtEl>
                                        <p:attrNameLst>
                                          <p:attrName>ppt_h</p:attrName>
                                        </p:attrNameLst>
                                      </p:cBhvr>
                                      <p:tavLst>
                                        <p:tav tm="0">
                                          <p:val>
                                            <p:fltVal val="0"/>
                                          </p:val>
                                        </p:tav>
                                        <p:tav tm="100000">
                                          <p:val>
                                            <p:strVal val="#ppt_h"/>
                                          </p:val>
                                        </p:tav>
                                      </p:tavLst>
                                    </p:anim>
                                    <p:anim calcmode="lin" valueType="num">
                                      <p:cBhvr>
                                        <p:cTn id="14" dur="1000" fill="hold"/>
                                        <p:tgtEl>
                                          <p:spTgt spid="1331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331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16340"/>
            <a:ext cx="6172200" cy="1354217"/>
          </a:xfrm>
          <a:prstGeom prst="rect">
            <a:avLst/>
          </a:prstGeom>
          <a:noFill/>
        </p:spPr>
        <p:txBody>
          <a:bodyPr wrap="square" rtlCol="0">
            <a:spAutoFit/>
          </a:bodyPr>
          <a:lstStyle/>
          <a:p>
            <a:r>
              <a:rPr lang="en-US" sz="2400" dirty="0" smtClean="0"/>
              <a:t>A </a:t>
            </a:r>
            <a:r>
              <a:rPr lang="en-US" sz="2400" b="1" u="sng" dirty="0" smtClean="0"/>
              <a:t>skill</a:t>
            </a:r>
            <a:r>
              <a:rPr lang="en-US" sz="2400" dirty="0" smtClean="0"/>
              <a:t> is the learned capacity to carry out </a:t>
            </a:r>
          </a:p>
          <a:p>
            <a:r>
              <a:rPr lang="en-US" sz="2400" dirty="0" smtClean="0"/>
              <a:t>pre-determined results.  </a:t>
            </a:r>
          </a:p>
          <a:p>
            <a:endParaRPr lang="en-US" sz="1000" dirty="0" smtClean="0"/>
          </a:p>
          <a:p>
            <a:r>
              <a:rPr lang="en-US" sz="2400" dirty="0" smtClean="0"/>
              <a:t>Skills are </a:t>
            </a:r>
            <a:r>
              <a:rPr lang="en-US" sz="2400" b="1" i="1" dirty="0" smtClean="0">
                <a:solidFill>
                  <a:srgbClr val="0070C0"/>
                </a:solidFill>
              </a:rPr>
              <a:t>evidenced by an end product</a:t>
            </a:r>
            <a:r>
              <a:rPr lang="en-US" sz="2400" dirty="0" smtClean="0"/>
              <a:t>.</a:t>
            </a:r>
            <a:endParaRPr lang="en-US" sz="2400" dirty="0"/>
          </a:p>
        </p:txBody>
      </p:sp>
      <p:sp>
        <p:nvSpPr>
          <p:cNvPr id="3" name="Rectangle 2"/>
          <p:cNvSpPr/>
          <p:nvPr/>
        </p:nvSpPr>
        <p:spPr>
          <a:xfrm>
            <a:off x="762000" y="6477000"/>
            <a:ext cx="5867400" cy="1723549"/>
          </a:xfrm>
          <a:prstGeom prst="rect">
            <a:avLst/>
          </a:prstGeom>
        </p:spPr>
        <p:txBody>
          <a:bodyPr wrap="square">
            <a:spAutoFit/>
          </a:bodyPr>
          <a:lstStyle/>
          <a:p>
            <a:r>
              <a:rPr lang="en-US" sz="2400" dirty="0" smtClean="0"/>
              <a:t>A </a:t>
            </a:r>
            <a:r>
              <a:rPr lang="en-US" sz="2400" b="1" u="sng" dirty="0" smtClean="0"/>
              <a:t>strategy</a:t>
            </a:r>
            <a:r>
              <a:rPr lang="en-US" sz="2400" dirty="0" smtClean="0"/>
              <a:t> is a plan of action designed to achieve a specific goal.  </a:t>
            </a:r>
          </a:p>
          <a:p>
            <a:endParaRPr lang="en-US" sz="1000" dirty="0" smtClean="0"/>
          </a:p>
          <a:p>
            <a:r>
              <a:rPr lang="en-US" sz="2400" dirty="0" smtClean="0"/>
              <a:t>Strategies are </a:t>
            </a:r>
            <a:r>
              <a:rPr lang="en-US" sz="2400" b="1" i="1" dirty="0" smtClean="0">
                <a:solidFill>
                  <a:srgbClr val="0070C0"/>
                </a:solidFill>
              </a:rPr>
              <a:t>evidenced by an on-going process</a:t>
            </a:r>
            <a:r>
              <a:rPr lang="en-US" sz="2400" dirty="0" smtClean="0"/>
              <a:t>.</a:t>
            </a:r>
            <a:endParaRPr lang="en-US" sz="2400" dirty="0"/>
          </a:p>
        </p:txBody>
      </p:sp>
      <p:grpSp>
        <p:nvGrpSpPr>
          <p:cNvPr id="17" name="Group 16"/>
          <p:cNvGrpSpPr/>
          <p:nvPr/>
        </p:nvGrpSpPr>
        <p:grpSpPr>
          <a:xfrm>
            <a:off x="152400" y="2325469"/>
            <a:ext cx="5486400" cy="3694331"/>
            <a:chOff x="304800" y="2895600"/>
            <a:chExt cx="5486400" cy="3694331"/>
          </a:xfrm>
        </p:grpSpPr>
        <p:pic>
          <p:nvPicPr>
            <p:cNvPr id="32780" name="Picture 12" descr="Assembly Line Worker"/>
            <p:cNvPicPr>
              <a:picLocks noChangeAspect="1" noChangeArrowheads="1"/>
            </p:cNvPicPr>
            <p:nvPr/>
          </p:nvPicPr>
          <p:blipFill>
            <a:blip r:embed="rId3" cstate="print"/>
            <a:srcRect t="15608" b="6350"/>
            <a:stretch>
              <a:fillRect/>
            </a:stretch>
          </p:blipFill>
          <p:spPr bwMode="auto">
            <a:xfrm>
              <a:off x="914400" y="2895600"/>
              <a:ext cx="4837070" cy="2667000"/>
            </a:xfrm>
            <a:prstGeom prst="rect">
              <a:avLst/>
            </a:prstGeom>
            <a:noFill/>
          </p:spPr>
        </p:pic>
        <p:pic>
          <p:nvPicPr>
            <p:cNvPr id="32782" name="Picture 14" descr="http://t0.gstatic.com/images?q=tbn:ANd9GcTvDmicYWAoGoIDPMqSP-g50SogaGS-FEI2aKFv9SBkT_RaCLL-"/>
            <p:cNvPicPr>
              <a:picLocks noChangeAspect="1" noChangeArrowheads="1"/>
            </p:cNvPicPr>
            <p:nvPr/>
          </p:nvPicPr>
          <p:blipFill>
            <a:blip r:embed="rId4" cstate="print"/>
            <a:srcRect/>
            <a:stretch>
              <a:fillRect/>
            </a:stretch>
          </p:blipFill>
          <p:spPr bwMode="auto">
            <a:xfrm>
              <a:off x="304800" y="5294531"/>
              <a:ext cx="1632180" cy="1295400"/>
            </a:xfrm>
            <a:prstGeom prst="rect">
              <a:avLst/>
            </a:prstGeom>
            <a:noFill/>
            <a:effectLst>
              <a:softEdge rad="127000"/>
            </a:effectLst>
          </p:spPr>
        </p:pic>
        <p:sp>
          <p:nvSpPr>
            <p:cNvPr id="16" name="Snip and Round Single Corner Rectangle 15"/>
            <p:cNvSpPr/>
            <p:nvPr/>
          </p:nvSpPr>
          <p:spPr>
            <a:xfrm rot="20394956">
              <a:off x="3034644" y="4745278"/>
              <a:ext cx="2590800" cy="381000"/>
            </a:xfrm>
            <a:prstGeom prst="snip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Strategy Assembly Line</a:t>
              </a:r>
              <a:endParaRPr lang="en-US" dirty="0"/>
            </a:p>
          </p:txBody>
        </p:sp>
        <p:cxnSp>
          <p:nvCxnSpPr>
            <p:cNvPr id="15" name="Straight Arrow Connector 14"/>
            <p:cNvCxnSpPr/>
            <p:nvPr/>
          </p:nvCxnSpPr>
          <p:spPr>
            <a:xfrm flipH="1">
              <a:off x="1600200" y="4075331"/>
              <a:ext cx="4191000" cy="1487269"/>
            </a:xfrm>
            <a:prstGeom prst="straightConnector1">
              <a:avLst/>
            </a:prstGeom>
            <a:ln w="28575">
              <a:solidFill>
                <a:schemeClr val="bg1"/>
              </a:solidFill>
              <a:tailEnd type="arrow"/>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330220" y="4110806"/>
            <a:ext cx="1066800" cy="1672324"/>
            <a:chOff x="330220" y="4110806"/>
            <a:chExt cx="1066800" cy="1672324"/>
          </a:xfrm>
        </p:grpSpPr>
        <p:sp>
          <p:nvSpPr>
            <p:cNvPr id="18" name="Rectangle 17"/>
            <p:cNvSpPr/>
            <p:nvPr/>
          </p:nvSpPr>
          <p:spPr>
            <a:xfrm rot="453188">
              <a:off x="330220" y="5325930"/>
              <a:ext cx="1066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Product</a:t>
              </a:r>
              <a:endParaRPr lang="en-US" b="1" dirty="0">
                <a:solidFill>
                  <a:srgbClr val="0070C0"/>
                </a:solidFill>
              </a:endParaRPr>
            </a:p>
          </p:txBody>
        </p:sp>
        <p:sp>
          <p:nvSpPr>
            <p:cNvPr id="12" name="Rectangle 11"/>
            <p:cNvSpPr/>
            <p:nvPr/>
          </p:nvSpPr>
          <p:spPr>
            <a:xfrm rot="417063">
              <a:off x="617532" y="4110806"/>
              <a:ext cx="762000" cy="1436648"/>
            </a:xfrm>
            <a:prstGeom prst="rect">
              <a:avLst/>
            </a:prstGeom>
            <a:solidFill>
              <a:schemeClr val="accent3">
                <a:lumMod val="75000"/>
              </a:schemeClr>
            </a:solidFill>
            <a:ln w="19050">
              <a:solidFill>
                <a:srgbClr val="0070C0"/>
              </a:solid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Skill</a:t>
              </a:r>
              <a:endParaRPr lang="en-US" sz="2400" b="1" dirty="0">
                <a:solidFill>
                  <a:schemeClr val="tx1"/>
                </a:solidFill>
              </a:endParaRPr>
            </a:p>
          </p:txBody>
        </p:sp>
      </p:grpSp>
      <p:sp>
        <p:nvSpPr>
          <p:cNvPr id="13" name="Slide Number Placeholder 12"/>
          <p:cNvSpPr>
            <a:spLocks noGrp="1"/>
          </p:cNvSpPr>
          <p:nvPr>
            <p:ph type="sldNum" sz="quarter" idx="12"/>
          </p:nvPr>
        </p:nvSpPr>
        <p:spPr/>
        <p:txBody>
          <a:bodyPr/>
          <a:lstStyle/>
          <a:p>
            <a:fld id="{FE987EF5-44D8-4CBB-9945-3F2BC08A60AE}" type="slidenum">
              <a:rPr lang="en-US" smtClean="0"/>
              <a:pPr/>
              <a:t>3</a:t>
            </a:fld>
            <a:endParaRPr lang="en-US"/>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14400"/>
            <a:ext cx="5943600" cy="1323439"/>
          </a:xfrm>
          <a:prstGeom prst="rect">
            <a:avLst/>
          </a:prstGeom>
          <a:noFill/>
        </p:spPr>
        <p:txBody>
          <a:bodyPr wrap="square" rtlCol="0">
            <a:spAutoFit/>
          </a:bodyPr>
          <a:lstStyle/>
          <a:p>
            <a:r>
              <a:rPr lang="en-US" sz="1600" dirty="0" smtClean="0">
                <a:effectLst>
                  <a:outerShdw blurRad="38100" dist="38100" dir="2700000" algn="tl">
                    <a:srgbClr val="000000">
                      <a:alpha val="43137"/>
                    </a:srgbClr>
                  </a:outerShdw>
                </a:effectLst>
              </a:rPr>
              <a:t>Reading comprehension skills </a:t>
            </a:r>
            <a:r>
              <a:rPr lang="en-US" sz="1600" dirty="0" smtClean="0"/>
              <a:t>are an extension of the function (purpose and language) of a text’s structure. </a:t>
            </a:r>
          </a:p>
          <a:p>
            <a:endParaRPr lang="en-US" sz="1600" dirty="0" smtClean="0"/>
          </a:p>
          <a:p>
            <a:r>
              <a:rPr lang="en-US" sz="1600" dirty="0" smtClean="0">
                <a:effectLst>
                  <a:outerShdw blurRad="38100" dist="38100" dir="2700000" algn="tl">
                    <a:srgbClr val="000000">
                      <a:alpha val="43137"/>
                    </a:srgbClr>
                  </a:outerShdw>
                </a:effectLst>
              </a:rPr>
              <a:t>Reading comprehension skills </a:t>
            </a:r>
            <a:r>
              <a:rPr lang="en-US" sz="1600" dirty="0" smtClean="0"/>
              <a:t>create a  vehicle that allows students to construct meaning within a specific genre structure. </a:t>
            </a:r>
            <a:r>
              <a:rPr lang="en-US" sz="1600" baseline="30000" dirty="0" smtClean="0"/>
              <a:t>1</a:t>
            </a:r>
          </a:p>
        </p:txBody>
      </p:sp>
      <p:sp>
        <p:nvSpPr>
          <p:cNvPr id="10" name="Rectangle 9"/>
          <p:cNvSpPr/>
          <p:nvPr/>
        </p:nvSpPr>
        <p:spPr>
          <a:xfrm>
            <a:off x="76200" y="304800"/>
            <a:ext cx="6553200" cy="523220"/>
          </a:xfrm>
          <a:prstGeom prst="rect">
            <a:avLst/>
          </a:prstGeom>
        </p:spPr>
        <p:txBody>
          <a:bodyPr wrap="square">
            <a:spAutoFit/>
          </a:bodyPr>
          <a:lstStyle/>
          <a:p>
            <a:pPr algn="ctr"/>
            <a:r>
              <a:rPr lang="en-US" sz="2800" b="1" u="sng" dirty="0" smtClean="0">
                <a:effectLst>
                  <a:outerShdw blurRad="38100" dist="38100" dir="2700000" algn="tl">
                    <a:srgbClr val="000000">
                      <a:alpha val="43137"/>
                    </a:srgbClr>
                  </a:outerShdw>
                </a:effectLst>
              </a:rPr>
              <a:t>What is a Reading Comprehension Skill?</a:t>
            </a:r>
          </a:p>
        </p:txBody>
      </p:sp>
      <p:sp>
        <p:nvSpPr>
          <p:cNvPr id="13" name="Rectangle 12"/>
          <p:cNvSpPr/>
          <p:nvPr/>
        </p:nvSpPr>
        <p:spPr>
          <a:xfrm>
            <a:off x="228600" y="7644745"/>
            <a:ext cx="6324600" cy="1220847"/>
          </a:xfrm>
          <a:prstGeom prst="rect">
            <a:avLst/>
          </a:prstGeom>
        </p:spPr>
        <p:txBody>
          <a:bodyPr wrap="square">
            <a:spAutoFit/>
          </a:bodyPr>
          <a:lstStyle/>
          <a:p>
            <a:r>
              <a:rPr lang="en-US" sz="1000" i="1" baseline="30000" dirty="0" smtClean="0">
                <a:solidFill>
                  <a:srgbClr val="002060"/>
                </a:solidFill>
              </a:rPr>
              <a:t>1</a:t>
            </a:r>
            <a:r>
              <a:rPr lang="en-US" sz="1000" i="1" dirty="0" smtClean="0">
                <a:solidFill>
                  <a:srgbClr val="002060"/>
                </a:solidFill>
              </a:rPr>
              <a:t>“Students who are taught to identify the structure of expository and narrative text have been found to have better comprehension than students who have not received such instruction.” (Taylor, 1992)</a:t>
            </a:r>
            <a:r>
              <a:rPr lang="en-US" sz="1000" i="1" baseline="30000" dirty="0" smtClean="0">
                <a:solidFill>
                  <a:srgbClr val="002060"/>
                </a:solidFill>
              </a:rPr>
              <a:t> </a:t>
            </a:r>
          </a:p>
          <a:p>
            <a:endParaRPr lang="en-US" sz="1000" i="1" baseline="30000" dirty="0" smtClean="0">
              <a:solidFill>
                <a:srgbClr val="002060"/>
              </a:solidFill>
            </a:endParaRPr>
          </a:p>
          <a:p>
            <a:endParaRPr lang="en-US" sz="1000" i="1" baseline="30000" dirty="0" smtClean="0">
              <a:solidFill>
                <a:srgbClr val="002060"/>
              </a:solidFill>
            </a:endParaRPr>
          </a:p>
          <a:p>
            <a:r>
              <a:rPr lang="en-US" sz="1000" i="1" baseline="30000" dirty="0" smtClean="0">
                <a:solidFill>
                  <a:srgbClr val="002060"/>
                </a:solidFill>
              </a:rPr>
              <a:t>2</a:t>
            </a:r>
            <a:r>
              <a:rPr lang="en-US" sz="1000" i="1" dirty="0" smtClean="0">
                <a:solidFill>
                  <a:srgbClr val="002060"/>
                </a:solidFill>
              </a:rPr>
              <a:t>“Students must be able to read and comprehend independently and proficiently the kinds of complex texts commonly found in college and careers.”    </a:t>
            </a:r>
            <a:endParaRPr lang="en-US" sz="1000" dirty="0" smtClean="0">
              <a:solidFill>
                <a:srgbClr val="002060"/>
              </a:solidFill>
            </a:endParaRPr>
          </a:p>
          <a:p>
            <a:r>
              <a:rPr lang="en-US" sz="1000" i="1" dirty="0" smtClean="0">
                <a:solidFill>
                  <a:srgbClr val="002060"/>
                </a:solidFill>
              </a:rPr>
              <a:t>                                                                                               ~ Common Core State</a:t>
            </a:r>
          </a:p>
          <a:p>
            <a:endParaRPr lang="en-US" sz="1000" dirty="0">
              <a:solidFill>
                <a:srgbClr val="002060"/>
              </a:solidFill>
            </a:endParaRPr>
          </a:p>
        </p:txBody>
      </p:sp>
      <p:sp>
        <p:nvSpPr>
          <p:cNvPr id="16" name="Rectangle 15"/>
          <p:cNvSpPr/>
          <p:nvPr/>
        </p:nvSpPr>
        <p:spPr>
          <a:xfrm>
            <a:off x="1066800" y="4539417"/>
            <a:ext cx="4724400" cy="3447098"/>
          </a:xfrm>
          <a:prstGeom prst="rect">
            <a:avLst/>
          </a:prstGeom>
        </p:spPr>
        <p:txBody>
          <a:bodyPr wrap="square">
            <a:spAutoFit/>
          </a:bodyPr>
          <a:lstStyle/>
          <a:p>
            <a:r>
              <a:rPr lang="en-US" b="1" u="sng" dirty="0" smtClean="0">
                <a:effectLst>
                  <a:outerShdw blurRad="38100" dist="38100" dir="2700000" algn="tl">
                    <a:srgbClr val="000000">
                      <a:alpha val="43137"/>
                    </a:srgbClr>
                  </a:outerShdw>
                </a:effectLst>
              </a:rPr>
              <a:t>Text Structure</a:t>
            </a:r>
          </a:p>
          <a:p>
            <a:endParaRPr lang="en-US" sz="1400" dirty="0" smtClean="0"/>
          </a:p>
          <a:p>
            <a:r>
              <a:rPr lang="en-US" dirty="0" smtClean="0"/>
              <a:t>The </a:t>
            </a:r>
            <a:r>
              <a:rPr lang="en-US" i="1" u="sng" dirty="0" smtClean="0"/>
              <a:t>Common Core State Standards</a:t>
            </a:r>
            <a:r>
              <a:rPr lang="en-US" i="1" dirty="0" smtClean="0"/>
              <a:t> </a:t>
            </a:r>
            <a:r>
              <a:rPr lang="en-US" dirty="0" smtClean="0"/>
              <a:t>require students to recognize text structures that are specific to genre on a continuum of increasing complexity.</a:t>
            </a:r>
            <a:r>
              <a:rPr lang="en-US" baseline="30000" dirty="0" smtClean="0"/>
              <a:t>2</a:t>
            </a:r>
            <a:r>
              <a:rPr lang="en-US" dirty="0" smtClean="0"/>
              <a:t>  </a:t>
            </a:r>
          </a:p>
          <a:p>
            <a:endParaRPr lang="en-US" dirty="0" smtClean="0"/>
          </a:p>
          <a:p>
            <a:r>
              <a:rPr lang="en-US" dirty="0" smtClean="0"/>
              <a:t>Text Structure is a qualitative measure on the CCSS</a:t>
            </a:r>
            <a:endParaRPr lang="en-US" b="1" i="1" baseline="30000" dirty="0" smtClean="0"/>
          </a:p>
          <a:p>
            <a:r>
              <a:rPr lang="en-US" b="1" dirty="0" smtClean="0">
                <a:hlinkClick r:id="rId3"/>
              </a:rPr>
              <a:t>Text Complexity Continuum</a:t>
            </a:r>
            <a:r>
              <a:rPr lang="en-US" b="1" dirty="0" smtClean="0"/>
              <a:t>.</a:t>
            </a:r>
          </a:p>
          <a:p>
            <a:endParaRPr lang="en-US" sz="1400" b="1" dirty="0" smtClean="0">
              <a:solidFill>
                <a:srgbClr val="002060"/>
              </a:solidFill>
            </a:endParaRPr>
          </a:p>
          <a:p>
            <a:r>
              <a:rPr lang="en-US" sz="1400" baseline="30000" dirty="0" smtClean="0">
                <a:solidFill>
                  <a:srgbClr val="632523"/>
                </a:solidFill>
              </a:rPr>
              <a:t> </a:t>
            </a:r>
          </a:p>
          <a:p>
            <a:endParaRPr lang="en-US" sz="1400" baseline="30000" dirty="0" smtClean="0">
              <a:solidFill>
                <a:srgbClr val="632523"/>
              </a:solidFill>
            </a:endParaRPr>
          </a:p>
          <a:p>
            <a:endParaRPr lang="en-US" sz="1400" baseline="30000" dirty="0" smtClean="0">
              <a:solidFill>
                <a:srgbClr val="632523"/>
              </a:solidFill>
            </a:endParaRPr>
          </a:p>
        </p:txBody>
      </p:sp>
      <p:grpSp>
        <p:nvGrpSpPr>
          <p:cNvPr id="18" name="Group 17"/>
          <p:cNvGrpSpPr/>
          <p:nvPr/>
        </p:nvGrpSpPr>
        <p:grpSpPr>
          <a:xfrm>
            <a:off x="1219200" y="2438400"/>
            <a:ext cx="4343400" cy="1981200"/>
            <a:chOff x="1662953" y="4267200"/>
            <a:chExt cx="4052047" cy="1371600"/>
          </a:xfrm>
        </p:grpSpPr>
        <p:pic>
          <p:nvPicPr>
            <p:cNvPr id="19" name="Picture 2" descr="http://tcdn.teacherspayteachers.com/thumbitem/Reading-Genres-Chart/original-190448-1.jpg"/>
            <p:cNvPicPr>
              <a:picLocks noChangeAspect="1" noChangeArrowheads="1"/>
            </p:cNvPicPr>
            <p:nvPr/>
          </p:nvPicPr>
          <p:blipFill>
            <a:blip r:embed="rId4" cstate="print"/>
            <a:srcRect l="4571" t="68148" r="54286" b="2222"/>
            <a:stretch>
              <a:fillRect/>
            </a:stretch>
          </p:blipFill>
          <p:spPr bwMode="auto">
            <a:xfrm>
              <a:off x="2057400" y="4267200"/>
              <a:ext cx="1371600" cy="762000"/>
            </a:xfrm>
            <a:prstGeom prst="rect">
              <a:avLst/>
            </a:prstGeom>
            <a:noFill/>
          </p:spPr>
        </p:pic>
        <p:pic>
          <p:nvPicPr>
            <p:cNvPr id="20" name="Picture 2" descr="http://tcdn.teacherspayteachers.com/thumbitem/Reading-Genres-Chart/original-190448-1.jpg"/>
            <p:cNvPicPr>
              <a:picLocks noChangeAspect="1" noChangeArrowheads="1"/>
            </p:cNvPicPr>
            <p:nvPr/>
          </p:nvPicPr>
          <p:blipFill>
            <a:blip r:embed="rId4" cstate="print"/>
            <a:srcRect l="52571" t="65185" r="4000" b="5185"/>
            <a:stretch>
              <a:fillRect/>
            </a:stretch>
          </p:blipFill>
          <p:spPr bwMode="auto">
            <a:xfrm>
              <a:off x="3733800" y="4267200"/>
              <a:ext cx="1447800" cy="762000"/>
            </a:xfrm>
            <a:prstGeom prst="rect">
              <a:avLst/>
            </a:prstGeom>
            <a:noFill/>
          </p:spPr>
        </p:pic>
        <p:pic>
          <p:nvPicPr>
            <p:cNvPr id="21" name="Picture 2" descr="http://tcdn.teacherspayteachers.com/thumbitem/Reading-Genres-Chart/original-190448-1.jpg"/>
            <p:cNvPicPr>
              <a:picLocks noChangeAspect="1" noChangeArrowheads="1"/>
            </p:cNvPicPr>
            <p:nvPr/>
          </p:nvPicPr>
          <p:blipFill>
            <a:blip r:embed="rId4" cstate="print"/>
            <a:srcRect l="52571" t="2963" r="4000" b="67407"/>
            <a:stretch>
              <a:fillRect/>
            </a:stretch>
          </p:blipFill>
          <p:spPr bwMode="auto">
            <a:xfrm>
              <a:off x="1662953" y="4827494"/>
              <a:ext cx="1447800" cy="762000"/>
            </a:xfrm>
            <a:prstGeom prst="rect">
              <a:avLst/>
            </a:prstGeom>
            <a:noFill/>
          </p:spPr>
        </p:pic>
        <p:pic>
          <p:nvPicPr>
            <p:cNvPr id="22" name="Picture 2" descr="http://tcdn.teacherspayteachers.com/thumbitem/Reading-Genres-Chart/original-190448-1.jpg"/>
            <p:cNvPicPr>
              <a:picLocks noChangeAspect="1" noChangeArrowheads="1"/>
            </p:cNvPicPr>
            <p:nvPr/>
          </p:nvPicPr>
          <p:blipFill>
            <a:blip r:embed="rId4" cstate="print"/>
            <a:srcRect l="52571" t="32593" r="4000" b="37778"/>
            <a:stretch>
              <a:fillRect/>
            </a:stretch>
          </p:blipFill>
          <p:spPr bwMode="auto">
            <a:xfrm>
              <a:off x="4267200" y="4876800"/>
              <a:ext cx="1447800" cy="762000"/>
            </a:xfrm>
            <a:prstGeom prst="rect">
              <a:avLst/>
            </a:prstGeom>
            <a:noFill/>
          </p:spPr>
        </p:pic>
      </p:grpSp>
      <p:cxnSp>
        <p:nvCxnSpPr>
          <p:cNvPr id="24" name="Straight Connector 23"/>
          <p:cNvCxnSpPr/>
          <p:nvPr/>
        </p:nvCxnSpPr>
        <p:spPr>
          <a:xfrm>
            <a:off x="304800" y="7620000"/>
            <a:ext cx="35052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5" name="Slide Number Placeholder 24"/>
          <p:cNvSpPr>
            <a:spLocks noGrp="1"/>
          </p:cNvSpPr>
          <p:nvPr>
            <p:ph type="sldNum" sz="quarter" idx="12"/>
          </p:nvPr>
        </p:nvSpPr>
        <p:spPr/>
        <p:txBody>
          <a:bodyPr/>
          <a:lstStyle/>
          <a:p>
            <a:fld id="{FE987EF5-44D8-4CBB-9945-3F2BC08A60AE}"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10"/>
                                        </p:tgtEl>
                                        <p:attrNameLst>
                                          <p:attrName>style.fontWeight</p:attrName>
                                        </p:attrNameLst>
                                      </p:cBhvr>
                                      <p:to>
                                        <p:strVal val="bold"/>
                                      </p:to>
                                    </p:set>
                                  </p:childTnLst>
                                </p:cTn>
                              </p:par>
                              <p:par>
                                <p:cTn id="7" presetID="15"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 calcmode="lin" valueType="num">
                                      <p:cBhvr>
                                        <p:cTn id="9" dur="2000" fill="hold"/>
                                        <p:tgtEl>
                                          <p:spTgt spid="4"/>
                                        </p:tgtEl>
                                        <p:attrNameLst>
                                          <p:attrName>ppt_w</p:attrName>
                                        </p:attrNameLst>
                                      </p:cBhvr>
                                      <p:tavLst>
                                        <p:tav tm="0">
                                          <p:val>
                                            <p:fltVal val="0"/>
                                          </p:val>
                                        </p:tav>
                                        <p:tav tm="100000">
                                          <p:val>
                                            <p:strVal val="#ppt_w"/>
                                          </p:val>
                                        </p:tav>
                                      </p:tavLst>
                                    </p:anim>
                                    <p:anim calcmode="lin" valueType="num">
                                      <p:cBhvr>
                                        <p:cTn id="10" dur="2000" fill="hold"/>
                                        <p:tgtEl>
                                          <p:spTgt spid="4"/>
                                        </p:tgtEl>
                                        <p:attrNameLst>
                                          <p:attrName>ppt_h</p:attrName>
                                        </p:attrNameLst>
                                      </p:cBhvr>
                                      <p:tavLst>
                                        <p:tav tm="0">
                                          <p:val>
                                            <p:fltVal val="0"/>
                                          </p:val>
                                        </p:tav>
                                        <p:tav tm="100000">
                                          <p:val>
                                            <p:strVal val="#ppt_h"/>
                                          </p:val>
                                        </p:tav>
                                      </p:tavLst>
                                    </p:anim>
                                    <p:anim calcmode="lin" valueType="num">
                                      <p:cBhvr>
                                        <p:cTn id="11"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2"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ox(i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3"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87EF5-44D8-4CBB-9945-3F2BC08A60AE}" type="slidenum">
              <a:rPr lang="en-US" smtClean="0"/>
              <a:pPr/>
              <a:t>5</a:t>
            </a:fld>
            <a:endParaRPr lang="en-US"/>
          </a:p>
        </p:txBody>
      </p:sp>
      <p:sp>
        <p:nvSpPr>
          <p:cNvPr id="11" name="Oval 10"/>
          <p:cNvSpPr/>
          <p:nvPr/>
        </p:nvSpPr>
        <p:spPr>
          <a:xfrm>
            <a:off x="609600" y="1676400"/>
            <a:ext cx="5715000" cy="6858000"/>
          </a:xfrm>
          <a:prstGeom prst="ellipse">
            <a:avLst/>
          </a:prstGeom>
          <a:solidFill>
            <a:schemeClr val="accent1">
              <a:lumMod val="20000"/>
              <a:lumOff val="80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152400"/>
            <a:ext cx="6324600" cy="1631216"/>
          </a:xfrm>
          <a:prstGeom prst="rect">
            <a:avLst/>
          </a:prstGeom>
        </p:spPr>
        <p:txBody>
          <a:bodyPr wrap="square">
            <a:spAutoFit/>
          </a:bodyPr>
          <a:lstStyle/>
          <a:p>
            <a:r>
              <a:rPr lang="en-US" sz="4400" b="1" dirty="0" smtClean="0">
                <a:effectLst>
                  <a:outerShdw blurRad="38100" dist="38100" dir="2700000" algn="tl">
                    <a:srgbClr val="000000">
                      <a:alpha val="43137"/>
                    </a:srgbClr>
                  </a:outerShdw>
                </a:effectLst>
              </a:rPr>
              <a:t>5</a:t>
            </a:r>
            <a:r>
              <a:rPr lang="en-US" sz="2800" b="1" dirty="0" smtClean="0">
                <a:effectLst>
                  <a:outerShdw blurRad="38100" dist="38100" dir="2700000" algn="tl">
                    <a:srgbClr val="000000">
                      <a:alpha val="43137"/>
                    </a:srgbClr>
                  </a:outerShdw>
                </a:effectLst>
              </a:rPr>
              <a:t> Steps to…</a:t>
            </a:r>
          </a:p>
          <a:p>
            <a:r>
              <a:rPr lang="en-US" sz="2800" b="1" dirty="0" smtClean="0">
                <a:effectLst>
                  <a:outerShdw blurRad="38100" dist="38100" dir="2700000" algn="tl">
                    <a:srgbClr val="000000">
                      <a:alpha val="43137"/>
                    </a:srgbClr>
                  </a:outerShdw>
                </a:effectLst>
              </a:rPr>
              <a:t>	Selecting a Comprehension Skill</a:t>
            </a:r>
          </a:p>
          <a:p>
            <a:r>
              <a:rPr lang="en-US" sz="2800" b="1"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Comprehension skills should. . .</a:t>
            </a:r>
            <a:endParaRPr lang="en-US" sz="2800" b="1" dirty="0">
              <a:effectLst>
                <a:outerShdw blurRad="38100" dist="38100" dir="2700000" algn="tl">
                  <a:srgbClr val="000000">
                    <a:alpha val="43137"/>
                  </a:srgbClr>
                </a:outerShdw>
              </a:effectLst>
            </a:endParaRPr>
          </a:p>
        </p:txBody>
      </p:sp>
      <p:sp>
        <p:nvSpPr>
          <p:cNvPr id="7" name="Oval 6"/>
          <p:cNvSpPr/>
          <p:nvPr/>
        </p:nvSpPr>
        <p:spPr>
          <a:xfrm>
            <a:off x="2590800" y="1828800"/>
            <a:ext cx="1752600" cy="1676400"/>
          </a:xfrm>
          <a:prstGeom prst="ellipse">
            <a:avLst/>
          </a:prstGeom>
          <a:solidFill>
            <a:schemeClr val="accent3">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2</a:t>
            </a:r>
          </a:p>
          <a:p>
            <a:pPr lvl="0" algn="ctr"/>
            <a:r>
              <a:rPr lang="en-US" b="1" dirty="0" smtClean="0">
                <a:solidFill>
                  <a:schemeClr val="tx1"/>
                </a:solidFill>
              </a:rPr>
              <a:t>Support the Genre</a:t>
            </a:r>
            <a:endParaRPr lang="en-US" b="1" dirty="0">
              <a:solidFill>
                <a:schemeClr val="tx1"/>
              </a:solidFill>
            </a:endParaRPr>
          </a:p>
        </p:txBody>
      </p:sp>
      <p:sp>
        <p:nvSpPr>
          <p:cNvPr id="8" name="Oval 7"/>
          <p:cNvSpPr/>
          <p:nvPr/>
        </p:nvSpPr>
        <p:spPr>
          <a:xfrm>
            <a:off x="4648200" y="3962400"/>
            <a:ext cx="1752600" cy="1676400"/>
          </a:xfrm>
          <a:prstGeom prst="ellipse">
            <a:avLst/>
          </a:prstGeom>
          <a:solidFill>
            <a:schemeClr val="accent4">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3</a:t>
            </a:r>
          </a:p>
          <a:p>
            <a:pPr lvl="0" algn="ctr"/>
            <a:r>
              <a:rPr lang="en-US" b="1" dirty="0" smtClean="0">
                <a:solidFill>
                  <a:schemeClr val="tx1"/>
                </a:solidFill>
              </a:rPr>
              <a:t>Parallel the  Text Structure</a:t>
            </a:r>
            <a:endParaRPr lang="en-US" b="1" dirty="0">
              <a:solidFill>
                <a:schemeClr val="tx1"/>
              </a:solidFill>
            </a:endParaRPr>
          </a:p>
        </p:txBody>
      </p:sp>
      <p:sp>
        <p:nvSpPr>
          <p:cNvPr id="9" name="Oval 8"/>
          <p:cNvSpPr/>
          <p:nvPr/>
        </p:nvSpPr>
        <p:spPr>
          <a:xfrm>
            <a:off x="2604247" y="6629400"/>
            <a:ext cx="1752600" cy="1676400"/>
          </a:xfrm>
          <a:prstGeom prst="ellipse">
            <a:avLst/>
          </a:prstGeom>
          <a:solidFill>
            <a:schemeClr val="accent5">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4</a:t>
            </a:r>
          </a:p>
          <a:p>
            <a:pPr lvl="0" algn="ctr"/>
            <a:r>
              <a:rPr lang="en-US" b="1" dirty="0" smtClean="0">
                <a:solidFill>
                  <a:schemeClr val="tx1"/>
                </a:solidFill>
              </a:rPr>
              <a:t>Connect Reading to Writing</a:t>
            </a:r>
            <a:endParaRPr lang="en-US" b="1" dirty="0">
              <a:solidFill>
                <a:schemeClr val="tx1"/>
              </a:solidFill>
            </a:endParaRPr>
          </a:p>
        </p:txBody>
      </p:sp>
      <p:sp>
        <p:nvSpPr>
          <p:cNvPr id="10" name="Oval 9"/>
          <p:cNvSpPr/>
          <p:nvPr/>
        </p:nvSpPr>
        <p:spPr>
          <a:xfrm>
            <a:off x="381000" y="4191000"/>
            <a:ext cx="1828800" cy="1752600"/>
          </a:xfrm>
          <a:prstGeom prst="ellipse">
            <a:avLst/>
          </a:prstGeom>
          <a:solidFill>
            <a:schemeClr val="accent2">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5</a:t>
            </a:r>
          </a:p>
          <a:p>
            <a:pPr lvl="0" algn="ctr"/>
            <a:r>
              <a:rPr lang="en-US" sz="1600" b="1" dirty="0" smtClean="0">
                <a:solidFill>
                  <a:schemeClr val="tx1"/>
                </a:solidFill>
              </a:rPr>
              <a:t>Assessment Matches Depth of Knowledge</a:t>
            </a:r>
          </a:p>
          <a:p>
            <a:pPr lvl="0" algn="ctr"/>
            <a:endParaRPr lang="en-US" b="1" dirty="0">
              <a:solidFill>
                <a:schemeClr val="tx1"/>
              </a:solidFill>
            </a:endParaRPr>
          </a:p>
        </p:txBody>
      </p:sp>
      <p:sp>
        <p:nvSpPr>
          <p:cNvPr id="12" name="Oval 11"/>
          <p:cNvSpPr/>
          <p:nvPr/>
        </p:nvSpPr>
        <p:spPr>
          <a:xfrm>
            <a:off x="2438400" y="3809999"/>
            <a:ext cx="2057400" cy="2438401"/>
          </a:xfrm>
          <a:prstGeom prst="ellipse">
            <a:avLst/>
          </a:prstGeom>
          <a:solidFill>
            <a:schemeClr val="accent3">
              <a:lumMod val="75000"/>
            </a:schemeClr>
          </a:solidFill>
          <a:ln>
            <a:solidFill>
              <a:srgbClr val="632523"/>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smtClean="0">
                <a:solidFill>
                  <a:schemeClr val="tx1"/>
                </a:solidFill>
              </a:rPr>
              <a:t>1</a:t>
            </a:r>
          </a:p>
          <a:p>
            <a:pPr algn="ctr"/>
            <a:r>
              <a:rPr lang="en-US" sz="2800" b="1" dirty="0" smtClean="0">
                <a:solidFill>
                  <a:schemeClr val="tx1"/>
                </a:solidFill>
              </a:rPr>
              <a:t>CCSS Standard</a:t>
            </a:r>
          </a:p>
          <a:p>
            <a:pPr algn="ctr"/>
            <a:endParaRPr lang="en-US" sz="2800" b="1" dirty="0">
              <a:solidFill>
                <a:schemeClr val="tx1"/>
              </a:solidFill>
            </a:endParaRPr>
          </a:p>
        </p:txBody>
      </p:sp>
      <p:sp>
        <p:nvSpPr>
          <p:cNvPr id="14" name="Curved Left Arrow 13"/>
          <p:cNvSpPr/>
          <p:nvPr/>
        </p:nvSpPr>
        <p:spPr>
          <a:xfrm>
            <a:off x="4558554" y="2451846"/>
            <a:ext cx="1371600" cy="5472953"/>
          </a:xfrm>
          <a:prstGeom prst="curvedLeftArrow">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Left Arrow 14"/>
          <p:cNvSpPr/>
          <p:nvPr/>
        </p:nvSpPr>
        <p:spPr>
          <a:xfrm rot="10800000">
            <a:off x="838199" y="2353992"/>
            <a:ext cx="1517411" cy="5342208"/>
          </a:xfrm>
          <a:prstGeom prst="curvedLeftArrow">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12"/>
                                        </p:tgtEl>
                                      </p:cBhvr>
                                    </p:animEffect>
                                    <p:animScale>
                                      <p:cBhvr>
                                        <p:cTn id="12" dur="250" autoRev="1" fill="hold"/>
                                        <p:tgtEl>
                                          <p:spTgt spid="12"/>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7"/>
                                        </p:tgtEl>
                                      </p:cBhvr>
                                    </p:animEffect>
                                    <p:animScale>
                                      <p:cBhvr>
                                        <p:cTn id="17" dur="250" autoRev="1" fill="hold"/>
                                        <p:tgtEl>
                                          <p:spTgt spid="7"/>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8"/>
                                        </p:tgtEl>
                                      </p:cBhvr>
                                    </p:animEffect>
                                    <p:animScale>
                                      <p:cBhvr>
                                        <p:cTn id="22" dur="250" autoRev="1" fill="hold"/>
                                        <p:tgtEl>
                                          <p:spTgt spid="8"/>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9"/>
                                        </p:tgtEl>
                                      </p:cBhvr>
                                    </p:animEffect>
                                    <p:animScale>
                                      <p:cBhvr>
                                        <p:cTn id="27" dur="250" autoRev="1" fill="hold"/>
                                        <p:tgtEl>
                                          <p:spTgt spid="9"/>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10"/>
                                        </p:tgtEl>
                                      </p:cBhvr>
                                    </p:animEffect>
                                    <p:animScale>
                                      <p:cBhvr>
                                        <p:cTn id="32"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FE987EF5-44D8-4CBB-9945-3F2BC08A60AE}" type="slidenum">
              <a:rPr lang="en-US" smtClean="0"/>
              <a:pPr/>
              <a:t>6</a:t>
            </a:fld>
            <a:endParaRPr lang="en-US" dirty="0"/>
          </a:p>
        </p:txBody>
      </p:sp>
      <p:sp>
        <p:nvSpPr>
          <p:cNvPr id="14" name="TextBox 13"/>
          <p:cNvSpPr txBox="1"/>
          <p:nvPr/>
        </p:nvSpPr>
        <p:spPr>
          <a:xfrm>
            <a:off x="2057400" y="762000"/>
            <a:ext cx="4800600" cy="1077218"/>
          </a:xfrm>
          <a:prstGeom prst="rect">
            <a:avLst/>
          </a:prstGeom>
          <a:noFill/>
        </p:spPr>
        <p:txBody>
          <a:bodyPr wrap="square" rtlCol="0">
            <a:spAutoFit/>
          </a:bodyPr>
          <a:lstStyle/>
          <a:p>
            <a:r>
              <a:rPr lang="en-US" sz="3200" b="1" u="sng" dirty="0" smtClean="0">
                <a:solidFill>
                  <a:srgbClr val="002060"/>
                </a:solidFill>
                <a:effectLst>
                  <a:outerShdw blurRad="38100" dist="38100" dir="2700000" algn="tl">
                    <a:srgbClr val="000000">
                      <a:alpha val="43137"/>
                    </a:srgbClr>
                  </a:outerShdw>
                </a:effectLst>
              </a:rPr>
              <a:t>Grade 3</a:t>
            </a:r>
            <a:r>
              <a:rPr lang="en-US" sz="3200" b="1" dirty="0" smtClean="0">
                <a:solidFill>
                  <a:srgbClr val="002060"/>
                </a:solidFill>
              </a:rPr>
              <a:t> Reading… </a:t>
            </a:r>
          </a:p>
          <a:p>
            <a:r>
              <a:rPr lang="en-US" sz="3200" b="1" dirty="0" smtClean="0">
                <a:solidFill>
                  <a:srgbClr val="002060"/>
                </a:solidFill>
              </a:rPr>
              <a:t>    Common Core Standards</a:t>
            </a:r>
            <a:endParaRPr lang="en-US" sz="3200" b="1" dirty="0">
              <a:solidFill>
                <a:srgbClr val="002060"/>
              </a:solidFill>
            </a:endParaRPr>
          </a:p>
        </p:txBody>
      </p:sp>
      <p:graphicFrame>
        <p:nvGraphicFramePr>
          <p:cNvPr id="15" name="Table 14"/>
          <p:cNvGraphicFramePr>
            <a:graphicFrameLocks noGrp="1"/>
          </p:cNvGraphicFramePr>
          <p:nvPr/>
        </p:nvGraphicFramePr>
        <p:xfrm>
          <a:off x="228600" y="2895600"/>
          <a:ext cx="6248400" cy="3413760"/>
        </p:xfrm>
        <a:graphic>
          <a:graphicData uri="http://schemas.openxmlformats.org/drawingml/2006/table">
            <a:tbl>
              <a:tblPr firstRow="1" bandRow="1">
                <a:tableStyleId>{5940675A-B579-460E-94D1-54222C63F5DA}</a:tableStyleId>
              </a:tblPr>
              <a:tblGrid>
                <a:gridCol w="6248400"/>
              </a:tblGrid>
              <a:tr h="314960">
                <a:tc>
                  <a:txBody>
                    <a:bodyPr/>
                    <a:lstStyle/>
                    <a:p>
                      <a:pPr algn="l"/>
                      <a:r>
                        <a:rPr lang="en-US" sz="2000" b="1" i="1" u="none" dirty="0" smtClean="0">
                          <a:solidFill>
                            <a:srgbClr val="002060"/>
                          </a:solidFill>
                        </a:rPr>
                        <a:t>Example:</a:t>
                      </a:r>
                      <a:r>
                        <a:rPr lang="en-US" sz="2000" b="1" i="1" u="none" baseline="0" dirty="0" smtClean="0">
                          <a:solidFill>
                            <a:srgbClr val="002060"/>
                          </a:solidFill>
                        </a:rPr>
                        <a:t> </a:t>
                      </a:r>
                      <a:r>
                        <a:rPr lang="en-US" sz="2000" b="1" u="none" dirty="0" smtClean="0">
                          <a:solidFill>
                            <a:srgbClr val="002060"/>
                          </a:solidFill>
                        </a:rPr>
                        <a:t>Reading</a:t>
                      </a:r>
                      <a:r>
                        <a:rPr lang="en-US" sz="2000" b="1" u="none" baseline="0" dirty="0" smtClean="0">
                          <a:solidFill>
                            <a:srgbClr val="002060"/>
                          </a:solidFill>
                        </a:rPr>
                        <a:t> Literature</a:t>
                      </a:r>
                      <a:endParaRPr lang="en-US" sz="2000" b="1" i="1" u="none"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solidFill>
                            <a:srgbClr val="002060"/>
                          </a:solidFill>
                        </a:rPr>
                        <a:t>RL.3.2</a:t>
                      </a:r>
                      <a:r>
                        <a:rPr lang="en-US" sz="2000" dirty="0" smtClean="0"/>
                        <a:t> Recount stories, including fables, folktales, and myths from diverse cultures; determine the central message, lesson, or moral and explain how it is conveyed through key details in the text.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i="1" u="none" dirty="0" smtClean="0">
                          <a:solidFill>
                            <a:srgbClr val="002060"/>
                          </a:solidFill>
                        </a:rPr>
                        <a:t>Example: </a:t>
                      </a:r>
                      <a:r>
                        <a:rPr lang="en-US" sz="2000" b="1" u="none" dirty="0" smtClean="0">
                          <a:solidFill>
                            <a:srgbClr val="002060"/>
                          </a:solidFill>
                        </a:rPr>
                        <a:t>Informational Reading</a:t>
                      </a:r>
                      <a:endParaRPr lang="en-US" sz="2000" b="1" i="1" u="none" dirty="0" smtClean="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solidFill>
                            <a:srgbClr val="002060"/>
                          </a:solidFill>
                        </a:rPr>
                        <a:t>RI.3.3</a:t>
                      </a:r>
                      <a:r>
                        <a:rPr lang="en-US" sz="2000" dirty="0" smtClean="0"/>
                        <a:t> Describe the relationship between a series of historical events, scientific ideas or concepts, or steps in technical procedures in a text, using language that pertains to time, sequence, and cause/effect.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pSp>
        <p:nvGrpSpPr>
          <p:cNvPr id="17" name="Group 16"/>
          <p:cNvGrpSpPr/>
          <p:nvPr/>
        </p:nvGrpSpPr>
        <p:grpSpPr>
          <a:xfrm>
            <a:off x="76200" y="76200"/>
            <a:ext cx="1862050" cy="2133601"/>
            <a:chOff x="347750" y="76200"/>
            <a:chExt cx="1862050" cy="2133601"/>
          </a:xfrm>
        </p:grpSpPr>
        <p:sp>
          <p:nvSpPr>
            <p:cNvPr id="9" name="Oval 8"/>
            <p:cNvSpPr/>
            <p:nvPr/>
          </p:nvSpPr>
          <p:spPr>
            <a:xfrm>
              <a:off x="609600" y="381000"/>
              <a:ext cx="1600200" cy="1828801"/>
            </a:xfrm>
            <a:prstGeom prst="ellipse">
              <a:avLst/>
            </a:prstGeom>
            <a:solidFill>
              <a:schemeClr val="accent3">
                <a:lumMod val="75000"/>
              </a:schemeClr>
            </a:solidFill>
            <a:ln>
              <a:solidFill>
                <a:srgbClr val="632523"/>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smtClean="0">
                  <a:solidFill>
                    <a:schemeClr val="tx1"/>
                  </a:solidFill>
                </a:rPr>
                <a:t>1</a:t>
              </a:r>
            </a:p>
            <a:p>
              <a:pPr algn="ctr"/>
              <a:r>
                <a:rPr lang="en-US" sz="2000" b="1" dirty="0" smtClean="0">
                  <a:solidFill>
                    <a:schemeClr val="tx1"/>
                  </a:solidFill>
                </a:rPr>
                <a:t>CCSS Standard</a:t>
              </a:r>
            </a:p>
            <a:p>
              <a:pPr algn="ctr"/>
              <a:endParaRPr lang="en-US" sz="2000" b="1" dirty="0">
                <a:solidFill>
                  <a:schemeClr val="tx1"/>
                </a:solidFill>
              </a:endParaRPr>
            </a:p>
          </p:txBody>
        </p:sp>
        <p:pic>
          <p:nvPicPr>
            <p:cNvPr id="11" name="Picture 10" descr="http://t0.gstatic.com/images?q=tbn:ANd9GcR_3M48-re1MsH9VTq7mbu6W9NtXJth25sHN9CLMOsO6X1FUT1A4Q"/>
            <p:cNvPicPr>
              <a:picLocks noChangeAspect="1" noChangeArrowheads="1"/>
            </p:cNvPicPr>
            <p:nvPr/>
          </p:nvPicPr>
          <p:blipFill>
            <a:blip r:embed="rId3" cstate="print"/>
            <a:srcRect l="3715" r="7121"/>
            <a:stretch>
              <a:fillRect/>
            </a:stretch>
          </p:blipFill>
          <p:spPr bwMode="auto">
            <a:xfrm>
              <a:off x="347750" y="76200"/>
              <a:ext cx="1250354" cy="1226476"/>
            </a:xfrm>
            <a:prstGeom prst="rect">
              <a:avLst/>
            </a:prstGeom>
            <a:noFill/>
            <a:effectLst>
              <a:softEdge rad="317500"/>
            </a:effectLst>
          </p:spPr>
        </p:pic>
      </p:grpSp>
      <p:sp>
        <p:nvSpPr>
          <p:cNvPr id="8" name="TextBox 7"/>
          <p:cNvSpPr txBox="1"/>
          <p:nvPr/>
        </p:nvSpPr>
        <p:spPr>
          <a:xfrm>
            <a:off x="304800" y="2438400"/>
            <a:ext cx="5791200" cy="369332"/>
          </a:xfrm>
          <a:prstGeom prst="rect">
            <a:avLst/>
          </a:prstGeom>
          <a:noFill/>
        </p:spPr>
        <p:txBody>
          <a:bodyPr wrap="square" rtlCol="0">
            <a:spAutoFit/>
          </a:bodyPr>
          <a:lstStyle/>
          <a:p>
            <a:r>
              <a:rPr lang="en-US" b="1" i="1" dirty="0" smtClean="0">
                <a:solidFill>
                  <a:srgbClr val="C00000"/>
                </a:solidFill>
              </a:rPr>
              <a:t>Comprehension Skills align with the CCSS genre.</a:t>
            </a:r>
            <a:endParaRPr lang="en-US" b="1" i="1" dirty="0">
              <a:solidFill>
                <a:srgbClr val="C0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FE987EF5-44D8-4CBB-9945-3F2BC08A60AE}" type="slidenum">
              <a:rPr lang="en-US" smtClean="0"/>
              <a:pPr/>
              <a:t>7</a:t>
            </a:fld>
            <a:endParaRPr lang="en-US" dirty="0"/>
          </a:p>
        </p:txBody>
      </p:sp>
      <p:grpSp>
        <p:nvGrpSpPr>
          <p:cNvPr id="11" name="Group 10"/>
          <p:cNvGrpSpPr/>
          <p:nvPr/>
        </p:nvGrpSpPr>
        <p:grpSpPr>
          <a:xfrm>
            <a:off x="119150" y="-33250"/>
            <a:ext cx="2243050" cy="2166850"/>
            <a:chOff x="347750" y="195350"/>
            <a:chExt cx="2243050" cy="2166850"/>
          </a:xfrm>
        </p:grpSpPr>
        <p:sp>
          <p:nvSpPr>
            <p:cNvPr id="12" name="Oval 11"/>
            <p:cNvSpPr/>
            <p:nvPr/>
          </p:nvSpPr>
          <p:spPr>
            <a:xfrm>
              <a:off x="838200" y="685800"/>
              <a:ext cx="1752600" cy="1676400"/>
            </a:xfrm>
            <a:prstGeom prst="ellipse">
              <a:avLst/>
            </a:prstGeom>
            <a:solidFill>
              <a:schemeClr val="accent3">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2</a:t>
              </a:r>
            </a:p>
            <a:p>
              <a:pPr lvl="0" algn="ctr"/>
              <a:r>
                <a:rPr lang="en-US" b="1" dirty="0" smtClean="0">
                  <a:solidFill>
                    <a:schemeClr val="tx1"/>
                  </a:solidFill>
                </a:rPr>
                <a:t>Support the Genre</a:t>
              </a:r>
              <a:endParaRPr lang="en-US" b="1" dirty="0">
                <a:solidFill>
                  <a:schemeClr val="tx1"/>
                </a:solidFill>
              </a:endParaRPr>
            </a:p>
          </p:txBody>
        </p:sp>
        <p:pic>
          <p:nvPicPr>
            <p:cNvPr id="13" name="Picture 12" descr="http://t0.gstatic.com/images?q=tbn:ANd9GcR_3M48-re1MsH9VTq7mbu6W9NtXJth25sHN9CLMOsO6X1FUT1A4Q"/>
            <p:cNvPicPr>
              <a:picLocks noChangeAspect="1" noChangeArrowheads="1"/>
            </p:cNvPicPr>
            <p:nvPr/>
          </p:nvPicPr>
          <p:blipFill>
            <a:blip r:embed="rId3" cstate="print"/>
            <a:srcRect l="3715" r="7121"/>
            <a:stretch>
              <a:fillRect/>
            </a:stretch>
          </p:blipFill>
          <p:spPr bwMode="auto">
            <a:xfrm>
              <a:off x="347750" y="195350"/>
              <a:ext cx="1250354" cy="1226476"/>
            </a:xfrm>
            <a:prstGeom prst="rect">
              <a:avLst/>
            </a:prstGeom>
            <a:noFill/>
            <a:effectLst>
              <a:softEdge rad="317500"/>
            </a:effectLst>
          </p:spPr>
        </p:pic>
      </p:grpSp>
      <p:sp>
        <p:nvSpPr>
          <p:cNvPr id="14" name="TextBox 13"/>
          <p:cNvSpPr txBox="1"/>
          <p:nvPr/>
        </p:nvSpPr>
        <p:spPr>
          <a:xfrm>
            <a:off x="2362200" y="228600"/>
            <a:ext cx="4419600" cy="954107"/>
          </a:xfrm>
          <a:prstGeom prst="rect">
            <a:avLst/>
          </a:prstGeom>
          <a:noFill/>
        </p:spPr>
        <p:txBody>
          <a:bodyPr wrap="square" rtlCol="0">
            <a:spAutoFit/>
          </a:bodyPr>
          <a:lstStyle/>
          <a:p>
            <a:pPr algn="ctr"/>
            <a:r>
              <a:rPr lang="en-US" sz="2800" b="1" dirty="0" smtClean="0">
                <a:solidFill>
                  <a:srgbClr val="002060"/>
                </a:solidFill>
              </a:rPr>
              <a:t>Example of Grade 3, </a:t>
            </a:r>
            <a:r>
              <a:rPr lang="en-US" sz="2800" b="1" u="sng" dirty="0" smtClean="0">
                <a:solidFill>
                  <a:srgbClr val="002060"/>
                </a:solidFill>
              </a:rPr>
              <a:t>CCSS</a:t>
            </a:r>
            <a:r>
              <a:rPr lang="en-US" sz="2800" b="1" dirty="0" smtClean="0">
                <a:solidFill>
                  <a:srgbClr val="002060"/>
                </a:solidFill>
              </a:rPr>
              <a:t> </a:t>
            </a:r>
          </a:p>
          <a:p>
            <a:pPr algn="ctr"/>
            <a:r>
              <a:rPr lang="en-US" sz="2800" b="1" dirty="0" smtClean="0">
                <a:solidFill>
                  <a:srgbClr val="002060"/>
                </a:solidFill>
              </a:rPr>
              <a:t>Reading and Writing Genres </a:t>
            </a:r>
            <a:endParaRPr lang="en-US" sz="2800" b="1" dirty="0">
              <a:solidFill>
                <a:srgbClr val="002060"/>
              </a:solidFill>
            </a:endParaRPr>
          </a:p>
        </p:txBody>
      </p:sp>
      <p:graphicFrame>
        <p:nvGraphicFramePr>
          <p:cNvPr id="15" name="Table 14"/>
          <p:cNvGraphicFramePr>
            <a:graphicFrameLocks noGrp="1"/>
          </p:cNvGraphicFramePr>
          <p:nvPr/>
        </p:nvGraphicFramePr>
        <p:xfrm>
          <a:off x="1447800" y="2248492"/>
          <a:ext cx="5029200" cy="5613400"/>
        </p:xfrm>
        <a:graphic>
          <a:graphicData uri="http://schemas.openxmlformats.org/drawingml/2006/table">
            <a:tbl>
              <a:tblPr firstRow="1" bandRow="1">
                <a:tableStyleId>{5940675A-B579-460E-94D1-54222C63F5DA}</a:tableStyleId>
              </a:tblPr>
              <a:tblGrid>
                <a:gridCol w="2743200"/>
                <a:gridCol w="2286000"/>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u="sng" dirty="0" smtClean="0">
                          <a:solidFill>
                            <a:srgbClr val="002060"/>
                          </a:solidFill>
                          <a:effectLst>
                            <a:outerShdw blurRad="38100" dist="38100" dir="2700000" algn="tl">
                              <a:srgbClr val="000000">
                                <a:alpha val="43137"/>
                              </a:srgbClr>
                            </a:outerShdw>
                          </a:effectLst>
                        </a:rPr>
                        <a:t>Grade 3 CCSS  Reading Genre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l"/>
                      <a:r>
                        <a:rPr lang="en-US" sz="1600" b="0" u="sng" dirty="0" smtClean="0">
                          <a:solidFill>
                            <a:srgbClr val="002060"/>
                          </a:solidFill>
                        </a:rPr>
                        <a:t>Literary Genres</a:t>
                      </a:r>
                      <a:endParaRPr lang="en-US" sz="1600" b="0" u="sng"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600" u="sng" dirty="0" smtClean="0">
                          <a:solidFill>
                            <a:srgbClr val="002060"/>
                          </a:solidFill>
                        </a:rPr>
                        <a:t>Informational Genres</a:t>
                      </a:r>
                      <a:endParaRPr lang="en-US" sz="1600" u="sng"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Stories </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Historic Non-Fiction</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Story Series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Science Non-fiction</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Fables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Technical Writing</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Folktales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Graphs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Culturally Diverse Myths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Maps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Narratives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Songs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Drama</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Poems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u="sng" dirty="0" smtClean="0">
                          <a:solidFill>
                            <a:srgbClr val="002060"/>
                          </a:solidFill>
                          <a:effectLst>
                            <a:outerShdw blurRad="38100" dist="38100" dir="2700000" algn="tl">
                              <a:srgbClr val="000000">
                                <a:alpha val="43137"/>
                              </a:srgbClr>
                            </a:outerShdw>
                          </a:effectLst>
                        </a:rPr>
                        <a:t>Grade 3 CCSS Writing Genre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Descriptive</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Informative/Explanatory</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Narrative</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Short Research Projects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Personal Narrative</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2060"/>
                          </a:solidFill>
                        </a:rPr>
                        <a:t>Persuasive/Opinion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6" name="Rectangle 15"/>
          <p:cNvSpPr/>
          <p:nvPr/>
        </p:nvSpPr>
        <p:spPr>
          <a:xfrm>
            <a:off x="457200" y="8077200"/>
            <a:ext cx="3429000" cy="523220"/>
          </a:xfrm>
          <a:prstGeom prst="rect">
            <a:avLst/>
          </a:prstGeom>
        </p:spPr>
        <p:txBody>
          <a:bodyPr>
            <a:spAutoFit/>
          </a:bodyPr>
          <a:lstStyle/>
          <a:p>
            <a:r>
              <a:rPr lang="en-US" sz="1400" b="1" dirty="0" smtClean="0">
                <a:hlinkClick r:id="rId4"/>
              </a:rPr>
              <a:t>CCSS Text Exemplar Lists</a:t>
            </a:r>
            <a:endParaRPr lang="en-US" sz="1400" b="1" dirty="0" smtClean="0"/>
          </a:p>
          <a:p>
            <a:endParaRPr lang="en-US" sz="1400" b="1" dirty="0"/>
          </a:p>
        </p:txBody>
      </p:sp>
      <p:sp>
        <p:nvSpPr>
          <p:cNvPr id="9" name="TextBox 8"/>
          <p:cNvSpPr txBox="1"/>
          <p:nvPr/>
        </p:nvSpPr>
        <p:spPr>
          <a:xfrm>
            <a:off x="2514600" y="1219200"/>
            <a:ext cx="4038600" cy="646331"/>
          </a:xfrm>
          <a:prstGeom prst="rect">
            <a:avLst/>
          </a:prstGeom>
          <a:noFill/>
        </p:spPr>
        <p:txBody>
          <a:bodyPr wrap="square" rtlCol="0">
            <a:spAutoFit/>
          </a:bodyPr>
          <a:lstStyle/>
          <a:p>
            <a:r>
              <a:rPr lang="en-US" b="1" i="1" dirty="0" smtClean="0">
                <a:solidFill>
                  <a:srgbClr val="C00000"/>
                </a:solidFill>
              </a:rPr>
              <a:t>Comprehension Skills  are determined by the genre’s structure.</a:t>
            </a:r>
            <a:endParaRPr lang="en-US" b="1"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1"/>
                                        </p:tgtEl>
                                      </p:cBhvr>
                                    </p:animEffect>
                                    <p:animScale>
                                      <p:cBhvr>
                                        <p:cTn id="7" dur="250" autoRev="1" fill="hold"/>
                                        <p:tgtEl>
                                          <p:spTgt spid="1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grpId="1"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fltVal val="0"/>
                                          </p:val>
                                        </p:tav>
                                        <p:tav tm="100000">
                                          <p:val>
                                            <p:strVal val="#ppt_w"/>
                                          </p:val>
                                        </p:tav>
                                      </p:tavLst>
                                    </p:anim>
                                    <p:anim calcmode="lin" valueType="num">
                                      <p:cBhvr>
                                        <p:cTn id="19" dur="1000" fill="hold"/>
                                        <p:tgtEl>
                                          <p:spTgt spid="9"/>
                                        </p:tgtEl>
                                        <p:attrNameLst>
                                          <p:attrName>ppt_h</p:attrName>
                                        </p:attrNameLst>
                                      </p:cBhvr>
                                      <p:tavLst>
                                        <p:tav tm="0">
                                          <p:val>
                                            <p:fltVal val="0"/>
                                          </p:val>
                                        </p:tav>
                                        <p:tav tm="100000">
                                          <p:val>
                                            <p:strVal val="#ppt_h"/>
                                          </p:val>
                                        </p:tav>
                                      </p:tavLst>
                                    </p:anim>
                                    <p:anim calcmode="lin" valueType="num">
                                      <p:cBhvr>
                                        <p:cTn id="20"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ox(in)">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E987EF5-44D8-4CBB-9945-3F2BC08A60AE}" type="slidenum">
              <a:rPr lang="en-US" smtClean="0"/>
              <a:pPr/>
              <a:t>8</a:t>
            </a:fld>
            <a:endParaRPr lang="en-US"/>
          </a:p>
        </p:txBody>
      </p:sp>
      <p:graphicFrame>
        <p:nvGraphicFramePr>
          <p:cNvPr id="10" name="Table 9"/>
          <p:cNvGraphicFramePr>
            <a:graphicFrameLocks noGrp="1"/>
          </p:cNvGraphicFramePr>
          <p:nvPr/>
        </p:nvGraphicFramePr>
        <p:xfrm>
          <a:off x="609600" y="2661450"/>
          <a:ext cx="5943600" cy="2225040"/>
        </p:xfrm>
        <a:graphic>
          <a:graphicData uri="http://schemas.openxmlformats.org/drawingml/2006/table">
            <a:tbl>
              <a:tblPr firstRow="1" bandRow="1">
                <a:tableStyleId>{5940675A-B579-460E-94D1-54222C63F5DA}</a:tableStyleId>
              </a:tblPr>
              <a:tblGrid>
                <a:gridCol w="2948743"/>
                <a:gridCol w="2994857"/>
              </a:tblGrid>
              <a:tr h="370840">
                <a:tc>
                  <a:txBody>
                    <a:bodyPr/>
                    <a:lstStyle/>
                    <a:p>
                      <a:pPr algn="l"/>
                      <a:r>
                        <a:rPr lang="en-US" sz="1800" b="1" u="sng" dirty="0" smtClean="0">
                          <a:solidFill>
                            <a:srgbClr val="002060"/>
                          </a:solidFill>
                          <a:effectLst>
                            <a:outerShdw blurRad="38100" dist="38100" dir="2700000" algn="tl">
                              <a:srgbClr val="000000">
                                <a:alpha val="43137"/>
                              </a:srgbClr>
                            </a:outerShdw>
                          </a:effectLst>
                        </a:rPr>
                        <a:t>Literary  Story Elements</a:t>
                      </a:r>
                      <a:endParaRPr lang="en-US" sz="1800" b="1" u="sng" dirty="0">
                        <a:solidFill>
                          <a:srgbClr val="002060"/>
                        </a:solidFill>
                        <a:effectLst>
                          <a:outerShdw blurRad="38100" dist="38100" dir="2700000" algn="tl">
                            <a:srgbClr val="000000">
                              <a:alpha val="43137"/>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800" b="1" u="sng" dirty="0" smtClean="0">
                          <a:solidFill>
                            <a:srgbClr val="002060"/>
                          </a:solidFill>
                          <a:effectLst>
                            <a:outerShdw blurRad="38100" dist="38100" dir="2700000" algn="tl">
                              <a:srgbClr val="000000">
                                <a:alpha val="43137"/>
                              </a:srgbClr>
                            </a:outerShdw>
                          </a:effectLst>
                        </a:rPr>
                        <a:t>Informational Text</a:t>
                      </a:r>
                      <a:r>
                        <a:rPr lang="en-US" sz="1800" b="1" u="sng" baseline="0" dirty="0" smtClean="0">
                          <a:solidFill>
                            <a:srgbClr val="002060"/>
                          </a:solidFill>
                          <a:effectLst>
                            <a:outerShdw blurRad="38100" dist="38100" dir="2700000" algn="tl">
                              <a:srgbClr val="000000">
                                <a:alpha val="43137"/>
                              </a:srgbClr>
                            </a:outerShdw>
                          </a:effectLst>
                        </a:rPr>
                        <a:t> Structures</a:t>
                      </a:r>
                      <a:endParaRPr lang="en-US" sz="1800" b="1" u="sng" dirty="0">
                        <a:solidFill>
                          <a:srgbClr val="002060"/>
                        </a:solidFill>
                        <a:effectLst>
                          <a:outerShdw blurRad="38100" dist="38100" dir="2700000" algn="tl">
                            <a:srgbClr val="000000">
                              <a:alpha val="43137"/>
                            </a:srgbClr>
                          </a:outerShdw>
                        </a:effectLst>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Characters</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Cause and Effect</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Setting</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Sequence</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Problem/Solution</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Compare and Contrast</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r>
                        <a:rPr lang="en-US" sz="1600" dirty="0" smtClean="0">
                          <a:solidFill>
                            <a:srgbClr val="002060"/>
                          </a:solidFill>
                        </a:rPr>
                        <a:t>Plot</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Description</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002060"/>
                          </a:solidFill>
                        </a:rPr>
                        <a:t>Problem and Solution</a:t>
                      </a:r>
                      <a:endParaRPr lang="en-US" sz="1600" dirty="0">
                        <a:solidFill>
                          <a:srgbClr val="00206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TextBox 10"/>
          <p:cNvSpPr txBox="1"/>
          <p:nvPr/>
        </p:nvSpPr>
        <p:spPr>
          <a:xfrm>
            <a:off x="152400" y="5725761"/>
            <a:ext cx="6493625" cy="1323439"/>
          </a:xfrm>
          <a:prstGeom prst="rect">
            <a:avLst/>
          </a:prstGeom>
          <a:noFill/>
        </p:spPr>
        <p:txBody>
          <a:bodyPr wrap="square" rtlCol="0">
            <a:spAutoFit/>
          </a:bodyPr>
          <a:lstStyle/>
          <a:p>
            <a:r>
              <a:rPr lang="en-US" sz="1600" dirty="0" smtClean="0">
                <a:solidFill>
                  <a:srgbClr val="002060"/>
                </a:solidFill>
              </a:rPr>
              <a:t> Non-fiction text is written with an emphasis on the function </a:t>
            </a:r>
          </a:p>
          <a:p>
            <a:r>
              <a:rPr lang="en-US" sz="1600" dirty="0" smtClean="0">
                <a:solidFill>
                  <a:srgbClr val="002060"/>
                </a:solidFill>
              </a:rPr>
              <a:t> or </a:t>
            </a:r>
            <a:r>
              <a:rPr lang="en-US" sz="1600" i="1" dirty="0" smtClean="0">
                <a:solidFill>
                  <a:srgbClr val="002060"/>
                </a:solidFill>
              </a:rPr>
              <a:t>purpose of the text</a:t>
            </a:r>
            <a:r>
              <a:rPr lang="en-US" sz="1600" dirty="0" smtClean="0">
                <a:solidFill>
                  <a:srgbClr val="002060"/>
                </a:solidFill>
              </a:rPr>
              <a:t>.  </a:t>
            </a:r>
          </a:p>
          <a:p>
            <a:endParaRPr lang="en-US" sz="1600" dirty="0" smtClean="0">
              <a:solidFill>
                <a:srgbClr val="002060"/>
              </a:solidFill>
            </a:endParaRPr>
          </a:p>
          <a:p>
            <a:r>
              <a:rPr lang="en-US" sz="1600" dirty="0" smtClean="0">
                <a:solidFill>
                  <a:srgbClr val="002060"/>
                </a:solidFill>
              </a:rPr>
              <a:t>Fictional text is written with an emphasis on </a:t>
            </a:r>
            <a:r>
              <a:rPr lang="en-US" sz="1600" i="1" dirty="0" smtClean="0">
                <a:solidFill>
                  <a:srgbClr val="002060"/>
                </a:solidFill>
              </a:rPr>
              <a:t>story elements</a:t>
            </a:r>
            <a:r>
              <a:rPr lang="en-US" sz="1600" dirty="0" smtClean="0">
                <a:solidFill>
                  <a:srgbClr val="002060"/>
                </a:solidFill>
              </a:rPr>
              <a:t>, however; literary text contain one or more text structures found in informational text.</a:t>
            </a:r>
          </a:p>
        </p:txBody>
      </p:sp>
      <p:grpSp>
        <p:nvGrpSpPr>
          <p:cNvPr id="17" name="Group 16"/>
          <p:cNvGrpSpPr/>
          <p:nvPr/>
        </p:nvGrpSpPr>
        <p:grpSpPr>
          <a:xfrm>
            <a:off x="76200" y="0"/>
            <a:ext cx="2133600" cy="2209800"/>
            <a:chOff x="152400" y="76200"/>
            <a:chExt cx="2133600" cy="2209800"/>
          </a:xfrm>
        </p:grpSpPr>
        <p:sp>
          <p:nvSpPr>
            <p:cNvPr id="15" name="Oval 14"/>
            <p:cNvSpPr/>
            <p:nvPr/>
          </p:nvSpPr>
          <p:spPr>
            <a:xfrm>
              <a:off x="533400" y="609600"/>
              <a:ext cx="1752600" cy="1676400"/>
            </a:xfrm>
            <a:prstGeom prst="ellipse">
              <a:avLst/>
            </a:prstGeom>
            <a:solidFill>
              <a:schemeClr val="accent4">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3</a:t>
              </a:r>
            </a:p>
            <a:p>
              <a:pPr lvl="0" algn="ctr"/>
              <a:r>
                <a:rPr lang="en-US" b="1" dirty="0" smtClean="0">
                  <a:solidFill>
                    <a:schemeClr val="tx1"/>
                  </a:solidFill>
                </a:rPr>
                <a:t>Parallel the  Text Structure</a:t>
              </a:r>
              <a:endParaRPr lang="en-US" b="1" dirty="0">
                <a:solidFill>
                  <a:schemeClr val="tx1"/>
                </a:solidFill>
              </a:endParaRPr>
            </a:p>
          </p:txBody>
        </p:sp>
        <p:pic>
          <p:nvPicPr>
            <p:cNvPr id="16" name="Picture 15" descr="http://t0.gstatic.com/images?q=tbn:ANd9GcR_3M48-re1MsH9VTq7mbu6W9NtXJth25sHN9CLMOsO6X1FUT1A4Q"/>
            <p:cNvPicPr>
              <a:picLocks noChangeAspect="1" noChangeArrowheads="1"/>
            </p:cNvPicPr>
            <p:nvPr/>
          </p:nvPicPr>
          <p:blipFill>
            <a:blip r:embed="rId3" cstate="print"/>
            <a:srcRect l="3715" r="7121"/>
            <a:stretch>
              <a:fillRect/>
            </a:stretch>
          </p:blipFill>
          <p:spPr bwMode="auto">
            <a:xfrm>
              <a:off x="152400" y="76200"/>
              <a:ext cx="1250354" cy="1226476"/>
            </a:xfrm>
            <a:prstGeom prst="rect">
              <a:avLst/>
            </a:prstGeom>
            <a:noFill/>
            <a:effectLst>
              <a:softEdge rad="317500"/>
            </a:effectLst>
          </p:spPr>
        </p:pic>
      </p:grpSp>
      <p:sp>
        <p:nvSpPr>
          <p:cNvPr id="18" name="Rectangle 17"/>
          <p:cNvSpPr/>
          <p:nvPr/>
        </p:nvSpPr>
        <p:spPr>
          <a:xfrm>
            <a:off x="381000" y="7620000"/>
            <a:ext cx="3429000" cy="523220"/>
          </a:xfrm>
          <a:prstGeom prst="rect">
            <a:avLst/>
          </a:prstGeom>
        </p:spPr>
        <p:txBody>
          <a:bodyPr>
            <a:spAutoFit/>
          </a:bodyPr>
          <a:lstStyle/>
          <a:p>
            <a:r>
              <a:rPr lang="en-US" sz="1400" b="1" dirty="0" smtClean="0">
                <a:hlinkClick r:id="rId4"/>
              </a:rPr>
              <a:t>Text Structure with Literacy Leader</a:t>
            </a:r>
            <a:endParaRPr lang="en-US" sz="1400" b="1" dirty="0" smtClean="0"/>
          </a:p>
          <a:p>
            <a:endParaRPr lang="en-US" sz="1400" b="1" dirty="0"/>
          </a:p>
        </p:txBody>
      </p:sp>
      <p:sp>
        <p:nvSpPr>
          <p:cNvPr id="19" name="Rectangle 18"/>
          <p:cNvSpPr/>
          <p:nvPr/>
        </p:nvSpPr>
        <p:spPr>
          <a:xfrm>
            <a:off x="2209800" y="304800"/>
            <a:ext cx="4648200" cy="830997"/>
          </a:xfrm>
          <a:prstGeom prst="rect">
            <a:avLst/>
          </a:prstGeom>
        </p:spPr>
        <p:txBody>
          <a:bodyPr wrap="square">
            <a:spAutoFit/>
          </a:bodyPr>
          <a:lstStyle/>
          <a:p>
            <a:pPr algn="ctr"/>
            <a:r>
              <a:rPr lang="en-US" sz="2400" b="1" u="sng" dirty="0" smtClean="0">
                <a:solidFill>
                  <a:srgbClr val="002060"/>
                </a:solidFill>
              </a:rPr>
              <a:t>Common Genre </a:t>
            </a:r>
          </a:p>
          <a:p>
            <a:pPr algn="ctr"/>
            <a:r>
              <a:rPr lang="en-US" sz="2400" b="1" u="sng" dirty="0" smtClean="0">
                <a:solidFill>
                  <a:srgbClr val="002060"/>
                </a:solidFill>
              </a:rPr>
              <a:t>Structures and Patterns of Text</a:t>
            </a:r>
            <a:endParaRPr lang="en-US" sz="2400" b="1" u="sng" dirty="0">
              <a:solidFill>
                <a:srgbClr val="002060"/>
              </a:solidFill>
            </a:endParaRPr>
          </a:p>
        </p:txBody>
      </p:sp>
      <p:sp>
        <p:nvSpPr>
          <p:cNvPr id="12" name="TextBox 11"/>
          <p:cNvSpPr txBox="1"/>
          <p:nvPr/>
        </p:nvSpPr>
        <p:spPr>
          <a:xfrm>
            <a:off x="2514600" y="1219200"/>
            <a:ext cx="4038600" cy="646331"/>
          </a:xfrm>
          <a:prstGeom prst="rect">
            <a:avLst/>
          </a:prstGeom>
          <a:noFill/>
        </p:spPr>
        <p:txBody>
          <a:bodyPr wrap="square" rtlCol="0">
            <a:spAutoFit/>
          </a:bodyPr>
          <a:lstStyle/>
          <a:p>
            <a:r>
              <a:rPr lang="en-US" b="1" i="1" dirty="0" smtClean="0">
                <a:solidFill>
                  <a:srgbClr val="C00000"/>
                </a:solidFill>
              </a:rPr>
              <a:t>Comprehension Skills are titled after text structures.</a:t>
            </a:r>
            <a:endParaRPr lang="en-US" b="1"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7"/>
                                        </p:tgtEl>
                                      </p:cBhvr>
                                    </p:animEffect>
                                    <p:animScale>
                                      <p:cBhvr>
                                        <p:cTn id="7" dur="250" autoRev="1" fill="hold"/>
                                        <p:tgtEl>
                                          <p:spTgt spid="1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ox(i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1"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 calcmode="lin" valueType="num">
                                      <p:cBhvr>
                                        <p:cTn id="19"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9" grpId="0"/>
      <p:bldP spid="1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FE987EF5-44D8-4CBB-9945-3F2BC08A60AE}" type="slidenum">
              <a:rPr lang="en-US" smtClean="0"/>
              <a:pPr/>
              <a:t>9</a:t>
            </a:fld>
            <a:endParaRPr lang="en-US"/>
          </a:p>
        </p:txBody>
      </p:sp>
      <p:grpSp>
        <p:nvGrpSpPr>
          <p:cNvPr id="14" name="Group 13"/>
          <p:cNvGrpSpPr/>
          <p:nvPr/>
        </p:nvGrpSpPr>
        <p:grpSpPr>
          <a:xfrm>
            <a:off x="76200" y="145124"/>
            <a:ext cx="2209800" cy="2064676"/>
            <a:chOff x="304800" y="373724"/>
            <a:chExt cx="2209800" cy="2064676"/>
          </a:xfrm>
        </p:grpSpPr>
        <p:sp>
          <p:nvSpPr>
            <p:cNvPr id="12" name="Oval 11"/>
            <p:cNvSpPr/>
            <p:nvPr/>
          </p:nvSpPr>
          <p:spPr>
            <a:xfrm>
              <a:off x="762000" y="762000"/>
              <a:ext cx="1752600" cy="1676400"/>
            </a:xfrm>
            <a:prstGeom prst="ellipse">
              <a:avLst/>
            </a:prstGeom>
            <a:solidFill>
              <a:schemeClr val="accent5">
                <a:lumMod val="60000"/>
                <a:lumOff val="40000"/>
              </a:schemeClr>
            </a:solidFill>
            <a:ln>
              <a:solidFill>
                <a:srgbClr val="1D1B11"/>
              </a:solidFill>
            </a:ln>
            <a:effectLst>
              <a:glow rad="101600">
                <a:schemeClr val="accent6">
                  <a:satMod val="175000"/>
                  <a:alpha val="40000"/>
                </a:schemeClr>
              </a:glow>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n-US" sz="2400" b="1" dirty="0" smtClean="0">
                  <a:solidFill>
                    <a:schemeClr val="tx1"/>
                  </a:solidFill>
                </a:rPr>
                <a:t>4</a:t>
              </a:r>
            </a:p>
            <a:p>
              <a:pPr lvl="0" algn="ctr"/>
              <a:r>
                <a:rPr lang="en-US" b="1" dirty="0" smtClean="0">
                  <a:solidFill>
                    <a:schemeClr val="tx1"/>
                  </a:solidFill>
                </a:rPr>
                <a:t>Connect Reading to Writing</a:t>
              </a:r>
              <a:endParaRPr lang="en-US" b="1" dirty="0">
                <a:solidFill>
                  <a:schemeClr val="tx1"/>
                </a:solidFill>
              </a:endParaRPr>
            </a:p>
          </p:txBody>
        </p:sp>
        <p:pic>
          <p:nvPicPr>
            <p:cNvPr id="13" name="Picture 12" descr="http://t0.gstatic.com/images?q=tbn:ANd9GcR_3M48-re1MsH9VTq7mbu6W9NtXJth25sHN9CLMOsO6X1FUT1A4Q"/>
            <p:cNvPicPr>
              <a:picLocks noChangeAspect="1" noChangeArrowheads="1"/>
            </p:cNvPicPr>
            <p:nvPr/>
          </p:nvPicPr>
          <p:blipFill>
            <a:blip r:embed="rId3" cstate="print"/>
            <a:srcRect l="3715" r="7121"/>
            <a:stretch>
              <a:fillRect/>
            </a:stretch>
          </p:blipFill>
          <p:spPr bwMode="auto">
            <a:xfrm>
              <a:off x="304800" y="373724"/>
              <a:ext cx="1250354" cy="1226476"/>
            </a:xfrm>
            <a:prstGeom prst="rect">
              <a:avLst/>
            </a:prstGeom>
            <a:noFill/>
            <a:effectLst>
              <a:softEdge rad="317500"/>
            </a:effectLst>
          </p:spPr>
        </p:pic>
      </p:grpSp>
      <p:grpSp>
        <p:nvGrpSpPr>
          <p:cNvPr id="30" name="Group 29"/>
          <p:cNvGrpSpPr/>
          <p:nvPr/>
        </p:nvGrpSpPr>
        <p:grpSpPr>
          <a:xfrm>
            <a:off x="685800" y="2819400"/>
            <a:ext cx="5257800" cy="4343400"/>
            <a:chOff x="533400" y="2819400"/>
            <a:chExt cx="5257800" cy="4343400"/>
          </a:xfrm>
        </p:grpSpPr>
        <p:sp>
          <p:nvSpPr>
            <p:cNvPr id="15" name="Rectangle 14"/>
            <p:cNvSpPr/>
            <p:nvPr/>
          </p:nvSpPr>
          <p:spPr>
            <a:xfrm>
              <a:off x="1981200" y="2819400"/>
              <a:ext cx="2288575" cy="461665"/>
            </a:xfrm>
            <a:prstGeom prst="rect">
              <a:avLst/>
            </a:prstGeom>
          </p:spPr>
          <p:txBody>
            <a:bodyPr wrap="none">
              <a:spAutoFit/>
            </a:bodyPr>
            <a:lstStyle/>
            <a:p>
              <a:r>
                <a:rPr lang="en-US" sz="2400" b="1" dirty="0" smtClean="0">
                  <a:solidFill>
                    <a:srgbClr val="002060"/>
                  </a:solidFill>
                </a:rPr>
                <a:t>Cause and Effect</a:t>
              </a:r>
              <a:endParaRPr lang="en-US" sz="2400" b="1" dirty="0">
                <a:solidFill>
                  <a:srgbClr val="002060"/>
                </a:solidFill>
              </a:endParaRPr>
            </a:p>
          </p:txBody>
        </p:sp>
        <p:sp>
          <p:nvSpPr>
            <p:cNvPr id="16" name="Rectangle 15"/>
            <p:cNvSpPr/>
            <p:nvPr/>
          </p:nvSpPr>
          <p:spPr>
            <a:xfrm>
              <a:off x="4343400" y="3257200"/>
              <a:ext cx="725840" cy="369332"/>
            </a:xfrm>
            <a:prstGeom prst="rect">
              <a:avLst/>
            </a:prstGeom>
          </p:spPr>
          <p:txBody>
            <a:bodyPr wrap="none">
              <a:spAutoFit/>
            </a:bodyPr>
            <a:lstStyle/>
            <a:p>
              <a:r>
                <a:rPr lang="en-US" b="1" dirty="0" smtClean="0">
                  <a:solidFill>
                    <a:srgbClr val="002060"/>
                  </a:solidFill>
                </a:rPr>
                <a:t>Effect</a:t>
              </a:r>
              <a:endParaRPr lang="en-US" b="1" dirty="0">
                <a:solidFill>
                  <a:srgbClr val="002060"/>
                </a:solidFill>
              </a:endParaRPr>
            </a:p>
          </p:txBody>
        </p:sp>
        <p:sp>
          <p:nvSpPr>
            <p:cNvPr id="17" name="Rectangle 16"/>
            <p:cNvSpPr/>
            <p:nvPr/>
          </p:nvSpPr>
          <p:spPr>
            <a:xfrm>
              <a:off x="990600" y="3200400"/>
              <a:ext cx="750526" cy="369332"/>
            </a:xfrm>
            <a:prstGeom prst="rect">
              <a:avLst/>
            </a:prstGeom>
          </p:spPr>
          <p:txBody>
            <a:bodyPr wrap="none">
              <a:spAutoFit/>
            </a:bodyPr>
            <a:lstStyle/>
            <a:p>
              <a:r>
                <a:rPr lang="en-US" b="1" dirty="0" smtClean="0">
                  <a:solidFill>
                    <a:srgbClr val="002060"/>
                  </a:solidFill>
                </a:rPr>
                <a:t>Cause</a:t>
              </a:r>
              <a:endParaRPr lang="en-US" b="1" dirty="0">
                <a:solidFill>
                  <a:srgbClr val="002060"/>
                </a:solidFill>
              </a:endParaRPr>
            </a:p>
          </p:txBody>
        </p:sp>
        <p:sp>
          <p:nvSpPr>
            <p:cNvPr id="18" name="Rectangle 17"/>
            <p:cNvSpPr/>
            <p:nvPr/>
          </p:nvSpPr>
          <p:spPr>
            <a:xfrm>
              <a:off x="533400" y="38862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810000" y="38862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33400" y="48006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33400" y="57150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33400" y="66294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810000" y="48006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810000" y="57150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10000" y="6629400"/>
              <a:ext cx="1981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2686928" y="39624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2667000" y="48768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647072" y="57912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2627144" y="6705600"/>
              <a:ext cx="1066800" cy="381000"/>
            </a:xfrm>
            <a:prstGeom prst="rightArrow">
              <a:avLst/>
            </a:prstGeom>
            <a:solidFill>
              <a:schemeClr val="accent5">
                <a:lumMod val="20000"/>
                <a:lumOff val="80000"/>
              </a:schemeClr>
            </a:solidFill>
            <a:effectLst>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2590800" y="533400"/>
            <a:ext cx="4267200" cy="1292662"/>
          </a:xfrm>
          <a:prstGeom prst="rect">
            <a:avLst/>
          </a:prstGeom>
          <a:noFill/>
        </p:spPr>
        <p:txBody>
          <a:bodyPr wrap="square" rtlCol="0">
            <a:spAutoFit/>
          </a:bodyPr>
          <a:lstStyle/>
          <a:p>
            <a:r>
              <a:rPr lang="en-US" sz="2400" b="1" u="sng" dirty="0" smtClean="0">
                <a:solidFill>
                  <a:srgbClr val="002060"/>
                </a:solidFill>
                <a:effectLst>
                  <a:outerShdw blurRad="38100" dist="38100" dir="2700000" algn="tl">
                    <a:srgbClr val="000000">
                      <a:alpha val="43137"/>
                    </a:srgbClr>
                  </a:outerShdw>
                </a:effectLst>
              </a:rPr>
              <a:t>Text structures</a:t>
            </a:r>
            <a:r>
              <a:rPr lang="en-US" sz="2400" dirty="0" smtClean="0">
                <a:solidFill>
                  <a:srgbClr val="002060"/>
                </a:solidFill>
                <a:effectLst>
                  <a:outerShdw blurRad="38100" dist="38100" dir="2700000" algn="tl">
                    <a:srgbClr val="000000">
                      <a:alpha val="43137"/>
                    </a:srgbClr>
                  </a:outerShdw>
                </a:effectLst>
              </a:rPr>
              <a:t> </a:t>
            </a:r>
            <a:r>
              <a:rPr lang="en-US" dirty="0" smtClean="0">
                <a:solidFill>
                  <a:srgbClr val="002060"/>
                </a:solidFill>
              </a:rPr>
              <a:t>- have specific graphic organizers that parallel the reading comprehension skills. Graphic organizers prepare students to write.</a:t>
            </a:r>
            <a:endParaRPr lang="en-US" dirty="0">
              <a:solidFill>
                <a:srgbClr val="002060"/>
              </a:solidFill>
            </a:endParaRPr>
          </a:p>
        </p:txBody>
      </p:sp>
      <p:sp>
        <p:nvSpPr>
          <p:cNvPr id="32" name="Rectangle 31"/>
          <p:cNvSpPr/>
          <p:nvPr/>
        </p:nvSpPr>
        <p:spPr>
          <a:xfrm>
            <a:off x="685800" y="7848600"/>
            <a:ext cx="1905000" cy="338554"/>
          </a:xfrm>
          <a:prstGeom prst="rect">
            <a:avLst/>
          </a:prstGeom>
        </p:spPr>
        <p:txBody>
          <a:bodyPr wrap="square">
            <a:spAutoFit/>
          </a:bodyPr>
          <a:lstStyle/>
          <a:p>
            <a:r>
              <a:rPr lang="en-US" sz="1600" b="1" dirty="0" smtClean="0">
                <a:hlinkClick r:id="rId4"/>
              </a:rPr>
              <a:t>Writing to Read</a:t>
            </a:r>
            <a:endParaRPr lang="en-US" sz="1600" b="1" dirty="0" smtClean="0"/>
          </a:p>
        </p:txBody>
      </p:sp>
      <p:sp>
        <p:nvSpPr>
          <p:cNvPr id="33" name="TextBox 32"/>
          <p:cNvSpPr txBox="1"/>
          <p:nvPr/>
        </p:nvSpPr>
        <p:spPr>
          <a:xfrm>
            <a:off x="2286000" y="1905000"/>
            <a:ext cx="4038600" cy="646331"/>
          </a:xfrm>
          <a:prstGeom prst="rect">
            <a:avLst/>
          </a:prstGeom>
          <a:noFill/>
        </p:spPr>
        <p:txBody>
          <a:bodyPr wrap="square" rtlCol="0">
            <a:spAutoFit/>
          </a:bodyPr>
          <a:lstStyle/>
          <a:p>
            <a:r>
              <a:rPr lang="en-US" b="1" i="1" dirty="0" smtClean="0">
                <a:solidFill>
                  <a:srgbClr val="C00000"/>
                </a:solidFill>
              </a:rPr>
              <a:t>Comprehension Skills graphic organizers are titled after text structures. </a:t>
            </a:r>
            <a:endParaRPr lang="en-US" b="1"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4"/>
                                        </p:tgtEl>
                                      </p:cBhvr>
                                    </p:animEffect>
                                    <p:animScale>
                                      <p:cBhvr>
                                        <p:cTn id="7" dur="250" autoRev="1" fill="hold"/>
                                        <p:tgtEl>
                                          <p:spTgt spid="14"/>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1000" fill="hold"/>
                                        <p:tgtEl>
                                          <p:spTgt spid="31"/>
                                        </p:tgtEl>
                                        <p:attrNameLst>
                                          <p:attrName>ppt_w</p:attrName>
                                        </p:attrNameLst>
                                      </p:cBhvr>
                                      <p:tavLst>
                                        <p:tav tm="0">
                                          <p:val>
                                            <p:fltVal val="0"/>
                                          </p:val>
                                        </p:tav>
                                        <p:tav tm="100000">
                                          <p:val>
                                            <p:strVal val="#ppt_w"/>
                                          </p:val>
                                        </p:tav>
                                      </p:tavLst>
                                    </p:anim>
                                    <p:anim calcmode="lin" valueType="num">
                                      <p:cBhvr>
                                        <p:cTn id="13" dur="1000" fill="hold"/>
                                        <p:tgtEl>
                                          <p:spTgt spid="31"/>
                                        </p:tgtEl>
                                        <p:attrNameLst>
                                          <p:attrName>ppt_h</p:attrName>
                                        </p:attrNameLst>
                                      </p:cBhvr>
                                      <p:tavLst>
                                        <p:tav tm="0">
                                          <p:val>
                                            <p:fltVal val="0"/>
                                          </p:val>
                                        </p:tav>
                                        <p:tav tm="100000">
                                          <p:val>
                                            <p:strVal val="#ppt_h"/>
                                          </p:val>
                                        </p:tav>
                                      </p:tavLst>
                                    </p:anim>
                                    <p:anim calcmode="lin" valueType="num">
                                      <p:cBhvr>
                                        <p:cTn id="14" dur="1000" fill="hold"/>
                                        <p:tgtEl>
                                          <p:spTgt spid="31"/>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p:cTn id="20" dur="1000" fill="hold"/>
                                        <p:tgtEl>
                                          <p:spTgt spid="33"/>
                                        </p:tgtEl>
                                        <p:attrNameLst>
                                          <p:attrName>ppt_w</p:attrName>
                                        </p:attrNameLst>
                                      </p:cBhvr>
                                      <p:tavLst>
                                        <p:tav tm="0">
                                          <p:val>
                                            <p:fltVal val="0"/>
                                          </p:val>
                                        </p:tav>
                                        <p:tav tm="100000">
                                          <p:val>
                                            <p:strVal val="#ppt_w"/>
                                          </p:val>
                                        </p:tav>
                                      </p:tavLst>
                                    </p:anim>
                                    <p:anim calcmode="lin" valueType="num">
                                      <p:cBhvr>
                                        <p:cTn id="21" dur="1000" fill="hold"/>
                                        <p:tgtEl>
                                          <p:spTgt spid="33"/>
                                        </p:tgtEl>
                                        <p:attrNameLst>
                                          <p:attrName>ppt_h</p:attrName>
                                        </p:attrNameLst>
                                      </p:cBhvr>
                                      <p:tavLst>
                                        <p:tav tm="0">
                                          <p:val>
                                            <p:fltVal val="0"/>
                                          </p:val>
                                        </p:tav>
                                        <p:tav tm="100000">
                                          <p:val>
                                            <p:strVal val="#ppt_h"/>
                                          </p:val>
                                        </p:tav>
                                      </p:tavLst>
                                    </p:anim>
                                    <p:anim calcmode="lin" valueType="num">
                                      <p:cBhvr>
                                        <p:cTn id="22" dur="1000" fill="hold"/>
                                        <p:tgtEl>
                                          <p:spTgt spid="33"/>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box(in)">
                                      <p:cBhvr>
                                        <p:cTn id="28" dur="500"/>
                                        <p:tgtEl>
                                          <p:spTgt spid="3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TotalTime>
  <Words>2410</Words>
  <Application>Microsoft Office PowerPoint</Application>
  <PresentationFormat>On-screen Show (4:3)</PresentationFormat>
  <Paragraphs>752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Richmond, Susan</cp:lastModifiedBy>
  <cp:revision>303</cp:revision>
  <dcterms:created xsi:type="dcterms:W3CDTF">2012-11-21T15:44:03Z</dcterms:created>
  <dcterms:modified xsi:type="dcterms:W3CDTF">2015-09-29T19:38:16Z</dcterms:modified>
</cp:coreProperties>
</file>