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10" r:id="rId2"/>
    <p:sldId id="349" r:id="rId3"/>
    <p:sldId id="375" r:id="rId4"/>
    <p:sldId id="441" r:id="rId5"/>
    <p:sldId id="399" r:id="rId6"/>
    <p:sldId id="427" r:id="rId7"/>
    <p:sldId id="439" r:id="rId8"/>
    <p:sldId id="400" r:id="rId9"/>
    <p:sldId id="435" r:id="rId10"/>
    <p:sldId id="392" r:id="rId11"/>
    <p:sldId id="442" r:id="rId12"/>
    <p:sldId id="443" r:id="rId1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BA86"/>
    <a:srgbClr val="C198E0"/>
    <a:srgbClr val="FFFFC1"/>
    <a:srgbClr val="B6DF89"/>
    <a:srgbClr val="FFE181"/>
    <a:srgbClr val="FFEEB9"/>
    <a:srgbClr val="D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36" autoAdjust="0"/>
    <p:restoredTop sz="96138" autoAdjust="0"/>
  </p:normalViewPr>
  <p:slideViewPr>
    <p:cSldViewPr>
      <p:cViewPr>
        <p:scale>
          <a:sx n="86" d="100"/>
          <a:sy n="86" d="100"/>
        </p:scale>
        <p:origin x="-326"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583A9C52-8BB4-435D-9B4A-26BE1E36760B}" type="datetimeFigureOut">
              <a:rPr lang="en-US" smtClean="0"/>
              <a:pPr/>
              <a:t>9/25/2015</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BD124E8C-2726-4704-BA38-93EE6BD42296}" type="slidenum">
              <a:rPr lang="en-US" smtClean="0"/>
              <a:pPr/>
              <a:t>‹#›</a:t>
            </a:fld>
            <a:endParaRPr lang="en-US"/>
          </a:p>
        </p:txBody>
      </p:sp>
    </p:spTree>
    <p:extLst>
      <p:ext uri="{BB962C8B-B14F-4D97-AF65-F5344CB8AC3E}">
        <p14:creationId xmlns:p14="http://schemas.microsoft.com/office/powerpoint/2010/main" val="1725713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6BF6D7B8-3D69-4C26-AE17-3C1F90F71F7C}" type="datetimeFigureOut">
              <a:rPr lang="en-US" smtClean="0"/>
              <a:pPr/>
              <a:t>9/25/2015</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57776063-E315-41F9-A259-A0300FCAFB50}" type="slidenum">
              <a:rPr lang="en-US" smtClean="0"/>
              <a:pPr/>
              <a:t>‹#›</a:t>
            </a:fld>
            <a:endParaRPr lang="en-US" dirty="0"/>
          </a:p>
        </p:txBody>
      </p:sp>
    </p:spTree>
    <p:extLst>
      <p:ext uri="{BB962C8B-B14F-4D97-AF65-F5344CB8AC3E}">
        <p14:creationId xmlns:p14="http://schemas.microsoft.com/office/powerpoint/2010/main" val="4074421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7776063-E315-41F9-A259-A0300FCAFB50}"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E76CCC-DF07-4504-AEF5-859D5BD31F18}"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7776063-E315-41F9-A259-A0300FCAFB50}" type="slidenum">
              <a:rPr lang="en-US" smtClean="0"/>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3237">
              <a:defRPr/>
            </a:pPr>
            <a:endParaRPr lang="en-US" dirty="0">
              <a:solidFill>
                <a:srgbClr val="E20000"/>
              </a:solidFill>
              <a:latin typeface="Calibri" pitchFamily="34" charset="0"/>
              <a:ea typeface="Calibri" pitchFamily="34" charset="0"/>
              <a:cs typeface="TimesNewRomanPSMT"/>
            </a:endParaRPr>
          </a:p>
        </p:txBody>
      </p:sp>
      <p:sp>
        <p:nvSpPr>
          <p:cNvPr id="4" name="Slide Number Placeholder 3"/>
          <p:cNvSpPr>
            <a:spLocks noGrp="1"/>
          </p:cNvSpPr>
          <p:nvPr>
            <p:ph type="sldNum" sz="quarter" idx="10"/>
          </p:nvPr>
        </p:nvSpPr>
        <p:spPr/>
        <p:txBody>
          <a:bodyPr/>
          <a:lstStyle/>
          <a:p>
            <a:fld id="{78E76CCC-DF07-4504-AEF5-859D5BD31F18}" type="slidenum">
              <a:rPr lang="en-US" smtClean="0"/>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7776063-E315-41F9-A259-A0300FCAFB50}"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E9587B-407B-494C-AAF6-90A4186E9494}" type="datetimeFigureOut">
              <a:rPr lang="en-US" smtClean="0"/>
              <a:pPr/>
              <a:t>9/25/2015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1B1E51-27E0-4F7C-AE33-CAC61DF89D4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E9587B-407B-494C-AAF6-90A4186E9494}" type="datetimeFigureOut">
              <a:rPr lang="en-US" smtClean="0"/>
              <a:pPr/>
              <a:t>9/25/2015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1B1E51-27E0-4F7C-AE33-CAC61DF89D4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E9587B-407B-494C-AAF6-90A4186E9494}" type="datetimeFigureOut">
              <a:rPr lang="en-US" smtClean="0"/>
              <a:pPr/>
              <a:t>9/25/2015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1B1E51-27E0-4F7C-AE33-CAC61DF89D4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E9587B-407B-494C-AAF6-90A4186E9494}" type="datetimeFigureOut">
              <a:rPr lang="en-US" smtClean="0"/>
              <a:pPr/>
              <a:t>9/25/2015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1B1E51-27E0-4F7C-AE33-CAC61DF89D4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E9587B-407B-494C-AAF6-90A4186E9494}" type="datetimeFigureOut">
              <a:rPr lang="en-US" smtClean="0"/>
              <a:pPr/>
              <a:t>9/25/2015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1B1E51-27E0-4F7C-AE33-CAC61DF89D4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E9587B-407B-494C-AAF6-90A4186E9494}" type="datetimeFigureOut">
              <a:rPr lang="en-US" smtClean="0"/>
              <a:pPr/>
              <a:t>9/25/2015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1B1E51-27E0-4F7C-AE33-CAC61DF89D4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E9587B-407B-494C-AAF6-90A4186E9494}" type="datetimeFigureOut">
              <a:rPr lang="en-US" smtClean="0"/>
              <a:pPr/>
              <a:t>9/25/2015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1B1E51-27E0-4F7C-AE33-CAC61DF89D4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E9587B-407B-494C-AAF6-90A4186E9494}" type="datetimeFigureOut">
              <a:rPr lang="en-US" smtClean="0"/>
              <a:pPr/>
              <a:t>9/25/2015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1B1E51-27E0-4F7C-AE33-CAC61DF89D4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E9587B-407B-494C-AAF6-90A4186E9494}" type="datetimeFigureOut">
              <a:rPr lang="en-US" smtClean="0"/>
              <a:pPr/>
              <a:t>9/25/2015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1B1E51-27E0-4F7C-AE33-CAC61DF89D4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E9587B-407B-494C-AAF6-90A4186E9494}" type="datetimeFigureOut">
              <a:rPr lang="en-US" smtClean="0"/>
              <a:pPr/>
              <a:t>9/25/2015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1B1E51-27E0-4F7C-AE33-CAC61DF89D4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E9587B-407B-494C-AAF6-90A4186E9494}" type="datetimeFigureOut">
              <a:rPr lang="en-US" smtClean="0"/>
              <a:pPr/>
              <a:t>9/25/2015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1B1E51-27E0-4F7C-AE33-CAC61DF89D4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9587B-407B-494C-AAF6-90A4186E9494}" type="datetimeFigureOut">
              <a:rPr lang="en-US" smtClean="0"/>
              <a:pPr/>
              <a:t>9/25/2015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B1E51-27E0-4F7C-AE33-CAC61DF89D4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76400" y="838200"/>
            <a:ext cx="6477000" cy="523220"/>
          </a:xfrm>
          <a:prstGeom prst="rect">
            <a:avLst/>
          </a:prstGeom>
          <a:noFill/>
        </p:spPr>
        <p:txBody>
          <a:bodyPr wrap="square" rtlCol="0">
            <a:spAutoFit/>
          </a:bodyPr>
          <a:lstStyle/>
          <a:p>
            <a:r>
              <a:rPr lang="en-US" sz="2800" b="1" dirty="0" smtClean="0">
                <a:solidFill>
                  <a:srgbClr val="002060"/>
                </a:solidFill>
              </a:rPr>
              <a:t>Components of a </a:t>
            </a:r>
            <a:r>
              <a:rPr lang="en-US" sz="2800" b="1" u="sng" dirty="0" smtClean="0">
                <a:solidFill>
                  <a:srgbClr val="FF0000"/>
                </a:solidFill>
              </a:rPr>
              <a:t>S</a:t>
            </a:r>
            <a:r>
              <a:rPr lang="en-US" sz="2800" b="1" dirty="0" smtClean="0">
                <a:solidFill>
                  <a:srgbClr val="002060"/>
                </a:solidFill>
              </a:rPr>
              <a:t>elected </a:t>
            </a:r>
            <a:r>
              <a:rPr lang="en-US" sz="2800" b="1" u="sng" dirty="0" smtClean="0">
                <a:solidFill>
                  <a:srgbClr val="FF0000"/>
                </a:solidFill>
              </a:rPr>
              <a:t>R</a:t>
            </a:r>
            <a:r>
              <a:rPr lang="en-US" sz="2800" b="1" dirty="0" smtClean="0">
                <a:solidFill>
                  <a:srgbClr val="002060"/>
                </a:solidFill>
              </a:rPr>
              <a:t>esponse…</a:t>
            </a:r>
          </a:p>
        </p:txBody>
      </p:sp>
      <p:sp>
        <p:nvSpPr>
          <p:cNvPr id="5" name="Rectangle 4"/>
          <p:cNvSpPr/>
          <p:nvPr/>
        </p:nvSpPr>
        <p:spPr>
          <a:xfrm>
            <a:off x="3016468" y="3606225"/>
            <a:ext cx="2514600" cy="584775"/>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marL="514350" indent="-514350"/>
            <a:r>
              <a:rPr lang="en-US" sz="3200" b="1" dirty="0" smtClean="0">
                <a:solidFill>
                  <a:srgbClr val="C00000"/>
                </a:solidFill>
              </a:rPr>
              <a:t>4.  </a:t>
            </a:r>
            <a:r>
              <a:rPr lang="en-US" sz="3200" b="1" u="sng" dirty="0" smtClean="0">
                <a:solidFill>
                  <a:srgbClr val="C00000"/>
                </a:solidFill>
              </a:rPr>
              <a:t>Distractors</a:t>
            </a:r>
          </a:p>
        </p:txBody>
      </p:sp>
      <p:sp>
        <p:nvSpPr>
          <p:cNvPr id="6" name="Rectangle 5"/>
          <p:cNvSpPr/>
          <p:nvPr/>
        </p:nvSpPr>
        <p:spPr>
          <a:xfrm>
            <a:off x="3048000" y="1600200"/>
            <a:ext cx="2178802" cy="584775"/>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marL="514350" indent="-514350">
              <a:buAutoNum type="arabicPeriod"/>
            </a:pPr>
            <a:r>
              <a:rPr lang="en-US" sz="3200" b="1" u="sng" dirty="0" smtClean="0">
                <a:solidFill>
                  <a:srgbClr val="C00000"/>
                </a:solidFill>
              </a:rPr>
              <a:t>Stimulus</a:t>
            </a:r>
          </a:p>
        </p:txBody>
      </p:sp>
      <p:sp>
        <p:nvSpPr>
          <p:cNvPr id="7" name="Rectangle 6"/>
          <p:cNvSpPr/>
          <p:nvPr/>
        </p:nvSpPr>
        <p:spPr>
          <a:xfrm>
            <a:off x="3048000" y="2310825"/>
            <a:ext cx="1559851" cy="584775"/>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marL="514350" indent="-514350"/>
            <a:r>
              <a:rPr lang="en-US" sz="3200" b="1" dirty="0" smtClean="0">
                <a:solidFill>
                  <a:srgbClr val="C00000"/>
                </a:solidFill>
              </a:rPr>
              <a:t>2.  </a:t>
            </a:r>
            <a:r>
              <a:rPr lang="en-US" sz="3200" b="1" u="sng" dirty="0" smtClean="0">
                <a:solidFill>
                  <a:srgbClr val="C00000"/>
                </a:solidFill>
              </a:rPr>
              <a:t>Stem</a:t>
            </a:r>
          </a:p>
        </p:txBody>
      </p:sp>
      <p:sp>
        <p:nvSpPr>
          <p:cNvPr id="8" name="Rectangle 7"/>
          <p:cNvSpPr/>
          <p:nvPr/>
        </p:nvSpPr>
        <p:spPr>
          <a:xfrm>
            <a:off x="3029604" y="2965093"/>
            <a:ext cx="2031325" cy="584775"/>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marL="514350" indent="-514350"/>
            <a:r>
              <a:rPr lang="en-US" sz="3200" b="1" dirty="0" smtClean="0">
                <a:solidFill>
                  <a:srgbClr val="C00000"/>
                </a:solidFill>
              </a:rPr>
              <a:t>3.  </a:t>
            </a:r>
            <a:r>
              <a:rPr lang="en-US" sz="3200" b="1" u="sng" dirty="0" smtClean="0">
                <a:solidFill>
                  <a:srgbClr val="C00000"/>
                </a:solidFill>
              </a:rPr>
              <a:t>Options</a:t>
            </a:r>
          </a:p>
        </p:txBody>
      </p:sp>
      <p:pic>
        <p:nvPicPr>
          <p:cNvPr id="36866" name="Picture 2" descr="Dolphins (National Geographic Readers Series)"/>
          <p:cNvPicPr>
            <a:picLocks noChangeAspect="1" noChangeArrowheads="1"/>
          </p:cNvPicPr>
          <p:nvPr/>
        </p:nvPicPr>
        <p:blipFill>
          <a:blip r:embed="rId3" cstate="print"/>
          <a:srcRect/>
          <a:stretch>
            <a:fillRect/>
          </a:stretch>
        </p:blipFill>
        <p:spPr bwMode="auto">
          <a:xfrm>
            <a:off x="5715000" y="1524000"/>
            <a:ext cx="2857500" cy="4286250"/>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10" name="TextBox 9"/>
          <p:cNvSpPr txBox="1"/>
          <p:nvPr/>
        </p:nvSpPr>
        <p:spPr>
          <a:xfrm>
            <a:off x="304800" y="228600"/>
            <a:ext cx="8305800" cy="523220"/>
          </a:xfrm>
          <a:prstGeom prst="rect">
            <a:avLst/>
          </a:prstGeom>
          <a:noFill/>
        </p:spPr>
        <p:txBody>
          <a:bodyPr wrap="square" rtlCol="0">
            <a:spAutoFit/>
          </a:bodyPr>
          <a:lstStyle/>
          <a:p>
            <a:r>
              <a:rPr lang="en-US" sz="2800" b="1" dirty="0" smtClean="0">
                <a:solidFill>
                  <a:srgbClr val="0070C0"/>
                </a:solidFill>
                <a:effectLst>
                  <a:outerShdw blurRad="38100" dist="38100" dir="2700000" algn="tl">
                    <a:srgbClr val="000000">
                      <a:alpha val="43137"/>
                    </a:srgbClr>
                  </a:outerShdw>
                </a:effectLst>
              </a:rPr>
              <a:t>Which sentence best describes a bottlenose dolphin?</a:t>
            </a:r>
            <a:endParaRPr lang="en-US" sz="2800" b="1" dirty="0">
              <a:solidFill>
                <a:srgbClr val="0070C0"/>
              </a:solidFill>
              <a:effectLst>
                <a:outerShdw blurRad="38100" dist="38100" dir="2700000" algn="tl">
                  <a:srgbClr val="000000">
                    <a:alpha val="43137"/>
                  </a:srgbClr>
                </a:outerShdw>
              </a:effectLst>
            </a:endParaRPr>
          </a:p>
        </p:txBody>
      </p:sp>
      <p:pic>
        <p:nvPicPr>
          <p:cNvPr id="36873" name="Picture 9" descr="C:\Documents and Settings\Owner\Local Settings\Temporary Internet Files\Content.IE5\QP7AVRUQ\MC900366954[1].wmf"/>
          <p:cNvPicPr>
            <a:picLocks noChangeAspect="1" noChangeArrowheads="1"/>
          </p:cNvPicPr>
          <p:nvPr/>
        </p:nvPicPr>
        <p:blipFill>
          <a:blip r:embed="rId4" cstate="print"/>
          <a:srcRect/>
          <a:stretch>
            <a:fillRect/>
          </a:stretch>
        </p:blipFill>
        <p:spPr bwMode="auto">
          <a:xfrm>
            <a:off x="304800" y="1600200"/>
            <a:ext cx="1681582" cy="1817827"/>
          </a:xfrm>
          <a:prstGeom prst="rect">
            <a:avLst/>
          </a:prstGeom>
          <a:noFill/>
        </p:spPr>
      </p:pic>
      <p:pic>
        <p:nvPicPr>
          <p:cNvPr id="36875" name="Picture 11" descr="C:\Documents and Settings\Owner\Local Settings\Temporary Internet Files\Content.IE5\ZHCKG5LE\MC900366794[1].wmf"/>
          <p:cNvPicPr>
            <a:picLocks noChangeAspect="1" noChangeArrowheads="1"/>
          </p:cNvPicPr>
          <p:nvPr/>
        </p:nvPicPr>
        <p:blipFill>
          <a:blip r:embed="rId5" cstate="print"/>
          <a:srcRect/>
          <a:stretch>
            <a:fillRect/>
          </a:stretch>
        </p:blipFill>
        <p:spPr bwMode="auto">
          <a:xfrm>
            <a:off x="685800" y="2590800"/>
            <a:ext cx="1800454" cy="1800454"/>
          </a:xfrm>
          <a:prstGeom prst="rect">
            <a:avLst/>
          </a:prstGeom>
          <a:noFill/>
        </p:spPr>
      </p:pic>
      <p:pic>
        <p:nvPicPr>
          <p:cNvPr id="36876" name="Picture 12" descr="C:\Documents and Settings\Owner\Local Settings\Temporary Internet Files\Content.IE5\4CUNGEQ1\MC900366796[1].wmf"/>
          <p:cNvPicPr>
            <a:picLocks noChangeAspect="1" noChangeArrowheads="1"/>
          </p:cNvPicPr>
          <p:nvPr/>
        </p:nvPicPr>
        <p:blipFill>
          <a:blip r:embed="rId6" cstate="print"/>
          <a:srcRect/>
          <a:stretch>
            <a:fillRect/>
          </a:stretch>
        </p:blipFill>
        <p:spPr bwMode="auto">
          <a:xfrm>
            <a:off x="1143000" y="3581400"/>
            <a:ext cx="1806854" cy="1807769"/>
          </a:xfrm>
          <a:prstGeom prst="rect">
            <a:avLst/>
          </a:prstGeom>
          <a:noFill/>
        </p:spPr>
      </p:pic>
      <p:pic>
        <p:nvPicPr>
          <p:cNvPr id="36877" name="Picture 13" descr="C:\Documents and Settings\Owner\Local Settings\Temporary Internet Files\Content.IE5\QDW73LG2\MC900366798[1].wmf"/>
          <p:cNvPicPr>
            <a:picLocks noChangeAspect="1" noChangeArrowheads="1"/>
          </p:cNvPicPr>
          <p:nvPr/>
        </p:nvPicPr>
        <p:blipFill>
          <a:blip r:embed="rId7" cstate="print"/>
          <a:srcRect/>
          <a:stretch>
            <a:fillRect/>
          </a:stretch>
        </p:blipFill>
        <p:spPr bwMode="auto">
          <a:xfrm>
            <a:off x="1524000" y="4495800"/>
            <a:ext cx="1794967" cy="179588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36866"/>
                                        </p:tgtEl>
                                        <p:attrNameLst>
                                          <p:attrName>style.visibility</p:attrName>
                                        </p:attrNameLst>
                                      </p:cBhvr>
                                      <p:to>
                                        <p:strVal val="visible"/>
                                      </p:to>
                                    </p:set>
                                    <p:animEffect transition="in" filter="strips(downLeft)">
                                      <p:cBhvr>
                                        <p:cTn id="15" dur="500"/>
                                        <p:tgtEl>
                                          <p:spTgt spid="36866"/>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xit" presetSubtype="0" fill="hold" nodeType="clickEffect">
                                  <p:stCondLst>
                                    <p:cond delay="0"/>
                                  </p:stCondLst>
                                  <p:childTnLst>
                                    <p:animEffect transition="out" filter="dissolve">
                                      <p:cBhvr>
                                        <p:cTn id="19" dur="500"/>
                                        <p:tgtEl>
                                          <p:spTgt spid="36866"/>
                                        </p:tgtEl>
                                      </p:cBhvr>
                                    </p:animEffect>
                                    <p:set>
                                      <p:cBhvr>
                                        <p:cTn id="20" dur="1" fill="hold">
                                          <p:stCondLst>
                                            <p:cond delay="499"/>
                                          </p:stCondLst>
                                        </p:cTn>
                                        <p:tgtEl>
                                          <p:spTgt spid="3686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5"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0" fill="hold"/>
                                        <p:tgtEl>
                                          <p:spTgt spid="7"/>
                                        </p:tgtEl>
                                        <p:attrNameLst>
                                          <p:attrName>ppt_w</p:attrName>
                                        </p:attrNameLst>
                                      </p:cBhvr>
                                      <p:tavLst>
                                        <p:tav tm="0">
                                          <p:val>
                                            <p:fltVal val="0"/>
                                          </p:val>
                                        </p:tav>
                                        <p:tav tm="100000">
                                          <p:val>
                                            <p:strVal val="#ppt_w"/>
                                          </p:val>
                                        </p:tav>
                                      </p:tavLst>
                                    </p:anim>
                                    <p:anim calcmode="lin" valueType="num">
                                      <p:cBhvr>
                                        <p:cTn id="26" dur="1000" fill="hold"/>
                                        <p:tgtEl>
                                          <p:spTgt spid="7"/>
                                        </p:tgtEl>
                                        <p:attrNameLst>
                                          <p:attrName>ppt_h</p:attrName>
                                        </p:attrNameLst>
                                      </p:cBhvr>
                                      <p:tavLst>
                                        <p:tav tm="0">
                                          <p:val>
                                            <p:fltVal val="0"/>
                                          </p:val>
                                        </p:tav>
                                        <p:tav tm="100000">
                                          <p:val>
                                            <p:strVal val="#ppt_h"/>
                                          </p:val>
                                        </p:tav>
                                      </p:tavLst>
                                    </p:anim>
                                    <p:anim calcmode="lin" valueType="num">
                                      <p:cBhvr>
                                        <p:cTn id="27"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9" fill="hold">
                      <p:stCondLst>
                        <p:cond delay="indefinite"/>
                      </p:stCondLst>
                      <p:childTnLst>
                        <p:par>
                          <p:cTn id="30" fill="hold">
                            <p:stCondLst>
                              <p:cond delay="0"/>
                            </p:stCondLst>
                            <p:childTnLst>
                              <p:par>
                                <p:cTn id="31" presetID="18" presetClass="entr" presetSubtype="12"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strips(downLeft)">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xit" presetSubtype="0" fill="hold" grpId="1" nodeType="clickEffect">
                                  <p:stCondLst>
                                    <p:cond delay="0"/>
                                  </p:stCondLst>
                                  <p:childTnLst>
                                    <p:animEffect transition="out" filter="dissolve">
                                      <p:cBhvr>
                                        <p:cTn id="37" dur="500"/>
                                        <p:tgtEl>
                                          <p:spTgt spid="10"/>
                                        </p:tgtEl>
                                      </p:cBhvr>
                                    </p:animEffect>
                                    <p:set>
                                      <p:cBhvr>
                                        <p:cTn id="38" dur="1" fill="hold">
                                          <p:stCondLst>
                                            <p:cond delay="499"/>
                                          </p:stCondLst>
                                        </p:cTn>
                                        <p:tgtEl>
                                          <p:spTgt spid="10"/>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5"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1000" fill="hold"/>
                                        <p:tgtEl>
                                          <p:spTgt spid="8"/>
                                        </p:tgtEl>
                                        <p:attrNameLst>
                                          <p:attrName>ppt_w</p:attrName>
                                        </p:attrNameLst>
                                      </p:cBhvr>
                                      <p:tavLst>
                                        <p:tav tm="0">
                                          <p:val>
                                            <p:fltVal val="0"/>
                                          </p:val>
                                        </p:tav>
                                        <p:tav tm="100000">
                                          <p:val>
                                            <p:strVal val="#ppt_w"/>
                                          </p:val>
                                        </p:tav>
                                      </p:tavLst>
                                    </p:anim>
                                    <p:anim calcmode="lin" valueType="num">
                                      <p:cBhvr>
                                        <p:cTn id="44" dur="1000" fill="hold"/>
                                        <p:tgtEl>
                                          <p:spTgt spid="8"/>
                                        </p:tgtEl>
                                        <p:attrNameLst>
                                          <p:attrName>ppt_h</p:attrName>
                                        </p:attrNameLst>
                                      </p:cBhvr>
                                      <p:tavLst>
                                        <p:tav tm="0">
                                          <p:val>
                                            <p:fltVal val="0"/>
                                          </p:val>
                                        </p:tav>
                                        <p:tav tm="100000">
                                          <p:val>
                                            <p:strVal val="#ppt_h"/>
                                          </p:val>
                                        </p:tav>
                                      </p:tavLst>
                                    </p:anim>
                                    <p:anim calcmode="lin" valueType="num">
                                      <p:cBhvr>
                                        <p:cTn id="45"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46"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7" fill="hold">
                      <p:stCondLst>
                        <p:cond delay="indefinite"/>
                      </p:stCondLst>
                      <p:childTnLst>
                        <p:par>
                          <p:cTn id="48" fill="hold">
                            <p:stCondLst>
                              <p:cond delay="0"/>
                            </p:stCondLst>
                            <p:childTnLst>
                              <p:par>
                                <p:cTn id="49" presetID="18" presetClass="entr" presetSubtype="12" fill="hold" nodeType="clickEffect">
                                  <p:stCondLst>
                                    <p:cond delay="0"/>
                                  </p:stCondLst>
                                  <p:childTnLst>
                                    <p:set>
                                      <p:cBhvr>
                                        <p:cTn id="50" dur="1" fill="hold">
                                          <p:stCondLst>
                                            <p:cond delay="0"/>
                                          </p:stCondLst>
                                        </p:cTn>
                                        <p:tgtEl>
                                          <p:spTgt spid="36873"/>
                                        </p:tgtEl>
                                        <p:attrNameLst>
                                          <p:attrName>style.visibility</p:attrName>
                                        </p:attrNameLst>
                                      </p:cBhvr>
                                      <p:to>
                                        <p:strVal val="visible"/>
                                      </p:to>
                                    </p:set>
                                    <p:animEffect transition="in" filter="strips(downLeft)">
                                      <p:cBhvr>
                                        <p:cTn id="51" dur="500"/>
                                        <p:tgtEl>
                                          <p:spTgt spid="36873"/>
                                        </p:tgtEl>
                                      </p:cBhvr>
                                    </p:animEffect>
                                  </p:childTnLst>
                                </p:cTn>
                              </p:par>
                            </p:childTnLst>
                          </p:cTn>
                        </p:par>
                      </p:childTnLst>
                    </p:cTn>
                  </p:par>
                  <p:par>
                    <p:cTn id="52" fill="hold">
                      <p:stCondLst>
                        <p:cond delay="indefinite"/>
                      </p:stCondLst>
                      <p:childTnLst>
                        <p:par>
                          <p:cTn id="53" fill="hold">
                            <p:stCondLst>
                              <p:cond delay="0"/>
                            </p:stCondLst>
                            <p:childTnLst>
                              <p:par>
                                <p:cTn id="54" presetID="20" presetClass="entr" presetSubtype="0" fill="hold" nodeType="clickEffect">
                                  <p:stCondLst>
                                    <p:cond delay="0"/>
                                  </p:stCondLst>
                                  <p:childTnLst>
                                    <p:set>
                                      <p:cBhvr>
                                        <p:cTn id="55" dur="1" fill="hold">
                                          <p:stCondLst>
                                            <p:cond delay="0"/>
                                          </p:stCondLst>
                                        </p:cTn>
                                        <p:tgtEl>
                                          <p:spTgt spid="36875"/>
                                        </p:tgtEl>
                                        <p:attrNameLst>
                                          <p:attrName>style.visibility</p:attrName>
                                        </p:attrNameLst>
                                      </p:cBhvr>
                                      <p:to>
                                        <p:strVal val="visible"/>
                                      </p:to>
                                    </p:set>
                                    <p:animEffect transition="in" filter="wedge">
                                      <p:cBhvr>
                                        <p:cTn id="56" dur="2000"/>
                                        <p:tgtEl>
                                          <p:spTgt spid="36875"/>
                                        </p:tgtEl>
                                      </p:cBhvr>
                                    </p:animEffect>
                                  </p:childTnLst>
                                </p:cTn>
                              </p:par>
                            </p:childTnLst>
                          </p:cTn>
                        </p:par>
                      </p:childTnLst>
                    </p:cTn>
                  </p:par>
                  <p:par>
                    <p:cTn id="57" fill="hold">
                      <p:stCondLst>
                        <p:cond delay="indefinite"/>
                      </p:stCondLst>
                      <p:childTnLst>
                        <p:par>
                          <p:cTn id="58" fill="hold">
                            <p:stCondLst>
                              <p:cond delay="0"/>
                            </p:stCondLst>
                            <p:childTnLst>
                              <p:par>
                                <p:cTn id="59" presetID="18" presetClass="entr" presetSubtype="12" fill="hold" nodeType="clickEffect">
                                  <p:stCondLst>
                                    <p:cond delay="0"/>
                                  </p:stCondLst>
                                  <p:childTnLst>
                                    <p:set>
                                      <p:cBhvr>
                                        <p:cTn id="60" dur="1" fill="hold">
                                          <p:stCondLst>
                                            <p:cond delay="0"/>
                                          </p:stCondLst>
                                        </p:cTn>
                                        <p:tgtEl>
                                          <p:spTgt spid="36876"/>
                                        </p:tgtEl>
                                        <p:attrNameLst>
                                          <p:attrName>style.visibility</p:attrName>
                                        </p:attrNameLst>
                                      </p:cBhvr>
                                      <p:to>
                                        <p:strVal val="visible"/>
                                      </p:to>
                                    </p:set>
                                    <p:animEffect transition="in" filter="strips(downLeft)">
                                      <p:cBhvr>
                                        <p:cTn id="61" dur="500"/>
                                        <p:tgtEl>
                                          <p:spTgt spid="36876"/>
                                        </p:tgtEl>
                                      </p:cBhvr>
                                    </p:animEffect>
                                  </p:childTnLst>
                                </p:cTn>
                              </p:par>
                            </p:childTnLst>
                          </p:cTn>
                        </p:par>
                      </p:childTnLst>
                    </p:cTn>
                  </p:par>
                  <p:par>
                    <p:cTn id="62" fill="hold">
                      <p:stCondLst>
                        <p:cond delay="indefinite"/>
                      </p:stCondLst>
                      <p:childTnLst>
                        <p:par>
                          <p:cTn id="63" fill="hold">
                            <p:stCondLst>
                              <p:cond delay="0"/>
                            </p:stCondLst>
                            <p:childTnLst>
                              <p:par>
                                <p:cTn id="64" presetID="20" presetClass="entr" presetSubtype="0" fill="hold" nodeType="clickEffect">
                                  <p:stCondLst>
                                    <p:cond delay="0"/>
                                  </p:stCondLst>
                                  <p:childTnLst>
                                    <p:set>
                                      <p:cBhvr>
                                        <p:cTn id="65" dur="1" fill="hold">
                                          <p:stCondLst>
                                            <p:cond delay="0"/>
                                          </p:stCondLst>
                                        </p:cTn>
                                        <p:tgtEl>
                                          <p:spTgt spid="36877"/>
                                        </p:tgtEl>
                                        <p:attrNameLst>
                                          <p:attrName>style.visibility</p:attrName>
                                        </p:attrNameLst>
                                      </p:cBhvr>
                                      <p:to>
                                        <p:strVal val="visible"/>
                                      </p:to>
                                    </p:set>
                                    <p:animEffect transition="in" filter="wedge">
                                      <p:cBhvr>
                                        <p:cTn id="66" dur="2000"/>
                                        <p:tgtEl>
                                          <p:spTgt spid="36877"/>
                                        </p:tgtEl>
                                      </p:cBhvr>
                                    </p:animEffect>
                                  </p:childTnLst>
                                </p:cTn>
                              </p:par>
                            </p:childTnLst>
                          </p:cTn>
                        </p:par>
                      </p:childTnLst>
                    </p:cTn>
                  </p:par>
                  <p:par>
                    <p:cTn id="67" fill="hold">
                      <p:stCondLst>
                        <p:cond delay="indefinite"/>
                      </p:stCondLst>
                      <p:childTnLst>
                        <p:par>
                          <p:cTn id="68" fill="hold">
                            <p:stCondLst>
                              <p:cond delay="0"/>
                            </p:stCondLst>
                            <p:childTnLst>
                              <p:par>
                                <p:cTn id="69" presetID="9" presetClass="exit" presetSubtype="0" fill="hold" nodeType="clickEffect">
                                  <p:stCondLst>
                                    <p:cond delay="0"/>
                                  </p:stCondLst>
                                  <p:childTnLst>
                                    <p:animEffect transition="out" filter="dissolve">
                                      <p:cBhvr>
                                        <p:cTn id="70" dur="500"/>
                                        <p:tgtEl>
                                          <p:spTgt spid="36873"/>
                                        </p:tgtEl>
                                      </p:cBhvr>
                                    </p:animEffect>
                                    <p:set>
                                      <p:cBhvr>
                                        <p:cTn id="71" dur="1" fill="hold">
                                          <p:stCondLst>
                                            <p:cond delay="499"/>
                                          </p:stCondLst>
                                        </p:cTn>
                                        <p:tgtEl>
                                          <p:spTgt spid="36873"/>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9" presetClass="exit" presetSubtype="0" fill="hold" nodeType="clickEffect">
                                  <p:stCondLst>
                                    <p:cond delay="0"/>
                                  </p:stCondLst>
                                  <p:childTnLst>
                                    <p:animEffect transition="out" filter="dissolve">
                                      <p:cBhvr>
                                        <p:cTn id="75" dur="500"/>
                                        <p:tgtEl>
                                          <p:spTgt spid="36875"/>
                                        </p:tgtEl>
                                      </p:cBhvr>
                                    </p:animEffect>
                                    <p:set>
                                      <p:cBhvr>
                                        <p:cTn id="76" dur="1" fill="hold">
                                          <p:stCondLst>
                                            <p:cond delay="499"/>
                                          </p:stCondLst>
                                        </p:cTn>
                                        <p:tgtEl>
                                          <p:spTgt spid="36875"/>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9" presetClass="exit" presetSubtype="0" fill="hold" nodeType="clickEffect">
                                  <p:stCondLst>
                                    <p:cond delay="0"/>
                                  </p:stCondLst>
                                  <p:childTnLst>
                                    <p:animEffect transition="out" filter="dissolve">
                                      <p:cBhvr>
                                        <p:cTn id="80" dur="500"/>
                                        <p:tgtEl>
                                          <p:spTgt spid="36876"/>
                                        </p:tgtEl>
                                      </p:cBhvr>
                                    </p:animEffect>
                                    <p:set>
                                      <p:cBhvr>
                                        <p:cTn id="81" dur="1" fill="hold">
                                          <p:stCondLst>
                                            <p:cond delay="499"/>
                                          </p:stCondLst>
                                        </p:cTn>
                                        <p:tgtEl>
                                          <p:spTgt spid="36876"/>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9" presetClass="exit" presetSubtype="0" fill="hold" nodeType="clickEffect">
                                  <p:stCondLst>
                                    <p:cond delay="0"/>
                                  </p:stCondLst>
                                  <p:childTnLst>
                                    <p:animEffect transition="out" filter="dissolve">
                                      <p:cBhvr>
                                        <p:cTn id="85" dur="500"/>
                                        <p:tgtEl>
                                          <p:spTgt spid="36877"/>
                                        </p:tgtEl>
                                      </p:cBhvr>
                                    </p:animEffect>
                                    <p:set>
                                      <p:cBhvr>
                                        <p:cTn id="86" dur="1" fill="hold">
                                          <p:stCondLst>
                                            <p:cond delay="499"/>
                                          </p:stCondLst>
                                        </p:cTn>
                                        <p:tgtEl>
                                          <p:spTgt spid="36877"/>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5" presetClass="entr" presetSubtype="0" fill="hold" grpId="0" nodeType="clickEffect">
                                  <p:stCondLst>
                                    <p:cond delay="0"/>
                                  </p:stCondLst>
                                  <p:childTnLst>
                                    <p:set>
                                      <p:cBhvr>
                                        <p:cTn id="90" dur="1" fill="hold">
                                          <p:stCondLst>
                                            <p:cond delay="0"/>
                                          </p:stCondLst>
                                        </p:cTn>
                                        <p:tgtEl>
                                          <p:spTgt spid="5"/>
                                        </p:tgtEl>
                                        <p:attrNameLst>
                                          <p:attrName>style.visibility</p:attrName>
                                        </p:attrNameLst>
                                      </p:cBhvr>
                                      <p:to>
                                        <p:strVal val="visible"/>
                                      </p:to>
                                    </p:set>
                                    <p:anim calcmode="lin" valueType="num">
                                      <p:cBhvr>
                                        <p:cTn id="91" dur="1000" fill="hold"/>
                                        <p:tgtEl>
                                          <p:spTgt spid="5"/>
                                        </p:tgtEl>
                                        <p:attrNameLst>
                                          <p:attrName>ppt_w</p:attrName>
                                        </p:attrNameLst>
                                      </p:cBhvr>
                                      <p:tavLst>
                                        <p:tav tm="0">
                                          <p:val>
                                            <p:fltVal val="0"/>
                                          </p:val>
                                        </p:tav>
                                        <p:tav tm="100000">
                                          <p:val>
                                            <p:strVal val="#ppt_w"/>
                                          </p:val>
                                        </p:tav>
                                      </p:tavLst>
                                    </p:anim>
                                    <p:anim calcmode="lin" valueType="num">
                                      <p:cBhvr>
                                        <p:cTn id="92" dur="1000" fill="hold"/>
                                        <p:tgtEl>
                                          <p:spTgt spid="5"/>
                                        </p:tgtEl>
                                        <p:attrNameLst>
                                          <p:attrName>ppt_h</p:attrName>
                                        </p:attrNameLst>
                                      </p:cBhvr>
                                      <p:tavLst>
                                        <p:tav tm="0">
                                          <p:val>
                                            <p:fltVal val="0"/>
                                          </p:val>
                                        </p:tav>
                                        <p:tav tm="100000">
                                          <p:val>
                                            <p:strVal val="#ppt_h"/>
                                          </p:val>
                                        </p:tav>
                                      </p:tavLst>
                                    </p:anim>
                                    <p:anim calcmode="lin" valueType="num">
                                      <p:cBhvr>
                                        <p:cTn id="93"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94"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p:bldP spid="10"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381000" y="70247"/>
            <a:ext cx="8382000" cy="1682353"/>
            <a:chOff x="381000" y="70247"/>
            <a:chExt cx="8382000" cy="1682353"/>
          </a:xfrm>
        </p:grpSpPr>
        <p:sp>
          <p:nvSpPr>
            <p:cNvPr id="5" name="TextBox 4"/>
            <p:cNvSpPr txBox="1"/>
            <p:nvPr/>
          </p:nvSpPr>
          <p:spPr>
            <a:xfrm>
              <a:off x="381000" y="70247"/>
              <a:ext cx="8077200" cy="338554"/>
            </a:xfrm>
            <a:prstGeom prst="rect">
              <a:avLst/>
            </a:prstGeom>
            <a:noFill/>
          </p:spPr>
          <p:txBody>
            <a:bodyPr wrap="square" rtlCol="0">
              <a:spAutoFit/>
            </a:bodyPr>
            <a:lstStyle/>
            <a:p>
              <a:endParaRPr lang="en-US" sz="1600" b="1" i="1" dirty="0">
                <a:solidFill>
                  <a:srgbClr val="002060"/>
                </a:solidFill>
                <a:ea typeface="Calibri"/>
                <a:cs typeface="Times New Roman"/>
              </a:endParaRPr>
            </a:p>
          </p:txBody>
        </p:sp>
        <p:sp>
          <p:nvSpPr>
            <p:cNvPr id="10" name="TextBox 9"/>
            <p:cNvSpPr txBox="1"/>
            <p:nvPr/>
          </p:nvSpPr>
          <p:spPr>
            <a:xfrm>
              <a:off x="814455" y="705186"/>
              <a:ext cx="7924800" cy="338554"/>
            </a:xfrm>
            <a:prstGeom prst="rect">
              <a:avLst/>
            </a:prstGeom>
            <a:noFill/>
          </p:spPr>
          <p:txBody>
            <a:bodyPr wrap="square" rtlCol="0">
              <a:spAutoFit/>
            </a:bodyPr>
            <a:lstStyle/>
            <a:p>
              <a:r>
                <a:rPr lang="en-US" sz="1600" dirty="0" smtClean="0">
                  <a:solidFill>
                    <a:srgbClr val="002060"/>
                  </a:solidFill>
                </a:rPr>
                <a:t>Change the standard to a specific </a:t>
              </a:r>
              <a:r>
                <a:rPr lang="en-US" sz="1600" u="sng" dirty="0" smtClean="0">
                  <a:solidFill>
                    <a:srgbClr val="002060"/>
                  </a:solidFill>
                </a:rPr>
                <a:t>text question</a:t>
              </a:r>
              <a:r>
                <a:rPr lang="en-US" sz="1600" dirty="0" smtClean="0">
                  <a:solidFill>
                    <a:srgbClr val="002060"/>
                  </a:solidFill>
                </a:rPr>
                <a:t> or </a:t>
              </a:r>
              <a:r>
                <a:rPr lang="en-US" sz="1600" u="sng" dirty="0" smtClean="0">
                  <a:solidFill>
                    <a:srgbClr val="002060"/>
                  </a:solidFill>
                </a:rPr>
                <a:t>stem</a:t>
              </a:r>
              <a:r>
                <a:rPr lang="en-US" sz="1600" dirty="0" smtClean="0">
                  <a:solidFill>
                    <a:srgbClr val="002060"/>
                  </a:solidFill>
                </a:rPr>
                <a:t> with the addition of only a few words.  </a:t>
              </a:r>
              <a:endParaRPr lang="en-US" sz="1600" dirty="0">
                <a:solidFill>
                  <a:srgbClr val="002060"/>
                </a:solidFill>
              </a:endParaRPr>
            </a:p>
          </p:txBody>
        </p:sp>
        <p:sp>
          <p:nvSpPr>
            <p:cNvPr id="11" name="Rectangle 10"/>
            <p:cNvSpPr/>
            <p:nvPr/>
          </p:nvSpPr>
          <p:spPr>
            <a:xfrm>
              <a:off x="381000" y="990600"/>
              <a:ext cx="8382000" cy="762000"/>
            </a:xfrm>
            <a:prstGeom prst="rect">
              <a:avLst/>
            </a:prstGeom>
            <a:no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600" b="1" dirty="0">
                <a:solidFill>
                  <a:srgbClr val="002060"/>
                </a:solidFill>
              </a:endParaRPr>
            </a:p>
          </p:txBody>
        </p:sp>
      </p:grpSp>
      <p:graphicFrame>
        <p:nvGraphicFramePr>
          <p:cNvPr id="4" name="Table 3"/>
          <p:cNvGraphicFramePr>
            <a:graphicFrameLocks noGrp="1"/>
          </p:cNvGraphicFramePr>
          <p:nvPr>
            <p:extLst>
              <p:ext uri="{D42A27DB-BD31-4B8C-83A1-F6EECF244321}">
                <p14:modId xmlns:p14="http://schemas.microsoft.com/office/powerpoint/2010/main" val="3317783725"/>
              </p:ext>
            </p:extLst>
          </p:nvPr>
        </p:nvGraphicFramePr>
        <p:xfrm>
          <a:off x="304800" y="2046538"/>
          <a:ext cx="8686800" cy="2035937"/>
        </p:xfrm>
        <a:graphic>
          <a:graphicData uri="http://schemas.openxmlformats.org/drawingml/2006/table">
            <a:tbl>
              <a:tblPr/>
              <a:tblGrid>
                <a:gridCol w="628997"/>
                <a:gridCol w="1033030"/>
                <a:gridCol w="7024773"/>
              </a:tblGrid>
              <a:tr h="130605">
                <a:tc gridSpan="3">
                  <a:txBody>
                    <a:bodyPr/>
                    <a:lstStyle/>
                    <a:p>
                      <a:pPr marL="0" marR="0" algn="l">
                        <a:lnSpc>
                          <a:spcPct val="115000"/>
                        </a:lnSpc>
                        <a:spcBef>
                          <a:spcPts val="0"/>
                        </a:spcBef>
                        <a:spcAft>
                          <a:spcPts val="0"/>
                        </a:spcAft>
                      </a:pPr>
                      <a:r>
                        <a:rPr lang="en-US" sz="1600" b="1" u="sng" kern="1200" dirty="0">
                          <a:solidFill>
                            <a:srgbClr val="002060"/>
                          </a:solidFill>
                          <a:latin typeface="Calibri"/>
                          <a:ea typeface="Times New Roman"/>
                          <a:cs typeface="Arial"/>
                        </a:rPr>
                        <a:t>Scoring Notes</a:t>
                      </a:r>
                      <a:r>
                        <a:rPr lang="en-US" sz="1000" b="1" kern="1200" dirty="0">
                          <a:solidFill>
                            <a:srgbClr val="002060"/>
                          </a:solidFill>
                          <a:latin typeface="Calibri"/>
                          <a:ea typeface="Times New Roman"/>
                          <a:cs typeface="Arial"/>
                        </a:rPr>
                        <a:t>:</a:t>
                      </a:r>
                      <a:r>
                        <a:rPr lang="en-US" sz="1000" kern="1200" dirty="0">
                          <a:solidFill>
                            <a:srgbClr val="002060"/>
                          </a:solidFill>
                          <a:latin typeface="Calibri"/>
                          <a:ea typeface="Times New Roman"/>
                          <a:cs typeface="Arial"/>
                        </a:rPr>
                        <a:t> </a:t>
                      </a:r>
                      <a:r>
                        <a:rPr lang="en-US" sz="1000" b="1" i="1" kern="1200" dirty="0">
                          <a:solidFill>
                            <a:srgbClr val="C00000"/>
                          </a:solidFill>
                          <a:latin typeface="Calibri"/>
                          <a:ea typeface="Times New Roman"/>
                          <a:cs typeface="Arial"/>
                        </a:rPr>
                        <a:t>(very important – to be written by teacher in “adult language” be very specific!).</a:t>
                      </a:r>
                      <a:endParaRPr lang="en-US" sz="1000" dirty="0">
                        <a:latin typeface="Calibri"/>
                        <a:ea typeface="Calibri"/>
                        <a:cs typeface="Times New Roman"/>
                      </a:endParaRPr>
                    </a:p>
                  </a:txBody>
                  <a:tcPr marL="49727" marR="49727" marT="14471" marB="14471" anchor="ctr">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r>
              <a:tr h="544519">
                <a:tc gridSpan="2">
                  <a:txBody>
                    <a:bodyPr/>
                    <a:lstStyle/>
                    <a:p>
                      <a:pPr marL="0" marR="0" algn="l">
                        <a:lnSpc>
                          <a:spcPct val="115000"/>
                        </a:lnSpc>
                        <a:spcBef>
                          <a:spcPts val="0"/>
                        </a:spcBef>
                        <a:spcAft>
                          <a:spcPts val="0"/>
                        </a:spcAft>
                      </a:pPr>
                      <a:r>
                        <a:rPr lang="en-US" sz="1000" b="1" u="sng" kern="1200" dirty="0">
                          <a:solidFill>
                            <a:srgbClr val="002060"/>
                          </a:solidFill>
                          <a:latin typeface="Calibri"/>
                          <a:ea typeface="Times New Roman"/>
                          <a:cs typeface="Arial"/>
                        </a:rPr>
                        <a:t>Essential Elements</a:t>
                      </a:r>
                      <a:r>
                        <a:rPr lang="en-US" sz="1000" kern="1200" dirty="0">
                          <a:solidFill>
                            <a:srgbClr val="002060"/>
                          </a:solidFill>
                          <a:latin typeface="Calibri"/>
                          <a:ea typeface="Times New Roman"/>
                          <a:cs typeface="Arial"/>
                        </a:rPr>
                        <a:t> of a Complete         </a:t>
                      </a:r>
                      <a:r>
                        <a:rPr lang="en-US" sz="1000" kern="1200" dirty="0">
                          <a:solidFill>
                            <a:srgbClr val="002060"/>
                          </a:solidFill>
                          <a:latin typeface="Calibri"/>
                          <a:ea typeface="Times New Roman"/>
                          <a:cs typeface="Arial"/>
                          <a:sym typeface="Wingdings"/>
                        </a:rPr>
                        <a:t></a:t>
                      </a:r>
                      <a:r>
                        <a:rPr lang="en-US" sz="1000" kern="1200" dirty="0">
                          <a:solidFill>
                            <a:srgbClr val="002060"/>
                          </a:solidFill>
                          <a:latin typeface="Calibri"/>
                          <a:ea typeface="Times New Roman"/>
                          <a:cs typeface="Arial"/>
                        </a:rPr>
                        <a:t>            Interpretation:</a:t>
                      </a:r>
                      <a:endParaRPr lang="en-US" sz="1000" dirty="0">
                        <a:latin typeface="Calibri"/>
                        <a:ea typeface="Calibri"/>
                        <a:cs typeface="Times New Roman"/>
                      </a:endParaRPr>
                    </a:p>
                  </a:txBody>
                  <a:tcPr marL="49727" marR="49727" marT="14471" marB="14471" anchor="ctr">
                    <a:lnL>
                      <a:noFill/>
                    </a:lnL>
                    <a:lnR w="12700" cap="flat" cmpd="sng" algn="ctr">
                      <a:solidFill>
                        <a:srgbClr val="000000"/>
                      </a:solidFill>
                      <a:prstDash val="dot"/>
                      <a:round/>
                      <a:headEnd type="none" w="med" len="med"/>
                      <a:tailEnd type="none" w="med" len="med"/>
                    </a:lnR>
                    <a:lnT>
                      <a:noFill/>
                    </a:lnT>
                    <a:lnB>
                      <a:noFill/>
                    </a:lnB>
                    <a:solidFill>
                      <a:srgbClr val="FFFFFF"/>
                    </a:solidFill>
                  </a:tcPr>
                </a:tc>
                <a:tc hMerge="1">
                  <a:txBody>
                    <a:bodyPr/>
                    <a:lstStyle/>
                    <a:p>
                      <a:endParaRPr lang="en-US"/>
                    </a:p>
                  </a:txBody>
                  <a:tcPr/>
                </a:tc>
                <a:tc>
                  <a:txBody>
                    <a:bodyPr/>
                    <a:lstStyle/>
                    <a:p>
                      <a:pPr marL="57150" marR="0" algn="l">
                        <a:lnSpc>
                          <a:spcPct val="115000"/>
                        </a:lnSpc>
                        <a:spcBef>
                          <a:spcPts val="0"/>
                        </a:spcBef>
                        <a:spcAft>
                          <a:spcPts val="0"/>
                        </a:spcAft>
                      </a:pPr>
                      <a:endParaRPr lang="en-US" sz="1000" kern="1200" dirty="0">
                        <a:solidFill>
                          <a:srgbClr val="002060"/>
                        </a:solidFill>
                        <a:latin typeface="Calibri"/>
                        <a:ea typeface="Times New Roman"/>
                        <a:cs typeface="Arial"/>
                      </a:endParaRPr>
                    </a:p>
                  </a:txBody>
                  <a:tcPr marL="0" marR="0" marT="0" marB="0">
                    <a:lnL w="12700" cap="flat" cmpd="sng" algn="ctr">
                      <a:solidFill>
                        <a:srgbClr val="000000"/>
                      </a:solidFill>
                      <a:prstDash val="dot"/>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r>
              <a:tr h="471902">
                <a:tc gridSpan="2">
                  <a:txBody>
                    <a:bodyPr/>
                    <a:lstStyle/>
                    <a:p>
                      <a:pPr marL="0" marR="0" algn="l">
                        <a:lnSpc>
                          <a:spcPct val="115000"/>
                        </a:lnSpc>
                        <a:spcBef>
                          <a:spcPts val="0"/>
                        </a:spcBef>
                        <a:spcAft>
                          <a:spcPts val="0"/>
                        </a:spcAft>
                      </a:pPr>
                      <a:r>
                        <a:rPr lang="en-US" sz="1000" b="1" u="sng" kern="1200" dirty="0">
                          <a:solidFill>
                            <a:srgbClr val="002060"/>
                          </a:solidFill>
                          <a:latin typeface="Calibri"/>
                          <a:ea typeface="Times New Roman"/>
                          <a:cs typeface="Arial"/>
                        </a:rPr>
                        <a:t>Aspects of the Task</a:t>
                      </a:r>
                      <a:r>
                        <a:rPr lang="en-US" sz="1000" kern="1200" dirty="0">
                          <a:solidFill>
                            <a:srgbClr val="002060"/>
                          </a:solidFill>
                          <a:latin typeface="Calibri"/>
                          <a:ea typeface="Times New Roman"/>
                          <a:cs typeface="Arial"/>
                        </a:rPr>
                        <a:t> and Sufficient        </a:t>
                      </a:r>
                      <a:r>
                        <a:rPr lang="en-US" sz="1000" kern="1200" dirty="0">
                          <a:solidFill>
                            <a:srgbClr val="002060"/>
                          </a:solidFill>
                          <a:latin typeface="Calibri"/>
                          <a:ea typeface="Times New Roman"/>
                          <a:cs typeface="Arial"/>
                          <a:sym typeface="Wingdings"/>
                        </a:rPr>
                        <a:t></a:t>
                      </a:r>
                      <a:r>
                        <a:rPr lang="en-US" sz="1000" kern="1200" dirty="0">
                          <a:solidFill>
                            <a:srgbClr val="002060"/>
                          </a:solidFill>
                          <a:latin typeface="Calibri"/>
                          <a:ea typeface="Times New Roman"/>
                          <a:cs typeface="Arial"/>
                        </a:rPr>
                        <a:t>          Evidence:</a:t>
                      </a:r>
                      <a:endParaRPr lang="en-US" sz="1000" dirty="0">
                        <a:latin typeface="Calibri"/>
                        <a:ea typeface="Calibri"/>
                        <a:cs typeface="Times New Roman"/>
                      </a:endParaRPr>
                    </a:p>
                  </a:txBody>
                  <a:tcPr marL="49727" marR="49727" marT="14471" marB="14471" anchor="ctr">
                    <a:lnL>
                      <a:noFill/>
                    </a:lnL>
                    <a:lnR w="12700" cap="flat" cmpd="sng" algn="ctr">
                      <a:solidFill>
                        <a:srgbClr val="000000"/>
                      </a:solidFill>
                      <a:prstDash val="dot"/>
                      <a:round/>
                      <a:headEnd type="none" w="med" len="med"/>
                      <a:tailEnd type="none" w="med" len="med"/>
                    </a:lnR>
                    <a:lnT>
                      <a:noFill/>
                    </a:lnT>
                    <a:lnB>
                      <a:noFill/>
                    </a:lnB>
                    <a:solidFill>
                      <a:srgbClr val="FFFFFF"/>
                    </a:solidFill>
                  </a:tcPr>
                </a:tc>
                <a:tc hMerge="1">
                  <a:txBody>
                    <a:bodyPr/>
                    <a:lstStyle/>
                    <a:p>
                      <a:endParaRPr lang="en-US"/>
                    </a:p>
                  </a:txBody>
                  <a:tcPr/>
                </a:tc>
                <a:tc>
                  <a:txBody>
                    <a:bodyPr/>
                    <a:lstStyle/>
                    <a:p>
                      <a:pPr marL="57150" marR="0" algn="l">
                        <a:lnSpc>
                          <a:spcPct val="115000"/>
                        </a:lnSpc>
                        <a:spcBef>
                          <a:spcPts val="0"/>
                        </a:spcBef>
                        <a:spcAft>
                          <a:spcPts val="0"/>
                        </a:spcAft>
                      </a:pPr>
                      <a:endParaRPr lang="en-US" sz="1000" kern="1200" dirty="0">
                        <a:solidFill>
                          <a:srgbClr val="002060"/>
                        </a:solidFill>
                        <a:latin typeface="Calibri"/>
                        <a:ea typeface="Times New Roman"/>
                        <a:cs typeface="Arial"/>
                      </a:endParaRPr>
                    </a:p>
                  </a:txBody>
                  <a:tcPr marL="0" marR="0" marT="0" marB="0">
                    <a:lnL w="12700" cap="flat" cmpd="sng" algn="ctr">
                      <a:solidFill>
                        <a:srgbClr val="000000"/>
                      </a:solidFill>
                      <a:prstDash val="dot"/>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17135">
                <a:tc gridSpan="2">
                  <a:txBody>
                    <a:bodyPr/>
                    <a:lstStyle/>
                    <a:p>
                      <a:pPr marL="0" marR="0" algn="l">
                        <a:lnSpc>
                          <a:spcPct val="115000"/>
                        </a:lnSpc>
                        <a:spcBef>
                          <a:spcPts val="0"/>
                        </a:spcBef>
                        <a:spcAft>
                          <a:spcPts val="0"/>
                        </a:spcAft>
                      </a:pPr>
                      <a:r>
                        <a:rPr lang="en-US" sz="1000" b="1" u="sng" kern="1200" dirty="0">
                          <a:solidFill>
                            <a:srgbClr val="002060"/>
                          </a:solidFill>
                          <a:latin typeface="Calibri"/>
                          <a:ea typeface="Times New Roman"/>
                          <a:cs typeface="Arial"/>
                        </a:rPr>
                        <a:t>Strong Organized</a:t>
                      </a:r>
                      <a:r>
                        <a:rPr lang="en-US" sz="1000" kern="1200" dirty="0">
                          <a:solidFill>
                            <a:srgbClr val="002060"/>
                          </a:solidFill>
                          <a:latin typeface="Calibri"/>
                          <a:ea typeface="Times New Roman"/>
                          <a:cs typeface="Arial"/>
                        </a:rPr>
                        <a:t> and Consistent          </a:t>
                      </a:r>
                      <a:r>
                        <a:rPr lang="en-US" sz="1000" kern="1200" dirty="0">
                          <a:solidFill>
                            <a:srgbClr val="002060"/>
                          </a:solidFill>
                          <a:latin typeface="Calibri"/>
                          <a:ea typeface="Times New Roman"/>
                          <a:cs typeface="Arial"/>
                          <a:sym typeface="Wingdings"/>
                        </a:rPr>
                        <a:t></a:t>
                      </a:r>
                      <a:r>
                        <a:rPr lang="en-US" sz="1000" kern="1200" dirty="0">
                          <a:solidFill>
                            <a:srgbClr val="002060"/>
                          </a:solidFill>
                          <a:latin typeface="Calibri"/>
                          <a:ea typeface="Times New Roman"/>
                          <a:cs typeface="Arial"/>
                        </a:rPr>
                        <a:t>       </a:t>
                      </a:r>
                      <a:endParaRPr lang="en-US" sz="1000" dirty="0">
                        <a:latin typeface="Calibri"/>
                        <a:ea typeface="Calibri"/>
                        <a:cs typeface="Times New Roman"/>
                      </a:endParaRPr>
                    </a:p>
                    <a:p>
                      <a:pPr marL="0" marR="0" algn="l">
                        <a:lnSpc>
                          <a:spcPct val="115000"/>
                        </a:lnSpc>
                        <a:spcBef>
                          <a:spcPts val="0"/>
                        </a:spcBef>
                        <a:spcAft>
                          <a:spcPts val="0"/>
                        </a:spcAft>
                      </a:pPr>
                      <a:r>
                        <a:rPr lang="en-US" sz="1000" kern="1200" dirty="0">
                          <a:solidFill>
                            <a:srgbClr val="002060"/>
                          </a:solidFill>
                          <a:latin typeface="Calibri"/>
                          <a:ea typeface="Times New Roman"/>
                          <a:cs typeface="Arial"/>
                        </a:rPr>
                        <a:t>Focus.... </a:t>
                      </a:r>
                      <a:r>
                        <a:rPr lang="en-US" sz="1000" b="1" u="sng" kern="1200" dirty="0">
                          <a:solidFill>
                            <a:srgbClr val="002060"/>
                          </a:solidFill>
                          <a:latin typeface="Calibri"/>
                          <a:ea typeface="Times New Roman"/>
                          <a:cs typeface="Arial"/>
                        </a:rPr>
                        <a:t>Sentences Vary</a:t>
                      </a:r>
                      <a:r>
                        <a:rPr lang="en-US" sz="1000" kern="1200" dirty="0">
                          <a:solidFill>
                            <a:srgbClr val="002060"/>
                          </a:solidFill>
                          <a:latin typeface="Calibri"/>
                          <a:ea typeface="Times New Roman"/>
                          <a:cs typeface="Arial"/>
                        </a:rPr>
                        <a:t>:</a:t>
                      </a:r>
                      <a:endParaRPr lang="en-US" sz="1000" dirty="0">
                        <a:latin typeface="Calibri"/>
                        <a:ea typeface="Calibri"/>
                        <a:cs typeface="Times New Roman"/>
                      </a:endParaRPr>
                    </a:p>
                  </a:txBody>
                  <a:tcPr marL="49727" marR="49727" marT="14471" marB="14471" anchor="ctr">
                    <a:lnL>
                      <a:noFill/>
                    </a:lnL>
                    <a:lnR w="12700" cap="flat" cmpd="sng" algn="ctr">
                      <a:solidFill>
                        <a:srgbClr val="000000"/>
                      </a:solidFill>
                      <a:prstDash val="dot"/>
                      <a:round/>
                      <a:headEnd type="none" w="med" len="med"/>
                      <a:tailEnd type="none" w="med" len="med"/>
                    </a:lnR>
                    <a:lnT>
                      <a:noFill/>
                    </a:lnT>
                    <a:lnB>
                      <a:noFill/>
                    </a:lnB>
                    <a:solidFill>
                      <a:srgbClr val="FFFFFF"/>
                    </a:solidFill>
                  </a:tcPr>
                </a:tc>
                <a:tc hMerge="1">
                  <a:txBody>
                    <a:bodyPr/>
                    <a:lstStyle/>
                    <a:p>
                      <a:endParaRPr lang="en-US"/>
                    </a:p>
                  </a:txBody>
                  <a:tcPr/>
                </a:tc>
                <a:tc>
                  <a:txBody>
                    <a:bodyPr/>
                    <a:lstStyle/>
                    <a:p>
                      <a:pPr marL="57150" marR="0" algn="l">
                        <a:lnSpc>
                          <a:spcPct val="115000"/>
                        </a:lnSpc>
                        <a:spcBef>
                          <a:spcPts val="0"/>
                        </a:spcBef>
                        <a:spcAft>
                          <a:spcPts val="0"/>
                        </a:spcAft>
                      </a:pPr>
                      <a:endParaRPr lang="en-US" sz="1000" kern="1200" dirty="0">
                        <a:solidFill>
                          <a:srgbClr val="002060"/>
                        </a:solidFill>
                        <a:latin typeface="Calibri"/>
                        <a:ea typeface="Times New Roman"/>
                        <a:cs typeface="Arial"/>
                      </a:endParaRPr>
                    </a:p>
                  </a:txBody>
                  <a:tcPr marL="0" marR="0" marT="0" marB="0">
                    <a:lnL w="12700" cap="flat" cmpd="sng" algn="ctr">
                      <a:solidFill>
                        <a:srgbClr val="000000"/>
                      </a:solidFill>
                      <a:prstDash val="dot"/>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145246621"/>
              </p:ext>
            </p:extLst>
          </p:nvPr>
        </p:nvGraphicFramePr>
        <p:xfrm>
          <a:off x="304800" y="4426888"/>
          <a:ext cx="8763001" cy="2157173"/>
        </p:xfrm>
        <a:graphic>
          <a:graphicData uri="http://schemas.openxmlformats.org/drawingml/2006/table">
            <a:tbl>
              <a:tblPr/>
              <a:tblGrid>
                <a:gridCol w="830180"/>
                <a:gridCol w="770754"/>
                <a:gridCol w="7162067"/>
              </a:tblGrid>
              <a:tr h="499163">
                <a:tc>
                  <a:txBody>
                    <a:bodyPr/>
                    <a:lstStyle/>
                    <a:p>
                      <a:pPr marL="0" marR="0" algn="ctr">
                        <a:lnSpc>
                          <a:spcPct val="115000"/>
                        </a:lnSpc>
                        <a:spcBef>
                          <a:spcPts val="0"/>
                        </a:spcBef>
                        <a:spcAft>
                          <a:spcPts val="0"/>
                        </a:spcAft>
                      </a:pPr>
                      <a:r>
                        <a:rPr lang="en-US" sz="1000" b="1" kern="1200" dirty="0">
                          <a:solidFill>
                            <a:srgbClr val="002060"/>
                          </a:solidFill>
                          <a:effectLst>
                            <a:outerShdw blurRad="50800" dist="38100" algn="tr" rotWithShape="0">
                              <a:prstClr val="black">
                                <a:alpha val="40000"/>
                              </a:prstClr>
                            </a:outerShdw>
                          </a:effectLst>
                          <a:latin typeface="Calibri"/>
                          <a:ea typeface="Times New Roman"/>
                          <a:cs typeface="Arial"/>
                        </a:rPr>
                        <a:t>3 </a:t>
                      </a:r>
                      <a:endParaRPr lang="en-US" sz="1000" dirty="0">
                        <a:latin typeface="Calibri"/>
                        <a:ea typeface="Calibri"/>
                        <a:cs typeface="Times New Roman"/>
                      </a:endParaRPr>
                    </a:p>
                  </a:txBody>
                  <a:tcPr marL="46201" marR="46201" marT="13445" marB="1344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228600" marR="0" indent="-228600" algn="l">
                        <a:lnSpc>
                          <a:spcPct val="115000"/>
                        </a:lnSpc>
                        <a:spcBef>
                          <a:spcPts val="0"/>
                        </a:spcBef>
                        <a:spcAft>
                          <a:spcPts val="0"/>
                        </a:spcAft>
                      </a:pPr>
                      <a:r>
                        <a:rPr lang="en-US" sz="1000" b="1" u="sng" kern="1200" dirty="0">
                          <a:solidFill>
                            <a:srgbClr val="002060"/>
                          </a:solidFill>
                          <a:latin typeface="Calibri"/>
                          <a:ea typeface="Times New Roman"/>
                          <a:cs typeface="Arial"/>
                        </a:rPr>
                        <a:t>Student Response</a:t>
                      </a:r>
                      <a:r>
                        <a:rPr lang="en-US" sz="1000" b="1" kern="1200" dirty="0" smtClean="0">
                          <a:solidFill>
                            <a:srgbClr val="002060"/>
                          </a:solidFill>
                          <a:latin typeface="Calibri"/>
                          <a:ea typeface="Times New Roman"/>
                          <a:cs typeface="Arial"/>
                        </a:rPr>
                        <a:t>:</a:t>
                      </a:r>
                      <a:endParaRPr lang="en-US" sz="1000" dirty="0">
                        <a:latin typeface="Calibri"/>
                        <a:ea typeface="Calibri"/>
                        <a:cs typeface="Times New Roman"/>
                      </a:endParaRPr>
                    </a:p>
                  </a:txBody>
                  <a:tcPr marL="46201" marR="46201" marT="13445" marB="13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363739">
                <a:tc>
                  <a:txBody>
                    <a:bodyPr/>
                    <a:lstStyle/>
                    <a:p>
                      <a:pPr marL="0" marR="0" algn="ctr">
                        <a:lnSpc>
                          <a:spcPct val="115000"/>
                        </a:lnSpc>
                        <a:spcBef>
                          <a:spcPts val="0"/>
                        </a:spcBef>
                        <a:spcAft>
                          <a:spcPts val="0"/>
                        </a:spcAft>
                      </a:pPr>
                      <a:r>
                        <a:rPr lang="en-US" sz="1000" b="1" kern="1200" smtClean="0">
                          <a:solidFill>
                            <a:srgbClr val="002060"/>
                          </a:solidFill>
                          <a:effectLst>
                            <a:outerShdw blurRad="50800" dist="38100" algn="tr" rotWithShape="0">
                              <a:prstClr val="black">
                                <a:alpha val="40000"/>
                              </a:prstClr>
                            </a:outerShdw>
                          </a:effectLst>
                          <a:latin typeface="Calibri"/>
                          <a:ea typeface="Times New Roman"/>
                          <a:cs typeface="Arial"/>
                        </a:rPr>
                        <a:t>2 </a:t>
                      </a:r>
                      <a:endParaRPr lang="en-US" sz="1000">
                        <a:latin typeface="Calibri"/>
                        <a:ea typeface="Calibri"/>
                        <a:cs typeface="Times New Roman"/>
                      </a:endParaRPr>
                    </a:p>
                  </a:txBody>
                  <a:tcPr marL="46201" marR="46201" marT="13445" marB="1344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marR="0" algn="l">
                        <a:lnSpc>
                          <a:spcPct val="115000"/>
                        </a:lnSpc>
                        <a:spcBef>
                          <a:spcPts val="0"/>
                        </a:spcBef>
                        <a:spcAft>
                          <a:spcPts val="0"/>
                        </a:spcAft>
                      </a:pPr>
                      <a:r>
                        <a:rPr lang="en-US" sz="1000" b="1" u="sng" kern="1200" dirty="0" smtClean="0">
                          <a:solidFill>
                            <a:srgbClr val="002060"/>
                          </a:solidFill>
                          <a:latin typeface="Calibri"/>
                          <a:ea typeface="Times New Roman"/>
                          <a:cs typeface="Arial"/>
                        </a:rPr>
                        <a:t>Student Response</a:t>
                      </a:r>
                      <a:r>
                        <a:rPr lang="en-US" sz="1000" b="1" kern="1200" dirty="0" smtClean="0">
                          <a:solidFill>
                            <a:srgbClr val="002060"/>
                          </a:solidFill>
                          <a:latin typeface="Calibri"/>
                          <a:ea typeface="Times New Roman"/>
                          <a:cs typeface="Arial"/>
                        </a:rPr>
                        <a:t>:</a:t>
                      </a:r>
                    </a:p>
                    <a:p>
                      <a:pPr marL="0" marR="0" algn="l">
                        <a:lnSpc>
                          <a:spcPct val="115000"/>
                        </a:lnSpc>
                        <a:spcBef>
                          <a:spcPts val="0"/>
                        </a:spcBef>
                        <a:spcAft>
                          <a:spcPts val="0"/>
                        </a:spcAft>
                      </a:pPr>
                      <a:endParaRPr lang="en-US" sz="1000" b="1" kern="1200" dirty="0" smtClean="0">
                        <a:solidFill>
                          <a:srgbClr val="002060"/>
                        </a:solidFill>
                        <a:latin typeface="Calibri"/>
                        <a:ea typeface="Calibri"/>
                        <a:cs typeface="Arial"/>
                      </a:endParaRPr>
                    </a:p>
                    <a:p>
                      <a:pPr marL="0" marR="0" algn="l">
                        <a:lnSpc>
                          <a:spcPct val="115000"/>
                        </a:lnSpc>
                        <a:spcBef>
                          <a:spcPts val="0"/>
                        </a:spcBef>
                        <a:spcAft>
                          <a:spcPts val="0"/>
                        </a:spcAft>
                      </a:pPr>
                      <a:endParaRPr lang="en-US" sz="1000" dirty="0" smtClean="0">
                        <a:latin typeface="Calibri"/>
                        <a:ea typeface="Calibri"/>
                        <a:cs typeface="Times New Roman"/>
                      </a:endParaRPr>
                    </a:p>
                  </a:txBody>
                  <a:tcPr marL="46201" marR="46201" marT="13445" marB="13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99938">
                <a:tc>
                  <a:txBody>
                    <a:bodyPr/>
                    <a:lstStyle/>
                    <a:p>
                      <a:pPr marL="0" marR="0" algn="ctr">
                        <a:lnSpc>
                          <a:spcPct val="115000"/>
                        </a:lnSpc>
                        <a:spcBef>
                          <a:spcPts val="0"/>
                        </a:spcBef>
                        <a:spcAft>
                          <a:spcPts val="0"/>
                        </a:spcAft>
                      </a:pPr>
                      <a:r>
                        <a:rPr lang="en-US" sz="1000" b="1" kern="1200">
                          <a:solidFill>
                            <a:srgbClr val="002060"/>
                          </a:solidFill>
                          <a:effectLst>
                            <a:outerShdw blurRad="50800" dist="38100" algn="tr" rotWithShape="0">
                              <a:prstClr val="black">
                                <a:alpha val="40000"/>
                              </a:prstClr>
                            </a:outerShdw>
                          </a:effectLst>
                          <a:latin typeface="Calibri"/>
                          <a:ea typeface="Times New Roman"/>
                          <a:cs typeface="Arial"/>
                        </a:rPr>
                        <a:t>1 </a:t>
                      </a:r>
                      <a:endParaRPr lang="en-US" sz="1000">
                        <a:latin typeface="Calibri"/>
                        <a:ea typeface="Calibri"/>
                        <a:cs typeface="Times New Roman"/>
                      </a:endParaRPr>
                    </a:p>
                  </a:txBody>
                  <a:tcPr marL="46201" marR="46201" marT="13445" marB="1344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228600" marR="0" indent="-228600" algn="l">
                        <a:lnSpc>
                          <a:spcPct val="115000"/>
                        </a:lnSpc>
                        <a:spcBef>
                          <a:spcPts val="0"/>
                        </a:spcBef>
                        <a:spcAft>
                          <a:spcPts val="0"/>
                        </a:spcAft>
                      </a:pPr>
                      <a:r>
                        <a:rPr lang="en-US" sz="1000" b="1" u="sng" kern="1200" dirty="0">
                          <a:solidFill>
                            <a:srgbClr val="002060"/>
                          </a:solidFill>
                          <a:latin typeface="Calibri"/>
                          <a:ea typeface="Times New Roman"/>
                          <a:cs typeface="Arial"/>
                        </a:rPr>
                        <a:t>Student Response</a:t>
                      </a:r>
                      <a:r>
                        <a:rPr lang="en-US" sz="1000" b="1" kern="1200" dirty="0" smtClean="0">
                          <a:solidFill>
                            <a:srgbClr val="002060"/>
                          </a:solidFill>
                          <a:latin typeface="Calibri"/>
                          <a:ea typeface="Times New Roman"/>
                          <a:cs typeface="Arial"/>
                        </a:rPr>
                        <a:t>:</a:t>
                      </a:r>
                    </a:p>
                    <a:p>
                      <a:pPr marL="228600" marR="0" indent="-228600" algn="l">
                        <a:lnSpc>
                          <a:spcPct val="115000"/>
                        </a:lnSpc>
                        <a:spcBef>
                          <a:spcPts val="0"/>
                        </a:spcBef>
                        <a:spcAft>
                          <a:spcPts val="0"/>
                        </a:spcAft>
                      </a:pPr>
                      <a:endParaRPr lang="en-US" sz="1000" b="1" kern="1200" dirty="0" smtClean="0">
                        <a:solidFill>
                          <a:srgbClr val="002060"/>
                        </a:solidFill>
                        <a:latin typeface="Calibri"/>
                        <a:ea typeface="Calibri"/>
                        <a:cs typeface="Arial"/>
                      </a:endParaRPr>
                    </a:p>
                    <a:p>
                      <a:pPr marL="228600" marR="0" indent="-228600" algn="l">
                        <a:lnSpc>
                          <a:spcPct val="115000"/>
                        </a:lnSpc>
                        <a:spcBef>
                          <a:spcPts val="0"/>
                        </a:spcBef>
                        <a:spcAft>
                          <a:spcPts val="0"/>
                        </a:spcAft>
                      </a:pPr>
                      <a:endParaRPr lang="en-US" sz="1000" dirty="0">
                        <a:latin typeface="Calibri"/>
                        <a:ea typeface="Calibri"/>
                        <a:cs typeface="Times New Roman"/>
                      </a:endParaRPr>
                    </a:p>
                  </a:txBody>
                  <a:tcPr marL="46201" marR="46201" marT="13445" marB="13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168571">
                <a:tc>
                  <a:txBody>
                    <a:bodyPr/>
                    <a:lstStyle/>
                    <a:p>
                      <a:pPr marL="0" marR="0" algn="ctr">
                        <a:lnSpc>
                          <a:spcPct val="115000"/>
                        </a:lnSpc>
                        <a:spcBef>
                          <a:spcPts val="0"/>
                        </a:spcBef>
                        <a:spcAft>
                          <a:spcPts val="0"/>
                        </a:spcAft>
                      </a:pPr>
                      <a:r>
                        <a:rPr lang="en-US" sz="1000" b="1" kern="1200">
                          <a:solidFill>
                            <a:srgbClr val="002060"/>
                          </a:solidFill>
                          <a:effectLst>
                            <a:outerShdw blurRad="50800" dist="38100" algn="tr" rotWithShape="0">
                              <a:prstClr val="black">
                                <a:alpha val="40000"/>
                              </a:prstClr>
                            </a:outerShdw>
                          </a:effectLst>
                          <a:latin typeface="Calibri"/>
                          <a:ea typeface="Times New Roman"/>
                          <a:cs typeface="Arial"/>
                        </a:rPr>
                        <a:t>0 </a:t>
                      </a:r>
                      <a:endParaRPr lang="en-US" sz="1000">
                        <a:latin typeface="Calibri"/>
                        <a:ea typeface="Calibri"/>
                        <a:cs typeface="Times New Roman"/>
                      </a:endParaRPr>
                    </a:p>
                  </a:txBody>
                  <a:tcPr marL="46201" marR="46201" marT="13445" marB="1344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marR="0" algn="l">
                        <a:lnSpc>
                          <a:spcPct val="115000"/>
                        </a:lnSpc>
                        <a:spcBef>
                          <a:spcPts val="0"/>
                        </a:spcBef>
                        <a:spcAft>
                          <a:spcPts val="0"/>
                        </a:spcAft>
                      </a:pPr>
                      <a:r>
                        <a:rPr lang="en-US" sz="1000" b="1" u="sng" kern="1200" dirty="0">
                          <a:solidFill>
                            <a:srgbClr val="002060"/>
                          </a:solidFill>
                          <a:latin typeface="Calibri"/>
                          <a:ea typeface="Times New Roman"/>
                          <a:cs typeface="Arial"/>
                        </a:rPr>
                        <a:t>Student response</a:t>
                      </a:r>
                      <a:r>
                        <a:rPr lang="en-US" sz="1000" b="1" kern="1200" dirty="0">
                          <a:solidFill>
                            <a:srgbClr val="002060"/>
                          </a:solidFill>
                          <a:latin typeface="Calibri"/>
                          <a:ea typeface="Times New Roman"/>
                          <a:cs typeface="Arial"/>
                        </a:rPr>
                        <a:t>: </a:t>
                      </a:r>
                      <a:r>
                        <a:rPr lang="en-US" sz="1000" kern="1200" dirty="0">
                          <a:solidFill>
                            <a:srgbClr val="002060"/>
                          </a:solidFill>
                          <a:latin typeface="Calibri"/>
                          <a:ea typeface="Times New Roman"/>
                          <a:cs typeface="Arial"/>
                        </a:rPr>
                        <a:t>does not meet any of the criteria. </a:t>
                      </a:r>
                      <a:endParaRPr lang="en-US" sz="1000" kern="1200" dirty="0" smtClean="0">
                        <a:solidFill>
                          <a:srgbClr val="002060"/>
                        </a:solidFill>
                        <a:latin typeface="Calibri"/>
                        <a:ea typeface="Times New Roman"/>
                        <a:cs typeface="Arial"/>
                      </a:endParaRPr>
                    </a:p>
                    <a:p>
                      <a:pPr marL="0" marR="0" algn="l">
                        <a:lnSpc>
                          <a:spcPct val="115000"/>
                        </a:lnSpc>
                        <a:spcBef>
                          <a:spcPts val="0"/>
                        </a:spcBef>
                        <a:spcAft>
                          <a:spcPts val="0"/>
                        </a:spcAft>
                      </a:pPr>
                      <a:endParaRPr lang="en-US" sz="1000" kern="1200" dirty="0" smtClean="0">
                        <a:solidFill>
                          <a:srgbClr val="002060"/>
                        </a:solidFill>
                        <a:latin typeface="Calibri"/>
                        <a:ea typeface="Times New Roman"/>
                        <a:cs typeface="Arial"/>
                      </a:endParaRPr>
                    </a:p>
                    <a:p>
                      <a:pPr marL="0" marR="0" algn="l">
                        <a:lnSpc>
                          <a:spcPct val="115000"/>
                        </a:lnSpc>
                        <a:spcBef>
                          <a:spcPts val="0"/>
                        </a:spcBef>
                        <a:spcAft>
                          <a:spcPts val="0"/>
                        </a:spcAft>
                      </a:pPr>
                      <a:endParaRPr lang="en-US" sz="1000" kern="1200" dirty="0">
                        <a:solidFill>
                          <a:srgbClr val="002060"/>
                        </a:solidFill>
                        <a:latin typeface="Calibri"/>
                        <a:ea typeface="Times New Roman"/>
                        <a:cs typeface="Arial"/>
                      </a:endParaRPr>
                    </a:p>
                  </a:txBody>
                  <a:tcPr marL="46201" marR="46201" marT="13445" marB="13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bl>
          </a:graphicData>
        </a:graphic>
      </p:graphicFrame>
      <p:sp>
        <p:nvSpPr>
          <p:cNvPr id="12" name="TextBox 11"/>
          <p:cNvSpPr txBox="1"/>
          <p:nvPr/>
        </p:nvSpPr>
        <p:spPr>
          <a:xfrm>
            <a:off x="609599" y="1233055"/>
            <a:ext cx="8305800" cy="523220"/>
          </a:xfrm>
          <a:prstGeom prst="rect">
            <a:avLst/>
          </a:prstGeom>
          <a:solidFill>
            <a:schemeClr val="bg1">
              <a:lumMod val="9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en-US" sz="2800" b="1" dirty="0" smtClean="0">
                <a:solidFill>
                  <a:srgbClr val="002060"/>
                </a:solidFill>
              </a:rPr>
              <a:t>Components of a </a:t>
            </a:r>
            <a:r>
              <a:rPr lang="en-US" sz="2800" b="1" u="sng" dirty="0" smtClean="0">
                <a:solidFill>
                  <a:srgbClr val="FF0000"/>
                </a:solidFill>
              </a:rPr>
              <a:t>C</a:t>
            </a:r>
            <a:r>
              <a:rPr lang="en-US" sz="2800" b="1" dirty="0" smtClean="0">
                <a:solidFill>
                  <a:srgbClr val="002060"/>
                </a:solidFill>
              </a:rPr>
              <a:t>onstructed </a:t>
            </a:r>
            <a:r>
              <a:rPr lang="en-US" sz="2800" b="1" u="sng" dirty="0" smtClean="0">
                <a:solidFill>
                  <a:srgbClr val="FF0000"/>
                </a:solidFill>
              </a:rPr>
              <a:t>R</a:t>
            </a:r>
            <a:r>
              <a:rPr lang="en-US" sz="2800" b="1" dirty="0" smtClean="0">
                <a:solidFill>
                  <a:srgbClr val="002060"/>
                </a:solidFill>
              </a:rPr>
              <a:t>esponse Rubric…</a:t>
            </a:r>
          </a:p>
        </p:txBody>
      </p:sp>
      <p:grpSp>
        <p:nvGrpSpPr>
          <p:cNvPr id="13" name="Group 14"/>
          <p:cNvGrpSpPr/>
          <p:nvPr/>
        </p:nvGrpSpPr>
        <p:grpSpPr>
          <a:xfrm>
            <a:off x="6553200" y="2362200"/>
            <a:ext cx="2230419" cy="936548"/>
            <a:chOff x="7467600" y="756939"/>
            <a:chExt cx="2230419" cy="936548"/>
          </a:xfrm>
        </p:grpSpPr>
        <p:sp>
          <p:nvSpPr>
            <p:cNvPr id="14" name="Right Arrow 13"/>
            <p:cNvSpPr/>
            <p:nvPr/>
          </p:nvSpPr>
          <p:spPr>
            <a:xfrm rot="5400000">
              <a:off x="8028026" y="1263313"/>
              <a:ext cx="479348" cy="381000"/>
            </a:xfrm>
            <a:prstGeom prst="rightArrow">
              <a:avLst/>
            </a:prstGeom>
            <a:solidFill>
              <a:srgbClr val="003192"/>
            </a:solidFill>
            <a:ln>
              <a:solidFill>
                <a:srgbClr val="0031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7467600" y="756939"/>
              <a:ext cx="2230419" cy="523220"/>
            </a:xfrm>
            <a:prstGeom prst="rect">
              <a:avLst/>
            </a:prstGeom>
            <a:solidFill>
              <a:srgbClr val="FFFF65"/>
            </a:solidFill>
            <a:ln>
              <a:solidFill>
                <a:srgbClr val="003192"/>
              </a:solidFill>
            </a:ln>
          </p:spPr>
          <p:txBody>
            <a:bodyPr wrap="none">
              <a:spAutoFit/>
            </a:bodyPr>
            <a:lstStyle/>
            <a:p>
              <a:pPr marL="514350" indent="-514350"/>
              <a:r>
                <a:rPr lang="en-US" sz="2800" b="1" dirty="0" smtClean="0">
                  <a:effectLst>
                    <a:outerShdw blurRad="38100" dist="38100" dir="2700000" algn="tl">
                      <a:srgbClr val="000000">
                        <a:alpha val="43137"/>
                      </a:srgbClr>
                    </a:outerShdw>
                  </a:effectLst>
                </a:rPr>
                <a:t>Scoring Notes</a:t>
              </a:r>
            </a:p>
          </p:txBody>
        </p:sp>
      </p:grpSp>
      <p:grpSp>
        <p:nvGrpSpPr>
          <p:cNvPr id="16" name="Group 14"/>
          <p:cNvGrpSpPr/>
          <p:nvPr/>
        </p:nvGrpSpPr>
        <p:grpSpPr>
          <a:xfrm>
            <a:off x="5257800" y="3948906"/>
            <a:ext cx="2931765" cy="936548"/>
            <a:chOff x="7467600" y="756939"/>
            <a:chExt cx="2931765" cy="936548"/>
          </a:xfrm>
        </p:grpSpPr>
        <p:sp>
          <p:nvSpPr>
            <p:cNvPr id="17" name="Right Arrow 16"/>
            <p:cNvSpPr/>
            <p:nvPr/>
          </p:nvSpPr>
          <p:spPr>
            <a:xfrm rot="5400000">
              <a:off x="8028026" y="1263313"/>
              <a:ext cx="479348" cy="381000"/>
            </a:xfrm>
            <a:prstGeom prst="rightArrow">
              <a:avLst/>
            </a:prstGeom>
            <a:solidFill>
              <a:srgbClr val="003192"/>
            </a:solidFill>
            <a:ln>
              <a:solidFill>
                <a:srgbClr val="0031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7467600" y="756939"/>
              <a:ext cx="2931765" cy="523220"/>
            </a:xfrm>
            <a:prstGeom prst="rect">
              <a:avLst/>
            </a:prstGeom>
            <a:solidFill>
              <a:srgbClr val="FFFF65"/>
            </a:solidFill>
            <a:ln>
              <a:solidFill>
                <a:srgbClr val="003192"/>
              </a:solidFill>
            </a:ln>
          </p:spPr>
          <p:txBody>
            <a:bodyPr wrap="none">
              <a:spAutoFit/>
            </a:bodyPr>
            <a:lstStyle/>
            <a:p>
              <a:pPr marL="514350" indent="-514350"/>
              <a:r>
                <a:rPr lang="en-US" sz="2800" b="1" dirty="0" smtClean="0">
                  <a:effectLst>
                    <a:outerShdw blurRad="38100" dist="38100" dir="2700000" algn="tl">
                      <a:srgbClr val="000000">
                        <a:alpha val="43137"/>
                      </a:srgbClr>
                    </a:outerShdw>
                  </a:effectLst>
                </a:rPr>
                <a:t>Sample Responses</a:t>
              </a:r>
            </a:p>
          </p:txBody>
        </p:sp>
      </p:grpSp>
      <p:grpSp>
        <p:nvGrpSpPr>
          <p:cNvPr id="3" name="Group 2"/>
          <p:cNvGrpSpPr/>
          <p:nvPr/>
        </p:nvGrpSpPr>
        <p:grpSpPr>
          <a:xfrm>
            <a:off x="135527" y="254913"/>
            <a:ext cx="948145" cy="936548"/>
            <a:chOff x="624642" y="1620099"/>
            <a:chExt cx="948145" cy="936548"/>
          </a:xfrm>
        </p:grpSpPr>
        <p:sp>
          <p:nvSpPr>
            <p:cNvPr id="19" name="Right Arrow 18"/>
            <p:cNvSpPr/>
            <p:nvPr/>
          </p:nvSpPr>
          <p:spPr>
            <a:xfrm rot="5400000">
              <a:off x="873396" y="2126473"/>
              <a:ext cx="479348" cy="381000"/>
            </a:xfrm>
            <a:prstGeom prst="rightArrow">
              <a:avLst/>
            </a:prstGeom>
            <a:solidFill>
              <a:srgbClr val="003192"/>
            </a:solidFill>
            <a:ln>
              <a:solidFill>
                <a:srgbClr val="0031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624642" y="1620099"/>
              <a:ext cx="948145" cy="523220"/>
            </a:xfrm>
            <a:prstGeom prst="rect">
              <a:avLst/>
            </a:prstGeom>
            <a:solidFill>
              <a:srgbClr val="FFFF65"/>
            </a:solidFill>
            <a:ln>
              <a:solidFill>
                <a:srgbClr val="003192"/>
              </a:solidFill>
            </a:ln>
          </p:spPr>
          <p:txBody>
            <a:bodyPr wrap="none">
              <a:spAutoFit/>
            </a:bodyPr>
            <a:lstStyle/>
            <a:p>
              <a:pPr marL="514350" indent="-514350"/>
              <a:r>
                <a:rPr lang="en-US" sz="2800" b="1" dirty="0" smtClean="0">
                  <a:effectLst>
                    <a:outerShdw blurRad="38100" dist="38100" dir="2700000" algn="tl">
                      <a:srgbClr val="000000">
                        <a:alpha val="43137"/>
                      </a:srgbClr>
                    </a:outerShdw>
                  </a:effectLst>
                </a:rPr>
                <a:t>Stem</a:t>
              </a:r>
            </a:p>
          </p:txBody>
        </p:sp>
      </p:grpSp>
      <p:sp>
        <p:nvSpPr>
          <p:cNvPr id="9" name="TextBox 8"/>
          <p:cNvSpPr txBox="1"/>
          <p:nvPr/>
        </p:nvSpPr>
        <p:spPr>
          <a:xfrm>
            <a:off x="793673" y="2743200"/>
            <a:ext cx="7945582" cy="1200329"/>
          </a:xfrm>
          <a:prstGeom prst="rect">
            <a:avLst/>
          </a:prstGeom>
          <a:solidFill>
            <a:schemeClr val="bg1">
              <a:lumMod val="9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3600" b="1" dirty="0" smtClean="0">
                <a:solidFill>
                  <a:srgbClr val="C00000"/>
                </a:solidFill>
              </a:rPr>
              <a:t>The Constructed Response Rubric is an Answer Key.</a:t>
            </a:r>
            <a:endParaRPr lang="en-US" sz="3600" b="1" dirty="0">
              <a:solidFill>
                <a:srgbClr val="C00000"/>
              </a:solidFill>
            </a:endParaRPr>
          </a:p>
        </p:txBody>
      </p:sp>
    </p:spTree>
    <p:extLst>
      <p:ext uri="{BB962C8B-B14F-4D97-AF65-F5344CB8AC3E}">
        <p14:creationId xmlns:p14="http://schemas.microsoft.com/office/powerpoint/2010/main" val="1001192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xit" presetSubtype="32" fill="hold" grpId="1" nodeType="clickEffect">
                                  <p:stCondLst>
                                    <p:cond delay="0"/>
                                  </p:stCondLst>
                                  <p:childTnLst>
                                    <p:animEffect transition="out" filter="circle(out)">
                                      <p:cBhvr>
                                        <p:cTn id="12" dur="2000"/>
                                        <p:tgtEl>
                                          <p:spTgt spid="9"/>
                                        </p:tgtEl>
                                      </p:cBhvr>
                                    </p:animEffect>
                                    <p:set>
                                      <p:cBhvr>
                                        <p:cTn id="13" dur="1" fill="hold">
                                          <p:stCondLst>
                                            <p:cond delay="1999"/>
                                          </p:stCondLst>
                                        </p:cTn>
                                        <p:tgtEl>
                                          <p:spTgt spid="9"/>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p:cTn id="18" dur="1000" fill="hold"/>
                                        <p:tgtEl>
                                          <p:spTgt spid="12"/>
                                        </p:tgtEl>
                                        <p:attrNameLst>
                                          <p:attrName>ppt_w</p:attrName>
                                        </p:attrNameLst>
                                      </p:cBhvr>
                                      <p:tavLst>
                                        <p:tav tm="0">
                                          <p:val>
                                            <p:strVal val="#ppt_w*0.70"/>
                                          </p:val>
                                        </p:tav>
                                        <p:tav tm="100000">
                                          <p:val>
                                            <p:strVal val="#ppt_w"/>
                                          </p:val>
                                        </p:tav>
                                      </p:tavLst>
                                    </p:anim>
                                    <p:anim calcmode="lin" valueType="num">
                                      <p:cBhvr>
                                        <p:cTn id="19" dur="1000" fill="hold"/>
                                        <p:tgtEl>
                                          <p:spTgt spid="12"/>
                                        </p:tgtEl>
                                        <p:attrNameLst>
                                          <p:attrName>ppt_h</p:attrName>
                                        </p:attrNameLst>
                                      </p:cBhvr>
                                      <p:tavLst>
                                        <p:tav tm="0">
                                          <p:val>
                                            <p:strVal val="#ppt_h"/>
                                          </p:val>
                                        </p:tav>
                                        <p:tav tm="100000">
                                          <p:val>
                                            <p:strVal val="#ppt_h"/>
                                          </p:val>
                                        </p:tav>
                                      </p:tavLst>
                                    </p:anim>
                                    <p:animEffect transition="in" filter="fade">
                                      <p:cBhvr>
                                        <p:cTn id="20" dur="10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xit" presetSubtype="32" fill="hold" grpId="1" nodeType="clickEffect">
                                  <p:stCondLst>
                                    <p:cond delay="0"/>
                                  </p:stCondLst>
                                  <p:childTnLst>
                                    <p:animEffect transition="out" filter="circle(out)">
                                      <p:cBhvr>
                                        <p:cTn id="24" dur="2000"/>
                                        <p:tgtEl>
                                          <p:spTgt spid="12"/>
                                        </p:tgtEl>
                                      </p:cBhvr>
                                    </p:animEffect>
                                    <p:set>
                                      <p:cBhvr>
                                        <p:cTn id="25" dur="1" fill="hold">
                                          <p:stCondLst>
                                            <p:cond delay="1999"/>
                                          </p:stCondLst>
                                        </p:cTn>
                                        <p:tgtEl>
                                          <p:spTgt spid="12"/>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randombar(horizontal)">
                                      <p:cBhvr>
                                        <p:cTn id="30" dur="500"/>
                                        <p:tgtEl>
                                          <p:spTgt spid="7"/>
                                        </p:tgtEl>
                                      </p:cBhvr>
                                    </p:animEffect>
                                  </p:childTnLst>
                                </p:cTn>
                              </p:par>
                              <p:par>
                                <p:cTn id="31" presetID="14" presetClass="entr" presetSubtype="10" fill="hold" nodeType="with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randombar(horizontal)">
                                      <p:cBhvr>
                                        <p:cTn id="33" dur="500"/>
                                        <p:tgtEl>
                                          <p:spTgt spid="3"/>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randombar(horizontal)">
                                      <p:cBhvr>
                                        <p:cTn id="38" dur="500"/>
                                        <p:tgtEl>
                                          <p:spTgt spid="13"/>
                                        </p:tgtEl>
                                      </p:cBhvr>
                                    </p:animEffect>
                                  </p:childTnLst>
                                </p:cTn>
                              </p:par>
                              <p:par>
                                <p:cTn id="39" presetID="14" presetClass="entr" presetSubtype="10" fill="hold" nodeType="with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randombar(horizontal)">
                                      <p:cBhvr>
                                        <p:cTn id="41" dur="500"/>
                                        <p:tgtEl>
                                          <p:spTgt spid="4"/>
                                        </p:tgtEl>
                                      </p:cBhvr>
                                    </p:animEffect>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nodeType="click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randombar(horizontal)">
                                      <p:cBhvr>
                                        <p:cTn id="46" dur="500"/>
                                        <p:tgtEl>
                                          <p:spTgt spid="16"/>
                                        </p:tgtEl>
                                      </p:cBhvr>
                                    </p:animEffect>
                                  </p:childTnLst>
                                </p:cTn>
                              </p:par>
                              <p:par>
                                <p:cTn id="47" presetID="14" presetClass="entr" presetSubtype="10" fill="hold" nodeType="with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randombar(horizontal)">
                                      <p:cBhvr>
                                        <p:cTn id="4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9" grpId="0" animBg="1"/>
      <p:bldP spid="9"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93433868"/>
              </p:ext>
            </p:extLst>
          </p:nvPr>
        </p:nvGraphicFramePr>
        <p:xfrm>
          <a:off x="228600" y="767420"/>
          <a:ext cx="8763001" cy="5316388"/>
        </p:xfrm>
        <a:graphic>
          <a:graphicData uri="http://schemas.openxmlformats.org/drawingml/2006/table">
            <a:tbl>
              <a:tblPr/>
              <a:tblGrid>
                <a:gridCol w="830180"/>
                <a:gridCol w="770754"/>
                <a:gridCol w="7162067"/>
              </a:tblGrid>
              <a:tr h="317000">
                <a:tc gridSpan="3">
                  <a:txBody>
                    <a:bodyPr/>
                    <a:lstStyle/>
                    <a:p>
                      <a:pPr>
                        <a:lnSpc>
                          <a:spcPct val="115000"/>
                        </a:lnSpc>
                      </a:pPr>
                      <a:r>
                        <a:rPr lang="en-US" sz="1000" b="1" i="1" dirty="0" smtClean="0">
                          <a:solidFill>
                            <a:srgbClr val="002060"/>
                          </a:solidFill>
                          <a:ea typeface="Times New Roman"/>
                          <a:cs typeface="Arial"/>
                        </a:rPr>
                        <a:t>Item Prompt (Stem): Standard: </a:t>
                      </a:r>
                      <a:r>
                        <a:rPr lang="en-US" sz="1000" b="1" i="1" u="sng" dirty="0" smtClean="0">
                          <a:solidFill>
                            <a:srgbClr val="002060"/>
                          </a:solidFill>
                          <a:ea typeface="Times New Roman"/>
                          <a:cs typeface="Arial"/>
                        </a:rPr>
                        <a:t>RI.3.3</a:t>
                      </a:r>
                      <a:r>
                        <a:rPr lang="en-US" sz="1000" b="1" i="1" dirty="0" smtClean="0">
                          <a:solidFill>
                            <a:srgbClr val="002060"/>
                          </a:solidFill>
                          <a:ea typeface="Times New Roman"/>
                          <a:cs typeface="Arial"/>
                        </a:rPr>
                        <a:t>          </a:t>
                      </a:r>
                      <a:r>
                        <a:rPr lang="en-US" sz="1000" b="1" dirty="0" smtClean="0">
                          <a:solidFill>
                            <a:srgbClr val="002060"/>
                          </a:solidFill>
                          <a:ea typeface="Times New Roman"/>
                          <a:cs typeface="Arial"/>
                        </a:rPr>
                        <a:t>Text/Stimulus: </a:t>
                      </a:r>
                      <a:r>
                        <a:rPr lang="en-US" sz="1000" b="1" u="sng" dirty="0" smtClean="0">
                          <a:solidFill>
                            <a:srgbClr val="002060"/>
                          </a:solidFill>
                          <a:ea typeface="Times New Roman"/>
                          <a:cs typeface="Arial"/>
                        </a:rPr>
                        <a:t>Ribbits in the Rainforest</a:t>
                      </a:r>
                    </a:p>
                    <a:p>
                      <a:pPr>
                        <a:lnSpc>
                          <a:spcPct val="115000"/>
                        </a:lnSpc>
                      </a:pPr>
                      <a:endParaRPr lang="en-US" sz="1000" dirty="0" smtClean="0">
                        <a:ea typeface="Calibri"/>
                        <a:cs typeface="Times New Roman"/>
                      </a:endParaRPr>
                    </a:p>
                    <a:p>
                      <a:pPr>
                        <a:lnSpc>
                          <a:spcPct val="115000"/>
                        </a:lnSpc>
                      </a:pPr>
                      <a:r>
                        <a:rPr lang="en-US" sz="1400" b="1" dirty="0" smtClean="0">
                          <a:solidFill>
                            <a:srgbClr val="002060"/>
                          </a:solidFill>
                          <a:ea typeface="Calibri"/>
                          <a:cs typeface="Times New Roman"/>
                        </a:rPr>
                        <a:t>Explain the concept that animals use adaption for survival.  Give examples from the text.</a:t>
                      </a:r>
                    </a:p>
                    <a:p>
                      <a:pPr>
                        <a:lnSpc>
                          <a:spcPct val="115000"/>
                        </a:lnSpc>
                      </a:pPr>
                      <a:endParaRPr lang="en-US" sz="1000" dirty="0" smtClean="0">
                        <a:solidFill>
                          <a:srgbClr val="002060"/>
                        </a:solidFill>
                        <a:ea typeface="Calibri"/>
                        <a:cs typeface="Times New Roman"/>
                      </a:endParaRPr>
                    </a:p>
                  </a:txBody>
                  <a:tcPr marL="46201" marR="46201" marT="13445" marB="13445" anchor="ctr">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r>
              <a:tr h="121344">
                <a:tc gridSpan="3">
                  <a:txBody>
                    <a:bodyPr/>
                    <a:lstStyle/>
                    <a:p>
                      <a:pPr marL="0" marR="0" algn="l">
                        <a:lnSpc>
                          <a:spcPct val="115000"/>
                        </a:lnSpc>
                        <a:spcBef>
                          <a:spcPts val="0"/>
                        </a:spcBef>
                        <a:spcAft>
                          <a:spcPts val="0"/>
                        </a:spcAft>
                      </a:pPr>
                      <a:r>
                        <a:rPr lang="en-US" sz="1400" b="1" u="sng" kern="1200" dirty="0">
                          <a:solidFill>
                            <a:srgbClr val="002060"/>
                          </a:solidFill>
                          <a:latin typeface="Calibri"/>
                          <a:ea typeface="Times New Roman"/>
                          <a:cs typeface="Arial"/>
                        </a:rPr>
                        <a:t>Scoring Notes</a:t>
                      </a:r>
                      <a:r>
                        <a:rPr lang="en-US" sz="1000" b="1" kern="1200" dirty="0">
                          <a:solidFill>
                            <a:srgbClr val="002060"/>
                          </a:solidFill>
                          <a:latin typeface="Calibri"/>
                          <a:ea typeface="Times New Roman"/>
                          <a:cs typeface="Arial"/>
                        </a:rPr>
                        <a:t>:</a:t>
                      </a:r>
                      <a:r>
                        <a:rPr lang="en-US" sz="1000" kern="1200" dirty="0">
                          <a:solidFill>
                            <a:srgbClr val="002060"/>
                          </a:solidFill>
                          <a:latin typeface="Calibri"/>
                          <a:ea typeface="Times New Roman"/>
                          <a:cs typeface="Arial"/>
                        </a:rPr>
                        <a:t> </a:t>
                      </a:r>
                      <a:r>
                        <a:rPr lang="en-US" sz="1000" b="1" i="1" kern="1200" dirty="0">
                          <a:solidFill>
                            <a:srgbClr val="C00000"/>
                          </a:solidFill>
                          <a:latin typeface="Calibri"/>
                          <a:ea typeface="Times New Roman"/>
                          <a:cs typeface="Arial"/>
                        </a:rPr>
                        <a:t>(very important – to be written by teacher in “</a:t>
                      </a:r>
                      <a:r>
                        <a:rPr lang="en-US" sz="1000" b="1" i="1" u="sng" kern="1200" dirty="0">
                          <a:solidFill>
                            <a:srgbClr val="C00000"/>
                          </a:solidFill>
                          <a:latin typeface="Calibri"/>
                          <a:ea typeface="Times New Roman"/>
                          <a:cs typeface="Arial"/>
                        </a:rPr>
                        <a:t>adult language</a:t>
                      </a:r>
                      <a:r>
                        <a:rPr lang="en-US" sz="1000" b="1" i="1" kern="1200" dirty="0">
                          <a:solidFill>
                            <a:srgbClr val="C00000"/>
                          </a:solidFill>
                          <a:latin typeface="Calibri"/>
                          <a:ea typeface="Times New Roman"/>
                          <a:cs typeface="Arial"/>
                        </a:rPr>
                        <a:t>” be very specific!).</a:t>
                      </a:r>
                      <a:endParaRPr lang="en-US" sz="1000" dirty="0">
                        <a:latin typeface="Calibri"/>
                        <a:ea typeface="Calibri"/>
                        <a:cs typeface="Times New Roman"/>
                      </a:endParaRPr>
                    </a:p>
                  </a:txBody>
                  <a:tcPr marL="46201" marR="46201" marT="13445" marB="13445" anchor="ctr">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r>
              <a:tr h="505910">
                <a:tc gridSpan="2">
                  <a:txBody>
                    <a:bodyPr/>
                    <a:lstStyle/>
                    <a:p>
                      <a:pPr marL="0" marR="0" algn="l">
                        <a:lnSpc>
                          <a:spcPct val="115000"/>
                        </a:lnSpc>
                        <a:spcBef>
                          <a:spcPts val="0"/>
                        </a:spcBef>
                        <a:spcAft>
                          <a:spcPts val="0"/>
                        </a:spcAft>
                      </a:pPr>
                      <a:r>
                        <a:rPr lang="en-US" sz="1000" b="1" u="sng" kern="1200" dirty="0">
                          <a:solidFill>
                            <a:srgbClr val="002060"/>
                          </a:solidFill>
                          <a:latin typeface="Calibri"/>
                          <a:ea typeface="Times New Roman"/>
                          <a:cs typeface="Arial"/>
                        </a:rPr>
                        <a:t>Essential Elements</a:t>
                      </a:r>
                      <a:r>
                        <a:rPr lang="en-US" sz="1000" kern="1200" dirty="0">
                          <a:solidFill>
                            <a:srgbClr val="002060"/>
                          </a:solidFill>
                          <a:latin typeface="Calibri"/>
                          <a:ea typeface="Times New Roman"/>
                          <a:cs typeface="Arial"/>
                        </a:rPr>
                        <a:t> of a Complete         </a:t>
                      </a:r>
                      <a:r>
                        <a:rPr lang="en-US" sz="1000" kern="1200" dirty="0">
                          <a:solidFill>
                            <a:srgbClr val="002060"/>
                          </a:solidFill>
                          <a:latin typeface="Calibri"/>
                          <a:ea typeface="Times New Roman"/>
                          <a:cs typeface="Arial"/>
                          <a:sym typeface="Wingdings"/>
                        </a:rPr>
                        <a:t></a:t>
                      </a:r>
                      <a:r>
                        <a:rPr lang="en-US" sz="1000" kern="1200" dirty="0">
                          <a:solidFill>
                            <a:srgbClr val="002060"/>
                          </a:solidFill>
                          <a:latin typeface="Calibri"/>
                          <a:ea typeface="Times New Roman"/>
                          <a:cs typeface="Arial"/>
                        </a:rPr>
                        <a:t>            Interpretation:</a:t>
                      </a:r>
                      <a:endParaRPr lang="en-US" sz="1000" dirty="0">
                        <a:latin typeface="Calibri"/>
                        <a:ea typeface="Calibri"/>
                        <a:cs typeface="Times New Roman"/>
                      </a:endParaRPr>
                    </a:p>
                  </a:txBody>
                  <a:tcPr marL="46201" marR="46201" marT="13445" marB="13445" anchor="ctr">
                    <a:lnL>
                      <a:noFill/>
                    </a:lnL>
                    <a:lnR w="12700" cap="flat" cmpd="sng" algn="ctr">
                      <a:solidFill>
                        <a:srgbClr val="000000"/>
                      </a:solidFill>
                      <a:prstDash val="dot"/>
                      <a:round/>
                      <a:headEnd type="none" w="med" len="med"/>
                      <a:tailEnd type="none" w="med" len="med"/>
                    </a:lnR>
                    <a:lnT>
                      <a:noFill/>
                    </a:lnT>
                    <a:lnB>
                      <a:noFill/>
                    </a:lnB>
                    <a:solidFill>
                      <a:srgbClr val="FFFFFF"/>
                    </a:solidFill>
                  </a:tcPr>
                </a:tc>
                <a:tc hMerge="1">
                  <a:txBody>
                    <a:bodyPr/>
                    <a:lstStyle/>
                    <a:p>
                      <a:endParaRPr lang="en-US"/>
                    </a:p>
                  </a:txBody>
                  <a:tcPr/>
                </a:tc>
                <a:tc>
                  <a:txBody>
                    <a:bodyPr/>
                    <a:lstStyle/>
                    <a:p>
                      <a:pPr marL="57150" marR="0" algn="l">
                        <a:lnSpc>
                          <a:spcPct val="115000"/>
                        </a:lnSpc>
                        <a:spcBef>
                          <a:spcPts val="0"/>
                        </a:spcBef>
                        <a:spcAft>
                          <a:spcPts val="0"/>
                        </a:spcAft>
                      </a:pPr>
                      <a:r>
                        <a:rPr lang="en-US" sz="1000" kern="1200">
                          <a:solidFill>
                            <a:srgbClr val="002060"/>
                          </a:solidFill>
                          <a:latin typeface="Calibri"/>
                          <a:ea typeface="Times New Roman"/>
                          <a:cs typeface="Arial"/>
                        </a:rPr>
                        <a:t>Essential elements include connecting “relating” the concept that frogs in the rainforest   adapt in different ways to survive (i.e., camouflage, features that allow them to climb, jump or move quickly).  Elements also include the purpose for adaption (avoiding predators, mating, finding food).  </a:t>
                      </a:r>
                      <a:endParaRPr lang="en-US" sz="1000">
                        <a:latin typeface="Calibri"/>
                        <a:ea typeface="Calibri"/>
                        <a:cs typeface="Times New Roman"/>
                      </a:endParaRPr>
                    </a:p>
                  </a:txBody>
                  <a:tcPr marL="0" marR="0" marT="0" marB="0">
                    <a:lnL w="12700" cap="flat" cmpd="sng" algn="ctr">
                      <a:solidFill>
                        <a:srgbClr val="000000"/>
                      </a:solidFill>
                      <a:prstDash val="dot"/>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r>
              <a:tr h="438442">
                <a:tc gridSpan="2">
                  <a:txBody>
                    <a:bodyPr/>
                    <a:lstStyle/>
                    <a:p>
                      <a:pPr marL="0" marR="0" algn="l">
                        <a:lnSpc>
                          <a:spcPct val="115000"/>
                        </a:lnSpc>
                        <a:spcBef>
                          <a:spcPts val="0"/>
                        </a:spcBef>
                        <a:spcAft>
                          <a:spcPts val="0"/>
                        </a:spcAft>
                      </a:pPr>
                      <a:r>
                        <a:rPr lang="en-US" sz="1000" b="1" u="sng" kern="1200">
                          <a:solidFill>
                            <a:srgbClr val="002060"/>
                          </a:solidFill>
                          <a:latin typeface="Calibri"/>
                          <a:ea typeface="Times New Roman"/>
                          <a:cs typeface="Arial"/>
                        </a:rPr>
                        <a:t>Aspects of the Task</a:t>
                      </a:r>
                      <a:r>
                        <a:rPr lang="en-US" sz="1000" kern="1200">
                          <a:solidFill>
                            <a:srgbClr val="002060"/>
                          </a:solidFill>
                          <a:latin typeface="Calibri"/>
                          <a:ea typeface="Times New Roman"/>
                          <a:cs typeface="Arial"/>
                        </a:rPr>
                        <a:t> and Sufficient        </a:t>
                      </a:r>
                      <a:r>
                        <a:rPr lang="en-US" sz="1000" kern="1200">
                          <a:solidFill>
                            <a:srgbClr val="002060"/>
                          </a:solidFill>
                          <a:latin typeface="Calibri"/>
                          <a:ea typeface="Times New Roman"/>
                          <a:cs typeface="Arial"/>
                          <a:sym typeface="Wingdings"/>
                        </a:rPr>
                        <a:t></a:t>
                      </a:r>
                      <a:r>
                        <a:rPr lang="en-US" sz="1000" kern="1200">
                          <a:solidFill>
                            <a:srgbClr val="002060"/>
                          </a:solidFill>
                          <a:latin typeface="Calibri"/>
                          <a:ea typeface="Times New Roman"/>
                          <a:cs typeface="Arial"/>
                        </a:rPr>
                        <a:t>          Evidence:</a:t>
                      </a:r>
                      <a:endParaRPr lang="en-US" sz="1000">
                        <a:latin typeface="Calibri"/>
                        <a:ea typeface="Calibri"/>
                        <a:cs typeface="Times New Roman"/>
                      </a:endParaRPr>
                    </a:p>
                  </a:txBody>
                  <a:tcPr marL="46201" marR="46201" marT="13445" marB="13445" anchor="ctr">
                    <a:lnL>
                      <a:noFill/>
                    </a:lnL>
                    <a:lnR w="12700" cap="flat" cmpd="sng" algn="ctr">
                      <a:solidFill>
                        <a:srgbClr val="000000"/>
                      </a:solidFill>
                      <a:prstDash val="dot"/>
                      <a:round/>
                      <a:headEnd type="none" w="med" len="med"/>
                      <a:tailEnd type="none" w="med" len="med"/>
                    </a:lnR>
                    <a:lnT>
                      <a:noFill/>
                    </a:lnT>
                    <a:lnB>
                      <a:noFill/>
                    </a:lnB>
                    <a:solidFill>
                      <a:srgbClr val="FFFFFF"/>
                    </a:solidFill>
                  </a:tcPr>
                </a:tc>
                <a:tc hMerge="1">
                  <a:txBody>
                    <a:bodyPr/>
                    <a:lstStyle/>
                    <a:p>
                      <a:endParaRPr lang="en-US"/>
                    </a:p>
                  </a:txBody>
                  <a:tcPr/>
                </a:tc>
                <a:tc>
                  <a:txBody>
                    <a:bodyPr/>
                    <a:lstStyle/>
                    <a:p>
                      <a:pPr marL="57150" marR="0" algn="l">
                        <a:lnSpc>
                          <a:spcPct val="115000"/>
                        </a:lnSpc>
                        <a:spcBef>
                          <a:spcPts val="0"/>
                        </a:spcBef>
                        <a:spcAft>
                          <a:spcPts val="0"/>
                        </a:spcAft>
                      </a:pPr>
                      <a:r>
                        <a:rPr lang="en-US" sz="1000" kern="1200">
                          <a:solidFill>
                            <a:srgbClr val="002060"/>
                          </a:solidFill>
                          <a:latin typeface="Calibri"/>
                          <a:ea typeface="Times New Roman"/>
                          <a:cs typeface="Arial"/>
                        </a:rPr>
                        <a:t>Aspects of the task of relating survival and adaption are providing specific examples as evidence. Some of these include the color of frogs, frog skin that produces poison, frogs with “monkey legs,” and frogs with webbed feet, explaining how each example protects the animal in some way.</a:t>
                      </a:r>
                      <a:endParaRPr lang="en-US" sz="1000">
                        <a:latin typeface="Calibri"/>
                        <a:ea typeface="Calibri"/>
                        <a:cs typeface="Times New Roman"/>
                      </a:endParaRPr>
                    </a:p>
                  </a:txBody>
                  <a:tcPr marL="0" marR="0" marT="0" marB="0">
                    <a:lnL w="12700" cap="flat" cmpd="sng" algn="ctr">
                      <a:solidFill>
                        <a:srgbClr val="000000"/>
                      </a:solidFill>
                      <a:prstDash val="dot"/>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0890">
                <a:tc gridSpan="2">
                  <a:txBody>
                    <a:bodyPr/>
                    <a:lstStyle/>
                    <a:p>
                      <a:pPr marL="0" marR="0" algn="l">
                        <a:lnSpc>
                          <a:spcPct val="115000"/>
                        </a:lnSpc>
                        <a:spcBef>
                          <a:spcPts val="0"/>
                        </a:spcBef>
                        <a:spcAft>
                          <a:spcPts val="0"/>
                        </a:spcAft>
                      </a:pPr>
                      <a:r>
                        <a:rPr lang="en-US" sz="1000" b="1" u="sng" kern="1200" dirty="0">
                          <a:solidFill>
                            <a:srgbClr val="002060"/>
                          </a:solidFill>
                          <a:latin typeface="Calibri"/>
                          <a:ea typeface="Times New Roman"/>
                          <a:cs typeface="Arial"/>
                        </a:rPr>
                        <a:t>Strong Organized</a:t>
                      </a:r>
                      <a:r>
                        <a:rPr lang="en-US" sz="1000" kern="1200" dirty="0">
                          <a:solidFill>
                            <a:srgbClr val="002060"/>
                          </a:solidFill>
                          <a:latin typeface="Calibri"/>
                          <a:ea typeface="Times New Roman"/>
                          <a:cs typeface="Arial"/>
                        </a:rPr>
                        <a:t> and Consistent          </a:t>
                      </a:r>
                      <a:r>
                        <a:rPr lang="en-US" sz="1000" kern="1200" dirty="0">
                          <a:solidFill>
                            <a:srgbClr val="002060"/>
                          </a:solidFill>
                          <a:latin typeface="Calibri"/>
                          <a:ea typeface="Times New Roman"/>
                          <a:cs typeface="Arial"/>
                          <a:sym typeface="Wingdings"/>
                        </a:rPr>
                        <a:t></a:t>
                      </a:r>
                      <a:r>
                        <a:rPr lang="en-US" sz="1000" kern="1200" dirty="0">
                          <a:solidFill>
                            <a:srgbClr val="002060"/>
                          </a:solidFill>
                          <a:latin typeface="Calibri"/>
                          <a:ea typeface="Times New Roman"/>
                          <a:cs typeface="Arial"/>
                        </a:rPr>
                        <a:t>       </a:t>
                      </a:r>
                      <a:endParaRPr lang="en-US" sz="1000" dirty="0">
                        <a:latin typeface="Calibri"/>
                        <a:ea typeface="Calibri"/>
                        <a:cs typeface="Times New Roman"/>
                      </a:endParaRPr>
                    </a:p>
                    <a:p>
                      <a:pPr marL="0" marR="0" algn="l">
                        <a:lnSpc>
                          <a:spcPct val="115000"/>
                        </a:lnSpc>
                        <a:spcBef>
                          <a:spcPts val="0"/>
                        </a:spcBef>
                        <a:spcAft>
                          <a:spcPts val="0"/>
                        </a:spcAft>
                      </a:pPr>
                      <a:r>
                        <a:rPr lang="en-US" sz="1000" kern="1200" dirty="0">
                          <a:solidFill>
                            <a:srgbClr val="002060"/>
                          </a:solidFill>
                          <a:latin typeface="Calibri"/>
                          <a:ea typeface="Times New Roman"/>
                          <a:cs typeface="Arial"/>
                        </a:rPr>
                        <a:t>Focus.... </a:t>
                      </a:r>
                      <a:r>
                        <a:rPr lang="en-US" sz="1000" b="1" u="sng" kern="1200" dirty="0">
                          <a:solidFill>
                            <a:srgbClr val="002060"/>
                          </a:solidFill>
                          <a:latin typeface="Calibri"/>
                          <a:ea typeface="Times New Roman"/>
                          <a:cs typeface="Arial"/>
                        </a:rPr>
                        <a:t>Sentences Vary</a:t>
                      </a:r>
                      <a:r>
                        <a:rPr lang="en-US" sz="1000" kern="1200" dirty="0">
                          <a:solidFill>
                            <a:srgbClr val="002060"/>
                          </a:solidFill>
                          <a:latin typeface="Calibri"/>
                          <a:ea typeface="Times New Roman"/>
                          <a:cs typeface="Arial"/>
                        </a:rPr>
                        <a:t>:</a:t>
                      </a:r>
                      <a:endParaRPr lang="en-US" sz="1000" dirty="0">
                        <a:latin typeface="Calibri"/>
                        <a:ea typeface="Calibri"/>
                        <a:cs typeface="Times New Roman"/>
                      </a:endParaRPr>
                    </a:p>
                  </a:txBody>
                  <a:tcPr marL="46201" marR="46201" marT="13445" marB="13445" anchor="ctr">
                    <a:lnL>
                      <a:noFill/>
                    </a:lnL>
                    <a:lnR w="12700" cap="flat" cmpd="sng" algn="ctr">
                      <a:solidFill>
                        <a:srgbClr val="000000"/>
                      </a:solidFill>
                      <a:prstDash val="dot"/>
                      <a:round/>
                      <a:headEnd type="none" w="med" len="med"/>
                      <a:tailEnd type="none" w="med" len="med"/>
                    </a:lnR>
                    <a:lnT>
                      <a:noFill/>
                    </a:lnT>
                    <a:lnB>
                      <a:noFill/>
                    </a:lnB>
                    <a:solidFill>
                      <a:srgbClr val="FFFFFF"/>
                    </a:solidFill>
                  </a:tcPr>
                </a:tc>
                <a:tc hMerge="1">
                  <a:txBody>
                    <a:bodyPr/>
                    <a:lstStyle/>
                    <a:p>
                      <a:endParaRPr lang="en-US"/>
                    </a:p>
                  </a:txBody>
                  <a:tcPr/>
                </a:tc>
                <a:tc>
                  <a:txBody>
                    <a:bodyPr/>
                    <a:lstStyle/>
                    <a:p>
                      <a:pPr marL="57150" marR="0" algn="l">
                        <a:lnSpc>
                          <a:spcPct val="115000"/>
                        </a:lnSpc>
                        <a:spcBef>
                          <a:spcPts val="0"/>
                        </a:spcBef>
                        <a:spcAft>
                          <a:spcPts val="0"/>
                        </a:spcAft>
                      </a:pPr>
                      <a:r>
                        <a:rPr lang="en-US" sz="1000" kern="1200" dirty="0">
                          <a:solidFill>
                            <a:srgbClr val="002060"/>
                          </a:solidFill>
                          <a:latin typeface="Calibri"/>
                          <a:ea typeface="Times New Roman"/>
                          <a:cs typeface="Arial"/>
                        </a:rPr>
                        <a:t>The focus on the relationship between adaption and survival is consistent throughout the students’ writing.  The sentences vary in length and interest depending on the point the student is making about the topic.</a:t>
                      </a:r>
                      <a:endParaRPr lang="en-US" sz="1000" dirty="0">
                        <a:latin typeface="Calibri"/>
                        <a:ea typeface="Calibri"/>
                        <a:cs typeface="Times New Roman"/>
                      </a:endParaRPr>
                    </a:p>
                  </a:txBody>
                  <a:tcPr marL="0" marR="0" marT="0" marB="0">
                    <a:lnL w="12700" cap="flat" cmpd="sng" algn="ctr">
                      <a:solidFill>
                        <a:srgbClr val="000000"/>
                      </a:solidFill>
                      <a:prstDash val="dot"/>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9358">
                <a:tc gridSpan="3">
                  <a:txBody>
                    <a:bodyPr/>
                    <a:lstStyle/>
                    <a:p>
                      <a:pPr marL="228600" marR="0" indent="-228600" algn="l">
                        <a:lnSpc>
                          <a:spcPct val="115000"/>
                        </a:lnSpc>
                        <a:spcBef>
                          <a:spcPts val="0"/>
                        </a:spcBef>
                        <a:spcAft>
                          <a:spcPts val="0"/>
                        </a:spcAft>
                      </a:pPr>
                      <a:endParaRPr lang="en-US" sz="1000" b="1" i="1" kern="1200" dirty="0" smtClean="0">
                        <a:solidFill>
                          <a:srgbClr val="002060"/>
                        </a:solidFill>
                        <a:latin typeface="Calibri"/>
                        <a:ea typeface="Times New Roman"/>
                        <a:cs typeface="Arial"/>
                      </a:endParaRPr>
                    </a:p>
                    <a:p>
                      <a:pPr marL="228600" marR="0" indent="-228600" algn="l">
                        <a:lnSpc>
                          <a:spcPct val="115000"/>
                        </a:lnSpc>
                        <a:spcBef>
                          <a:spcPts val="0"/>
                        </a:spcBef>
                        <a:spcAft>
                          <a:spcPts val="0"/>
                        </a:spcAft>
                      </a:pPr>
                      <a:r>
                        <a:rPr lang="en-US" sz="1000" b="1" i="1" kern="1200" dirty="0" smtClean="0">
                          <a:solidFill>
                            <a:srgbClr val="002060"/>
                          </a:solidFill>
                          <a:latin typeface="Calibri"/>
                          <a:ea typeface="Times New Roman"/>
                          <a:cs typeface="Arial"/>
                        </a:rPr>
                        <a:t>Student </a:t>
                      </a:r>
                      <a:r>
                        <a:rPr lang="en-US" sz="1000" b="1" i="1" kern="1200" dirty="0">
                          <a:solidFill>
                            <a:srgbClr val="002060"/>
                          </a:solidFill>
                          <a:latin typeface="Calibri"/>
                          <a:ea typeface="Times New Roman"/>
                          <a:cs typeface="Arial"/>
                        </a:rPr>
                        <a:t>Sample </a:t>
                      </a:r>
                      <a:r>
                        <a:rPr lang="en-US" sz="1000" b="1" i="1" u="sng" kern="1200" dirty="0">
                          <a:solidFill>
                            <a:srgbClr val="002060"/>
                          </a:solidFill>
                          <a:latin typeface="Calibri"/>
                          <a:ea typeface="Times New Roman"/>
                          <a:cs typeface="Arial"/>
                        </a:rPr>
                        <a:t>Example</a:t>
                      </a:r>
                      <a:r>
                        <a:rPr lang="en-US" sz="1000" b="1" i="1" kern="1200" dirty="0">
                          <a:solidFill>
                            <a:srgbClr val="002060"/>
                          </a:solidFill>
                          <a:latin typeface="Calibri"/>
                          <a:ea typeface="Times New Roman"/>
                          <a:cs typeface="Arial"/>
                        </a:rPr>
                        <a:t> Responses</a:t>
                      </a:r>
                      <a:r>
                        <a:rPr lang="en-US" sz="1000" kern="1200" dirty="0">
                          <a:solidFill>
                            <a:srgbClr val="002060"/>
                          </a:solidFill>
                          <a:latin typeface="Calibri"/>
                          <a:ea typeface="Times New Roman"/>
                          <a:cs typeface="Arial"/>
                        </a:rPr>
                        <a:t> </a:t>
                      </a:r>
                      <a:r>
                        <a:rPr lang="en-US" sz="1000" b="1" i="1" kern="1200" dirty="0">
                          <a:solidFill>
                            <a:srgbClr val="C00000"/>
                          </a:solidFill>
                          <a:latin typeface="Calibri"/>
                          <a:ea typeface="Times New Roman"/>
                          <a:cs typeface="Arial"/>
                        </a:rPr>
                        <a:t>(write in “</a:t>
                      </a:r>
                      <a:r>
                        <a:rPr lang="en-US" sz="1000" b="1" i="1" u="sng" kern="1200" dirty="0">
                          <a:solidFill>
                            <a:srgbClr val="C00000"/>
                          </a:solidFill>
                          <a:latin typeface="Calibri"/>
                          <a:ea typeface="Times New Roman"/>
                          <a:cs typeface="Arial"/>
                        </a:rPr>
                        <a:t>kid language</a:t>
                      </a:r>
                      <a:r>
                        <a:rPr lang="en-US" sz="1000" b="1" i="1" kern="1200" dirty="0">
                          <a:solidFill>
                            <a:srgbClr val="C00000"/>
                          </a:solidFill>
                          <a:latin typeface="Calibri"/>
                          <a:ea typeface="Times New Roman"/>
                          <a:cs typeface="Arial"/>
                        </a:rPr>
                        <a:t>” or use real student samples).</a:t>
                      </a:r>
                      <a:endParaRPr lang="en-US" sz="1000" dirty="0">
                        <a:latin typeface="Calibri"/>
                        <a:ea typeface="Calibri"/>
                        <a:cs typeface="Times New Roman"/>
                      </a:endParaRPr>
                    </a:p>
                  </a:txBody>
                  <a:tcPr marL="46201" marR="46201" marT="13445" marB="13445"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r>
              <a:tr h="499163">
                <a:tc>
                  <a:txBody>
                    <a:bodyPr/>
                    <a:lstStyle/>
                    <a:p>
                      <a:pPr marL="0" marR="0" algn="ctr">
                        <a:lnSpc>
                          <a:spcPct val="115000"/>
                        </a:lnSpc>
                        <a:spcBef>
                          <a:spcPts val="0"/>
                        </a:spcBef>
                        <a:spcAft>
                          <a:spcPts val="0"/>
                        </a:spcAft>
                      </a:pPr>
                      <a:r>
                        <a:rPr lang="en-US" sz="1000" b="1" kern="1200" dirty="0">
                          <a:solidFill>
                            <a:srgbClr val="002060"/>
                          </a:solidFill>
                          <a:effectLst>
                            <a:outerShdw blurRad="50800" dist="38100" algn="tr" rotWithShape="0">
                              <a:prstClr val="black">
                                <a:alpha val="40000"/>
                              </a:prstClr>
                            </a:outerShdw>
                          </a:effectLst>
                          <a:latin typeface="Calibri"/>
                          <a:ea typeface="Times New Roman"/>
                          <a:cs typeface="Arial"/>
                        </a:rPr>
                        <a:t>3 </a:t>
                      </a:r>
                      <a:endParaRPr lang="en-US" sz="1000" dirty="0">
                        <a:latin typeface="Calibri"/>
                        <a:ea typeface="Calibri"/>
                        <a:cs typeface="Times New Roman"/>
                      </a:endParaRPr>
                    </a:p>
                  </a:txBody>
                  <a:tcPr marL="46201" marR="46201" marT="13445" marB="1344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228600" marR="0" indent="-228600" algn="l">
                        <a:lnSpc>
                          <a:spcPct val="115000"/>
                        </a:lnSpc>
                        <a:spcBef>
                          <a:spcPts val="0"/>
                        </a:spcBef>
                        <a:spcAft>
                          <a:spcPts val="0"/>
                        </a:spcAft>
                      </a:pPr>
                      <a:r>
                        <a:rPr lang="en-US" sz="1000" b="1" u="sng" kern="1200" dirty="0">
                          <a:solidFill>
                            <a:srgbClr val="002060"/>
                          </a:solidFill>
                          <a:latin typeface="Calibri"/>
                          <a:ea typeface="Times New Roman"/>
                          <a:cs typeface="Arial"/>
                        </a:rPr>
                        <a:t>Student Response</a:t>
                      </a:r>
                      <a:r>
                        <a:rPr lang="en-US" sz="1000" b="1" kern="1200" dirty="0">
                          <a:solidFill>
                            <a:srgbClr val="002060"/>
                          </a:solidFill>
                          <a:latin typeface="Calibri"/>
                          <a:ea typeface="Times New Roman"/>
                          <a:cs typeface="Arial"/>
                        </a:rPr>
                        <a:t>:</a:t>
                      </a:r>
                      <a:endParaRPr lang="en-US" sz="1000" dirty="0">
                        <a:latin typeface="Calibri"/>
                        <a:ea typeface="Calibri"/>
                        <a:cs typeface="Times New Roman"/>
                      </a:endParaRPr>
                    </a:p>
                    <a:p>
                      <a:pPr algn="l">
                        <a:lnSpc>
                          <a:spcPct val="115000"/>
                        </a:lnSpc>
                        <a:spcAft>
                          <a:spcPts val="0"/>
                        </a:spcAft>
                      </a:pPr>
                      <a:r>
                        <a:rPr lang="en-US" sz="1000" kern="1200" dirty="0">
                          <a:solidFill>
                            <a:srgbClr val="002060"/>
                          </a:solidFill>
                          <a:latin typeface="Calibri"/>
                          <a:ea typeface="Times New Roman"/>
                          <a:cs typeface="Arial"/>
                        </a:rPr>
                        <a:t>Animals adapt to their surroundings in order to survive.  Adapt means the animals “fit” into their surroundings.  In the story about frogs in the rainforest, the many different kinds of frogs each adapt to survive.  For instance a flying frog has webbed feet that lets it spread their feet and seem to “fly” from tree to tree.  Because the flying frog moves quickly it can avoid being eaten by predators.  Another example is the poison dart frog.  These frogs adapt to their surroundings by producing poisons that are deadly to other animals that would have been predators.  </a:t>
                      </a:r>
                      <a:endParaRPr lang="en-US" sz="1000" dirty="0">
                        <a:latin typeface="Calibri"/>
                        <a:ea typeface="Times New Roman"/>
                      </a:endParaRPr>
                    </a:p>
                  </a:txBody>
                  <a:tcPr marL="46201" marR="46201" marT="13445" marB="13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363739">
                <a:tc>
                  <a:txBody>
                    <a:bodyPr/>
                    <a:lstStyle/>
                    <a:p>
                      <a:pPr marL="0" marR="0" algn="ctr">
                        <a:lnSpc>
                          <a:spcPct val="115000"/>
                        </a:lnSpc>
                        <a:spcBef>
                          <a:spcPts val="0"/>
                        </a:spcBef>
                        <a:spcAft>
                          <a:spcPts val="0"/>
                        </a:spcAft>
                      </a:pPr>
                      <a:r>
                        <a:rPr lang="en-US" sz="1000" b="1" kern="1200">
                          <a:solidFill>
                            <a:srgbClr val="002060"/>
                          </a:solidFill>
                          <a:effectLst>
                            <a:outerShdw blurRad="50800" dist="38100" algn="tr" rotWithShape="0">
                              <a:prstClr val="black">
                                <a:alpha val="40000"/>
                              </a:prstClr>
                            </a:outerShdw>
                          </a:effectLst>
                          <a:latin typeface="Calibri"/>
                          <a:ea typeface="Times New Roman"/>
                          <a:cs typeface="Arial"/>
                        </a:rPr>
                        <a:t>2 </a:t>
                      </a:r>
                      <a:endParaRPr lang="en-US" sz="1000">
                        <a:latin typeface="Calibri"/>
                        <a:ea typeface="Calibri"/>
                        <a:cs typeface="Times New Roman"/>
                      </a:endParaRPr>
                    </a:p>
                  </a:txBody>
                  <a:tcPr marL="46201" marR="46201" marT="13445" marB="1344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marR="0" algn="l">
                        <a:lnSpc>
                          <a:spcPct val="115000"/>
                        </a:lnSpc>
                        <a:spcBef>
                          <a:spcPts val="0"/>
                        </a:spcBef>
                        <a:spcAft>
                          <a:spcPts val="0"/>
                        </a:spcAft>
                      </a:pPr>
                      <a:r>
                        <a:rPr lang="en-US" sz="1000" b="1" u="sng" kern="1200" dirty="0">
                          <a:solidFill>
                            <a:srgbClr val="002060"/>
                          </a:solidFill>
                          <a:latin typeface="Calibri"/>
                          <a:ea typeface="Times New Roman"/>
                          <a:cs typeface="Arial"/>
                        </a:rPr>
                        <a:t>Student Response</a:t>
                      </a:r>
                      <a:r>
                        <a:rPr lang="en-US" sz="1000" b="1" kern="1200" dirty="0">
                          <a:solidFill>
                            <a:srgbClr val="002060"/>
                          </a:solidFill>
                          <a:latin typeface="Calibri"/>
                          <a:ea typeface="Times New Roman"/>
                          <a:cs typeface="Arial"/>
                        </a:rPr>
                        <a:t>:</a:t>
                      </a:r>
                      <a:endParaRPr lang="en-US" sz="1000" dirty="0">
                        <a:latin typeface="Calibri"/>
                        <a:ea typeface="Calibri"/>
                        <a:cs typeface="Times New Roman"/>
                      </a:endParaRPr>
                    </a:p>
                    <a:p>
                      <a:pPr algn="l">
                        <a:lnSpc>
                          <a:spcPct val="115000"/>
                        </a:lnSpc>
                        <a:spcAft>
                          <a:spcPts val="0"/>
                        </a:spcAft>
                      </a:pPr>
                      <a:r>
                        <a:rPr lang="en-US" sz="1000" kern="1200" dirty="0">
                          <a:solidFill>
                            <a:srgbClr val="002060"/>
                          </a:solidFill>
                          <a:latin typeface="Calibri"/>
                          <a:ea typeface="Times New Roman"/>
                          <a:cs typeface="Arial"/>
                        </a:rPr>
                        <a:t>Frogs in this story have to adapt to the forest.  They can protect themselves from being eaten.  There are transparent frogs and </a:t>
                      </a:r>
                      <a:r>
                        <a:rPr lang="en-US" sz="1000" kern="1200" dirty="0" err="1">
                          <a:solidFill>
                            <a:srgbClr val="002060"/>
                          </a:solidFill>
                          <a:latin typeface="Calibri"/>
                          <a:ea typeface="Times New Roman"/>
                          <a:cs typeface="Arial"/>
                        </a:rPr>
                        <a:t>coqui</a:t>
                      </a:r>
                      <a:r>
                        <a:rPr lang="en-US" sz="1000" kern="1200" dirty="0">
                          <a:solidFill>
                            <a:srgbClr val="002060"/>
                          </a:solidFill>
                          <a:latin typeface="Calibri"/>
                          <a:ea typeface="Times New Roman"/>
                          <a:cs typeface="Arial"/>
                        </a:rPr>
                        <a:t> frogs that protect themselves.  That is how they survive.  Frogs have lots of ways to survive and are very interesting too.  I really like them.</a:t>
                      </a:r>
                      <a:endParaRPr lang="en-US" sz="1000" dirty="0">
                        <a:latin typeface="Calibri"/>
                        <a:ea typeface="Times New Roman"/>
                      </a:endParaRPr>
                    </a:p>
                  </a:txBody>
                  <a:tcPr marL="46201" marR="46201" marT="13445" marB="13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99938">
                <a:tc>
                  <a:txBody>
                    <a:bodyPr/>
                    <a:lstStyle/>
                    <a:p>
                      <a:pPr marL="0" marR="0" algn="ctr">
                        <a:lnSpc>
                          <a:spcPct val="115000"/>
                        </a:lnSpc>
                        <a:spcBef>
                          <a:spcPts val="0"/>
                        </a:spcBef>
                        <a:spcAft>
                          <a:spcPts val="0"/>
                        </a:spcAft>
                      </a:pPr>
                      <a:r>
                        <a:rPr lang="en-US" sz="1000" b="1" kern="1200">
                          <a:solidFill>
                            <a:srgbClr val="002060"/>
                          </a:solidFill>
                          <a:effectLst>
                            <a:outerShdw blurRad="50800" dist="38100" algn="tr" rotWithShape="0">
                              <a:prstClr val="black">
                                <a:alpha val="40000"/>
                              </a:prstClr>
                            </a:outerShdw>
                          </a:effectLst>
                          <a:latin typeface="Calibri"/>
                          <a:ea typeface="Times New Roman"/>
                          <a:cs typeface="Arial"/>
                        </a:rPr>
                        <a:t>1 </a:t>
                      </a:r>
                      <a:endParaRPr lang="en-US" sz="1000">
                        <a:latin typeface="Calibri"/>
                        <a:ea typeface="Calibri"/>
                        <a:cs typeface="Times New Roman"/>
                      </a:endParaRPr>
                    </a:p>
                  </a:txBody>
                  <a:tcPr marL="46201" marR="46201" marT="13445" marB="1344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228600" marR="0" indent="-228600" algn="l">
                        <a:lnSpc>
                          <a:spcPct val="115000"/>
                        </a:lnSpc>
                        <a:spcBef>
                          <a:spcPts val="0"/>
                        </a:spcBef>
                        <a:spcAft>
                          <a:spcPts val="0"/>
                        </a:spcAft>
                      </a:pPr>
                      <a:r>
                        <a:rPr lang="en-US" sz="1000" b="1" u="sng" kern="1200" dirty="0">
                          <a:solidFill>
                            <a:srgbClr val="002060"/>
                          </a:solidFill>
                          <a:latin typeface="Calibri"/>
                          <a:ea typeface="Times New Roman"/>
                          <a:cs typeface="Arial"/>
                        </a:rPr>
                        <a:t>Student Response</a:t>
                      </a:r>
                      <a:r>
                        <a:rPr lang="en-US" sz="1000" b="1" kern="1200" dirty="0">
                          <a:solidFill>
                            <a:srgbClr val="002060"/>
                          </a:solidFill>
                          <a:latin typeface="Calibri"/>
                          <a:ea typeface="Times New Roman"/>
                          <a:cs typeface="Arial"/>
                        </a:rPr>
                        <a:t>:</a:t>
                      </a:r>
                      <a:endParaRPr lang="en-US" sz="1000" dirty="0">
                        <a:latin typeface="Calibri"/>
                        <a:ea typeface="Calibri"/>
                        <a:cs typeface="Times New Roman"/>
                      </a:endParaRPr>
                    </a:p>
                    <a:p>
                      <a:pPr algn="l">
                        <a:lnSpc>
                          <a:spcPct val="115000"/>
                        </a:lnSpc>
                        <a:spcAft>
                          <a:spcPts val="0"/>
                        </a:spcAft>
                      </a:pPr>
                      <a:r>
                        <a:rPr lang="en-US" sz="1000" kern="1200" dirty="0">
                          <a:solidFill>
                            <a:srgbClr val="002060"/>
                          </a:solidFill>
                          <a:latin typeface="Calibri"/>
                          <a:ea typeface="Times New Roman"/>
                          <a:cs typeface="Arial"/>
                        </a:rPr>
                        <a:t>Animals are like people.  They have to survive.  Sometimes they are mean.  One time I saw a frog but not in the forest and I have a frog for a pet.</a:t>
                      </a:r>
                      <a:endParaRPr lang="en-US" sz="1000" dirty="0">
                        <a:latin typeface="Calibri"/>
                        <a:ea typeface="Times New Roman"/>
                      </a:endParaRPr>
                    </a:p>
                  </a:txBody>
                  <a:tcPr marL="46201" marR="46201" marT="13445" marB="13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168571">
                <a:tc>
                  <a:txBody>
                    <a:bodyPr/>
                    <a:lstStyle/>
                    <a:p>
                      <a:pPr marL="0" marR="0" algn="ctr">
                        <a:lnSpc>
                          <a:spcPct val="115000"/>
                        </a:lnSpc>
                        <a:spcBef>
                          <a:spcPts val="0"/>
                        </a:spcBef>
                        <a:spcAft>
                          <a:spcPts val="0"/>
                        </a:spcAft>
                      </a:pPr>
                      <a:r>
                        <a:rPr lang="en-US" sz="1000" b="1" kern="1200">
                          <a:solidFill>
                            <a:srgbClr val="002060"/>
                          </a:solidFill>
                          <a:effectLst>
                            <a:outerShdw blurRad="50800" dist="38100" algn="tr" rotWithShape="0">
                              <a:prstClr val="black">
                                <a:alpha val="40000"/>
                              </a:prstClr>
                            </a:outerShdw>
                          </a:effectLst>
                          <a:latin typeface="Calibri"/>
                          <a:ea typeface="Times New Roman"/>
                          <a:cs typeface="Arial"/>
                        </a:rPr>
                        <a:t>0 </a:t>
                      </a:r>
                      <a:endParaRPr lang="en-US" sz="1000">
                        <a:latin typeface="Calibri"/>
                        <a:ea typeface="Calibri"/>
                        <a:cs typeface="Times New Roman"/>
                      </a:endParaRPr>
                    </a:p>
                  </a:txBody>
                  <a:tcPr marL="46201" marR="46201" marT="13445" marB="1344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marR="0" algn="l">
                        <a:lnSpc>
                          <a:spcPct val="115000"/>
                        </a:lnSpc>
                        <a:spcBef>
                          <a:spcPts val="0"/>
                        </a:spcBef>
                        <a:spcAft>
                          <a:spcPts val="0"/>
                        </a:spcAft>
                      </a:pPr>
                      <a:r>
                        <a:rPr lang="en-US" sz="1000" b="1" u="sng" kern="1200" dirty="0">
                          <a:solidFill>
                            <a:srgbClr val="002060"/>
                          </a:solidFill>
                          <a:latin typeface="Calibri"/>
                          <a:ea typeface="Times New Roman"/>
                          <a:cs typeface="Arial"/>
                        </a:rPr>
                        <a:t>Student response</a:t>
                      </a:r>
                      <a:r>
                        <a:rPr lang="en-US" sz="1000" b="1" kern="1200" dirty="0">
                          <a:solidFill>
                            <a:srgbClr val="002060"/>
                          </a:solidFill>
                          <a:latin typeface="Calibri"/>
                          <a:ea typeface="Times New Roman"/>
                          <a:cs typeface="Arial"/>
                        </a:rPr>
                        <a:t>: </a:t>
                      </a:r>
                      <a:r>
                        <a:rPr lang="en-US" sz="1000" kern="1200" dirty="0">
                          <a:solidFill>
                            <a:srgbClr val="002060"/>
                          </a:solidFill>
                          <a:latin typeface="Calibri"/>
                          <a:ea typeface="Times New Roman"/>
                          <a:cs typeface="Arial"/>
                        </a:rPr>
                        <a:t>does not meet any of the criteria. </a:t>
                      </a:r>
                      <a:endParaRPr lang="en-US" sz="1000" dirty="0">
                        <a:latin typeface="Calibri"/>
                        <a:ea typeface="Calibri"/>
                        <a:cs typeface="Times New Roman"/>
                      </a:endParaRPr>
                    </a:p>
                    <a:p>
                      <a:pPr marL="0" marR="0" algn="l">
                        <a:lnSpc>
                          <a:spcPct val="115000"/>
                        </a:lnSpc>
                        <a:spcBef>
                          <a:spcPts val="0"/>
                        </a:spcBef>
                        <a:spcAft>
                          <a:spcPts val="0"/>
                        </a:spcAft>
                      </a:pPr>
                      <a:r>
                        <a:rPr lang="en-US" sz="1000" dirty="0">
                          <a:solidFill>
                            <a:srgbClr val="002060"/>
                          </a:solidFill>
                          <a:latin typeface="Calibri"/>
                          <a:ea typeface="Times New Roman"/>
                          <a:cs typeface="Arial"/>
                        </a:rPr>
                        <a:t>I like forests a lot.  </a:t>
                      </a:r>
                      <a:endParaRPr lang="en-US" sz="1000" dirty="0">
                        <a:latin typeface="Calibri"/>
                        <a:ea typeface="Calibri"/>
                        <a:cs typeface="Times New Roman"/>
                      </a:endParaRPr>
                    </a:p>
                  </a:txBody>
                  <a:tcPr marL="46201" marR="46201" marT="13445" marB="13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bl>
          </a:graphicData>
        </a:graphic>
      </p:graphicFrame>
      <p:sp>
        <p:nvSpPr>
          <p:cNvPr id="3" name="TextBox 2"/>
          <p:cNvSpPr txBox="1"/>
          <p:nvPr/>
        </p:nvSpPr>
        <p:spPr>
          <a:xfrm>
            <a:off x="152400" y="152400"/>
            <a:ext cx="8407244" cy="800219"/>
          </a:xfrm>
          <a:prstGeom prst="rect">
            <a:avLst/>
          </a:prstGeom>
          <a:noFill/>
        </p:spPr>
        <p:txBody>
          <a:bodyPr wrap="square" rtlCol="0">
            <a:spAutoFit/>
          </a:bodyPr>
          <a:lstStyle/>
          <a:p>
            <a:r>
              <a:rPr lang="en-US" b="1" dirty="0" smtClean="0">
                <a:solidFill>
                  <a:srgbClr val="C00000"/>
                </a:solidFill>
              </a:rPr>
              <a:t> </a:t>
            </a:r>
            <a:r>
              <a:rPr lang="en-US" sz="2800" b="1" dirty="0" smtClean="0">
                <a:solidFill>
                  <a:srgbClr val="C00000"/>
                </a:solidFill>
              </a:rPr>
              <a:t>Constructed Response Completed Answer Key</a:t>
            </a:r>
          </a:p>
          <a:p>
            <a:pPr marL="509588" indent="-509588"/>
            <a:r>
              <a:rPr lang="en-US" b="1" dirty="0" smtClean="0">
                <a:solidFill>
                  <a:srgbClr val="C00000"/>
                </a:solidFill>
              </a:rPr>
              <a:t>      </a:t>
            </a:r>
            <a:endParaRPr lang="en-US" b="1" i="1" dirty="0">
              <a:solidFill>
                <a:srgbClr val="C00000"/>
              </a:solidFill>
            </a:endParaRPr>
          </a:p>
        </p:txBody>
      </p:sp>
    </p:spTree>
    <p:extLst>
      <p:ext uri="{BB962C8B-B14F-4D97-AF65-F5344CB8AC3E}">
        <p14:creationId xmlns:p14="http://schemas.microsoft.com/office/powerpoint/2010/main" val="3144735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6"/>
          <p:cNvGrpSpPr/>
          <p:nvPr/>
        </p:nvGrpSpPr>
        <p:grpSpPr>
          <a:xfrm>
            <a:off x="381000" y="70247"/>
            <a:ext cx="8382000" cy="1682353"/>
            <a:chOff x="381000" y="70247"/>
            <a:chExt cx="8382000" cy="1682353"/>
          </a:xfrm>
        </p:grpSpPr>
        <p:sp>
          <p:nvSpPr>
            <p:cNvPr id="5" name="TextBox 4"/>
            <p:cNvSpPr txBox="1"/>
            <p:nvPr/>
          </p:nvSpPr>
          <p:spPr>
            <a:xfrm>
              <a:off x="381000" y="70247"/>
              <a:ext cx="8077200" cy="338554"/>
            </a:xfrm>
            <a:prstGeom prst="rect">
              <a:avLst/>
            </a:prstGeom>
            <a:noFill/>
          </p:spPr>
          <p:txBody>
            <a:bodyPr wrap="square" rtlCol="0">
              <a:spAutoFit/>
            </a:bodyPr>
            <a:lstStyle/>
            <a:p>
              <a:endParaRPr lang="en-US" sz="1600" b="1" i="1" dirty="0">
                <a:solidFill>
                  <a:srgbClr val="002060"/>
                </a:solidFill>
                <a:ea typeface="Calibri"/>
                <a:cs typeface="Times New Roman"/>
              </a:endParaRPr>
            </a:p>
          </p:txBody>
        </p:sp>
        <p:sp>
          <p:nvSpPr>
            <p:cNvPr id="10" name="TextBox 9"/>
            <p:cNvSpPr txBox="1"/>
            <p:nvPr/>
          </p:nvSpPr>
          <p:spPr>
            <a:xfrm>
              <a:off x="381000" y="609600"/>
              <a:ext cx="7924800" cy="338554"/>
            </a:xfrm>
            <a:prstGeom prst="rect">
              <a:avLst/>
            </a:prstGeom>
            <a:noFill/>
          </p:spPr>
          <p:txBody>
            <a:bodyPr wrap="square" rtlCol="0">
              <a:spAutoFit/>
            </a:bodyPr>
            <a:lstStyle/>
            <a:p>
              <a:r>
                <a:rPr lang="en-US" sz="1600" dirty="0" smtClean="0">
                  <a:solidFill>
                    <a:srgbClr val="002060"/>
                  </a:solidFill>
                </a:rPr>
                <a:t>Change the standard to a specific </a:t>
              </a:r>
              <a:r>
                <a:rPr lang="en-US" sz="1600" u="sng" dirty="0" smtClean="0">
                  <a:solidFill>
                    <a:srgbClr val="002060"/>
                  </a:solidFill>
                </a:rPr>
                <a:t>text question</a:t>
              </a:r>
              <a:r>
                <a:rPr lang="en-US" sz="1600" dirty="0" smtClean="0">
                  <a:solidFill>
                    <a:srgbClr val="002060"/>
                  </a:solidFill>
                </a:rPr>
                <a:t> or </a:t>
              </a:r>
              <a:r>
                <a:rPr lang="en-US" sz="1600" u="sng" dirty="0" smtClean="0">
                  <a:solidFill>
                    <a:srgbClr val="002060"/>
                  </a:solidFill>
                </a:rPr>
                <a:t>stem</a:t>
              </a:r>
              <a:r>
                <a:rPr lang="en-US" sz="1600" dirty="0" smtClean="0">
                  <a:solidFill>
                    <a:srgbClr val="002060"/>
                  </a:solidFill>
                </a:rPr>
                <a:t> with the addition of only a few words.  </a:t>
              </a:r>
              <a:endParaRPr lang="en-US" sz="1600" dirty="0">
                <a:solidFill>
                  <a:srgbClr val="002060"/>
                </a:solidFill>
              </a:endParaRPr>
            </a:p>
          </p:txBody>
        </p:sp>
        <p:sp>
          <p:nvSpPr>
            <p:cNvPr id="11" name="Rectangle 10"/>
            <p:cNvSpPr/>
            <p:nvPr/>
          </p:nvSpPr>
          <p:spPr>
            <a:xfrm>
              <a:off x="381000" y="990600"/>
              <a:ext cx="8382000" cy="762000"/>
            </a:xfrm>
            <a:prstGeom prst="rect">
              <a:avLst/>
            </a:prstGeom>
            <a:no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600" b="1" dirty="0">
                <a:solidFill>
                  <a:srgbClr val="002060"/>
                </a:solidFill>
              </a:endParaRPr>
            </a:p>
          </p:txBody>
        </p:sp>
      </p:grpSp>
      <p:graphicFrame>
        <p:nvGraphicFramePr>
          <p:cNvPr id="4" name="Table 3"/>
          <p:cNvGraphicFramePr>
            <a:graphicFrameLocks noGrp="1"/>
          </p:cNvGraphicFramePr>
          <p:nvPr>
            <p:extLst>
              <p:ext uri="{D42A27DB-BD31-4B8C-83A1-F6EECF244321}">
                <p14:modId xmlns:p14="http://schemas.microsoft.com/office/powerpoint/2010/main" val="3317783725"/>
              </p:ext>
            </p:extLst>
          </p:nvPr>
        </p:nvGraphicFramePr>
        <p:xfrm>
          <a:off x="304800" y="2046538"/>
          <a:ext cx="8686800" cy="2035937"/>
        </p:xfrm>
        <a:graphic>
          <a:graphicData uri="http://schemas.openxmlformats.org/drawingml/2006/table">
            <a:tbl>
              <a:tblPr/>
              <a:tblGrid>
                <a:gridCol w="628997"/>
                <a:gridCol w="1033030"/>
                <a:gridCol w="7024773"/>
              </a:tblGrid>
              <a:tr h="130605">
                <a:tc gridSpan="3">
                  <a:txBody>
                    <a:bodyPr/>
                    <a:lstStyle/>
                    <a:p>
                      <a:pPr marL="0" marR="0" algn="l">
                        <a:lnSpc>
                          <a:spcPct val="115000"/>
                        </a:lnSpc>
                        <a:spcBef>
                          <a:spcPts val="0"/>
                        </a:spcBef>
                        <a:spcAft>
                          <a:spcPts val="0"/>
                        </a:spcAft>
                      </a:pPr>
                      <a:r>
                        <a:rPr lang="en-US" sz="1600" b="1" u="sng" kern="1200" dirty="0">
                          <a:solidFill>
                            <a:srgbClr val="002060"/>
                          </a:solidFill>
                          <a:latin typeface="Calibri"/>
                          <a:ea typeface="Times New Roman"/>
                          <a:cs typeface="Arial"/>
                        </a:rPr>
                        <a:t>Scoring Notes</a:t>
                      </a:r>
                      <a:r>
                        <a:rPr lang="en-US" sz="1000" b="1" kern="1200" dirty="0">
                          <a:solidFill>
                            <a:srgbClr val="002060"/>
                          </a:solidFill>
                          <a:latin typeface="Calibri"/>
                          <a:ea typeface="Times New Roman"/>
                          <a:cs typeface="Arial"/>
                        </a:rPr>
                        <a:t>:</a:t>
                      </a:r>
                      <a:r>
                        <a:rPr lang="en-US" sz="1000" kern="1200" dirty="0">
                          <a:solidFill>
                            <a:srgbClr val="002060"/>
                          </a:solidFill>
                          <a:latin typeface="Calibri"/>
                          <a:ea typeface="Times New Roman"/>
                          <a:cs typeface="Arial"/>
                        </a:rPr>
                        <a:t> </a:t>
                      </a:r>
                      <a:r>
                        <a:rPr lang="en-US" sz="1000" b="1" i="1" kern="1200" dirty="0">
                          <a:solidFill>
                            <a:srgbClr val="C00000"/>
                          </a:solidFill>
                          <a:latin typeface="Calibri"/>
                          <a:ea typeface="Times New Roman"/>
                          <a:cs typeface="Arial"/>
                        </a:rPr>
                        <a:t>(very important – to be written by teacher in “adult language” be very specific!).</a:t>
                      </a:r>
                      <a:endParaRPr lang="en-US" sz="1000" dirty="0">
                        <a:latin typeface="Calibri"/>
                        <a:ea typeface="Calibri"/>
                        <a:cs typeface="Times New Roman"/>
                      </a:endParaRPr>
                    </a:p>
                  </a:txBody>
                  <a:tcPr marL="49727" marR="49727" marT="14471" marB="14471" anchor="ctr">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r>
              <a:tr h="544519">
                <a:tc gridSpan="2">
                  <a:txBody>
                    <a:bodyPr/>
                    <a:lstStyle/>
                    <a:p>
                      <a:pPr marL="0" marR="0" algn="l">
                        <a:lnSpc>
                          <a:spcPct val="115000"/>
                        </a:lnSpc>
                        <a:spcBef>
                          <a:spcPts val="0"/>
                        </a:spcBef>
                        <a:spcAft>
                          <a:spcPts val="0"/>
                        </a:spcAft>
                      </a:pPr>
                      <a:r>
                        <a:rPr lang="en-US" sz="1000" b="1" u="sng" kern="1200" dirty="0">
                          <a:solidFill>
                            <a:srgbClr val="002060"/>
                          </a:solidFill>
                          <a:latin typeface="Calibri"/>
                          <a:ea typeface="Times New Roman"/>
                          <a:cs typeface="Arial"/>
                        </a:rPr>
                        <a:t>Essential Elements</a:t>
                      </a:r>
                      <a:r>
                        <a:rPr lang="en-US" sz="1000" kern="1200" dirty="0">
                          <a:solidFill>
                            <a:srgbClr val="002060"/>
                          </a:solidFill>
                          <a:latin typeface="Calibri"/>
                          <a:ea typeface="Times New Roman"/>
                          <a:cs typeface="Arial"/>
                        </a:rPr>
                        <a:t> of a Complete         </a:t>
                      </a:r>
                      <a:r>
                        <a:rPr lang="en-US" sz="1000" kern="1200" dirty="0">
                          <a:solidFill>
                            <a:srgbClr val="002060"/>
                          </a:solidFill>
                          <a:latin typeface="Calibri"/>
                          <a:ea typeface="Times New Roman"/>
                          <a:cs typeface="Arial"/>
                          <a:sym typeface="Wingdings"/>
                        </a:rPr>
                        <a:t></a:t>
                      </a:r>
                      <a:r>
                        <a:rPr lang="en-US" sz="1000" kern="1200" dirty="0">
                          <a:solidFill>
                            <a:srgbClr val="002060"/>
                          </a:solidFill>
                          <a:latin typeface="Calibri"/>
                          <a:ea typeface="Times New Roman"/>
                          <a:cs typeface="Arial"/>
                        </a:rPr>
                        <a:t>            Interpretation:</a:t>
                      </a:r>
                      <a:endParaRPr lang="en-US" sz="1000" dirty="0">
                        <a:latin typeface="Calibri"/>
                        <a:ea typeface="Calibri"/>
                        <a:cs typeface="Times New Roman"/>
                      </a:endParaRPr>
                    </a:p>
                  </a:txBody>
                  <a:tcPr marL="49727" marR="49727" marT="14471" marB="14471" anchor="ctr">
                    <a:lnL>
                      <a:noFill/>
                    </a:lnL>
                    <a:lnR w="12700" cap="flat" cmpd="sng" algn="ctr">
                      <a:solidFill>
                        <a:srgbClr val="000000"/>
                      </a:solidFill>
                      <a:prstDash val="dot"/>
                      <a:round/>
                      <a:headEnd type="none" w="med" len="med"/>
                      <a:tailEnd type="none" w="med" len="med"/>
                    </a:lnR>
                    <a:lnT>
                      <a:noFill/>
                    </a:lnT>
                    <a:lnB>
                      <a:noFill/>
                    </a:lnB>
                    <a:solidFill>
                      <a:srgbClr val="FFFFFF"/>
                    </a:solidFill>
                  </a:tcPr>
                </a:tc>
                <a:tc hMerge="1">
                  <a:txBody>
                    <a:bodyPr/>
                    <a:lstStyle/>
                    <a:p>
                      <a:endParaRPr lang="en-US"/>
                    </a:p>
                  </a:txBody>
                  <a:tcPr/>
                </a:tc>
                <a:tc>
                  <a:txBody>
                    <a:bodyPr/>
                    <a:lstStyle/>
                    <a:p>
                      <a:pPr marL="57150" marR="0" algn="l">
                        <a:lnSpc>
                          <a:spcPct val="115000"/>
                        </a:lnSpc>
                        <a:spcBef>
                          <a:spcPts val="0"/>
                        </a:spcBef>
                        <a:spcAft>
                          <a:spcPts val="0"/>
                        </a:spcAft>
                      </a:pPr>
                      <a:endParaRPr lang="en-US" sz="1000" kern="1200" dirty="0">
                        <a:solidFill>
                          <a:srgbClr val="002060"/>
                        </a:solidFill>
                        <a:latin typeface="Calibri"/>
                        <a:ea typeface="Times New Roman"/>
                        <a:cs typeface="Arial"/>
                      </a:endParaRPr>
                    </a:p>
                  </a:txBody>
                  <a:tcPr marL="0" marR="0" marT="0" marB="0">
                    <a:lnL w="12700" cap="flat" cmpd="sng" algn="ctr">
                      <a:solidFill>
                        <a:srgbClr val="000000"/>
                      </a:solidFill>
                      <a:prstDash val="dot"/>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r>
              <a:tr h="471902">
                <a:tc gridSpan="2">
                  <a:txBody>
                    <a:bodyPr/>
                    <a:lstStyle/>
                    <a:p>
                      <a:pPr marL="0" marR="0" algn="l">
                        <a:lnSpc>
                          <a:spcPct val="115000"/>
                        </a:lnSpc>
                        <a:spcBef>
                          <a:spcPts val="0"/>
                        </a:spcBef>
                        <a:spcAft>
                          <a:spcPts val="0"/>
                        </a:spcAft>
                      </a:pPr>
                      <a:r>
                        <a:rPr lang="en-US" sz="1000" b="1" u="sng" kern="1200" dirty="0">
                          <a:solidFill>
                            <a:srgbClr val="002060"/>
                          </a:solidFill>
                          <a:latin typeface="Calibri"/>
                          <a:ea typeface="Times New Roman"/>
                          <a:cs typeface="Arial"/>
                        </a:rPr>
                        <a:t>Aspects of the Task</a:t>
                      </a:r>
                      <a:r>
                        <a:rPr lang="en-US" sz="1000" kern="1200" dirty="0">
                          <a:solidFill>
                            <a:srgbClr val="002060"/>
                          </a:solidFill>
                          <a:latin typeface="Calibri"/>
                          <a:ea typeface="Times New Roman"/>
                          <a:cs typeface="Arial"/>
                        </a:rPr>
                        <a:t> and Sufficient        </a:t>
                      </a:r>
                      <a:r>
                        <a:rPr lang="en-US" sz="1000" kern="1200" dirty="0">
                          <a:solidFill>
                            <a:srgbClr val="002060"/>
                          </a:solidFill>
                          <a:latin typeface="Calibri"/>
                          <a:ea typeface="Times New Roman"/>
                          <a:cs typeface="Arial"/>
                          <a:sym typeface="Wingdings"/>
                        </a:rPr>
                        <a:t></a:t>
                      </a:r>
                      <a:r>
                        <a:rPr lang="en-US" sz="1000" kern="1200" dirty="0">
                          <a:solidFill>
                            <a:srgbClr val="002060"/>
                          </a:solidFill>
                          <a:latin typeface="Calibri"/>
                          <a:ea typeface="Times New Roman"/>
                          <a:cs typeface="Arial"/>
                        </a:rPr>
                        <a:t>          Evidence:</a:t>
                      </a:r>
                      <a:endParaRPr lang="en-US" sz="1000" dirty="0">
                        <a:latin typeface="Calibri"/>
                        <a:ea typeface="Calibri"/>
                        <a:cs typeface="Times New Roman"/>
                      </a:endParaRPr>
                    </a:p>
                  </a:txBody>
                  <a:tcPr marL="49727" marR="49727" marT="14471" marB="14471" anchor="ctr">
                    <a:lnL>
                      <a:noFill/>
                    </a:lnL>
                    <a:lnR w="12700" cap="flat" cmpd="sng" algn="ctr">
                      <a:solidFill>
                        <a:srgbClr val="000000"/>
                      </a:solidFill>
                      <a:prstDash val="dot"/>
                      <a:round/>
                      <a:headEnd type="none" w="med" len="med"/>
                      <a:tailEnd type="none" w="med" len="med"/>
                    </a:lnR>
                    <a:lnT>
                      <a:noFill/>
                    </a:lnT>
                    <a:lnB>
                      <a:noFill/>
                    </a:lnB>
                    <a:solidFill>
                      <a:srgbClr val="FFFFFF"/>
                    </a:solidFill>
                  </a:tcPr>
                </a:tc>
                <a:tc hMerge="1">
                  <a:txBody>
                    <a:bodyPr/>
                    <a:lstStyle/>
                    <a:p>
                      <a:endParaRPr lang="en-US"/>
                    </a:p>
                  </a:txBody>
                  <a:tcPr/>
                </a:tc>
                <a:tc>
                  <a:txBody>
                    <a:bodyPr/>
                    <a:lstStyle/>
                    <a:p>
                      <a:pPr marL="57150" marR="0" algn="l">
                        <a:lnSpc>
                          <a:spcPct val="115000"/>
                        </a:lnSpc>
                        <a:spcBef>
                          <a:spcPts val="0"/>
                        </a:spcBef>
                        <a:spcAft>
                          <a:spcPts val="0"/>
                        </a:spcAft>
                      </a:pPr>
                      <a:endParaRPr lang="en-US" sz="1000" kern="1200" dirty="0">
                        <a:solidFill>
                          <a:srgbClr val="002060"/>
                        </a:solidFill>
                        <a:latin typeface="Calibri"/>
                        <a:ea typeface="Times New Roman"/>
                        <a:cs typeface="Arial"/>
                      </a:endParaRPr>
                    </a:p>
                  </a:txBody>
                  <a:tcPr marL="0" marR="0" marT="0" marB="0">
                    <a:lnL w="12700" cap="flat" cmpd="sng" algn="ctr">
                      <a:solidFill>
                        <a:srgbClr val="000000"/>
                      </a:solidFill>
                      <a:prstDash val="dot"/>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17135">
                <a:tc gridSpan="2">
                  <a:txBody>
                    <a:bodyPr/>
                    <a:lstStyle/>
                    <a:p>
                      <a:pPr marL="0" marR="0" algn="l">
                        <a:lnSpc>
                          <a:spcPct val="115000"/>
                        </a:lnSpc>
                        <a:spcBef>
                          <a:spcPts val="0"/>
                        </a:spcBef>
                        <a:spcAft>
                          <a:spcPts val="0"/>
                        </a:spcAft>
                      </a:pPr>
                      <a:r>
                        <a:rPr lang="en-US" sz="1000" b="1" u="sng" kern="1200" dirty="0">
                          <a:solidFill>
                            <a:srgbClr val="002060"/>
                          </a:solidFill>
                          <a:latin typeface="Calibri"/>
                          <a:ea typeface="Times New Roman"/>
                          <a:cs typeface="Arial"/>
                        </a:rPr>
                        <a:t>Strong Organized</a:t>
                      </a:r>
                      <a:r>
                        <a:rPr lang="en-US" sz="1000" kern="1200" dirty="0">
                          <a:solidFill>
                            <a:srgbClr val="002060"/>
                          </a:solidFill>
                          <a:latin typeface="Calibri"/>
                          <a:ea typeface="Times New Roman"/>
                          <a:cs typeface="Arial"/>
                        </a:rPr>
                        <a:t> and Consistent          </a:t>
                      </a:r>
                      <a:r>
                        <a:rPr lang="en-US" sz="1000" kern="1200" dirty="0">
                          <a:solidFill>
                            <a:srgbClr val="002060"/>
                          </a:solidFill>
                          <a:latin typeface="Calibri"/>
                          <a:ea typeface="Times New Roman"/>
                          <a:cs typeface="Arial"/>
                          <a:sym typeface="Wingdings"/>
                        </a:rPr>
                        <a:t></a:t>
                      </a:r>
                      <a:r>
                        <a:rPr lang="en-US" sz="1000" kern="1200" dirty="0">
                          <a:solidFill>
                            <a:srgbClr val="002060"/>
                          </a:solidFill>
                          <a:latin typeface="Calibri"/>
                          <a:ea typeface="Times New Roman"/>
                          <a:cs typeface="Arial"/>
                        </a:rPr>
                        <a:t>       </a:t>
                      </a:r>
                      <a:endParaRPr lang="en-US" sz="1000" dirty="0">
                        <a:latin typeface="Calibri"/>
                        <a:ea typeface="Calibri"/>
                        <a:cs typeface="Times New Roman"/>
                      </a:endParaRPr>
                    </a:p>
                    <a:p>
                      <a:pPr marL="0" marR="0" algn="l">
                        <a:lnSpc>
                          <a:spcPct val="115000"/>
                        </a:lnSpc>
                        <a:spcBef>
                          <a:spcPts val="0"/>
                        </a:spcBef>
                        <a:spcAft>
                          <a:spcPts val="0"/>
                        </a:spcAft>
                      </a:pPr>
                      <a:r>
                        <a:rPr lang="en-US" sz="1000" kern="1200" dirty="0">
                          <a:solidFill>
                            <a:srgbClr val="002060"/>
                          </a:solidFill>
                          <a:latin typeface="Calibri"/>
                          <a:ea typeface="Times New Roman"/>
                          <a:cs typeface="Arial"/>
                        </a:rPr>
                        <a:t>Focus.... </a:t>
                      </a:r>
                      <a:r>
                        <a:rPr lang="en-US" sz="1000" b="1" u="sng" kern="1200" dirty="0">
                          <a:solidFill>
                            <a:srgbClr val="002060"/>
                          </a:solidFill>
                          <a:latin typeface="Calibri"/>
                          <a:ea typeface="Times New Roman"/>
                          <a:cs typeface="Arial"/>
                        </a:rPr>
                        <a:t>Sentences Vary</a:t>
                      </a:r>
                      <a:r>
                        <a:rPr lang="en-US" sz="1000" kern="1200" dirty="0">
                          <a:solidFill>
                            <a:srgbClr val="002060"/>
                          </a:solidFill>
                          <a:latin typeface="Calibri"/>
                          <a:ea typeface="Times New Roman"/>
                          <a:cs typeface="Arial"/>
                        </a:rPr>
                        <a:t>:</a:t>
                      </a:r>
                      <a:endParaRPr lang="en-US" sz="1000" dirty="0">
                        <a:latin typeface="Calibri"/>
                        <a:ea typeface="Calibri"/>
                        <a:cs typeface="Times New Roman"/>
                      </a:endParaRPr>
                    </a:p>
                  </a:txBody>
                  <a:tcPr marL="49727" marR="49727" marT="14471" marB="14471" anchor="ctr">
                    <a:lnL>
                      <a:noFill/>
                    </a:lnL>
                    <a:lnR w="12700" cap="flat" cmpd="sng" algn="ctr">
                      <a:solidFill>
                        <a:srgbClr val="000000"/>
                      </a:solidFill>
                      <a:prstDash val="dot"/>
                      <a:round/>
                      <a:headEnd type="none" w="med" len="med"/>
                      <a:tailEnd type="none" w="med" len="med"/>
                    </a:lnR>
                    <a:lnT>
                      <a:noFill/>
                    </a:lnT>
                    <a:lnB>
                      <a:noFill/>
                    </a:lnB>
                    <a:solidFill>
                      <a:srgbClr val="FFFFFF"/>
                    </a:solidFill>
                  </a:tcPr>
                </a:tc>
                <a:tc hMerge="1">
                  <a:txBody>
                    <a:bodyPr/>
                    <a:lstStyle/>
                    <a:p>
                      <a:endParaRPr lang="en-US"/>
                    </a:p>
                  </a:txBody>
                  <a:tcPr/>
                </a:tc>
                <a:tc>
                  <a:txBody>
                    <a:bodyPr/>
                    <a:lstStyle/>
                    <a:p>
                      <a:pPr marL="57150" marR="0" algn="l">
                        <a:lnSpc>
                          <a:spcPct val="115000"/>
                        </a:lnSpc>
                        <a:spcBef>
                          <a:spcPts val="0"/>
                        </a:spcBef>
                        <a:spcAft>
                          <a:spcPts val="0"/>
                        </a:spcAft>
                      </a:pPr>
                      <a:endParaRPr lang="en-US" sz="1000" kern="1200" dirty="0">
                        <a:solidFill>
                          <a:srgbClr val="002060"/>
                        </a:solidFill>
                        <a:latin typeface="Calibri"/>
                        <a:ea typeface="Times New Roman"/>
                        <a:cs typeface="Arial"/>
                      </a:endParaRPr>
                    </a:p>
                  </a:txBody>
                  <a:tcPr marL="0" marR="0" marT="0" marB="0">
                    <a:lnL w="12700" cap="flat" cmpd="sng" algn="ctr">
                      <a:solidFill>
                        <a:srgbClr val="000000"/>
                      </a:solidFill>
                      <a:prstDash val="dot"/>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145246621"/>
              </p:ext>
            </p:extLst>
          </p:nvPr>
        </p:nvGraphicFramePr>
        <p:xfrm>
          <a:off x="304800" y="4426888"/>
          <a:ext cx="8763001" cy="2157173"/>
        </p:xfrm>
        <a:graphic>
          <a:graphicData uri="http://schemas.openxmlformats.org/drawingml/2006/table">
            <a:tbl>
              <a:tblPr/>
              <a:tblGrid>
                <a:gridCol w="830180"/>
                <a:gridCol w="770754"/>
                <a:gridCol w="7162067"/>
              </a:tblGrid>
              <a:tr h="499163">
                <a:tc>
                  <a:txBody>
                    <a:bodyPr/>
                    <a:lstStyle/>
                    <a:p>
                      <a:pPr marL="0" marR="0" algn="ctr">
                        <a:lnSpc>
                          <a:spcPct val="115000"/>
                        </a:lnSpc>
                        <a:spcBef>
                          <a:spcPts val="0"/>
                        </a:spcBef>
                        <a:spcAft>
                          <a:spcPts val="0"/>
                        </a:spcAft>
                      </a:pPr>
                      <a:r>
                        <a:rPr lang="en-US" sz="1000" b="1" kern="1200" dirty="0">
                          <a:solidFill>
                            <a:srgbClr val="002060"/>
                          </a:solidFill>
                          <a:effectLst>
                            <a:outerShdw blurRad="50800" dist="38100" algn="tr" rotWithShape="0">
                              <a:prstClr val="black">
                                <a:alpha val="40000"/>
                              </a:prstClr>
                            </a:outerShdw>
                          </a:effectLst>
                          <a:latin typeface="Calibri"/>
                          <a:ea typeface="Times New Roman"/>
                          <a:cs typeface="Arial"/>
                        </a:rPr>
                        <a:t>3 </a:t>
                      </a:r>
                      <a:endParaRPr lang="en-US" sz="1000" dirty="0">
                        <a:latin typeface="Calibri"/>
                        <a:ea typeface="Calibri"/>
                        <a:cs typeface="Times New Roman"/>
                      </a:endParaRPr>
                    </a:p>
                  </a:txBody>
                  <a:tcPr marL="46201" marR="46201" marT="13445" marB="1344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228600" marR="0" indent="-228600" algn="l">
                        <a:lnSpc>
                          <a:spcPct val="115000"/>
                        </a:lnSpc>
                        <a:spcBef>
                          <a:spcPts val="0"/>
                        </a:spcBef>
                        <a:spcAft>
                          <a:spcPts val="0"/>
                        </a:spcAft>
                      </a:pPr>
                      <a:r>
                        <a:rPr lang="en-US" sz="1000" b="1" u="sng" kern="1200" dirty="0">
                          <a:solidFill>
                            <a:srgbClr val="002060"/>
                          </a:solidFill>
                          <a:latin typeface="Calibri"/>
                          <a:ea typeface="Times New Roman"/>
                          <a:cs typeface="Arial"/>
                        </a:rPr>
                        <a:t>Student Response</a:t>
                      </a:r>
                      <a:r>
                        <a:rPr lang="en-US" sz="1000" b="1" kern="1200" dirty="0" smtClean="0">
                          <a:solidFill>
                            <a:srgbClr val="002060"/>
                          </a:solidFill>
                          <a:latin typeface="Calibri"/>
                          <a:ea typeface="Times New Roman"/>
                          <a:cs typeface="Arial"/>
                        </a:rPr>
                        <a:t>:</a:t>
                      </a:r>
                      <a:endParaRPr lang="en-US" sz="1000" dirty="0">
                        <a:latin typeface="Calibri"/>
                        <a:ea typeface="Calibri"/>
                        <a:cs typeface="Times New Roman"/>
                      </a:endParaRPr>
                    </a:p>
                  </a:txBody>
                  <a:tcPr marL="46201" marR="46201" marT="13445" marB="13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363739">
                <a:tc>
                  <a:txBody>
                    <a:bodyPr/>
                    <a:lstStyle/>
                    <a:p>
                      <a:pPr marL="0" marR="0" algn="ctr">
                        <a:lnSpc>
                          <a:spcPct val="115000"/>
                        </a:lnSpc>
                        <a:spcBef>
                          <a:spcPts val="0"/>
                        </a:spcBef>
                        <a:spcAft>
                          <a:spcPts val="0"/>
                        </a:spcAft>
                      </a:pPr>
                      <a:r>
                        <a:rPr lang="en-US" sz="1000" b="1" kern="1200" smtClean="0">
                          <a:solidFill>
                            <a:srgbClr val="002060"/>
                          </a:solidFill>
                          <a:effectLst>
                            <a:outerShdw blurRad="50800" dist="38100" algn="tr" rotWithShape="0">
                              <a:prstClr val="black">
                                <a:alpha val="40000"/>
                              </a:prstClr>
                            </a:outerShdw>
                          </a:effectLst>
                          <a:latin typeface="Calibri"/>
                          <a:ea typeface="Times New Roman"/>
                          <a:cs typeface="Arial"/>
                        </a:rPr>
                        <a:t>2 </a:t>
                      </a:r>
                      <a:endParaRPr lang="en-US" sz="1000">
                        <a:latin typeface="Calibri"/>
                        <a:ea typeface="Calibri"/>
                        <a:cs typeface="Times New Roman"/>
                      </a:endParaRPr>
                    </a:p>
                  </a:txBody>
                  <a:tcPr marL="46201" marR="46201" marT="13445" marB="1344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marR="0" algn="l">
                        <a:lnSpc>
                          <a:spcPct val="115000"/>
                        </a:lnSpc>
                        <a:spcBef>
                          <a:spcPts val="0"/>
                        </a:spcBef>
                        <a:spcAft>
                          <a:spcPts val="0"/>
                        </a:spcAft>
                      </a:pPr>
                      <a:r>
                        <a:rPr lang="en-US" sz="1000" b="1" u="sng" kern="1200" dirty="0" smtClean="0">
                          <a:solidFill>
                            <a:srgbClr val="002060"/>
                          </a:solidFill>
                          <a:latin typeface="Calibri"/>
                          <a:ea typeface="Times New Roman"/>
                          <a:cs typeface="Arial"/>
                        </a:rPr>
                        <a:t>Student Response</a:t>
                      </a:r>
                      <a:r>
                        <a:rPr lang="en-US" sz="1000" b="1" kern="1200" dirty="0" smtClean="0">
                          <a:solidFill>
                            <a:srgbClr val="002060"/>
                          </a:solidFill>
                          <a:latin typeface="Calibri"/>
                          <a:ea typeface="Times New Roman"/>
                          <a:cs typeface="Arial"/>
                        </a:rPr>
                        <a:t>:</a:t>
                      </a:r>
                    </a:p>
                    <a:p>
                      <a:pPr marL="0" marR="0" algn="l">
                        <a:lnSpc>
                          <a:spcPct val="115000"/>
                        </a:lnSpc>
                        <a:spcBef>
                          <a:spcPts val="0"/>
                        </a:spcBef>
                        <a:spcAft>
                          <a:spcPts val="0"/>
                        </a:spcAft>
                      </a:pPr>
                      <a:endParaRPr lang="en-US" sz="1000" b="1" kern="1200" dirty="0" smtClean="0">
                        <a:solidFill>
                          <a:srgbClr val="002060"/>
                        </a:solidFill>
                        <a:latin typeface="Calibri"/>
                        <a:ea typeface="Calibri"/>
                        <a:cs typeface="Arial"/>
                      </a:endParaRPr>
                    </a:p>
                    <a:p>
                      <a:pPr marL="0" marR="0" algn="l">
                        <a:lnSpc>
                          <a:spcPct val="115000"/>
                        </a:lnSpc>
                        <a:spcBef>
                          <a:spcPts val="0"/>
                        </a:spcBef>
                        <a:spcAft>
                          <a:spcPts val="0"/>
                        </a:spcAft>
                      </a:pPr>
                      <a:endParaRPr lang="en-US" sz="1000" dirty="0" smtClean="0">
                        <a:latin typeface="Calibri"/>
                        <a:ea typeface="Calibri"/>
                        <a:cs typeface="Times New Roman"/>
                      </a:endParaRPr>
                    </a:p>
                  </a:txBody>
                  <a:tcPr marL="46201" marR="46201" marT="13445" marB="13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99938">
                <a:tc>
                  <a:txBody>
                    <a:bodyPr/>
                    <a:lstStyle/>
                    <a:p>
                      <a:pPr marL="0" marR="0" algn="ctr">
                        <a:lnSpc>
                          <a:spcPct val="115000"/>
                        </a:lnSpc>
                        <a:spcBef>
                          <a:spcPts val="0"/>
                        </a:spcBef>
                        <a:spcAft>
                          <a:spcPts val="0"/>
                        </a:spcAft>
                      </a:pPr>
                      <a:r>
                        <a:rPr lang="en-US" sz="1000" b="1" kern="1200">
                          <a:solidFill>
                            <a:srgbClr val="002060"/>
                          </a:solidFill>
                          <a:effectLst>
                            <a:outerShdw blurRad="50800" dist="38100" algn="tr" rotWithShape="0">
                              <a:prstClr val="black">
                                <a:alpha val="40000"/>
                              </a:prstClr>
                            </a:outerShdw>
                          </a:effectLst>
                          <a:latin typeface="Calibri"/>
                          <a:ea typeface="Times New Roman"/>
                          <a:cs typeface="Arial"/>
                        </a:rPr>
                        <a:t>1 </a:t>
                      </a:r>
                      <a:endParaRPr lang="en-US" sz="1000">
                        <a:latin typeface="Calibri"/>
                        <a:ea typeface="Calibri"/>
                        <a:cs typeface="Times New Roman"/>
                      </a:endParaRPr>
                    </a:p>
                  </a:txBody>
                  <a:tcPr marL="46201" marR="46201" marT="13445" marB="1344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228600" marR="0" indent="-228600" algn="l">
                        <a:lnSpc>
                          <a:spcPct val="115000"/>
                        </a:lnSpc>
                        <a:spcBef>
                          <a:spcPts val="0"/>
                        </a:spcBef>
                        <a:spcAft>
                          <a:spcPts val="0"/>
                        </a:spcAft>
                      </a:pPr>
                      <a:r>
                        <a:rPr lang="en-US" sz="1000" b="1" u="sng" kern="1200" dirty="0">
                          <a:solidFill>
                            <a:srgbClr val="002060"/>
                          </a:solidFill>
                          <a:latin typeface="Calibri"/>
                          <a:ea typeface="Times New Roman"/>
                          <a:cs typeface="Arial"/>
                        </a:rPr>
                        <a:t>Student Response</a:t>
                      </a:r>
                      <a:r>
                        <a:rPr lang="en-US" sz="1000" b="1" kern="1200" dirty="0" smtClean="0">
                          <a:solidFill>
                            <a:srgbClr val="002060"/>
                          </a:solidFill>
                          <a:latin typeface="Calibri"/>
                          <a:ea typeface="Times New Roman"/>
                          <a:cs typeface="Arial"/>
                        </a:rPr>
                        <a:t>:</a:t>
                      </a:r>
                    </a:p>
                    <a:p>
                      <a:pPr marL="228600" marR="0" indent="-228600" algn="l">
                        <a:lnSpc>
                          <a:spcPct val="115000"/>
                        </a:lnSpc>
                        <a:spcBef>
                          <a:spcPts val="0"/>
                        </a:spcBef>
                        <a:spcAft>
                          <a:spcPts val="0"/>
                        </a:spcAft>
                      </a:pPr>
                      <a:endParaRPr lang="en-US" sz="1000" b="1" kern="1200" dirty="0" smtClean="0">
                        <a:solidFill>
                          <a:srgbClr val="002060"/>
                        </a:solidFill>
                        <a:latin typeface="Calibri"/>
                        <a:ea typeface="Calibri"/>
                        <a:cs typeface="Arial"/>
                      </a:endParaRPr>
                    </a:p>
                    <a:p>
                      <a:pPr marL="228600" marR="0" indent="-228600" algn="l">
                        <a:lnSpc>
                          <a:spcPct val="115000"/>
                        </a:lnSpc>
                        <a:spcBef>
                          <a:spcPts val="0"/>
                        </a:spcBef>
                        <a:spcAft>
                          <a:spcPts val="0"/>
                        </a:spcAft>
                      </a:pPr>
                      <a:endParaRPr lang="en-US" sz="1000" dirty="0">
                        <a:latin typeface="Calibri"/>
                        <a:ea typeface="Calibri"/>
                        <a:cs typeface="Times New Roman"/>
                      </a:endParaRPr>
                    </a:p>
                  </a:txBody>
                  <a:tcPr marL="46201" marR="46201" marT="13445" marB="13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168571">
                <a:tc>
                  <a:txBody>
                    <a:bodyPr/>
                    <a:lstStyle/>
                    <a:p>
                      <a:pPr marL="0" marR="0" algn="ctr">
                        <a:lnSpc>
                          <a:spcPct val="115000"/>
                        </a:lnSpc>
                        <a:spcBef>
                          <a:spcPts val="0"/>
                        </a:spcBef>
                        <a:spcAft>
                          <a:spcPts val="0"/>
                        </a:spcAft>
                      </a:pPr>
                      <a:r>
                        <a:rPr lang="en-US" sz="1000" b="1" kern="1200">
                          <a:solidFill>
                            <a:srgbClr val="002060"/>
                          </a:solidFill>
                          <a:effectLst>
                            <a:outerShdw blurRad="50800" dist="38100" algn="tr" rotWithShape="0">
                              <a:prstClr val="black">
                                <a:alpha val="40000"/>
                              </a:prstClr>
                            </a:outerShdw>
                          </a:effectLst>
                          <a:latin typeface="Calibri"/>
                          <a:ea typeface="Times New Roman"/>
                          <a:cs typeface="Arial"/>
                        </a:rPr>
                        <a:t>0 </a:t>
                      </a:r>
                      <a:endParaRPr lang="en-US" sz="1000">
                        <a:latin typeface="Calibri"/>
                        <a:ea typeface="Calibri"/>
                        <a:cs typeface="Times New Roman"/>
                      </a:endParaRPr>
                    </a:p>
                  </a:txBody>
                  <a:tcPr marL="46201" marR="46201" marT="13445" marB="1344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marR="0" algn="l">
                        <a:lnSpc>
                          <a:spcPct val="115000"/>
                        </a:lnSpc>
                        <a:spcBef>
                          <a:spcPts val="0"/>
                        </a:spcBef>
                        <a:spcAft>
                          <a:spcPts val="0"/>
                        </a:spcAft>
                      </a:pPr>
                      <a:r>
                        <a:rPr lang="en-US" sz="1000" b="1" u="sng" kern="1200" dirty="0">
                          <a:solidFill>
                            <a:srgbClr val="002060"/>
                          </a:solidFill>
                          <a:latin typeface="Calibri"/>
                          <a:ea typeface="Times New Roman"/>
                          <a:cs typeface="Arial"/>
                        </a:rPr>
                        <a:t>Student response</a:t>
                      </a:r>
                      <a:r>
                        <a:rPr lang="en-US" sz="1000" b="1" kern="1200" dirty="0">
                          <a:solidFill>
                            <a:srgbClr val="002060"/>
                          </a:solidFill>
                          <a:latin typeface="Calibri"/>
                          <a:ea typeface="Times New Roman"/>
                          <a:cs typeface="Arial"/>
                        </a:rPr>
                        <a:t>: </a:t>
                      </a:r>
                      <a:r>
                        <a:rPr lang="en-US" sz="1000" kern="1200" dirty="0">
                          <a:solidFill>
                            <a:srgbClr val="002060"/>
                          </a:solidFill>
                          <a:latin typeface="Calibri"/>
                          <a:ea typeface="Times New Roman"/>
                          <a:cs typeface="Arial"/>
                        </a:rPr>
                        <a:t>does not meet any of the criteria. </a:t>
                      </a:r>
                      <a:endParaRPr lang="en-US" sz="1000" kern="1200" dirty="0" smtClean="0">
                        <a:solidFill>
                          <a:srgbClr val="002060"/>
                        </a:solidFill>
                        <a:latin typeface="Calibri"/>
                        <a:ea typeface="Times New Roman"/>
                        <a:cs typeface="Arial"/>
                      </a:endParaRPr>
                    </a:p>
                    <a:p>
                      <a:pPr marL="0" marR="0" algn="l">
                        <a:lnSpc>
                          <a:spcPct val="115000"/>
                        </a:lnSpc>
                        <a:spcBef>
                          <a:spcPts val="0"/>
                        </a:spcBef>
                        <a:spcAft>
                          <a:spcPts val="0"/>
                        </a:spcAft>
                      </a:pPr>
                      <a:endParaRPr lang="en-US" sz="1000" kern="1200" dirty="0" smtClean="0">
                        <a:solidFill>
                          <a:srgbClr val="002060"/>
                        </a:solidFill>
                        <a:latin typeface="Calibri"/>
                        <a:ea typeface="Times New Roman"/>
                        <a:cs typeface="Arial"/>
                      </a:endParaRPr>
                    </a:p>
                    <a:p>
                      <a:pPr marL="0" marR="0" algn="l">
                        <a:lnSpc>
                          <a:spcPct val="115000"/>
                        </a:lnSpc>
                        <a:spcBef>
                          <a:spcPts val="0"/>
                        </a:spcBef>
                        <a:spcAft>
                          <a:spcPts val="0"/>
                        </a:spcAft>
                      </a:pPr>
                      <a:endParaRPr lang="en-US" sz="1000" kern="1200" dirty="0">
                        <a:solidFill>
                          <a:srgbClr val="002060"/>
                        </a:solidFill>
                        <a:latin typeface="Calibri"/>
                        <a:ea typeface="Times New Roman"/>
                        <a:cs typeface="Arial"/>
                      </a:endParaRPr>
                    </a:p>
                  </a:txBody>
                  <a:tcPr marL="46201" marR="46201" marT="13445" marB="1344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bl>
          </a:graphicData>
        </a:graphic>
      </p:graphicFrame>
      <p:sp>
        <p:nvSpPr>
          <p:cNvPr id="8" name="TextBox 7"/>
          <p:cNvSpPr txBox="1"/>
          <p:nvPr/>
        </p:nvSpPr>
        <p:spPr>
          <a:xfrm>
            <a:off x="480850" y="60819"/>
            <a:ext cx="3962243" cy="523220"/>
          </a:xfrm>
          <a:prstGeom prst="rect">
            <a:avLst/>
          </a:prstGeom>
          <a:noFill/>
        </p:spPr>
        <p:txBody>
          <a:bodyPr wrap="square" rtlCol="0">
            <a:spAutoFit/>
          </a:bodyPr>
          <a:lstStyle/>
          <a:p>
            <a:r>
              <a:rPr lang="en-US" sz="2800" b="1" dirty="0">
                <a:solidFill>
                  <a:srgbClr val="002060"/>
                </a:solidFill>
              </a:rPr>
              <a:t>C</a:t>
            </a:r>
            <a:r>
              <a:rPr lang="en-US" sz="2800" b="1" dirty="0" smtClean="0">
                <a:solidFill>
                  <a:srgbClr val="002060"/>
                </a:solidFill>
              </a:rPr>
              <a:t>onstructed Response</a:t>
            </a:r>
            <a:endParaRPr lang="en-US" sz="2800" b="1" dirty="0" smtClean="0">
              <a:solidFill>
                <a:srgbClr val="002060"/>
              </a:solidFill>
            </a:endParaRPr>
          </a:p>
        </p:txBody>
      </p:sp>
    </p:spTree>
    <p:extLst>
      <p:ext uri="{BB962C8B-B14F-4D97-AF65-F5344CB8AC3E}">
        <p14:creationId xmlns:p14="http://schemas.microsoft.com/office/powerpoint/2010/main" val="1001192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par>
                                <p:cTn id="8" presetID="14"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randombar(horizontal)">
                                      <p:cBhvr>
                                        <p:cTn id="10" dur="500"/>
                                        <p:tgtEl>
                                          <p:spTgt spid="4"/>
                                        </p:tgtEl>
                                      </p:cBhvr>
                                    </p:animEffect>
                                  </p:childTnLst>
                                </p:cTn>
                              </p:par>
                              <p:par>
                                <p:cTn id="11" presetID="14" presetClass="entr" presetSubtype="1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randombar(horizontal)">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Clara Barton"/>
          <p:cNvPicPr>
            <a:picLocks noChangeAspect="1" noChangeArrowheads="1"/>
          </p:cNvPicPr>
          <p:nvPr/>
        </p:nvPicPr>
        <p:blipFill>
          <a:blip r:embed="rId2" cstate="print"/>
          <a:srcRect l="7477" r="10280"/>
          <a:stretch>
            <a:fillRect/>
          </a:stretch>
        </p:blipFill>
        <p:spPr bwMode="auto">
          <a:xfrm>
            <a:off x="1981200" y="152400"/>
            <a:ext cx="1676400" cy="1390650"/>
          </a:xfrm>
          <a:prstGeom prst="rect">
            <a:avLst/>
          </a:prstGeom>
          <a:ln w="38100" cap="sq">
            <a:noFill/>
            <a:prstDash val="solid"/>
            <a:miter lim="800000"/>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6" name="TextBox 5"/>
          <p:cNvSpPr txBox="1"/>
          <p:nvPr/>
        </p:nvSpPr>
        <p:spPr>
          <a:xfrm>
            <a:off x="228600" y="2971800"/>
            <a:ext cx="7772400" cy="369332"/>
          </a:xfrm>
          <a:prstGeom prst="rect">
            <a:avLst/>
          </a:prstGeom>
          <a:noFill/>
        </p:spPr>
        <p:txBody>
          <a:bodyPr wrap="square" rtlCol="0">
            <a:spAutoFit/>
          </a:bodyPr>
          <a:lstStyle/>
          <a:p>
            <a:r>
              <a:rPr lang="en-US" b="1" dirty="0" smtClean="0">
                <a:solidFill>
                  <a:srgbClr val="002060"/>
                </a:solidFill>
              </a:rPr>
              <a:t> Change the standard to a stem/question with the addition of only a few words </a:t>
            </a:r>
            <a:endParaRPr lang="en-US" b="1" dirty="0">
              <a:solidFill>
                <a:srgbClr val="002060"/>
              </a:solidFill>
            </a:endParaRPr>
          </a:p>
        </p:txBody>
      </p:sp>
      <p:sp>
        <p:nvSpPr>
          <p:cNvPr id="7" name="TextBox 6"/>
          <p:cNvSpPr txBox="1"/>
          <p:nvPr/>
        </p:nvSpPr>
        <p:spPr>
          <a:xfrm>
            <a:off x="228600" y="4876800"/>
            <a:ext cx="8610600" cy="369332"/>
          </a:xfrm>
          <a:prstGeom prst="rect">
            <a:avLst/>
          </a:prstGeom>
          <a:noFill/>
        </p:spPr>
        <p:txBody>
          <a:bodyPr wrap="square" rtlCol="0">
            <a:spAutoFit/>
          </a:bodyPr>
          <a:lstStyle/>
          <a:p>
            <a:r>
              <a:rPr lang="en-US" b="1" dirty="0" smtClean="0">
                <a:solidFill>
                  <a:srgbClr val="002060"/>
                </a:solidFill>
              </a:rPr>
              <a:t>Change the </a:t>
            </a:r>
            <a:r>
              <a:rPr lang="en-US" b="1" u="sng" dirty="0" smtClean="0">
                <a:solidFill>
                  <a:srgbClr val="002060"/>
                </a:solidFill>
              </a:rPr>
              <a:t>standard stem </a:t>
            </a:r>
            <a:r>
              <a:rPr lang="en-US" b="1" dirty="0" smtClean="0">
                <a:solidFill>
                  <a:srgbClr val="002060"/>
                </a:solidFill>
              </a:rPr>
              <a:t>to a </a:t>
            </a:r>
            <a:r>
              <a:rPr lang="en-US" b="1" u="sng" dirty="0" smtClean="0">
                <a:solidFill>
                  <a:srgbClr val="002060"/>
                </a:solidFill>
              </a:rPr>
              <a:t>text specific stem</a:t>
            </a:r>
            <a:r>
              <a:rPr lang="en-US" b="1" dirty="0" smtClean="0">
                <a:solidFill>
                  <a:srgbClr val="002060"/>
                </a:solidFill>
              </a:rPr>
              <a:t> with the addition of only a few words.</a:t>
            </a:r>
            <a:endParaRPr lang="en-US" b="1" dirty="0">
              <a:solidFill>
                <a:srgbClr val="002060"/>
              </a:solidFill>
            </a:endParaRPr>
          </a:p>
        </p:txBody>
      </p:sp>
      <p:sp>
        <p:nvSpPr>
          <p:cNvPr id="8" name="Rectangle 7"/>
          <p:cNvSpPr/>
          <p:nvPr/>
        </p:nvSpPr>
        <p:spPr>
          <a:xfrm>
            <a:off x="304800" y="4135398"/>
            <a:ext cx="8458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effectLst>
                  <a:outerShdw blurRad="38100" dist="38100" dir="2700000" algn="tl">
                    <a:srgbClr val="000000">
                      <a:alpha val="43137"/>
                    </a:srgbClr>
                  </a:outerShdw>
                </a:effectLst>
              </a:rPr>
              <a:t>Which statement may distinguish your own point of view from that of the author?</a:t>
            </a:r>
            <a:endParaRPr lang="en-US" b="1" dirty="0">
              <a:effectLst>
                <a:outerShdw blurRad="38100" dist="38100" dir="2700000" algn="tl">
                  <a:srgbClr val="000000">
                    <a:alpha val="43137"/>
                  </a:srgbClr>
                </a:outerShdw>
              </a:effectLst>
            </a:endParaRPr>
          </a:p>
        </p:txBody>
      </p:sp>
      <p:sp>
        <p:nvSpPr>
          <p:cNvPr id="10" name="TextBox 9"/>
          <p:cNvSpPr txBox="1"/>
          <p:nvPr/>
        </p:nvSpPr>
        <p:spPr>
          <a:xfrm>
            <a:off x="323124" y="5486400"/>
            <a:ext cx="3486876" cy="646331"/>
          </a:xfrm>
          <a:prstGeom prst="rect">
            <a:avLst/>
          </a:prstGeom>
          <a:noFill/>
        </p:spPr>
        <p:txBody>
          <a:bodyPr wrap="square" rtlCol="0">
            <a:spAutoFit/>
          </a:bodyPr>
          <a:lstStyle/>
          <a:p>
            <a:r>
              <a:rPr lang="en-US" b="1" u="sng" dirty="0" smtClean="0">
                <a:solidFill>
                  <a:srgbClr val="C00000"/>
                </a:solidFill>
              </a:rPr>
              <a:t>Standard and Text Specific Stem </a:t>
            </a:r>
            <a:r>
              <a:rPr lang="en-US" b="1" dirty="0" smtClean="0">
                <a:solidFill>
                  <a:srgbClr val="C00000"/>
                </a:solidFill>
              </a:rPr>
              <a:t>Stem</a:t>
            </a:r>
            <a:endParaRPr lang="en-US" b="1" dirty="0">
              <a:solidFill>
                <a:srgbClr val="C00000"/>
              </a:solidFill>
            </a:endParaRPr>
          </a:p>
        </p:txBody>
      </p:sp>
      <p:sp>
        <p:nvSpPr>
          <p:cNvPr id="11" name="Rectangle 10"/>
          <p:cNvSpPr/>
          <p:nvPr/>
        </p:nvSpPr>
        <p:spPr>
          <a:xfrm>
            <a:off x="304800" y="5867400"/>
            <a:ext cx="8382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effectLst>
                  <a:outerShdw blurRad="38100" dist="38100" dir="2700000" algn="tl">
                    <a:srgbClr val="000000">
                      <a:alpha val="43137"/>
                    </a:srgbClr>
                  </a:outerShdw>
                </a:effectLst>
              </a:rPr>
              <a:t>Which statement best explains the author’s point of view about Clara Barton’s life? </a:t>
            </a:r>
            <a:endParaRPr lang="en-US" b="1" dirty="0">
              <a:effectLst>
                <a:outerShdw blurRad="38100" dist="38100" dir="2700000" algn="tl">
                  <a:srgbClr val="000000">
                    <a:alpha val="43137"/>
                  </a:srgbClr>
                </a:outerShdw>
              </a:effectLst>
            </a:endParaRPr>
          </a:p>
        </p:txBody>
      </p:sp>
      <p:pic>
        <p:nvPicPr>
          <p:cNvPr id="15" name="Picture 14" descr="  steam  train animation"/>
          <p:cNvPicPr/>
          <p:nvPr/>
        </p:nvPicPr>
        <p:blipFill>
          <a:blip r:embed="rId3" cstate="print"/>
          <a:srcRect/>
          <a:stretch>
            <a:fillRect/>
          </a:stretch>
        </p:blipFill>
        <p:spPr bwMode="auto">
          <a:xfrm>
            <a:off x="4572000" y="3352800"/>
            <a:ext cx="4337050" cy="875030"/>
          </a:xfrm>
          <a:prstGeom prst="rect">
            <a:avLst/>
          </a:prstGeom>
          <a:noFill/>
          <a:ln w="9525">
            <a:noFill/>
            <a:miter lim="800000"/>
            <a:headEnd/>
            <a:tailEnd/>
          </a:ln>
        </p:spPr>
      </p:pic>
      <p:sp>
        <p:nvSpPr>
          <p:cNvPr id="13" name="Rectangle 12"/>
          <p:cNvSpPr/>
          <p:nvPr/>
        </p:nvSpPr>
        <p:spPr>
          <a:xfrm>
            <a:off x="381000" y="1828800"/>
            <a:ext cx="3716530" cy="584775"/>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marL="514350" indent="-514350"/>
            <a:r>
              <a:rPr lang="en-US" sz="3200" b="1" dirty="0" smtClean="0">
                <a:solidFill>
                  <a:srgbClr val="C00000"/>
                </a:solidFill>
              </a:rPr>
              <a:t>2.  Develop the </a:t>
            </a:r>
            <a:r>
              <a:rPr lang="en-US" sz="3200" b="1" u="sng" dirty="0" smtClean="0">
                <a:solidFill>
                  <a:srgbClr val="C00000"/>
                </a:solidFill>
              </a:rPr>
              <a:t>Stem</a:t>
            </a:r>
          </a:p>
        </p:txBody>
      </p:sp>
      <p:sp>
        <p:nvSpPr>
          <p:cNvPr id="14" name="Rectangle 13"/>
          <p:cNvSpPr/>
          <p:nvPr/>
        </p:nvSpPr>
        <p:spPr>
          <a:xfrm>
            <a:off x="381000" y="990600"/>
            <a:ext cx="2178802" cy="584775"/>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marL="514350" indent="-514350">
              <a:buAutoNum type="arabicPeriod"/>
            </a:pPr>
            <a:r>
              <a:rPr lang="en-US" sz="3200" b="1" u="sng" dirty="0" smtClean="0">
                <a:solidFill>
                  <a:srgbClr val="C00000"/>
                </a:solidFill>
              </a:rPr>
              <a:t>Stimulus</a:t>
            </a:r>
          </a:p>
        </p:txBody>
      </p:sp>
      <p:sp>
        <p:nvSpPr>
          <p:cNvPr id="16" name="Rectangle 15"/>
          <p:cNvSpPr/>
          <p:nvPr/>
        </p:nvSpPr>
        <p:spPr>
          <a:xfrm>
            <a:off x="228600" y="2590800"/>
            <a:ext cx="8229600" cy="369332"/>
          </a:xfrm>
          <a:prstGeom prst="rect">
            <a:avLst/>
          </a:prstGeom>
        </p:spPr>
        <p:txBody>
          <a:bodyPr wrap="square">
            <a:spAutoFit/>
          </a:bodyPr>
          <a:lstStyle/>
          <a:p>
            <a:r>
              <a:rPr lang="en-US" b="1" i="1" dirty="0" smtClean="0">
                <a:solidFill>
                  <a:srgbClr val="002060"/>
                </a:solidFill>
              </a:rPr>
              <a:t>RI.3.6 – </a:t>
            </a:r>
            <a:r>
              <a:rPr lang="en-US" sz="1400" b="1" i="1" dirty="0" smtClean="0">
                <a:solidFill>
                  <a:srgbClr val="C00000"/>
                </a:solidFill>
              </a:rPr>
              <a:t>DOK-3</a:t>
            </a:r>
            <a:r>
              <a:rPr lang="en-US" b="1" i="1" dirty="0" smtClean="0">
                <a:solidFill>
                  <a:srgbClr val="002060"/>
                </a:solidFill>
              </a:rPr>
              <a:t> Distinguish their own point of view from that of the author of a text.</a:t>
            </a:r>
            <a:endParaRPr lang="en-US" b="1" i="1" dirty="0">
              <a:solidFill>
                <a:srgbClr val="002060"/>
              </a:solidFill>
            </a:endParaRPr>
          </a:p>
        </p:txBody>
      </p:sp>
      <p:sp>
        <p:nvSpPr>
          <p:cNvPr id="17" name="TextBox 16"/>
          <p:cNvSpPr txBox="1"/>
          <p:nvPr/>
        </p:nvSpPr>
        <p:spPr>
          <a:xfrm>
            <a:off x="304800" y="3733800"/>
            <a:ext cx="2819400" cy="369332"/>
          </a:xfrm>
          <a:prstGeom prst="rect">
            <a:avLst/>
          </a:prstGeom>
          <a:noFill/>
        </p:spPr>
        <p:txBody>
          <a:bodyPr wrap="square" rtlCol="0">
            <a:spAutoFit/>
          </a:bodyPr>
          <a:lstStyle/>
          <a:p>
            <a:r>
              <a:rPr lang="en-US" b="1" u="sng" dirty="0" smtClean="0">
                <a:solidFill>
                  <a:srgbClr val="C00000"/>
                </a:solidFill>
              </a:rPr>
              <a:t>Standard Specific Stem</a:t>
            </a:r>
            <a:endParaRPr lang="en-US" b="1" u="sng"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59394"/>
                                        </p:tgtEl>
                                        <p:attrNameLst>
                                          <p:attrName>style.visibility</p:attrName>
                                        </p:attrNameLst>
                                      </p:cBhvr>
                                      <p:to>
                                        <p:strVal val="visible"/>
                                      </p:to>
                                    </p:set>
                                    <p:anim calcmode="lin" valueType="num">
                                      <p:cBhvr>
                                        <p:cTn id="7" dur="1000" fill="hold"/>
                                        <p:tgtEl>
                                          <p:spTgt spid="59394"/>
                                        </p:tgtEl>
                                        <p:attrNameLst>
                                          <p:attrName>ppt_w</p:attrName>
                                        </p:attrNameLst>
                                      </p:cBhvr>
                                      <p:tavLst>
                                        <p:tav tm="0">
                                          <p:val>
                                            <p:fltVal val="0"/>
                                          </p:val>
                                        </p:tav>
                                        <p:tav tm="100000">
                                          <p:val>
                                            <p:strVal val="#ppt_w"/>
                                          </p:val>
                                        </p:tav>
                                      </p:tavLst>
                                    </p:anim>
                                    <p:anim calcmode="lin" valueType="num">
                                      <p:cBhvr>
                                        <p:cTn id="8" dur="1000" fill="hold"/>
                                        <p:tgtEl>
                                          <p:spTgt spid="59394"/>
                                        </p:tgtEl>
                                        <p:attrNameLst>
                                          <p:attrName>ppt_h</p:attrName>
                                        </p:attrNameLst>
                                      </p:cBhvr>
                                      <p:tavLst>
                                        <p:tav tm="0">
                                          <p:val>
                                            <p:fltVal val="0"/>
                                          </p:val>
                                        </p:tav>
                                        <p:tav tm="100000">
                                          <p:val>
                                            <p:strVal val="#ppt_h"/>
                                          </p:val>
                                        </p:tav>
                                      </p:tavLst>
                                    </p:anim>
                                    <p:anim calcmode="lin" valueType="num">
                                      <p:cBhvr>
                                        <p:cTn id="9" dur="1000" fill="hold"/>
                                        <p:tgtEl>
                                          <p:spTgt spid="5939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9394"/>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1000" fill="hold"/>
                                        <p:tgtEl>
                                          <p:spTgt spid="14"/>
                                        </p:tgtEl>
                                        <p:attrNameLst>
                                          <p:attrName>ppt_w</p:attrName>
                                        </p:attrNameLst>
                                      </p:cBhvr>
                                      <p:tavLst>
                                        <p:tav tm="0">
                                          <p:val>
                                            <p:fltVal val="0"/>
                                          </p:val>
                                        </p:tav>
                                        <p:tav tm="100000">
                                          <p:val>
                                            <p:strVal val="#ppt_w"/>
                                          </p:val>
                                        </p:tav>
                                      </p:tavLst>
                                    </p:anim>
                                    <p:anim calcmode="lin" valueType="num">
                                      <p:cBhvr>
                                        <p:cTn id="14" dur="1000" fill="hold"/>
                                        <p:tgtEl>
                                          <p:spTgt spid="14"/>
                                        </p:tgtEl>
                                        <p:attrNameLst>
                                          <p:attrName>ppt_h</p:attrName>
                                        </p:attrNameLst>
                                      </p:cBhvr>
                                      <p:tavLst>
                                        <p:tav tm="0">
                                          <p:val>
                                            <p:fltVal val="0"/>
                                          </p:val>
                                        </p:tav>
                                        <p:tav tm="100000">
                                          <p:val>
                                            <p:strVal val="#ppt_h"/>
                                          </p:val>
                                        </p:tav>
                                      </p:tavLst>
                                    </p:anim>
                                    <p:anim calcmode="lin" valueType="num">
                                      <p:cBhvr>
                                        <p:cTn id="15" dur="1000" fill="hold"/>
                                        <p:tgtEl>
                                          <p:spTgt spid="14"/>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1000" fill="hold"/>
                                        <p:tgtEl>
                                          <p:spTgt spid="13"/>
                                        </p:tgtEl>
                                        <p:attrNameLst>
                                          <p:attrName>ppt_w</p:attrName>
                                        </p:attrNameLst>
                                      </p:cBhvr>
                                      <p:tavLst>
                                        <p:tav tm="0">
                                          <p:val>
                                            <p:fltVal val="0"/>
                                          </p:val>
                                        </p:tav>
                                        <p:tav tm="100000">
                                          <p:val>
                                            <p:strVal val="#ppt_w"/>
                                          </p:val>
                                        </p:tav>
                                      </p:tavLst>
                                    </p:anim>
                                    <p:anim calcmode="lin" valueType="num">
                                      <p:cBhvr>
                                        <p:cTn id="22" dur="1000" fill="hold"/>
                                        <p:tgtEl>
                                          <p:spTgt spid="13"/>
                                        </p:tgtEl>
                                        <p:attrNameLst>
                                          <p:attrName>ppt_h</p:attrName>
                                        </p:attrNameLst>
                                      </p:cBhvr>
                                      <p:tavLst>
                                        <p:tav tm="0">
                                          <p:val>
                                            <p:fltVal val="0"/>
                                          </p:val>
                                        </p:tav>
                                        <p:tav tm="100000">
                                          <p:val>
                                            <p:strVal val="#ppt_h"/>
                                          </p:val>
                                        </p:tav>
                                      </p:tavLst>
                                    </p:anim>
                                    <p:anim calcmode="lin" valueType="num">
                                      <p:cBhvr>
                                        <p:cTn id="23" dur="1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1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blinds(horizontal)">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blinds(horizontal)">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17" presetClass="entr" presetSubtype="1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p:cTn id="39" dur="500" fill="hold"/>
                                        <p:tgtEl>
                                          <p:spTgt spid="17"/>
                                        </p:tgtEl>
                                        <p:attrNameLst>
                                          <p:attrName>ppt_w</p:attrName>
                                        </p:attrNameLst>
                                      </p:cBhvr>
                                      <p:tavLst>
                                        <p:tav tm="0">
                                          <p:val>
                                            <p:fltVal val="0"/>
                                          </p:val>
                                        </p:tav>
                                        <p:tav tm="100000">
                                          <p:val>
                                            <p:strVal val="#ppt_w"/>
                                          </p:val>
                                        </p:tav>
                                      </p:tavLst>
                                    </p:anim>
                                    <p:anim calcmode="lin" valueType="num">
                                      <p:cBhvr>
                                        <p:cTn id="40" dur="500" fill="hold"/>
                                        <p:tgtEl>
                                          <p:spTgt spid="17"/>
                                        </p:tgtEl>
                                        <p:attrNameLst>
                                          <p:attrName>ppt_h</p:attrName>
                                        </p:attrNameLst>
                                      </p:cBhvr>
                                      <p:tavLst>
                                        <p:tav tm="0">
                                          <p:val>
                                            <p:strVal val="#ppt_h"/>
                                          </p:val>
                                        </p:tav>
                                        <p:tav tm="100000">
                                          <p:val>
                                            <p:strVal val="#ppt_h"/>
                                          </p:val>
                                        </p:tav>
                                      </p:tavLst>
                                    </p:anim>
                                  </p:childTnLst>
                                </p:cTn>
                              </p:par>
                              <p:par>
                                <p:cTn id="41" presetID="17" presetClass="entr" presetSubtype="10"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blinds(horizontal)">
                                      <p:cBhvr>
                                        <p:cTn id="49" dur="500"/>
                                        <p:tgtEl>
                                          <p:spTgt spid="7"/>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blinds(horizontal)">
                                      <p:cBhvr>
                                        <p:cTn id="54" dur="500"/>
                                        <p:tgtEl>
                                          <p:spTgt spid="10"/>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blinds(horizontal)">
                                      <p:cBhvr>
                                        <p:cTn id="57" dur="500"/>
                                        <p:tgtEl>
                                          <p:spTgt spid="11"/>
                                        </p:tgtEl>
                                      </p:cBhvr>
                                    </p:animEffect>
                                  </p:childTnLst>
                                </p:cTn>
                              </p:par>
                              <p:par>
                                <p:cTn id="58" presetID="34" presetClass="entr" presetSubtype="0" fill="hold" nodeType="withEffect">
                                  <p:stCondLst>
                                    <p:cond delay="0"/>
                                  </p:stCondLst>
                                  <p:childTnLst>
                                    <p:set>
                                      <p:cBhvr>
                                        <p:cTn id="59" dur="1" fill="hold">
                                          <p:stCondLst>
                                            <p:cond delay="0"/>
                                          </p:stCondLst>
                                        </p:cTn>
                                        <p:tgtEl>
                                          <p:spTgt spid="15"/>
                                        </p:tgtEl>
                                        <p:attrNameLst>
                                          <p:attrName>style.visibility</p:attrName>
                                        </p:attrNameLst>
                                      </p:cBhvr>
                                      <p:to>
                                        <p:strVal val="visible"/>
                                      </p:to>
                                    </p:set>
                                    <p:anim from="(-#ppt_w/2)" to="(#ppt_x)" calcmode="lin" valueType="num">
                                      <p:cBhvr>
                                        <p:cTn id="60" dur="600" fill="hold">
                                          <p:stCondLst>
                                            <p:cond delay="0"/>
                                          </p:stCondLst>
                                        </p:cTn>
                                        <p:tgtEl>
                                          <p:spTgt spid="15"/>
                                        </p:tgtEl>
                                        <p:attrNameLst>
                                          <p:attrName>ppt_x</p:attrName>
                                        </p:attrNameLst>
                                      </p:cBhvr>
                                    </p:anim>
                                    <p:anim from="0" to="-1.0" calcmode="lin" valueType="num">
                                      <p:cBhvr>
                                        <p:cTn id="61" dur="200" decel="50000" autoRev="1" fill="hold">
                                          <p:stCondLst>
                                            <p:cond delay="600"/>
                                          </p:stCondLst>
                                        </p:cTn>
                                        <p:tgtEl>
                                          <p:spTgt spid="15"/>
                                        </p:tgtEl>
                                        <p:attrNameLst>
                                          <p:attrName>xshear</p:attrName>
                                        </p:attrNameLst>
                                      </p:cBhvr>
                                    </p:anim>
                                    <p:animScale>
                                      <p:cBhvr>
                                        <p:cTn id="62" dur="200" decel="100000" autoRev="1" fill="hold">
                                          <p:stCondLst>
                                            <p:cond delay="600"/>
                                          </p:stCondLst>
                                        </p:cTn>
                                        <p:tgtEl>
                                          <p:spTgt spid="15"/>
                                        </p:tgtEl>
                                      </p:cBhvr>
                                      <p:from x="100000" y="100000"/>
                                      <p:to x="80000" y="100000"/>
                                    </p:animScale>
                                    <p:anim by="(#ppt_h/3+#ppt_w*0.1)" calcmode="lin" valueType="num">
                                      <p:cBhvr additive="sum">
                                        <p:cTn id="63" dur="200" decel="100000" autoRev="1" fill="hold">
                                          <p:stCondLst>
                                            <p:cond delay="600"/>
                                          </p:stCondLst>
                                        </p:cTn>
                                        <p:tgtEl>
                                          <p:spTgt spid="1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P spid="10" grpId="0"/>
      <p:bldP spid="11" grpId="0" animBg="1"/>
      <p:bldP spid="13" grpId="0" animBg="1"/>
      <p:bldP spid="14" grpId="0" animBg="1"/>
      <p:bldP spid="16"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0" y="6492875"/>
            <a:ext cx="2133600" cy="365125"/>
          </a:xfrm>
        </p:spPr>
        <p:txBody>
          <a:bodyPr/>
          <a:lstStyle/>
          <a:p>
            <a:fld id="{CFD5D40F-7E39-4EC9-B80B-9CBEE1F42653}" type="datetime1">
              <a:rPr lang="en-US" smtClean="0"/>
              <a:pPr/>
              <a:t>9/25/2015</a:t>
            </a:fld>
            <a:endParaRPr lang="en-US" dirty="0"/>
          </a:p>
        </p:txBody>
      </p:sp>
      <p:sp>
        <p:nvSpPr>
          <p:cNvPr id="3" name="Slide Number Placeholder 2"/>
          <p:cNvSpPr>
            <a:spLocks noGrp="1"/>
          </p:cNvSpPr>
          <p:nvPr>
            <p:ph type="sldNum" sz="quarter" idx="12"/>
          </p:nvPr>
        </p:nvSpPr>
        <p:spPr/>
        <p:txBody>
          <a:bodyPr/>
          <a:lstStyle/>
          <a:p>
            <a:fld id="{463BC722-04BD-486E-AE6C-491C0172FC95}" type="slidenum">
              <a:rPr lang="en-US" smtClean="0"/>
              <a:pPr/>
              <a:t>3</a:t>
            </a:fld>
            <a:endParaRPr lang="en-US" dirty="0"/>
          </a:p>
        </p:txBody>
      </p:sp>
      <p:sp>
        <p:nvSpPr>
          <p:cNvPr id="28" name="Rectangle 27"/>
          <p:cNvSpPr/>
          <p:nvPr/>
        </p:nvSpPr>
        <p:spPr>
          <a:xfrm>
            <a:off x="3352800" y="2063710"/>
            <a:ext cx="4191000" cy="646331"/>
          </a:xfrm>
          <a:prstGeom prst="rect">
            <a:avLst/>
          </a:prstGeom>
          <a:solidFill>
            <a:schemeClr val="accent3">
              <a:lumMod val="40000"/>
              <a:lumOff val="60000"/>
            </a:schemeClr>
          </a:solidFill>
          <a:ln w="38100">
            <a:solidFill>
              <a:schemeClr val="accent3">
                <a:lumMod val="50000"/>
              </a:schemeClr>
            </a:solidFill>
          </a:ln>
        </p:spPr>
        <p:txBody>
          <a:bodyPr wrap="square">
            <a:spAutoFit/>
          </a:bodyPr>
          <a:lstStyle/>
          <a:p>
            <a:pPr algn="ctr"/>
            <a:r>
              <a:rPr lang="en-US" b="1" dirty="0" smtClean="0">
                <a:solidFill>
                  <a:srgbClr val="C00000"/>
                </a:solidFill>
              </a:rPr>
              <a:t>Guidelines for Writing </a:t>
            </a:r>
            <a:r>
              <a:rPr lang="en-US" b="1" u="sng" dirty="0" smtClean="0">
                <a:solidFill>
                  <a:srgbClr val="C00000"/>
                </a:solidFill>
              </a:rPr>
              <a:t>SR</a:t>
            </a:r>
            <a:r>
              <a:rPr lang="en-US" b="1" dirty="0" smtClean="0">
                <a:solidFill>
                  <a:srgbClr val="C00000"/>
                </a:solidFill>
              </a:rPr>
              <a:t> Questions</a:t>
            </a:r>
          </a:p>
          <a:p>
            <a:pPr algn="ctr"/>
            <a:r>
              <a:rPr lang="en-US" b="1" i="1" dirty="0" smtClean="0">
                <a:solidFill>
                  <a:srgbClr val="002060"/>
                </a:solidFill>
              </a:rPr>
              <a:t>(multiple choice questions)</a:t>
            </a:r>
            <a:endParaRPr lang="en-US" i="1" dirty="0" smtClean="0">
              <a:solidFill>
                <a:srgbClr val="002060"/>
              </a:solidFill>
            </a:endParaRPr>
          </a:p>
        </p:txBody>
      </p:sp>
      <p:graphicFrame>
        <p:nvGraphicFramePr>
          <p:cNvPr id="29" name="Table 28"/>
          <p:cNvGraphicFramePr>
            <a:graphicFrameLocks noGrp="1"/>
          </p:cNvGraphicFramePr>
          <p:nvPr/>
        </p:nvGraphicFramePr>
        <p:xfrm>
          <a:off x="3352800" y="2788920"/>
          <a:ext cx="4191000" cy="2849880"/>
        </p:xfrm>
        <a:graphic>
          <a:graphicData uri="http://schemas.openxmlformats.org/drawingml/2006/table">
            <a:tbl>
              <a:tblPr firstRow="1" bandRow="1">
                <a:tableStyleId>{5940675A-B579-460E-94D1-54222C63F5DA}</a:tableStyleId>
              </a:tblPr>
              <a:tblGrid>
                <a:gridCol w="2095500"/>
                <a:gridCol w="2095500"/>
              </a:tblGrid>
              <a:tr h="2849880">
                <a:tc>
                  <a:txBody>
                    <a:bodyPr/>
                    <a:lstStyle/>
                    <a:p>
                      <a:endParaRPr lang="en-US" dirty="0"/>
                    </a:p>
                  </a:txBody>
                  <a:tcPr/>
                </a:tc>
                <a:tc>
                  <a:txBody>
                    <a:bodyPr/>
                    <a:lstStyle/>
                    <a:p>
                      <a:endParaRPr lang="en-US" dirty="0"/>
                    </a:p>
                  </a:txBody>
                  <a:tcPr/>
                </a:tc>
              </a:tr>
            </a:tbl>
          </a:graphicData>
        </a:graphic>
      </p:graphicFrame>
      <p:pic>
        <p:nvPicPr>
          <p:cNvPr id="1026" name="Picture 2" descr="C:\Documents and Settings\Owner\Local Settings\Temporary Internet Files\Content.IE5\FH6EVO2I\MC900433818[1].png"/>
          <p:cNvPicPr>
            <a:picLocks noChangeAspect="1" noChangeArrowheads="1"/>
          </p:cNvPicPr>
          <p:nvPr/>
        </p:nvPicPr>
        <p:blipFill>
          <a:blip r:embed="rId3" cstate="print"/>
          <a:srcRect/>
          <a:stretch>
            <a:fillRect/>
          </a:stretch>
        </p:blipFill>
        <p:spPr bwMode="auto">
          <a:xfrm>
            <a:off x="6647796" y="1234966"/>
            <a:ext cx="838200" cy="838200"/>
          </a:xfrm>
          <a:prstGeom prst="rect">
            <a:avLst/>
          </a:prstGeom>
          <a:noFill/>
        </p:spPr>
      </p:pic>
      <p:pic>
        <p:nvPicPr>
          <p:cNvPr id="1027" name="Picture 3" descr="C:\Documents and Settings\Owner\Local Settings\Temporary Internet Files\Content.IE5\ZHCKG5LE\MC900433823[1].png"/>
          <p:cNvPicPr>
            <a:picLocks noChangeAspect="1" noChangeArrowheads="1"/>
          </p:cNvPicPr>
          <p:nvPr/>
        </p:nvPicPr>
        <p:blipFill>
          <a:blip r:embed="rId4" cstate="print"/>
          <a:srcRect/>
          <a:stretch>
            <a:fillRect/>
          </a:stretch>
        </p:blipFill>
        <p:spPr bwMode="auto">
          <a:xfrm>
            <a:off x="3429000" y="1219200"/>
            <a:ext cx="838200" cy="838200"/>
          </a:xfrm>
          <a:prstGeom prst="rect">
            <a:avLst/>
          </a:prstGeom>
          <a:noFill/>
        </p:spPr>
      </p:pic>
      <p:sp>
        <p:nvSpPr>
          <p:cNvPr id="31" name="TextBox 30"/>
          <p:cNvSpPr txBox="1"/>
          <p:nvPr/>
        </p:nvSpPr>
        <p:spPr>
          <a:xfrm>
            <a:off x="3429000" y="914400"/>
            <a:ext cx="838200" cy="369332"/>
          </a:xfrm>
          <a:prstGeom prst="rect">
            <a:avLst/>
          </a:prstGeom>
          <a:noFill/>
        </p:spPr>
        <p:txBody>
          <a:bodyPr wrap="square" rtlCol="0">
            <a:spAutoFit/>
          </a:bodyPr>
          <a:lstStyle/>
          <a:p>
            <a:r>
              <a:rPr lang="en-US" b="1" dirty="0" smtClean="0">
                <a:solidFill>
                  <a:srgbClr val="FFC000"/>
                </a:solidFill>
                <a:effectLst>
                  <a:outerShdw blurRad="38100" dist="38100" dir="2700000" algn="tl">
                    <a:srgbClr val="000000">
                      <a:alpha val="43137"/>
                    </a:srgbClr>
                  </a:outerShdw>
                </a:effectLst>
              </a:rPr>
              <a:t>Good </a:t>
            </a:r>
            <a:endParaRPr lang="en-US" b="1" dirty="0">
              <a:solidFill>
                <a:srgbClr val="FFC000"/>
              </a:solidFill>
              <a:effectLst>
                <a:outerShdw blurRad="38100" dist="38100" dir="2700000" algn="tl">
                  <a:srgbClr val="000000">
                    <a:alpha val="43137"/>
                  </a:srgbClr>
                </a:outerShdw>
              </a:effectLst>
            </a:endParaRPr>
          </a:p>
        </p:txBody>
      </p:sp>
      <p:sp>
        <p:nvSpPr>
          <p:cNvPr id="32" name="TextBox 31"/>
          <p:cNvSpPr txBox="1"/>
          <p:nvPr/>
        </p:nvSpPr>
        <p:spPr>
          <a:xfrm>
            <a:off x="6647796" y="685800"/>
            <a:ext cx="838200" cy="646331"/>
          </a:xfrm>
          <a:prstGeom prst="rect">
            <a:avLst/>
          </a:prstGeom>
          <a:noFill/>
        </p:spPr>
        <p:txBody>
          <a:bodyPr wrap="square" rtlCol="0">
            <a:spAutoFit/>
          </a:bodyPr>
          <a:lstStyle/>
          <a:p>
            <a:r>
              <a:rPr lang="en-US" b="1" dirty="0" smtClean="0">
                <a:solidFill>
                  <a:srgbClr val="0070C0"/>
                </a:solidFill>
                <a:effectLst>
                  <a:outerShdw blurRad="38100" dist="38100" dir="2700000" algn="tl">
                    <a:srgbClr val="000000">
                      <a:alpha val="43137"/>
                    </a:srgbClr>
                  </a:outerShdw>
                </a:effectLst>
              </a:rPr>
              <a:t>Not so Good</a:t>
            </a:r>
            <a:endParaRPr lang="en-US" b="1" dirty="0">
              <a:solidFill>
                <a:srgbClr val="0070C0"/>
              </a:solidFill>
              <a:effectLst>
                <a:outerShdw blurRad="38100" dist="38100" dir="2700000" algn="tl">
                  <a:srgbClr val="000000">
                    <a:alpha val="43137"/>
                  </a:srgbClr>
                </a:outerShdw>
              </a:effectLst>
            </a:endParaRPr>
          </a:p>
        </p:txBody>
      </p:sp>
      <p:sp>
        <p:nvSpPr>
          <p:cNvPr id="33" name="Rectangle 32"/>
          <p:cNvSpPr/>
          <p:nvPr/>
        </p:nvSpPr>
        <p:spPr>
          <a:xfrm>
            <a:off x="914400" y="1447800"/>
            <a:ext cx="1905000" cy="1905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5425" indent="-225425">
              <a:buAutoNum type="arabicPeriod"/>
            </a:pPr>
            <a:r>
              <a:rPr lang="en-US" sz="1600" b="1" dirty="0" smtClean="0">
                <a:solidFill>
                  <a:srgbClr val="0070C0"/>
                </a:solidFill>
                <a:effectLst>
                  <a:outerShdw blurRad="38100" dist="38100" dir="2700000" algn="tl">
                    <a:srgbClr val="000000">
                      <a:alpha val="43137"/>
                    </a:srgbClr>
                  </a:outerShdw>
                </a:effectLst>
              </a:rPr>
              <a:t>What was Thomas Edison’s first successful patent?</a:t>
            </a:r>
          </a:p>
          <a:p>
            <a:pPr marL="225425" indent="-225425">
              <a:buAutoNum type="alphaLcPeriod"/>
            </a:pPr>
            <a:r>
              <a:rPr lang="en-US" sz="1600" b="1" dirty="0" smtClean="0">
                <a:solidFill>
                  <a:srgbClr val="0070C0"/>
                </a:solidFill>
                <a:effectLst>
                  <a:outerShdw blurRad="38100" dist="38100" dir="2700000" algn="tl">
                    <a:srgbClr val="000000">
                      <a:alpha val="43137"/>
                    </a:srgbClr>
                  </a:outerShdw>
                </a:effectLst>
              </a:rPr>
              <a:t>phonograph</a:t>
            </a:r>
          </a:p>
          <a:p>
            <a:pPr marL="225425" indent="-225425">
              <a:buAutoNum type="alphaLcPeriod"/>
            </a:pPr>
            <a:r>
              <a:rPr lang="en-US" sz="1600" b="1" dirty="0" smtClean="0">
                <a:solidFill>
                  <a:srgbClr val="0070C0"/>
                </a:solidFill>
                <a:effectLst>
                  <a:outerShdw blurRad="38100" dist="38100" dir="2700000" algn="tl">
                    <a:srgbClr val="000000">
                      <a:alpha val="43137"/>
                    </a:srgbClr>
                  </a:outerShdw>
                </a:effectLst>
              </a:rPr>
              <a:t>Nike shoes</a:t>
            </a:r>
            <a:endParaRPr lang="en-US" sz="1600" b="1" dirty="0">
              <a:solidFill>
                <a:srgbClr val="0070C0"/>
              </a:solidFill>
              <a:effectLst>
                <a:outerShdw blurRad="38100" dist="38100" dir="2700000" algn="tl">
                  <a:srgbClr val="000000">
                    <a:alpha val="43137"/>
                  </a:srgbClr>
                </a:outerShdw>
              </a:effectLst>
            </a:endParaRPr>
          </a:p>
        </p:txBody>
      </p:sp>
      <p:sp>
        <p:nvSpPr>
          <p:cNvPr id="34" name="Rectangle 33"/>
          <p:cNvSpPr/>
          <p:nvPr/>
        </p:nvSpPr>
        <p:spPr>
          <a:xfrm>
            <a:off x="914400" y="3657600"/>
            <a:ext cx="1905000" cy="1905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5425" indent="-225425">
              <a:buAutoNum type="arabicPeriod"/>
            </a:pPr>
            <a:r>
              <a:rPr lang="en-US" sz="1600" b="1" dirty="0" smtClean="0">
                <a:solidFill>
                  <a:srgbClr val="0070C0"/>
                </a:solidFill>
                <a:effectLst>
                  <a:outerShdw blurRad="38100" dist="38100" dir="2700000" algn="tl">
                    <a:srgbClr val="000000">
                      <a:alpha val="43137"/>
                    </a:srgbClr>
                  </a:outerShdw>
                </a:effectLst>
              </a:rPr>
              <a:t>What was Thomas Edison’s first successful patent?</a:t>
            </a:r>
          </a:p>
          <a:p>
            <a:pPr marL="225425" indent="-225425">
              <a:buAutoNum type="alphaLcPeriod"/>
            </a:pPr>
            <a:r>
              <a:rPr lang="en-US" sz="1600" b="1" dirty="0" smtClean="0">
                <a:solidFill>
                  <a:srgbClr val="0070C0"/>
                </a:solidFill>
                <a:effectLst>
                  <a:outerShdw blurRad="38100" dist="38100" dir="2700000" algn="tl">
                    <a:srgbClr val="000000">
                      <a:alpha val="43137"/>
                    </a:srgbClr>
                  </a:outerShdw>
                </a:effectLst>
              </a:rPr>
              <a:t>phonograph</a:t>
            </a:r>
          </a:p>
          <a:p>
            <a:pPr marL="225425" indent="-225425">
              <a:buAutoNum type="alphaLcPeriod"/>
            </a:pPr>
            <a:r>
              <a:rPr lang="en-US" sz="1600" b="1" dirty="0" smtClean="0">
                <a:solidFill>
                  <a:srgbClr val="0070C0"/>
                </a:solidFill>
                <a:effectLst>
                  <a:outerShdw blurRad="38100" dist="38100" dir="2700000" algn="tl">
                    <a:srgbClr val="000000">
                      <a:alpha val="43137"/>
                    </a:srgbClr>
                  </a:outerShdw>
                </a:effectLst>
              </a:rPr>
              <a:t>Electric light</a:t>
            </a:r>
            <a:endParaRPr lang="en-US" sz="1600" b="1" dirty="0">
              <a:solidFill>
                <a:srgbClr val="0070C0"/>
              </a:solidFill>
              <a:effectLst>
                <a:outerShdw blurRad="38100" dist="38100" dir="2700000" algn="tl">
                  <a:srgbClr val="000000">
                    <a:alpha val="43137"/>
                  </a:srgbClr>
                </a:outerShdw>
              </a:effectLst>
            </a:endParaRPr>
          </a:p>
        </p:txBody>
      </p:sp>
      <p:sp>
        <p:nvSpPr>
          <p:cNvPr id="45" name="Rectangle 44"/>
          <p:cNvSpPr/>
          <p:nvPr/>
        </p:nvSpPr>
        <p:spPr>
          <a:xfrm>
            <a:off x="914400" y="1524000"/>
            <a:ext cx="1905000" cy="1905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b="1" dirty="0" smtClean="0">
              <a:solidFill>
                <a:srgbClr val="0070C0"/>
              </a:solidFill>
              <a:effectLst>
                <a:outerShdw blurRad="38100" dist="38100" dir="2700000" algn="tl">
                  <a:srgbClr val="000000">
                    <a:alpha val="43137"/>
                  </a:srgbClr>
                </a:outerShdw>
              </a:effectLst>
            </a:endParaRPr>
          </a:p>
          <a:p>
            <a:r>
              <a:rPr lang="en-US" sz="1600" b="1" dirty="0" smtClean="0">
                <a:solidFill>
                  <a:srgbClr val="0070C0"/>
                </a:solidFill>
                <a:effectLst>
                  <a:outerShdw blurRad="38100" dist="38100" dir="2700000" algn="tl">
                    <a:srgbClr val="000000">
                      <a:alpha val="43137"/>
                    </a:srgbClr>
                  </a:outerShdw>
                </a:effectLst>
              </a:rPr>
              <a:t>2. What is the main topic about frogs’ survival in this passage?</a:t>
            </a:r>
          </a:p>
          <a:p>
            <a:pPr marL="342900" indent="-342900"/>
            <a:endParaRPr lang="en-US" sz="1600" b="1" dirty="0" smtClean="0">
              <a:solidFill>
                <a:srgbClr val="0070C0"/>
              </a:solidFill>
              <a:effectLst>
                <a:outerShdw blurRad="38100" dist="38100" dir="2700000" algn="tl">
                  <a:srgbClr val="000000">
                    <a:alpha val="43137"/>
                  </a:srgbClr>
                </a:outerShdw>
              </a:effectLst>
            </a:endParaRPr>
          </a:p>
          <a:p>
            <a:pPr marL="342900" indent="-342900"/>
            <a:endParaRPr lang="en-US" sz="1600" b="1" dirty="0" smtClean="0">
              <a:solidFill>
                <a:srgbClr val="0070C0"/>
              </a:solidFill>
              <a:effectLst>
                <a:outerShdw blurRad="38100" dist="38100" dir="2700000" algn="tl">
                  <a:srgbClr val="000000">
                    <a:alpha val="43137"/>
                  </a:srgbClr>
                </a:outerShdw>
              </a:effectLst>
            </a:endParaRPr>
          </a:p>
        </p:txBody>
      </p:sp>
      <p:sp>
        <p:nvSpPr>
          <p:cNvPr id="46" name="Rectangle 45"/>
          <p:cNvSpPr/>
          <p:nvPr/>
        </p:nvSpPr>
        <p:spPr>
          <a:xfrm>
            <a:off x="914400" y="3733800"/>
            <a:ext cx="1905000" cy="1905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0" b="1" dirty="0" smtClean="0">
              <a:solidFill>
                <a:srgbClr val="0070C0"/>
              </a:solidFill>
              <a:effectLst>
                <a:outerShdw blurRad="38100" dist="38100" dir="2700000" algn="tl">
                  <a:srgbClr val="000000">
                    <a:alpha val="43137"/>
                  </a:srgbClr>
                </a:outerShdw>
              </a:effectLst>
            </a:endParaRPr>
          </a:p>
          <a:p>
            <a:endParaRPr lang="en-US" sz="1700" b="1" dirty="0" smtClean="0">
              <a:solidFill>
                <a:srgbClr val="0070C0"/>
              </a:solidFill>
              <a:effectLst>
                <a:outerShdw blurRad="38100" dist="38100" dir="2700000" algn="tl">
                  <a:srgbClr val="000000">
                    <a:alpha val="43137"/>
                  </a:srgbClr>
                </a:outerShdw>
              </a:effectLst>
            </a:endParaRPr>
          </a:p>
          <a:p>
            <a:r>
              <a:rPr lang="en-US" sz="1700" b="1" dirty="0" smtClean="0">
                <a:solidFill>
                  <a:srgbClr val="0070C0"/>
                </a:solidFill>
                <a:effectLst>
                  <a:outerShdw blurRad="38100" dist="38100" dir="2700000" algn="tl">
                    <a:srgbClr val="000000">
                      <a:alpha val="43137"/>
                    </a:srgbClr>
                  </a:outerShdw>
                </a:effectLst>
              </a:rPr>
              <a:t>2.  What is the main topic of this passage?</a:t>
            </a:r>
          </a:p>
          <a:p>
            <a:pPr marL="342900" indent="-342900" algn="ctr">
              <a:buAutoNum type="alphaUcPeriod"/>
            </a:pPr>
            <a:endParaRPr lang="en-US" sz="1700" b="1" dirty="0" smtClean="0">
              <a:solidFill>
                <a:srgbClr val="0070C0"/>
              </a:solidFill>
              <a:effectLst>
                <a:outerShdw blurRad="38100" dist="38100" dir="2700000" algn="tl">
                  <a:srgbClr val="000000">
                    <a:alpha val="43137"/>
                  </a:srgbClr>
                </a:outerShdw>
              </a:effectLst>
            </a:endParaRPr>
          </a:p>
          <a:p>
            <a:pPr algn="ctr"/>
            <a:endParaRPr lang="en-US" b="1" dirty="0">
              <a:solidFill>
                <a:srgbClr val="0070C0"/>
              </a:solidFill>
              <a:effectLst>
                <a:outerShdw blurRad="38100" dist="38100" dir="2700000" algn="tl">
                  <a:srgbClr val="000000">
                    <a:alpha val="43137"/>
                  </a:srgbClr>
                </a:outerShdw>
              </a:effectLst>
            </a:endParaRPr>
          </a:p>
        </p:txBody>
      </p:sp>
      <p:sp>
        <p:nvSpPr>
          <p:cNvPr id="47" name="Rectangle 46"/>
          <p:cNvSpPr/>
          <p:nvPr/>
        </p:nvSpPr>
        <p:spPr>
          <a:xfrm>
            <a:off x="914400" y="1447800"/>
            <a:ext cx="1905000" cy="1905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500" b="1" dirty="0" smtClean="0">
              <a:solidFill>
                <a:srgbClr val="0070C0"/>
              </a:solidFill>
              <a:effectLst>
                <a:outerShdw blurRad="38100" dist="38100" dir="2700000" algn="tl">
                  <a:srgbClr val="000000">
                    <a:alpha val="43137"/>
                  </a:srgbClr>
                </a:outerShdw>
              </a:effectLst>
            </a:endParaRPr>
          </a:p>
          <a:p>
            <a:r>
              <a:rPr lang="en-US" sz="1500" b="1" dirty="0" smtClean="0">
                <a:solidFill>
                  <a:srgbClr val="0070C0"/>
                </a:solidFill>
                <a:effectLst>
                  <a:outerShdw blurRad="38100" dist="38100" dir="2700000" algn="tl">
                    <a:srgbClr val="000000">
                      <a:alpha val="43137"/>
                    </a:srgbClr>
                  </a:outerShdw>
                </a:effectLst>
              </a:rPr>
              <a:t>3. What should you do when your body adapts to your exercise load?</a:t>
            </a:r>
          </a:p>
          <a:p>
            <a:pPr marL="342900" indent="-342900">
              <a:buAutoNum type="alphaLcPeriod"/>
            </a:pPr>
            <a:r>
              <a:rPr lang="en-US" sz="1500" b="1" dirty="0" smtClean="0">
                <a:solidFill>
                  <a:srgbClr val="0070C0"/>
                </a:solidFill>
                <a:effectLst>
                  <a:outerShdw blurRad="38100" dist="38100" dir="2700000" algn="tl">
                    <a:srgbClr val="000000">
                      <a:alpha val="43137"/>
                    </a:srgbClr>
                  </a:outerShdw>
                </a:effectLst>
              </a:rPr>
              <a:t>decrease...</a:t>
            </a:r>
          </a:p>
          <a:p>
            <a:pPr marL="342900" indent="-342900">
              <a:buAutoNum type="alphaLcPeriod"/>
            </a:pPr>
            <a:r>
              <a:rPr lang="en-US" sz="1500" b="1" dirty="0" smtClean="0">
                <a:solidFill>
                  <a:srgbClr val="0070C0"/>
                </a:solidFill>
                <a:effectLst>
                  <a:outerShdw blurRad="38100" dist="38100" dir="2700000" algn="tl">
                    <a:srgbClr val="000000">
                      <a:alpha val="43137"/>
                    </a:srgbClr>
                  </a:outerShdw>
                </a:effectLst>
              </a:rPr>
              <a:t>increase....</a:t>
            </a:r>
          </a:p>
          <a:p>
            <a:pPr marL="342900" indent="-342900">
              <a:buAutoNum type="alphaLcPeriod"/>
            </a:pPr>
            <a:r>
              <a:rPr lang="en-US" sz="1500" b="1" dirty="0" smtClean="0">
                <a:solidFill>
                  <a:srgbClr val="0070C0"/>
                </a:solidFill>
                <a:effectLst>
                  <a:outerShdw blurRad="38100" dist="38100" dir="2700000" algn="tl">
                    <a:srgbClr val="000000">
                      <a:alpha val="43137"/>
                    </a:srgbClr>
                  </a:outerShdw>
                </a:effectLst>
              </a:rPr>
              <a:t>change....</a:t>
            </a:r>
          </a:p>
          <a:p>
            <a:pPr marL="342900" indent="-342900">
              <a:buAutoNum type="alphaLcPeriod"/>
            </a:pPr>
            <a:r>
              <a:rPr lang="en-US" sz="1500" b="1" dirty="0" smtClean="0">
                <a:solidFill>
                  <a:srgbClr val="0070C0"/>
                </a:solidFill>
                <a:effectLst>
                  <a:outerShdw blurRad="38100" dist="38100" dir="2700000" algn="tl">
                    <a:srgbClr val="000000">
                      <a:alpha val="43137"/>
                    </a:srgbClr>
                  </a:outerShdw>
                </a:effectLst>
              </a:rPr>
              <a:t>remain....</a:t>
            </a:r>
          </a:p>
          <a:p>
            <a:pPr marL="342900" indent="-342900">
              <a:buAutoNum type="alphaLcPeriod"/>
            </a:pPr>
            <a:endParaRPr lang="en-US" sz="1500" b="1" dirty="0" smtClean="0">
              <a:solidFill>
                <a:srgbClr val="0070C0"/>
              </a:solidFill>
              <a:effectLst>
                <a:outerShdw blurRad="38100" dist="38100" dir="2700000" algn="tl">
                  <a:srgbClr val="000000">
                    <a:alpha val="43137"/>
                  </a:srgbClr>
                </a:outerShdw>
              </a:effectLst>
            </a:endParaRPr>
          </a:p>
        </p:txBody>
      </p:sp>
      <p:sp>
        <p:nvSpPr>
          <p:cNvPr id="48" name="Rectangle 47"/>
          <p:cNvSpPr/>
          <p:nvPr/>
        </p:nvSpPr>
        <p:spPr>
          <a:xfrm>
            <a:off x="914400" y="3581400"/>
            <a:ext cx="1905000" cy="19812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b="1" dirty="0" smtClean="0">
              <a:solidFill>
                <a:srgbClr val="0070C0"/>
              </a:solidFill>
              <a:effectLst>
                <a:outerShdw blurRad="38100" dist="38100" dir="2700000" algn="tl">
                  <a:srgbClr val="000000">
                    <a:alpha val="43137"/>
                  </a:srgbClr>
                </a:outerShdw>
              </a:effectLst>
            </a:endParaRPr>
          </a:p>
          <a:p>
            <a:pPr marL="166688" indent="-166688">
              <a:buAutoNum type="arabicPeriod" startAt="3"/>
            </a:pPr>
            <a:endParaRPr lang="en-US" sz="1500" b="1" dirty="0" smtClean="0">
              <a:solidFill>
                <a:srgbClr val="0070C0"/>
              </a:solidFill>
              <a:effectLst>
                <a:outerShdw blurRad="38100" dist="38100" dir="2700000" algn="tl">
                  <a:srgbClr val="000000">
                    <a:alpha val="43137"/>
                  </a:srgbClr>
                </a:outerShdw>
              </a:effectLst>
            </a:endParaRPr>
          </a:p>
          <a:p>
            <a:pPr marL="166688" indent="-166688">
              <a:buAutoNum type="arabicPeriod" startAt="3"/>
            </a:pPr>
            <a:r>
              <a:rPr lang="en-US" sz="1500" b="1" dirty="0" smtClean="0">
                <a:solidFill>
                  <a:srgbClr val="0070C0"/>
                </a:solidFill>
                <a:effectLst>
                  <a:outerShdw blurRad="38100" dist="38100" dir="2700000" algn="tl">
                    <a:srgbClr val="000000">
                      <a:alpha val="43137"/>
                    </a:srgbClr>
                  </a:outerShdw>
                </a:effectLst>
              </a:rPr>
              <a:t>What do you do when your body adapts to your exercise load?</a:t>
            </a:r>
          </a:p>
          <a:p>
            <a:pPr marL="166688" indent="-166688">
              <a:buAutoNum type="alphaLcPeriod"/>
            </a:pPr>
            <a:r>
              <a:rPr lang="en-US" sz="1500" b="1" dirty="0" smtClean="0">
                <a:solidFill>
                  <a:srgbClr val="0070C0"/>
                </a:solidFill>
                <a:effectLst>
                  <a:outerShdw blurRad="38100" dist="38100" dir="2700000" algn="tl">
                    <a:srgbClr val="000000">
                      <a:alpha val="43137"/>
                    </a:srgbClr>
                  </a:outerShdw>
                </a:effectLst>
              </a:rPr>
              <a:t>You should...</a:t>
            </a:r>
          </a:p>
          <a:p>
            <a:pPr marL="166688" indent="-166688">
              <a:buAutoNum type="alphaLcPeriod"/>
            </a:pPr>
            <a:r>
              <a:rPr lang="en-US" sz="1500" b="1" dirty="0" smtClean="0">
                <a:solidFill>
                  <a:srgbClr val="0070C0"/>
                </a:solidFill>
                <a:effectLst>
                  <a:outerShdw blurRad="38100" dist="38100" dir="2700000" algn="tl">
                    <a:srgbClr val="000000">
                      <a:alpha val="43137"/>
                    </a:srgbClr>
                  </a:outerShdw>
                </a:effectLst>
              </a:rPr>
              <a:t>You should...</a:t>
            </a:r>
          </a:p>
          <a:p>
            <a:pPr marL="166688" indent="-166688">
              <a:buAutoNum type="alphaLcPeriod"/>
            </a:pPr>
            <a:r>
              <a:rPr lang="en-US" sz="1500" b="1" dirty="0" smtClean="0">
                <a:solidFill>
                  <a:srgbClr val="0070C0"/>
                </a:solidFill>
                <a:effectLst>
                  <a:outerShdw blurRad="38100" dist="38100" dir="2700000" algn="tl">
                    <a:srgbClr val="000000">
                      <a:alpha val="43137"/>
                    </a:srgbClr>
                  </a:outerShdw>
                </a:effectLst>
              </a:rPr>
              <a:t>You should...</a:t>
            </a:r>
          </a:p>
          <a:p>
            <a:pPr marL="166688" indent="-166688">
              <a:buAutoNum type="alphaLcPeriod"/>
            </a:pPr>
            <a:r>
              <a:rPr lang="en-US" sz="1500" b="1" dirty="0" smtClean="0">
                <a:solidFill>
                  <a:srgbClr val="0070C0"/>
                </a:solidFill>
                <a:effectLst>
                  <a:outerShdw blurRad="38100" dist="38100" dir="2700000" algn="tl">
                    <a:srgbClr val="000000">
                      <a:alpha val="43137"/>
                    </a:srgbClr>
                  </a:outerShdw>
                </a:effectLst>
              </a:rPr>
              <a:t>You should...</a:t>
            </a:r>
          </a:p>
          <a:p>
            <a:pPr marL="342900" indent="-342900" algn="ctr">
              <a:buAutoNum type="alphaLcPeriod"/>
            </a:pPr>
            <a:endParaRPr lang="en-US" sz="1500" b="1" dirty="0" smtClean="0">
              <a:solidFill>
                <a:srgbClr val="0070C0"/>
              </a:solidFill>
              <a:effectLst>
                <a:outerShdw blurRad="38100" dist="38100" dir="2700000" algn="tl">
                  <a:srgbClr val="000000">
                    <a:alpha val="43137"/>
                  </a:srgbClr>
                </a:outerShdw>
              </a:effectLst>
            </a:endParaRPr>
          </a:p>
          <a:p>
            <a:pPr algn="ctr"/>
            <a:endParaRPr lang="en-US" sz="1500" b="1" dirty="0">
              <a:solidFill>
                <a:srgbClr val="0070C0"/>
              </a:solidFill>
              <a:effectLst>
                <a:outerShdw blurRad="38100" dist="38100" dir="2700000" algn="tl">
                  <a:srgbClr val="000000">
                    <a:alpha val="43137"/>
                  </a:srgbClr>
                </a:outerShdw>
              </a:effectLst>
            </a:endParaRPr>
          </a:p>
        </p:txBody>
      </p:sp>
      <p:sp>
        <p:nvSpPr>
          <p:cNvPr id="49" name="Rectangle 48"/>
          <p:cNvSpPr/>
          <p:nvPr/>
        </p:nvSpPr>
        <p:spPr>
          <a:xfrm>
            <a:off x="914400" y="1447800"/>
            <a:ext cx="1905000" cy="1905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effectLst>
                  <a:outerShdw blurRad="38100" dist="38100" dir="2700000" algn="tl">
                    <a:srgbClr val="000000">
                      <a:alpha val="43137"/>
                    </a:srgbClr>
                  </a:outerShdw>
                </a:effectLst>
              </a:rPr>
              <a:t>4. Which of the following is an Irish poet?</a:t>
            </a:r>
            <a:endParaRPr lang="en-US" b="1" dirty="0">
              <a:solidFill>
                <a:srgbClr val="0070C0"/>
              </a:solidFill>
              <a:effectLst>
                <a:outerShdw blurRad="38100" dist="38100" dir="2700000" algn="tl">
                  <a:srgbClr val="000000">
                    <a:alpha val="43137"/>
                  </a:srgbClr>
                </a:outerShdw>
              </a:effectLst>
            </a:endParaRPr>
          </a:p>
        </p:txBody>
      </p:sp>
      <p:sp>
        <p:nvSpPr>
          <p:cNvPr id="50" name="Rectangle 49"/>
          <p:cNvSpPr/>
          <p:nvPr/>
        </p:nvSpPr>
        <p:spPr>
          <a:xfrm>
            <a:off x="931225" y="3581400"/>
            <a:ext cx="1905000" cy="1905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effectLst>
                  <a:outerShdw blurRad="38100" dist="38100" dir="2700000" algn="tl">
                    <a:srgbClr val="000000">
                      <a:alpha val="43137"/>
                    </a:srgbClr>
                  </a:outerShdw>
                </a:effectLst>
              </a:rPr>
              <a:t>4. Which of the following is not an Irish poet?</a:t>
            </a:r>
          </a:p>
        </p:txBody>
      </p:sp>
      <p:sp>
        <p:nvSpPr>
          <p:cNvPr id="51" name="Rectangle 50"/>
          <p:cNvSpPr/>
          <p:nvPr/>
        </p:nvSpPr>
        <p:spPr>
          <a:xfrm>
            <a:off x="914400" y="1524000"/>
            <a:ext cx="1905000" cy="1905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effectLst>
                  <a:outerShdw blurRad="38100" dist="38100" dir="2700000" algn="tl">
                    <a:srgbClr val="000000">
                      <a:alpha val="43137"/>
                    </a:srgbClr>
                  </a:outerShdw>
                </a:effectLst>
              </a:rPr>
              <a:t>5. The speed of light is....</a:t>
            </a:r>
            <a:endParaRPr lang="en-US" b="1" dirty="0">
              <a:solidFill>
                <a:srgbClr val="0070C0"/>
              </a:solidFill>
              <a:effectLst>
                <a:outerShdw blurRad="38100" dist="38100" dir="2700000" algn="tl">
                  <a:srgbClr val="000000">
                    <a:alpha val="43137"/>
                  </a:srgbClr>
                </a:outerShdw>
              </a:effectLst>
            </a:endParaRPr>
          </a:p>
        </p:txBody>
      </p:sp>
      <p:sp>
        <p:nvSpPr>
          <p:cNvPr id="52" name="Rectangle 51"/>
          <p:cNvSpPr/>
          <p:nvPr/>
        </p:nvSpPr>
        <p:spPr>
          <a:xfrm>
            <a:off x="914400" y="3657600"/>
            <a:ext cx="1905000" cy="1905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70C0"/>
                </a:solidFill>
                <a:effectLst>
                  <a:outerShdw blurRad="38100" dist="38100" dir="2700000" algn="tl">
                    <a:srgbClr val="000000">
                      <a:alpha val="43137"/>
                    </a:srgbClr>
                  </a:outerShdw>
                </a:effectLst>
              </a:rPr>
              <a:t>5. What is the speed of light?</a:t>
            </a:r>
            <a:endParaRPr lang="en-US" b="1" dirty="0">
              <a:solidFill>
                <a:srgbClr val="0070C0"/>
              </a:solidFill>
              <a:effectLst>
                <a:outerShdw blurRad="38100" dist="38100" dir="2700000" algn="tl">
                  <a:srgbClr val="000000">
                    <a:alpha val="43137"/>
                  </a:srgbClr>
                </a:outerShdw>
              </a:effectLst>
            </a:endParaRPr>
          </a:p>
        </p:txBody>
      </p:sp>
      <p:sp>
        <p:nvSpPr>
          <p:cNvPr id="53" name="Rectangle 52"/>
          <p:cNvSpPr/>
          <p:nvPr/>
        </p:nvSpPr>
        <p:spPr>
          <a:xfrm>
            <a:off x="838200" y="1295400"/>
            <a:ext cx="2057400" cy="22098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b="1" dirty="0" smtClean="0">
              <a:solidFill>
                <a:srgbClr val="0070C0"/>
              </a:solidFill>
              <a:effectLst>
                <a:outerShdw blurRad="38100" dist="38100" dir="2700000" algn="tl">
                  <a:srgbClr val="000000">
                    <a:alpha val="43137"/>
                  </a:srgbClr>
                </a:outerShdw>
              </a:effectLst>
            </a:endParaRPr>
          </a:p>
          <a:p>
            <a:r>
              <a:rPr lang="en-US" sz="1600" b="1" dirty="0" smtClean="0">
                <a:solidFill>
                  <a:srgbClr val="0070C0"/>
                </a:solidFill>
                <a:effectLst>
                  <a:outerShdw blurRad="38100" dist="38100" dir="2700000" algn="tl">
                    <a:srgbClr val="000000">
                      <a:alpha val="43137"/>
                    </a:srgbClr>
                  </a:outerShdw>
                </a:effectLst>
              </a:rPr>
              <a:t>6. What substance can cause heart disease?</a:t>
            </a:r>
          </a:p>
          <a:p>
            <a:r>
              <a:rPr lang="en-US" sz="1600" b="1" dirty="0" smtClean="0">
                <a:solidFill>
                  <a:srgbClr val="0070C0"/>
                </a:solidFill>
                <a:effectLst>
                  <a:outerShdw blurRad="38100" dist="38100" dir="2700000" algn="tl">
                    <a:srgbClr val="000000">
                      <a:alpha val="43137"/>
                    </a:srgbClr>
                  </a:outerShdw>
                </a:effectLst>
              </a:rPr>
              <a:t>a. fats</a:t>
            </a:r>
            <a:br>
              <a:rPr lang="en-US" sz="1600" b="1" dirty="0" smtClean="0">
                <a:solidFill>
                  <a:srgbClr val="0070C0"/>
                </a:solidFill>
                <a:effectLst>
                  <a:outerShdw blurRad="38100" dist="38100" dir="2700000" algn="tl">
                    <a:srgbClr val="000000">
                      <a:alpha val="43137"/>
                    </a:srgbClr>
                  </a:outerShdw>
                </a:effectLst>
              </a:rPr>
            </a:br>
            <a:r>
              <a:rPr lang="en-US" sz="1600" b="1" dirty="0" smtClean="0">
                <a:solidFill>
                  <a:srgbClr val="0070C0"/>
                </a:solidFill>
                <a:effectLst>
                  <a:outerShdw blurRad="38100" dist="38100" dir="2700000" algn="tl">
                    <a:srgbClr val="000000">
                      <a:alpha val="43137"/>
                    </a:srgbClr>
                  </a:outerShdw>
                </a:effectLst>
              </a:rPr>
              <a:t>b. proteins</a:t>
            </a:r>
            <a:br>
              <a:rPr lang="en-US" sz="1600" b="1" dirty="0" smtClean="0">
                <a:solidFill>
                  <a:srgbClr val="0070C0"/>
                </a:solidFill>
                <a:effectLst>
                  <a:outerShdw blurRad="38100" dist="38100" dir="2700000" algn="tl">
                    <a:srgbClr val="000000">
                      <a:alpha val="43137"/>
                    </a:srgbClr>
                  </a:outerShdw>
                </a:effectLst>
              </a:rPr>
            </a:br>
            <a:r>
              <a:rPr lang="en-US" sz="1600" b="1" dirty="0" smtClean="0">
                <a:solidFill>
                  <a:srgbClr val="0070C0"/>
                </a:solidFill>
                <a:effectLst>
                  <a:outerShdw blurRad="38100" dist="38100" dir="2700000" algn="tl">
                    <a:srgbClr val="000000">
                      <a:alpha val="43137"/>
                    </a:srgbClr>
                  </a:outerShdw>
                </a:effectLst>
              </a:rPr>
              <a:t>c. carbohydrates</a:t>
            </a:r>
            <a:br>
              <a:rPr lang="en-US" sz="1600" b="1" dirty="0" smtClean="0">
                <a:solidFill>
                  <a:srgbClr val="0070C0"/>
                </a:solidFill>
                <a:effectLst>
                  <a:outerShdw blurRad="38100" dist="38100" dir="2700000" algn="tl">
                    <a:srgbClr val="000000">
                      <a:alpha val="43137"/>
                    </a:srgbClr>
                  </a:outerShdw>
                </a:effectLst>
              </a:rPr>
            </a:br>
            <a:r>
              <a:rPr lang="en-US" sz="1600" b="1" dirty="0" smtClean="0">
                <a:solidFill>
                  <a:srgbClr val="0070C0"/>
                </a:solidFill>
                <a:effectLst>
                  <a:outerShdw blurRad="38100" dist="38100" dir="2700000" algn="tl">
                    <a:srgbClr val="000000">
                      <a:alpha val="43137"/>
                    </a:srgbClr>
                  </a:outerShdw>
                </a:effectLst>
              </a:rPr>
              <a:t>d. biotins</a:t>
            </a:r>
          </a:p>
          <a:p>
            <a:pPr marL="342900" indent="-342900"/>
            <a:endParaRPr lang="en-US" sz="1600" b="1" dirty="0" smtClean="0">
              <a:solidFill>
                <a:srgbClr val="0070C0"/>
              </a:solidFill>
              <a:effectLst>
                <a:outerShdw blurRad="38100" dist="38100" dir="2700000" algn="tl">
                  <a:srgbClr val="000000">
                    <a:alpha val="43137"/>
                  </a:srgbClr>
                </a:outerShdw>
              </a:effectLst>
            </a:endParaRPr>
          </a:p>
        </p:txBody>
      </p:sp>
      <p:sp>
        <p:nvSpPr>
          <p:cNvPr id="54" name="Rectangle 53"/>
          <p:cNvSpPr/>
          <p:nvPr/>
        </p:nvSpPr>
        <p:spPr>
          <a:xfrm>
            <a:off x="914400" y="3657600"/>
            <a:ext cx="2057400" cy="21336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00" b="1" dirty="0" smtClean="0">
              <a:solidFill>
                <a:srgbClr val="0070C0"/>
              </a:solidFill>
              <a:effectLst>
                <a:outerShdw blurRad="38100" dist="38100" dir="2700000" algn="tl">
                  <a:srgbClr val="000000">
                    <a:alpha val="43137"/>
                  </a:srgbClr>
                </a:outerShdw>
              </a:effectLst>
            </a:endParaRPr>
          </a:p>
          <a:p>
            <a:endParaRPr lang="en-US" sz="1700" b="1" dirty="0" smtClean="0">
              <a:solidFill>
                <a:srgbClr val="0070C0"/>
              </a:solidFill>
              <a:effectLst>
                <a:outerShdw blurRad="38100" dist="38100" dir="2700000" algn="tl">
                  <a:srgbClr val="000000">
                    <a:alpha val="43137"/>
                  </a:srgbClr>
                </a:outerShdw>
              </a:effectLst>
            </a:endParaRPr>
          </a:p>
          <a:p>
            <a:r>
              <a:rPr lang="en-US" sz="1600" b="1" dirty="0" smtClean="0">
                <a:solidFill>
                  <a:srgbClr val="0070C0"/>
                </a:solidFill>
                <a:effectLst>
                  <a:outerShdw blurRad="38100" dist="38100" dir="2700000" algn="tl">
                    <a:srgbClr val="000000">
                      <a:alpha val="43137"/>
                    </a:srgbClr>
                  </a:outerShdw>
                </a:effectLst>
              </a:rPr>
              <a:t>6. What substance can cause heart disease?</a:t>
            </a:r>
          </a:p>
          <a:p>
            <a:r>
              <a:rPr lang="en-US" sz="1600" b="1" dirty="0" smtClean="0">
                <a:solidFill>
                  <a:srgbClr val="0070C0"/>
                </a:solidFill>
                <a:effectLst>
                  <a:outerShdw blurRad="38100" dist="38100" dir="2700000" algn="tl">
                    <a:srgbClr val="000000">
                      <a:alpha val="43137"/>
                    </a:srgbClr>
                  </a:outerShdw>
                </a:effectLst>
              </a:rPr>
              <a:t>a. fat</a:t>
            </a:r>
            <a:br>
              <a:rPr lang="en-US" sz="1600" b="1" dirty="0" smtClean="0">
                <a:solidFill>
                  <a:srgbClr val="0070C0"/>
                </a:solidFill>
                <a:effectLst>
                  <a:outerShdw blurRad="38100" dist="38100" dir="2700000" algn="tl">
                    <a:srgbClr val="000000">
                      <a:alpha val="43137"/>
                    </a:srgbClr>
                  </a:outerShdw>
                </a:effectLst>
              </a:rPr>
            </a:br>
            <a:r>
              <a:rPr lang="en-US" sz="1600" b="1" dirty="0" smtClean="0">
                <a:solidFill>
                  <a:srgbClr val="0070C0"/>
                </a:solidFill>
                <a:effectLst>
                  <a:outerShdw blurRad="38100" dist="38100" dir="2700000" algn="tl">
                    <a:srgbClr val="000000">
                      <a:alpha val="43137"/>
                    </a:srgbClr>
                  </a:outerShdw>
                </a:effectLst>
              </a:rPr>
              <a:t>b. protein</a:t>
            </a:r>
            <a:br>
              <a:rPr lang="en-US" sz="1600" b="1" dirty="0" smtClean="0">
                <a:solidFill>
                  <a:srgbClr val="0070C0"/>
                </a:solidFill>
                <a:effectLst>
                  <a:outerShdw blurRad="38100" dist="38100" dir="2700000" algn="tl">
                    <a:srgbClr val="000000">
                      <a:alpha val="43137"/>
                    </a:srgbClr>
                  </a:outerShdw>
                </a:effectLst>
              </a:rPr>
            </a:br>
            <a:r>
              <a:rPr lang="en-US" sz="1600" b="1" dirty="0" smtClean="0">
                <a:solidFill>
                  <a:srgbClr val="0070C0"/>
                </a:solidFill>
                <a:effectLst>
                  <a:outerShdw blurRad="38100" dist="38100" dir="2700000" algn="tl">
                    <a:srgbClr val="000000">
                      <a:alpha val="43137"/>
                    </a:srgbClr>
                  </a:outerShdw>
                </a:effectLst>
              </a:rPr>
              <a:t>c. carbohydrate</a:t>
            </a:r>
            <a:r>
              <a:rPr lang="en-US" sz="1700" b="1" dirty="0" smtClean="0">
                <a:solidFill>
                  <a:srgbClr val="0070C0"/>
                </a:solidFill>
                <a:effectLst>
                  <a:outerShdw blurRad="38100" dist="38100" dir="2700000" algn="tl">
                    <a:srgbClr val="000000">
                      <a:alpha val="43137"/>
                    </a:srgbClr>
                  </a:outerShdw>
                </a:effectLst>
              </a:rPr>
              <a:t/>
            </a:r>
            <a:br>
              <a:rPr lang="en-US" sz="1700" b="1" dirty="0" smtClean="0">
                <a:solidFill>
                  <a:srgbClr val="0070C0"/>
                </a:solidFill>
                <a:effectLst>
                  <a:outerShdw blurRad="38100" dist="38100" dir="2700000" algn="tl">
                    <a:srgbClr val="000000">
                      <a:alpha val="43137"/>
                    </a:srgbClr>
                  </a:outerShdw>
                </a:effectLst>
              </a:rPr>
            </a:br>
            <a:r>
              <a:rPr lang="en-US" sz="1700" b="1" dirty="0" smtClean="0">
                <a:solidFill>
                  <a:srgbClr val="0070C0"/>
                </a:solidFill>
                <a:effectLst>
                  <a:outerShdw blurRad="38100" dist="38100" dir="2700000" algn="tl">
                    <a:srgbClr val="000000">
                      <a:alpha val="43137"/>
                    </a:srgbClr>
                  </a:outerShdw>
                </a:effectLst>
              </a:rPr>
              <a:t>d. biotin</a:t>
            </a:r>
          </a:p>
          <a:p>
            <a:pPr marL="342900" indent="-342900" algn="ctr">
              <a:buAutoNum type="alphaUcPeriod"/>
            </a:pPr>
            <a:endParaRPr lang="en-US" sz="1700" b="1" dirty="0" smtClean="0">
              <a:solidFill>
                <a:srgbClr val="0070C0"/>
              </a:solidFill>
              <a:effectLst>
                <a:outerShdw blurRad="38100" dist="38100" dir="2700000" algn="tl">
                  <a:srgbClr val="000000">
                    <a:alpha val="43137"/>
                  </a:srgbClr>
                </a:outerShdw>
              </a:effectLst>
            </a:endParaRPr>
          </a:p>
          <a:p>
            <a:pPr algn="ctr"/>
            <a:endParaRPr lang="en-US" b="1" dirty="0">
              <a:solidFill>
                <a:srgbClr val="0070C0"/>
              </a:solidFill>
              <a:effectLst>
                <a:outerShdw blurRad="38100" dist="38100" dir="2700000" algn="tl">
                  <a:srgbClr val="000000">
                    <a:alpha val="43137"/>
                  </a:srgbClr>
                </a:outerShdw>
              </a:effectLst>
            </a:endParaRPr>
          </a:p>
        </p:txBody>
      </p:sp>
      <p:sp>
        <p:nvSpPr>
          <p:cNvPr id="24" name="Rectangle 23"/>
          <p:cNvSpPr/>
          <p:nvPr/>
        </p:nvSpPr>
        <p:spPr>
          <a:xfrm>
            <a:off x="381000" y="228600"/>
            <a:ext cx="1938351" cy="584775"/>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marL="514350" indent="-514350"/>
            <a:r>
              <a:rPr lang="en-US" sz="3200" b="1" dirty="0" smtClean="0">
                <a:solidFill>
                  <a:srgbClr val="C00000"/>
                </a:solidFill>
              </a:rPr>
              <a:t>3. </a:t>
            </a:r>
            <a:r>
              <a:rPr lang="en-US" sz="3200" b="1" u="sng" dirty="0" smtClean="0">
                <a:solidFill>
                  <a:srgbClr val="C00000"/>
                </a:solidFill>
              </a:rPr>
              <a:t>Options</a:t>
            </a:r>
          </a:p>
        </p:txBody>
      </p:sp>
    </p:spTree>
    <p:extLst>
      <p:ext uri="{BB962C8B-B14F-4D97-AF65-F5344CB8AC3E}">
        <p14:creationId xmlns:p14="http://schemas.microsoft.com/office/powerpoint/2010/main" val="100480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p:cTn id="7" dur="1000" fill="hold"/>
                                        <p:tgtEl>
                                          <p:spTgt spid="33"/>
                                        </p:tgtEl>
                                        <p:attrNameLst>
                                          <p:attrName>ppt_w</p:attrName>
                                        </p:attrNameLst>
                                      </p:cBhvr>
                                      <p:tavLst>
                                        <p:tav tm="0">
                                          <p:val>
                                            <p:fltVal val="0"/>
                                          </p:val>
                                        </p:tav>
                                        <p:tav tm="100000">
                                          <p:val>
                                            <p:strVal val="#ppt_w"/>
                                          </p:val>
                                        </p:tav>
                                      </p:tavLst>
                                    </p:anim>
                                    <p:anim calcmode="lin" valueType="num">
                                      <p:cBhvr>
                                        <p:cTn id="8" dur="1000" fill="hold"/>
                                        <p:tgtEl>
                                          <p:spTgt spid="33"/>
                                        </p:tgtEl>
                                        <p:attrNameLst>
                                          <p:attrName>ppt_h</p:attrName>
                                        </p:attrNameLst>
                                      </p:cBhvr>
                                      <p:tavLst>
                                        <p:tav tm="0">
                                          <p:val>
                                            <p:fltVal val="0"/>
                                          </p:val>
                                        </p:tav>
                                        <p:tav tm="100000">
                                          <p:val>
                                            <p:strVal val="#ppt_h"/>
                                          </p:val>
                                        </p:tav>
                                      </p:tavLst>
                                    </p:anim>
                                    <p:anim calcmode="lin" valueType="num">
                                      <p:cBhvr>
                                        <p:cTn id="9" dur="1000" fill="hold"/>
                                        <p:tgtEl>
                                          <p:spTgt spid="3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3"/>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anim calcmode="lin" valueType="num">
                                      <p:cBhvr>
                                        <p:cTn id="13" dur="1000" fill="hold"/>
                                        <p:tgtEl>
                                          <p:spTgt spid="34"/>
                                        </p:tgtEl>
                                        <p:attrNameLst>
                                          <p:attrName>ppt_w</p:attrName>
                                        </p:attrNameLst>
                                      </p:cBhvr>
                                      <p:tavLst>
                                        <p:tav tm="0">
                                          <p:val>
                                            <p:fltVal val="0"/>
                                          </p:val>
                                        </p:tav>
                                        <p:tav tm="100000">
                                          <p:val>
                                            <p:strVal val="#ppt_w"/>
                                          </p:val>
                                        </p:tav>
                                      </p:tavLst>
                                    </p:anim>
                                    <p:anim calcmode="lin" valueType="num">
                                      <p:cBhvr>
                                        <p:cTn id="14" dur="1000" fill="hold"/>
                                        <p:tgtEl>
                                          <p:spTgt spid="34"/>
                                        </p:tgtEl>
                                        <p:attrNameLst>
                                          <p:attrName>ppt_h</p:attrName>
                                        </p:attrNameLst>
                                      </p:cBhvr>
                                      <p:tavLst>
                                        <p:tav tm="0">
                                          <p:val>
                                            <p:fltVal val="0"/>
                                          </p:val>
                                        </p:tav>
                                        <p:tav tm="100000">
                                          <p:val>
                                            <p:strVal val="#ppt_h"/>
                                          </p:val>
                                        </p:tav>
                                      </p:tavLst>
                                    </p:anim>
                                    <p:anim calcmode="lin" valueType="num">
                                      <p:cBhvr>
                                        <p:cTn id="15" dur="1000" fill="hold"/>
                                        <p:tgtEl>
                                          <p:spTgt spid="34"/>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grpId="1" nodeType="clickEffect">
                                  <p:stCondLst>
                                    <p:cond delay="0"/>
                                  </p:stCondLst>
                                  <p:childTnLst>
                                    <p:animMotion origin="layout" path="M 2.77556E-17 -1.11111E-6 C 0.00642 0.00208 0.01389 0.00255 0.01979 0.00625 C 0.02934 0.0125 0.03038 0.01644 0.04201 0.01898 C 0.04358 0.02107 0.04444 0.02384 0.04653 0.0257 C 0.04844 0.02708 0.05208 0.02593 0.05313 0.02778 C 0.05556 0.03218 0.05434 0.03796 0.05538 0.04283 C 0.05694 0.05 0.0599 0.05718 0.06233 0.06435 C 0.06476 0.08588 0.0625 0.07593 0.06858 0.09421 C 0.07031 0.09884 0.07326 0.10741 0.07326 0.10764 C 0.07552 0.12199 0.07569 0.13333 0.08663 0.14375 C 0.09253 0.15533 0.09774 0.1625 0.10885 0.16968 C 0.11215 0.17801 0.1158 0.17963 0.12465 0.18241 C 0.13142 0.18935 0.13628 0.1912 0.14462 0.19537 C 0.14948 0.19792 0.15347 0.20116 0.15799 0.20417 C 0.16111 0.20602 0.16563 0.20533 0.1691 0.20602 C 0.18507 0.21019 0.19688 0.21505 0.21372 0.2169 C 0.22708 0.22199 0.23924 0.22361 0.25382 0.22546 C 0.34063 0.25 0.39983 0.23426 0.5125 0.23426 " pathEditMode="relative" rAng="0" ptsTypes="fffffffffffffffffA">
                                      <p:cBhvr>
                                        <p:cTn id="20" dur="2000" fill="hold"/>
                                        <p:tgtEl>
                                          <p:spTgt spid="33"/>
                                        </p:tgtEl>
                                        <p:attrNameLst>
                                          <p:attrName>ppt_x</p:attrName>
                                          <p:attrName>ppt_y</p:attrName>
                                        </p:attrNameLst>
                                      </p:cBhvr>
                                      <p:rCtr x="25600" y="12500"/>
                                    </p:animMotion>
                                  </p:childTnLst>
                                </p:cTn>
                              </p:par>
                            </p:childTnLst>
                          </p:cTn>
                        </p:par>
                      </p:childTnLst>
                    </p:cTn>
                  </p:par>
                  <p:par>
                    <p:cTn id="21" fill="hold">
                      <p:stCondLst>
                        <p:cond delay="indefinite"/>
                      </p:stCondLst>
                      <p:childTnLst>
                        <p:par>
                          <p:cTn id="22" fill="hold">
                            <p:stCondLst>
                              <p:cond delay="0"/>
                            </p:stCondLst>
                            <p:childTnLst>
                              <p:par>
                                <p:cTn id="23" presetID="0" presetClass="path" presetSubtype="0" accel="50000" decel="50000" fill="hold" grpId="1" nodeType="clickEffect">
                                  <p:stCondLst>
                                    <p:cond delay="0"/>
                                  </p:stCondLst>
                                  <p:childTnLst>
                                    <p:animMotion origin="layout" path="M 0.00417 -3.33333E-6 C 0.01719 -0.00301 0.03108 -0.00463 0.04479 -0.00602 C 0.05486 -0.00949 0.06354 -0.01365 0.07413 -0.0162 C 0.08941 -0.02338 0.08021 -0.01852 0.10017 -0.03194 C 0.10521 -0.03541 0.11198 -0.03727 0.11788 -0.04004 C 0.12066 -0.04143 0.12639 -0.04398 0.12639 -0.04375 C 0.13576 -0.05694 0.12865 -0.05069 0.1526 -0.0618 C 0.15556 -0.06319 0.16146 -0.06574 0.16146 -0.06551 C 0.1691 -0.0743 0.16962 -0.0831 0.17587 -0.09166 C 0.17986 -0.09722 0.18403 -0.0993 0.19045 -0.1037 C 0.21545 -0.10277 0.24201 -0.10301 0.26615 -0.09768 C 0.27292 -0.10439 0.26962 -0.10208 0.275 -0.10555 " pathEditMode="relative" rAng="0" ptsTypes="fffffffffffA">
                                      <p:cBhvr>
                                        <p:cTn id="24" dur="2000" fill="hold"/>
                                        <p:tgtEl>
                                          <p:spTgt spid="34"/>
                                        </p:tgtEl>
                                        <p:attrNameLst>
                                          <p:attrName>ppt_x</p:attrName>
                                          <p:attrName>ppt_y</p:attrName>
                                        </p:attrNameLst>
                                      </p:cBhvr>
                                      <p:rCtr x="13500" y="-5300"/>
                                    </p:animMotion>
                                  </p:childTnLst>
                                </p:cTn>
                              </p:par>
                            </p:childTnLst>
                          </p:cTn>
                        </p:par>
                      </p:childTnLst>
                    </p:cTn>
                  </p:par>
                  <p:par>
                    <p:cTn id="25" fill="hold">
                      <p:stCondLst>
                        <p:cond delay="indefinite"/>
                      </p:stCondLst>
                      <p:childTnLst>
                        <p:par>
                          <p:cTn id="26" fill="hold">
                            <p:stCondLst>
                              <p:cond delay="0"/>
                            </p:stCondLst>
                            <p:childTnLst>
                              <p:par>
                                <p:cTn id="27" presetID="9" presetClass="exit" presetSubtype="0" fill="hold" grpId="2" nodeType="clickEffect">
                                  <p:stCondLst>
                                    <p:cond delay="0"/>
                                  </p:stCondLst>
                                  <p:childTnLst>
                                    <p:animEffect transition="out" filter="dissolve">
                                      <p:cBhvr>
                                        <p:cTn id="28" dur="500"/>
                                        <p:tgtEl>
                                          <p:spTgt spid="33"/>
                                        </p:tgtEl>
                                      </p:cBhvr>
                                    </p:animEffect>
                                    <p:set>
                                      <p:cBhvr>
                                        <p:cTn id="29" dur="1" fill="hold">
                                          <p:stCondLst>
                                            <p:cond delay="499"/>
                                          </p:stCondLst>
                                        </p:cTn>
                                        <p:tgtEl>
                                          <p:spTgt spid="33"/>
                                        </p:tgtEl>
                                        <p:attrNameLst>
                                          <p:attrName>style.visibility</p:attrName>
                                        </p:attrNameLst>
                                      </p:cBhvr>
                                      <p:to>
                                        <p:strVal val="hidden"/>
                                      </p:to>
                                    </p:set>
                                  </p:childTnLst>
                                </p:cTn>
                              </p:par>
                              <p:par>
                                <p:cTn id="30" presetID="9" presetClass="exit" presetSubtype="0" fill="hold" grpId="2" nodeType="withEffect">
                                  <p:stCondLst>
                                    <p:cond delay="0"/>
                                  </p:stCondLst>
                                  <p:childTnLst>
                                    <p:animEffect transition="out" filter="dissolve">
                                      <p:cBhvr>
                                        <p:cTn id="31" dur="500"/>
                                        <p:tgtEl>
                                          <p:spTgt spid="34"/>
                                        </p:tgtEl>
                                      </p:cBhvr>
                                    </p:animEffect>
                                    <p:set>
                                      <p:cBhvr>
                                        <p:cTn id="32" dur="1" fill="hold">
                                          <p:stCondLst>
                                            <p:cond delay="499"/>
                                          </p:stCondLst>
                                        </p:cTn>
                                        <p:tgtEl>
                                          <p:spTgt spid="34"/>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5" presetClass="entr" presetSubtype="0" fill="hold" grpId="0" nodeType="clickEffect">
                                  <p:stCondLst>
                                    <p:cond delay="0"/>
                                  </p:stCondLst>
                                  <p:childTnLst>
                                    <p:set>
                                      <p:cBhvr>
                                        <p:cTn id="36" dur="1" fill="hold">
                                          <p:stCondLst>
                                            <p:cond delay="0"/>
                                          </p:stCondLst>
                                        </p:cTn>
                                        <p:tgtEl>
                                          <p:spTgt spid="45"/>
                                        </p:tgtEl>
                                        <p:attrNameLst>
                                          <p:attrName>style.visibility</p:attrName>
                                        </p:attrNameLst>
                                      </p:cBhvr>
                                      <p:to>
                                        <p:strVal val="visible"/>
                                      </p:to>
                                    </p:set>
                                    <p:anim calcmode="lin" valueType="num">
                                      <p:cBhvr>
                                        <p:cTn id="37" dur="1000" fill="hold"/>
                                        <p:tgtEl>
                                          <p:spTgt spid="45"/>
                                        </p:tgtEl>
                                        <p:attrNameLst>
                                          <p:attrName>ppt_w</p:attrName>
                                        </p:attrNameLst>
                                      </p:cBhvr>
                                      <p:tavLst>
                                        <p:tav tm="0">
                                          <p:val>
                                            <p:fltVal val="0"/>
                                          </p:val>
                                        </p:tav>
                                        <p:tav tm="100000">
                                          <p:val>
                                            <p:strVal val="#ppt_w"/>
                                          </p:val>
                                        </p:tav>
                                      </p:tavLst>
                                    </p:anim>
                                    <p:anim calcmode="lin" valueType="num">
                                      <p:cBhvr>
                                        <p:cTn id="38" dur="1000" fill="hold"/>
                                        <p:tgtEl>
                                          <p:spTgt spid="45"/>
                                        </p:tgtEl>
                                        <p:attrNameLst>
                                          <p:attrName>ppt_h</p:attrName>
                                        </p:attrNameLst>
                                      </p:cBhvr>
                                      <p:tavLst>
                                        <p:tav tm="0">
                                          <p:val>
                                            <p:fltVal val="0"/>
                                          </p:val>
                                        </p:tav>
                                        <p:tav tm="100000">
                                          <p:val>
                                            <p:strVal val="#ppt_h"/>
                                          </p:val>
                                        </p:tav>
                                      </p:tavLst>
                                    </p:anim>
                                    <p:anim calcmode="lin" valueType="num">
                                      <p:cBhvr>
                                        <p:cTn id="39" dur="1000" fill="hold"/>
                                        <p:tgtEl>
                                          <p:spTgt spid="45"/>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4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1" fill="hold">
                      <p:stCondLst>
                        <p:cond delay="indefinite"/>
                      </p:stCondLst>
                      <p:childTnLst>
                        <p:par>
                          <p:cTn id="42" fill="hold">
                            <p:stCondLst>
                              <p:cond delay="0"/>
                            </p:stCondLst>
                            <p:childTnLst>
                              <p:par>
                                <p:cTn id="43" presetID="15" presetClass="entr" presetSubtype="0" fill="hold" grpId="0" nodeType="clickEffect">
                                  <p:stCondLst>
                                    <p:cond delay="0"/>
                                  </p:stCondLst>
                                  <p:childTnLst>
                                    <p:set>
                                      <p:cBhvr>
                                        <p:cTn id="44" dur="1" fill="hold">
                                          <p:stCondLst>
                                            <p:cond delay="0"/>
                                          </p:stCondLst>
                                        </p:cTn>
                                        <p:tgtEl>
                                          <p:spTgt spid="46"/>
                                        </p:tgtEl>
                                        <p:attrNameLst>
                                          <p:attrName>style.visibility</p:attrName>
                                        </p:attrNameLst>
                                      </p:cBhvr>
                                      <p:to>
                                        <p:strVal val="visible"/>
                                      </p:to>
                                    </p:set>
                                    <p:anim calcmode="lin" valueType="num">
                                      <p:cBhvr>
                                        <p:cTn id="45" dur="1000" fill="hold"/>
                                        <p:tgtEl>
                                          <p:spTgt spid="46"/>
                                        </p:tgtEl>
                                        <p:attrNameLst>
                                          <p:attrName>ppt_w</p:attrName>
                                        </p:attrNameLst>
                                      </p:cBhvr>
                                      <p:tavLst>
                                        <p:tav tm="0">
                                          <p:val>
                                            <p:fltVal val="0"/>
                                          </p:val>
                                        </p:tav>
                                        <p:tav tm="100000">
                                          <p:val>
                                            <p:strVal val="#ppt_w"/>
                                          </p:val>
                                        </p:tav>
                                      </p:tavLst>
                                    </p:anim>
                                    <p:anim calcmode="lin" valueType="num">
                                      <p:cBhvr>
                                        <p:cTn id="46" dur="1000" fill="hold"/>
                                        <p:tgtEl>
                                          <p:spTgt spid="46"/>
                                        </p:tgtEl>
                                        <p:attrNameLst>
                                          <p:attrName>ppt_h</p:attrName>
                                        </p:attrNameLst>
                                      </p:cBhvr>
                                      <p:tavLst>
                                        <p:tav tm="0">
                                          <p:val>
                                            <p:fltVal val="0"/>
                                          </p:val>
                                        </p:tav>
                                        <p:tav tm="100000">
                                          <p:val>
                                            <p:strVal val="#ppt_h"/>
                                          </p:val>
                                        </p:tav>
                                      </p:tavLst>
                                    </p:anim>
                                    <p:anim calcmode="lin" valueType="num">
                                      <p:cBhvr>
                                        <p:cTn id="47" dur="1000" fill="hold"/>
                                        <p:tgtEl>
                                          <p:spTgt spid="46"/>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4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9" fill="hold">
                      <p:stCondLst>
                        <p:cond delay="indefinite"/>
                      </p:stCondLst>
                      <p:childTnLst>
                        <p:par>
                          <p:cTn id="50" fill="hold">
                            <p:stCondLst>
                              <p:cond delay="0"/>
                            </p:stCondLst>
                            <p:childTnLst>
                              <p:par>
                                <p:cTn id="51" presetID="0" presetClass="path" presetSubtype="0" accel="50000" decel="50000" fill="hold" grpId="1" nodeType="clickEffect">
                                  <p:stCondLst>
                                    <p:cond delay="0"/>
                                  </p:stCondLst>
                                  <p:childTnLst>
                                    <p:animMotion origin="layout" path="M 1.11111E-6 -1.11111E-6 C 0.04583 0.00023 0.09219 -1.11111E-6 0.13837 0.00185 C 0.14219 0.00208 0.14496 0.00579 0.14878 0.00648 C 0.16233 0.0088 0.17535 0.01227 0.18871 0.01528 C 0.19618 0.01875 0.2033 0.01991 0.21111 0.02199 C 0.23021 0.02755 0.25 0.03449 0.2684 0.04259 C 0.27621 0.04583 0.28489 0.04583 0.29271 0.04908 C 0.29948 0.05185 0.30538 0.05764 0.31163 0.06042 C 0.32101 0.06458 0.33299 0.0669 0.34288 0.06945 C 0.35799 0.07963 0.38003 0.0875 0.39635 0.0919 C 0.40764 0.09908 0.41979 0.10602 0.43125 0.11204 C 0.43767 0.11574 0.44375 0.11597 0.45017 0.12107 C 0.46076 0.12986 0.46996 0.14097 0.48125 0.14815 C 0.48819 0.15972 0.49201 0.17037 0.49514 0.18426 C 0.49566 0.19838 0.49549 0.21273 0.49687 0.22708 C 0.49739 0.23171 0.49774 0.23727 0.50035 0.24051 C 0.50451 0.2456 0.5066 0.24745 0.5092 0.25394 C 0.51007 0.25602 0.51111 0.26088 0.51111 0.26111 " pathEditMode="relative" rAng="0" ptsTypes="fffffffffffffffffA">
                                      <p:cBhvr>
                                        <p:cTn id="52" dur="2000" fill="hold"/>
                                        <p:tgtEl>
                                          <p:spTgt spid="45"/>
                                        </p:tgtEl>
                                        <p:attrNameLst>
                                          <p:attrName>ppt_x</p:attrName>
                                          <p:attrName>ppt_y</p:attrName>
                                        </p:attrNameLst>
                                      </p:cBhvr>
                                      <p:rCtr x="25600" y="13100"/>
                                    </p:animMotion>
                                  </p:childTnLst>
                                </p:cTn>
                              </p:par>
                            </p:childTnLst>
                          </p:cTn>
                        </p:par>
                      </p:childTnLst>
                    </p:cTn>
                  </p:par>
                  <p:par>
                    <p:cTn id="53" fill="hold">
                      <p:stCondLst>
                        <p:cond delay="indefinite"/>
                      </p:stCondLst>
                      <p:childTnLst>
                        <p:par>
                          <p:cTn id="54" fill="hold">
                            <p:stCondLst>
                              <p:cond delay="0"/>
                            </p:stCondLst>
                            <p:childTnLst>
                              <p:par>
                                <p:cTn id="55" presetID="0" presetClass="path" presetSubtype="0" accel="50000" decel="50000" fill="hold" grpId="1" nodeType="clickEffect">
                                  <p:stCondLst>
                                    <p:cond delay="0"/>
                                  </p:stCondLst>
                                  <p:childTnLst>
                                    <p:animMotion origin="layout" path="M 0 0 C 0.01441 0.00578 0.02812 0.01134 0.04306 0.01365 C 0.08403 0.04097 0.14687 0.01898 0.18108 0.01828 C 0.19687 0.01134 0.21302 0.00486 0.22934 0 C 0.2316 -0.00232 0.23385 -0.0051 0.23628 -0.00695 C 0.23785 -0.00811 0.24028 -0.00741 0.24149 -0.00926 C 0.24271 -0.01088 0.24219 -0.01412 0.24306 -0.01621 C 0.24583 -0.02385 0.2467 -0.02338 0.25174 -0.02778 C 0.25295 -0.03241 0.25399 -0.03681 0.25521 -0.04144 C 0.25573 -0.04375 0.25694 -0.04838 0.25694 -0.04838 C 0.25868 -0.07431 0.26007 -0.07871 0.26719 -0.09885 " pathEditMode="relative" ptsTypes="ffffffffffA">
                                      <p:cBhvr>
                                        <p:cTn id="56" dur="2000" fill="hold"/>
                                        <p:tgtEl>
                                          <p:spTgt spid="46"/>
                                        </p:tgtEl>
                                        <p:attrNameLst>
                                          <p:attrName>ppt_x</p:attrName>
                                          <p:attrName>ppt_y</p:attrName>
                                        </p:attrNameLst>
                                      </p:cBhvr>
                                    </p:animMotion>
                                  </p:childTnLst>
                                </p:cTn>
                              </p:par>
                            </p:childTnLst>
                          </p:cTn>
                        </p:par>
                      </p:childTnLst>
                    </p:cTn>
                  </p:par>
                  <p:par>
                    <p:cTn id="57" fill="hold">
                      <p:stCondLst>
                        <p:cond delay="indefinite"/>
                      </p:stCondLst>
                      <p:childTnLst>
                        <p:par>
                          <p:cTn id="58" fill="hold">
                            <p:stCondLst>
                              <p:cond delay="0"/>
                            </p:stCondLst>
                            <p:childTnLst>
                              <p:par>
                                <p:cTn id="59" presetID="9" presetClass="exit" presetSubtype="0" fill="hold" grpId="2" nodeType="clickEffect">
                                  <p:stCondLst>
                                    <p:cond delay="0"/>
                                  </p:stCondLst>
                                  <p:childTnLst>
                                    <p:animEffect transition="out" filter="dissolve">
                                      <p:cBhvr>
                                        <p:cTn id="60" dur="500"/>
                                        <p:tgtEl>
                                          <p:spTgt spid="45"/>
                                        </p:tgtEl>
                                      </p:cBhvr>
                                    </p:animEffect>
                                    <p:set>
                                      <p:cBhvr>
                                        <p:cTn id="61" dur="1" fill="hold">
                                          <p:stCondLst>
                                            <p:cond delay="499"/>
                                          </p:stCondLst>
                                        </p:cTn>
                                        <p:tgtEl>
                                          <p:spTgt spid="45"/>
                                        </p:tgtEl>
                                        <p:attrNameLst>
                                          <p:attrName>style.visibility</p:attrName>
                                        </p:attrNameLst>
                                      </p:cBhvr>
                                      <p:to>
                                        <p:strVal val="hidden"/>
                                      </p:to>
                                    </p:set>
                                  </p:childTnLst>
                                </p:cTn>
                              </p:par>
                              <p:par>
                                <p:cTn id="62" presetID="9" presetClass="exit" presetSubtype="0" fill="hold" grpId="2" nodeType="withEffect">
                                  <p:stCondLst>
                                    <p:cond delay="0"/>
                                  </p:stCondLst>
                                  <p:childTnLst>
                                    <p:animEffect transition="out" filter="dissolve">
                                      <p:cBhvr>
                                        <p:cTn id="63" dur="500"/>
                                        <p:tgtEl>
                                          <p:spTgt spid="46"/>
                                        </p:tgtEl>
                                      </p:cBhvr>
                                    </p:animEffect>
                                    <p:set>
                                      <p:cBhvr>
                                        <p:cTn id="64" dur="1" fill="hold">
                                          <p:stCondLst>
                                            <p:cond delay="499"/>
                                          </p:stCondLst>
                                        </p:cTn>
                                        <p:tgtEl>
                                          <p:spTgt spid="46"/>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5" presetClass="entr" presetSubtype="0" fill="hold" grpId="0" nodeType="clickEffect">
                                  <p:stCondLst>
                                    <p:cond delay="0"/>
                                  </p:stCondLst>
                                  <p:childTnLst>
                                    <p:set>
                                      <p:cBhvr>
                                        <p:cTn id="68" dur="1" fill="hold">
                                          <p:stCondLst>
                                            <p:cond delay="0"/>
                                          </p:stCondLst>
                                        </p:cTn>
                                        <p:tgtEl>
                                          <p:spTgt spid="47"/>
                                        </p:tgtEl>
                                        <p:attrNameLst>
                                          <p:attrName>style.visibility</p:attrName>
                                        </p:attrNameLst>
                                      </p:cBhvr>
                                      <p:to>
                                        <p:strVal val="visible"/>
                                      </p:to>
                                    </p:set>
                                    <p:anim calcmode="lin" valueType="num">
                                      <p:cBhvr>
                                        <p:cTn id="69" dur="1000" fill="hold"/>
                                        <p:tgtEl>
                                          <p:spTgt spid="47"/>
                                        </p:tgtEl>
                                        <p:attrNameLst>
                                          <p:attrName>ppt_w</p:attrName>
                                        </p:attrNameLst>
                                      </p:cBhvr>
                                      <p:tavLst>
                                        <p:tav tm="0">
                                          <p:val>
                                            <p:fltVal val="0"/>
                                          </p:val>
                                        </p:tav>
                                        <p:tav tm="100000">
                                          <p:val>
                                            <p:strVal val="#ppt_w"/>
                                          </p:val>
                                        </p:tav>
                                      </p:tavLst>
                                    </p:anim>
                                    <p:anim calcmode="lin" valueType="num">
                                      <p:cBhvr>
                                        <p:cTn id="70" dur="1000" fill="hold"/>
                                        <p:tgtEl>
                                          <p:spTgt spid="47"/>
                                        </p:tgtEl>
                                        <p:attrNameLst>
                                          <p:attrName>ppt_h</p:attrName>
                                        </p:attrNameLst>
                                      </p:cBhvr>
                                      <p:tavLst>
                                        <p:tav tm="0">
                                          <p:val>
                                            <p:fltVal val="0"/>
                                          </p:val>
                                        </p:tav>
                                        <p:tav tm="100000">
                                          <p:val>
                                            <p:strVal val="#ppt_h"/>
                                          </p:val>
                                        </p:tav>
                                      </p:tavLst>
                                    </p:anim>
                                    <p:anim calcmode="lin" valueType="num">
                                      <p:cBhvr>
                                        <p:cTn id="71" dur="1000" fill="hold"/>
                                        <p:tgtEl>
                                          <p:spTgt spid="47"/>
                                        </p:tgtEl>
                                        <p:attrNameLst>
                                          <p:attrName>ppt_x</p:attrName>
                                        </p:attrNameLst>
                                      </p:cBhvr>
                                      <p:tavLst>
                                        <p:tav tm="0" fmla="#ppt_x+(cos(-2*pi*(1-$))*-#ppt_x-sin(-2*pi*(1-$))*(1-#ppt_y))*(1-$)">
                                          <p:val>
                                            <p:fltVal val="0"/>
                                          </p:val>
                                        </p:tav>
                                        <p:tav tm="100000">
                                          <p:val>
                                            <p:fltVal val="1"/>
                                          </p:val>
                                        </p:tav>
                                      </p:tavLst>
                                    </p:anim>
                                    <p:anim calcmode="lin" valueType="num">
                                      <p:cBhvr>
                                        <p:cTn id="72" dur="1000" fill="hold"/>
                                        <p:tgtEl>
                                          <p:spTgt spid="47"/>
                                        </p:tgtEl>
                                        <p:attrNameLst>
                                          <p:attrName>ppt_y</p:attrName>
                                        </p:attrNameLst>
                                      </p:cBhvr>
                                      <p:tavLst>
                                        <p:tav tm="0" fmla="#ppt_y+(sin(-2*pi*(1-$))*-#ppt_x+cos(-2*pi*(1-$))*(1-#ppt_y))*(1-$)">
                                          <p:val>
                                            <p:fltVal val="0"/>
                                          </p:val>
                                        </p:tav>
                                        <p:tav tm="100000">
                                          <p:val>
                                            <p:fltVal val="1"/>
                                          </p:val>
                                        </p:tav>
                                      </p:tavLst>
                                    </p:anim>
                                  </p:childTnLst>
                                </p:cTn>
                              </p:par>
                              <p:par>
                                <p:cTn id="73" presetID="15" presetClass="entr" presetSubtype="0" fill="hold" grpId="0" nodeType="withEffect">
                                  <p:stCondLst>
                                    <p:cond delay="0"/>
                                  </p:stCondLst>
                                  <p:childTnLst>
                                    <p:set>
                                      <p:cBhvr>
                                        <p:cTn id="74" dur="1" fill="hold">
                                          <p:stCondLst>
                                            <p:cond delay="0"/>
                                          </p:stCondLst>
                                        </p:cTn>
                                        <p:tgtEl>
                                          <p:spTgt spid="48"/>
                                        </p:tgtEl>
                                        <p:attrNameLst>
                                          <p:attrName>style.visibility</p:attrName>
                                        </p:attrNameLst>
                                      </p:cBhvr>
                                      <p:to>
                                        <p:strVal val="visible"/>
                                      </p:to>
                                    </p:set>
                                    <p:anim calcmode="lin" valueType="num">
                                      <p:cBhvr>
                                        <p:cTn id="75" dur="1000" fill="hold"/>
                                        <p:tgtEl>
                                          <p:spTgt spid="48"/>
                                        </p:tgtEl>
                                        <p:attrNameLst>
                                          <p:attrName>ppt_w</p:attrName>
                                        </p:attrNameLst>
                                      </p:cBhvr>
                                      <p:tavLst>
                                        <p:tav tm="0">
                                          <p:val>
                                            <p:fltVal val="0"/>
                                          </p:val>
                                        </p:tav>
                                        <p:tav tm="100000">
                                          <p:val>
                                            <p:strVal val="#ppt_w"/>
                                          </p:val>
                                        </p:tav>
                                      </p:tavLst>
                                    </p:anim>
                                    <p:anim calcmode="lin" valueType="num">
                                      <p:cBhvr>
                                        <p:cTn id="76" dur="1000" fill="hold"/>
                                        <p:tgtEl>
                                          <p:spTgt spid="48"/>
                                        </p:tgtEl>
                                        <p:attrNameLst>
                                          <p:attrName>ppt_h</p:attrName>
                                        </p:attrNameLst>
                                      </p:cBhvr>
                                      <p:tavLst>
                                        <p:tav tm="0">
                                          <p:val>
                                            <p:fltVal val="0"/>
                                          </p:val>
                                        </p:tav>
                                        <p:tav tm="100000">
                                          <p:val>
                                            <p:strVal val="#ppt_h"/>
                                          </p:val>
                                        </p:tav>
                                      </p:tavLst>
                                    </p:anim>
                                    <p:anim calcmode="lin" valueType="num">
                                      <p:cBhvr>
                                        <p:cTn id="77" dur="1000" fill="hold"/>
                                        <p:tgtEl>
                                          <p:spTgt spid="48"/>
                                        </p:tgtEl>
                                        <p:attrNameLst>
                                          <p:attrName>ppt_x</p:attrName>
                                        </p:attrNameLst>
                                      </p:cBhvr>
                                      <p:tavLst>
                                        <p:tav tm="0" fmla="#ppt_x+(cos(-2*pi*(1-$))*-#ppt_x-sin(-2*pi*(1-$))*(1-#ppt_y))*(1-$)">
                                          <p:val>
                                            <p:fltVal val="0"/>
                                          </p:val>
                                        </p:tav>
                                        <p:tav tm="100000">
                                          <p:val>
                                            <p:fltVal val="1"/>
                                          </p:val>
                                        </p:tav>
                                      </p:tavLst>
                                    </p:anim>
                                    <p:anim calcmode="lin" valueType="num">
                                      <p:cBhvr>
                                        <p:cTn id="78" dur="1000" fill="hold"/>
                                        <p:tgtEl>
                                          <p:spTgt spid="4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9" fill="hold">
                      <p:stCondLst>
                        <p:cond delay="indefinite"/>
                      </p:stCondLst>
                      <p:childTnLst>
                        <p:par>
                          <p:cTn id="80" fill="hold">
                            <p:stCondLst>
                              <p:cond delay="0"/>
                            </p:stCondLst>
                            <p:childTnLst>
                              <p:par>
                                <p:cTn id="81" presetID="0" presetClass="path" presetSubtype="0" accel="50000" decel="50000" fill="hold" grpId="1" nodeType="clickEffect">
                                  <p:stCondLst>
                                    <p:cond delay="0"/>
                                  </p:stCondLst>
                                  <p:childTnLst>
                                    <p:animMotion origin="layout" path="M 2.77556E-17 -7.40741E-7 C 0.03715 -0.00671 0.07049 -0.00093 0.10556 0.00972 C 0.11788 0.01343 0.12691 0.01389 0.13802 0.0213 C 0.1434 0.0294 0.15139 0.03519 0.16007 0.03843 C 0.16545 0.05023 0.17205 0.06852 0.17865 0.0787 C 0.19288 0.10046 0.18247 0.0794 0.19236 0.10162 C 0.19757 0.12986 0.18958 0.09537 0.19913 0.1169 C 0.20399 0.12801 0.20243 0.13912 0.21458 0.14352 C 0.21736 0.1537 0.22517 0.15995 0.22813 0.17037 C 0.22969 0.18542 0.2316 0.19676 0.23681 0.21065 C 0.23819 0.2213 0.23993 0.22963 0.24358 0.23935 C 0.2441 0.24329 0.24427 0.24699 0.24531 0.2507 C 0.24583 0.25278 0.24792 0.2544 0.24844 0.25648 C 0.24931 0.25903 0.25156 0.2757 0.25191 0.27755 C 0.25295 0.28264 0.25417 0.28773 0.25538 0.29282 C 0.25625 0.29676 0.25885 0.3044 0.25885 0.30463 C 0.26094 0.31829 0.25885 0.31782 0.27083 0.31782 " pathEditMode="relative" rAng="0" ptsTypes="ffffffffffffffffA">
                                      <p:cBhvr>
                                        <p:cTn id="82" dur="2000" fill="hold"/>
                                        <p:tgtEl>
                                          <p:spTgt spid="47"/>
                                        </p:tgtEl>
                                        <p:attrNameLst>
                                          <p:attrName>ppt_x</p:attrName>
                                          <p:attrName>ppt_y</p:attrName>
                                        </p:attrNameLst>
                                      </p:cBhvr>
                                      <p:rCtr x="13500" y="15600"/>
                                    </p:animMotion>
                                  </p:childTnLst>
                                </p:cTn>
                              </p:par>
                            </p:childTnLst>
                          </p:cTn>
                        </p:par>
                      </p:childTnLst>
                    </p:cTn>
                  </p:par>
                  <p:par>
                    <p:cTn id="83" fill="hold">
                      <p:stCondLst>
                        <p:cond delay="indefinite"/>
                      </p:stCondLst>
                      <p:childTnLst>
                        <p:par>
                          <p:cTn id="84" fill="hold">
                            <p:stCondLst>
                              <p:cond delay="0"/>
                            </p:stCondLst>
                            <p:childTnLst>
                              <p:par>
                                <p:cTn id="85" presetID="0" presetClass="path" presetSubtype="0" accel="50000" decel="50000" fill="hold" grpId="1" nodeType="clickEffect">
                                  <p:stCondLst>
                                    <p:cond delay="0"/>
                                  </p:stCondLst>
                                  <p:childTnLst>
                                    <p:animMotion origin="layout" path="M 2.77556E-17 0.00162 C 0.07344 0.0044 0.14722 0.00348 0.22066 0.00695 C 0.28872 0.00486 0.36823 0.00718 0.43976 -0.00185 C 0.45712 -0.0074 0.45017 -0.00509 0.46059 -0.00856 C 0.46476 -0.00995 0.46753 -0.01319 0.47101 -0.01551 C 0.47274 -0.01666 0.47622 -0.01898 0.47622 -0.01875 C 0.48073 -0.03264 0.47396 -0.01689 0.48333 -0.02592 C 0.48819 -0.03078 0.48559 -0.03287 0.48854 -0.03796 C 0.49097 -0.04236 0.49479 -0.04583 0.49705 -0.05023 C 0.49826 -0.05231 0.49931 -0.05463 0.50052 -0.05694 C 0.50417 -0.09213 0.50226 -0.06852 0.50226 -0.12777 " pathEditMode="relative" rAng="0" ptsTypes="ffffffffffA">
                                      <p:cBhvr>
                                        <p:cTn id="86" dur="2000" fill="hold"/>
                                        <p:tgtEl>
                                          <p:spTgt spid="48"/>
                                        </p:tgtEl>
                                        <p:attrNameLst>
                                          <p:attrName>ppt_x</p:attrName>
                                          <p:attrName>ppt_y</p:attrName>
                                        </p:attrNameLst>
                                      </p:cBhvr>
                                      <p:rCtr x="25200" y="-6200"/>
                                    </p:animMotion>
                                  </p:childTnLst>
                                </p:cTn>
                              </p:par>
                            </p:childTnLst>
                          </p:cTn>
                        </p:par>
                      </p:childTnLst>
                    </p:cTn>
                  </p:par>
                  <p:par>
                    <p:cTn id="87" fill="hold">
                      <p:stCondLst>
                        <p:cond delay="indefinite"/>
                      </p:stCondLst>
                      <p:childTnLst>
                        <p:par>
                          <p:cTn id="88" fill="hold">
                            <p:stCondLst>
                              <p:cond delay="0"/>
                            </p:stCondLst>
                            <p:childTnLst>
                              <p:par>
                                <p:cTn id="89" presetID="9" presetClass="exit" presetSubtype="0" fill="hold" grpId="2" nodeType="clickEffect">
                                  <p:stCondLst>
                                    <p:cond delay="0"/>
                                  </p:stCondLst>
                                  <p:childTnLst>
                                    <p:animEffect transition="out" filter="dissolve">
                                      <p:cBhvr>
                                        <p:cTn id="90" dur="500"/>
                                        <p:tgtEl>
                                          <p:spTgt spid="47"/>
                                        </p:tgtEl>
                                      </p:cBhvr>
                                    </p:animEffect>
                                    <p:set>
                                      <p:cBhvr>
                                        <p:cTn id="91" dur="1" fill="hold">
                                          <p:stCondLst>
                                            <p:cond delay="499"/>
                                          </p:stCondLst>
                                        </p:cTn>
                                        <p:tgtEl>
                                          <p:spTgt spid="47"/>
                                        </p:tgtEl>
                                        <p:attrNameLst>
                                          <p:attrName>style.visibility</p:attrName>
                                        </p:attrNameLst>
                                      </p:cBhvr>
                                      <p:to>
                                        <p:strVal val="hidden"/>
                                      </p:to>
                                    </p:set>
                                  </p:childTnLst>
                                </p:cTn>
                              </p:par>
                              <p:par>
                                <p:cTn id="92" presetID="9" presetClass="exit" presetSubtype="0" fill="hold" grpId="2" nodeType="withEffect">
                                  <p:stCondLst>
                                    <p:cond delay="0"/>
                                  </p:stCondLst>
                                  <p:childTnLst>
                                    <p:animEffect transition="out" filter="dissolve">
                                      <p:cBhvr>
                                        <p:cTn id="93" dur="500"/>
                                        <p:tgtEl>
                                          <p:spTgt spid="48"/>
                                        </p:tgtEl>
                                      </p:cBhvr>
                                    </p:animEffect>
                                    <p:set>
                                      <p:cBhvr>
                                        <p:cTn id="94" dur="1" fill="hold">
                                          <p:stCondLst>
                                            <p:cond delay="499"/>
                                          </p:stCondLst>
                                        </p:cTn>
                                        <p:tgtEl>
                                          <p:spTgt spid="48"/>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15" presetClass="entr" presetSubtype="0" fill="hold" grpId="0" nodeType="clickEffect">
                                  <p:stCondLst>
                                    <p:cond delay="0"/>
                                  </p:stCondLst>
                                  <p:childTnLst>
                                    <p:set>
                                      <p:cBhvr>
                                        <p:cTn id="98" dur="1" fill="hold">
                                          <p:stCondLst>
                                            <p:cond delay="0"/>
                                          </p:stCondLst>
                                        </p:cTn>
                                        <p:tgtEl>
                                          <p:spTgt spid="49"/>
                                        </p:tgtEl>
                                        <p:attrNameLst>
                                          <p:attrName>style.visibility</p:attrName>
                                        </p:attrNameLst>
                                      </p:cBhvr>
                                      <p:to>
                                        <p:strVal val="visible"/>
                                      </p:to>
                                    </p:set>
                                    <p:anim calcmode="lin" valueType="num">
                                      <p:cBhvr>
                                        <p:cTn id="99" dur="1000" fill="hold"/>
                                        <p:tgtEl>
                                          <p:spTgt spid="49"/>
                                        </p:tgtEl>
                                        <p:attrNameLst>
                                          <p:attrName>ppt_w</p:attrName>
                                        </p:attrNameLst>
                                      </p:cBhvr>
                                      <p:tavLst>
                                        <p:tav tm="0">
                                          <p:val>
                                            <p:fltVal val="0"/>
                                          </p:val>
                                        </p:tav>
                                        <p:tav tm="100000">
                                          <p:val>
                                            <p:strVal val="#ppt_w"/>
                                          </p:val>
                                        </p:tav>
                                      </p:tavLst>
                                    </p:anim>
                                    <p:anim calcmode="lin" valueType="num">
                                      <p:cBhvr>
                                        <p:cTn id="100" dur="1000" fill="hold"/>
                                        <p:tgtEl>
                                          <p:spTgt spid="49"/>
                                        </p:tgtEl>
                                        <p:attrNameLst>
                                          <p:attrName>ppt_h</p:attrName>
                                        </p:attrNameLst>
                                      </p:cBhvr>
                                      <p:tavLst>
                                        <p:tav tm="0">
                                          <p:val>
                                            <p:fltVal val="0"/>
                                          </p:val>
                                        </p:tav>
                                        <p:tav tm="100000">
                                          <p:val>
                                            <p:strVal val="#ppt_h"/>
                                          </p:val>
                                        </p:tav>
                                      </p:tavLst>
                                    </p:anim>
                                    <p:anim calcmode="lin" valueType="num">
                                      <p:cBhvr>
                                        <p:cTn id="101" dur="1000" fill="hold"/>
                                        <p:tgtEl>
                                          <p:spTgt spid="49"/>
                                        </p:tgtEl>
                                        <p:attrNameLst>
                                          <p:attrName>ppt_x</p:attrName>
                                        </p:attrNameLst>
                                      </p:cBhvr>
                                      <p:tavLst>
                                        <p:tav tm="0" fmla="#ppt_x+(cos(-2*pi*(1-$))*-#ppt_x-sin(-2*pi*(1-$))*(1-#ppt_y))*(1-$)">
                                          <p:val>
                                            <p:fltVal val="0"/>
                                          </p:val>
                                        </p:tav>
                                        <p:tav tm="100000">
                                          <p:val>
                                            <p:fltVal val="1"/>
                                          </p:val>
                                        </p:tav>
                                      </p:tavLst>
                                    </p:anim>
                                    <p:anim calcmode="lin" valueType="num">
                                      <p:cBhvr>
                                        <p:cTn id="102" dur="1000" fill="hold"/>
                                        <p:tgtEl>
                                          <p:spTgt spid="49"/>
                                        </p:tgtEl>
                                        <p:attrNameLst>
                                          <p:attrName>ppt_y</p:attrName>
                                        </p:attrNameLst>
                                      </p:cBhvr>
                                      <p:tavLst>
                                        <p:tav tm="0" fmla="#ppt_y+(sin(-2*pi*(1-$))*-#ppt_x+cos(-2*pi*(1-$))*(1-#ppt_y))*(1-$)">
                                          <p:val>
                                            <p:fltVal val="0"/>
                                          </p:val>
                                        </p:tav>
                                        <p:tav tm="100000">
                                          <p:val>
                                            <p:fltVal val="1"/>
                                          </p:val>
                                        </p:tav>
                                      </p:tavLst>
                                    </p:anim>
                                  </p:childTnLst>
                                </p:cTn>
                              </p:par>
                              <p:par>
                                <p:cTn id="103" presetID="15" presetClass="entr" presetSubtype="0" fill="hold" grpId="0" nodeType="withEffect">
                                  <p:stCondLst>
                                    <p:cond delay="0"/>
                                  </p:stCondLst>
                                  <p:childTnLst>
                                    <p:set>
                                      <p:cBhvr>
                                        <p:cTn id="104" dur="1" fill="hold">
                                          <p:stCondLst>
                                            <p:cond delay="0"/>
                                          </p:stCondLst>
                                        </p:cTn>
                                        <p:tgtEl>
                                          <p:spTgt spid="50"/>
                                        </p:tgtEl>
                                        <p:attrNameLst>
                                          <p:attrName>style.visibility</p:attrName>
                                        </p:attrNameLst>
                                      </p:cBhvr>
                                      <p:to>
                                        <p:strVal val="visible"/>
                                      </p:to>
                                    </p:set>
                                    <p:anim calcmode="lin" valueType="num">
                                      <p:cBhvr>
                                        <p:cTn id="105" dur="1000" fill="hold"/>
                                        <p:tgtEl>
                                          <p:spTgt spid="50"/>
                                        </p:tgtEl>
                                        <p:attrNameLst>
                                          <p:attrName>ppt_w</p:attrName>
                                        </p:attrNameLst>
                                      </p:cBhvr>
                                      <p:tavLst>
                                        <p:tav tm="0">
                                          <p:val>
                                            <p:fltVal val="0"/>
                                          </p:val>
                                        </p:tav>
                                        <p:tav tm="100000">
                                          <p:val>
                                            <p:strVal val="#ppt_w"/>
                                          </p:val>
                                        </p:tav>
                                      </p:tavLst>
                                    </p:anim>
                                    <p:anim calcmode="lin" valueType="num">
                                      <p:cBhvr>
                                        <p:cTn id="106" dur="1000" fill="hold"/>
                                        <p:tgtEl>
                                          <p:spTgt spid="50"/>
                                        </p:tgtEl>
                                        <p:attrNameLst>
                                          <p:attrName>ppt_h</p:attrName>
                                        </p:attrNameLst>
                                      </p:cBhvr>
                                      <p:tavLst>
                                        <p:tav tm="0">
                                          <p:val>
                                            <p:fltVal val="0"/>
                                          </p:val>
                                        </p:tav>
                                        <p:tav tm="100000">
                                          <p:val>
                                            <p:strVal val="#ppt_h"/>
                                          </p:val>
                                        </p:tav>
                                      </p:tavLst>
                                    </p:anim>
                                    <p:anim calcmode="lin" valueType="num">
                                      <p:cBhvr>
                                        <p:cTn id="107" dur="1000" fill="hold"/>
                                        <p:tgtEl>
                                          <p:spTgt spid="50"/>
                                        </p:tgtEl>
                                        <p:attrNameLst>
                                          <p:attrName>ppt_x</p:attrName>
                                        </p:attrNameLst>
                                      </p:cBhvr>
                                      <p:tavLst>
                                        <p:tav tm="0" fmla="#ppt_x+(cos(-2*pi*(1-$))*-#ppt_x-sin(-2*pi*(1-$))*(1-#ppt_y))*(1-$)">
                                          <p:val>
                                            <p:fltVal val="0"/>
                                          </p:val>
                                        </p:tav>
                                        <p:tav tm="100000">
                                          <p:val>
                                            <p:fltVal val="1"/>
                                          </p:val>
                                        </p:tav>
                                      </p:tavLst>
                                    </p:anim>
                                    <p:anim calcmode="lin" valueType="num">
                                      <p:cBhvr>
                                        <p:cTn id="108" dur="1000" fill="hold"/>
                                        <p:tgtEl>
                                          <p:spTgt spid="5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09" fill="hold">
                      <p:stCondLst>
                        <p:cond delay="indefinite"/>
                      </p:stCondLst>
                      <p:childTnLst>
                        <p:par>
                          <p:cTn id="110" fill="hold">
                            <p:stCondLst>
                              <p:cond delay="0"/>
                            </p:stCondLst>
                            <p:childTnLst>
                              <p:par>
                                <p:cTn id="111" presetID="0" presetClass="path" presetSubtype="0" accel="50000" decel="50000" fill="hold" grpId="1" nodeType="clickEffect">
                                  <p:stCondLst>
                                    <p:cond delay="0"/>
                                  </p:stCondLst>
                                  <p:childTnLst>
                                    <p:animMotion origin="layout" path="M 0 0 C 0.01337 0.0044 0.02431 0.0132 0.03785 0.01621 C 0.04792 0.02107 0.05695 0.02408 0.06719 0.02755 C 0.079 0.03797 0.08177 0.03704 0.09479 0.04375 C 0.10521 0.04908 0.11354 0.05973 0.12413 0.06436 C 0.13247 0.08102 0.13646 0.0926 0.15 0.10348 C 0.15747 0.12361 0.16754 0.15556 0.18438 0.1632 C 0.18611 0.16783 0.18733 0.17292 0.18959 0.17709 C 0.1908 0.1794 0.19323 0.17986 0.19479 0.18172 C 0.20104 0.18866 0.20799 0.19468 0.21372 0.20232 C 0.21893 0.20926 0.22066 0.21551 0.22761 0.21852 C 0.23351 0.24121 0.25035 0.24144 0.26545 0.24144 " pathEditMode="relative" ptsTypes="fffffffffffA">
                                      <p:cBhvr>
                                        <p:cTn id="112" dur="2000" fill="hold"/>
                                        <p:tgtEl>
                                          <p:spTgt spid="49"/>
                                        </p:tgtEl>
                                        <p:attrNameLst>
                                          <p:attrName>ppt_x</p:attrName>
                                          <p:attrName>ppt_y</p:attrName>
                                        </p:attrNameLst>
                                      </p:cBhvr>
                                    </p:animMotion>
                                  </p:childTnLst>
                                </p:cTn>
                              </p:par>
                            </p:childTnLst>
                          </p:cTn>
                        </p:par>
                      </p:childTnLst>
                    </p:cTn>
                  </p:par>
                  <p:par>
                    <p:cTn id="113" fill="hold">
                      <p:stCondLst>
                        <p:cond delay="indefinite"/>
                      </p:stCondLst>
                      <p:childTnLst>
                        <p:par>
                          <p:cTn id="114" fill="hold">
                            <p:stCondLst>
                              <p:cond delay="0"/>
                            </p:stCondLst>
                            <p:childTnLst>
                              <p:par>
                                <p:cTn id="115" presetID="0" presetClass="path" presetSubtype="0" accel="50000" decel="50000" fill="hold" grpId="1" nodeType="clickEffect">
                                  <p:stCondLst>
                                    <p:cond delay="0"/>
                                  </p:stCondLst>
                                  <p:childTnLst>
                                    <p:animMotion origin="layout" path="M 0 0 C 0.04427 0.00069 0.08854 -0.00093 0.13281 0.00231 C 0.1441 0.00324 0.15434 0.01157 0.16545 0.01365 C 0.17743 0.01898 0.18611 0.02175 0.19826 0.02523 C 0.20486 0.02708 0.21059 0.0324 0.21719 0.03449 C 0.22222 0.03611 0.2276 0.03611 0.23281 0.0368 C 0.26215 0.05601 0.22969 0.0375 0.26371 0.04814 C 0.26805 0.04953 0.27153 0.0537 0.27587 0.05509 C 0.29583 0.06203 0.31771 0.06365 0.33785 0.06898 C 0.36128 0.07523 0.37673 0.08657 0.40173 0.08958 C 0.48333 0.08703 0.45729 0.10324 0.49132 0.07361 C 0.49965 0.05717 0.49722 0.06504 0.5 0.05046 C 0.49948 0.04212 0.49913 0.03356 0.49826 0.02523 C 0.49722 0.0155 0.49132 0.01018 0.49132 0 " pathEditMode="relative" ptsTypes="fffffffffffffA">
                                      <p:cBhvr>
                                        <p:cTn id="116" dur="2000" fill="hold"/>
                                        <p:tgtEl>
                                          <p:spTgt spid="50"/>
                                        </p:tgtEl>
                                        <p:attrNameLst>
                                          <p:attrName>ppt_x</p:attrName>
                                          <p:attrName>ppt_y</p:attrName>
                                        </p:attrNameLst>
                                      </p:cBhvr>
                                    </p:animMotion>
                                  </p:childTnLst>
                                </p:cTn>
                              </p:par>
                            </p:childTnLst>
                          </p:cTn>
                        </p:par>
                      </p:childTnLst>
                    </p:cTn>
                  </p:par>
                  <p:par>
                    <p:cTn id="117" fill="hold">
                      <p:stCondLst>
                        <p:cond delay="indefinite"/>
                      </p:stCondLst>
                      <p:childTnLst>
                        <p:par>
                          <p:cTn id="118" fill="hold">
                            <p:stCondLst>
                              <p:cond delay="0"/>
                            </p:stCondLst>
                            <p:childTnLst>
                              <p:par>
                                <p:cTn id="119" presetID="9" presetClass="exit" presetSubtype="0" fill="hold" grpId="2" nodeType="clickEffect">
                                  <p:stCondLst>
                                    <p:cond delay="0"/>
                                  </p:stCondLst>
                                  <p:childTnLst>
                                    <p:animEffect transition="out" filter="dissolve">
                                      <p:cBhvr>
                                        <p:cTn id="120" dur="500"/>
                                        <p:tgtEl>
                                          <p:spTgt spid="49"/>
                                        </p:tgtEl>
                                      </p:cBhvr>
                                    </p:animEffect>
                                    <p:set>
                                      <p:cBhvr>
                                        <p:cTn id="121" dur="1" fill="hold">
                                          <p:stCondLst>
                                            <p:cond delay="499"/>
                                          </p:stCondLst>
                                        </p:cTn>
                                        <p:tgtEl>
                                          <p:spTgt spid="49"/>
                                        </p:tgtEl>
                                        <p:attrNameLst>
                                          <p:attrName>style.visibility</p:attrName>
                                        </p:attrNameLst>
                                      </p:cBhvr>
                                      <p:to>
                                        <p:strVal val="hidden"/>
                                      </p:to>
                                    </p:set>
                                  </p:childTnLst>
                                </p:cTn>
                              </p:par>
                              <p:par>
                                <p:cTn id="122" presetID="9" presetClass="exit" presetSubtype="0" fill="hold" grpId="2" nodeType="withEffect">
                                  <p:stCondLst>
                                    <p:cond delay="0"/>
                                  </p:stCondLst>
                                  <p:childTnLst>
                                    <p:animEffect transition="out" filter="dissolve">
                                      <p:cBhvr>
                                        <p:cTn id="123" dur="500"/>
                                        <p:tgtEl>
                                          <p:spTgt spid="50"/>
                                        </p:tgtEl>
                                      </p:cBhvr>
                                    </p:animEffect>
                                    <p:set>
                                      <p:cBhvr>
                                        <p:cTn id="124" dur="1" fill="hold">
                                          <p:stCondLst>
                                            <p:cond delay="499"/>
                                          </p:stCondLst>
                                        </p:cTn>
                                        <p:tgtEl>
                                          <p:spTgt spid="50"/>
                                        </p:tgtEl>
                                        <p:attrNameLst>
                                          <p:attrName>style.visibility</p:attrName>
                                        </p:attrNameLst>
                                      </p:cBhvr>
                                      <p:to>
                                        <p:strVal val="hidden"/>
                                      </p:to>
                                    </p:set>
                                  </p:childTnLst>
                                </p:cTn>
                              </p:par>
                            </p:childTnLst>
                          </p:cTn>
                        </p:par>
                      </p:childTnLst>
                    </p:cTn>
                  </p:par>
                  <p:par>
                    <p:cTn id="125" fill="hold">
                      <p:stCondLst>
                        <p:cond delay="indefinite"/>
                      </p:stCondLst>
                      <p:childTnLst>
                        <p:par>
                          <p:cTn id="126" fill="hold">
                            <p:stCondLst>
                              <p:cond delay="0"/>
                            </p:stCondLst>
                            <p:childTnLst>
                              <p:par>
                                <p:cTn id="127" presetID="15" presetClass="entr" presetSubtype="0" fill="hold" grpId="0" nodeType="clickEffect">
                                  <p:stCondLst>
                                    <p:cond delay="0"/>
                                  </p:stCondLst>
                                  <p:childTnLst>
                                    <p:set>
                                      <p:cBhvr>
                                        <p:cTn id="128" dur="1" fill="hold">
                                          <p:stCondLst>
                                            <p:cond delay="0"/>
                                          </p:stCondLst>
                                        </p:cTn>
                                        <p:tgtEl>
                                          <p:spTgt spid="51"/>
                                        </p:tgtEl>
                                        <p:attrNameLst>
                                          <p:attrName>style.visibility</p:attrName>
                                        </p:attrNameLst>
                                      </p:cBhvr>
                                      <p:to>
                                        <p:strVal val="visible"/>
                                      </p:to>
                                    </p:set>
                                    <p:anim calcmode="lin" valueType="num">
                                      <p:cBhvr>
                                        <p:cTn id="129" dur="1000" fill="hold"/>
                                        <p:tgtEl>
                                          <p:spTgt spid="51"/>
                                        </p:tgtEl>
                                        <p:attrNameLst>
                                          <p:attrName>ppt_w</p:attrName>
                                        </p:attrNameLst>
                                      </p:cBhvr>
                                      <p:tavLst>
                                        <p:tav tm="0">
                                          <p:val>
                                            <p:fltVal val="0"/>
                                          </p:val>
                                        </p:tav>
                                        <p:tav tm="100000">
                                          <p:val>
                                            <p:strVal val="#ppt_w"/>
                                          </p:val>
                                        </p:tav>
                                      </p:tavLst>
                                    </p:anim>
                                    <p:anim calcmode="lin" valueType="num">
                                      <p:cBhvr>
                                        <p:cTn id="130" dur="1000" fill="hold"/>
                                        <p:tgtEl>
                                          <p:spTgt spid="51"/>
                                        </p:tgtEl>
                                        <p:attrNameLst>
                                          <p:attrName>ppt_h</p:attrName>
                                        </p:attrNameLst>
                                      </p:cBhvr>
                                      <p:tavLst>
                                        <p:tav tm="0">
                                          <p:val>
                                            <p:fltVal val="0"/>
                                          </p:val>
                                        </p:tav>
                                        <p:tav tm="100000">
                                          <p:val>
                                            <p:strVal val="#ppt_h"/>
                                          </p:val>
                                        </p:tav>
                                      </p:tavLst>
                                    </p:anim>
                                    <p:anim calcmode="lin" valueType="num">
                                      <p:cBhvr>
                                        <p:cTn id="131" dur="1000" fill="hold"/>
                                        <p:tgtEl>
                                          <p:spTgt spid="51"/>
                                        </p:tgtEl>
                                        <p:attrNameLst>
                                          <p:attrName>ppt_x</p:attrName>
                                        </p:attrNameLst>
                                      </p:cBhvr>
                                      <p:tavLst>
                                        <p:tav tm="0" fmla="#ppt_x+(cos(-2*pi*(1-$))*-#ppt_x-sin(-2*pi*(1-$))*(1-#ppt_y))*(1-$)">
                                          <p:val>
                                            <p:fltVal val="0"/>
                                          </p:val>
                                        </p:tav>
                                        <p:tav tm="100000">
                                          <p:val>
                                            <p:fltVal val="1"/>
                                          </p:val>
                                        </p:tav>
                                      </p:tavLst>
                                    </p:anim>
                                    <p:anim calcmode="lin" valueType="num">
                                      <p:cBhvr>
                                        <p:cTn id="132" dur="1000" fill="hold"/>
                                        <p:tgtEl>
                                          <p:spTgt spid="51"/>
                                        </p:tgtEl>
                                        <p:attrNameLst>
                                          <p:attrName>ppt_y</p:attrName>
                                        </p:attrNameLst>
                                      </p:cBhvr>
                                      <p:tavLst>
                                        <p:tav tm="0" fmla="#ppt_y+(sin(-2*pi*(1-$))*-#ppt_x+cos(-2*pi*(1-$))*(1-#ppt_y))*(1-$)">
                                          <p:val>
                                            <p:fltVal val="0"/>
                                          </p:val>
                                        </p:tav>
                                        <p:tav tm="100000">
                                          <p:val>
                                            <p:fltVal val="1"/>
                                          </p:val>
                                        </p:tav>
                                      </p:tavLst>
                                    </p:anim>
                                  </p:childTnLst>
                                </p:cTn>
                              </p:par>
                              <p:par>
                                <p:cTn id="133" presetID="15" presetClass="entr" presetSubtype="0" fill="hold" grpId="0" nodeType="withEffect">
                                  <p:stCondLst>
                                    <p:cond delay="0"/>
                                  </p:stCondLst>
                                  <p:childTnLst>
                                    <p:set>
                                      <p:cBhvr>
                                        <p:cTn id="134" dur="1" fill="hold">
                                          <p:stCondLst>
                                            <p:cond delay="0"/>
                                          </p:stCondLst>
                                        </p:cTn>
                                        <p:tgtEl>
                                          <p:spTgt spid="52"/>
                                        </p:tgtEl>
                                        <p:attrNameLst>
                                          <p:attrName>style.visibility</p:attrName>
                                        </p:attrNameLst>
                                      </p:cBhvr>
                                      <p:to>
                                        <p:strVal val="visible"/>
                                      </p:to>
                                    </p:set>
                                    <p:anim calcmode="lin" valueType="num">
                                      <p:cBhvr>
                                        <p:cTn id="135" dur="1000" fill="hold"/>
                                        <p:tgtEl>
                                          <p:spTgt spid="52"/>
                                        </p:tgtEl>
                                        <p:attrNameLst>
                                          <p:attrName>ppt_w</p:attrName>
                                        </p:attrNameLst>
                                      </p:cBhvr>
                                      <p:tavLst>
                                        <p:tav tm="0">
                                          <p:val>
                                            <p:fltVal val="0"/>
                                          </p:val>
                                        </p:tav>
                                        <p:tav tm="100000">
                                          <p:val>
                                            <p:strVal val="#ppt_w"/>
                                          </p:val>
                                        </p:tav>
                                      </p:tavLst>
                                    </p:anim>
                                    <p:anim calcmode="lin" valueType="num">
                                      <p:cBhvr>
                                        <p:cTn id="136" dur="1000" fill="hold"/>
                                        <p:tgtEl>
                                          <p:spTgt spid="52"/>
                                        </p:tgtEl>
                                        <p:attrNameLst>
                                          <p:attrName>ppt_h</p:attrName>
                                        </p:attrNameLst>
                                      </p:cBhvr>
                                      <p:tavLst>
                                        <p:tav tm="0">
                                          <p:val>
                                            <p:fltVal val="0"/>
                                          </p:val>
                                        </p:tav>
                                        <p:tav tm="100000">
                                          <p:val>
                                            <p:strVal val="#ppt_h"/>
                                          </p:val>
                                        </p:tav>
                                      </p:tavLst>
                                    </p:anim>
                                    <p:anim calcmode="lin" valueType="num">
                                      <p:cBhvr>
                                        <p:cTn id="137" dur="1000" fill="hold"/>
                                        <p:tgtEl>
                                          <p:spTgt spid="52"/>
                                        </p:tgtEl>
                                        <p:attrNameLst>
                                          <p:attrName>ppt_x</p:attrName>
                                        </p:attrNameLst>
                                      </p:cBhvr>
                                      <p:tavLst>
                                        <p:tav tm="0" fmla="#ppt_x+(cos(-2*pi*(1-$))*-#ppt_x-sin(-2*pi*(1-$))*(1-#ppt_y))*(1-$)">
                                          <p:val>
                                            <p:fltVal val="0"/>
                                          </p:val>
                                        </p:tav>
                                        <p:tav tm="100000">
                                          <p:val>
                                            <p:fltVal val="1"/>
                                          </p:val>
                                        </p:tav>
                                      </p:tavLst>
                                    </p:anim>
                                    <p:anim calcmode="lin" valueType="num">
                                      <p:cBhvr>
                                        <p:cTn id="138" dur="1000" fill="hold"/>
                                        <p:tgtEl>
                                          <p:spTgt spid="5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39" fill="hold">
                      <p:stCondLst>
                        <p:cond delay="indefinite"/>
                      </p:stCondLst>
                      <p:childTnLst>
                        <p:par>
                          <p:cTn id="140" fill="hold">
                            <p:stCondLst>
                              <p:cond delay="0"/>
                            </p:stCondLst>
                            <p:childTnLst>
                              <p:par>
                                <p:cTn id="141" presetID="0" presetClass="path" presetSubtype="0" accel="50000" decel="50000" fill="hold" grpId="1" nodeType="clickEffect">
                                  <p:stCondLst>
                                    <p:cond delay="0"/>
                                  </p:stCondLst>
                                  <p:childTnLst>
                                    <p:animMotion origin="layout" path="M 2.77556E-17 -1.11111E-6 C 0.01458 0.0007 0.03038 -0.00255 0.04427 0.00486 C 0.06944 0.01898 0.03177 0.00162 0.05521 0.01204 C 0.06615 0.02176 0.07309 0.03357 0.08507 0.0412 C 0.09306 0.05787 0.09479 0.0706 0.10729 0.08287 C 0.11076 0.09676 0.1066 0.0838 0.11441 0.09722 C 0.11962 0.10625 0.12205 0.11875 0.1276 0.12685 C 0.1309 0.13195 0.1349 0.13634 0.13889 0.1412 C 0.14184 0.1456 0.14358 0.15116 0.14583 0.15602 C 0.15469 0.17361 0.1441 0.15324 0.15521 0.17037 C 0.16372 0.18357 0.16406 0.19352 0.17569 0.20463 C 0.17691 0.20695 0.17778 0.20995 0.17951 0.21204 C 0.1809 0.21389 0.18351 0.21458 0.18507 0.2169 C 0.18785 0.2213 0.18906 0.22847 0.19236 0.23171 C 0.20087 0.23889 0.20903 0.24445 0.21823 0.24861 C 0.23108 0.25972 0.24479 0.27338 0.2592 0.28009 C 0.33368 0.31667 0.43403 0.3 0.50417 0.3 " pathEditMode="relative" rAng="0" ptsTypes="ffffffffffffffffA">
                                      <p:cBhvr>
                                        <p:cTn id="142" dur="2000" fill="hold"/>
                                        <p:tgtEl>
                                          <p:spTgt spid="51"/>
                                        </p:tgtEl>
                                        <p:attrNameLst>
                                          <p:attrName>ppt_x</p:attrName>
                                          <p:attrName>ppt_y</p:attrName>
                                        </p:attrNameLst>
                                      </p:cBhvr>
                                      <p:rCtr x="25200" y="15700"/>
                                    </p:animMotion>
                                  </p:childTnLst>
                                </p:cTn>
                              </p:par>
                            </p:childTnLst>
                          </p:cTn>
                        </p:par>
                      </p:childTnLst>
                    </p:cTn>
                  </p:par>
                  <p:par>
                    <p:cTn id="143" fill="hold">
                      <p:stCondLst>
                        <p:cond delay="indefinite"/>
                      </p:stCondLst>
                      <p:childTnLst>
                        <p:par>
                          <p:cTn id="144" fill="hold">
                            <p:stCondLst>
                              <p:cond delay="0"/>
                            </p:stCondLst>
                            <p:childTnLst>
                              <p:par>
                                <p:cTn id="145" presetID="0" presetClass="path" presetSubtype="0" accel="50000" decel="50000" fill="hold" grpId="1" nodeType="clickEffect">
                                  <p:stCondLst>
                                    <p:cond delay="0"/>
                                  </p:stCondLst>
                                  <p:childTnLst>
                                    <p:animMotion origin="layout" path="M 2.77556E-17 -3.33333E-6 C 0.0724 -0.00254 0.11285 -0.00115 0.17413 -0.01064 C 0.1776 -0.01319 0.18681 -0.01782 0.19028 -0.02129 C 0.20313 -0.03611 0.1849 -0.02245 0.20174 -0.0368 C 0.20608 -0.04074 0.21146 -0.04213 0.21528 -0.04676 C 0.23108 -0.06389 0.22378 -0.0581 0.23628 -0.06736 C 0.23958 -0.07939 0.23958 -0.10301 0.24757 -0.11064 C 0.25313 -0.11597 0.26736 -0.1206 0.27083 -0.12777 " pathEditMode="relative" rAng="0" ptsTypes="fffffffA">
                                      <p:cBhvr>
                                        <p:cTn id="146" dur="2000" fill="hold"/>
                                        <p:tgtEl>
                                          <p:spTgt spid="52"/>
                                        </p:tgtEl>
                                        <p:attrNameLst>
                                          <p:attrName>ppt_x</p:attrName>
                                          <p:attrName>ppt_y</p:attrName>
                                        </p:attrNameLst>
                                      </p:cBhvr>
                                      <p:rCtr x="13500" y="-6400"/>
                                    </p:animMotion>
                                  </p:childTnLst>
                                </p:cTn>
                              </p:par>
                            </p:childTnLst>
                          </p:cTn>
                        </p:par>
                      </p:childTnLst>
                    </p:cTn>
                  </p:par>
                  <p:par>
                    <p:cTn id="147" fill="hold">
                      <p:stCondLst>
                        <p:cond delay="indefinite"/>
                      </p:stCondLst>
                      <p:childTnLst>
                        <p:par>
                          <p:cTn id="148" fill="hold">
                            <p:stCondLst>
                              <p:cond delay="0"/>
                            </p:stCondLst>
                            <p:childTnLst>
                              <p:par>
                                <p:cTn id="149" presetID="9" presetClass="exit" presetSubtype="0" fill="hold" grpId="2" nodeType="clickEffect">
                                  <p:stCondLst>
                                    <p:cond delay="0"/>
                                  </p:stCondLst>
                                  <p:childTnLst>
                                    <p:animEffect transition="out" filter="dissolve">
                                      <p:cBhvr>
                                        <p:cTn id="150" dur="500"/>
                                        <p:tgtEl>
                                          <p:spTgt spid="51"/>
                                        </p:tgtEl>
                                      </p:cBhvr>
                                    </p:animEffect>
                                    <p:set>
                                      <p:cBhvr>
                                        <p:cTn id="151" dur="1" fill="hold">
                                          <p:stCondLst>
                                            <p:cond delay="499"/>
                                          </p:stCondLst>
                                        </p:cTn>
                                        <p:tgtEl>
                                          <p:spTgt spid="51"/>
                                        </p:tgtEl>
                                        <p:attrNameLst>
                                          <p:attrName>style.visibility</p:attrName>
                                        </p:attrNameLst>
                                      </p:cBhvr>
                                      <p:to>
                                        <p:strVal val="hidden"/>
                                      </p:to>
                                    </p:set>
                                  </p:childTnLst>
                                </p:cTn>
                              </p:par>
                              <p:par>
                                <p:cTn id="152" presetID="9" presetClass="exit" presetSubtype="0" fill="hold" grpId="2" nodeType="withEffect">
                                  <p:stCondLst>
                                    <p:cond delay="0"/>
                                  </p:stCondLst>
                                  <p:childTnLst>
                                    <p:animEffect transition="out" filter="dissolve">
                                      <p:cBhvr>
                                        <p:cTn id="153" dur="500"/>
                                        <p:tgtEl>
                                          <p:spTgt spid="52"/>
                                        </p:tgtEl>
                                      </p:cBhvr>
                                    </p:animEffect>
                                    <p:set>
                                      <p:cBhvr>
                                        <p:cTn id="154" dur="1" fill="hold">
                                          <p:stCondLst>
                                            <p:cond delay="499"/>
                                          </p:stCondLst>
                                        </p:cTn>
                                        <p:tgtEl>
                                          <p:spTgt spid="52"/>
                                        </p:tgtEl>
                                        <p:attrNameLst>
                                          <p:attrName>style.visibility</p:attrName>
                                        </p:attrNameLst>
                                      </p:cBhvr>
                                      <p:to>
                                        <p:strVal val="hidden"/>
                                      </p:to>
                                    </p:set>
                                  </p:childTnLst>
                                </p:cTn>
                              </p:par>
                            </p:childTnLst>
                          </p:cTn>
                        </p:par>
                      </p:childTnLst>
                    </p:cTn>
                  </p:par>
                  <p:par>
                    <p:cTn id="155" fill="hold">
                      <p:stCondLst>
                        <p:cond delay="indefinite"/>
                      </p:stCondLst>
                      <p:childTnLst>
                        <p:par>
                          <p:cTn id="156" fill="hold">
                            <p:stCondLst>
                              <p:cond delay="0"/>
                            </p:stCondLst>
                            <p:childTnLst>
                              <p:par>
                                <p:cTn id="157" presetID="15" presetClass="entr" presetSubtype="0" fill="hold" grpId="0" nodeType="clickEffect">
                                  <p:stCondLst>
                                    <p:cond delay="0"/>
                                  </p:stCondLst>
                                  <p:childTnLst>
                                    <p:set>
                                      <p:cBhvr>
                                        <p:cTn id="158" dur="1" fill="hold">
                                          <p:stCondLst>
                                            <p:cond delay="0"/>
                                          </p:stCondLst>
                                        </p:cTn>
                                        <p:tgtEl>
                                          <p:spTgt spid="53"/>
                                        </p:tgtEl>
                                        <p:attrNameLst>
                                          <p:attrName>style.visibility</p:attrName>
                                        </p:attrNameLst>
                                      </p:cBhvr>
                                      <p:to>
                                        <p:strVal val="visible"/>
                                      </p:to>
                                    </p:set>
                                    <p:anim calcmode="lin" valueType="num">
                                      <p:cBhvr>
                                        <p:cTn id="159" dur="1000" fill="hold"/>
                                        <p:tgtEl>
                                          <p:spTgt spid="53"/>
                                        </p:tgtEl>
                                        <p:attrNameLst>
                                          <p:attrName>ppt_w</p:attrName>
                                        </p:attrNameLst>
                                      </p:cBhvr>
                                      <p:tavLst>
                                        <p:tav tm="0">
                                          <p:val>
                                            <p:fltVal val="0"/>
                                          </p:val>
                                        </p:tav>
                                        <p:tav tm="100000">
                                          <p:val>
                                            <p:strVal val="#ppt_w"/>
                                          </p:val>
                                        </p:tav>
                                      </p:tavLst>
                                    </p:anim>
                                    <p:anim calcmode="lin" valueType="num">
                                      <p:cBhvr>
                                        <p:cTn id="160" dur="1000" fill="hold"/>
                                        <p:tgtEl>
                                          <p:spTgt spid="53"/>
                                        </p:tgtEl>
                                        <p:attrNameLst>
                                          <p:attrName>ppt_h</p:attrName>
                                        </p:attrNameLst>
                                      </p:cBhvr>
                                      <p:tavLst>
                                        <p:tav tm="0">
                                          <p:val>
                                            <p:fltVal val="0"/>
                                          </p:val>
                                        </p:tav>
                                        <p:tav tm="100000">
                                          <p:val>
                                            <p:strVal val="#ppt_h"/>
                                          </p:val>
                                        </p:tav>
                                      </p:tavLst>
                                    </p:anim>
                                    <p:anim calcmode="lin" valueType="num">
                                      <p:cBhvr>
                                        <p:cTn id="161" dur="1000" fill="hold"/>
                                        <p:tgtEl>
                                          <p:spTgt spid="53"/>
                                        </p:tgtEl>
                                        <p:attrNameLst>
                                          <p:attrName>ppt_x</p:attrName>
                                        </p:attrNameLst>
                                      </p:cBhvr>
                                      <p:tavLst>
                                        <p:tav tm="0" fmla="#ppt_x+(cos(-2*pi*(1-$))*-#ppt_x-sin(-2*pi*(1-$))*(1-#ppt_y))*(1-$)">
                                          <p:val>
                                            <p:fltVal val="0"/>
                                          </p:val>
                                        </p:tav>
                                        <p:tav tm="100000">
                                          <p:val>
                                            <p:fltVal val="1"/>
                                          </p:val>
                                        </p:tav>
                                      </p:tavLst>
                                    </p:anim>
                                    <p:anim calcmode="lin" valueType="num">
                                      <p:cBhvr>
                                        <p:cTn id="162" dur="1000" fill="hold"/>
                                        <p:tgtEl>
                                          <p:spTgt spid="53"/>
                                        </p:tgtEl>
                                        <p:attrNameLst>
                                          <p:attrName>ppt_y</p:attrName>
                                        </p:attrNameLst>
                                      </p:cBhvr>
                                      <p:tavLst>
                                        <p:tav tm="0" fmla="#ppt_y+(sin(-2*pi*(1-$))*-#ppt_x+cos(-2*pi*(1-$))*(1-#ppt_y))*(1-$)">
                                          <p:val>
                                            <p:fltVal val="0"/>
                                          </p:val>
                                        </p:tav>
                                        <p:tav tm="100000">
                                          <p:val>
                                            <p:fltVal val="1"/>
                                          </p:val>
                                        </p:tav>
                                      </p:tavLst>
                                    </p:anim>
                                  </p:childTnLst>
                                </p:cTn>
                              </p:par>
                              <p:par>
                                <p:cTn id="163" presetID="15" presetClass="entr" presetSubtype="0" fill="hold" grpId="0" nodeType="withEffect">
                                  <p:stCondLst>
                                    <p:cond delay="0"/>
                                  </p:stCondLst>
                                  <p:childTnLst>
                                    <p:set>
                                      <p:cBhvr>
                                        <p:cTn id="164" dur="1" fill="hold">
                                          <p:stCondLst>
                                            <p:cond delay="0"/>
                                          </p:stCondLst>
                                        </p:cTn>
                                        <p:tgtEl>
                                          <p:spTgt spid="54"/>
                                        </p:tgtEl>
                                        <p:attrNameLst>
                                          <p:attrName>style.visibility</p:attrName>
                                        </p:attrNameLst>
                                      </p:cBhvr>
                                      <p:to>
                                        <p:strVal val="visible"/>
                                      </p:to>
                                    </p:set>
                                    <p:anim calcmode="lin" valueType="num">
                                      <p:cBhvr>
                                        <p:cTn id="165" dur="1000" fill="hold"/>
                                        <p:tgtEl>
                                          <p:spTgt spid="54"/>
                                        </p:tgtEl>
                                        <p:attrNameLst>
                                          <p:attrName>ppt_w</p:attrName>
                                        </p:attrNameLst>
                                      </p:cBhvr>
                                      <p:tavLst>
                                        <p:tav tm="0">
                                          <p:val>
                                            <p:fltVal val="0"/>
                                          </p:val>
                                        </p:tav>
                                        <p:tav tm="100000">
                                          <p:val>
                                            <p:strVal val="#ppt_w"/>
                                          </p:val>
                                        </p:tav>
                                      </p:tavLst>
                                    </p:anim>
                                    <p:anim calcmode="lin" valueType="num">
                                      <p:cBhvr>
                                        <p:cTn id="166" dur="1000" fill="hold"/>
                                        <p:tgtEl>
                                          <p:spTgt spid="54"/>
                                        </p:tgtEl>
                                        <p:attrNameLst>
                                          <p:attrName>ppt_h</p:attrName>
                                        </p:attrNameLst>
                                      </p:cBhvr>
                                      <p:tavLst>
                                        <p:tav tm="0">
                                          <p:val>
                                            <p:fltVal val="0"/>
                                          </p:val>
                                        </p:tav>
                                        <p:tav tm="100000">
                                          <p:val>
                                            <p:strVal val="#ppt_h"/>
                                          </p:val>
                                        </p:tav>
                                      </p:tavLst>
                                    </p:anim>
                                    <p:anim calcmode="lin" valueType="num">
                                      <p:cBhvr>
                                        <p:cTn id="167" dur="1000" fill="hold"/>
                                        <p:tgtEl>
                                          <p:spTgt spid="54"/>
                                        </p:tgtEl>
                                        <p:attrNameLst>
                                          <p:attrName>ppt_x</p:attrName>
                                        </p:attrNameLst>
                                      </p:cBhvr>
                                      <p:tavLst>
                                        <p:tav tm="0" fmla="#ppt_x+(cos(-2*pi*(1-$))*-#ppt_x-sin(-2*pi*(1-$))*(1-#ppt_y))*(1-$)">
                                          <p:val>
                                            <p:fltVal val="0"/>
                                          </p:val>
                                        </p:tav>
                                        <p:tav tm="100000">
                                          <p:val>
                                            <p:fltVal val="1"/>
                                          </p:val>
                                        </p:tav>
                                      </p:tavLst>
                                    </p:anim>
                                    <p:anim calcmode="lin" valueType="num">
                                      <p:cBhvr>
                                        <p:cTn id="168" dur="1000" fill="hold"/>
                                        <p:tgtEl>
                                          <p:spTgt spid="5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9" fill="hold">
                      <p:stCondLst>
                        <p:cond delay="indefinite"/>
                      </p:stCondLst>
                      <p:childTnLst>
                        <p:par>
                          <p:cTn id="170" fill="hold">
                            <p:stCondLst>
                              <p:cond delay="0"/>
                            </p:stCondLst>
                            <p:childTnLst>
                              <p:par>
                                <p:cTn id="171" presetID="0" presetClass="path" presetSubtype="0" accel="50000" decel="50000" fill="hold" grpId="1" nodeType="clickEffect">
                                  <p:stCondLst>
                                    <p:cond delay="0"/>
                                  </p:stCondLst>
                                  <p:childTnLst>
                                    <p:animMotion origin="layout" path="M -0.0125 3.77428E-6 C -0.00243 0.00023 0.00816 0.00023 0.01892 0.00162 C 0.03316 0.00416 0.05017 0.01156 0.06423 0.01711 C 0.07309 0.02058 0.08211 0.02428 0.09114 0.02798 C 0.09496 0.02914 0.10277 0.03237 0.10277 0.0326 C 0.11007 0.04162 0.11284 0.03792 0.12118 0.04301 C 0.13941 0.05504 0.15677 0.06938 0.17656 0.07608 C 0.18038 0.07863 0.18507 0.08071 0.18836 0.08464 C 0.19027 0.08672 0.18941 0.09158 0.19149 0.09343 C 0.19896 0.09852 0.2151 0.10407 0.2151 0.1043 C 0.22361 0.11517 0.23246 0.11933 0.24375 0.12349 C 0.25 0.12951 0.25694 0.13413 0.26232 0.14153 C 0.2658 0.14569 0.26823 0.15125 0.27222 0.15402 C 0.27864 0.15888 0.30104 0.16836 0.3092 0.1716 C 0.31319 0.17645 0.31684 0.18131 0.321 0.18501 C 0.32257 0.1864 0.32465 0.18547 0.32604 0.18709 C 0.34149 0.20143 0.34427 0.2086 0.36284 0.21739 C 0.38003 0.23589 0.39253 0.23959 0.41493 0.24375 C 0.42378 0.25231 0.43211 0.25231 0.4434 0.25439 C 0.4625 0.26688 0.43541 0.25 0.46024 0.26087 C 0.47882 0.26896 0.47812 0.27127 0.49739 0.27405 C 0.50069 0.2759 0.50382 0.27752 0.50729 0.27844 C 0.51059 0.2796 0.51406 0.2796 0.51753 0.28052 C 0.51892 0.28122 0.525 0.28307 0.52257 0.28307 C 0.51961 0.28307 0.51701 0.28122 0.51406 0.28052 C 0.50468 0.27266 0.5059 0.26364 0.5059 0.25 " pathEditMode="relative" rAng="0" ptsTypes="fffffffffffffffffffffffffA">
                                      <p:cBhvr>
                                        <p:cTn id="172" dur="2000" fill="hold"/>
                                        <p:tgtEl>
                                          <p:spTgt spid="53"/>
                                        </p:tgtEl>
                                        <p:attrNameLst>
                                          <p:attrName>ppt_x</p:attrName>
                                          <p:attrName>ppt_y</p:attrName>
                                        </p:attrNameLst>
                                      </p:cBhvr>
                                      <p:rCtr x="269" y="142"/>
                                    </p:animMotion>
                                  </p:childTnLst>
                                </p:cTn>
                              </p:par>
                            </p:childTnLst>
                          </p:cTn>
                        </p:par>
                      </p:childTnLst>
                    </p:cTn>
                  </p:par>
                  <p:par>
                    <p:cTn id="173" fill="hold">
                      <p:stCondLst>
                        <p:cond delay="indefinite"/>
                      </p:stCondLst>
                      <p:childTnLst>
                        <p:par>
                          <p:cTn id="174" fill="hold">
                            <p:stCondLst>
                              <p:cond delay="0"/>
                            </p:stCondLst>
                            <p:childTnLst>
                              <p:par>
                                <p:cTn id="175" presetID="0" presetClass="path" presetSubtype="0" accel="50000" decel="50000" fill="hold" grpId="1" nodeType="clickEffect">
                                  <p:stCondLst>
                                    <p:cond delay="0"/>
                                  </p:stCondLst>
                                  <p:childTnLst>
                                    <p:animMotion origin="layout" path="M -0.00417 0.05227 C 0.01076 0.05481 0.02674 0.05828 0.04253 0.06082 C 0.07569 0.07401 0.11493 0.05828 0.14931 0.05227 C 0.15729 0.04649 0.16528 0.04255 0.17361 0.03677 C 0.19444 0.02267 0.17222 0.03169 0.18819 0.02567 C 0.19149 0.02151 0.1941 0.01642 0.19792 0.01203 C 0.20833 0.00255 0.22326 -0.00393 0.23524 -0.01179 C 0.24271 -0.01711 0.24583 -0.02451 0.2533 -0.0296 C 0.25677 -0.03978 0.26059 -0.03769 0.26389 -0.04741 C 0.26667 -0.10129 0.26563 -0.07955 0.26563 -0.11101 " pathEditMode="relative" rAng="0" ptsTypes="fffffffffA">
                                      <p:cBhvr>
                                        <p:cTn id="176" dur="2000" fill="hold"/>
                                        <p:tgtEl>
                                          <p:spTgt spid="54"/>
                                        </p:tgtEl>
                                        <p:attrNameLst>
                                          <p:attrName>ppt_x</p:attrName>
                                          <p:attrName>ppt_y</p:attrName>
                                        </p:attrNameLst>
                                      </p:cBhvr>
                                      <p:rCtr x="135" y="-71"/>
                                    </p:animMotion>
                                  </p:childTnLst>
                                </p:cTn>
                              </p:par>
                            </p:childTnLst>
                          </p:cTn>
                        </p:par>
                      </p:childTnLst>
                    </p:cTn>
                  </p:par>
                  <p:par>
                    <p:cTn id="177" fill="hold">
                      <p:stCondLst>
                        <p:cond delay="indefinite"/>
                      </p:stCondLst>
                      <p:childTnLst>
                        <p:par>
                          <p:cTn id="178" fill="hold">
                            <p:stCondLst>
                              <p:cond delay="0"/>
                            </p:stCondLst>
                            <p:childTnLst>
                              <p:par>
                                <p:cTn id="179" presetID="9" presetClass="exit" presetSubtype="0" fill="hold" grpId="2" nodeType="clickEffect">
                                  <p:stCondLst>
                                    <p:cond delay="0"/>
                                  </p:stCondLst>
                                  <p:childTnLst>
                                    <p:animEffect transition="out" filter="dissolve">
                                      <p:cBhvr>
                                        <p:cTn id="180" dur="500"/>
                                        <p:tgtEl>
                                          <p:spTgt spid="53"/>
                                        </p:tgtEl>
                                      </p:cBhvr>
                                    </p:animEffect>
                                    <p:set>
                                      <p:cBhvr>
                                        <p:cTn id="181" dur="1" fill="hold">
                                          <p:stCondLst>
                                            <p:cond delay="499"/>
                                          </p:stCondLst>
                                        </p:cTn>
                                        <p:tgtEl>
                                          <p:spTgt spid="53"/>
                                        </p:tgtEl>
                                        <p:attrNameLst>
                                          <p:attrName>style.visibility</p:attrName>
                                        </p:attrNameLst>
                                      </p:cBhvr>
                                      <p:to>
                                        <p:strVal val="hidden"/>
                                      </p:to>
                                    </p:set>
                                  </p:childTnLst>
                                </p:cTn>
                              </p:par>
                              <p:par>
                                <p:cTn id="182" presetID="9" presetClass="exit" presetSubtype="0" fill="hold" grpId="2" nodeType="withEffect">
                                  <p:stCondLst>
                                    <p:cond delay="0"/>
                                  </p:stCondLst>
                                  <p:childTnLst>
                                    <p:animEffect transition="out" filter="dissolve">
                                      <p:cBhvr>
                                        <p:cTn id="183" dur="500"/>
                                        <p:tgtEl>
                                          <p:spTgt spid="54"/>
                                        </p:tgtEl>
                                      </p:cBhvr>
                                    </p:animEffect>
                                    <p:set>
                                      <p:cBhvr>
                                        <p:cTn id="184" dur="1" fill="hold">
                                          <p:stCondLst>
                                            <p:cond delay="499"/>
                                          </p:stCondLst>
                                        </p:cTn>
                                        <p:tgtEl>
                                          <p:spTgt spid="54"/>
                                        </p:tgtEl>
                                        <p:attrNameLst>
                                          <p:attrName>style.visibility</p:attrName>
                                        </p:attrNameLst>
                                      </p:cBhvr>
                                      <p:to>
                                        <p:strVal val="hidden"/>
                                      </p:to>
                                    </p:set>
                                  </p:childTnLst>
                                </p:cTn>
                              </p:par>
                            </p:childTnLst>
                          </p:cTn>
                        </p:par>
                      </p:childTnLst>
                    </p:cTn>
                  </p:par>
                  <p:par>
                    <p:cTn id="185" fill="hold">
                      <p:stCondLst>
                        <p:cond delay="indefinite"/>
                      </p:stCondLst>
                      <p:childTnLst>
                        <p:par>
                          <p:cTn id="186" fill="hold">
                            <p:stCondLst>
                              <p:cond delay="0"/>
                            </p:stCondLst>
                            <p:childTnLst>
                              <p:par>
                                <p:cTn id="187" presetID="15" presetClass="entr" presetSubtype="0" fill="hold" grpId="0" nodeType="clickEffect">
                                  <p:stCondLst>
                                    <p:cond delay="0"/>
                                  </p:stCondLst>
                                  <p:childTnLst>
                                    <p:set>
                                      <p:cBhvr>
                                        <p:cTn id="188" dur="1" fill="hold">
                                          <p:stCondLst>
                                            <p:cond delay="0"/>
                                          </p:stCondLst>
                                        </p:cTn>
                                        <p:tgtEl>
                                          <p:spTgt spid="24"/>
                                        </p:tgtEl>
                                        <p:attrNameLst>
                                          <p:attrName>style.visibility</p:attrName>
                                        </p:attrNameLst>
                                      </p:cBhvr>
                                      <p:to>
                                        <p:strVal val="visible"/>
                                      </p:to>
                                    </p:set>
                                    <p:anim calcmode="lin" valueType="num">
                                      <p:cBhvr>
                                        <p:cTn id="189" dur="1000" fill="hold"/>
                                        <p:tgtEl>
                                          <p:spTgt spid="24"/>
                                        </p:tgtEl>
                                        <p:attrNameLst>
                                          <p:attrName>ppt_w</p:attrName>
                                        </p:attrNameLst>
                                      </p:cBhvr>
                                      <p:tavLst>
                                        <p:tav tm="0">
                                          <p:val>
                                            <p:fltVal val="0"/>
                                          </p:val>
                                        </p:tav>
                                        <p:tav tm="100000">
                                          <p:val>
                                            <p:strVal val="#ppt_w"/>
                                          </p:val>
                                        </p:tav>
                                      </p:tavLst>
                                    </p:anim>
                                    <p:anim calcmode="lin" valueType="num">
                                      <p:cBhvr>
                                        <p:cTn id="190" dur="1000" fill="hold"/>
                                        <p:tgtEl>
                                          <p:spTgt spid="24"/>
                                        </p:tgtEl>
                                        <p:attrNameLst>
                                          <p:attrName>ppt_h</p:attrName>
                                        </p:attrNameLst>
                                      </p:cBhvr>
                                      <p:tavLst>
                                        <p:tav tm="0">
                                          <p:val>
                                            <p:fltVal val="0"/>
                                          </p:val>
                                        </p:tav>
                                        <p:tav tm="100000">
                                          <p:val>
                                            <p:strVal val="#ppt_h"/>
                                          </p:val>
                                        </p:tav>
                                      </p:tavLst>
                                    </p:anim>
                                    <p:anim calcmode="lin" valueType="num">
                                      <p:cBhvr>
                                        <p:cTn id="191" dur="1000" fill="hold"/>
                                        <p:tgtEl>
                                          <p:spTgt spid="24"/>
                                        </p:tgtEl>
                                        <p:attrNameLst>
                                          <p:attrName>ppt_x</p:attrName>
                                        </p:attrNameLst>
                                      </p:cBhvr>
                                      <p:tavLst>
                                        <p:tav tm="0" fmla="#ppt_x+(cos(-2*pi*(1-$))*-#ppt_x-sin(-2*pi*(1-$))*(1-#ppt_y))*(1-$)">
                                          <p:val>
                                            <p:fltVal val="0"/>
                                          </p:val>
                                        </p:tav>
                                        <p:tav tm="100000">
                                          <p:val>
                                            <p:fltVal val="1"/>
                                          </p:val>
                                        </p:tav>
                                      </p:tavLst>
                                    </p:anim>
                                    <p:anim calcmode="lin" valueType="num">
                                      <p:cBhvr>
                                        <p:cTn id="192" dur="1000" fill="hold"/>
                                        <p:tgtEl>
                                          <p:spTgt spid="2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3" grpId="1" animBg="1"/>
      <p:bldP spid="33" grpId="2" animBg="1"/>
      <p:bldP spid="34" grpId="0" animBg="1"/>
      <p:bldP spid="34" grpId="1" animBg="1"/>
      <p:bldP spid="34" grpId="2" animBg="1"/>
      <p:bldP spid="45" grpId="0" animBg="1"/>
      <p:bldP spid="45" grpId="1" animBg="1"/>
      <p:bldP spid="45" grpId="2" animBg="1"/>
      <p:bldP spid="46" grpId="0" animBg="1"/>
      <p:bldP spid="46" grpId="1" animBg="1"/>
      <p:bldP spid="46" grpId="2" animBg="1"/>
      <p:bldP spid="47" grpId="0" animBg="1"/>
      <p:bldP spid="47" grpId="1" animBg="1"/>
      <p:bldP spid="47" grpId="2" animBg="1"/>
      <p:bldP spid="48" grpId="0" animBg="1"/>
      <p:bldP spid="48" grpId="1" animBg="1"/>
      <p:bldP spid="48" grpId="2" animBg="1"/>
      <p:bldP spid="49" grpId="0" animBg="1"/>
      <p:bldP spid="49" grpId="1" animBg="1"/>
      <p:bldP spid="49" grpId="2" animBg="1"/>
      <p:bldP spid="50" grpId="0" animBg="1"/>
      <p:bldP spid="50" grpId="1" animBg="1"/>
      <p:bldP spid="50" grpId="2" animBg="1"/>
      <p:bldP spid="51" grpId="0" animBg="1"/>
      <p:bldP spid="51" grpId="1" animBg="1"/>
      <p:bldP spid="51" grpId="2" animBg="1"/>
      <p:bldP spid="52" grpId="0" animBg="1"/>
      <p:bldP spid="52" grpId="1" animBg="1"/>
      <p:bldP spid="52" grpId="2" animBg="1"/>
      <p:bldP spid="53" grpId="0" animBg="1"/>
      <p:bldP spid="53" grpId="1" animBg="1"/>
      <p:bldP spid="53" grpId="2" animBg="1"/>
      <p:bldP spid="54" grpId="0" animBg="1"/>
      <p:bldP spid="54" grpId="1" animBg="1"/>
      <p:bldP spid="54" grpId="2" animBg="1"/>
      <p:bldP spid="2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0" y="990600"/>
          <a:ext cx="5867400" cy="4626864"/>
        </p:xfrm>
        <a:graphic>
          <a:graphicData uri="http://schemas.openxmlformats.org/drawingml/2006/table">
            <a:tbl>
              <a:tblPr/>
              <a:tblGrid>
                <a:gridCol w="2933700"/>
                <a:gridCol w="2933700"/>
              </a:tblGrid>
              <a:tr h="4064000">
                <a:tc>
                  <a:txBody>
                    <a:bodyPr/>
                    <a:lstStyle/>
                    <a:p>
                      <a:pPr marL="0" marR="0" algn="l">
                        <a:lnSpc>
                          <a:spcPct val="115000"/>
                        </a:lnSpc>
                        <a:spcBef>
                          <a:spcPts val="0"/>
                        </a:spcBef>
                        <a:spcAft>
                          <a:spcPts val="0"/>
                        </a:spcAft>
                      </a:pPr>
                      <a:endParaRPr lang="en-US" sz="1200" dirty="0">
                        <a:latin typeface="Calibri"/>
                        <a:ea typeface="Calibri"/>
                        <a:cs typeface="Times New Roman"/>
                      </a:endParaRPr>
                    </a:p>
                    <a:p>
                      <a:pPr marL="0" marR="0" algn="l">
                        <a:lnSpc>
                          <a:spcPct val="115000"/>
                        </a:lnSpc>
                        <a:spcBef>
                          <a:spcPts val="0"/>
                        </a:spcBef>
                        <a:spcAft>
                          <a:spcPts val="0"/>
                        </a:spcAft>
                      </a:pPr>
                      <a:r>
                        <a:rPr lang="en-US" sz="1200" b="1" u="sng" dirty="0">
                          <a:solidFill>
                            <a:srgbClr val="C00000"/>
                          </a:solidFill>
                          <a:latin typeface="Calibri"/>
                          <a:ea typeface="Calibri"/>
                          <a:cs typeface="Times New Roman"/>
                        </a:rPr>
                        <a:t>GOOD</a:t>
                      </a:r>
                      <a:endParaRPr lang="en-US" sz="1200" dirty="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US" sz="1200" b="1" dirty="0">
                          <a:solidFill>
                            <a:srgbClr val="002060"/>
                          </a:solidFill>
                          <a:latin typeface="Calibri"/>
                          <a:ea typeface="Calibri"/>
                          <a:cs typeface="Times New Roman"/>
                        </a:rPr>
                        <a:t>Stem is meaningful, not vague and is clear and concise – a complete problem.</a:t>
                      </a:r>
                      <a:endParaRPr lang="en-US" sz="1200" dirty="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US" sz="1200" b="1" dirty="0">
                          <a:solidFill>
                            <a:srgbClr val="002060"/>
                          </a:solidFill>
                          <a:latin typeface="Calibri"/>
                          <a:ea typeface="Calibri"/>
                          <a:cs typeface="Times New Roman"/>
                        </a:rPr>
                        <a:t>Options and distractors are specific.</a:t>
                      </a:r>
                      <a:endParaRPr lang="en-US" sz="1200" dirty="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US" sz="1200" b="1" dirty="0">
                          <a:solidFill>
                            <a:srgbClr val="002060"/>
                          </a:solidFill>
                          <a:latin typeface="Calibri"/>
                          <a:ea typeface="Calibri"/>
                          <a:cs typeface="Times New Roman"/>
                        </a:rPr>
                        <a:t>Phrasing of the stem/question is positive.</a:t>
                      </a:r>
                      <a:endParaRPr lang="en-US" sz="1200" dirty="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US" sz="1200" b="1" dirty="0">
                          <a:solidFill>
                            <a:srgbClr val="002060"/>
                          </a:solidFill>
                          <a:latin typeface="Calibri"/>
                          <a:ea typeface="Calibri"/>
                          <a:cs typeface="Times New Roman"/>
                        </a:rPr>
                        <a:t>Options are in logical or numerical order.</a:t>
                      </a:r>
                      <a:endParaRPr lang="en-US" sz="1200" dirty="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US" sz="1200" b="1" dirty="0">
                          <a:solidFill>
                            <a:srgbClr val="002060"/>
                          </a:solidFill>
                          <a:latin typeface="Calibri"/>
                          <a:ea typeface="Calibri"/>
                          <a:cs typeface="Times New Roman"/>
                        </a:rPr>
                        <a:t>Distractors/options are plausible.</a:t>
                      </a:r>
                      <a:endParaRPr lang="en-US" sz="1200" dirty="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US" sz="1200" b="1" dirty="0">
                          <a:solidFill>
                            <a:srgbClr val="002060"/>
                          </a:solidFill>
                          <a:latin typeface="Calibri"/>
                          <a:ea typeface="Calibri"/>
                          <a:cs typeface="Times New Roman"/>
                        </a:rPr>
                        <a:t>The options are free from clues about which response is correct.</a:t>
                      </a:r>
                      <a:endParaRPr lang="en-US" sz="1200" dirty="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US" sz="1200" b="1" dirty="0">
                          <a:solidFill>
                            <a:srgbClr val="002060"/>
                          </a:solidFill>
                          <a:latin typeface="Calibri"/>
                          <a:ea typeface="Calibri"/>
                          <a:cs typeface="Times New Roman"/>
                        </a:rPr>
                        <a:t>Stems are complete.</a:t>
                      </a:r>
                      <a:endParaRPr lang="en-US" sz="1200" dirty="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US" sz="1200" b="1" dirty="0">
                          <a:solidFill>
                            <a:srgbClr val="002060"/>
                          </a:solidFill>
                          <a:latin typeface="Calibri"/>
                          <a:ea typeface="Calibri"/>
                          <a:cs typeface="Times New Roman"/>
                        </a:rPr>
                        <a:t>Options have one correct answer.</a:t>
                      </a:r>
                      <a:endParaRPr lang="en-US" sz="1200" dirty="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US" sz="1200" b="1" dirty="0">
                          <a:solidFill>
                            <a:srgbClr val="002060"/>
                          </a:solidFill>
                          <a:latin typeface="Calibri"/>
                          <a:ea typeface="Calibri"/>
                          <a:cs typeface="Times New Roman"/>
                        </a:rPr>
                        <a:t>Stems focus on asking students for one idea, fact, etc...</a:t>
                      </a:r>
                      <a:endParaRPr lang="en-US" sz="1200" dirty="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US" sz="1200" b="1" dirty="0">
                          <a:solidFill>
                            <a:srgbClr val="002060"/>
                          </a:solidFill>
                          <a:latin typeface="Calibri"/>
                          <a:ea typeface="Calibri"/>
                          <a:cs typeface="Times New Roman"/>
                        </a:rPr>
                        <a:t>Common errors are found in distractors, giving insight into student thinking.</a:t>
                      </a:r>
                      <a:endParaRPr lang="en-US" sz="1200" dirty="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US" sz="1200" b="1" dirty="0">
                          <a:solidFill>
                            <a:srgbClr val="002060"/>
                          </a:solidFill>
                          <a:latin typeface="Calibri"/>
                          <a:ea typeface="Calibri"/>
                          <a:cs typeface="Times New Roman"/>
                        </a:rPr>
                        <a:t>Stems are written to the standard’s cognitive demand.</a:t>
                      </a:r>
                      <a:endParaRPr lang="en-US" sz="1200" dirty="0">
                        <a:latin typeface="Calibri"/>
                        <a:ea typeface="Calibri"/>
                        <a:cs typeface="Times New Roman"/>
                      </a:endParaRPr>
                    </a:p>
                  </a:txBody>
                  <a:tcPr marL="45829" marR="458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endParaRPr lang="en-US" sz="1200" dirty="0">
                        <a:latin typeface="Calibri"/>
                        <a:ea typeface="Calibri"/>
                        <a:cs typeface="Times New Roman"/>
                      </a:endParaRPr>
                    </a:p>
                    <a:p>
                      <a:pPr marL="0" marR="0" algn="l">
                        <a:lnSpc>
                          <a:spcPct val="115000"/>
                        </a:lnSpc>
                        <a:spcBef>
                          <a:spcPts val="0"/>
                        </a:spcBef>
                        <a:spcAft>
                          <a:spcPts val="0"/>
                        </a:spcAft>
                      </a:pPr>
                      <a:r>
                        <a:rPr lang="en-US" sz="1200" b="1" u="sng" dirty="0">
                          <a:solidFill>
                            <a:srgbClr val="C00000"/>
                          </a:solidFill>
                          <a:latin typeface="Calibri"/>
                          <a:ea typeface="Calibri"/>
                          <a:cs typeface="Times New Roman"/>
                        </a:rPr>
                        <a:t>NOT SO GOOD</a:t>
                      </a:r>
                      <a:endParaRPr lang="en-US" sz="1200" dirty="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US" sz="1200" b="1" dirty="0">
                          <a:solidFill>
                            <a:srgbClr val="002060"/>
                          </a:solidFill>
                          <a:latin typeface="Calibri"/>
                          <a:ea typeface="Calibri"/>
                          <a:cs typeface="Times New Roman"/>
                        </a:rPr>
                        <a:t>Stem is vague and contains little if any content information.</a:t>
                      </a:r>
                      <a:endParaRPr lang="en-US" sz="1200" dirty="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US" sz="1200" b="1" dirty="0">
                          <a:solidFill>
                            <a:srgbClr val="002060"/>
                          </a:solidFill>
                          <a:latin typeface="Calibri"/>
                          <a:ea typeface="Calibri"/>
                          <a:cs typeface="Times New Roman"/>
                        </a:rPr>
                        <a:t>Options and distractors are true or false.</a:t>
                      </a:r>
                      <a:endParaRPr lang="en-US" sz="1200" dirty="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US" sz="1200" b="1" dirty="0">
                          <a:solidFill>
                            <a:srgbClr val="002060"/>
                          </a:solidFill>
                          <a:latin typeface="Calibri"/>
                          <a:ea typeface="Calibri"/>
                          <a:cs typeface="Times New Roman"/>
                        </a:rPr>
                        <a:t>Phrasing of the stem/question is negative.</a:t>
                      </a:r>
                      <a:endParaRPr lang="en-US" sz="1200" dirty="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US" sz="1200" b="1" dirty="0">
                          <a:solidFill>
                            <a:srgbClr val="002060"/>
                          </a:solidFill>
                          <a:latin typeface="Calibri"/>
                          <a:ea typeface="Calibri"/>
                          <a:cs typeface="Times New Roman"/>
                        </a:rPr>
                        <a:t>Options are not in any logical order.</a:t>
                      </a:r>
                      <a:endParaRPr lang="en-US" sz="1200" dirty="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US" sz="1200" b="1" dirty="0">
                          <a:solidFill>
                            <a:srgbClr val="002060"/>
                          </a:solidFill>
                          <a:latin typeface="Calibri"/>
                          <a:ea typeface="Calibri"/>
                          <a:cs typeface="Times New Roman"/>
                        </a:rPr>
                        <a:t>Options/distract0rs are not plausible.</a:t>
                      </a:r>
                      <a:endParaRPr lang="en-US" sz="1200" dirty="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US" sz="1200" b="1" dirty="0">
                          <a:solidFill>
                            <a:srgbClr val="002060"/>
                          </a:solidFill>
                          <a:latin typeface="Calibri"/>
                          <a:ea typeface="Calibri"/>
                          <a:cs typeface="Times New Roman"/>
                        </a:rPr>
                        <a:t>Students can use partial knowledge to arrive at a correct answer.</a:t>
                      </a:r>
                      <a:endParaRPr lang="en-US" sz="1200" dirty="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US" sz="1200" b="1" dirty="0">
                          <a:solidFill>
                            <a:srgbClr val="002060"/>
                          </a:solidFill>
                          <a:latin typeface="Calibri"/>
                          <a:ea typeface="Calibri"/>
                          <a:cs typeface="Times New Roman"/>
                        </a:rPr>
                        <a:t>Stems have beginning or interior blanks.</a:t>
                      </a:r>
                      <a:endParaRPr lang="en-US" sz="1200" dirty="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US" sz="1200" b="1" dirty="0">
                          <a:solidFill>
                            <a:srgbClr val="002060"/>
                          </a:solidFill>
                          <a:latin typeface="Calibri"/>
                          <a:ea typeface="Calibri"/>
                          <a:cs typeface="Times New Roman"/>
                        </a:rPr>
                        <a:t>Options have complex answers (B and C are correct).</a:t>
                      </a:r>
                      <a:endParaRPr lang="en-US" sz="1200" dirty="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US" sz="1200" b="1" dirty="0">
                          <a:solidFill>
                            <a:srgbClr val="002060"/>
                          </a:solidFill>
                          <a:latin typeface="Calibri"/>
                          <a:ea typeface="Calibri"/>
                          <a:cs typeface="Times New Roman"/>
                        </a:rPr>
                        <a:t>Stems assess more than one idea or fact.</a:t>
                      </a:r>
                      <a:endParaRPr lang="en-US" sz="1200" dirty="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US" sz="1200" b="1" dirty="0">
                          <a:solidFill>
                            <a:srgbClr val="002060"/>
                          </a:solidFill>
                          <a:latin typeface="Calibri"/>
                          <a:ea typeface="Calibri"/>
                          <a:cs typeface="Times New Roman"/>
                        </a:rPr>
                        <a:t>Distractors do not give insight into student thinking.</a:t>
                      </a:r>
                      <a:endParaRPr lang="en-US" sz="1200" dirty="0">
                        <a:latin typeface="Calibri"/>
                        <a:ea typeface="Calibri"/>
                        <a:cs typeface="Times New Roman"/>
                      </a:endParaRPr>
                    </a:p>
                    <a:p>
                      <a:pPr marL="342900" marR="0" lvl="0" indent="-342900" algn="l">
                        <a:lnSpc>
                          <a:spcPct val="115000"/>
                        </a:lnSpc>
                        <a:spcBef>
                          <a:spcPts val="0"/>
                        </a:spcBef>
                        <a:spcAft>
                          <a:spcPts val="0"/>
                        </a:spcAft>
                        <a:buFont typeface="+mj-lt"/>
                        <a:buAutoNum type="arabicPeriod"/>
                      </a:pPr>
                      <a:r>
                        <a:rPr lang="en-US" sz="1200" b="1" dirty="0">
                          <a:solidFill>
                            <a:srgbClr val="002060"/>
                          </a:solidFill>
                          <a:latin typeface="Calibri"/>
                          <a:ea typeface="Calibri"/>
                          <a:cs typeface="Times New Roman"/>
                        </a:rPr>
                        <a:t>Stems are at a lower or higher level than the cognitive demand.</a:t>
                      </a:r>
                      <a:endParaRPr lang="en-US" sz="1200" dirty="0">
                        <a:latin typeface="Calibri"/>
                        <a:ea typeface="Calibri"/>
                        <a:cs typeface="Times New Roman"/>
                      </a:endParaRPr>
                    </a:p>
                  </a:txBody>
                  <a:tcPr marL="45829" marR="4582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5" name="Picture 4" descr="C:\Documents and Settings\Owner\Local Settings\Temporary Internet Files\Content.IE5\FH6EVO2I\MC900433818[1].png"/>
          <p:cNvPicPr/>
          <p:nvPr/>
        </p:nvPicPr>
        <p:blipFill>
          <a:blip r:embed="rId2" cstate="print"/>
          <a:srcRect/>
          <a:stretch>
            <a:fillRect/>
          </a:stretch>
        </p:blipFill>
        <p:spPr bwMode="auto">
          <a:xfrm>
            <a:off x="5715000" y="533400"/>
            <a:ext cx="844062" cy="844061"/>
          </a:xfrm>
          <a:prstGeom prst="rect">
            <a:avLst/>
          </a:prstGeom>
          <a:noFill/>
        </p:spPr>
      </p:pic>
      <p:pic>
        <p:nvPicPr>
          <p:cNvPr id="6" name="Picture 5" descr="C:\Documents and Settings\Owner\Local Settings\Temporary Internet Files\Content.IE5\ZHCKG5LE\MC900433823[1].png"/>
          <p:cNvPicPr/>
          <p:nvPr/>
        </p:nvPicPr>
        <p:blipFill>
          <a:blip r:embed="rId3" cstate="print"/>
          <a:srcRect/>
          <a:stretch>
            <a:fillRect/>
          </a:stretch>
        </p:blipFill>
        <p:spPr bwMode="auto">
          <a:xfrm>
            <a:off x="2819400" y="533400"/>
            <a:ext cx="844061" cy="844061"/>
          </a:xfrm>
          <a:prstGeom prst="rect">
            <a:avLst/>
          </a:prstGeom>
          <a:noFill/>
        </p:spPr>
      </p:pic>
    </p:spTree>
    <p:extLst>
      <p:ext uri="{BB962C8B-B14F-4D97-AF65-F5344CB8AC3E}">
        <p14:creationId xmlns:p14="http://schemas.microsoft.com/office/powerpoint/2010/main" val="423338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3657600" y="0"/>
            <a:ext cx="2514600" cy="584775"/>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marL="514350" indent="-514350"/>
            <a:r>
              <a:rPr lang="en-US" sz="3200" b="1" dirty="0" smtClean="0">
                <a:solidFill>
                  <a:srgbClr val="C00000"/>
                </a:solidFill>
              </a:rPr>
              <a:t>4.  </a:t>
            </a:r>
            <a:r>
              <a:rPr lang="en-US" sz="3200" b="1" u="sng" dirty="0" smtClean="0">
                <a:solidFill>
                  <a:srgbClr val="C00000"/>
                </a:solidFill>
              </a:rPr>
              <a:t>Distractors</a:t>
            </a:r>
          </a:p>
        </p:txBody>
      </p:sp>
      <p:sp>
        <p:nvSpPr>
          <p:cNvPr id="13" name="TextBox 12"/>
          <p:cNvSpPr txBox="1"/>
          <p:nvPr/>
        </p:nvSpPr>
        <p:spPr>
          <a:xfrm>
            <a:off x="4607624" y="3012375"/>
            <a:ext cx="4079175" cy="738664"/>
          </a:xfrm>
          <a:prstGeom prst="rect">
            <a:avLst/>
          </a:prstGeom>
          <a:solidFill>
            <a:schemeClr val="bg1"/>
          </a:solidFill>
          <a:ln>
            <a:solidFill>
              <a:srgbClr val="002060"/>
            </a:solidFill>
          </a:ln>
        </p:spPr>
        <p:txBody>
          <a:bodyPr wrap="square" rtlCol="0">
            <a:spAutoFit/>
          </a:bodyPr>
          <a:lstStyle/>
          <a:p>
            <a:pPr marL="342900" indent="-342900">
              <a:buAutoNum type="alphaLcParenR"/>
            </a:pPr>
            <a:r>
              <a:rPr lang="en-US" sz="1400" dirty="0" smtClean="0">
                <a:solidFill>
                  <a:srgbClr val="002060"/>
                </a:solidFill>
              </a:rPr>
              <a:t>This question mentions point of view.  A student may be  partially reading or understanding the question.</a:t>
            </a:r>
            <a:endParaRPr lang="en-US" dirty="0">
              <a:solidFill>
                <a:srgbClr val="002060"/>
              </a:solidFill>
            </a:endParaRPr>
          </a:p>
        </p:txBody>
      </p:sp>
      <p:sp>
        <p:nvSpPr>
          <p:cNvPr id="22" name="TextBox 21"/>
          <p:cNvSpPr txBox="1"/>
          <p:nvPr/>
        </p:nvSpPr>
        <p:spPr>
          <a:xfrm>
            <a:off x="4648200" y="5012375"/>
            <a:ext cx="4067578" cy="646331"/>
          </a:xfrm>
          <a:prstGeom prst="rect">
            <a:avLst/>
          </a:prstGeom>
          <a:solidFill>
            <a:schemeClr val="bg1"/>
          </a:solidFill>
          <a:ln>
            <a:solidFill>
              <a:srgbClr val="002060"/>
            </a:solidFill>
          </a:ln>
        </p:spPr>
        <p:txBody>
          <a:bodyPr wrap="square" rtlCol="0">
            <a:spAutoFit/>
          </a:bodyPr>
          <a:lstStyle/>
          <a:p>
            <a:pPr marL="342900" indent="-342900"/>
            <a:r>
              <a:rPr lang="en-US" dirty="0" smtClean="0">
                <a:solidFill>
                  <a:srgbClr val="002060"/>
                </a:solidFill>
              </a:rPr>
              <a:t>d)   </a:t>
            </a:r>
            <a:r>
              <a:rPr lang="en-US" sz="1400" dirty="0" smtClean="0">
                <a:solidFill>
                  <a:srgbClr val="002060"/>
                </a:solidFill>
              </a:rPr>
              <a:t>Students may not understand the question at all, or the differences between point of view - facts</a:t>
            </a:r>
            <a:r>
              <a:rPr lang="en-US" dirty="0" smtClean="0">
                <a:solidFill>
                  <a:srgbClr val="002060"/>
                </a:solidFill>
              </a:rPr>
              <a:t>.</a:t>
            </a:r>
            <a:endParaRPr lang="en-US" dirty="0">
              <a:solidFill>
                <a:srgbClr val="002060"/>
              </a:solidFill>
            </a:endParaRPr>
          </a:p>
        </p:txBody>
      </p:sp>
      <p:sp>
        <p:nvSpPr>
          <p:cNvPr id="5" name="TextBox 4"/>
          <p:cNvSpPr txBox="1"/>
          <p:nvPr/>
        </p:nvSpPr>
        <p:spPr>
          <a:xfrm>
            <a:off x="533400" y="552509"/>
            <a:ext cx="8077200" cy="615553"/>
          </a:xfrm>
          <a:prstGeom prst="rect">
            <a:avLst/>
          </a:prstGeom>
          <a:noFill/>
        </p:spPr>
        <p:txBody>
          <a:bodyPr wrap="square" rtlCol="0">
            <a:spAutoFit/>
          </a:bodyPr>
          <a:lstStyle/>
          <a:p>
            <a:r>
              <a:rPr lang="en-US" b="1" u="sng" dirty="0" smtClean="0">
                <a:solidFill>
                  <a:srgbClr val="002060"/>
                </a:solidFill>
              </a:rPr>
              <a:t>Place the standard here</a:t>
            </a:r>
            <a:r>
              <a:rPr lang="en-US" b="1" dirty="0" smtClean="0">
                <a:solidFill>
                  <a:srgbClr val="002060"/>
                </a:solidFill>
              </a:rPr>
              <a:t>: </a:t>
            </a:r>
          </a:p>
          <a:p>
            <a:r>
              <a:rPr lang="en-US" sz="1600" b="1" dirty="0" smtClean="0">
                <a:solidFill>
                  <a:srgbClr val="002060"/>
                </a:solidFill>
              </a:rPr>
              <a:t>RI.3.6 – </a:t>
            </a:r>
            <a:r>
              <a:rPr lang="en-US" sz="1200" b="1" dirty="0" smtClean="0">
                <a:solidFill>
                  <a:srgbClr val="C00000"/>
                </a:solidFill>
              </a:rPr>
              <a:t>DOK-3   </a:t>
            </a:r>
            <a:r>
              <a:rPr lang="en-US" sz="1600" b="1" dirty="0" smtClean="0">
                <a:solidFill>
                  <a:srgbClr val="002060"/>
                </a:solidFill>
              </a:rPr>
              <a:t>Distinguish their own point of view from that of the author of a text.</a:t>
            </a:r>
            <a:endParaRPr lang="en-US" sz="1600" b="1" i="1" dirty="0">
              <a:solidFill>
                <a:srgbClr val="002060"/>
              </a:solidFill>
              <a:ea typeface="Calibri"/>
              <a:cs typeface="Times New Roman"/>
            </a:endParaRPr>
          </a:p>
        </p:txBody>
      </p:sp>
      <p:sp>
        <p:nvSpPr>
          <p:cNvPr id="10" name="TextBox 9"/>
          <p:cNvSpPr txBox="1"/>
          <p:nvPr/>
        </p:nvSpPr>
        <p:spPr>
          <a:xfrm>
            <a:off x="540328" y="1524000"/>
            <a:ext cx="7924800" cy="338554"/>
          </a:xfrm>
          <a:prstGeom prst="rect">
            <a:avLst/>
          </a:prstGeom>
          <a:noFill/>
        </p:spPr>
        <p:txBody>
          <a:bodyPr wrap="square" rtlCol="0">
            <a:spAutoFit/>
          </a:bodyPr>
          <a:lstStyle/>
          <a:p>
            <a:r>
              <a:rPr lang="en-US" sz="1600" dirty="0" smtClean="0">
                <a:solidFill>
                  <a:srgbClr val="002060"/>
                </a:solidFill>
              </a:rPr>
              <a:t>Change the standard to a specific </a:t>
            </a:r>
            <a:r>
              <a:rPr lang="en-US" sz="1600" u="sng" dirty="0" smtClean="0">
                <a:solidFill>
                  <a:srgbClr val="002060"/>
                </a:solidFill>
              </a:rPr>
              <a:t>text question</a:t>
            </a:r>
            <a:r>
              <a:rPr lang="en-US" sz="1600" dirty="0" smtClean="0">
                <a:solidFill>
                  <a:srgbClr val="002060"/>
                </a:solidFill>
              </a:rPr>
              <a:t> or </a:t>
            </a:r>
            <a:r>
              <a:rPr lang="en-US" sz="1600" u="sng" dirty="0" smtClean="0">
                <a:solidFill>
                  <a:srgbClr val="002060"/>
                </a:solidFill>
              </a:rPr>
              <a:t>stem</a:t>
            </a:r>
            <a:r>
              <a:rPr lang="en-US" sz="1600" dirty="0" smtClean="0">
                <a:solidFill>
                  <a:srgbClr val="002060"/>
                </a:solidFill>
              </a:rPr>
              <a:t> with the addition of only a few words.  </a:t>
            </a:r>
            <a:endParaRPr lang="en-US" sz="1600" dirty="0">
              <a:solidFill>
                <a:srgbClr val="002060"/>
              </a:solidFill>
            </a:endParaRPr>
          </a:p>
        </p:txBody>
      </p:sp>
      <p:sp>
        <p:nvSpPr>
          <p:cNvPr id="11" name="Rectangle 10"/>
          <p:cNvSpPr/>
          <p:nvPr/>
        </p:nvSpPr>
        <p:spPr>
          <a:xfrm>
            <a:off x="533400" y="1905000"/>
            <a:ext cx="7924800" cy="533400"/>
          </a:xfrm>
          <a:prstGeom prst="rect">
            <a:avLst/>
          </a:prstGeom>
          <a:no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00" b="1" dirty="0" smtClean="0">
              <a:solidFill>
                <a:srgbClr val="002060"/>
              </a:solidFill>
              <a:effectLst>
                <a:outerShdw blurRad="38100" dist="38100" dir="2700000" algn="tl">
                  <a:srgbClr val="000000">
                    <a:alpha val="43137"/>
                  </a:srgbClr>
                </a:outerShdw>
              </a:effectLst>
            </a:endParaRPr>
          </a:p>
          <a:p>
            <a:r>
              <a:rPr lang="en-US" sz="1600" b="1" dirty="0" smtClean="0">
                <a:solidFill>
                  <a:srgbClr val="002060"/>
                </a:solidFill>
                <a:effectLst>
                  <a:outerShdw blurRad="38100" dist="38100" dir="2700000" algn="tl">
                    <a:srgbClr val="000000">
                      <a:alpha val="43137"/>
                    </a:srgbClr>
                  </a:outerShdw>
                </a:effectLst>
              </a:rPr>
              <a:t>Which statement best distinguishes the author’s point of view about Clara Barton’s life? </a:t>
            </a:r>
          </a:p>
          <a:p>
            <a:r>
              <a:rPr lang="en-US" sz="1600" b="1" dirty="0" smtClean="0">
                <a:solidFill>
                  <a:srgbClr val="002060"/>
                </a:solidFill>
              </a:rPr>
              <a:t> </a:t>
            </a:r>
            <a:endParaRPr lang="en-US" sz="1600" b="1" dirty="0">
              <a:solidFill>
                <a:srgbClr val="002060"/>
              </a:solidFill>
            </a:endParaRPr>
          </a:p>
        </p:txBody>
      </p:sp>
      <p:sp>
        <p:nvSpPr>
          <p:cNvPr id="20" name="TextBox 19"/>
          <p:cNvSpPr txBox="1"/>
          <p:nvPr/>
        </p:nvSpPr>
        <p:spPr>
          <a:xfrm>
            <a:off x="512380" y="60819"/>
            <a:ext cx="3962243" cy="523220"/>
          </a:xfrm>
          <a:prstGeom prst="rect">
            <a:avLst/>
          </a:prstGeom>
          <a:noFill/>
        </p:spPr>
        <p:txBody>
          <a:bodyPr wrap="square" rtlCol="0">
            <a:spAutoFit/>
          </a:bodyPr>
          <a:lstStyle/>
          <a:p>
            <a:r>
              <a:rPr lang="en-US" b="1" dirty="0" smtClean="0">
                <a:solidFill>
                  <a:srgbClr val="002060"/>
                </a:solidFill>
              </a:rPr>
              <a:t> </a:t>
            </a:r>
            <a:r>
              <a:rPr lang="en-US" sz="2800" b="1" dirty="0" smtClean="0">
                <a:solidFill>
                  <a:srgbClr val="002060"/>
                </a:solidFill>
              </a:rPr>
              <a:t>Selected Response</a:t>
            </a:r>
          </a:p>
        </p:txBody>
      </p:sp>
      <p:sp>
        <p:nvSpPr>
          <p:cNvPr id="12" name="TextBox 11"/>
          <p:cNvSpPr txBox="1"/>
          <p:nvPr/>
        </p:nvSpPr>
        <p:spPr>
          <a:xfrm>
            <a:off x="533400" y="2671950"/>
            <a:ext cx="4080641" cy="338554"/>
          </a:xfrm>
          <a:prstGeom prst="rect">
            <a:avLst/>
          </a:prstGeom>
          <a:noFill/>
        </p:spPr>
        <p:txBody>
          <a:bodyPr wrap="square" rtlCol="0">
            <a:spAutoFit/>
          </a:bodyPr>
          <a:lstStyle/>
          <a:p>
            <a:r>
              <a:rPr lang="en-US" sz="1600" dirty="0" smtClean="0">
                <a:solidFill>
                  <a:srgbClr val="C00000"/>
                </a:solidFill>
              </a:rPr>
              <a:t>Write three distractors and one correct answer.  </a:t>
            </a:r>
            <a:endParaRPr lang="en-US" sz="1600" dirty="0">
              <a:solidFill>
                <a:srgbClr val="C00000"/>
              </a:solidFill>
            </a:endParaRPr>
          </a:p>
        </p:txBody>
      </p:sp>
      <p:sp>
        <p:nvSpPr>
          <p:cNvPr id="14" name="TextBox 13"/>
          <p:cNvSpPr txBox="1"/>
          <p:nvPr/>
        </p:nvSpPr>
        <p:spPr>
          <a:xfrm>
            <a:off x="557150" y="3669476"/>
            <a:ext cx="4070206" cy="923330"/>
          </a:xfrm>
          <a:prstGeom prst="rect">
            <a:avLst/>
          </a:prstGeom>
          <a:solidFill>
            <a:schemeClr val="bg1"/>
          </a:solidFill>
          <a:ln>
            <a:solidFill>
              <a:srgbClr val="002060"/>
            </a:solidFill>
          </a:ln>
        </p:spPr>
        <p:txBody>
          <a:bodyPr wrap="square" rtlCol="0">
            <a:spAutoFit/>
          </a:bodyPr>
          <a:lstStyle/>
          <a:p>
            <a:pPr marL="342900" indent="-342900"/>
            <a:r>
              <a:rPr lang="en-US" dirty="0" smtClean="0">
                <a:solidFill>
                  <a:srgbClr val="002060"/>
                </a:solidFill>
              </a:rPr>
              <a:t>b) The American Red Cross began its work in 1881. </a:t>
            </a:r>
          </a:p>
          <a:p>
            <a:pPr marL="342900" indent="-342900"/>
            <a:endParaRPr lang="en-US" dirty="0" smtClean="0">
              <a:solidFill>
                <a:srgbClr val="002060"/>
              </a:solidFill>
            </a:endParaRPr>
          </a:p>
        </p:txBody>
      </p:sp>
      <p:sp>
        <p:nvSpPr>
          <p:cNvPr id="16" name="TextBox 15"/>
          <p:cNvSpPr txBox="1"/>
          <p:nvPr/>
        </p:nvSpPr>
        <p:spPr>
          <a:xfrm>
            <a:off x="545275" y="5020300"/>
            <a:ext cx="4091049" cy="646331"/>
          </a:xfrm>
          <a:prstGeom prst="rect">
            <a:avLst/>
          </a:prstGeom>
          <a:solidFill>
            <a:schemeClr val="bg1"/>
          </a:solidFill>
          <a:ln>
            <a:solidFill>
              <a:srgbClr val="002060"/>
            </a:solidFill>
          </a:ln>
        </p:spPr>
        <p:txBody>
          <a:bodyPr wrap="square" rtlCol="0">
            <a:spAutoFit/>
          </a:bodyPr>
          <a:lstStyle/>
          <a:p>
            <a:pPr marL="342900" indent="-342900"/>
            <a:r>
              <a:rPr lang="en-US" dirty="0" smtClean="0">
                <a:solidFill>
                  <a:srgbClr val="002060"/>
                </a:solidFill>
              </a:rPr>
              <a:t>d) Clara Barton was born on a cold winter</a:t>
            </a:r>
          </a:p>
          <a:p>
            <a:pPr marL="342900" indent="-342900"/>
            <a:r>
              <a:rPr lang="en-US" dirty="0" smtClean="0">
                <a:solidFill>
                  <a:srgbClr val="002060"/>
                </a:solidFill>
              </a:rPr>
              <a:t>    day in 1821. </a:t>
            </a:r>
          </a:p>
        </p:txBody>
      </p:sp>
      <p:sp>
        <p:nvSpPr>
          <p:cNvPr id="17" name="TextBox 16"/>
          <p:cNvSpPr txBox="1"/>
          <p:nvPr/>
        </p:nvSpPr>
        <p:spPr>
          <a:xfrm>
            <a:off x="557150" y="3016219"/>
            <a:ext cx="4067578" cy="646331"/>
          </a:xfrm>
          <a:prstGeom prst="rect">
            <a:avLst/>
          </a:prstGeom>
          <a:solidFill>
            <a:schemeClr val="bg1"/>
          </a:solidFill>
          <a:ln>
            <a:solidFill>
              <a:srgbClr val="002060"/>
            </a:solidFill>
          </a:ln>
        </p:spPr>
        <p:txBody>
          <a:bodyPr wrap="square" rtlCol="0">
            <a:spAutoFit/>
          </a:bodyPr>
          <a:lstStyle/>
          <a:p>
            <a:pPr marL="342900" indent="-342900">
              <a:buAutoNum type="alphaLcParenR"/>
            </a:pPr>
            <a:r>
              <a:rPr lang="en-US" dirty="0" smtClean="0">
                <a:solidFill>
                  <a:srgbClr val="002060"/>
                </a:solidFill>
              </a:rPr>
              <a:t>The author had a good point of view of Clara Barton.</a:t>
            </a:r>
            <a:endParaRPr lang="en-US" dirty="0">
              <a:solidFill>
                <a:srgbClr val="002060"/>
              </a:solidFill>
            </a:endParaRPr>
          </a:p>
        </p:txBody>
      </p:sp>
      <p:sp>
        <p:nvSpPr>
          <p:cNvPr id="21" name="TextBox 20"/>
          <p:cNvSpPr txBox="1"/>
          <p:nvPr/>
        </p:nvSpPr>
        <p:spPr>
          <a:xfrm>
            <a:off x="4627179" y="4379934"/>
            <a:ext cx="4067578" cy="646331"/>
          </a:xfrm>
          <a:prstGeom prst="rect">
            <a:avLst/>
          </a:prstGeom>
          <a:solidFill>
            <a:schemeClr val="bg1"/>
          </a:solidFill>
          <a:ln>
            <a:solidFill>
              <a:srgbClr val="002060"/>
            </a:solidFill>
          </a:ln>
        </p:spPr>
        <p:txBody>
          <a:bodyPr wrap="square" rtlCol="0">
            <a:spAutoFit/>
          </a:bodyPr>
          <a:lstStyle/>
          <a:p>
            <a:pPr marL="342900" indent="-342900"/>
            <a:r>
              <a:rPr lang="en-US" b="1" dirty="0" smtClean="0">
                <a:solidFill>
                  <a:srgbClr val="002060"/>
                </a:solidFill>
              </a:rPr>
              <a:t>c)  Correct Answer – This answer can be considered an opinion.</a:t>
            </a:r>
            <a:endParaRPr lang="en-US" b="1" dirty="0">
              <a:solidFill>
                <a:srgbClr val="002060"/>
              </a:solidFill>
            </a:endParaRPr>
          </a:p>
        </p:txBody>
      </p:sp>
      <p:sp>
        <p:nvSpPr>
          <p:cNvPr id="23" name="TextBox 22"/>
          <p:cNvSpPr txBox="1"/>
          <p:nvPr/>
        </p:nvSpPr>
        <p:spPr>
          <a:xfrm>
            <a:off x="4648200" y="2660075"/>
            <a:ext cx="4080641" cy="338554"/>
          </a:xfrm>
          <a:prstGeom prst="rect">
            <a:avLst/>
          </a:prstGeom>
          <a:noFill/>
        </p:spPr>
        <p:txBody>
          <a:bodyPr wrap="square" rtlCol="0" anchor="b">
            <a:spAutoFit/>
          </a:bodyPr>
          <a:lstStyle/>
          <a:p>
            <a:r>
              <a:rPr lang="en-US" sz="1600" dirty="0" smtClean="0">
                <a:solidFill>
                  <a:srgbClr val="C00000"/>
                </a:solidFill>
              </a:rPr>
              <a:t>Rationale of distractors, student…</a:t>
            </a:r>
            <a:endParaRPr lang="en-US" sz="1600" dirty="0">
              <a:solidFill>
                <a:srgbClr val="C00000"/>
              </a:solidFill>
            </a:endParaRPr>
          </a:p>
        </p:txBody>
      </p:sp>
      <p:sp>
        <p:nvSpPr>
          <p:cNvPr id="24" name="TextBox 23"/>
          <p:cNvSpPr txBox="1"/>
          <p:nvPr/>
        </p:nvSpPr>
        <p:spPr>
          <a:xfrm>
            <a:off x="554346" y="4379934"/>
            <a:ext cx="4067578" cy="646331"/>
          </a:xfrm>
          <a:prstGeom prst="rect">
            <a:avLst/>
          </a:prstGeom>
          <a:solidFill>
            <a:schemeClr val="bg1"/>
          </a:solidFill>
          <a:ln>
            <a:solidFill>
              <a:srgbClr val="002060"/>
            </a:solidFill>
          </a:ln>
        </p:spPr>
        <p:txBody>
          <a:bodyPr wrap="square" rtlCol="0">
            <a:spAutoFit/>
          </a:bodyPr>
          <a:lstStyle/>
          <a:p>
            <a:pPr marL="342900" indent="-342900"/>
            <a:r>
              <a:rPr lang="en-US" b="1" dirty="0" smtClean="0">
                <a:solidFill>
                  <a:srgbClr val="002060"/>
                </a:solidFill>
              </a:rPr>
              <a:t>c) Clara Barton’s compassion for others</a:t>
            </a:r>
          </a:p>
          <a:p>
            <a:pPr marL="342900" indent="-342900"/>
            <a:r>
              <a:rPr lang="en-US" b="1" dirty="0" smtClean="0">
                <a:solidFill>
                  <a:srgbClr val="002060"/>
                </a:solidFill>
              </a:rPr>
              <a:t>     has become a light for all</a:t>
            </a:r>
            <a:endParaRPr lang="en-US" b="1" dirty="0">
              <a:solidFill>
                <a:srgbClr val="002060"/>
              </a:solidFill>
            </a:endParaRPr>
          </a:p>
        </p:txBody>
      </p:sp>
      <p:sp>
        <p:nvSpPr>
          <p:cNvPr id="19" name="TextBox 18"/>
          <p:cNvSpPr txBox="1"/>
          <p:nvPr/>
        </p:nvSpPr>
        <p:spPr>
          <a:xfrm>
            <a:off x="4636325" y="3669475"/>
            <a:ext cx="4067578" cy="738664"/>
          </a:xfrm>
          <a:prstGeom prst="rect">
            <a:avLst/>
          </a:prstGeom>
          <a:solidFill>
            <a:schemeClr val="bg1"/>
          </a:solidFill>
          <a:ln>
            <a:solidFill>
              <a:srgbClr val="002060"/>
            </a:solidFill>
          </a:ln>
        </p:spPr>
        <p:txBody>
          <a:bodyPr wrap="square" rtlCol="0">
            <a:spAutoFit/>
          </a:bodyPr>
          <a:lstStyle/>
          <a:p>
            <a:pPr marL="342900" indent="-342900">
              <a:buAutoNum type="alphaLcParenR" startAt="2"/>
            </a:pPr>
            <a:r>
              <a:rPr lang="en-US" sz="1400" dirty="0" smtClean="0">
                <a:solidFill>
                  <a:srgbClr val="002060"/>
                </a:solidFill>
              </a:rPr>
              <a:t>This answer does not address the question.  A student may not be reading closely or guessing at the answer.</a:t>
            </a:r>
          </a:p>
        </p:txBody>
      </p:sp>
      <p:sp>
        <p:nvSpPr>
          <p:cNvPr id="18" name="Rectangle 17"/>
          <p:cNvSpPr/>
          <p:nvPr/>
        </p:nvSpPr>
        <p:spPr>
          <a:xfrm>
            <a:off x="3733800" y="0"/>
            <a:ext cx="2133600" cy="584775"/>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marL="514350" indent="-514350"/>
            <a:r>
              <a:rPr lang="en-US" sz="3200" b="1" dirty="0" smtClean="0">
                <a:solidFill>
                  <a:srgbClr val="C00000"/>
                </a:solidFill>
              </a:rPr>
              <a:t>3. </a:t>
            </a:r>
            <a:r>
              <a:rPr lang="en-US" sz="3200" b="1" u="sng" dirty="0" smtClean="0">
                <a:solidFill>
                  <a:srgbClr val="C00000"/>
                </a:solidFill>
              </a:rPr>
              <a:t>Options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1000" fill="hold"/>
                                        <p:tgtEl>
                                          <p:spTgt spid="11"/>
                                        </p:tgtEl>
                                        <p:attrNameLst>
                                          <p:attrName>ppt_w</p:attrName>
                                        </p:attrNameLst>
                                      </p:cBhvr>
                                      <p:tavLst>
                                        <p:tav tm="0">
                                          <p:val>
                                            <p:fltVal val="0"/>
                                          </p:val>
                                        </p:tav>
                                        <p:tav tm="100000">
                                          <p:val>
                                            <p:strVal val="#ppt_w"/>
                                          </p:val>
                                        </p:tav>
                                      </p:tavLst>
                                    </p:anim>
                                    <p:anim calcmode="lin" valueType="num">
                                      <p:cBhvr>
                                        <p:cTn id="14" dur="1000" fill="hold"/>
                                        <p:tgtEl>
                                          <p:spTgt spid="11"/>
                                        </p:tgtEl>
                                        <p:attrNameLst>
                                          <p:attrName>ppt_h</p:attrName>
                                        </p:attrNameLst>
                                      </p:cBhvr>
                                      <p:tavLst>
                                        <p:tav tm="0">
                                          <p:val>
                                            <p:fltVal val="0"/>
                                          </p:val>
                                        </p:tav>
                                        <p:tav tm="100000">
                                          <p:val>
                                            <p:strVal val="#ppt_h"/>
                                          </p:val>
                                        </p:tav>
                                      </p:tavLst>
                                    </p:anim>
                                    <p:anim calcmode="lin" valueType="num">
                                      <p:cBhvr>
                                        <p:cTn id="15"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arn(inVertical)">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barn(inVertical)">
                                      <p:cBhvr>
                                        <p:cTn id="26" dur="5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arn(inVertical)">
                                      <p:cBhvr>
                                        <p:cTn id="31" dur="500"/>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barn(inVertical)">
                                      <p:cBhvr>
                                        <p:cTn id="36" dur="500"/>
                                        <p:tgtEl>
                                          <p:spTgt spid="24"/>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barn(inVertical)">
                                      <p:cBhvr>
                                        <p:cTn id="41" dur="500"/>
                                        <p:tgtEl>
                                          <p:spTgt spid="16"/>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barn(inVertical)">
                                      <p:cBhvr>
                                        <p:cTn id="46" dur="500"/>
                                        <p:tgtEl>
                                          <p:spTgt spid="23"/>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xit" presetSubtype="0" fill="hold" grpId="0" nodeType="clickEffect">
                                  <p:stCondLst>
                                    <p:cond delay="0"/>
                                  </p:stCondLst>
                                  <p:childTnLst>
                                    <p:animEffect transition="out" filter="dissolve">
                                      <p:cBhvr>
                                        <p:cTn id="50" dur="500"/>
                                        <p:tgtEl>
                                          <p:spTgt spid="18"/>
                                        </p:tgtEl>
                                      </p:cBhvr>
                                    </p:animEffect>
                                    <p:set>
                                      <p:cBhvr>
                                        <p:cTn id="51" dur="1" fill="hold">
                                          <p:stCondLst>
                                            <p:cond delay="499"/>
                                          </p:stCondLst>
                                        </p:cTn>
                                        <p:tgtEl>
                                          <p:spTgt spid="18"/>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7" presetClass="entr" presetSubtype="10" fill="hold" grpId="1" nodeType="clickEffect">
                                  <p:stCondLst>
                                    <p:cond delay="0"/>
                                  </p:stCondLst>
                                  <p:childTnLst>
                                    <p:set>
                                      <p:cBhvr>
                                        <p:cTn id="55" dur="1" fill="hold">
                                          <p:stCondLst>
                                            <p:cond delay="0"/>
                                          </p:stCondLst>
                                        </p:cTn>
                                        <p:tgtEl>
                                          <p:spTgt spid="25"/>
                                        </p:tgtEl>
                                        <p:attrNameLst>
                                          <p:attrName>style.visibility</p:attrName>
                                        </p:attrNameLst>
                                      </p:cBhvr>
                                      <p:to>
                                        <p:strVal val="visible"/>
                                      </p:to>
                                    </p:set>
                                    <p:anim calcmode="lin" valueType="num">
                                      <p:cBhvr>
                                        <p:cTn id="56" dur="500" fill="hold"/>
                                        <p:tgtEl>
                                          <p:spTgt spid="25"/>
                                        </p:tgtEl>
                                        <p:attrNameLst>
                                          <p:attrName>ppt_w</p:attrName>
                                        </p:attrNameLst>
                                      </p:cBhvr>
                                      <p:tavLst>
                                        <p:tav tm="0">
                                          <p:val>
                                            <p:fltVal val="0"/>
                                          </p:val>
                                        </p:tav>
                                        <p:tav tm="100000">
                                          <p:val>
                                            <p:strVal val="#ppt_w"/>
                                          </p:val>
                                        </p:tav>
                                      </p:tavLst>
                                    </p:anim>
                                    <p:anim calcmode="lin" valueType="num">
                                      <p:cBhvr>
                                        <p:cTn id="57" dur="500" fill="hold"/>
                                        <p:tgtEl>
                                          <p:spTgt spid="25"/>
                                        </p:tgtEl>
                                        <p:attrNameLst>
                                          <p:attrName>ppt_h</p:attrName>
                                        </p:attrNameLst>
                                      </p:cBhvr>
                                      <p:tavLst>
                                        <p:tav tm="0">
                                          <p:val>
                                            <p:strVal val="#ppt_h"/>
                                          </p:val>
                                        </p:tav>
                                        <p:tav tm="100000">
                                          <p:val>
                                            <p:strVal val="#ppt_h"/>
                                          </p:val>
                                        </p:tav>
                                      </p:tavLst>
                                    </p:anim>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barn(inVertical)">
                                      <p:cBhvr>
                                        <p:cTn id="62" dur="5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barn(inVertical)">
                                      <p:cBhvr>
                                        <p:cTn id="67" dur="500"/>
                                        <p:tgtEl>
                                          <p:spTgt spid="19"/>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barn(inVertical)">
                                      <p:cBhvr>
                                        <p:cTn id="72" dur="500"/>
                                        <p:tgtEl>
                                          <p:spTgt spid="21"/>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barn(inVertical)">
                                      <p:cBhvr>
                                        <p:cTn id="77" dur="500"/>
                                        <p:tgtEl>
                                          <p:spTgt spid="22"/>
                                        </p:tgtEl>
                                      </p:cBhvr>
                                    </p:animEffect>
                                  </p:childTnLst>
                                </p:cTn>
                              </p:par>
                            </p:childTnLst>
                          </p:cTn>
                        </p:par>
                        <p:par>
                          <p:cTn id="78" fill="hold">
                            <p:stCondLst>
                              <p:cond delay="500"/>
                            </p:stCondLst>
                            <p:childTnLst>
                              <p:par>
                                <p:cTn id="79" presetID="42" presetClass="entr" presetSubtype="0" fill="hold" grpId="0" nodeType="after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fade">
                                      <p:cBhvr>
                                        <p:cTn id="81" dur="1000"/>
                                        <p:tgtEl>
                                          <p:spTgt spid="25"/>
                                        </p:tgtEl>
                                      </p:cBhvr>
                                    </p:animEffect>
                                    <p:anim calcmode="lin" valueType="num">
                                      <p:cBhvr>
                                        <p:cTn id="82" dur="1000" fill="hold"/>
                                        <p:tgtEl>
                                          <p:spTgt spid="25"/>
                                        </p:tgtEl>
                                        <p:attrNameLst>
                                          <p:attrName>ppt_x</p:attrName>
                                        </p:attrNameLst>
                                      </p:cBhvr>
                                      <p:tavLst>
                                        <p:tav tm="0">
                                          <p:val>
                                            <p:strVal val="#ppt_x"/>
                                          </p:val>
                                        </p:tav>
                                        <p:tav tm="100000">
                                          <p:val>
                                            <p:strVal val="#ppt_x"/>
                                          </p:val>
                                        </p:tav>
                                      </p:tavLst>
                                    </p:anim>
                                    <p:anim calcmode="lin" valueType="num">
                                      <p:cBhvr>
                                        <p:cTn id="83"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13" grpId="0" animBg="1"/>
      <p:bldP spid="22" grpId="0" animBg="1"/>
      <p:bldP spid="10" grpId="0"/>
      <p:bldP spid="11" grpId="0" animBg="1"/>
      <p:bldP spid="12" grpId="0"/>
      <p:bldP spid="14" grpId="0" animBg="1"/>
      <p:bldP spid="16" grpId="0" animBg="1"/>
      <p:bldP spid="17" grpId="0" animBg="1"/>
      <p:bldP spid="21" grpId="0" animBg="1"/>
      <p:bldP spid="23" grpId="0"/>
      <p:bldP spid="24" grpId="0" animBg="1"/>
      <p:bldP spid="19"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p:cNvGraphicFramePr>
            <a:graphicFrameLocks noGrp="1"/>
          </p:cNvGraphicFramePr>
          <p:nvPr>
            <p:extLst>
              <p:ext uri="{D42A27DB-BD31-4B8C-83A1-F6EECF244321}">
                <p14:modId xmlns:p14="http://schemas.microsoft.com/office/powerpoint/2010/main" val="2732950866"/>
              </p:ext>
            </p:extLst>
          </p:nvPr>
        </p:nvGraphicFramePr>
        <p:xfrm>
          <a:off x="6781800" y="1706880"/>
          <a:ext cx="2057400" cy="2941321"/>
        </p:xfrm>
        <a:graphic>
          <a:graphicData uri="http://schemas.openxmlformats.org/drawingml/2006/table">
            <a:tbl>
              <a:tblPr firstRow="1" bandRow="1">
                <a:effectLst>
                  <a:innerShdw blurRad="114300">
                    <a:prstClr val="black"/>
                  </a:innerShdw>
                </a:effectLst>
                <a:tableStyleId>{5C22544A-7EE6-4342-B048-85BDC9FD1C3A}</a:tableStyleId>
              </a:tblPr>
              <a:tblGrid>
                <a:gridCol w="2057400"/>
              </a:tblGrid>
              <a:tr h="380703">
                <a:tc>
                  <a:txBody>
                    <a:bodyPr/>
                    <a:lstStyle/>
                    <a:p>
                      <a:endParaRPr lang="en-US" dirty="0"/>
                    </a:p>
                  </a:txBody>
                  <a:tcPr/>
                </a:tc>
              </a:tr>
              <a:tr h="657103">
                <a:tc>
                  <a:txBody>
                    <a:bodyPr/>
                    <a:lstStyle/>
                    <a:p>
                      <a:pPr algn="ctr"/>
                      <a:r>
                        <a:rPr lang="en-US" b="1" dirty="0" smtClean="0">
                          <a:solidFill>
                            <a:srgbClr val="C00000"/>
                          </a:solidFill>
                          <a:effectLst>
                            <a:outerShdw blurRad="38100" dist="38100" dir="2700000" algn="tl">
                              <a:srgbClr val="000000">
                                <a:alpha val="43137"/>
                              </a:srgbClr>
                            </a:outerShdw>
                          </a:effectLst>
                        </a:rPr>
                        <a:t>Connections Across Texts</a:t>
                      </a:r>
                      <a:endParaRPr lang="en-US" b="1" dirty="0">
                        <a:solidFill>
                          <a:srgbClr val="C00000"/>
                        </a:solidFill>
                        <a:effectLst>
                          <a:outerShdw blurRad="38100" dist="38100" dir="2700000" algn="tl">
                            <a:srgbClr val="000000">
                              <a:alpha val="43137"/>
                            </a:srgbClr>
                          </a:outerShdw>
                        </a:effectLst>
                      </a:endParaRPr>
                    </a:p>
                  </a:txBody>
                  <a:tcPr anchor="ctr"/>
                </a:tc>
              </a:tr>
              <a:tr h="380703">
                <a:tc>
                  <a:txBody>
                    <a:bodyPr/>
                    <a:lstStyle/>
                    <a:p>
                      <a:pPr>
                        <a:buFont typeface="Arial" pitchFamily="34" charset="0"/>
                        <a:buChar char="•"/>
                      </a:pPr>
                      <a:r>
                        <a:rPr lang="en-US" sz="1600" b="1" dirty="0" smtClean="0">
                          <a:solidFill>
                            <a:srgbClr val="002060"/>
                          </a:solidFill>
                        </a:rPr>
                        <a:t> Prior</a:t>
                      </a:r>
                      <a:r>
                        <a:rPr lang="en-US" sz="1600" b="1" baseline="0" dirty="0" smtClean="0">
                          <a:solidFill>
                            <a:srgbClr val="002060"/>
                          </a:solidFill>
                        </a:rPr>
                        <a:t> Knowledge</a:t>
                      </a:r>
                      <a:endParaRPr lang="en-US" sz="1600" b="1" dirty="0">
                        <a:solidFill>
                          <a:srgbClr val="002060"/>
                        </a:solidFill>
                      </a:endParaRPr>
                    </a:p>
                  </a:txBody>
                  <a:tcPr/>
                </a:tc>
              </a:tr>
              <a:tr h="380703">
                <a:tc>
                  <a:txBody>
                    <a:bodyPr/>
                    <a:lstStyle/>
                    <a:p>
                      <a:pPr>
                        <a:buFont typeface="Arial" pitchFamily="34" charset="0"/>
                        <a:buChar char="•"/>
                      </a:pPr>
                      <a:r>
                        <a:rPr lang="en-US" sz="1600" b="1" dirty="0" smtClean="0">
                          <a:solidFill>
                            <a:srgbClr val="002060"/>
                          </a:solidFill>
                        </a:rPr>
                        <a:t> Transferring </a:t>
                      </a:r>
                      <a:endParaRPr lang="en-US" sz="1600" b="1" dirty="0">
                        <a:solidFill>
                          <a:srgbClr val="002060"/>
                        </a:solidFill>
                      </a:endParaRPr>
                    </a:p>
                  </a:txBody>
                  <a:tcPr/>
                </a:tc>
              </a:tr>
              <a:tr h="380703">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1" dirty="0" smtClean="0">
                          <a:solidFill>
                            <a:srgbClr val="002060"/>
                          </a:solidFill>
                        </a:rPr>
                        <a:t> Comparing Errors</a:t>
                      </a:r>
                    </a:p>
                  </a:txBody>
                  <a:tcPr/>
                </a:tc>
              </a:tr>
              <a:tr h="380703">
                <a:tc>
                  <a:txBody>
                    <a:bodyPr/>
                    <a:lstStyle/>
                    <a:p>
                      <a:pPr>
                        <a:buFont typeface="Arial" pitchFamily="34" charset="0"/>
                        <a:buChar char="•"/>
                      </a:pPr>
                      <a:r>
                        <a:rPr lang="en-US" sz="1600" b="1" dirty="0" smtClean="0">
                          <a:solidFill>
                            <a:srgbClr val="002060"/>
                          </a:solidFill>
                        </a:rPr>
                        <a:t> Synthesizing Low</a:t>
                      </a:r>
                      <a:endParaRPr lang="en-US" sz="1600" b="1" dirty="0">
                        <a:solidFill>
                          <a:srgbClr val="002060"/>
                        </a:solidFill>
                      </a:endParaRPr>
                    </a:p>
                  </a:txBody>
                  <a:tcPr/>
                </a:tc>
              </a:tr>
              <a:tr h="380703">
                <a:tc>
                  <a:txBody>
                    <a:bodyPr/>
                    <a:lstStyle/>
                    <a:p>
                      <a:pPr>
                        <a:buFont typeface="Arial" pitchFamily="34" charset="0"/>
                        <a:buNone/>
                      </a:pPr>
                      <a:endParaRPr lang="en-US" sz="1600" dirty="0"/>
                    </a:p>
                  </a:txBody>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732950866"/>
              </p:ext>
            </p:extLst>
          </p:nvPr>
        </p:nvGraphicFramePr>
        <p:xfrm>
          <a:off x="4648200" y="1676400"/>
          <a:ext cx="2057400" cy="2971801"/>
        </p:xfrm>
        <a:graphic>
          <a:graphicData uri="http://schemas.openxmlformats.org/drawingml/2006/table">
            <a:tbl>
              <a:tblPr firstRow="1" bandRow="1">
                <a:effectLst>
                  <a:innerShdw blurRad="114300">
                    <a:prstClr val="black"/>
                  </a:innerShdw>
                </a:effectLst>
                <a:tableStyleId>{5C22544A-7EE6-4342-B048-85BDC9FD1C3A}</a:tableStyleId>
              </a:tblPr>
              <a:tblGrid>
                <a:gridCol w="2057400"/>
              </a:tblGrid>
              <a:tr h="424543">
                <a:tc>
                  <a:txBody>
                    <a:bodyPr/>
                    <a:lstStyle/>
                    <a:p>
                      <a:endParaRPr lang="en-US" dirty="0"/>
                    </a:p>
                  </a:txBody>
                  <a:tcPr/>
                </a:tc>
              </a:tr>
              <a:tr h="424543">
                <a:tc>
                  <a:txBody>
                    <a:bodyPr/>
                    <a:lstStyle/>
                    <a:p>
                      <a:pPr algn="ctr"/>
                      <a:r>
                        <a:rPr lang="en-US" b="1" dirty="0" smtClean="0">
                          <a:solidFill>
                            <a:srgbClr val="C00000"/>
                          </a:solidFill>
                          <a:effectLst>
                            <a:outerShdw blurRad="38100" dist="38100" dir="2700000" algn="tl">
                              <a:srgbClr val="000000">
                                <a:alpha val="43137"/>
                              </a:srgbClr>
                            </a:outerShdw>
                          </a:effectLst>
                        </a:rPr>
                        <a:t>Reasoning</a:t>
                      </a:r>
                      <a:endParaRPr lang="en-US" b="1" dirty="0">
                        <a:solidFill>
                          <a:srgbClr val="C00000"/>
                        </a:solidFill>
                        <a:effectLst>
                          <a:outerShdw blurRad="38100" dist="38100" dir="2700000" algn="tl">
                            <a:srgbClr val="000000">
                              <a:alpha val="43137"/>
                            </a:srgbClr>
                          </a:outerShdw>
                        </a:effectLst>
                      </a:endParaRPr>
                    </a:p>
                  </a:txBody>
                  <a:tcPr anchor="ctr"/>
                </a:tc>
              </a:tr>
              <a:tr h="424543">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1" dirty="0" smtClean="0">
                          <a:solidFill>
                            <a:srgbClr val="002060"/>
                          </a:solidFill>
                        </a:rPr>
                        <a:t> Errors of reasoning</a:t>
                      </a:r>
                      <a:endParaRPr lang="en-US" sz="1600" dirty="0" smtClean="0">
                        <a:solidFill>
                          <a:srgbClr val="002060"/>
                        </a:solidFill>
                      </a:endParaRPr>
                    </a:p>
                  </a:txBody>
                  <a:tcPr/>
                </a:tc>
              </a:tr>
              <a:tr h="424543">
                <a:tc>
                  <a:txBody>
                    <a:bodyPr/>
                    <a:lstStyle/>
                    <a:p>
                      <a:pPr>
                        <a:buFont typeface="Arial" pitchFamily="34" charset="0"/>
                        <a:buChar char="•"/>
                      </a:pPr>
                      <a:r>
                        <a:rPr lang="en-US" sz="1600" b="1" dirty="0" smtClean="0">
                          <a:solidFill>
                            <a:srgbClr val="002060"/>
                          </a:solidFill>
                        </a:rPr>
                        <a:t> Shallow Reading</a:t>
                      </a:r>
                      <a:endParaRPr lang="en-US" sz="1600" b="1" dirty="0">
                        <a:solidFill>
                          <a:srgbClr val="002060"/>
                        </a:solidFill>
                      </a:endParaRPr>
                    </a:p>
                  </a:txBody>
                  <a:tcPr/>
                </a:tc>
              </a:tr>
              <a:tr h="424543">
                <a:tc>
                  <a:txBody>
                    <a:bodyPr/>
                    <a:lstStyle/>
                    <a:p>
                      <a:pPr>
                        <a:buFont typeface="Arial" pitchFamily="34" charset="0"/>
                        <a:buChar char="•"/>
                      </a:pPr>
                      <a:r>
                        <a:rPr lang="en-US" sz="1600" b="1" dirty="0" smtClean="0">
                          <a:solidFill>
                            <a:srgbClr val="002060"/>
                          </a:solidFill>
                        </a:rPr>
                        <a:t> Over-Generalizing</a:t>
                      </a:r>
                      <a:endParaRPr lang="en-US" sz="1600" b="1" dirty="0">
                        <a:solidFill>
                          <a:srgbClr val="002060"/>
                        </a:solidFill>
                      </a:endParaRPr>
                    </a:p>
                  </a:txBody>
                  <a:tcPr/>
                </a:tc>
              </a:tr>
              <a:tr h="424543">
                <a:tc>
                  <a:txBody>
                    <a:bodyPr/>
                    <a:lstStyle/>
                    <a:p>
                      <a:pPr>
                        <a:buFont typeface="Arial" pitchFamily="34" charset="0"/>
                        <a:buChar char="•"/>
                      </a:pPr>
                      <a:r>
                        <a:rPr lang="en-US" sz="1600" b="1" dirty="0" smtClean="0">
                          <a:solidFill>
                            <a:srgbClr val="002060"/>
                          </a:solidFill>
                        </a:rPr>
                        <a:t> Interpretation Error</a:t>
                      </a:r>
                      <a:endParaRPr lang="en-US" sz="1600" b="1" dirty="0">
                        <a:solidFill>
                          <a:srgbClr val="002060"/>
                        </a:solidFill>
                      </a:endParaRPr>
                    </a:p>
                  </a:txBody>
                  <a:tcPr/>
                </a:tc>
              </a:tr>
              <a:tr h="424543">
                <a:tc>
                  <a:txBody>
                    <a:bodyPr/>
                    <a:lstStyle/>
                    <a:p>
                      <a:pPr>
                        <a:buFont typeface="Arial" pitchFamily="34" charset="0"/>
                        <a:buChar char="•"/>
                      </a:pPr>
                      <a:r>
                        <a:rPr lang="en-US" sz="1600" b="1" baseline="0" dirty="0" smtClean="0">
                          <a:solidFill>
                            <a:srgbClr val="002060"/>
                          </a:solidFill>
                        </a:rPr>
                        <a:t> Relevant Details</a:t>
                      </a:r>
                      <a:endParaRPr lang="en-US" sz="1600" b="1" dirty="0">
                        <a:solidFill>
                          <a:srgbClr val="002060"/>
                        </a:solidFill>
                      </a:endParaRPr>
                    </a:p>
                  </a:txBody>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732950866"/>
              </p:ext>
            </p:extLst>
          </p:nvPr>
        </p:nvGraphicFramePr>
        <p:xfrm>
          <a:off x="2362200" y="1654366"/>
          <a:ext cx="2209800" cy="2993833"/>
        </p:xfrm>
        <a:graphic>
          <a:graphicData uri="http://schemas.openxmlformats.org/drawingml/2006/table">
            <a:tbl>
              <a:tblPr firstRow="1" bandRow="1">
                <a:effectLst>
                  <a:innerShdw blurRad="114300">
                    <a:prstClr val="black"/>
                  </a:innerShdw>
                </a:effectLst>
                <a:tableStyleId>{5C22544A-7EE6-4342-B048-85BDC9FD1C3A}</a:tableStyleId>
              </a:tblPr>
              <a:tblGrid>
                <a:gridCol w="2209800"/>
              </a:tblGrid>
              <a:tr h="389926">
                <a:tc>
                  <a:txBody>
                    <a:bodyPr/>
                    <a:lstStyle/>
                    <a:p>
                      <a:endParaRPr lang="en-US" dirty="0"/>
                    </a:p>
                  </a:txBody>
                  <a:tcPr/>
                </a:tc>
              </a:tr>
              <a:tr h="682371">
                <a:tc>
                  <a:txBody>
                    <a:bodyPr/>
                    <a:lstStyle/>
                    <a:p>
                      <a:pPr algn="ctr"/>
                      <a:r>
                        <a:rPr lang="en-US" b="1" i="0" dirty="0" smtClean="0">
                          <a:solidFill>
                            <a:srgbClr val="C00000"/>
                          </a:solidFill>
                          <a:effectLst>
                            <a:outerShdw blurRad="38100" dist="38100" dir="2700000" algn="tl">
                              <a:srgbClr val="000000">
                                <a:alpha val="43137"/>
                              </a:srgbClr>
                            </a:outerShdw>
                          </a:effectLst>
                        </a:rPr>
                        <a:t>Skill - Concept Understanding</a:t>
                      </a:r>
                      <a:endParaRPr lang="en-US" b="1" i="0" dirty="0">
                        <a:solidFill>
                          <a:srgbClr val="C00000"/>
                        </a:solidFill>
                        <a:effectLst>
                          <a:outerShdw blurRad="38100" dist="38100" dir="2700000" algn="tl">
                            <a:srgbClr val="000000">
                              <a:alpha val="43137"/>
                            </a:srgbClr>
                          </a:outerShdw>
                        </a:effectLst>
                      </a:endParaRPr>
                    </a:p>
                  </a:txBody>
                  <a:tcPr anchor="ctr"/>
                </a:tc>
              </a:tr>
              <a:tr h="370835">
                <a:tc>
                  <a:txBody>
                    <a:bodyPr/>
                    <a:lstStyle/>
                    <a:p>
                      <a:pPr>
                        <a:buFont typeface="Arial" pitchFamily="34" charset="0"/>
                        <a:buChar char="•"/>
                      </a:pPr>
                      <a:r>
                        <a:rPr lang="en-US" sz="1600" b="1" baseline="0" dirty="0" smtClean="0">
                          <a:solidFill>
                            <a:srgbClr val="002060"/>
                          </a:solidFill>
                        </a:rPr>
                        <a:t> Skill Application</a:t>
                      </a:r>
                      <a:endParaRPr lang="en-US" sz="1600" b="1" dirty="0">
                        <a:solidFill>
                          <a:srgbClr val="002060"/>
                        </a:solidFill>
                      </a:endParaRPr>
                    </a:p>
                  </a:txBody>
                  <a:tcPr/>
                </a:tc>
              </a:tr>
              <a:tr h="370835">
                <a:tc>
                  <a:txBody>
                    <a:bodyPr/>
                    <a:lstStyle/>
                    <a:p>
                      <a:pPr>
                        <a:buFont typeface="Arial" pitchFamily="34" charset="0"/>
                        <a:buChar char="•"/>
                      </a:pPr>
                      <a:r>
                        <a:rPr lang="en-US" sz="1600" dirty="0" smtClean="0"/>
                        <a:t> </a:t>
                      </a:r>
                      <a:r>
                        <a:rPr lang="en-US" sz="1600" b="1" dirty="0" smtClean="0">
                          <a:solidFill>
                            <a:srgbClr val="002060"/>
                          </a:solidFill>
                        </a:rPr>
                        <a:t>Strategy Application</a:t>
                      </a:r>
                      <a:endParaRPr lang="en-US" sz="1600" b="1" dirty="0">
                        <a:solidFill>
                          <a:srgbClr val="002060"/>
                        </a:solidFill>
                      </a:endParaRPr>
                    </a:p>
                  </a:txBody>
                  <a:tcPr/>
                </a:tc>
              </a:tr>
              <a:tr h="370835">
                <a:tc>
                  <a:txBody>
                    <a:bodyPr/>
                    <a:lstStyle/>
                    <a:p>
                      <a:pPr>
                        <a:buFont typeface="Arial" pitchFamily="34" charset="0"/>
                        <a:buChar char="•"/>
                      </a:pPr>
                      <a:r>
                        <a:rPr lang="en-US" sz="1600" b="1" dirty="0" smtClean="0">
                          <a:solidFill>
                            <a:srgbClr val="002060"/>
                          </a:solidFill>
                        </a:rPr>
                        <a:t> Partial Understanding</a:t>
                      </a:r>
                      <a:endParaRPr lang="en-US" sz="1600" b="1" dirty="0">
                        <a:solidFill>
                          <a:srgbClr val="002060"/>
                        </a:solidFill>
                      </a:endParaRPr>
                    </a:p>
                  </a:txBody>
                  <a:tcPr/>
                </a:tc>
              </a:tr>
              <a:tr h="438196">
                <a:tc>
                  <a:txBody>
                    <a:bodyPr/>
                    <a:lstStyle/>
                    <a:p>
                      <a:pPr>
                        <a:buFont typeface="Arial" pitchFamily="34" charset="0"/>
                        <a:buChar char="•"/>
                      </a:pPr>
                      <a:r>
                        <a:rPr lang="en-US" sz="1600" b="1" dirty="0" smtClean="0">
                          <a:solidFill>
                            <a:srgbClr val="002060"/>
                          </a:solidFill>
                        </a:rPr>
                        <a:t> </a:t>
                      </a:r>
                      <a:r>
                        <a:rPr lang="en-US" sz="1400" b="1" dirty="0" smtClean="0">
                          <a:solidFill>
                            <a:srgbClr val="002060"/>
                          </a:solidFill>
                        </a:rPr>
                        <a:t>Inference/Literal Errors</a:t>
                      </a:r>
                      <a:endParaRPr lang="en-US" sz="1400" b="1" dirty="0">
                        <a:solidFill>
                          <a:srgbClr val="002060"/>
                        </a:solidFill>
                      </a:endParaRPr>
                    </a:p>
                  </a:txBody>
                  <a:tcPr/>
                </a:tc>
              </a:tr>
              <a:tr h="370835">
                <a:tc>
                  <a:txBody>
                    <a:bodyPr/>
                    <a:lstStyle/>
                    <a:p>
                      <a:pPr>
                        <a:buFont typeface="Arial" pitchFamily="34" charset="0"/>
                        <a:buChar char="•"/>
                      </a:pPr>
                      <a:r>
                        <a:rPr lang="en-US" sz="1600" b="1" dirty="0" smtClean="0">
                          <a:solidFill>
                            <a:srgbClr val="002060"/>
                          </a:solidFill>
                        </a:rPr>
                        <a:t> Partial Summaries</a:t>
                      </a:r>
                      <a:endParaRPr lang="en-US" sz="1600" b="1" dirty="0">
                        <a:solidFill>
                          <a:srgbClr val="002060"/>
                        </a:solidFill>
                      </a:endParaRPr>
                    </a:p>
                  </a:txBody>
                  <a:tcPr/>
                </a:tc>
              </a:tr>
            </a:tbl>
          </a:graphicData>
        </a:graphic>
      </p:graphicFrame>
      <p:sp>
        <p:nvSpPr>
          <p:cNvPr id="4" name="Rectangle 3"/>
          <p:cNvSpPr/>
          <p:nvPr/>
        </p:nvSpPr>
        <p:spPr>
          <a:xfrm>
            <a:off x="412668" y="334088"/>
            <a:ext cx="2514600" cy="584775"/>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marL="514350" indent="-514350"/>
            <a:r>
              <a:rPr lang="en-US" sz="3200" b="1" dirty="0" smtClean="0">
                <a:solidFill>
                  <a:srgbClr val="C00000"/>
                </a:solidFill>
              </a:rPr>
              <a:t>4.  </a:t>
            </a:r>
            <a:r>
              <a:rPr lang="en-US" sz="3200" b="1" u="sng" dirty="0" smtClean="0">
                <a:solidFill>
                  <a:srgbClr val="C00000"/>
                </a:solidFill>
              </a:rPr>
              <a:t>Distractors</a:t>
            </a:r>
          </a:p>
        </p:txBody>
      </p:sp>
      <p:sp>
        <p:nvSpPr>
          <p:cNvPr id="5" name="TextBox 4"/>
          <p:cNvSpPr txBox="1"/>
          <p:nvPr/>
        </p:nvSpPr>
        <p:spPr>
          <a:xfrm>
            <a:off x="412668" y="503364"/>
            <a:ext cx="8382000" cy="830997"/>
          </a:xfrm>
          <a:prstGeom prst="rect">
            <a:avLst/>
          </a:prstGeom>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en-US" sz="2400" b="1" dirty="0" smtClean="0">
                <a:solidFill>
                  <a:srgbClr val="002060"/>
                </a:solidFill>
              </a:rPr>
              <a:t>The answers that are not correct are called distractors.  Distractors can give us valuable information about the student.</a:t>
            </a:r>
            <a:endParaRPr lang="en-US" sz="2400" b="1" dirty="0">
              <a:solidFill>
                <a:srgbClr val="002060"/>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2732950866"/>
              </p:ext>
            </p:extLst>
          </p:nvPr>
        </p:nvGraphicFramePr>
        <p:xfrm>
          <a:off x="381000" y="1623950"/>
          <a:ext cx="1905000" cy="3024252"/>
        </p:xfrm>
        <a:graphic>
          <a:graphicData uri="http://schemas.openxmlformats.org/drawingml/2006/table">
            <a:tbl>
              <a:tblPr firstRow="1" bandRow="1">
                <a:effectLst>
                  <a:innerShdw blurRad="114300">
                    <a:prstClr val="black"/>
                  </a:innerShdw>
                </a:effectLst>
                <a:tableStyleId>{5C22544A-7EE6-4342-B048-85BDC9FD1C3A}</a:tableStyleId>
              </a:tblPr>
              <a:tblGrid>
                <a:gridCol w="1905000"/>
              </a:tblGrid>
              <a:tr h="432036">
                <a:tc>
                  <a:txBody>
                    <a:bodyPr/>
                    <a:lstStyle/>
                    <a:p>
                      <a:endParaRPr lang="en-US" dirty="0"/>
                    </a:p>
                  </a:txBody>
                  <a:tcPr/>
                </a:tc>
              </a:tr>
              <a:tr h="432036">
                <a:tc>
                  <a:txBody>
                    <a:bodyPr/>
                    <a:lstStyle/>
                    <a:p>
                      <a:pPr algn="ctr"/>
                      <a:r>
                        <a:rPr lang="en-US" b="1" dirty="0" smtClean="0">
                          <a:solidFill>
                            <a:srgbClr val="C00000"/>
                          </a:solidFill>
                          <a:effectLst>
                            <a:outerShdw blurRad="38100" dist="38100" dir="2700000" algn="tl">
                              <a:srgbClr val="000000">
                                <a:alpha val="43137"/>
                              </a:srgbClr>
                            </a:outerShdw>
                          </a:effectLst>
                        </a:rPr>
                        <a:t>Retrieval Error</a:t>
                      </a:r>
                      <a:endParaRPr lang="en-US" b="1" dirty="0">
                        <a:solidFill>
                          <a:srgbClr val="C00000"/>
                        </a:solidFill>
                        <a:effectLst>
                          <a:outerShdw blurRad="38100" dist="38100" dir="2700000" algn="tl">
                            <a:srgbClr val="000000">
                              <a:alpha val="43137"/>
                            </a:srgbClr>
                          </a:outerShdw>
                        </a:effectLst>
                      </a:endParaRPr>
                    </a:p>
                  </a:txBody>
                  <a:tcPr anchor="ctr"/>
                </a:tc>
              </a:tr>
              <a:tr h="432036">
                <a:tc>
                  <a:txBody>
                    <a:bodyPr/>
                    <a:lstStyle/>
                    <a:p>
                      <a:pPr>
                        <a:buFont typeface="Arial" pitchFamily="34" charset="0"/>
                        <a:buChar char="•"/>
                      </a:pPr>
                      <a:r>
                        <a:rPr lang="en-US" sz="1600" b="1" dirty="0" smtClean="0">
                          <a:solidFill>
                            <a:srgbClr val="002060"/>
                          </a:solidFill>
                        </a:rPr>
                        <a:t> Decoding</a:t>
                      </a:r>
                      <a:endParaRPr lang="en-US" sz="1600" b="1" dirty="0">
                        <a:solidFill>
                          <a:srgbClr val="002060"/>
                        </a:solidFill>
                      </a:endParaRPr>
                    </a:p>
                  </a:txBody>
                  <a:tcPr/>
                </a:tc>
              </a:tr>
              <a:tr h="432036">
                <a:tc>
                  <a:txBody>
                    <a:bodyPr/>
                    <a:lstStyle/>
                    <a:p>
                      <a:pPr>
                        <a:buFont typeface="Arial" pitchFamily="34" charset="0"/>
                        <a:buChar char="•"/>
                      </a:pPr>
                      <a:r>
                        <a:rPr lang="en-US" sz="1600" b="1" dirty="0" smtClean="0">
                          <a:solidFill>
                            <a:srgbClr val="002060"/>
                          </a:solidFill>
                        </a:rPr>
                        <a:t> Language </a:t>
                      </a:r>
                      <a:endParaRPr lang="en-US" sz="1600" b="1" dirty="0">
                        <a:solidFill>
                          <a:srgbClr val="002060"/>
                        </a:solidFill>
                      </a:endParaRPr>
                    </a:p>
                  </a:txBody>
                  <a:tcPr/>
                </a:tc>
              </a:tr>
              <a:tr h="432036">
                <a:tc>
                  <a:txBody>
                    <a:bodyPr/>
                    <a:lstStyle/>
                    <a:p>
                      <a:pPr>
                        <a:buFont typeface="Arial" pitchFamily="34" charset="0"/>
                        <a:buChar char="•"/>
                      </a:pPr>
                      <a:r>
                        <a:rPr lang="en-US" sz="1600" b="1" dirty="0" smtClean="0">
                          <a:solidFill>
                            <a:srgbClr val="002060"/>
                          </a:solidFill>
                        </a:rPr>
                        <a:t> Vocabulary</a:t>
                      </a:r>
                      <a:endParaRPr lang="en-US" sz="1600" b="1" dirty="0">
                        <a:solidFill>
                          <a:srgbClr val="002060"/>
                        </a:solidFill>
                      </a:endParaRPr>
                    </a:p>
                  </a:txBody>
                  <a:tcPr/>
                </a:tc>
              </a:tr>
              <a:tr h="432036">
                <a:tc>
                  <a:txBody>
                    <a:bodyPr/>
                    <a:lstStyle/>
                    <a:p>
                      <a:pPr>
                        <a:buFont typeface="Arial" pitchFamily="34" charset="0"/>
                        <a:buChar char="•"/>
                      </a:pPr>
                      <a:r>
                        <a:rPr lang="en-US" sz="1600" b="1" dirty="0" smtClean="0">
                          <a:solidFill>
                            <a:srgbClr val="002060"/>
                          </a:solidFill>
                        </a:rPr>
                        <a:t> Question</a:t>
                      </a:r>
                      <a:r>
                        <a:rPr lang="en-US" sz="1600" b="1" baseline="0" dirty="0" smtClean="0">
                          <a:solidFill>
                            <a:srgbClr val="002060"/>
                          </a:solidFill>
                        </a:rPr>
                        <a:t> Misread</a:t>
                      </a:r>
                      <a:endParaRPr lang="en-US" sz="1600" b="1" dirty="0">
                        <a:solidFill>
                          <a:srgbClr val="002060"/>
                        </a:solidFill>
                      </a:endParaRPr>
                    </a:p>
                  </a:txBody>
                  <a:tcPr/>
                </a:tc>
              </a:tr>
              <a:tr h="432036">
                <a:tc>
                  <a:txBody>
                    <a:bodyPr/>
                    <a:lstStyle/>
                    <a:p>
                      <a:pPr>
                        <a:buFont typeface="Arial" pitchFamily="34" charset="0"/>
                        <a:buChar char="•"/>
                      </a:pPr>
                      <a:r>
                        <a:rPr lang="en-US" sz="1600" b="1" dirty="0" smtClean="0">
                          <a:solidFill>
                            <a:srgbClr val="002060"/>
                          </a:solidFill>
                        </a:rPr>
                        <a:t> Memory Retrieval</a:t>
                      </a:r>
                      <a:endParaRPr lang="en-US" sz="1600" b="1" dirty="0">
                        <a:solidFill>
                          <a:srgbClr val="002060"/>
                        </a:solidFill>
                      </a:endParaRPr>
                    </a:p>
                  </a:txBody>
                  <a:tcPr/>
                </a:tc>
              </a:tr>
            </a:tbl>
          </a:graphicData>
        </a:graphic>
      </p:graphicFrame>
      <p:sp>
        <p:nvSpPr>
          <p:cNvPr id="6" name="TextBox 5"/>
          <p:cNvSpPr txBox="1"/>
          <p:nvPr/>
        </p:nvSpPr>
        <p:spPr>
          <a:xfrm>
            <a:off x="609600" y="1623950"/>
            <a:ext cx="1600200" cy="400110"/>
          </a:xfrm>
          <a:prstGeom prst="rect">
            <a:avLst/>
          </a:prstGeom>
          <a:solidFill>
            <a:schemeClr val="bg2">
              <a:lumMod val="9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2000" b="1" dirty="0" smtClean="0">
                <a:solidFill>
                  <a:srgbClr val="C00000"/>
                </a:solidFill>
                <a:effectLst>
                  <a:outerShdw blurRad="38100" dist="38100" dir="2700000" algn="tl">
                    <a:srgbClr val="000000">
                      <a:alpha val="43137"/>
                    </a:srgbClr>
                  </a:outerShdw>
                </a:effectLst>
              </a:rPr>
              <a:t>DOK - 1</a:t>
            </a:r>
            <a:endParaRPr lang="en-US" sz="2000" b="1" dirty="0">
              <a:solidFill>
                <a:srgbClr val="C00000"/>
              </a:solidFill>
              <a:effectLst>
                <a:outerShdw blurRad="38100" dist="38100" dir="2700000" algn="tl">
                  <a:srgbClr val="000000">
                    <a:alpha val="43137"/>
                  </a:srgbClr>
                </a:outerShdw>
              </a:effectLst>
            </a:endParaRPr>
          </a:p>
        </p:txBody>
      </p:sp>
      <p:sp>
        <p:nvSpPr>
          <p:cNvPr id="7" name="TextBox 6"/>
          <p:cNvSpPr txBox="1"/>
          <p:nvPr/>
        </p:nvSpPr>
        <p:spPr>
          <a:xfrm>
            <a:off x="2590800" y="1623950"/>
            <a:ext cx="1600200" cy="400110"/>
          </a:xfrm>
          <a:prstGeom prst="rect">
            <a:avLst/>
          </a:prstGeom>
          <a:solidFill>
            <a:schemeClr val="bg2">
              <a:lumMod val="9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2000" b="1" dirty="0" smtClean="0">
                <a:solidFill>
                  <a:srgbClr val="C00000"/>
                </a:solidFill>
                <a:effectLst>
                  <a:outerShdw blurRad="38100" dist="38100" dir="2700000" algn="tl">
                    <a:srgbClr val="000000">
                      <a:alpha val="43137"/>
                    </a:srgbClr>
                  </a:outerShdw>
                </a:effectLst>
              </a:rPr>
              <a:t>DOK - 2</a:t>
            </a:r>
            <a:endParaRPr lang="en-US" sz="2000" b="1" dirty="0">
              <a:solidFill>
                <a:srgbClr val="C00000"/>
              </a:solidFill>
              <a:effectLst>
                <a:outerShdw blurRad="38100" dist="38100" dir="2700000" algn="tl">
                  <a:srgbClr val="000000">
                    <a:alpha val="43137"/>
                  </a:srgbClr>
                </a:outerShdw>
              </a:effectLst>
            </a:endParaRPr>
          </a:p>
        </p:txBody>
      </p:sp>
      <p:sp>
        <p:nvSpPr>
          <p:cNvPr id="8" name="TextBox 7"/>
          <p:cNvSpPr txBox="1"/>
          <p:nvPr/>
        </p:nvSpPr>
        <p:spPr>
          <a:xfrm>
            <a:off x="7086600" y="1676400"/>
            <a:ext cx="1600200" cy="400110"/>
          </a:xfrm>
          <a:prstGeom prst="rect">
            <a:avLst/>
          </a:prstGeom>
          <a:solidFill>
            <a:schemeClr val="bg2">
              <a:lumMod val="9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2000" b="1" dirty="0" smtClean="0">
                <a:solidFill>
                  <a:srgbClr val="C00000"/>
                </a:solidFill>
                <a:effectLst>
                  <a:outerShdw blurRad="38100" dist="38100" dir="2700000" algn="tl">
                    <a:srgbClr val="000000">
                      <a:alpha val="43137"/>
                    </a:srgbClr>
                  </a:outerShdw>
                </a:effectLst>
              </a:rPr>
              <a:t>DOK - 4</a:t>
            </a:r>
            <a:endParaRPr lang="en-US" sz="2000" b="1" dirty="0">
              <a:solidFill>
                <a:srgbClr val="C00000"/>
              </a:solidFill>
              <a:effectLst>
                <a:outerShdw blurRad="38100" dist="38100" dir="2700000" algn="tl">
                  <a:srgbClr val="000000">
                    <a:alpha val="43137"/>
                  </a:srgbClr>
                </a:outerShdw>
              </a:effectLst>
            </a:endParaRPr>
          </a:p>
        </p:txBody>
      </p:sp>
      <p:sp>
        <p:nvSpPr>
          <p:cNvPr id="9" name="TextBox 8"/>
          <p:cNvSpPr txBox="1"/>
          <p:nvPr/>
        </p:nvSpPr>
        <p:spPr>
          <a:xfrm>
            <a:off x="4876800" y="1676400"/>
            <a:ext cx="1600200" cy="400110"/>
          </a:xfrm>
          <a:prstGeom prst="rect">
            <a:avLst/>
          </a:prstGeom>
          <a:solidFill>
            <a:schemeClr val="bg2">
              <a:lumMod val="9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2000" b="1" dirty="0" smtClean="0">
                <a:solidFill>
                  <a:srgbClr val="C00000"/>
                </a:solidFill>
                <a:effectLst>
                  <a:outerShdw blurRad="38100" dist="38100" dir="2700000" algn="tl">
                    <a:srgbClr val="000000">
                      <a:alpha val="43137"/>
                    </a:srgbClr>
                  </a:outerShdw>
                </a:effectLst>
              </a:rPr>
              <a:t>DOK - 3</a:t>
            </a:r>
            <a:endParaRPr lang="en-US" sz="2000" b="1" dirty="0">
              <a:solidFill>
                <a:srgbClr val="C00000"/>
              </a:solidFill>
              <a:effectLst>
                <a:outerShdw blurRad="38100" dist="38100" dir="2700000" algn="tl">
                  <a:srgbClr val="000000">
                    <a:alpha val="43137"/>
                  </a:srgbClr>
                </a:outerShdw>
              </a:effectLst>
            </a:endParaRPr>
          </a:p>
        </p:txBody>
      </p:sp>
      <p:sp>
        <p:nvSpPr>
          <p:cNvPr id="11" name="TextBox 10"/>
          <p:cNvSpPr txBox="1"/>
          <p:nvPr/>
        </p:nvSpPr>
        <p:spPr>
          <a:xfrm>
            <a:off x="457200" y="4724400"/>
            <a:ext cx="8153400" cy="1661993"/>
          </a:xfrm>
          <a:prstGeom prst="rect">
            <a:avLst/>
          </a:prstGeom>
          <a:noFill/>
        </p:spPr>
        <p:txBody>
          <a:bodyPr wrap="square" rtlCol="0">
            <a:spAutoFit/>
          </a:bodyPr>
          <a:lstStyle/>
          <a:p>
            <a:pPr algn="ctr"/>
            <a:r>
              <a:rPr lang="en-US" b="1" dirty="0" smtClean="0">
                <a:solidFill>
                  <a:srgbClr val="002060"/>
                </a:solidFill>
              </a:rPr>
              <a:t>Distractors should not be above the DOK level of the standard/stem question.</a:t>
            </a:r>
          </a:p>
          <a:p>
            <a:pPr algn="ctr"/>
            <a:r>
              <a:rPr lang="en-US" sz="2800" b="1" dirty="0" smtClean="0">
                <a:solidFill>
                  <a:srgbClr val="C00000"/>
                </a:solidFill>
              </a:rPr>
              <a:t>Distractors should be an educated hypothesis as to why the student may have chosen a particular incorrect selected response.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barn(inVertical)">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xit" presetSubtype="10" fill="hold" grpId="1" nodeType="clickEffect">
                                  <p:stCondLst>
                                    <p:cond delay="0"/>
                                  </p:stCondLst>
                                  <p:childTnLst>
                                    <p:animEffect transition="out" filter="randombar(horizontal)">
                                      <p:cBhvr>
                                        <p:cTn id="18" dur="500"/>
                                        <p:tgtEl>
                                          <p:spTgt spid="5"/>
                                        </p:tgtEl>
                                      </p:cBhvr>
                                    </p:animEffect>
                                    <p:set>
                                      <p:cBhvr>
                                        <p:cTn id="19" dur="1" fill="hold">
                                          <p:stCondLst>
                                            <p:cond delay="499"/>
                                          </p:stCondLst>
                                        </p:cTn>
                                        <p:tgtEl>
                                          <p:spTgt spid="5"/>
                                        </p:tgtEl>
                                        <p:attrNameLst>
                                          <p:attrName>style.visibility</p:attrName>
                                        </p:attrNameLst>
                                      </p:cBhvr>
                                      <p:to>
                                        <p:strVal val="hidden"/>
                                      </p:to>
                                    </p:set>
                                  </p:childTnLst>
                                </p:cTn>
                              </p:par>
                            </p:childTnLst>
                          </p:cTn>
                        </p:par>
                        <p:par>
                          <p:cTn id="20" fill="hold">
                            <p:stCondLst>
                              <p:cond delay="500"/>
                            </p:stCondLst>
                            <p:childTnLst>
                              <p:par>
                                <p:cTn id="21" presetID="42" presetClass="entr" presetSubtype="0"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1000"/>
                                        <p:tgtEl>
                                          <p:spTgt spid="4"/>
                                        </p:tgtEl>
                                      </p:cBhvr>
                                    </p:animEffect>
                                    <p:anim calcmode="lin" valueType="num">
                                      <p:cBhvr>
                                        <p:cTn id="24" dur="1000" fill="hold"/>
                                        <p:tgtEl>
                                          <p:spTgt spid="4"/>
                                        </p:tgtEl>
                                        <p:attrNameLst>
                                          <p:attrName>ppt_x</p:attrName>
                                        </p:attrNameLst>
                                      </p:cBhvr>
                                      <p:tavLst>
                                        <p:tav tm="0">
                                          <p:val>
                                            <p:strVal val="#ppt_x"/>
                                          </p:val>
                                        </p:tav>
                                        <p:tav tm="100000">
                                          <p:val>
                                            <p:strVal val="#ppt_x"/>
                                          </p:val>
                                        </p:tav>
                                      </p:tavLst>
                                    </p:anim>
                                    <p:anim calcmode="lin" valueType="num">
                                      <p:cBhvr>
                                        <p:cTn id="2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p:cTn id="30" dur="500" fill="hold"/>
                                        <p:tgtEl>
                                          <p:spTgt spid="10"/>
                                        </p:tgtEl>
                                        <p:attrNameLst>
                                          <p:attrName>ppt_w</p:attrName>
                                        </p:attrNameLst>
                                      </p:cBhvr>
                                      <p:tavLst>
                                        <p:tav tm="0">
                                          <p:val>
                                            <p:fltVal val="0"/>
                                          </p:val>
                                        </p:tav>
                                        <p:tav tm="100000">
                                          <p:val>
                                            <p:strVal val="#ppt_w"/>
                                          </p:val>
                                        </p:tav>
                                      </p:tavLst>
                                    </p:anim>
                                    <p:anim calcmode="lin" valueType="num">
                                      <p:cBhvr>
                                        <p:cTn id="31" dur="500" fill="hold"/>
                                        <p:tgtEl>
                                          <p:spTgt spid="10"/>
                                        </p:tgtEl>
                                        <p:attrNameLst>
                                          <p:attrName>ppt_h</p:attrName>
                                        </p:attrNameLst>
                                      </p:cBhvr>
                                      <p:tavLst>
                                        <p:tav tm="0">
                                          <p:val>
                                            <p:fltVal val="0"/>
                                          </p:val>
                                        </p:tav>
                                        <p:tav tm="100000">
                                          <p:val>
                                            <p:strVal val="#ppt_h"/>
                                          </p:val>
                                        </p:tav>
                                      </p:tavLst>
                                    </p:anim>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fltVal val="0"/>
                                          </p:val>
                                        </p:tav>
                                        <p:tav tm="100000">
                                          <p:val>
                                            <p:strVal val="#ppt_w"/>
                                          </p:val>
                                        </p:tav>
                                      </p:tavLst>
                                    </p:anim>
                                    <p:anim calcmode="lin" valueType="num">
                                      <p:cBhvr>
                                        <p:cTn id="38" dur="500" fill="hold"/>
                                        <p:tgtEl>
                                          <p:spTgt spid="13"/>
                                        </p:tgtEl>
                                        <p:attrNameLst>
                                          <p:attrName>ppt_h</p:attrName>
                                        </p:attrNameLst>
                                      </p:cBhvr>
                                      <p:tavLst>
                                        <p:tav tm="0">
                                          <p:val>
                                            <p:fltVal val="0"/>
                                          </p:val>
                                        </p:tav>
                                        <p:tav tm="100000">
                                          <p:val>
                                            <p:strVal val="#ppt_h"/>
                                          </p:val>
                                        </p:tav>
                                      </p:tavLst>
                                    </p:anim>
                                    <p:animEffect transition="in" filter="fade">
                                      <p:cBhvr>
                                        <p:cTn id="39" dur="500"/>
                                        <p:tgtEl>
                                          <p:spTgt spid="13"/>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nodeType="click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p:cTn id="44" dur="500" fill="hold"/>
                                        <p:tgtEl>
                                          <p:spTgt spid="12"/>
                                        </p:tgtEl>
                                        <p:attrNameLst>
                                          <p:attrName>ppt_w</p:attrName>
                                        </p:attrNameLst>
                                      </p:cBhvr>
                                      <p:tavLst>
                                        <p:tav tm="0">
                                          <p:val>
                                            <p:fltVal val="0"/>
                                          </p:val>
                                        </p:tav>
                                        <p:tav tm="100000">
                                          <p:val>
                                            <p:strVal val="#ppt_w"/>
                                          </p:val>
                                        </p:tav>
                                      </p:tavLst>
                                    </p:anim>
                                    <p:anim calcmode="lin" valueType="num">
                                      <p:cBhvr>
                                        <p:cTn id="45" dur="500" fill="hold"/>
                                        <p:tgtEl>
                                          <p:spTgt spid="12"/>
                                        </p:tgtEl>
                                        <p:attrNameLst>
                                          <p:attrName>ppt_h</p:attrName>
                                        </p:attrNameLst>
                                      </p:cBhvr>
                                      <p:tavLst>
                                        <p:tav tm="0">
                                          <p:val>
                                            <p:fltVal val="0"/>
                                          </p:val>
                                        </p:tav>
                                        <p:tav tm="100000">
                                          <p:val>
                                            <p:strVal val="#ppt_h"/>
                                          </p:val>
                                        </p:tav>
                                      </p:tavLst>
                                    </p:anim>
                                    <p:animEffect transition="in" filter="fade">
                                      <p:cBhvr>
                                        <p:cTn id="46" dur="500"/>
                                        <p:tgtEl>
                                          <p:spTgt spid="12"/>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nodeType="click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p:cTn id="51" dur="500" fill="hold"/>
                                        <p:tgtEl>
                                          <p:spTgt spid="14"/>
                                        </p:tgtEl>
                                        <p:attrNameLst>
                                          <p:attrName>ppt_w</p:attrName>
                                        </p:attrNameLst>
                                      </p:cBhvr>
                                      <p:tavLst>
                                        <p:tav tm="0">
                                          <p:val>
                                            <p:fltVal val="0"/>
                                          </p:val>
                                        </p:tav>
                                        <p:tav tm="100000">
                                          <p:val>
                                            <p:strVal val="#ppt_w"/>
                                          </p:val>
                                        </p:tav>
                                      </p:tavLst>
                                    </p:anim>
                                    <p:anim calcmode="lin" valueType="num">
                                      <p:cBhvr>
                                        <p:cTn id="52" dur="500" fill="hold"/>
                                        <p:tgtEl>
                                          <p:spTgt spid="14"/>
                                        </p:tgtEl>
                                        <p:attrNameLst>
                                          <p:attrName>ppt_h</p:attrName>
                                        </p:attrNameLst>
                                      </p:cBhvr>
                                      <p:tavLst>
                                        <p:tav tm="0">
                                          <p:val>
                                            <p:fltVal val="0"/>
                                          </p:val>
                                        </p:tav>
                                        <p:tav tm="100000">
                                          <p:val>
                                            <p:strVal val="#ppt_h"/>
                                          </p:val>
                                        </p:tav>
                                      </p:tavLst>
                                    </p:anim>
                                    <p:animEffect transition="in" filter="fade">
                                      <p:cBhvr>
                                        <p:cTn id="53" dur="500"/>
                                        <p:tgtEl>
                                          <p:spTgt spid="14"/>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8"/>
                                        </p:tgtEl>
                                        <p:attrNameLst>
                                          <p:attrName>style.visibility</p:attrName>
                                        </p:attrNameLst>
                                      </p:cBhvr>
                                      <p:to>
                                        <p:strVal val="visible"/>
                                      </p:to>
                                    </p:set>
                                    <p:anim calcmode="lin" valueType="num">
                                      <p:cBhvr>
                                        <p:cTn id="56" dur="500" fill="hold"/>
                                        <p:tgtEl>
                                          <p:spTgt spid="8"/>
                                        </p:tgtEl>
                                        <p:attrNameLst>
                                          <p:attrName>ppt_w</p:attrName>
                                        </p:attrNameLst>
                                      </p:cBhvr>
                                      <p:tavLst>
                                        <p:tav tm="0">
                                          <p:val>
                                            <p:fltVal val="0"/>
                                          </p:val>
                                        </p:tav>
                                        <p:tav tm="100000">
                                          <p:val>
                                            <p:strVal val="#ppt_w"/>
                                          </p:val>
                                        </p:tav>
                                      </p:tavLst>
                                    </p:anim>
                                    <p:anim calcmode="lin" valueType="num">
                                      <p:cBhvr>
                                        <p:cTn id="57" dur="500" fill="hold"/>
                                        <p:tgtEl>
                                          <p:spTgt spid="8"/>
                                        </p:tgtEl>
                                        <p:attrNameLst>
                                          <p:attrName>ppt_h</p:attrName>
                                        </p:attrNameLst>
                                      </p:cBhvr>
                                      <p:tavLst>
                                        <p:tav tm="0">
                                          <p:val>
                                            <p:fltVal val="0"/>
                                          </p:val>
                                        </p:tav>
                                        <p:tav tm="100000">
                                          <p:val>
                                            <p:strVal val="#ppt_h"/>
                                          </p:val>
                                        </p:tav>
                                      </p:tavLst>
                                    </p:anim>
                                    <p:animEffect transition="in" filter="fade">
                                      <p:cBhvr>
                                        <p:cTn id="58" dur="500"/>
                                        <p:tgtEl>
                                          <p:spTgt spid="8"/>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p:cTn id="61" dur="500" fill="hold"/>
                                        <p:tgtEl>
                                          <p:spTgt spid="9"/>
                                        </p:tgtEl>
                                        <p:attrNameLst>
                                          <p:attrName>ppt_w</p:attrName>
                                        </p:attrNameLst>
                                      </p:cBhvr>
                                      <p:tavLst>
                                        <p:tav tm="0">
                                          <p:val>
                                            <p:fltVal val="0"/>
                                          </p:val>
                                        </p:tav>
                                        <p:tav tm="100000">
                                          <p:val>
                                            <p:strVal val="#ppt_w"/>
                                          </p:val>
                                        </p:tav>
                                      </p:tavLst>
                                    </p:anim>
                                    <p:anim calcmode="lin" valueType="num">
                                      <p:cBhvr>
                                        <p:cTn id="62" dur="500" fill="hold"/>
                                        <p:tgtEl>
                                          <p:spTgt spid="9"/>
                                        </p:tgtEl>
                                        <p:attrNameLst>
                                          <p:attrName>ppt_h</p:attrName>
                                        </p:attrNameLst>
                                      </p:cBhvr>
                                      <p:tavLst>
                                        <p:tav tm="0">
                                          <p:val>
                                            <p:fltVal val="0"/>
                                          </p:val>
                                        </p:tav>
                                        <p:tav tm="100000">
                                          <p:val>
                                            <p:strVal val="#ppt_h"/>
                                          </p:val>
                                        </p:tav>
                                      </p:tavLst>
                                    </p:anim>
                                    <p:animEffect transition="in" filter="fade">
                                      <p:cBhvr>
                                        <p:cTn id="63" dur="500"/>
                                        <p:tgtEl>
                                          <p:spTgt spid="9"/>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7"/>
                                        </p:tgtEl>
                                        <p:attrNameLst>
                                          <p:attrName>style.visibility</p:attrName>
                                        </p:attrNameLst>
                                      </p:cBhvr>
                                      <p:to>
                                        <p:strVal val="visible"/>
                                      </p:to>
                                    </p:set>
                                    <p:anim calcmode="lin" valueType="num">
                                      <p:cBhvr>
                                        <p:cTn id="66" dur="500" fill="hold"/>
                                        <p:tgtEl>
                                          <p:spTgt spid="7"/>
                                        </p:tgtEl>
                                        <p:attrNameLst>
                                          <p:attrName>ppt_w</p:attrName>
                                        </p:attrNameLst>
                                      </p:cBhvr>
                                      <p:tavLst>
                                        <p:tav tm="0">
                                          <p:val>
                                            <p:fltVal val="0"/>
                                          </p:val>
                                        </p:tav>
                                        <p:tav tm="100000">
                                          <p:val>
                                            <p:strVal val="#ppt_w"/>
                                          </p:val>
                                        </p:tav>
                                      </p:tavLst>
                                    </p:anim>
                                    <p:anim calcmode="lin" valueType="num">
                                      <p:cBhvr>
                                        <p:cTn id="67" dur="500" fill="hold"/>
                                        <p:tgtEl>
                                          <p:spTgt spid="7"/>
                                        </p:tgtEl>
                                        <p:attrNameLst>
                                          <p:attrName>ppt_h</p:attrName>
                                        </p:attrNameLst>
                                      </p:cBhvr>
                                      <p:tavLst>
                                        <p:tav tm="0">
                                          <p:val>
                                            <p:fltVal val="0"/>
                                          </p:val>
                                        </p:tav>
                                        <p:tav tm="100000">
                                          <p:val>
                                            <p:strVal val="#ppt_h"/>
                                          </p:val>
                                        </p:tav>
                                      </p:tavLst>
                                    </p:anim>
                                    <p:animEffect transition="in" filter="fade">
                                      <p:cBhvr>
                                        <p:cTn id="68" dur="500"/>
                                        <p:tgtEl>
                                          <p:spTgt spid="7"/>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6"/>
                                        </p:tgtEl>
                                        <p:attrNameLst>
                                          <p:attrName>style.visibility</p:attrName>
                                        </p:attrNameLst>
                                      </p:cBhvr>
                                      <p:to>
                                        <p:strVal val="visible"/>
                                      </p:to>
                                    </p:set>
                                    <p:anim calcmode="lin" valueType="num">
                                      <p:cBhvr>
                                        <p:cTn id="71" dur="500" fill="hold"/>
                                        <p:tgtEl>
                                          <p:spTgt spid="6"/>
                                        </p:tgtEl>
                                        <p:attrNameLst>
                                          <p:attrName>ppt_w</p:attrName>
                                        </p:attrNameLst>
                                      </p:cBhvr>
                                      <p:tavLst>
                                        <p:tav tm="0">
                                          <p:val>
                                            <p:fltVal val="0"/>
                                          </p:val>
                                        </p:tav>
                                        <p:tav tm="100000">
                                          <p:val>
                                            <p:strVal val="#ppt_w"/>
                                          </p:val>
                                        </p:tav>
                                      </p:tavLst>
                                    </p:anim>
                                    <p:anim calcmode="lin" valueType="num">
                                      <p:cBhvr>
                                        <p:cTn id="72" dur="500" fill="hold"/>
                                        <p:tgtEl>
                                          <p:spTgt spid="6"/>
                                        </p:tgtEl>
                                        <p:attrNameLst>
                                          <p:attrName>ppt_h</p:attrName>
                                        </p:attrNameLst>
                                      </p:cBhvr>
                                      <p:tavLst>
                                        <p:tav tm="0">
                                          <p:val>
                                            <p:fltVal val="0"/>
                                          </p:val>
                                        </p:tav>
                                        <p:tav tm="100000">
                                          <p:val>
                                            <p:strVal val="#ppt_h"/>
                                          </p:val>
                                        </p:tav>
                                      </p:tavLst>
                                    </p:anim>
                                    <p:animEffect transition="in" filter="fade">
                                      <p:cBhvr>
                                        <p:cTn id="7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5" grpId="1" animBg="1"/>
      <p:bldP spid="6" grpId="0" animBg="1"/>
      <p:bldP spid="7" grpId="0" animBg="1"/>
      <p:bldP spid="8" grpId="0" animBg="1"/>
      <p:bldP spid="9" grpId="0" animBg="1"/>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0"/>
            <a:ext cx="9144000" cy="6858000"/>
          </a:xfrm>
          <a:prstGeom prst="rect">
            <a:avLst/>
          </a:prstGeom>
          <a:solidFill>
            <a:schemeClr val="bg1">
              <a:lumMod val="95000"/>
            </a:schemeClr>
          </a:solidFill>
          <a:ln>
            <a:solidFill>
              <a:srgbClr val="0031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p:cNvSpPr txBox="1"/>
          <p:nvPr/>
        </p:nvSpPr>
        <p:spPr>
          <a:xfrm>
            <a:off x="4953157" y="76200"/>
            <a:ext cx="3962243" cy="800219"/>
          </a:xfrm>
          <a:prstGeom prst="rect">
            <a:avLst/>
          </a:prstGeom>
          <a:noFill/>
        </p:spPr>
        <p:txBody>
          <a:bodyPr wrap="square" rtlCol="0">
            <a:spAutoFit/>
          </a:bodyPr>
          <a:lstStyle/>
          <a:p>
            <a:r>
              <a:rPr lang="en-US" b="1" dirty="0" smtClean="0">
                <a:solidFill>
                  <a:srgbClr val="002060"/>
                </a:solidFill>
              </a:rPr>
              <a:t> </a:t>
            </a:r>
            <a:r>
              <a:rPr lang="en-US" sz="2800" b="1" dirty="0" smtClean="0">
                <a:solidFill>
                  <a:srgbClr val="002060"/>
                </a:solidFill>
              </a:rPr>
              <a:t>Reading Assessment</a:t>
            </a:r>
          </a:p>
          <a:p>
            <a:pPr marL="509588" indent="-509588"/>
            <a:r>
              <a:rPr lang="en-US" b="1" dirty="0" smtClean="0">
                <a:solidFill>
                  <a:srgbClr val="002060"/>
                </a:solidFill>
              </a:rPr>
              <a:t>     </a:t>
            </a:r>
            <a:r>
              <a:rPr lang="en-US" b="1" i="1" dirty="0" smtClean="0">
                <a:solidFill>
                  <a:srgbClr val="C00000"/>
                </a:solidFill>
              </a:rPr>
              <a:t> Selected Response  </a:t>
            </a:r>
            <a:r>
              <a:rPr lang="en-US" b="1" i="1" dirty="0" smtClean="0">
                <a:solidFill>
                  <a:srgbClr val="002060"/>
                </a:solidFill>
              </a:rPr>
              <a:t>RI.3.6</a:t>
            </a:r>
            <a:endParaRPr lang="en-US" b="1" i="1" dirty="0">
              <a:solidFill>
                <a:srgbClr val="002060"/>
              </a:solidFill>
            </a:endParaRPr>
          </a:p>
        </p:txBody>
      </p:sp>
      <p:grpSp>
        <p:nvGrpSpPr>
          <p:cNvPr id="4" name="Group 28"/>
          <p:cNvGrpSpPr/>
          <p:nvPr/>
        </p:nvGrpSpPr>
        <p:grpSpPr>
          <a:xfrm>
            <a:off x="7294334" y="914400"/>
            <a:ext cx="1655352" cy="607381"/>
            <a:chOff x="7152454" y="452139"/>
            <a:chExt cx="1655352" cy="607381"/>
          </a:xfrm>
        </p:grpSpPr>
        <p:sp>
          <p:nvSpPr>
            <p:cNvPr id="30" name="Right Arrow 29"/>
            <p:cNvSpPr/>
            <p:nvPr/>
          </p:nvSpPr>
          <p:spPr>
            <a:xfrm rot="9422016">
              <a:off x="7152454" y="678520"/>
              <a:ext cx="479348" cy="381000"/>
            </a:xfrm>
            <a:prstGeom prst="rightArrow">
              <a:avLst/>
            </a:prstGeom>
            <a:solidFill>
              <a:srgbClr val="003192"/>
            </a:solidFill>
            <a:ln>
              <a:solidFill>
                <a:srgbClr val="0031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p:cNvSpPr/>
            <p:nvPr/>
          </p:nvSpPr>
          <p:spPr>
            <a:xfrm>
              <a:off x="7498986" y="452139"/>
              <a:ext cx="1308820" cy="523220"/>
            </a:xfrm>
            <a:prstGeom prst="rect">
              <a:avLst/>
            </a:prstGeom>
            <a:solidFill>
              <a:srgbClr val="FFFF65"/>
            </a:solidFill>
            <a:ln>
              <a:solidFill>
                <a:srgbClr val="003192"/>
              </a:solidFill>
            </a:ln>
          </p:spPr>
          <p:txBody>
            <a:bodyPr wrap="none">
              <a:spAutoFit/>
            </a:bodyPr>
            <a:lstStyle/>
            <a:p>
              <a:pPr marL="514350" indent="-514350"/>
              <a:r>
                <a:rPr lang="en-US" sz="2800" b="1" dirty="0" smtClean="0">
                  <a:effectLst>
                    <a:outerShdw blurRad="38100" dist="38100" dir="2700000" algn="tl">
                      <a:srgbClr val="000000">
                        <a:alpha val="43137"/>
                      </a:srgbClr>
                    </a:outerShdw>
                  </a:effectLst>
                </a:rPr>
                <a:t>2. Stem</a:t>
              </a:r>
            </a:p>
          </p:txBody>
        </p:sp>
      </p:grpSp>
      <p:sp>
        <p:nvSpPr>
          <p:cNvPr id="2" name="Date Placeholder 1"/>
          <p:cNvSpPr>
            <a:spLocks noGrp="1"/>
          </p:cNvSpPr>
          <p:nvPr>
            <p:ph type="dt" sz="half" idx="10"/>
          </p:nvPr>
        </p:nvSpPr>
        <p:spPr/>
        <p:txBody>
          <a:bodyPr/>
          <a:lstStyle/>
          <a:p>
            <a:fld id="{2DBB2B0F-D6EA-4BA6-85DF-334FE1BE6551}" type="datetime1">
              <a:rPr lang="en-US" smtClean="0"/>
              <a:pPr/>
              <a:t>9/25/2015</a:t>
            </a:fld>
            <a:endParaRPr lang="en-US" dirty="0"/>
          </a:p>
        </p:txBody>
      </p:sp>
      <p:sp>
        <p:nvSpPr>
          <p:cNvPr id="3" name="Slide Number Placeholder 2"/>
          <p:cNvSpPr>
            <a:spLocks noGrp="1"/>
          </p:cNvSpPr>
          <p:nvPr>
            <p:ph type="sldNum" sz="quarter" idx="12"/>
          </p:nvPr>
        </p:nvSpPr>
        <p:spPr/>
        <p:txBody>
          <a:bodyPr/>
          <a:lstStyle/>
          <a:p>
            <a:fld id="{463BC722-04BD-486E-AE6C-491C0172FC95}" type="slidenum">
              <a:rPr lang="en-US" smtClean="0"/>
              <a:pPr/>
              <a:t>7</a:t>
            </a:fld>
            <a:endParaRPr lang="en-US" dirty="0"/>
          </a:p>
        </p:txBody>
      </p:sp>
      <p:sp>
        <p:nvSpPr>
          <p:cNvPr id="28" name="Rectangle 27"/>
          <p:cNvSpPr/>
          <p:nvPr/>
        </p:nvSpPr>
        <p:spPr>
          <a:xfrm>
            <a:off x="4800600" y="3429000"/>
            <a:ext cx="4191000" cy="3329260"/>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6661" tIns="48331" rIns="96661" bIns="48331">
            <a:spAutoFit/>
          </a:bodyPr>
          <a:lstStyle/>
          <a:p>
            <a:endParaRPr lang="en-US" sz="1800" b="1" dirty="0">
              <a:solidFill>
                <a:srgbClr val="002060"/>
              </a:solidFill>
              <a:latin typeface="Helvetica" pitchFamily="34" charset="0"/>
              <a:cs typeface="Helvetica" pitchFamily="34" charset="0"/>
            </a:endParaRPr>
          </a:p>
          <a:p>
            <a:pPr marL="574675" indent="-342900">
              <a:buFont typeface="+mj-lt"/>
              <a:buAutoNum type="alphaUcPeriod"/>
            </a:pPr>
            <a:r>
              <a:rPr lang="en-US" sz="1600" b="1" dirty="0" smtClean="0">
                <a:solidFill>
                  <a:srgbClr val="DE0000"/>
                </a:solidFill>
                <a:latin typeface="Helvetica" pitchFamily="34" charset="0"/>
                <a:cs typeface="Helvetica" pitchFamily="34" charset="0"/>
              </a:rPr>
              <a:t>Clara Barton was born on a cold winter day in 1821. </a:t>
            </a:r>
          </a:p>
          <a:p>
            <a:pPr marL="574675" indent="-342900">
              <a:buFont typeface="+mj-lt"/>
              <a:buAutoNum type="alphaUcPeriod"/>
            </a:pPr>
            <a:endParaRPr lang="en-US" sz="1600" b="1" dirty="0">
              <a:solidFill>
                <a:srgbClr val="002060"/>
              </a:solidFill>
              <a:latin typeface="Helvetica" pitchFamily="34" charset="0"/>
              <a:cs typeface="Helvetica" pitchFamily="34" charset="0"/>
            </a:endParaRPr>
          </a:p>
          <a:p>
            <a:pPr marL="574675" indent="-342900">
              <a:buFont typeface="+mj-lt"/>
              <a:buAutoNum type="alphaUcPeriod"/>
            </a:pPr>
            <a:r>
              <a:rPr lang="en-US" sz="1600" b="1" dirty="0" smtClean="0">
                <a:solidFill>
                  <a:srgbClr val="DE0000"/>
                </a:solidFill>
                <a:latin typeface="Helvetica" pitchFamily="34" charset="0"/>
                <a:cs typeface="Helvetica" pitchFamily="34" charset="0"/>
              </a:rPr>
              <a:t>The American Red Cross began its wok in 1881. </a:t>
            </a:r>
          </a:p>
          <a:p>
            <a:pPr marL="574675" indent="-342900">
              <a:buFont typeface="+mj-lt"/>
              <a:buAutoNum type="alphaUcPeriod"/>
            </a:pPr>
            <a:endParaRPr lang="en-US" sz="1600" b="1" dirty="0">
              <a:solidFill>
                <a:srgbClr val="002060"/>
              </a:solidFill>
              <a:latin typeface="Helvetica" pitchFamily="34" charset="0"/>
              <a:cs typeface="Helvetica" pitchFamily="34" charset="0"/>
            </a:endParaRPr>
          </a:p>
          <a:p>
            <a:pPr marL="574675" indent="-342900">
              <a:buFont typeface="+mj-lt"/>
              <a:buAutoNum type="alphaUcPeriod"/>
            </a:pPr>
            <a:r>
              <a:rPr lang="en-US" sz="1600" b="1" dirty="0" smtClean="0">
                <a:solidFill>
                  <a:srgbClr val="DE0000"/>
                </a:solidFill>
                <a:latin typeface="Helvetica" pitchFamily="34" charset="0"/>
                <a:cs typeface="Helvetica" pitchFamily="34" charset="0"/>
              </a:rPr>
              <a:t>Clara Barton was the first president of the American Red Cross.</a:t>
            </a:r>
            <a:endParaRPr lang="en-US" sz="1600" b="1" dirty="0" smtClean="0">
              <a:solidFill>
                <a:srgbClr val="002060"/>
              </a:solidFill>
              <a:latin typeface="Helvetica" pitchFamily="34" charset="0"/>
              <a:cs typeface="Helvetica" pitchFamily="34" charset="0"/>
            </a:endParaRPr>
          </a:p>
          <a:p>
            <a:pPr marL="574675" indent="-342900">
              <a:buFont typeface="+mj-lt"/>
              <a:buAutoNum type="alphaUcPeriod"/>
            </a:pPr>
            <a:endParaRPr lang="en-US" sz="1600" b="1" dirty="0">
              <a:solidFill>
                <a:srgbClr val="002060"/>
              </a:solidFill>
              <a:latin typeface="Helvetica" pitchFamily="34" charset="0"/>
              <a:cs typeface="Helvetica" pitchFamily="34" charset="0"/>
            </a:endParaRPr>
          </a:p>
          <a:p>
            <a:pPr marL="574675" indent="-342900">
              <a:buFont typeface="+mj-lt"/>
              <a:buAutoNum type="alphaUcPeriod"/>
            </a:pPr>
            <a:r>
              <a:rPr lang="en-US" sz="1600" b="1" dirty="0" smtClean="0">
                <a:solidFill>
                  <a:srgbClr val="002060"/>
                </a:solidFill>
                <a:latin typeface="Helvetica" pitchFamily="34" charset="0"/>
                <a:cs typeface="Helvetica" pitchFamily="34" charset="0"/>
              </a:rPr>
              <a:t>Clara Barton’s compassion for others has become a light for all.</a:t>
            </a:r>
            <a:endParaRPr lang="en-US" sz="1600" b="1" dirty="0">
              <a:solidFill>
                <a:srgbClr val="002060"/>
              </a:solidFill>
              <a:latin typeface="Helvetica" pitchFamily="34" charset="0"/>
              <a:cs typeface="Helvetica" pitchFamily="34" charset="0"/>
            </a:endParaRPr>
          </a:p>
        </p:txBody>
      </p:sp>
      <p:sp>
        <p:nvSpPr>
          <p:cNvPr id="29" name="Rectangle 28"/>
          <p:cNvSpPr/>
          <p:nvPr/>
        </p:nvSpPr>
        <p:spPr>
          <a:xfrm>
            <a:off x="4800600" y="1066800"/>
            <a:ext cx="2667000" cy="1200329"/>
          </a:xfrm>
          <a:prstGeom prst="rect">
            <a:avLst/>
          </a:prstGeom>
        </p:spPr>
        <p:txBody>
          <a:bodyPr wrap="square">
            <a:spAutoFit/>
          </a:bodyPr>
          <a:lstStyle/>
          <a:p>
            <a:r>
              <a:rPr lang="en-US" b="1" dirty="0" smtClean="0">
                <a:solidFill>
                  <a:srgbClr val="002060"/>
                </a:solidFill>
                <a:effectLst>
                  <a:outerShdw blurRad="38100" dist="38100" dir="2700000" algn="tl">
                    <a:srgbClr val="000000">
                      <a:alpha val="43137"/>
                    </a:srgbClr>
                  </a:outerShdw>
                </a:effectLst>
              </a:rPr>
              <a:t>Which statement best distinguishes the author’s point of view about Clara Barton’s life? </a:t>
            </a:r>
            <a:endParaRPr lang="en-US" b="1" dirty="0">
              <a:solidFill>
                <a:srgbClr val="002060"/>
              </a:solidFill>
              <a:effectLst>
                <a:outerShdw blurRad="38100" dist="38100" dir="2700000" algn="tl">
                  <a:srgbClr val="000000">
                    <a:alpha val="43137"/>
                  </a:srgbClr>
                </a:outerShdw>
              </a:effectLst>
            </a:endParaRPr>
          </a:p>
        </p:txBody>
      </p:sp>
      <p:grpSp>
        <p:nvGrpSpPr>
          <p:cNvPr id="6" name="Group 32"/>
          <p:cNvGrpSpPr/>
          <p:nvPr/>
        </p:nvGrpSpPr>
        <p:grpSpPr>
          <a:xfrm>
            <a:off x="5181600" y="2819400"/>
            <a:ext cx="1739537" cy="888274"/>
            <a:chOff x="7036526" y="1778726"/>
            <a:chExt cx="1739537" cy="888274"/>
          </a:xfrm>
        </p:grpSpPr>
        <p:sp>
          <p:nvSpPr>
            <p:cNvPr id="21" name="Rectangle 20"/>
            <p:cNvSpPr/>
            <p:nvPr/>
          </p:nvSpPr>
          <p:spPr>
            <a:xfrm>
              <a:off x="7036526" y="1778726"/>
              <a:ext cx="1718932" cy="523220"/>
            </a:xfrm>
            <a:prstGeom prst="rect">
              <a:avLst/>
            </a:prstGeom>
            <a:solidFill>
              <a:srgbClr val="FFFF65"/>
            </a:solidFill>
            <a:ln>
              <a:solidFill>
                <a:srgbClr val="003192"/>
              </a:solidFill>
            </a:ln>
          </p:spPr>
          <p:txBody>
            <a:bodyPr wrap="none">
              <a:spAutoFit/>
            </a:bodyPr>
            <a:lstStyle/>
            <a:p>
              <a:pPr marL="514350" indent="-514350"/>
              <a:r>
                <a:rPr lang="en-US" sz="2800" b="1" dirty="0" smtClean="0">
                  <a:effectLst>
                    <a:outerShdw blurRad="38100" dist="38100" dir="2700000" algn="tl">
                      <a:srgbClr val="000000">
                        <a:alpha val="43137"/>
                      </a:srgbClr>
                    </a:outerShdw>
                  </a:effectLst>
                </a:rPr>
                <a:t>3. Options</a:t>
              </a:r>
            </a:p>
          </p:txBody>
        </p:sp>
        <p:sp>
          <p:nvSpPr>
            <p:cNvPr id="32" name="Right Arrow 31"/>
            <p:cNvSpPr/>
            <p:nvPr/>
          </p:nvSpPr>
          <p:spPr>
            <a:xfrm rot="5400000">
              <a:off x="8356963" y="2247900"/>
              <a:ext cx="457200" cy="381000"/>
            </a:xfrm>
            <a:prstGeom prst="rightArrow">
              <a:avLst/>
            </a:prstGeom>
            <a:solidFill>
              <a:srgbClr val="003192"/>
            </a:solidFill>
            <a:ln>
              <a:solidFill>
                <a:srgbClr val="0031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 name="Group 34"/>
          <p:cNvGrpSpPr/>
          <p:nvPr/>
        </p:nvGrpSpPr>
        <p:grpSpPr>
          <a:xfrm>
            <a:off x="2362200" y="5486400"/>
            <a:ext cx="2464883" cy="523220"/>
            <a:chOff x="2043980" y="6172200"/>
            <a:chExt cx="2464883" cy="523220"/>
          </a:xfrm>
        </p:grpSpPr>
        <p:sp>
          <p:nvSpPr>
            <p:cNvPr id="23" name="Rectangle 22"/>
            <p:cNvSpPr/>
            <p:nvPr/>
          </p:nvSpPr>
          <p:spPr>
            <a:xfrm>
              <a:off x="2043980" y="6172200"/>
              <a:ext cx="2147020" cy="523220"/>
            </a:xfrm>
            <a:prstGeom prst="rect">
              <a:avLst/>
            </a:prstGeom>
            <a:solidFill>
              <a:srgbClr val="FFFF65"/>
            </a:solidFill>
            <a:ln>
              <a:solidFill>
                <a:srgbClr val="003192"/>
              </a:solidFill>
            </a:ln>
          </p:spPr>
          <p:txBody>
            <a:bodyPr wrap="square">
              <a:spAutoFit/>
            </a:bodyPr>
            <a:lstStyle/>
            <a:p>
              <a:pPr marL="514350" indent="-514350"/>
              <a:r>
                <a:rPr lang="en-US" sz="2800" b="1" dirty="0" smtClean="0">
                  <a:effectLst>
                    <a:outerShdw blurRad="38100" dist="38100" dir="2700000" algn="tl">
                      <a:srgbClr val="000000">
                        <a:alpha val="43137"/>
                      </a:srgbClr>
                    </a:outerShdw>
                  </a:effectLst>
                </a:rPr>
                <a:t>4. Distractors</a:t>
              </a:r>
            </a:p>
          </p:txBody>
        </p:sp>
        <p:sp>
          <p:nvSpPr>
            <p:cNvPr id="34" name="Right Arrow 33"/>
            <p:cNvSpPr/>
            <p:nvPr/>
          </p:nvSpPr>
          <p:spPr>
            <a:xfrm>
              <a:off x="4204063" y="6298474"/>
              <a:ext cx="304800" cy="381000"/>
            </a:xfrm>
            <a:prstGeom prst="rightArrow">
              <a:avLst/>
            </a:prstGeom>
            <a:solidFill>
              <a:srgbClr val="003192"/>
            </a:solidFill>
            <a:ln>
              <a:solidFill>
                <a:srgbClr val="0031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1441" name="Picture 1"/>
          <p:cNvPicPr>
            <a:picLocks noChangeAspect="1" noChangeArrowheads="1"/>
          </p:cNvPicPr>
          <p:nvPr/>
        </p:nvPicPr>
        <p:blipFill>
          <a:blip r:embed="rId3" cstate="print"/>
          <a:srcRect l="26875" t="30000" r="31250" b="12500"/>
          <a:stretch>
            <a:fillRect/>
          </a:stretch>
        </p:blipFill>
        <p:spPr bwMode="auto">
          <a:xfrm>
            <a:off x="609600" y="1524000"/>
            <a:ext cx="3551582" cy="3657600"/>
          </a:xfrm>
          <a:prstGeom prst="rect">
            <a:avLst/>
          </a:prstGeom>
          <a:noFill/>
          <a:ln w="9525">
            <a:solidFill>
              <a:srgbClr val="002060"/>
            </a:solidFill>
            <a:miter lim="800000"/>
            <a:headEnd/>
            <a:tailEnd/>
          </a:ln>
        </p:spPr>
      </p:pic>
      <p:grpSp>
        <p:nvGrpSpPr>
          <p:cNvPr id="5" name="Group 26"/>
          <p:cNvGrpSpPr/>
          <p:nvPr/>
        </p:nvGrpSpPr>
        <p:grpSpPr>
          <a:xfrm>
            <a:off x="2209800" y="914400"/>
            <a:ext cx="1852748" cy="801189"/>
            <a:chOff x="2643052" y="646611"/>
            <a:chExt cx="1852748" cy="801189"/>
          </a:xfrm>
        </p:grpSpPr>
        <p:sp>
          <p:nvSpPr>
            <p:cNvPr id="19" name="Rectangle 18"/>
            <p:cNvSpPr/>
            <p:nvPr/>
          </p:nvSpPr>
          <p:spPr>
            <a:xfrm>
              <a:off x="2643052" y="646611"/>
              <a:ext cx="1835759" cy="523220"/>
            </a:xfrm>
            <a:prstGeom prst="rect">
              <a:avLst/>
            </a:prstGeom>
            <a:solidFill>
              <a:srgbClr val="FFFF65"/>
            </a:solidFill>
            <a:ln>
              <a:solidFill>
                <a:srgbClr val="003192"/>
              </a:solidFill>
            </a:ln>
          </p:spPr>
          <p:txBody>
            <a:bodyPr wrap="none">
              <a:spAutoFit/>
            </a:bodyPr>
            <a:lstStyle/>
            <a:p>
              <a:pPr marL="514350" indent="-514350"/>
              <a:r>
                <a:rPr lang="en-US" sz="2800" b="1" dirty="0" smtClean="0">
                  <a:effectLst>
                    <a:outerShdw blurRad="38100" dist="38100" dir="2700000" algn="tl">
                      <a:srgbClr val="000000">
                        <a:alpha val="43137"/>
                      </a:srgbClr>
                    </a:outerShdw>
                  </a:effectLst>
                </a:rPr>
                <a:t>1. Stimulus</a:t>
              </a:r>
            </a:p>
          </p:txBody>
        </p:sp>
        <p:sp>
          <p:nvSpPr>
            <p:cNvPr id="26" name="Right Arrow 25"/>
            <p:cNvSpPr/>
            <p:nvPr/>
          </p:nvSpPr>
          <p:spPr>
            <a:xfrm rot="5400000">
              <a:off x="4114800" y="1066800"/>
              <a:ext cx="381000" cy="381000"/>
            </a:xfrm>
            <a:prstGeom prst="rightArrow">
              <a:avLst/>
            </a:prstGeom>
            <a:solidFill>
              <a:srgbClr val="003192"/>
            </a:solidFill>
            <a:ln>
              <a:solidFill>
                <a:srgbClr val="0031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46175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61441"/>
                                        </p:tgtEl>
                                        <p:attrNameLst>
                                          <p:attrName>style.visibility</p:attrName>
                                        </p:attrNameLst>
                                      </p:cBhvr>
                                      <p:to>
                                        <p:strVal val="visible"/>
                                      </p:to>
                                    </p:set>
                                    <p:anim calcmode="lin" valueType="num">
                                      <p:cBhvr>
                                        <p:cTn id="7" dur="1000" fill="hold"/>
                                        <p:tgtEl>
                                          <p:spTgt spid="61441"/>
                                        </p:tgtEl>
                                        <p:attrNameLst>
                                          <p:attrName>ppt_w</p:attrName>
                                        </p:attrNameLst>
                                      </p:cBhvr>
                                      <p:tavLst>
                                        <p:tav tm="0">
                                          <p:val>
                                            <p:fltVal val="0"/>
                                          </p:val>
                                        </p:tav>
                                        <p:tav tm="100000">
                                          <p:val>
                                            <p:strVal val="#ppt_w"/>
                                          </p:val>
                                        </p:tav>
                                      </p:tavLst>
                                    </p:anim>
                                    <p:anim calcmode="lin" valueType="num">
                                      <p:cBhvr>
                                        <p:cTn id="8" dur="1000" fill="hold"/>
                                        <p:tgtEl>
                                          <p:spTgt spid="61441"/>
                                        </p:tgtEl>
                                        <p:attrNameLst>
                                          <p:attrName>ppt_h</p:attrName>
                                        </p:attrNameLst>
                                      </p:cBhvr>
                                      <p:tavLst>
                                        <p:tav tm="0">
                                          <p:val>
                                            <p:fltVal val="0"/>
                                          </p:val>
                                        </p:tav>
                                        <p:tav tm="100000">
                                          <p:val>
                                            <p:strVal val="#ppt_h"/>
                                          </p:val>
                                        </p:tav>
                                      </p:tavLst>
                                    </p:anim>
                                    <p:anim calcmode="lin" valueType="num">
                                      <p:cBhvr>
                                        <p:cTn id="9" dur="1000" fill="hold"/>
                                        <p:tgtEl>
                                          <p:spTgt spid="61441"/>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144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anim calcmode="lin" valueType="num">
                                      <p:cBhvr>
                                        <p:cTn id="15" dur="1000" fill="hold"/>
                                        <p:tgtEl>
                                          <p:spTgt spid="29"/>
                                        </p:tgtEl>
                                        <p:attrNameLst>
                                          <p:attrName>ppt_w</p:attrName>
                                        </p:attrNameLst>
                                      </p:cBhvr>
                                      <p:tavLst>
                                        <p:tav tm="0">
                                          <p:val>
                                            <p:fltVal val="0"/>
                                          </p:val>
                                        </p:tav>
                                        <p:tav tm="100000">
                                          <p:val>
                                            <p:strVal val="#ppt_w"/>
                                          </p:val>
                                        </p:tav>
                                      </p:tavLst>
                                    </p:anim>
                                    <p:anim calcmode="lin" valueType="num">
                                      <p:cBhvr>
                                        <p:cTn id="16" dur="1000" fill="hold"/>
                                        <p:tgtEl>
                                          <p:spTgt spid="29"/>
                                        </p:tgtEl>
                                        <p:attrNameLst>
                                          <p:attrName>ppt_h</p:attrName>
                                        </p:attrNameLst>
                                      </p:cBhvr>
                                      <p:tavLst>
                                        <p:tav tm="0">
                                          <p:val>
                                            <p:fltVal val="0"/>
                                          </p:val>
                                        </p:tav>
                                        <p:tav tm="100000">
                                          <p:val>
                                            <p:strVal val="#ppt_h"/>
                                          </p:val>
                                        </p:tav>
                                      </p:tavLst>
                                    </p:anim>
                                    <p:anim calcmode="lin" valueType="num">
                                      <p:cBhvr>
                                        <p:cTn id="17" dur="1000" fill="hold"/>
                                        <p:tgtEl>
                                          <p:spTgt spid="29"/>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anim calcmode="lin" valueType="num">
                                      <p:cBhvr>
                                        <p:cTn id="23" dur="1000" fill="hold"/>
                                        <p:tgtEl>
                                          <p:spTgt spid="28"/>
                                        </p:tgtEl>
                                        <p:attrNameLst>
                                          <p:attrName>ppt_w</p:attrName>
                                        </p:attrNameLst>
                                      </p:cBhvr>
                                      <p:tavLst>
                                        <p:tav tm="0">
                                          <p:val>
                                            <p:fltVal val="0"/>
                                          </p:val>
                                        </p:tav>
                                        <p:tav tm="100000">
                                          <p:val>
                                            <p:strVal val="#ppt_w"/>
                                          </p:val>
                                        </p:tav>
                                      </p:tavLst>
                                    </p:anim>
                                    <p:anim calcmode="lin" valueType="num">
                                      <p:cBhvr>
                                        <p:cTn id="24" dur="1000" fill="hold"/>
                                        <p:tgtEl>
                                          <p:spTgt spid="28"/>
                                        </p:tgtEl>
                                        <p:attrNameLst>
                                          <p:attrName>ppt_h</p:attrName>
                                        </p:attrNameLst>
                                      </p:cBhvr>
                                      <p:tavLst>
                                        <p:tav tm="0">
                                          <p:val>
                                            <p:fltVal val="0"/>
                                          </p:val>
                                        </p:tav>
                                        <p:tav tm="100000">
                                          <p:val>
                                            <p:strVal val="#ppt_h"/>
                                          </p:val>
                                        </p:tav>
                                      </p:tavLst>
                                    </p:anim>
                                    <p:anim calcmode="lin" valueType="num">
                                      <p:cBhvr>
                                        <p:cTn id="25" dur="1000" fill="hold"/>
                                        <p:tgtEl>
                                          <p:spTgt spid="28"/>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552509"/>
            <a:ext cx="8077200" cy="615553"/>
          </a:xfrm>
          <a:prstGeom prst="rect">
            <a:avLst/>
          </a:prstGeom>
          <a:noFill/>
        </p:spPr>
        <p:txBody>
          <a:bodyPr wrap="square" rtlCol="0">
            <a:spAutoFit/>
          </a:bodyPr>
          <a:lstStyle/>
          <a:p>
            <a:r>
              <a:rPr lang="en-US" b="1" u="sng" dirty="0" smtClean="0">
                <a:solidFill>
                  <a:srgbClr val="002060"/>
                </a:solidFill>
              </a:rPr>
              <a:t>Write the standard here</a:t>
            </a:r>
            <a:r>
              <a:rPr lang="en-US" b="1" dirty="0" smtClean="0">
                <a:solidFill>
                  <a:srgbClr val="002060"/>
                </a:solidFill>
              </a:rPr>
              <a:t>:</a:t>
            </a:r>
          </a:p>
          <a:p>
            <a:endParaRPr lang="en-US" sz="1600" b="1" i="1" dirty="0">
              <a:solidFill>
                <a:srgbClr val="002060"/>
              </a:solidFill>
              <a:ea typeface="Calibri"/>
              <a:cs typeface="Times New Roman"/>
            </a:endParaRPr>
          </a:p>
        </p:txBody>
      </p:sp>
      <p:sp>
        <p:nvSpPr>
          <p:cNvPr id="10" name="TextBox 9"/>
          <p:cNvSpPr txBox="1"/>
          <p:nvPr/>
        </p:nvSpPr>
        <p:spPr>
          <a:xfrm>
            <a:off x="533400" y="2133600"/>
            <a:ext cx="7924800" cy="338554"/>
          </a:xfrm>
          <a:prstGeom prst="rect">
            <a:avLst/>
          </a:prstGeom>
          <a:noFill/>
        </p:spPr>
        <p:txBody>
          <a:bodyPr wrap="square" rtlCol="0">
            <a:spAutoFit/>
          </a:bodyPr>
          <a:lstStyle/>
          <a:p>
            <a:r>
              <a:rPr lang="en-US" sz="1600" dirty="0" smtClean="0">
                <a:solidFill>
                  <a:srgbClr val="002060"/>
                </a:solidFill>
              </a:rPr>
              <a:t>Change the standard to a specific </a:t>
            </a:r>
            <a:r>
              <a:rPr lang="en-US" sz="1600" u="sng" dirty="0" smtClean="0">
                <a:solidFill>
                  <a:srgbClr val="002060"/>
                </a:solidFill>
              </a:rPr>
              <a:t>text question</a:t>
            </a:r>
            <a:r>
              <a:rPr lang="en-US" sz="1600" dirty="0" smtClean="0">
                <a:solidFill>
                  <a:srgbClr val="002060"/>
                </a:solidFill>
              </a:rPr>
              <a:t> or </a:t>
            </a:r>
            <a:r>
              <a:rPr lang="en-US" sz="1600" u="sng" dirty="0" smtClean="0">
                <a:solidFill>
                  <a:srgbClr val="002060"/>
                </a:solidFill>
              </a:rPr>
              <a:t>stem</a:t>
            </a:r>
            <a:r>
              <a:rPr lang="en-US" sz="1600" dirty="0" smtClean="0">
                <a:solidFill>
                  <a:srgbClr val="002060"/>
                </a:solidFill>
              </a:rPr>
              <a:t> with the addition of only a few words.  </a:t>
            </a:r>
            <a:endParaRPr lang="en-US" sz="1600" dirty="0">
              <a:solidFill>
                <a:srgbClr val="002060"/>
              </a:solidFill>
            </a:endParaRPr>
          </a:p>
        </p:txBody>
      </p:sp>
      <p:sp>
        <p:nvSpPr>
          <p:cNvPr id="11" name="Rectangle 10"/>
          <p:cNvSpPr/>
          <p:nvPr/>
        </p:nvSpPr>
        <p:spPr>
          <a:xfrm>
            <a:off x="533400" y="2514600"/>
            <a:ext cx="7924800" cy="762000"/>
          </a:xfrm>
          <a:prstGeom prst="rect">
            <a:avLst/>
          </a:prstGeom>
          <a:no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600" b="1" dirty="0">
              <a:solidFill>
                <a:srgbClr val="002060"/>
              </a:solidFill>
            </a:endParaRPr>
          </a:p>
        </p:txBody>
      </p:sp>
      <p:sp>
        <p:nvSpPr>
          <p:cNvPr id="20" name="TextBox 19"/>
          <p:cNvSpPr txBox="1"/>
          <p:nvPr/>
        </p:nvSpPr>
        <p:spPr>
          <a:xfrm>
            <a:off x="480850" y="60819"/>
            <a:ext cx="3962243" cy="523220"/>
          </a:xfrm>
          <a:prstGeom prst="rect">
            <a:avLst/>
          </a:prstGeom>
          <a:noFill/>
        </p:spPr>
        <p:txBody>
          <a:bodyPr wrap="square" rtlCol="0">
            <a:spAutoFit/>
          </a:bodyPr>
          <a:lstStyle/>
          <a:p>
            <a:r>
              <a:rPr lang="en-US" b="1" dirty="0" smtClean="0">
                <a:solidFill>
                  <a:srgbClr val="002060"/>
                </a:solidFill>
              </a:rPr>
              <a:t> </a:t>
            </a:r>
            <a:r>
              <a:rPr lang="en-US" sz="2800" b="1" dirty="0" smtClean="0">
                <a:solidFill>
                  <a:srgbClr val="002060"/>
                </a:solidFill>
              </a:rPr>
              <a:t>Selected Response</a:t>
            </a:r>
          </a:p>
        </p:txBody>
      </p:sp>
      <p:grpSp>
        <p:nvGrpSpPr>
          <p:cNvPr id="2" name="Group 1"/>
          <p:cNvGrpSpPr/>
          <p:nvPr/>
        </p:nvGrpSpPr>
        <p:grpSpPr>
          <a:xfrm>
            <a:off x="520337" y="3886200"/>
            <a:ext cx="8163910" cy="2085152"/>
            <a:chOff x="520337" y="4380180"/>
            <a:chExt cx="8163910" cy="2085152"/>
          </a:xfrm>
        </p:grpSpPr>
        <p:sp>
          <p:nvSpPr>
            <p:cNvPr id="12" name="TextBox 11"/>
            <p:cNvSpPr txBox="1"/>
            <p:nvPr/>
          </p:nvSpPr>
          <p:spPr>
            <a:xfrm>
              <a:off x="520337" y="4380180"/>
              <a:ext cx="4080641" cy="338554"/>
            </a:xfrm>
            <a:prstGeom prst="rect">
              <a:avLst/>
            </a:prstGeom>
            <a:noFill/>
          </p:spPr>
          <p:txBody>
            <a:bodyPr wrap="square" rtlCol="0">
              <a:spAutoFit/>
            </a:bodyPr>
            <a:lstStyle/>
            <a:p>
              <a:r>
                <a:rPr lang="en-US" sz="1600" dirty="0" smtClean="0">
                  <a:solidFill>
                    <a:srgbClr val="002060"/>
                  </a:solidFill>
                </a:rPr>
                <a:t>Write three distractors and one correct answer.  </a:t>
              </a:r>
              <a:endParaRPr lang="en-US" sz="1600" dirty="0">
                <a:solidFill>
                  <a:srgbClr val="002060"/>
                </a:solidFill>
              </a:endParaRPr>
            </a:p>
          </p:txBody>
        </p:sp>
        <p:sp>
          <p:nvSpPr>
            <p:cNvPr id="13" name="TextBox 12"/>
            <p:cNvSpPr txBox="1"/>
            <p:nvPr/>
          </p:nvSpPr>
          <p:spPr>
            <a:xfrm>
              <a:off x="533400" y="4724400"/>
              <a:ext cx="4067578" cy="369332"/>
            </a:xfrm>
            <a:prstGeom prst="rect">
              <a:avLst/>
            </a:prstGeom>
            <a:noFill/>
            <a:ln>
              <a:solidFill>
                <a:srgbClr val="002060"/>
              </a:solidFill>
            </a:ln>
          </p:spPr>
          <p:txBody>
            <a:bodyPr wrap="square" rtlCol="0">
              <a:spAutoFit/>
            </a:bodyPr>
            <a:lstStyle/>
            <a:p>
              <a:pPr marL="342900" indent="-342900"/>
              <a:r>
                <a:rPr lang="en-US" dirty="0" smtClean="0">
                  <a:solidFill>
                    <a:srgbClr val="002060"/>
                  </a:solidFill>
                </a:rPr>
                <a:t>a)</a:t>
              </a:r>
              <a:endParaRPr lang="en-US" dirty="0">
                <a:solidFill>
                  <a:srgbClr val="002060"/>
                </a:solidFill>
              </a:endParaRPr>
            </a:p>
          </p:txBody>
        </p:sp>
        <p:sp>
          <p:nvSpPr>
            <p:cNvPr id="14" name="TextBox 13"/>
            <p:cNvSpPr txBox="1"/>
            <p:nvPr/>
          </p:nvSpPr>
          <p:spPr>
            <a:xfrm>
              <a:off x="533400" y="5179422"/>
              <a:ext cx="4070206" cy="369332"/>
            </a:xfrm>
            <a:prstGeom prst="rect">
              <a:avLst/>
            </a:prstGeom>
            <a:noFill/>
            <a:ln>
              <a:solidFill>
                <a:srgbClr val="002060"/>
              </a:solidFill>
            </a:ln>
          </p:spPr>
          <p:txBody>
            <a:bodyPr wrap="square" rtlCol="0">
              <a:spAutoFit/>
            </a:bodyPr>
            <a:lstStyle/>
            <a:p>
              <a:pPr marL="342900" indent="-342900"/>
              <a:r>
                <a:rPr lang="en-US" dirty="0" smtClean="0">
                  <a:solidFill>
                    <a:srgbClr val="002060"/>
                  </a:solidFill>
                </a:rPr>
                <a:t>b)</a:t>
              </a:r>
              <a:endParaRPr lang="en-US" dirty="0">
                <a:solidFill>
                  <a:srgbClr val="002060"/>
                </a:solidFill>
              </a:endParaRPr>
            </a:p>
          </p:txBody>
        </p:sp>
        <p:sp>
          <p:nvSpPr>
            <p:cNvPr id="16" name="TextBox 15"/>
            <p:cNvSpPr txBox="1"/>
            <p:nvPr/>
          </p:nvSpPr>
          <p:spPr>
            <a:xfrm>
              <a:off x="533476" y="6096000"/>
              <a:ext cx="4070130" cy="369332"/>
            </a:xfrm>
            <a:prstGeom prst="rect">
              <a:avLst/>
            </a:prstGeom>
            <a:noFill/>
            <a:ln>
              <a:solidFill>
                <a:srgbClr val="002060"/>
              </a:solidFill>
            </a:ln>
          </p:spPr>
          <p:txBody>
            <a:bodyPr wrap="square" rtlCol="0">
              <a:spAutoFit/>
            </a:bodyPr>
            <a:lstStyle/>
            <a:p>
              <a:pPr marL="342900" indent="-342900"/>
              <a:r>
                <a:rPr lang="en-US" dirty="0" smtClean="0">
                  <a:solidFill>
                    <a:srgbClr val="002060"/>
                  </a:solidFill>
                </a:rPr>
                <a:t>d)</a:t>
              </a:r>
              <a:endParaRPr lang="en-US" dirty="0">
                <a:solidFill>
                  <a:srgbClr val="002060"/>
                </a:solidFill>
              </a:endParaRPr>
            </a:p>
          </p:txBody>
        </p:sp>
        <p:sp>
          <p:nvSpPr>
            <p:cNvPr id="17" name="TextBox 16"/>
            <p:cNvSpPr txBox="1"/>
            <p:nvPr/>
          </p:nvSpPr>
          <p:spPr>
            <a:xfrm>
              <a:off x="4603606" y="4724400"/>
              <a:ext cx="4067578" cy="369332"/>
            </a:xfrm>
            <a:prstGeom prst="rect">
              <a:avLst/>
            </a:prstGeom>
            <a:noFill/>
            <a:ln>
              <a:solidFill>
                <a:srgbClr val="002060"/>
              </a:solidFill>
            </a:ln>
          </p:spPr>
          <p:txBody>
            <a:bodyPr wrap="square" rtlCol="0">
              <a:spAutoFit/>
            </a:bodyPr>
            <a:lstStyle/>
            <a:p>
              <a:pPr marL="342900" indent="-342900"/>
              <a:r>
                <a:rPr lang="en-US" dirty="0" smtClean="0">
                  <a:solidFill>
                    <a:srgbClr val="002060"/>
                  </a:solidFill>
                </a:rPr>
                <a:t>a)</a:t>
              </a:r>
              <a:endParaRPr lang="en-US" dirty="0">
                <a:solidFill>
                  <a:srgbClr val="002060"/>
                </a:solidFill>
              </a:endParaRPr>
            </a:p>
          </p:txBody>
        </p:sp>
        <p:sp>
          <p:nvSpPr>
            <p:cNvPr id="19" name="TextBox 18"/>
            <p:cNvSpPr txBox="1"/>
            <p:nvPr/>
          </p:nvSpPr>
          <p:spPr>
            <a:xfrm>
              <a:off x="4603606" y="5177978"/>
              <a:ext cx="4067578" cy="369332"/>
            </a:xfrm>
            <a:prstGeom prst="rect">
              <a:avLst/>
            </a:prstGeom>
            <a:noFill/>
            <a:ln>
              <a:solidFill>
                <a:srgbClr val="002060"/>
              </a:solidFill>
            </a:ln>
          </p:spPr>
          <p:txBody>
            <a:bodyPr wrap="square" rtlCol="0">
              <a:spAutoFit/>
            </a:bodyPr>
            <a:lstStyle/>
            <a:p>
              <a:pPr marL="342900" indent="-342900"/>
              <a:r>
                <a:rPr lang="en-US" dirty="0">
                  <a:solidFill>
                    <a:srgbClr val="002060"/>
                  </a:solidFill>
                </a:rPr>
                <a:t>b</a:t>
              </a:r>
              <a:r>
                <a:rPr lang="en-US" dirty="0" smtClean="0">
                  <a:solidFill>
                    <a:srgbClr val="002060"/>
                  </a:solidFill>
                </a:rPr>
                <a:t>)</a:t>
              </a:r>
              <a:endParaRPr lang="en-US" dirty="0">
                <a:solidFill>
                  <a:srgbClr val="002060"/>
                </a:solidFill>
              </a:endParaRPr>
            </a:p>
          </p:txBody>
        </p:sp>
        <p:sp>
          <p:nvSpPr>
            <p:cNvPr id="21" name="TextBox 20"/>
            <p:cNvSpPr txBox="1"/>
            <p:nvPr/>
          </p:nvSpPr>
          <p:spPr>
            <a:xfrm>
              <a:off x="4614116" y="5635914"/>
              <a:ext cx="4067578" cy="369332"/>
            </a:xfrm>
            <a:prstGeom prst="rect">
              <a:avLst/>
            </a:prstGeom>
            <a:noFill/>
            <a:ln>
              <a:solidFill>
                <a:srgbClr val="002060"/>
              </a:solidFill>
            </a:ln>
          </p:spPr>
          <p:txBody>
            <a:bodyPr wrap="square" rtlCol="0">
              <a:spAutoFit/>
            </a:bodyPr>
            <a:lstStyle/>
            <a:p>
              <a:pPr marL="342900" indent="-342900"/>
              <a:r>
                <a:rPr lang="en-US" dirty="0">
                  <a:solidFill>
                    <a:srgbClr val="002060"/>
                  </a:solidFill>
                </a:rPr>
                <a:t>c</a:t>
              </a:r>
              <a:r>
                <a:rPr lang="en-US" dirty="0" smtClean="0">
                  <a:solidFill>
                    <a:srgbClr val="002060"/>
                  </a:solidFill>
                </a:rPr>
                <a:t>)</a:t>
              </a:r>
              <a:endParaRPr lang="en-US" dirty="0">
                <a:solidFill>
                  <a:srgbClr val="002060"/>
                </a:solidFill>
              </a:endParaRPr>
            </a:p>
          </p:txBody>
        </p:sp>
        <p:sp>
          <p:nvSpPr>
            <p:cNvPr id="22" name="TextBox 21"/>
            <p:cNvSpPr txBox="1"/>
            <p:nvPr/>
          </p:nvSpPr>
          <p:spPr>
            <a:xfrm>
              <a:off x="4603606" y="6091671"/>
              <a:ext cx="4067578" cy="369332"/>
            </a:xfrm>
            <a:prstGeom prst="rect">
              <a:avLst/>
            </a:prstGeom>
            <a:noFill/>
            <a:ln>
              <a:solidFill>
                <a:srgbClr val="002060"/>
              </a:solidFill>
            </a:ln>
          </p:spPr>
          <p:txBody>
            <a:bodyPr wrap="square" rtlCol="0">
              <a:spAutoFit/>
            </a:bodyPr>
            <a:lstStyle/>
            <a:p>
              <a:pPr marL="342900" indent="-342900"/>
              <a:r>
                <a:rPr lang="en-US" dirty="0">
                  <a:solidFill>
                    <a:srgbClr val="002060"/>
                  </a:solidFill>
                </a:rPr>
                <a:t>d</a:t>
              </a:r>
              <a:r>
                <a:rPr lang="en-US" dirty="0" smtClean="0">
                  <a:solidFill>
                    <a:srgbClr val="002060"/>
                  </a:solidFill>
                </a:rPr>
                <a:t>)</a:t>
              </a:r>
              <a:endParaRPr lang="en-US" dirty="0">
                <a:solidFill>
                  <a:srgbClr val="002060"/>
                </a:solidFill>
              </a:endParaRPr>
            </a:p>
          </p:txBody>
        </p:sp>
        <p:sp>
          <p:nvSpPr>
            <p:cNvPr id="23" name="TextBox 22"/>
            <p:cNvSpPr txBox="1"/>
            <p:nvPr/>
          </p:nvSpPr>
          <p:spPr>
            <a:xfrm>
              <a:off x="4603606" y="4384323"/>
              <a:ext cx="4080641" cy="338554"/>
            </a:xfrm>
            <a:prstGeom prst="rect">
              <a:avLst/>
            </a:prstGeom>
            <a:noFill/>
          </p:spPr>
          <p:txBody>
            <a:bodyPr wrap="square" rtlCol="0">
              <a:spAutoFit/>
            </a:bodyPr>
            <a:lstStyle/>
            <a:p>
              <a:r>
                <a:rPr lang="en-US" sz="1600" dirty="0" smtClean="0">
                  <a:solidFill>
                    <a:srgbClr val="002060"/>
                  </a:solidFill>
                </a:rPr>
                <a:t>Rationale of distractors, student…</a:t>
              </a:r>
              <a:endParaRPr lang="en-US" sz="1600" dirty="0">
                <a:solidFill>
                  <a:srgbClr val="002060"/>
                </a:solidFill>
              </a:endParaRPr>
            </a:p>
          </p:txBody>
        </p:sp>
        <p:sp>
          <p:nvSpPr>
            <p:cNvPr id="24" name="TextBox 23"/>
            <p:cNvSpPr txBox="1"/>
            <p:nvPr/>
          </p:nvSpPr>
          <p:spPr>
            <a:xfrm>
              <a:off x="541283" y="5635914"/>
              <a:ext cx="4067578" cy="369332"/>
            </a:xfrm>
            <a:prstGeom prst="rect">
              <a:avLst/>
            </a:prstGeom>
            <a:noFill/>
            <a:ln>
              <a:solidFill>
                <a:srgbClr val="002060"/>
              </a:solidFill>
            </a:ln>
          </p:spPr>
          <p:txBody>
            <a:bodyPr wrap="square" rtlCol="0">
              <a:spAutoFit/>
            </a:bodyPr>
            <a:lstStyle/>
            <a:p>
              <a:pPr marL="342900" indent="-342900"/>
              <a:r>
                <a:rPr lang="en-US" dirty="0">
                  <a:solidFill>
                    <a:srgbClr val="002060"/>
                  </a:solidFill>
                </a:rPr>
                <a:t>c</a:t>
              </a:r>
              <a:r>
                <a:rPr lang="en-US" dirty="0" smtClean="0">
                  <a:solidFill>
                    <a:srgbClr val="002060"/>
                  </a:solidFill>
                </a:rPr>
                <a:t>)</a:t>
              </a:r>
              <a:endParaRPr lang="en-US" dirty="0">
                <a:solidFill>
                  <a:srgbClr val="002060"/>
                </a:solidFill>
              </a:endParaRPr>
            </a:p>
          </p:txBody>
        </p:sp>
      </p:grpSp>
      <p:sp>
        <p:nvSpPr>
          <p:cNvPr id="25" name="Rectangle 24"/>
          <p:cNvSpPr/>
          <p:nvPr/>
        </p:nvSpPr>
        <p:spPr>
          <a:xfrm>
            <a:off x="609600" y="914400"/>
            <a:ext cx="7924800" cy="762000"/>
          </a:xfrm>
          <a:prstGeom prst="rect">
            <a:avLst/>
          </a:prstGeom>
          <a:no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600" b="1" dirty="0">
              <a:solidFill>
                <a:srgbClr val="002060"/>
              </a:solidFill>
            </a:endParaRPr>
          </a:p>
        </p:txBody>
      </p:sp>
    </p:spTree>
    <p:extLst>
      <p:ext uri="{BB962C8B-B14F-4D97-AF65-F5344CB8AC3E}">
        <p14:creationId xmlns:p14="http://schemas.microsoft.com/office/powerpoint/2010/main" val="3506432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par>
                          <p:cTn id="8" fill="hold">
                            <p:stCondLst>
                              <p:cond delay="1000"/>
                            </p:stCondLst>
                            <p:childTnLst>
                              <p:par>
                                <p:cTn id="9" presetID="15" presetClass="entr" presetSubtype="0" fill="hold" grpId="0" nodeType="afterEffect">
                                  <p:stCondLst>
                                    <p:cond delay="500"/>
                                  </p:stCondLst>
                                  <p:childTnLst>
                                    <p:set>
                                      <p:cBhvr>
                                        <p:cTn id="10" dur="1" fill="hold">
                                          <p:stCondLst>
                                            <p:cond delay="0"/>
                                          </p:stCondLst>
                                        </p:cTn>
                                        <p:tgtEl>
                                          <p:spTgt spid="10"/>
                                        </p:tgtEl>
                                        <p:attrNameLst>
                                          <p:attrName>style.visibility</p:attrName>
                                        </p:attrNameLst>
                                      </p:cBhvr>
                                      <p:to>
                                        <p:strVal val="visible"/>
                                      </p:to>
                                    </p:set>
                                    <p:anim calcmode="lin" valueType="num">
                                      <p:cBhvr>
                                        <p:cTn id="11" dur="1000" fill="hold"/>
                                        <p:tgtEl>
                                          <p:spTgt spid="10"/>
                                        </p:tgtEl>
                                        <p:attrNameLst>
                                          <p:attrName>ppt_w</p:attrName>
                                        </p:attrNameLst>
                                      </p:cBhvr>
                                      <p:tavLst>
                                        <p:tav tm="0">
                                          <p:val>
                                            <p:fltVal val="0"/>
                                          </p:val>
                                        </p:tav>
                                        <p:tav tm="100000">
                                          <p:val>
                                            <p:strVal val="#ppt_w"/>
                                          </p:val>
                                        </p:tav>
                                      </p:tavLst>
                                    </p:anim>
                                    <p:anim calcmode="lin" valueType="num">
                                      <p:cBhvr>
                                        <p:cTn id="12" dur="1000" fill="hold"/>
                                        <p:tgtEl>
                                          <p:spTgt spid="10"/>
                                        </p:tgtEl>
                                        <p:attrNameLst>
                                          <p:attrName>ppt_h</p:attrName>
                                        </p:attrNameLst>
                                      </p:cBhvr>
                                      <p:tavLst>
                                        <p:tav tm="0">
                                          <p:val>
                                            <p:fltVal val="0"/>
                                          </p:val>
                                        </p:tav>
                                        <p:tav tm="100000">
                                          <p:val>
                                            <p:strVal val="#ppt_h"/>
                                          </p:val>
                                        </p:tav>
                                      </p:tavLst>
                                    </p:anim>
                                    <p:anim calcmode="lin" valueType="num">
                                      <p:cBhvr>
                                        <p:cTn id="13"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531386"/>
            <a:ext cx="2743200" cy="1384995"/>
          </a:xfrm>
          <a:prstGeom prst="rect">
            <a:avLst/>
          </a:prstGeom>
          <a:solidFill>
            <a:schemeClr val="bg1">
              <a:lumMod val="9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en-US" sz="2800" b="1" dirty="0" smtClean="0">
                <a:solidFill>
                  <a:srgbClr val="002060"/>
                </a:solidFill>
              </a:rPr>
              <a:t>Components of a </a:t>
            </a:r>
            <a:r>
              <a:rPr lang="en-US" sz="2800" b="1" u="sng" dirty="0" smtClean="0">
                <a:solidFill>
                  <a:srgbClr val="FF0000"/>
                </a:solidFill>
              </a:rPr>
              <a:t>C</a:t>
            </a:r>
            <a:r>
              <a:rPr lang="en-US" sz="2800" b="1" dirty="0" smtClean="0">
                <a:solidFill>
                  <a:srgbClr val="002060"/>
                </a:solidFill>
              </a:rPr>
              <a:t>onstructed </a:t>
            </a:r>
            <a:r>
              <a:rPr lang="en-US" sz="2800" b="1" u="sng" dirty="0" smtClean="0">
                <a:solidFill>
                  <a:srgbClr val="FF0000"/>
                </a:solidFill>
              </a:rPr>
              <a:t>R</a:t>
            </a:r>
            <a:r>
              <a:rPr lang="en-US" sz="2800" b="1" dirty="0" smtClean="0">
                <a:solidFill>
                  <a:srgbClr val="002060"/>
                </a:solidFill>
              </a:rPr>
              <a:t>esponse…</a:t>
            </a:r>
          </a:p>
        </p:txBody>
      </p:sp>
      <p:sp>
        <p:nvSpPr>
          <p:cNvPr id="6" name="Rectangle 5"/>
          <p:cNvSpPr/>
          <p:nvPr/>
        </p:nvSpPr>
        <p:spPr>
          <a:xfrm>
            <a:off x="3155198" y="1062474"/>
            <a:ext cx="2178802" cy="584775"/>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marL="514350" indent="-514350">
              <a:buAutoNum type="arabicPeriod"/>
            </a:pPr>
            <a:r>
              <a:rPr lang="en-US" sz="3200" b="1" u="sng" dirty="0" smtClean="0">
                <a:solidFill>
                  <a:srgbClr val="C00000"/>
                </a:solidFill>
              </a:rPr>
              <a:t>Stimulus</a:t>
            </a:r>
          </a:p>
        </p:txBody>
      </p:sp>
      <p:sp>
        <p:nvSpPr>
          <p:cNvPr id="7" name="Rectangle 6"/>
          <p:cNvSpPr/>
          <p:nvPr/>
        </p:nvSpPr>
        <p:spPr>
          <a:xfrm>
            <a:off x="3210617" y="1904714"/>
            <a:ext cx="1559851" cy="584775"/>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marL="514350" indent="-514350"/>
            <a:r>
              <a:rPr lang="en-US" sz="3200" b="1" dirty="0" smtClean="0">
                <a:solidFill>
                  <a:srgbClr val="C00000"/>
                </a:solidFill>
              </a:rPr>
              <a:t>2.  </a:t>
            </a:r>
            <a:r>
              <a:rPr lang="en-US" sz="3200" b="1" u="sng" dirty="0" smtClean="0">
                <a:solidFill>
                  <a:srgbClr val="C00000"/>
                </a:solidFill>
              </a:rPr>
              <a:t>Stem</a:t>
            </a:r>
          </a:p>
        </p:txBody>
      </p:sp>
      <p:sp>
        <p:nvSpPr>
          <p:cNvPr id="8" name="Rectangle 7"/>
          <p:cNvSpPr/>
          <p:nvPr/>
        </p:nvSpPr>
        <p:spPr>
          <a:xfrm>
            <a:off x="3175981" y="2691825"/>
            <a:ext cx="1776448" cy="584775"/>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marL="514350" indent="-514350"/>
            <a:r>
              <a:rPr lang="en-US" sz="3200" b="1" dirty="0">
                <a:solidFill>
                  <a:srgbClr val="C00000"/>
                </a:solidFill>
              </a:rPr>
              <a:t>3</a:t>
            </a:r>
            <a:r>
              <a:rPr lang="en-US" sz="3200" b="1" dirty="0" smtClean="0">
                <a:solidFill>
                  <a:srgbClr val="C00000"/>
                </a:solidFill>
              </a:rPr>
              <a:t>.  </a:t>
            </a:r>
            <a:r>
              <a:rPr lang="en-US" sz="3200" b="1" u="sng" dirty="0" smtClean="0">
                <a:solidFill>
                  <a:srgbClr val="C00000"/>
                </a:solidFill>
              </a:rPr>
              <a:t>Rubric</a:t>
            </a:r>
          </a:p>
        </p:txBody>
      </p:sp>
      <p:graphicFrame>
        <p:nvGraphicFramePr>
          <p:cNvPr id="9" name="Table 8"/>
          <p:cNvGraphicFramePr>
            <a:graphicFrameLocks noGrp="1"/>
          </p:cNvGraphicFramePr>
          <p:nvPr>
            <p:extLst>
              <p:ext uri="{D42A27DB-BD31-4B8C-83A1-F6EECF244321}">
                <p14:modId xmlns:p14="http://schemas.microsoft.com/office/powerpoint/2010/main" val="772247024"/>
              </p:ext>
            </p:extLst>
          </p:nvPr>
        </p:nvGraphicFramePr>
        <p:xfrm>
          <a:off x="34636" y="3492500"/>
          <a:ext cx="6553200" cy="3365500"/>
        </p:xfrm>
        <a:graphic>
          <a:graphicData uri="http://schemas.openxmlformats.org/drawingml/2006/table">
            <a:tbl>
              <a:tblPr firstRow="1" bandRow="1">
                <a:effectLst>
                  <a:innerShdw blurRad="114300">
                    <a:prstClr val="black"/>
                  </a:innerShdw>
                </a:effectLst>
                <a:tableStyleId>{5940675A-B579-460E-94D1-54222C63F5DA}</a:tableStyleId>
              </a:tblPr>
              <a:tblGrid>
                <a:gridCol w="698269"/>
                <a:gridCol w="5854931"/>
              </a:tblGrid>
              <a:tr h="370840">
                <a:tc>
                  <a:txBody>
                    <a:bodyPr/>
                    <a:lstStyle/>
                    <a:p>
                      <a:pPr algn="ctr"/>
                      <a:r>
                        <a:rPr lang="en-US" sz="1400" b="1" dirty="0" smtClean="0">
                          <a:solidFill>
                            <a:srgbClr val="002060"/>
                          </a:solidFill>
                          <a:effectLst>
                            <a:outerShdw blurRad="38100" dist="38100" dir="2700000" algn="tl">
                              <a:srgbClr val="000000">
                                <a:alpha val="43137"/>
                              </a:srgbClr>
                            </a:outerShdw>
                          </a:effectLst>
                        </a:rPr>
                        <a:t>3</a:t>
                      </a:r>
                      <a:endParaRPr lang="en-US" sz="1400" b="1" dirty="0">
                        <a:solidFill>
                          <a:srgbClr val="002060"/>
                        </a:solidFill>
                        <a:effectLst>
                          <a:outerShdw blurRad="38100" dist="38100" dir="2700000" algn="tl">
                            <a:srgbClr val="000000">
                              <a:alpha val="43137"/>
                            </a:srgbClr>
                          </a:outerShdw>
                        </a:effectLst>
                      </a:endParaRPr>
                    </a:p>
                  </a:txBody>
                  <a:tcPr anchor="ctr">
                    <a:solidFill>
                      <a:schemeClr val="bg1"/>
                    </a:solidFill>
                  </a:tcPr>
                </a:tc>
                <a:tc>
                  <a:txBody>
                    <a:bodyPr/>
                    <a:lstStyle/>
                    <a:p>
                      <a:r>
                        <a:rPr lang="en-US" sz="1050" b="1" u="sng" kern="1200" baseline="0" dirty="0" smtClean="0">
                          <a:solidFill>
                            <a:srgbClr val="002060"/>
                          </a:solidFill>
                          <a:latin typeface="+mn-lt"/>
                          <a:ea typeface="+mn-ea"/>
                          <a:cs typeface="+mn-cs"/>
                        </a:rPr>
                        <a:t>The response</a:t>
                      </a:r>
                      <a:r>
                        <a:rPr lang="en-US" sz="1050" b="1" u="none" kern="1200" baseline="0" dirty="0" smtClean="0">
                          <a:solidFill>
                            <a:srgbClr val="002060"/>
                          </a:solidFill>
                          <a:latin typeface="+mn-lt"/>
                          <a:ea typeface="+mn-ea"/>
                          <a:cs typeface="+mn-cs"/>
                        </a:rPr>
                        <a:t>:</a:t>
                      </a:r>
                    </a:p>
                    <a:p>
                      <a:r>
                        <a:rPr lang="en-US" sz="1050" kern="1200" baseline="0" dirty="0" smtClean="0">
                          <a:solidFill>
                            <a:schemeClr val="tx1"/>
                          </a:solidFill>
                          <a:latin typeface="+mn-lt"/>
                          <a:ea typeface="+mn-ea"/>
                          <a:cs typeface="+mn-cs"/>
                        </a:rPr>
                        <a:t>• </a:t>
                      </a:r>
                      <a:r>
                        <a:rPr lang="en-US" sz="1050" kern="1200" baseline="0" dirty="0" smtClean="0">
                          <a:solidFill>
                            <a:srgbClr val="002060"/>
                          </a:solidFill>
                          <a:latin typeface="+mn-lt"/>
                          <a:ea typeface="+mn-ea"/>
                          <a:cs typeface="+mn-cs"/>
                        </a:rPr>
                        <a:t>gives </a:t>
                      </a:r>
                      <a:r>
                        <a:rPr lang="en-US" sz="1050" b="1" u="sng" kern="1200" baseline="0" dirty="0" smtClean="0">
                          <a:solidFill>
                            <a:srgbClr val="002060"/>
                          </a:solidFill>
                          <a:latin typeface="+mn-lt"/>
                          <a:ea typeface="+mn-ea"/>
                          <a:cs typeface="+mn-cs"/>
                        </a:rPr>
                        <a:t>essential</a:t>
                      </a:r>
                      <a:r>
                        <a:rPr lang="en-US" sz="1050" kern="1200" baseline="0" dirty="0" smtClean="0">
                          <a:solidFill>
                            <a:srgbClr val="002060"/>
                          </a:solidFill>
                          <a:latin typeface="+mn-lt"/>
                          <a:ea typeface="+mn-ea"/>
                          <a:cs typeface="+mn-cs"/>
                        </a:rPr>
                        <a:t> elements of a </a:t>
                      </a:r>
                      <a:r>
                        <a:rPr lang="en-US" sz="1050" b="1" u="sng" kern="1200" baseline="0" dirty="0" smtClean="0">
                          <a:solidFill>
                            <a:srgbClr val="002060"/>
                          </a:solidFill>
                          <a:latin typeface="+mn-lt"/>
                          <a:ea typeface="+mn-ea"/>
                          <a:cs typeface="+mn-cs"/>
                        </a:rPr>
                        <a:t>complete</a:t>
                      </a:r>
                      <a:r>
                        <a:rPr lang="en-US" sz="1050" kern="1200" baseline="0" dirty="0" smtClean="0">
                          <a:solidFill>
                            <a:srgbClr val="002060"/>
                          </a:solidFill>
                          <a:latin typeface="+mn-lt"/>
                          <a:ea typeface="+mn-ea"/>
                          <a:cs typeface="+mn-cs"/>
                        </a:rPr>
                        <a:t> </a:t>
                      </a:r>
                      <a:r>
                        <a:rPr lang="en-US" sz="1050" b="1" u="sng" kern="1200" baseline="0" dirty="0" smtClean="0">
                          <a:solidFill>
                            <a:srgbClr val="002060"/>
                          </a:solidFill>
                          <a:latin typeface="+mn-lt"/>
                          <a:ea typeface="+mn-ea"/>
                          <a:cs typeface="+mn-cs"/>
                        </a:rPr>
                        <a:t>interpretation</a:t>
                      </a:r>
                      <a:r>
                        <a:rPr lang="en-US" sz="1050" kern="1200" baseline="0" dirty="0" smtClean="0">
                          <a:solidFill>
                            <a:srgbClr val="002060"/>
                          </a:solidFill>
                          <a:latin typeface="+mn-lt"/>
                          <a:ea typeface="+mn-ea"/>
                          <a:cs typeface="+mn-cs"/>
                        </a:rPr>
                        <a:t> of the prompt</a:t>
                      </a:r>
                    </a:p>
                    <a:p>
                      <a:r>
                        <a:rPr lang="en-US" sz="1050" kern="1200" baseline="0" dirty="0" smtClean="0">
                          <a:solidFill>
                            <a:srgbClr val="002060"/>
                          </a:solidFill>
                          <a:latin typeface="+mn-lt"/>
                          <a:ea typeface="+mn-ea"/>
                          <a:cs typeface="+mn-cs"/>
                        </a:rPr>
                        <a:t>• </a:t>
                      </a:r>
                      <a:r>
                        <a:rPr lang="en-US" sz="1050" b="1" u="sng" kern="1200" baseline="0" dirty="0" smtClean="0">
                          <a:solidFill>
                            <a:srgbClr val="002060"/>
                          </a:solidFill>
                          <a:latin typeface="+mn-lt"/>
                          <a:ea typeface="+mn-ea"/>
                          <a:cs typeface="+mn-cs"/>
                        </a:rPr>
                        <a:t>addresses many aspects </a:t>
                      </a:r>
                      <a:r>
                        <a:rPr lang="en-US" sz="1050" kern="1200" baseline="0" dirty="0" smtClean="0">
                          <a:solidFill>
                            <a:srgbClr val="002060"/>
                          </a:solidFill>
                          <a:latin typeface="+mn-lt"/>
                          <a:ea typeface="+mn-ea"/>
                          <a:cs typeface="+mn-cs"/>
                        </a:rPr>
                        <a:t>of the task and provides </a:t>
                      </a:r>
                      <a:r>
                        <a:rPr lang="en-US" sz="1050" b="1" u="sng" kern="1200" baseline="0" dirty="0" smtClean="0">
                          <a:solidFill>
                            <a:srgbClr val="002060"/>
                          </a:solidFill>
                          <a:latin typeface="+mn-lt"/>
                          <a:ea typeface="+mn-ea"/>
                          <a:cs typeface="+mn-cs"/>
                        </a:rPr>
                        <a:t>sufficient relevant evidence</a:t>
                      </a:r>
                      <a:r>
                        <a:rPr lang="en-US" sz="1050" b="1" u="none" kern="1200" baseline="0" dirty="0" smtClean="0">
                          <a:solidFill>
                            <a:srgbClr val="002060"/>
                          </a:solidFill>
                          <a:latin typeface="+mn-lt"/>
                          <a:ea typeface="+mn-ea"/>
                          <a:cs typeface="+mn-cs"/>
                        </a:rPr>
                        <a:t> </a:t>
                      </a:r>
                      <a:r>
                        <a:rPr lang="en-US" sz="1050" u="none" kern="1200" baseline="0" dirty="0" smtClean="0">
                          <a:solidFill>
                            <a:srgbClr val="002060"/>
                          </a:solidFill>
                          <a:latin typeface="+mn-lt"/>
                          <a:ea typeface="+mn-ea"/>
                          <a:cs typeface="+mn-cs"/>
                        </a:rPr>
                        <a:t>to </a:t>
                      </a:r>
                      <a:r>
                        <a:rPr lang="en-US" sz="1050" kern="1200" baseline="0" dirty="0" smtClean="0">
                          <a:solidFill>
                            <a:srgbClr val="002060"/>
                          </a:solidFill>
                          <a:latin typeface="+mn-lt"/>
                          <a:ea typeface="+mn-ea"/>
                          <a:cs typeface="+mn-cs"/>
                        </a:rPr>
                        <a:t>support development</a:t>
                      </a:r>
                    </a:p>
                    <a:p>
                      <a:r>
                        <a:rPr lang="en-US" sz="1050" kern="1200" baseline="0" dirty="0" smtClean="0">
                          <a:solidFill>
                            <a:srgbClr val="002060"/>
                          </a:solidFill>
                          <a:latin typeface="+mn-lt"/>
                          <a:ea typeface="+mn-ea"/>
                          <a:cs typeface="+mn-cs"/>
                        </a:rPr>
                        <a:t>• is </a:t>
                      </a:r>
                      <a:r>
                        <a:rPr lang="en-US" sz="1050" b="1" u="sng" kern="1200" baseline="0" dirty="0" smtClean="0">
                          <a:solidFill>
                            <a:srgbClr val="002060"/>
                          </a:solidFill>
                          <a:latin typeface="+mn-lt"/>
                          <a:ea typeface="+mn-ea"/>
                          <a:cs typeface="+mn-cs"/>
                        </a:rPr>
                        <a:t>focused and organized</a:t>
                      </a:r>
                      <a:r>
                        <a:rPr lang="en-US" sz="1050" kern="1200" baseline="0" dirty="0" smtClean="0">
                          <a:solidFill>
                            <a:srgbClr val="002060"/>
                          </a:solidFill>
                          <a:latin typeface="+mn-lt"/>
                          <a:ea typeface="+mn-ea"/>
                          <a:cs typeface="+mn-cs"/>
                        </a:rPr>
                        <a:t>, </a:t>
                      </a:r>
                      <a:r>
                        <a:rPr lang="en-US" sz="1050" b="1" u="sng" kern="1200" baseline="0" dirty="0" smtClean="0">
                          <a:solidFill>
                            <a:srgbClr val="002060"/>
                          </a:solidFill>
                          <a:latin typeface="+mn-lt"/>
                          <a:ea typeface="+mn-ea"/>
                          <a:cs typeface="+mn-cs"/>
                        </a:rPr>
                        <a:t>consistently addressing </a:t>
                      </a:r>
                      <a:r>
                        <a:rPr lang="en-US" sz="1050" kern="1200" baseline="0" dirty="0" smtClean="0">
                          <a:solidFill>
                            <a:srgbClr val="002060"/>
                          </a:solidFill>
                          <a:latin typeface="+mn-lt"/>
                          <a:ea typeface="+mn-ea"/>
                          <a:cs typeface="+mn-cs"/>
                        </a:rPr>
                        <a:t>the purpose, audience, and task</a:t>
                      </a:r>
                    </a:p>
                    <a:p>
                      <a:r>
                        <a:rPr lang="en-US" sz="1050" kern="1200" baseline="0" dirty="0" smtClean="0">
                          <a:solidFill>
                            <a:srgbClr val="002060"/>
                          </a:solidFill>
                          <a:latin typeface="+mn-lt"/>
                          <a:ea typeface="+mn-ea"/>
                          <a:cs typeface="+mn-cs"/>
                        </a:rPr>
                        <a:t>• includes sentences of </a:t>
                      </a:r>
                      <a:r>
                        <a:rPr lang="en-US" sz="1050" b="1" u="sng" kern="1200" baseline="0" dirty="0" smtClean="0">
                          <a:solidFill>
                            <a:srgbClr val="002060"/>
                          </a:solidFill>
                          <a:latin typeface="+mn-lt"/>
                          <a:ea typeface="+mn-ea"/>
                          <a:cs typeface="+mn-cs"/>
                        </a:rPr>
                        <a:t>varied</a:t>
                      </a:r>
                      <a:r>
                        <a:rPr lang="en-US" sz="1050" b="1" u="none" kern="1200" baseline="0" dirty="0" smtClean="0">
                          <a:solidFill>
                            <a:srgbClr val="002060"/>
                          </a:solidFill>
                          <a:latin typeface="+mn-lt"/>
                          <a:ea typeface="+mn-ea"/>
                          <a:cs typeface="+mn-cs"/>
                        </a:rPr>
                        <a:t> </a:t>
                      </a:r>
                      <a:r>
                        <a:rPr lang="en-US" sz="1050" u="none" kern="1200" baseline="0" dirty="0" smtClean="0">
                          <a:solidFill>
                            <a:srgbClr val="002060"/>
                          </a:solidFill>
                          <a:latin typeface="+mn-lt"/>
                          <a:ea typeface="+mn-ea"/>
                          <a:cs typeface="+mn-cs"/>
                        </a:rPr>
                        <a:t>length </a:t>
                      </a:r>
                      <a:r>
                        <a:rPr lang="en-US" sz="1050" kern="1200" baseline="0" dirty="0" smtClean="0">
                          <a:solidFill>
                            <a:srgbClr val="002060"/>
                          </a:solidFill>
                          <a:latin typeface="+mn-lt"/>
                          <a:ea typeface="+mn-ea"/>
                          <a:cs typeface="+mn-cs"/>
                        </a:rPr>
                        <a:t>and structure</a:t>
                      </a:r>
                      <a:endParaRPr lang="en-US" sz="1050" dirty="0">
                        <a:solidFill>
                          <a:srgbClr val="002060"/>
                        </a:solidFill>
                      </a:endParaRPr>
                    </a:p>
                  </a:txBody>
                  <a:tcPr>
                    <a:solidFill>
                      <a:schemeClr val="bg1"/>
                    </a:solidFill>
                  </a:tcPr>
                </a:tc>
              </a:tr>
              <a:tr h="370840">
                <a:tc>
                  <a:txBody>
                    <a:bodyPr/>
                    <a:lstStyle/>
                    <a:p>
                      <a:pPr algn="ctr"/>
                      <a:r>
                        <a:rPr lang="en-US" sz="1400" b="1" dirty="0" smtClean="0">
                          <a:solidFill>
                            <a:srgbClr val="002060"/>
                          </a:solidFill>
                          <a:effectLst>
                            <a:outerShdw blurRad="38100" dist="38100" dir="2700000" algn="tl">
                              <a:srgbClr val="000000">
                                <a:alpha val="43137"/>
                              </a:srgbClr>
                            </a:outerShdw>
                          </a:effectLst>
                        </a:rPr>
                        <a:t>2</a:t>
                      </a:r>
                      <a:endParaRPr lang="en-US" sz="1400" b="1" dirty="0">
                        <a:solidFill>
                          <a:srgbClr val="002060"/>
                        </a:solidFill>
                        <a:effectLst>
                          <a:outerShdw blurRad="38100" dist="38100" dir="2700000" algn="tl">
                            <a:srgbClr val="000000">
                              <a:alpha val="43137"/>
                            </a:srgbClr>
                          </a:outerShdw>
                        </a:effectLst>
                      </a:endParaRPr>
                    </a:p>
                  </a:txBody>
                  <a:tcPr anchor="ctr">
                    <a:solidFill>
                      <a:schemeClr val="bg1"/>
                    </a:solidFill>
                  </a:tcPr>
                </a:tc>
                <a:tc>
                  <a:txBody>
                    <a:bodyPr/>
                    <a:lstStyle/>
                    <a:p>
                      <a:r>
                        <a:rPr lang="en-US" sz="1050" b="1" u="sng" kern="1200" baseline="0" dirty="0" smtClean="0">
                          <a:solidFill>
                            <a:srgbClr val="002060"/>
                          </a:solidFill>
                          <a:latin typeface="+mn-lt"/>
                          <a:ea typeface="+mn-ea"/>
                          <a:cs typeface="+mn-cs"/>
                        </a:rPr>
                        <a:t>The response</a:t>
                      </a:r>
                      <a:r>
                        <a:rPr lang="en-US" sz="1050" b="1" u="none" kern="1200" baseline="0" dirty="0" smtClean="0">
                          <a:solidFill>
                            <a:srgbClr val="002060"/>
                          </a:solidFill>
                          <a:latin typeface="+mn-lt"/>
                          <a:ea typeface="+mn-ea"/>
                          <a:cs typeface="+mn-cs"/>
                        </a:rPr>
                        <a:t>:</a:t>
                      </a:r>
                    </a:p>
                    <a:p>
                      <a:r>
                        <a:rPr lang="en-US" sz="1050" kern="1200" baseline="0" dirty="0" smtClean="0">
                          <a:solidFill>
                            <a:srgbClr val="002060"/>
                          </a:solidFill>
                          <a:latin typeface="+mn-lt"/>
                          <a:ea typeface="+mn-ea"/>
                          <a:cs typeface="+mn-cs"/>
                        </a:rPr>
                        <a:t>• gives </a:t>
                      </a:r>
                      <a:r>
                        <a:rPr lang="en-US" sz="1050" b="1" u="sng" kern="1200" baseline="0" dirty="0" smtClean="0">
                          <a:solidFill>
                            <a:srgbClr val="002060"/>
                          </a:solidFill>
                          <a:latin typeface="+mn-lt"/>
                          <a:ea typeface="+mn-ea"/>
                          <a:cs typeface="+mn-cs"/>
                        </a:rPr>
                        <a:t>some</a:t>
                      </a:r>
                      <a:r>
                        <a:rPr lang="en-US" sz="1050" kern="1200" baseline="0" dirty="0" smtClean="0">
                          <a:solidFill>
                            <a:srgbClr val="002060"/>
                          </a:solidFill>
                          <a:latin typeface="+mn-lt"/>
                          <a:ea typeface="+mn-ea"/>
                          <a:cs typeface="+mn-cs"/>
                        </a:rPr>
                        <a:t> of the elements of an interpretation of the prompt</a:t>
                      </a:r>
                    </a:p>
                    <a:p>
                      <a:r>
                        <a:rPr lang="en-US" sz="1050" kern="1200" baseline="0" dirty="0" smtClean="0">
                          <a:solidFill>
                            <a:srgbClr val="002060"/>
                          </a:solidFill>
                          <a:latin typeface="+mn-lt"/>
                          <a:ea typeface="+mn-ea"/>
                          <a:cs typeface="+mn-cs"/>
                        </a:rPr>
                        <a:t>• </a:t>
                      </a:r>
                      <a:r>
                        <a:rPr lang="en-US" sz="1050" b="1" u="sng" kern="1200" baseline="0" dirty="0" smtClean="0">
                          <a:solidFill>
                            <a:srgbClr val="002060"/>
                          </a:solidFill>
                          <a:latin typeface="+mn-lt"/>
                          <a:ea typeface="+mn-ea"/>
                          <a:cs typeface="+mn-cs"/>
                        </a:rPr>
                        <a:t>addresses some aspects</a:t>
                      </a:r>
                      <a:r>
                        <a:rPr lang="en-US" sz="1050" b="1" u="none" kern="1200" baseline="0" dirty="0" smtClean="0">
                          <a:solidFill>
                            <a:srgbClr val="002060"/>
                          </a:solidFill>
                          <a:latin typeface="+mn-lt"/>
                          <a:ea typeface="+mn-ea"/>
                          <a:cs typeface="+mn-cs"/>
                        </a:rPr>
                        <a:t> </a:t>
                      </a:r>
                      <a:r>
                        <a:rPr lang="en-US" sz="1050" u="none" kern="1200" baseline="0" dirty="0" smtClean="0">
                          <a:solidFill>
                            <a:srgbClr val="002060"/>
                          </a:solidFill>
                          <a:latin typeface="+mn-lt"/>
                          <a:ea typeface="+mn-ea"/>
                          <a:cs typeface="+mn-cs"/>
                        </a:rPr>
                        <a:t>of </a:t>
                      </a:r>
                      <a:r>
                        <a:rPr lang="en-US" sz="1050" kern="1200" baseline="0" dirty="0" smtClean="0">
                          <a:solidFill>
                            <a:srgbClr val="002060"/>
                          </a:solidFill>
                          <a:latin typeface="+mn-lt"/>
                          <a:ea typeface="+mn-ea"/>
                          <a:cs typeface="+mn-cs"/>
                        </a:rPr>
                        <a:t>the task and provides </a:t>
                      </a:r>
                      <a:r>
                        <a:rPr lang="en-US" sz="1050" b="1" u="sng" kern="1200" baseline="0" dirty="0" smtClean="0">
                          <a:solidFill>
                            <a:srgbClr val="002060"/>
                          </a:solidFill>
                          <a:latin typeface="+mn-lt"/>
                          <a:ea typeface="+mn-ea"/>
                          <a:cs typeface="+mn-cs"/>
                        </a:rPr>
                        <a:t>some evidence </a:t>
                      </a:r>
                      <a:r>
                        <a:rPr lang="en-US" sz="1050" kern="1200" baseline="0" dirty="0" smtClean="0">
                          <a:solidFill>
                            <a:srgbClr val="002060"/>
                          </a:solidFill>
                          <a:latin typeface="+mn-lt"/>
                          <a:ea typeface="+mn-ea"/>
                          <a:cs typeface="+mn-cs"/>
                        </a:rPr>
                        <a:t>to support development</a:t>
                      </a:r>
                    </a:p>
                    <a:p>
                      <a:r>
                        <a:rPr lang="en-US" sz="1050" kern="1200" baseline="0" dirty="0" smtClean="0">
                          <a:solidFill>
                            <a:srgbClr val="002060"/>
                          </a:solidFill>
                          <a:latin typeface="+mn-lt"/>
                          <a:ea typeface="+mn-ea"/>
                          <a:cs typeface="+mn-cs"/>
                        </a:rPr>
                        <a:t>• </a:t>
                      </a:r>
                      <a:r>
                        <a:rPr lang="en-US" sz="1050" b="1" u="sng" kern="1200" baseline="0" dirty="0" smtClean="0">
                          <a:solidFill>
                            <a:srgbClr val="002060"/>
                          </a:solidFill>
                          <a:latin typeface="+mn-lt"/>
                          <a:ea typeface="+mn-ea"/>
                          <a:cs typeface="+mn-cs"/>
                        </a:rPr>
                        <a:t>has a focus </a:t>
                      </a:r>
                      <a:r>
                        <a:rPr lang="en-US" sz="1050" kern="1200" baseline="0" dirty="0" smtClean="0">
                          <a:solidFill>
                            <a:srgbClr val="002060"/>
                          </a:solidFill>
                          <a:latin typeface="+mn-lt"/>
                          <a:ea typeface="+mn-ea"/>
                          <a:cs typeface="+mn-cs"/>
                        </a:rPr>
                        <a:t>but </a:t>
                      </a:r>
                      <a:r>
                        <a:rPr lang="en-US" sz="1050" b="1" u="sng" kern="1200" baseline="0" dirty="0" smtClean="0">
                          <a:solidFill>
                            <a:srgbClr val="002060"/>
                          </a:solidFill>
                          <a:latin typeface="+mn-lt"/>
                          <a:ea typeface="+mn-ea"/>
                          <a:cs typeface="+mn-cs"/>
                        </a:rPr>
                        <a:t>lacks strong organization</a:t>
                      </a:r>
                      <a:r>
                        <a:rPr lang="en-US" sz="1050" b="1" u="none" kern="1200" baseline="0" dirty="0" smtClean="0">
                          <a:solidFill>
                            <a:srgbClr val="002060"/>
                          </a:solidFill>
                          <a:latin typeface="+mn-lt"/>
                          <a:ea typeface="+mn-ea"/>
                          <a:cs typeface="+mn-cs"/>
                        </a:rPr>
                        <a:t> </a:t>
                      </a:r>
                      <a:r>
                        <a:rPr lang="en-US" sz="1050" u="none" kern="1200" baseline="0" dirty="0" smtClean="0">
                          <a:solidFill>
                            <a:srgbClr val="002060"/>
                          </a:solidFill>
                          <a:latin typeface="+mn-lt"/>
                          <a:ea typeface="+mn-ea"/>
                          <a:cs typeface="+mn-cs"/>
                        </a:rPr>
                        <a:t>and </a:t>
                      </a:r>
                      <a:r>
                        <a:rPr lang="en-US" sz="1050" b="1" u="sng" kern="1200" baseline="0" dirty="0" smtClean="0">
                          <a:solidFill>
                            <a:srgbClr val="002060"/>
                          </a:solidFill>
                          <a:latin typeface="+mn-lt"/>
                          <a:ea typeface="+mn-ea"/>
                          <a:cs typeface="+mn-cs"/>
                        </a:rPr>
                        <a:t>inconsistently addresses</a:t>
                      </a:r>
                      <a:r>
                        <a:rPr lang="en-US" sz="1050" b="1" u="none" kern="1200" baseline="0" dirty="0" smtClean="0">
                          <a:solidFill>
                            <a:srgbClr val="002060"/>
                          </a:solidFill>
                          <a:latin typeface="+mn-lt"/>
                          <a:ea typeface="+mn-ea"/>
                          <a:cs typeface="+mn-cs"/>
                        </a:rPr>
                        <a:t> </a:t>
                      </a:r>
                      <a:r>
                        <a:rPr lang="en-US" sz="1050" u="none" kern="1200" baseline="0" dirty="0" smtClean="0">
                          <a:solidFill>
                            <a:srgbClr val="002060"/>
                          </a:solidFill>
                          <a:latin typeface="+mn-lt"/>
                          <a:ea typeface="+mn-ea"/>
                          <a:cs typeface="+mn-cs"/>
                        </a:rPr>
                        <a:t>the </a:t>
                      </a:r>
                      <a:r>
                        <a:rPr lang="en-US" sz="1050" kern="1200" baseline="0" dirty="0" smtClean="0">
                          <a:solidFill>
                            <a:srgbClr val="002060"/>
                          </a:solidFill>
                          <a:latin typeface="+mn-lt"/>
                          <a:ea typeface="+mn-ea"/>
                          <a:cs typeface="+mn-cs"/>
                        </a:rPr>
                        <a:t>purpose, audience, and task.</a:t>
                      </a:r>
                    </a:p>
                    <a:p>
                      <a:r>
                        <a:rPr lang="en-US" sz="1050" kern="1200" baseline="0" dirty="0" smtClean="0">
                          <a:solidFill>
                            <a:srgbClr val="002060"/>
                          </a:solidFill>
                          <a:latin typeface="+mn-lt"/>
                          <a:ea typeface="+mn-ea"/>
                          <a:cs typeface="+mn-cs"/>
                        </a:rPr>
                        <a:t>• includes sentences of </a:t>
                      </a:r>
                      <a:r>
                        <a:rPr lang="en-US" sz="1050" b="1" u="sng" kern="1200" baseline="0" dirty="0" smtClean="0">
                          <a:solidFill>
                            <a:srgbClr val="002060"/>
                          </a:solidFill>
                          <a:latin typeface="+mn-lt"/>
                          <a:ea typeface="+mn-ea"/>
                          <a:cs typeface="+mn-cs"/>
                        </a:rPr>
                        <a:t>somewhat </a:t>
                      </a:r>
                      <a:r>
                        <a:rPr lang="en-US" sz="1050" b="1" u="none" kern="1200" baseline="0" dirty="0" smtClean="0">
                          <a:solidFill>
                            <a:srgbClr val="002060"/>
                          </a:solidFill>
                          <a:latin typeface="+mn-lt"/>
                          <a:ea typeface="+mn-ea"/>
                          <a:cs typeface="+mn-cs"/>
                        </a:rPr>
                        <a:t>varied </a:t>
                      </a:r>
                      <a:r>
                        <a:rPr lang="en-US" sz="1050" u="none" kern="1200" baseline="0" dirty="0" smtClean="0">
                          <a:solidFill>
                            <a:srgbClr val="002060"/>
                          </a:solidFill>
                          <a:latin typeface="+mn-lt"/>
                          <a:ea typeface="+mn-ea"/>
                          <a:cs typeface="+mn-cs"/>
                        </a:rPr>
                        <a:t>length </a:t>
                      </a:r>
                      <a:r>
                        <a:rPr lang="en-US" sz="1050" kern="1200" baseline="0" dirty="0" smtClean="0">
                          <a:solidFill>
                            <a:srgbClr val="002060"/>
                          </a:solidFill>
                          <a:latin typeface="+mn-lt"/>
                          <a:ea typeface="+mn-ea"/>
                          <a:cs typeface="+mn-cs"/>
                        </a:rPr>
                        <a:t>and structure</a:t>
                      </a:r>
                      <a:endParaRPr lang="en-US" sz="1050" dirty="0">
                        <a:solidFill>
                          <a:srgbClr val="002060"/>
                        </a:solidFill>
                      </a:endParaRPr>
                    </a:p>
                  </a:txBody>
                  <a:tcPr>
                    <a:solidFill>
                      <a:schemeClr val="bg1"/>
                    </a:solidFill>
                  </a:tcPr>
                </a:tc>
              </a:tr>
              <a:tr h="370840">
                <a:tc>
                  <a:txBody>
                    <a:bodyPr/>
                    <a:lstStyle/>
                    <a:p>
                      <a:pPr algn="ctr"/>
                      <a:r>
                        <a:rPr lang="en-US" sz="1400" b="1" dirty="0" smtClean="0">
                          <a:solidFill>
                            <a:srgbClr val="002060"/>
                          </a:solidFill>
                          <a:effectLst>
                            <a:outerShdw blurRad="38100" dist="38100" dir="2700000" algn="tl">
                              <a:srgbClr val="000000">
                                <a:alpha val="43137"/>
                              </a:srgbClr>
                            </a:outerShdw>
                          </a:effectLst>
                        </a:rPr>
                        <a:t>1</a:t>
                      </a:r>
                      <a:endParaRPr lang="en-US" sz="1400" b="1" dirty="0">
                        <a:solidFill>
                          <a:srgbClr val="002060"/>
                        </a:solidFill>
                        <a:effectLst>
                          <a:outerShdw blurRad="38100" dist="38100" dir="2700000" algn="tl">
                            <a:srgbClr val="000000">
                              <a:alpha val="43137"/>
                            </a:srgbClr>
                          </a:outerShdw>
                        </a:effectLst>
                      </a:endParaRPr>
                    </a:p>
                  </a:txBody>
                  <a:tcPr anchor="ctr">
                    <a:solidFill>
                      <a:schemeClr val="bg1"/>
                    </a:solidFill>
                  </a:tcPr>
                </a:tc>
                <a:tc>
                  <a:txBody>
                    <a:bodyPr/>
                    <a:lstStyle/>
                    <a:p>
                      <a:r>
                        <a:rPr lang="en-US" sz="1050" b="1" u="sng" kern="1200" baseline="0" dirty="0" smtClean="0">
                          <a:solidFill>
                            <a:srgbClr val="002060"/>
                          </a:solidFill>
                          <a:latin typeface="+mn-lt"/>
                          <a:ea typeface="+mn-ea"/>
                          <a:cs typeface="+mn-cs"/>
                        </a:rPr>
                        <a:t>The response</a:t>
                      </a:r>
                      <a:r>
                        <a:rPr lang="en-US" sz="1050" b="1" u="none" kern="1200" baseline="0" dirty="0" smtClean="0">
                          <a:solidFill>
                            <a:srgbClr val="002060"/>
                          </a:solidFill>
                          <a:latin typeface="+mn-lt"/>
                          <a:ea typeface="+mn-ea"/>
                          <a:cs typeface="+mn-cs"/>
                        </a:rPr>
                        <a:t>:</a:t>
                      </a:r>
                    </a:p>
                    <a:p>
                      <a:r>
                        <a:rPr lang="en-US" sz="1050" kern="1200" baseline="0" dirty="0" smtClean="0">
                          <a:solidFill>
                            <a:srgbClr val="002060"/>
                          </a:solidFill>
                          <a:latin typeface="+mn-lt"/>
                          <a:ea typeface="+mn-ea"/>
                          <a:cs typeface="+mn-cs"/>
                        </a:rPr>
                        <a:t>• gives </a:t>
                      </a:r>
                      <a:r>
                        <a:rPr lang="en-US" sz="1050" b="1" u="sng" kern="1200" baseline="0" dirty="0" smtClean="0">
                          <a:solidFill>
                            <a:srgbClr val="002060"/>
                          </a:solidFill>
                          <a:latin typeface="+mn-lt"/>
                          <a:ea typeface="+mn-ea"/>
                          <a:cs typeface="+mn-cs"/>
                        </a:rPr>
                        <a:t>minimal</a:t>
                      </a:r>
                      <a:r>
                        <a:rPr lang="en-US" sz="1050" kern="1200" baseline="0" dirty="0" smtClean="0">
                          <a:solidFill>
                            <a:srgbClr val="002060"/>
                          </a:solidFill>
                          <a:latin typeface="+mn-lt"/>
                          <a:ea typeface="+mn-ea"/>
                          <a:cs typeface="+mn-cs"/>
                        </a:rPr>
                        <a:t> elements of an interpretation of the prompt</a:t>
                      </a:r>
                    </a:p>
                    <a:p>
                      <a:r>
                        <a:rPr lang="en-US" sz="1050" kern="1200" baseline="0" dirty="0" smtClean="0">
                          <a:solidFill>
                            <a:srgbClr val="002060"/>
                          </a:solidFill>
                          <a:latin typeface="+mn-lt"/>
                          <a:ea typeface="+mn-ea"/>
                          <a:cs typeface="+mn-cs"/>
                        </a:rPr>
                        <a:t>• </a:t>
                      </a:r>
                      <a:r>
                        <a:rPr lang="en-US" sz="1050" b="1" u="sng" kern="1200" baseline="0" dirty="0" smtClean="0">
                          <a:solidFill>
                            <a:srgbClr val="002060"/>
                          </a:solidFill>
                          <a:latin typeface="+mn-lt"/>
                          <a:ea typeface="+mn-ea"/>
                          <a:cs typeface="+mn-cs"/>
                        </a:rPr>
                        <a:t>addresses few aspects </a:t>
                      </a:r>
                      <a:r>
                        <a:rPr lang="en-US" sz="1050" kern="1200" baseline="0" dirty="0" smtClean="0">
                          <a:solidFill>
                            <a:srgbClr val="002060"/>
                          </a:solidFill>
                          <a:latin typeface="+mn-lt"/>
                          <a:ea typeface="+mn-ea"/>
                          <a:cs typeface="+mn-cs"/>
                        </a:rPr>
                        <a:t>of the task and provides </a:t>
                      </a:r>
                      <a:r>
                        <a:rPr lang="en-US" sz="1050" b="1" u="sng" kern="1200" baseline="0" dirty="0" smtClean="0">
                          <a:solidFill>
                            <a:srgbClr val="002060"/>
                          </a:solidFill>
                          <a:latin typeface="+mn-lt"/>
                          <a:ea typeface="+mn-ea"/>
                          <a:cs typeface="+mn-cs"/>
                        </a:rPr>
                        <a:t>little relevant evidence </a:t>
                      </a:r>
                      <a:r>
                        <a:rPr lang="en-US" sz="1050" kern="1200" baseline="0" dirty="0" smtClean="0">
                          <a:solidFill>
                            <a:srgbClr val="002060"/>
                          </a:solidFill>
                          <a:latin typeface="+mn-lt"/>
                          <a:ea typeface="+mn-ea"/>
                          <a:cs typeface="+mn-cs"/>
                        </a:rPr>
                        <a:t>to support development.</a:t>
                      </a:r>
                    </a:p>
                    <a:p>
                      <a:r>
                        <a:rPr lang="en-US" sz="1050" kern="1200" baseline="0" dirty="0" smtClean="0">
                          <a:solidFill>
                            <a:srgbClr val="002060"/>
                          </a:solidFill>
                          <a:latin typeface="+mn-lt"/>
                          <a:ea typeface="+mn-ea"/>
                          <a:cs typeface="+mn-cs"/>
                        </a:rPr>
                        <a:t>• </a:t>
                      </a:r>
                      <a:r>
                        <a:rPr lang="en-US" sz="1050" b="1" u="none" kern="1200" baseline="0" dirty="0" smtClean="0">
                          <a:solidFill>
                            <a:srgbClr val="002060"/>
                          </a:solidFill>
                          <a:latin typeface="+mn-lt"/>
                          <a:ea typeface="+mn-ea"/>
                          <a:cs typeface="+mn-cs"/>
                        </a:rPr>
                        <a:t>lacks focus and organization </a:t>
                      </a:r>
                      <a:r>
                        <a:rPr lang="en-US" sz="1050" kern="1200" baseline="0" dirty="0" smtClean="0">
                          <a:solidFill>
                            <a:srgbClr val="002060"/>
                          </a:solidFill>
                          <a:latin typeface="+mn-lt"/>
                          <a:ea typeface="+mn-ea"/>
                          <a:cs typeface="+mn-cs"/>
                        </a:rPr>
                        <a:t>and generally </a:t>
                      </a:r>
                      <a:r>
                        <a:rPr lang="en-US" sz="1050" b="1" u="sng" kern="1200" baseline="0" dirty="0" smtClean="0">
                          <a:solidFill>
                            <a:srgbClr val="002060"/>
                          </a:solidFill>
                          <a:latin typeface="+mn-lt"/>
                          <a:ea typeface="+mn-ea"/>
                          <a:cs typeface="+mn-cs"/>
                        </a:rPr>
                        <a:t>does not address </a:t>
                      </a:r>
                      <a:r>
                        <a:rPr lang="en-US" sz="1050" kern="1200" baseline="0" dirty="0" smtClean="0">
                          <a:solidFill>
                            <a:srgbClr val="002060"/>
                          </a:solidFill>
                          <a:latin typeface="+mn-lt"/>
                          <a:ea typeface="+mn-ea"/>
                          <a:cs typeface="+mn-cs"/>
                        </a:rPr>
                        <a:t>the purpose, audience, and task.</a:t>
                      </a:r>
                    </a:p>
                    <a:p>
                      <a:r>
                        <a:rPr lang="en-US" sz="1050" kern="1200" baseline="0" dirty="0" smtClean="0">
                          <a:solidFill>
                            <a:srgbClr val="002060"/>
                          </a:solidFill>
                          <a:latin typeface="+mn-lt"/>
                          <a:ea typeface="+mn-ea"/>
                          <a:cs typeface="+mn-cs"/>
                        </a:rPr>
                        <a:t>• includes sentences with </a:t>
                      </a:r>
                      <a:r>
                        <a:rPr lang="en-US" sz="1050" b="1" u="sng" kern="1200" baseline="0" dirty="0" smtClean="0">
                          <a:solidFill>
                            <a:srgbClr val="002060"/>
                          </a:solidFill>
                          <a:latin typeface="+mn-lt"/>
                          <a:ea typeface="+mn-ea"/>
                          <a:cs typeface="+mn-cs"/>
                        </a:rPr>
                        <a:t>little variety</a:t>
                      </a:r>
                      <a:r>
                        <a:rPr lang="en-US" sz="1050" b="1" u="none" kern="1200" baseline="0" dirty="0" smtClean="0">
                          <a:solidFill>
                            <a:srgbClr val="002060"/>
                          </a:solidFill>
                          <a:latin typeface="+mn-lt"/>
                          <a:ea typeface="+mn-ea"/>
                          <a:cs typeface="+mn-cs"/>
                        </a:rPr>
                        <a:t> </a:t>
                      </a:r>
                      <a:r>
                        <a:rPr lang="en-US" sz="1050" kern="1200" baseline="0" dirty="0" smtClean="0">
                          <a:solidFill>
                            <a:srgbClr val="002060"/>
                          </a:solidFill>
                          <a:latin typeface="+mn-lt"/>
                          <a:ea typeface="+mn-ea"/>
                          <a:cs typeface="+mn-cs"/>
                        </a:rPr>
                        <a:t>in length and structure</a:t>
                      </a:r>
                      <a:endParaRPr lang="en-US" sz="1050" dirty="0">
                        <a:solidFill>
                          <a:srgbClr val="002060"/>
                        </a:solidFill>
                      </a:endParaRPr>
                    </a:p>
                  </a:txBody>
                  <a:tcPr>
                    <a:solidFill>
                      <a:schemeClr val="bg1"/>
                    </a:solidFill>
                  </a:tcPr>
                </a:tc>
              </a:tr>
              <a:tr h="370840">
                <a:tc>
                  <a:txBody>
                    <a:bodyPr/>
                    <a:lstStyle/>
                    <a:p>
                      <a:pPr algn="ctr"/>
                      <a:r>
                        <a:rPr lang="en-US" sz="1400" b="1" dirty="0" smtClean="0">
                          <a:solidFill>
                            <a:srgbClr val="002060"/>
                          </a:solidFill>
                          <a:effectLst>
                            <a:outerShdw blurRad="38100" dist="38100" dir="2700000" algn="tl">
                              <a:srgbClr val="000000">
                                <a:alpha val="43137"/>
                              </a:srgbClr>
                            </a:outerShdw>
                          </a:effectLst>
                        </a:rPr>
                        <a:t>0</a:t>
                      </a:r>
                      <a:endParaRPr lang="en-US" sz="1400" b="1" dirty="0">
                        <a:solidFill>
                          <a:srgbClr val="002060"/>
                        </a:solidFill>
                        <a:effectLst>
                          <a:outerShdw blurRad="38100" dist="38100" dir="2700000" algn="tl">
                            <a:srgbClr val="000000">
                              <a:alpha val="43137"/>
                            </a:srgbClr>
                          </a:outerShdw>
                        </a:effectLst>
                      </a:endParaRPr>
                    </a:p>
                  </a:txBody>
                  <a:tcPr anchor="ctr">
                    <a:solidFill>
                      <a:schemeClr val="bg1"/>
                    </a:solidFill>
                  </a:tcPr>
                </a:tc>
                <a:tc>
                  <a:txBody>
                    <a:bodyPr/>
                    <a:lstStyle/>
                    <a:p>
                      <a:pPr>
                        <a:buFont typeface="Arial" pitchFamily="34" charset="0"/>
                        <a:buNone/>
                      </a:pPr>
                      <a:r>
                        <a:rPr lang="en-US" sz="1050" b="1" u="sng" kern="1200" baseline="0" dirty="0" smtClean="0">
                          <a:solidFill>
                            <a:srgbClr val="002060"/>
                          </a:solidFill>
                          <a:latin typeface="+mn-lt"/>
                          <a:ea typeface="+mn-ea"/>
                          <a:cs typeface="+mn-cs"/>
                        </a:rPr>
                        <a:t>The response </a:t>
                      </a:r>
                      <a:r>
                        <a:rPr lang="en-US" sz="1050" kern="1200" baseline="0" dirty="0" smtClean="0">
                          <a:solidFill>
                            <a:srgbClr val="002060"/>
                          </a:solidFill>
                          <a:latin typeface="+mn-lt"/>
                          <a:ea typeface="+mn-ea"/>
                          <a:cs typeface="+mn-cs"/>
                        </a:rPr>
                        <a:t>does not meet any of the criteria.</a:t>
                      </a:r>
                      <a:endParaRPr lang="en-US" sz="1050" dirty="0">
                        <a:solidFill>
                          <a:srgbClr val="002060"/>
                        </a:solidFill>
                      </a:endParaRPr>
                    </a:p>
                  </a:txBody>
                  <a:tcPr>
                    <a:solidFill>
                      <a:schemeClr val="bg1"/>
                    </a:solidFill>
                  </a:tcPr>
                </a:tc>
              </a:tr>
            </a:tbl>
          </a:graphicData>
        </a:graphic>
      </p:graphicFrame>
      <p:sp>
        <p:nvSpPr>
          <p:cNvPr id="10" name="TextBox 9"/>
          <p:cNvSpPr txBox="1"/>
          <p:nvPr/>
        </p:nvSpPr>
        <p:spPr>
          <a:xfrm>
            <a:off x="0" y="39707"/>
            <a:ext cx="8927932" cy="954107"/>
          </a:xfrm>
          <a:prstGeom prst="rect">
            <a:avLst/>
          </a:prstGeom>
          <a:noFill/>
        </p:spPr>
        <p:txBody>
          <a:bodyPr wrap="square" rtlCol="0">
            <a:spAutoFit/>
          </a:bodyPr>
          <a:lstStyle/>
          <a:p>
            <a:r>
              <a:rPr lang="en-US" sz="2800" b="1" dirty="0" smtClean="0">
                <a:solidFill>
                  <a:srgbClr val="0070C0"/>
                </a:solidFill>
                <a:effectLst>
                  <a:outerShdw blurRad="38100" dist="38100" dir="2700000" algn="tl">
                    <a:srgbClr val="000000">
                      <a:alpha val="43137"/>
                    </a:srgbClr>
                  </a:outerShdw>
                </a:effectLst>
              </a:rPr>
              <a:t>Explain the concept that animals use adaption for survival.  Give examples from the text. </a:t>
            </a:r>
            <a:endParaRPr lang="en-US" sz="2800" b="1" dirty="0">
              <a:solidFill>
                <a:srgbClr val="0070C0"/>
              </a:solidFill>
              <a:effectLst>
                <a:outerShdw blurRad="38100" dist="38100" dir="2700000" algn="tl">
                  <a:srgbClr val="000000">
                    <a:alpha val="43137"/>
                  </a:srgbClr>
                </a:outerShdw>
              </a:effectLst>
            </a:endParaRPr>
          </a:p>
        </p:txBody>
      </p:sp>
      <p:grpSp>
        <p:nvGrpSpPr>
          <p:cNvPr id="12" name="Group 11"/>
          <p:cNvGrpSpPr/>
          <p:nvPr/>
        </p:nvGrpSpPr>
        <p:grpSpPr>
          <a:xfrm>
            <a:off x="6172200" y="914400"/>
            <a:ext cx="2362200" cy="2362200"/>
            <a:chOff x="6172200" y="914400"/>
            <a:chExt cx="2362200" cy="2362200"/>
          </a:xfrm>
        </p:grpSpPr>
        <p:pic>
          <p:nvPicPr>
            <p:cNvPr id="14338" name="Picture 2" descr="http://www.rainforestanimals.net/images/redeyedtreefrogphoto.jpg"/>
            <p:cNvPicPr>
              <a:picLocks noChangeAspect="1" noChangeArrowheads="1"/>
            </p:cNvPicPr>
            <p:nvPr/>
          </p:nvPicPr>
          <p:blipFill>
            <a:blip r:embed="rId3" cstate="print"/>
            <a:srcRect/>
            <a:stretch>
              <a:fillRect/>
            </a:stretch>
          </p:blipFill>
          <p:spPr bwMode="auto">
            <a:xfrm>
              <a:off x="6172200" y="914400"/>
              <a:ext cx="2362200" cy="2362200"/>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11" name="TextBox 10"/>
            <p:cNvSpPr txBox="1"/>
            <p:nvPr/>
          </p:nvSpPr>
          <p:spPr>
            <a:xfrm>
              <a:off x="6248400" y="2630269"/>
              <a:ext cx="2286000" cy="646331"/>
            </a:xfrm>
            <a:prstGeom prst="rect">
              <a:avLst/>
            </a:prstGeom>
            <a:noFill/>
          </p:spPr>
          <p:txBody>
            <a:bodyPr wrap="square" rtlCol="0">
              <a:spAutoFit/>
            </a:bodyPr>
            <a:lstStyle/>
            <a:p>
              <a:pPr algn="ctr"/>
              <a:r>
                <a:rPr lang="en-US" b="1" dirty="0" smtClean="0">
                  <a:solidFill>
                    <a:schemeClr val="bg1">
                      <a:lumMod val="95000"/>
                    </a:schemeClr>
                  </a:solidFill>
                  <a:effectLst>
                    <a:outerShdw blurRad="38100" dist="38100" dir="2700000" algn="tl">
                      <a:srgbClr val="000000">
                        <a:alpha val="43137"/>
                      </a:srgbClr>
                    </a:outerShdw>
                  </a:effectLst>
                </a:rPr>
                <a:t>Ribbits in the Rainforest</a:t>
              </a:r>
              <a:endParaRPr lang="en-US" b="1" dirty="0">
                <a:solidFill>
                  <a:schemeClr val="bg1">
                    <a:lumMod val="95000"/>
                  </a:schemeClr>
                </a:solidFill>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929776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15"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ppt_w</p:attrName>
                                        </p:attrNameLst>
                                      </p:cBhvr>
                                      <p:tavLst>
                                        <p:tav tm="0">
                                          <p:val>
                                            <p:fltVal val="0"/>
                                          </p:val>
                                        </p:tav>
                                        <p:tav tm="100000">
                                          <p:val>
                                            <p:strVal val="#ppt_w"/>
                                          </p:val>
                                        </p:tav>
                                      </p:tavLst>
                                    </p:anim>
                                    <p:anim calcmode="lin" valueType="num">
                                      <p:cBhvr>
                                        <p:cTn id="12" dur="1000" fill="hold"/>
                                        <p:tgtEl>
                                          <p:spTgt spid="12"/>
                                        </p:tgtEl>
                                        <p:attrNameLst>
                                          <p:attrName>ppt_h</p:attrName>
                                        </p:attrNameLst>
                                      </p:cBhvr>
                                      <p:tavLst>
                                        <p:tav tm="0">
                                          <p:val>
                                            <p:fltVal val="0"/>
                                          </p:val>
                                        </p:tav>
                                        <p:tav tm="100000">
                                          <p:val>
                                            <p:strVal val="#ppt_h"/>
                                          </p:val>
                                        </p:tav>
                                      </p:tavLst>
                                    </p:anim>
                                    <p:anim calcmode="lin" valueType="num">
                                      <p:cBhvr>
                                        <p:cTn id="13"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1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2602</TotalTime>
  <Words>1871</Words>
  <Application>Microsoft Office PowerPoint</Application>
  <PresentationFormat>On-screen Show (4:3)</PresentationFormat>
  <Paragraphs>257</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Susan Richmond</cp:lastModifiedBy>
  <cp:revision>432</cp:revision>
  <cp:lastPrinted>2013-09-28T23:39:29Z</cp:lastPrinted>
  <dcterms:created xsi:type="dcterms:W3CDTF">2013-06-20T17:08:04Z</dcterms:created>
  <dcterms:modified xsi:type="dcterms:W3CDTF">2015-09-25T20:57:16Z</dcterms:modified>
</cp:coreProperties>
</file>