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6" r:id="rId3"/>
    <p:sldId id="259" r:id="rId4"/>
    <p:sldId id="257" r:id="rId5"/>
    <p:sldId id="268" r:id="rId6"/>
    <p:sldId id="265" r:id="rId7"/>
    <p:sldId id="260" r:id="rId8"/>
    <p:sldId id="261" r:id="rId9"/>
    <p:sldId id="266"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984" y="66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6AA9CE-FADE-4B5B-82A4-053A8B802DAA}" type="datetimeFigureOut">
              <a:rPr lang="en-US" smtClean="0"/>
              <a:t>9/27/2015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0E241-0969-4E59-A0BB-CF27289DD425}" type="slidenum">
              <a:rPr lang="en-US" smtClean="0"/>
              <a:t>‹#›</a:t>
            </a:fld>
            <a:endParaRPr lang="en-US"/>
          </a:p>
        </p:txBody>
      </p:sp>
    </p:spTree>
    <p:extLst>
      <p:ext uri="{BB962C8B-B14F-4D97-AF65-F5344CB8AC3E}">
        <p14:creationId xmlns:p14="http://schemas.microsoft.com/office/powerpoint/2010/main" val="268726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CC1A2-804E-4F86-8546-2F8DAB209FE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CC1A2-804E-4F86-8546-2F8DAB209F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7E5FD-E65E-4B25-80F0-1FB8818E5BEF}"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148661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7E5FD-E65E-4B25-80F0-1FB8818E5BEF}"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215951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7E5FD-E65E-4B25-80F0-1FB8818E5BEF}"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33188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7E5FD-E65E-4B25-80F0-1FB8818E5BEF}"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215927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7E5FD-E65E-4B25-80F0-1FB8818E5BEF}"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211101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7E5FD-E65E-4B25-80F0-1FB8818E5BEF}"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276351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7E5FD-E65E-4B25-80F0-1FB8818E5BEF}"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323040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7E5FD-E65E-4B25-80F0-1FB8818E5BEF}"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62009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7E5FD-E65E-4B25-80F0-1FB8818E5BEF}"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155141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7E5FD-E65E-4B25-80F0-1FB8818E5BEF}"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94954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7E5FD-E65E-4B25-80F0-1FB8818E5BEF}"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F6C9C-FDB2-4C47-A930-C8A0D4B8FEF2}" type="slidenum">
              <a:rPr lang="en-US" smtClean="0"/>
              <a:t>‹#›</a:t>
            </a:fld>
            <a:endParaRPr lang="en-US"/>
          </a:p>
        </p:txBody>
      </p:sp>
    </p:spTree>
    <p:extLst>
      <p:ext uri="{BB962C8B-B14F-4D97-AF65-F5344CB8AC3E}">
        <p14:creationId xmlns:p14="http://schemas.microsoft.com/office/powerpoint/2010/main" val="275077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77E5FD-E65E-4B25-80F0-1FB8818E5BEF}" type="datetimeFigureOut">
              <a:rPr lang="en-US" smtClean="0"/>
              <a:t>9/27/2015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58F6C9C-FDB2-4C47-A930-C8A0D4B8FEF2}" type="slidenum">
              <a:rPr lang="en-US" smtClean="0"/>
              <a:t>‹#›</a:t>
            </a:fld>
            <a:endParaRPr lang="en-US"/>
          </a:p>
        </p:txBody>
      </p:sp>
    </p:spTree>
    <p:extLst>
      <p:ext uri="{BB962C8B-B14F-4D97-AF65-F5344CB8AC3E}">
        <p14:creationId xmlns:p14="http://schemas.microsoft.com/office/powerpoint/2010/main" val="309158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5943600" cy="7171194"/>
          </a:xfrm>
          <a:prstGeom prst="rect">
            <a:avLst/>
          </a:prstGeom>
          <a:noFill/>
        </p:spPr>
        <p:txBody>
          <a:bodyPr wrap="square" rtlCol="0">
            <a:spAutoFit/>
          </a:bodyPr>
          <a:lstStyle/>
          <a:p>
            <a:pPr algn="ctr"/>
            <a:r>
              <a:rPr lang="en-US" sz="2800" b="1" u="sng" dirty="0" smtClean="0"/>
              <a:t>Writing Questions for Paired Passages</a:t>
            </a:r>
          </a:p>
          <a:p>
            <a:pPr algn="ctr"/>
            <a:endParaRPr lang="en-US" dirty="0"/>
          </a:p>
          <a:p>
            <a:r>
              <a:rPr lang="en-US" dirty="0" smtClean="0"/>
              <a:t>This activity can be used for Professional Development or during a PLC.  This is an activity to be done by teachers               (not students).</a:t>
            </a:r>
          </a:p>
          <a:p>
            <a:endParaRPr lang="en-US" dirty="0"/>
          </a:p>
          <a:p>
            <a:r>
              <a:rPr lang="en-US" dirty="0" smtClean="0"/>
              <a:t>This activity is </a:t>
            </a:r>
            <a:r>
              <a:rPr lang="en-US" b="1" dirty="0" smtClean="0"/>
              <a:t>time consuming </a:t>
            </a:r>
            <a:r>
              <a:rPr lang="en-US" dirty="0" smtClean="0"/>
              <a:t>but extremely valuable for understanding how questions in paired passages support</a:t>
            </a:r>
          </a:p>
          <a:p>
            <a:r>
              <a:rPr lang="en-US" dirty="0" smtClean="0"/>
              <a:t>a final performance task (PT) and how to write those questions.</a:t>
            </a:r>
          </a:p>
          <a:p>
            <a:endParaRPr lang="en-US" dirty="0"/>
          </a:p>
          <a:p>
            <a:r>
              <a:rPr lang="en-US" dirty="0" smtClean="0"/>
              <a:t>Questions should be pre-written before instruction.</a:t>
            </a:r>
          </a:p>
          <a:p>
            <a:endParaRPr lang="en-US" dirty="0"/>
          </a:p>
          <a:p>
            <a:r>
              <a:rPr lang="en-US" dirty="0" smtClean="0"/>
              <a:t>Performance Tasks can involve several sources (more than the two provided in this example).  This is a simplified version to focus on writing questions.</a:t>
            </a:r>
          </a:p>
          <a:p>
            <a:endParaRPr lang="en-US" dirty="0"/>
          </a:p>
          <a:p>
            <a:r>
              <a:rPr lang="en-US" dirty="0" smtClean="0"/>
              <a:t>This model insures text-dependent questions for standards  RL and RI.1.   </a:t>
            </a:r>
          </a:p>
          <a:p>
            <a:endParaRPr lang="en-US" dirty="0"/>
          </a:p>
          <a:p>
            <a:r>
              <a:rPr lang="en-US" dirty="0" smtClean="0"/>
              <a:t>Other standards should be addressed if understanding the passages selected require the skills and knowledge of specific standards.</a:t>
            </a:r>
          </a:p>
          <a:p>
            <a:endParaRPr lang="en-US" dirty="0" smtClean="0"/>
          </a:p>
          <a:p>
            <a:endParaRPr lang="en-US" dirty="0"/>
          </a:p>
        </p:txBody>
      </p:sp>
    </p:spTree>
    <p:extLst>
      <p:ext uri="{BB962C8B-B14F-4D97-AF65-F5344CB8AC3E}">
        <p14:creationId xmlns:p14="http://schemas.microsoft.com/office/powerpoint/2010/main" val="325675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5562600" cy="7478970"/>
          </a:xfrm>
          <a:prstGeom prst="rect">
            <a:avLst/>
          </a:prstGeom>
          <a:noFill/>
        </p:spPr>
        <p:txBody>
          <a:bodyPr wrap="square" rtlCol="0">
            <a:spAutoFit/>
          </a:bodyPr>
          <a:lstStyle/>
          <a:p>
            <a:pPr algn="ctr"/>
            <a:r>
              <a:rPr lang="en-US" sz="1600" b="1" u="sng" dirty="0" smtClean="0"/>
              <a:t>Paired Passages Supporting a Performance Task</a:t>
            </a:r>
          </a:p>
          <a:p>
            <a:endParaRPr lang="en-US" sz="1600" dirty="0"/>
          </a:p>
          <a:p>
            <a:pPr marL="342900" indent="-342900">
              <a:buAutoNum type="arabicPeriod"/>
            </a:pPr>
            <a:r>
              <a:rPr lang="en-US" sz="1600" dirty="0" smtClean="0"/>
              <a:t>Find two passages you feel have a connection. Read </a:t>
            </a:r>
            <a:r>
              <a:rPr lang="en-US" sz="1600" dirty="0" smtClean="0"/>
              <a:t>both paired passages.</a:t>
            </a:r>
          </a:p>
          <a:p>
            <a:pPr marL="342900" indent="-342900">
              <a:buAutoNum type="arabicPeriod"/>
            </a:pPr>
            <a:endParaRPr lang="en-US" sz="1600" dirty="0" smtClean="0"/>
          </a:p>
          <a:p>
            <a:pPr marL="342900" indent="-342900">
              <a:buAutoNum type="arabicPeriod"/>
            </a:pPr>
            <a:r>
              <a:rPr lang="en-US" sz="1600" dirty="0" smtClean="0"/>
              <a:t>How do the passages connect?  It could be content (about the same topic), context (they both share similar situations) or concept (they both support a concept such as; “How to People Handle Challenge?”)</a:t>
            </a:r>
          </a:p>
          <a:p>
            <a:pPr marL="342900" indent="-342900">
              <a:buAutoNum type="arabicPeriod"/>
            </a:pPr>
            <a:endParaRPr lang="en-US" sz="1600" dirty="0" smtClean="0"/>
          </a:p>
          <a:p>
            <a:pPr marL="342900" indent="-342900">
              <a:buAutoNum type="arabicPeriod"/>
            </a:pPr>
            <a:r>
              <a:rPr lang="en-US" sz="1600" dirty="0" smtClean="0"/>
              <a:t>Write a Central Insight Statement that show how the passages connect </a:t>
            </a:r>
          </a:p>
          <a:p>
            <a:pPr marL="346075" indent="-346075"/>
            <a:r>
              <a:rPr lang="en-US" sz="1600" dirty="0"/>
              <a:t> </a:t>
            </a:r>
            <a:r>
              <a:rPr lang="en-US" sz="1600" dirty="0" smtClean="0"/>
              <a:t>     </a:t>
            </a:r>
            <a:r>
              <a:rPr lang="en-US" sz="1600" b="1" i="1" dirty="0" smtClean="0"/>
              <a:t> a.  example:  </a:t>
            </a:r>
            <a:r>
              <a:rPr lang="en-US" sz="1600" dirty="0" smtClean="0"/>
              <a:t>The Soldiers in the American Revolution had to find New Ways to </a:t>
            </a:r>
            <a:r>
              <a:rPr lang="en-US" sz="1600" dirty="0" smtClean="0"/>
              <a:t>Fight.</a:t>
            </a:r>
            <a:endParaRPr lang="en-US" sz="1600" dirty="0" smtClean="0"/>
          </a:p>
          <a:p>
            <a:pPr marL="346075" indent="-346075"/>
            <a:endParaRPr lang="en-US" sz="1600" dirty="0" smtClean="0"/>
          </a:p>
          <a:p>
            <a:pPr marL="346075" indent="-346075"/>
            <a:r>
              <a:rPr lang="en-US" sz="1600" dirty="0"/>
              <a:t> </a:t>
            </a:r>
            <a:r>
              <a:rPr lang="en-US" sz="1600" dirty="0" smtClean="0"/>
              <a:t>     “Morph” the Central Insight Statement into a </a:t>
            </a:r>
            <a:r>
              <a:rPr lang="en-US" sz="1600" b="1" dirty="0" smtClean="0"/>
              <a:t>Deep Understanding</a:t>
            </a:r>
            <a:r>
              <a:rPr lang="en-US" sz="1600" dirty="0" smtClean="0"/>
              <a:t> or shared Insight that can reach across content</a:t>
            </a:r>
            <a:r>
              <a:rPr lang="en-US" sz="1600" dirty="0" smtClean="0"/>
              <a:t>.</a:t>
            </a:r>
          </a:p>
          <a:p>
            <a:pPr marL="346075" indent="-346075"/>
            <a:endParaRPr lang="en-US" sz="1600" dirty="0" smtClean="0"/>
          </a:p>
          <a:p>
            <a:pPr marL="346075" indent="-346075"/>
            <a:r>
              <a:rPr lang="en-US" sz="1600" dirty="0"/>
              <a:t> </a:t>
            </a:r>
            <a:r>
              <a:rPr lang="en-US" sz="1600" dirty="0" smtClean="0"/>
              <a:t>      </a:t>
            </a:r>
            <a:r>
              <a:rPr lang="en-US" sz="1600" b="1" i="1" dirty="0" smtClean="0"/>
              <a:t>b.  example</a:t>
            </a:r>
            <a:r>
              <a:rPr lang="en-US" sz="1600" dirty="0" smtClean="0"/>
              <a:t>:  When People are in Difficult Situations </a:t>
            </a:r>
            <a:r>
              <a:rPr lang="en-US" sz="1600" dirty="0"/>
              <a:t>T</a:t>
            </a:r>
            <a:r>
              <a:rPr lang="en-US" sz="1600" dirty="0" smtClean="0"/>
              <a:t>hey Must Make Hard Choices.  </a:t>
            </a:r>
          </a:p>
          <a:p>
            <a:pPr marL="346075" indent="-346075"/>
            <a:endParaRPr lang="en-US" sz="1600" dirty="0"/>
          </a:p>
          <a:p>
            <a:pPr marL="346075" indent="-346075"/>
            <a:r>
              <a:rPr lang="en-US" sz="1600" dirty="0" smtClean="0"/>
              <a:t>      </a:t>
            </a:r>
            <a:r>
              <a:rPr lang="en-US" sz="1600" dirty="0" smtClean="0"/>
              <a:t> Now </a:t>
            </a:r>
            <a:r>
              <a:rPr lang="en-US" sz="1600" dirty="0" smtClean="0"/>
              <a:t>use the </a:t>
            </a:r>
            <a:r>
              <a:rPr lang="en-US" sz="1600" b="1" dirty="0" smtClean="0"/>
              <a:t>Deep Understanding </a:t>
            </a:r>
            <a:r>
              <a:rPr lang="en-US" sz="1600" dirty="0" smtClean="0"/>
              <a:t>to write a Performance Task with an authentic </a:t>
            </a:r>
            <a:r>
              <a:rPr lang="en-US" sz="1600" dirty="0" smtClean="0"/>
              <a:t>purpose that includes the content topic:</a:t>
            </a:r>
          </a:p>
          <a:p>
            <a:pPr marL="346075" indent="-346075"/>
            <a:endParaRPr lang="en-US" sz="1600" dirty="0" smtClean="0"/>
          </a:p>
          <a:p>
            <a:pPr marL="346075" indent="-346075"/>
            <a:r>
              <a:rPr lang="en-US" sz="1600" b="1" i="1" dirty="0"/>
              <a:t> </a:t>
            </a:r>
            <a:r>
              <a:rPr lang="en-US" sz="1600" b="1" i="1" dirty="0" smtClean="0"/>
              <a:t>     c.  </a:t>
            </a:r>
            <a:r>
              <a:rPr lang="en-US" sz="1600" b="1" i="1" dirty="0"/>
              <a:t>e</a:t>
            </a:r>
            <a:r>
              <a:rPr lang="en-US" sz="1600" b="1" i="1" dirty="0" smtClean="0"/>
              <a:t>xample</a:t>
            </a:r>
            <a:r>
              <a:rPr lang="en-US" sz="1600" dirty="0" smtClean="0"/>
              <a:t>:  You are writing an informational report how the soldiers in the American Revolution handled difficult situations.  What hard choices did they have to make?  Use details from the text to support your report.</a:t>
            </a:r>
            <a:endParaRPr lang="en-US" sz="1600" dirty="0"/>
          </a:p>
        </p:txBody>
      </p:sp>
    </p:spTree>
    <p:extLst>
      <p:ext uri="{BB962C8B-B14F-4D97-AF65-F5344CB8AC3E}">
        <p14:creationId xmlns:p14="http://schemas.microsoft.com/office/powerpoint/2010/main" val="855962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5562600" cy="7232749"/>
          </a:xfrm>
          <a:prstGeom prst="rect">
            <a:avLst/>
          </a:prstGeom>
          <a:noFill/>
        </p:spPr>
        <p:txBody>
          <a:bodyPr wrap="square" rtlCol="0">
            <a:spAutoFit/>
          </a:bodyPr>
          <a:lstStyle/>
          <a:p>
            <a:pPr algn="ctr"/>
            <a:r>
              <a:rPr lang="en-US" sz="1600" b="1" u="sng" dirty="0" smtClean="0"/>
              <a:t>Paired Passages Supporting a Performance Task</a:t>
            </a:r>
          </a:p>
          <a:p>
            <a:endParaRPr lang="en-US" sz="1600" dirty="0"/>
          </a:p>
          <a:p>
            <a:pPr marL="342900" indent="-342900">
              <a:buAutoNum type="arabicPeriod" startAt="4"/>
            </a:pPr>
            <a:r>
              <a:rPr lang="en-US" sz="1600" dirty="0" smtClean="0"/>
              <a:t>After you have written your Performance Task, re-read each passage by paragraph or section.  After each section write a Major Point Statement.  This statement is the main idea of the paragraph.  Do this for each paragraph or section.</a:t>
            </a:r>
          </a:p>
          <a:p>
            <a:pPr marL="342900" indent="-342900">
              <a:buAutoNum type="arabicPeriod" startAt="4"/>
            </a:pPr>
            <a:endParaRPr lang="en-US" sz="1600" dirty="0"/>
          </a:p>
          <a:p>
            <a:pPr marL="346075" indent="-346075"/>
            <a:r>
              <a:rPr lang="en-US" sz="1600" dirty="0" smtClean="0"/>
              <a:t>      The Major Point Statements must support or enhance  the Performance Task.</a:t>
            </a:r>
          </a:p>
          <a:p>
            <a:pPr marL="284163"/>
            <a:endParaRPr lang="en-US" sz="1600" dirty="0" smtClean="0"/>
          </a:p>
          <a:p>
            <a:pPr marL="342900" indent="-342900">
              <a:buAutoNum type="arabicPeriod" startAt="5"/>
            </a:pPr>
            <a:r>
              <a:rPr lang="en-US" sz="1600" dirty="0" smtClean="0"/>
              <a:t>After you have written a Major Point (main idea) Statement for each paragraph or section, go back and write 2-3 key details that support each Major Point Statement.</a:t>
            </a:r>
          </a:p>
          <a:p>
            <a:pPr marL="342900" indent="-342900">
              <a:buAutoNum type="arabicPeriod" startAt="5"/>
            </a:pPr>
            <a:endParaRPr lang="en-US" sz="1600" dirty="0"/>
          </a:p>
          <a:p>
            <a:pPr marL="342900" indent="-342900">
              <a:buAutoNum type="arabicPeriod" startAt="5"/>
            </a:pPr>
            <a:r>
              <a:rPr lang="en-US" sz="1600" dirty="0" smtClean="0"/>
              <a:t>You are ready now to write selected and constructed response questions that will support a Performance Task.  Students can use their responses as sources to complete the final Performance Task, because each response supports the Performance Task.</a:t>
            </a:r>
          </a:p>
          <a:p>
            <a:pPr marL="342900" indent="-342900">
              <a:buAutoNum type="arabicPeriod" startAt="5"/>
            </a:pPr>
            <a:endParaRPr lang="en-US" sz="1600" dirty="0"/>
          </a:p>
          <a:p>
            <a:r>
              <a:rPr lang="en-US" sz="1600" dirty="0" smtClean="0"/>
              <a:t>Central Insight Statement:  Main Idea – </a:t>
            </a:r>
            <a:r>
              <a:rPr lang="en-US" sz="1600" b="1" dirty="0" smtClean="0">
                <a:solidFill>
                  <a:srgbClr val="C00000"/>
                </a:solidFill>
              </a:rPr>
              <a:t>Morphs</a:t>
            </a:r>
            <a:r>
              <a:rPr lang="en-US" sz="1600" dirty="0" smtClean="0"/>
              <a:t> into a Deep Understanding which </a:t>
            </a:r>
            <a:r>
              <a:rPr lang="en-US" sz="1600" dirty="0" smtClean="0"/>
              <a:t>helps you create a </a:t>
            </a:r>
            <a:r>
              <a:rPr lang="en-US" sz="1600" dirty="0" smtClean="0"/>
              <a:t>Performance </a:t>
            </a:r>
            <a:r>
              <a:rPr lang="en-US" sz="1600" dirty="0" smtClean="0"/>
              <a:t>Task that is supported by all questions.</a:t>
            </a:r>
            <a:endParaRPr lang="en-US" sz="1600" dirty="0" smtClean="0"/>
          </a:p>
          <a:p>
            <a:endParaRPr lang="en-US" sz="1600" dirty="0"/>
          </a:p>
          <a:p>
            <a:r>
              <a:rPr lang="en-US" sz="1600" dirty="0" smtClean="0"/>
              <a:t>Major Point Statements:  Main Idea of each paragraph or section.  These can be used to write </a:t>
            </a:r>
            <a:r>
              <a:rPr lang="en-US" sz="1600" b="1" dirty="0" smtClean="0"/>
              <a:t>constructed responses</a:t>
            </a:r>
            <a:r>
              <a:rPr lang="en-US" sz="1600" dirty="0" smtClean="0"/>
              <a:t>.</a:t>
            </a:r>
          </a:p>
          <a:p>
            <a:endParaRPr lang="en-US" sz="1600" dirty="0"/>
          </a:p>
          <a:p>
            <a:r>
              <a:rPr lang="en-US" sz="1600" dirty="0" smtClean="0"/>
              <a:t>Key Details:  Support each paragraph’s main idea.  These can be used to write </a:t>
            </a:r>
            <a:r>
              <a:rPr lang="en-US" sz="1600" b="1" dirty="0" smtClean="0"/>
              <a:t>selected responses</a:t>
            </a:r>
            <a:r>
              <a:rPr lang="en-US" sz="1600" dirty="0" smtClean="0"/>
              <a:t>.</a:t>
            </a:r>
          </a:p>
        </p:txBody>
      </p:sp>
    </p:spTree>
    <p:extLst>
      <p:ext uri="{BB962C8B-B14F-4D97-AF65-F5344CB8AC3E}">
        <p14:creationId xmlns:p14="http://schemas.microsoft.com/office/powerpoint/2010/main" val="70054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3547261"/>
              </p:ext>
            </p:extLst>
          </p:nvPr>
        </p:nvGraphicFramePr>
        <p:xfrm>
          <a:off x="36011" y="76200"/>
          <a:ext cx="6786431" cy="8208555"/>
        </p:xfrm>
        <a:graphic>
          <a:graphicData uri="http://schemas.openxmlformats.org/drawingml/2006/table">
            <a:tbl>
              <a:tblPr firstRow="1" bandRow="1">
                <a:tableStyleId>{5940675A-B579-460E-94D1-54222C63F5DA}</a:tableStyleId>
              </a:tblPr>
              <a:tblGrid>
                <a:gridCol w="3392992"/>
                <a:gridCol w="116840"/>
                <a:gridCol w="3276599"/>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t>Creating Text Dependent Questions for Paired Texts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u="sng" dirty="0" smtClean="0"/>
                        <a:t>Text 1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t>Creating Text Dependent Questions for Paired Texts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u="sng" dirty="0" smtClean="0"/>
                        <a:t>Text 2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tcPr>
                </a:tc>
              </a:tr>
              <a:tr h="46736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0" u="sng" dirty="0" smtClean="0"/>
                        <a:t>Shared Central Insight</a:t>
                      </a:r>
                      <a:r>
                        <a:rPr lang="en-US" sz="1100" i="0" u="sng" baseline="0" dirty="0" smtClean="0"/>
                        <a:t> Statement</a:t>
                      </a:r>
                      <a:r>
                        <a:rPr lang="en-US" sz="1100" i="0" baseline="0" dirty="0" smtClean="0"/>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is the common central insight from both texts?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l"/>
                      <a:endParaRPr lang="en-US" sz="900" baseline="0" dirty="0" smtClean="0"/>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30915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0" u="sng" baseline="0" dirty="0" smtClean="0"/>
                        <a:t>Deep Understanding</a:t>
                      </a:r>
                      <a:r>
                        <a:rPr lang="en-US" sz="1000" i="0" u="none" baseline="0" dirty="0" smtClean="0"/>
                        <a:t>:  What understanding move across content?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r>
              <a:tr h="30915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0" u="sng" baseline="0" dirty="0" smtClean="0"/>
                        <a:t>Final Performance Task </a:t>
                      </a:r>
                      <a:r>
                        <a:rPr lang="en-US" sz="1000" i="0" baseline="0" dirty="0" smtClean="0"/>
                        <a:t>(authentic task):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r>
              <a:tr h="370840">
                <a:tc gridSpan="3">
                  <a:txBody>
                    <a:bodyPr/>
                    <a:lstStyle/>
                    <a:p>
                      <a:pPr algn="l"/>
                      <a:r>
                        <a:rPr lang="en-US" sz="900" b="1" u="sng" dirty="0" smtClean="0"/>
                        <a:t>Major Points</a:t>
                      </a:r>
                      <a:r>
                        <a:rPr lang="en-US" sz="900" dirty="0" smtClean="0"/>
                        <a:t>:  What major points in </a:t>
                      </a:r>
                      <a:r>
                        <a:rPr lang="en-US" sz="900" u="sng" dirty="0" smtClean="0"/>
                        <a:t>each section</a:t>
                      </a:r>
                      <a:r>
                        <a:rPr lang="en-US" sz="900" u="none" dirty="0" smtClean="0"/>
                        <a:t> </a:t>
                      </a:r>
                      <a:r>
                        <a:rPr lang="en-US" sz="900" dirty="0" smtClean="0"/>
                        <a:t>of the texts (or various stimuli) support</a:t>
                      </a:r>
                      <a:r>
                        <a:rPr lang="en-US" sz="900" baseline="0" dirty="0" smtClean="0"/>
                        <a:t> the central insight?   Number each section of each text.</a:t>
                      </a:r>
                      <a:endParaRPr lang="en-US" sz="9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c hMerge="1">
                  <a:txBody>
                    <a:bodyPr/>
                    <a:lstStyle/>
                    <a:p>
                      <a:endParaRPr lang="en-US"/>
                    </a:p>
                  </a:txBody>
                  <a:tcPr/>
                </a:tc>
                <a:tc hMerge="1">
                  <a:txBody>
                    <a:bodyPr/>
                    <a:lstStyle/>
                    <a:p>
                      <a:pPr algn="l"/>
                      <a:endParaRPr lang="en-US" sz="9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r>
              <a:tr h="368531">
                <a:tc>
                  <a:txBody>
                    <a:bodyPr/>
                    <a:lstStyle/>
                    <a:p>
                      <a:pPr algn="l"/>
                      <a:r>
                        <a:rPr lang="en-US" sz="900" b="0" i="1" u="sng" dirty="0" smtClean="0"/>
                        <a:t>Section 1 Major Point Statement</a:t>
                      </a:r>
                    </a:p>
                    <a:p>
                      <a:pPr algn="l"/>
                      <a:endParaRPr lang="en-US" sz="900" b="0" i="1"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gridSpan="2">
                  <a:txBody>
                    <a:bodyPr/>
                    <a:lstStyle/>
                    <a:p>
                      <a:pPr algn="l"/>
                      <a:r>
                        <a:rPr lang="en-US" sz="900" b="0" i="1" u="sng" dirty="0" smtClean="0"/>
                        <a:t>Section 1 Major Point Statement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hMerge="1">
                  <a:txBody>
                    <a:bodyPr/>
                    <a:lstStyle/>
                    <a:p>
                      <a:pPr algn="l"/>
                      <a:endParaRPr lang="en-US" sz="900" b="0" i="1" u="sng"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r>
              <a:tr h="586509">
                <a:tc>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algn="l"/>
                      <a:r>
                        <a:rPr lang="en-US" sz="900" b="0" i="1" u="sng" dirty="0" smtClean="0"/>
                        <a:t>Section 2 Major Point Statement</a:t>
                      </a:r>
                    </a:p>
                    <a:p>
                      <a:pPr algn="l"/>
                      <a:endParaRPr lang="en-US" sz="900" b="0" i="0" u="none" dirty="0" smtClean="0"/>
                    </a:p>
                    <a:p>
                      <a:pPr algn="l"/>
                      <a:endParaRPr lang="en-US" sz="900" b="0" i="0" u="none"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gridSpan="2">
                  <a:txBody>
                    <a:bodyPr/>
                    <a:lstStyle/>
                    <a:p>
                      <a:pPr algn="l"/>
                      <a:r>
                        <a:rPr lang="en-US" sz="900" b="0" i="1" u="sng" dirty="0" smtClean="0"/>
                        <a:t>Section 2 Major Point Statement</a:t>
                      </a:r>
                    </a:p>
                    <a:p>
                      <a:pPr algn="l"/>
                      <a:endParaRPr lang="en-US" sz="900" b="0" i="0" u="none"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pPr algn="l"/>
                      <a:endParaRPr lang="en-US" sz="900" b="0" i="0" u="none"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r>
              <a:tr h="693189">
                <a:tc>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406400">
                <a:tc>
                  <a:txBody>
                    <a:bodyPr/>
                    <a:lstStyle/>
                    <a:p>
                      <a:pPr algn="l"/>
                      <a:r>
                        <a:rPr lang="en-US" sz="900" b="0" i="1" u="sng" dirty="0" smtClean="0"/>
                        <a:t>Section 3 Major Point Statement</a:t>
                      </a:r>
                    </a:p>
                    <a:p>
                      <a:pPr algn="l"/>
                      <a:endParaRPr lang="en-US" sz="900" b="0" i="1" u="sng" dirty="0" smtClean="0"/>
                    </a:p>
                    <a:p>
                      <a:pPr algn="l"/>
                      <a:endParaRPr lang="en-US" sz="900" b="0" i="1"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gridSpan="2">
                  <a:txBody>
                    <a:bodyPr/>
                    <a:lstStyle/>
                    <a:p>
                      <a:pPr algn="l"/>
                      <a:r>
                        <a:rPr lang="en-US" sz="900" b="0" i="1" u="sng" dirty="0" smtClean="0"/>
                        <a:t>Section 3 Major Point Statement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pPr algn="l"/>
                      <a:endParaRPr lang="en-US" sz="900" b="0" i="1" u="sng"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r>
              <a:tr h="740955">
                <a:tc>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algn="l"/>
                      <a:r>
                        <a:rPr lang="en-US" sz="900" b="0" i="1" u="sng" dirty="0" smtClean="0"/>
                        <a:t>Section 4 Major Point Statement</a:t>
                      </a:r>
                    </a:p>
                    <a:p>
                      <a:pPr algn="l"/>
                      <a:endParaRPr lang="en-US" sz="900" b="0" i="1" u="sng" dirty="0" smtClean="0"/>
                    </a:p>
                    <a:p>
                      <a:pPr algn="l"/>
                      <a:endParaRPr lang="en-US" sz="900" b="0" i="1"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1" u="sng" dirty="0" smtClean="0"/>
                        <a:t>Section 4 Major Point Statement</a:t>
                      </a:r>
                    </a:p>
                    <a:p>
                      <a:pPr algn="l"/>
                      <a:endParaRPr lang="en-US" sz="900" b="0" i="0" u="non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mpd="sng">
                      <a:noFill/>
                    </a:lnB>
                  </a:tcPr>
                </a:tc>
                <a:tc hMerge="1">
                  <a:txBody>
                    <a:bodyPr/>
                    <a:lstStyle/>
                    <a:p>
                      <a:pPr algn="l"/>
                      <a:endParaRPr lang="en-US" sz="900" b="0" i="0" u="non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mpd="sng">
                      <a:noFill/>
                    </a:lnB>
                  </a:tcPr>
                </a:tc>
              </a:tr>
              <a:tr h="812800">
                <a:tc>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900" b="1" u="sng" baseline="0" dirty="0" smtClean="0"/>
                        <a:t>Key Details</a:t>
                      </a:r>
                      <a:r>
                        <a:rPr lang="en-US" sz="900" baseline="0" dirty="0" smtClean="0"/>
                        <a:t>:  What key details support the Major Point Statement?</a:t>
                      </a:r>
                    </a:p>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c hMerge="1">
                  <a:txBody>
                    <a:bodyPr/>
                    <a:lstStyle/>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r>
              <a:tr h="370840">
                <a:tc>
                  <a:txBody>
                    <a:bodyPr/>
                    <a:lstStyle/>
                    <a:p>
                      <a:pPr algn="l"/>
                      <a:r>
                        <a:rPr lang="en-US" sz="900" b="0" i="1" u="sng" dirty="0" smtClean="0"/>
                        <a:t>Section 5 Major Point Statement</a:t>
                      </a:r>
                    </a:p>
                    <a:p>
                      <a:pPr algn="l"/>
                      <a:endParaRPr lang="en-US" sz="900" b="0" i="1"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1" u="sng" dirty="0" smtClean="0"/>
                        <a:t>Section 5 Major Point Statement</a:t>
                      </a:r>
                    </a:p>
                    <a:p>
                      <a:pPr algn="l"/>
                      <a:endParaRPr lang="en-US" sz="900" b="0" i="0" u="none" dirty="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c hMerge="1">
                  <a:txBody>
                    <a:bodyPr/>
                    <a:lstStyle/>
                    <a:p>
                      <a:pPr algn="l"/>
                      <a:endParaRPr lang="en-US" sz="900" b="0" i="0" u="none" dirty="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r>
              <a:tr h="782320">
                <a:tc>
                  <a:txBody>
                    <a:bodyPr/>
                    <a:lstStyle/>
                    <a:p>
                      <a:pPr algn="l">
                        <a:buFont typeface="Arial" pitchFamily="34" charset="0"/>
                        <a:buNone/>
                      </a:pPr>
                      <a:r>
                        <a:rPr lang="en-US" sz="900" b="1" u="sng" baseline="0" dirty="0" smtClean="0"/>
                        <a:t>Key Details</a:t>
                      </a:r>
                      <a:r>
                        <a:rPr lang="en-US" sz="900" baseline="0" dirty="0" smtClean="0"/>
                        <a:t>:  What key details support the Major Point Statement?</a:t>
                      </a:r>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p>
                      <a:pPr algn="l">
                        <a:buFont typeface="Arial" pitchFamily="34" charset="0"/>
                        <a:buNone/>
                      </a:pPr>
                      <a:endParaRPr lang="en-US" sz="9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900" b="1" u="sng" baseline="0" dirty="0" smtClean="0"/>
                        <a:t>Key Details</a:t>
                      </a:r>
                      <a:r>
                        <a:rPr lang="en-US" sz="900" baseline="0" dirty="0" smtClean="0"/>
                        <a:t>:  What key details support the Major Point Statement?</a:t>
                      </a:r>
                    </a:p>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tcPr>
                </a:tc>
                <a:tc hMerge="1">
                  <a:txBody>
                    <a:bodyPr/>
                    <a:lstStyle/>
                    <a:p>
                      <a:pPr algn="l">
                        <a:buFont typeface="Arial" pitchFamily="34" charset="0"/>
                        <a:buChar char="•"/>
                      </a:pPr>
                      <a:endParaRPr lang="en-US" sz="9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tcPr>
                </a:tc>
              </a:tr>
            </a:tbl>
          </a:graphicData>
        </a:graphic>
      </p:graphicFrame>
    </p:spTree>
    <p:extLst>
      <p:ext uri="{BB962C8B-B14F-4D97-AF65-F5344CB8AC3E}">
        <p14:creationId xmlns:p14="http://schemas.microsoft.com/office/powerpoint/2010/main" val="375005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5943600" cy="1200329"/>
          </a:xfrm>
          <a:prstGeom prst="rect">
            <a:avLst/>
          </a:prstGeom>
          <a:noFill/>
        </p:spPr>
        <p:txBody>
          <a:bodyPr wrap="square" rtlCol="0">
            <a:spAutoFit/>
          </a:bodyPr>
          <a:lstStyle/>
          <a:p>
            <a:r>
              <a:rPr lang="en-US" dirty="0" smtClean="0"/>
              <a:t>The following example has:</a:t>
            </a:r>
          </a:p>
          <a:p>
            <a:endParaRPr lang="en-US" dirty="0" smtClean="0"/>
          </a:p>
          <a:p>
            <a:pPr marL="285750" indent="-285750">
              <a:buFont typeface="Arial" panose="020B0604020202020204" pitchFamily="34" charset="0"/>
              <a:buChar char="•"/>
            </a:pPr>
            <a:r>
              <a:rPr lang="en-US" dirty="0" smtClean="0"/>
              <a:t>two paired passages </a:t>
            </a:r>
          </a:p>
          <a:p>
            <a:pPr marL="285750" indent="-285750">
              <a:buFont typeface="Arial" panose="020B0604020202020204" pitchFamily="34" charset="0"/>
              <a:buChar char="•"/>
            </a:pPr>
            <a:r>
              <a:rPr lang="en-US" dirty="0" smtClean="0"/>
              <a:t>a completed </a:t>
            </a:r>
            <a:r>
              <a:rPr lang="en-US" i="1" dirty="0" smtClean="0"/>
              <a:t>Pairing Passages for Questions </a:t>
            </a:r>
            <a:r>
              <a:rPr lang="en-US" dirty="0" smtClean="0"/>
              <a:t>template.</a:t>
            </a:r>
            <a:endParaRPr lang="en-US" dirty="0"/>
          </a:p>
        </p:txBody>
      </p:sp>
    </p:spTree>
    <p:extLst>
      <p:ext uri="{BB962C8B-B14F-4D97-AF65-F5344CB8AC3E}">
        <p14:creationId xmlns:p14="http://schemas.microsoft.com/office/powerpoint/2010/main" val="277753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49169" name="Rectangle 17"/>
          <p:cNvSpPr>
            <a:spLocks noChangeArrowheads="1"/>
          </p:cNvSpPr>
          <p:nvPr/>
        </p:nvSpPr>
        <p:spPr bwMode="auto">
          <a:xfrm>
            <a:off x="468260" y="680695"/>
            <a:ext cx="5857875" cy="7640953"/>
          </a:xfrm>
          <a:prstGeom prst="rect">
            <a:avLst/>
          </a:prstGeom>
          <a:noFill/>
          <a:ln w="9525">
            <a:noFill/>
            <a:miter lim="800000"/>
            <a:headEnd/>
            <a:tailEnd/>
          </a:ln>
          <a:effectLst/>
        </p:spPr>
        <p:txBody>
          <a:bodyPr vert="horz" wrap="square" lIns="84216" tIns="42108" rIns="84216" bIns="42108" numCol="1" anchor="ctr" anchorCtr="0" compatLnSpc="1">
            <a:prstTxWarp prst="textNoShape">
              <a:avLst/>
            </a:prstTxWarp>
            <a:spAutoFit/>
          </a:bodyPr>
          <a:lstStyle/>
          <a:p>
            <a:pPr algn="ctr" defTabSz="842162" fontAlgn="base">
              <a:spcBef>
                <a:spcPct val="0"/>
              </a:spcBef>
              <a:spcAft>
                <a:spcPct val="0"/>
              </a:spcAft>
            </a:pPr>
            <a:r>
              <a:rPr lang="en-US" sz="2200" b="1" u="sng" dirty="0">
                <a:latin typeface="Calibri" pitchFamily="34" charset="0"/>
                <a:ea typeface="Calibri" pitchFamily="34" charset="0"/>
                <a:cs typeface="Times New Roman" pitchFamily="18" charset="0"/>
              </a:rPr>
              <a:t>The Humpback </a:t>
            </a:r>
            <a:r>
              <a:rPr lang="en-US" sz="2200" b="1" u="sng" dirty="0" smtClean="0">
                <a:latin typeface="Calibri" pitchFamily="34" charset="0"/>
                <a:ea typeface="Calibri" pitchFamily="34" charset="0"/>
                <a:cs typeface="Times New Roman" pitchFamily="18" charset="0"/>
              </a:rPr>
              <a:t>Whale (Text 1)</a:t>
            </a:r>
            <a:endParaRPr lang="en-US" sz="1300" b="1" dirty="0">
              <a:latin typeface="Calibri" pitchFamily="34" charset="0"/>
              <a:cs typeface="Times New Roman" pitchFamily="18" charset="0"/>
            </a:endParaRPr>
          </a:p>
          <a:p>
            <a:pPr defTabSz="842162" fontAlgn="base">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r>
              <a:rPr lang="en-US" sz="1500" b="1" u="sng" dirty="0">
                <a:latin typeface="Calibri" pitchFamily="34" charset="0"/>
                <a:ea typeface="Calibri" pitchFamily="34" charset="0"/>
                <a:cs typeface="Times New Roman" pitchFamily="18" charset="0"/>
              </a:rPr>
              <a:t>Section 1</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What weighs about the same as a 50 ton crane? </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The humpback whale!</a:t>
            </a: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The humpback whale is easy to spot.  It is the longest of all whales. Humpback whales can be 40 to 50 feet long and weigh up to 50 tons!</a:t>
            </a: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r>
              <a:rPr lang="en-US" sz="1500" b="1" u="sng" dirty="0">
                <a:latin typeface="Calibri" pitchFamily="34" charset="0"/>
                <a:ea typeface="Calibri" pitchFamily="34" charset="0"/>
                <a:cs typeface="Times New Roman" pitchFamily="18" charset="0"/>
              </a:rPr>
              <a:t>Section 2</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Some people say the humpback whale has wings like a bird!</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But, they are really large flippers.  They are the largest flippers of any whale.</a:t>
            </a: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1500" b="1" u="sng" dirty="0">
              <a:latin typeface="Calibri" pitchFamily="34" charset="0"/>
              <a:ea typeface="Calibri" pitchFamily="34" charset="0"/>
              <a:cs typeface="Times New Roman" pitchFamily="18" charset="0"/>
            </a:endParaRPr>
          </a:p>
          <a:p>
            <a:pPr defTabSz="842162" eaLnBrk="0" fontAlgn="base" hangingPunct="0">
              <a:spcBef>
                <a:spcPct val="0"/>
              </a:spcBef>
              <a:spcAft>
                <a:spcPct val="0"/>
              </a:spcAft>
            </a:pPr>
            <a:r>
              <a:rPr lang="en-US" sz="1500" b="1" u="sng" dirty="0">
                <a:latin typeface="Calibri" pitchFamily="34" charset="0"/>
                <a:ea typeface="Calibri" pitchFamily="34" charset="0"/>
                <a:cs typeface="Times New Roman" pitchFamily="18" charset="0"/>
              </a:rPr>
              <a:t>Section 3</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Do humpback whales really have a hump on their back like a camel?</a:t>
            </a:r>
            <a:endParaRPr lang="en-US" sz="600" dirty="0">
              <a:latin typeface="Arial" pitchFamily="34" charset="0"/>
            </a:endParaRP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When a humpback whale gets ready to dive under the water, it arches its body.   </a:t>
            </a:r>
          </a:p>
          <a:p>
            <a:pPr defTabSz="842162" eaLnBrk="0" fontAlgn="base" hangingPunct="0">
              <a:spcBef>
                <a:spcPct val="0"/>
              </a:spcBef>
              <a:spcAft>
                <a:spcPct val="0"/>
              </a:spcAft>
            </a:pPr>
            <a:r>
              <a:rPr lang="en-US" sz="1300" dirty="0">
                <a:latin typeface="Calibri" pitchFamily="34" charset="0"/>
                <a:ea typeface="Calibri" pitchFamily="34" charset="0"/>
                <a:cs typeface="Times New Roman" pitchFamily="18" charset="0"/>
              </a:rPr>
              <a:t>It only looks like a hump coming out of the water.</a:t>
            </a: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1300" dirty="0">
              <a:latin typeface="Calibri" pitchFamily="34" charset="0"/>
              <a:cs typeface="Times New Roman" pitchFamily="18" charset="0"/>
            </a:endParaRPr>
          </a:p>
          <a:p>
            <a:pPr defTabSz="842162" eaLnBrk="0" fontAlgn="base" hangingPunct="0">
              <a:spcBef>
                <a:spcPct val="0"/>
              </a:spcBef>
              <a:spcAft>
                <a:spcPct val="0"/>
              </a:spcAft>
            </a:pPr>
            <a:endParaRPr lang="en-US" sz="600" dirty="0">
              <a:latin typeface="Arial" pitchFamily="34" charset="0"/>
            </a:endParaRPr>
          </a:p>
        </p:txBody>
      </p:sp>
      <p:pic>
        <p:nvPicPr>
          <p:cNvPr id="49154" name="Picture 37" descr="http://images-partners-tbn.google.com/images?q=tbn:ANd9GcSy-TCLtNizaSpqrxPSvyPPt0QS13UZgAHZ7wLM2-N8lL7lmTb4jtKg1wcz:http://www.bestcoloringpagesforkids.com/wp-content/uploads/2013/07/Camel-Pictures-Coloring-Pages.gif"/>
          <p:cNvPicPr>
            <a:picLocks noChangeAspect="1" noChangeArrowheads="1"/>
          </p:cNvPicPr>
          <p:nvPr/>
        </p:nvPicPr>
        <p:blipFill>
          <a:blip r:embed="rId2" cstate="print">
            <a:clrChange>
              <a:clrFrom>
                <a:srgbClr val="FFFFFF"/>
              </a:clrFrom>
              <a:clrTo>
                <a:srgbClr val="FFFFFF">
                  <a:alpha val="0"/>
                </a:srgbClr>
              </a:clrTo>
            </a:clrChange>
            <a:grayscl/>
          </a:blip>
          <a:srcRect/>
          <a:stretch>
            <a:fillRect/>
          </a:stretch>
        </p:blipFill>
        <p:spPr bwMode="auto">
          <a:xfrm>
            <a:off x="5011431" y="5613793"/>
            <a:ext cx="1245692" cy="1140114"/>
          </a:xfrm>
          <a:prstGeom prst="rect">
            <a:avLst/>
          </a:prstGeom>
          <a:noFill/>
        </p:spPr>
      </p:pic>
      <p:pic>
        <p:nvPicPr>
          <p:cNvPr id="49157" name="Picture 1"/>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1494655" y="1845518"/>
            <a:ext cx="2073176" cy="831273"/>
          </a:xfrm>
          <a:prstGeom prst="rect">
            <a:avLst/>
          </a:prstGeom>
          <a:noFill/>
        </p:spPr>
      </p:pic>
      <p:pic>
        <p:nvPicPr>
          <p:cNvPr id="49158" name="Picture 12"/>
          <p:cNvPicPr>
            <a:picLocks noChangeAspect="1" noChangeArrowheads="1"/>
          </p:cNvPicPr>
          <p:nvPr/>
        </p:nvPicPr>
        <p:blipFill>
          <a:blip r:embed="rId4" cstate="print">
            <a:clrChange>
              <a:clrFrom>
                <a:srgbClr val="FFFFFF"/>
              </a:clrFrom>
              <a:clrTo>
                <a:srgbClr val="FFFFFF">
                  <a:alpha val="0"/>
                </a:srgbClr>
              </a:clrTo>
            </a:clrChange>
            <a:grayscl/>
          </a:blip>
          <a:srcRect/>
          <a:stretch>
            <a:fillRect/>
          </a:stretch>
        </p:blipFill>
        <p:spPr bwMode="auto">
          <a:xfrm>
            <a:off x="3963233" y="1411121"/>
            <a:ext cx="1305223" cy="868795"/>
          </a:xfrm>
          <a:prstGeom prst="rect">
            <a:avLst/>
          </a:prstGeom>
          <a:noFill/>
        </p:spPr>
      </p:pic>
      <p:pic>
        <p:nvPicPr>
          <p:cNvPr id="8" name="Picture 7"/>
          <p:cNvPicPr>
            <a:picLocks noChangeAspect="1"/>
          </p:cNvPicPr>
          <p:nvPr/>
        </p:nvPicPr>
        <p:blipFill>
          <a:blip r:embed="rId5" cstate="print">
            <a:clrChange>
              <a:clrFrom>
                <a:srgbClr val="9FB2C1"/>
              </a:clrFrom>
              <a:clrTo>
                <a:srgbClr val="9FB2C1">
                  <a:alpha val="0"/>
                </a:srgbClr>
              </a:clrTo>
            </a:clrChange>
            <a:grayscl/>
            <a:extLst>
              <a:ext uri="{28A0092B-C50C-407E-A947-70E740481C1C}">
                <a14:useLocalDpi xmlns:a14="http://schemas.microsoft.com/office/drawing/2010/main" val="0"/>
              </a:ext>
            </a:extLst>
          </a:blip>
          <a:srcRect t="26969" r="25035"/>
          <a:stretch>
            <a:fillRect/>
          </a:stretch>
        </p:blipFill>
        <p:spPr bwMode="auto">
          <a:xfrm>
            <a:off x="3568677" y="6446794"/>
            <a:ext cx="1580284" cy="1119953"/>
          </a:xfrm>
          <a:prstGeom prst="rect">
            <a:avLst/>
          </a:prstGeom>
          <a:ln>
            <a:solidFill>
              <a:schemeClr val="tx1"/>
            </a:solidFill>
          </a:ln>
          <a:effectLst>
            <a:outerShdw blurRad="292100" dist="139700" dir="2700000" algn="tl" rotWithShape="0">
              <a:srgbClr val="333333">
                <a:alpha val="65000"/>
              </a:srgbClr>
            </a:outerShdw>
          </a:effectLst>
        </p:spPr>
      </p:pic>
      <p:pic>
        <p:nvPicPr>
          <p:cNvPr id="6" name="Picture 5" descr="A humpback whale breaches in northern B.C."/>
          <p:cNvPicPr>
            <a:picLocks noChangeAspect="1"/>
          </p:cNvPicPr>
          <p:nvPr/>
        </p:nvPicPr>
        <p:blipFill>
          <a:blip r:embed="rId6" cstate="print">
            <a:grayscl/>
            <a:extLst>
              <a:ext uri="{28A0092B-C50C-407E-A947-70E740481C1C}">
                <a14:useLocalDpi xmlns:a14="http://schemas.microsoft.com/office/drawing/2010/main" val="0"/>
              </a:ext>
            </a:extLst>
          </a:blip>
          <a:srcRect l="5654" t="9025" r="24517"/>
          <a:stretch>
            <a:fillRect/>
          </a:stretch>
        </p:blipFill>
        <p:spPr bwMode="auto">
          <a:xfrm>
            <a:off x="2561858" y="3923144"/>
            <a:ext cx="1683570" cy="1156054"/>
          </a:xfrm>
          <a:prstGeom prst="rect">
            <a:avLst/>
          </a:prstGeom>
          <a:ln>
            <a:solidFill>
              <a:schemeClr val="tx1"/>
            </a:solidFill>
          </a:ln>
          <a:effectLst>
            <a:outerShdw blurRad="292100" dist="139700" dir="2700000" algn="tl" rotWithShape="0">
              <a:srgbClr val="333333">
                <a:alpha val="65000"/>
              </a:srgbClr>
            </a:outerShdw>
          </a:effectLst>
        </p:spPr>
      </p:pic>
      <p:pic>
        <p:nvPicPr>
          <p:cNvPr id="49156" name="Picture 49"/>
          <p:cNvPicPr>
            <a:picLocks noChangeAspect="1" noChangeArrowheads="1"/>
          </p:cNvPicPr>
          <p:nvPr/>
        </p:nvPicPr>
        <p:blipFill>
          <a:blip r:embed="rId7" cstate="print">
            <a:clrChange>
              <a:clrFrom>
                <a:srgbClr val="7484A8"/>
              </a:clrFrom>
              <a:clrTo>
                <a:srgbClr val="7484A8">
                  <a:alpha val="0"/>
                </a:srgbClr>
              </a:clrTo>
            </a:clrChange>
            <a:grayscl/>
          </a:blip>
          <a:srcRect t="52859" b="14558"/>
          <a:stretch>
            <a:fillRect/>
          </a:stretch>
        </p:blipFill>
        <p:spPr bwMode="auto">
          <a:xfrm>
            <a:off x="4615844" y="3245119"/>
            <a:ext cx="1684734" cy="398318"/>
          </a:xfrm>
          <a:prstGeom prst="rect">
            <a:avLst/>
          </a:prstGeom>
          <a:noFill/>
        </p:spPr>
      </p:pic>
      <p:sp>
        <p:nvSpPr>
          <p:cNvPr id="2" name="Rectangle 1"/>
          <p:cNvSpPr/>
          <p:nvPr/>
        </p:nvSpPr>
        <p:spPr>
          <a:xfrm>
            <a:off x="428625" y="1222064"/>
            <a:ext cx="6143625" cy="18259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216" tIns="42108" rIns="84216" bIns="42108" rtlCol="0" anchor="ctr"/>
          <a:lstStyle/>
          <a:p>
            <a:pPr algn="ctr"/>
            <a:endParaRPr lang="en-US"/>
          </a:p>
        </p:txBody>
      </p:sp>
      <p:sp>
        <p:nvSpPr>
          <p:cNvPr id="13" name="Rectangle 12"/>
          <p:cNvSpPr/>
          <p:nvPr/>
        </p:nvSpPr>
        <p:spPr>
          <a:xfrm>
            <a:off x="428625" y="3092428"/>
            <a:ext cx="6143625" cy="22167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216" tIns="42108" rIns="84216" bIns="42108" rtlCol="0" anchor="ctr"/>
          <a:lstStyle/>
          <a:p>
            <a:pPr algn="ctr"/>
            <a:endParaRPr lang="en-US"/>
          </a:p>
        </p:txBody>
      </p:sp>
      <p:sp>
        <p:nvSpPr>
          <p:cNvPr id="14" name="Rectangle 13"/>
          <p:cNvSpPr/>
          <p:nvPr/>
        </p:nvSpPr>
        <p:spPr>
          <a:xfrm>
            <a:off x="393834" y="5465475"/>
            <a:ext cx="6143625" cy="22167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216" tIns="42108" rIns="84216" bIns="42108" rtlCol="0" anchor="ctr"/>
          <a:lstStyle/>
          <a:p>
            <a:pPr algn="ctr"/>
            <a:endParaRPr lang="en-US"/>
          </a:p>
        </p:txBody>
      </p:sp>
      <p:sp>
        <p:nvSpPr>
          <p:cNvPr id="15" name="TextBox 14"/>
          <p:cNvSpPr txBox="1"/>
          <p:nvPr/>
        </p:nvSpPr>
        <p:spPr>
          <a:xfrm>
            <a:off x="4929187" y="138546"/>
            <a:ext cx="1643063" cy="209847"/>
          </a:xfrm>
          <a:prstGeom prst="rect">
            <a:avLst/>
          </a:prstGeom>
          <a:noFill/>
        </p:spPr>
        <p:txBody>
          <a:bodyPr wrap="square" lIns="84216" tIns="42108" rIns="84216" bIns="42108" rtlCol="0">
            <a:spAutoFit/>
          </a:bodyPr>
          <a:lstStyle/>
          <a:p>
            <a:pPr algn="r"/>
            <a:r>
              <a:rPr lang="en-US" sz="800" dirty="0"/>
              <a:t>Grade Equivalence   3.9</a:t>
            </a:r>
          </a:p>
        </p:txBody>
      </p:sp>
    </p:spTree>
    <p:extLst>
      <p:ext uri="{BB962C8B-B14F-4D97-AF65-F5344CB8AC3E}">
        <p14:creationId xmlns:p14="http://schemas.microsoft.com/office/powerpoint/2010/main" val="68910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sp>
        <p:nvSpPr>
          <p:cNvPr id="51203" name="Rectangle 3"/>
          <p:cNvSpPr>
            <a:spLocks noChangeArrowheads="1"/>
          </p:cNvSpPr>
          <p:nvPr/>
        </p:nvSpPr>
        <p:spPr bwMode="auto">
          <a:xfrm>
            <a:off x="571500" y="302556"/>
            <a:ext cx="5572125" cy="6856123"/>
          </a:xfrm>
          <a:prstGeom prst="rect">
            <a:avLst/>
          </a:prstGeom>
          <a:noFill/>
          <a:ln w="9525">
            <a:noFill/>
            <a:miter lim="800000"/>
            <a:headEnd/>
            <a:tailEnd/>
          </a:ln>
          <a:effectLst/>
        </p:spPr>
        <p:txBody>
          <a:bodyPr vert="horz" wrap="square" lIns="84216" tIns="42108" rIns="84216" bIns="42108" numCol="1" anchor="ctr" anchorCtr="0" compatLnSpc="1">
            <a:prstTxWarp prst="textNoShape">
              <a:avLst/>
            </a:prstTxWarp>
            <a:spAutoFit/>
          </a:bodyPr>
          <a:lstStyle/>
          <a:p>
            <a:pPr defTabSz="842162" fontAlgn="base">
              <a:spcBef>
                <a:spcPct val="0"/>
              </a:spcBef>
              <a:spcAft>
                <a:spcPct val="0"/>
              </a:spcAft>
            </a:pPr>
            <a:r>
              <a:rPr lang="en-US" sz="1300" b="1" u="sng" dirty="0">
                <a:latin typeface="Calibri" pitchFamily="34" charset="0"/>
                <a:ea typeface="Calibri" pitchFamily="34" charset="0"/>
                <a:cs typeface="Times New Roman" pitchFamily="18" charset="0"/>
              </a:rPr>
              <a:t>Section 4</a:t>
            </a:r>
          </a:p>
          <a:p>
            <a:pPr defTabSz="842162" fontAlgn="base">
              <a:spcBef>
                <a:spcPct val="0"/>
              </a:spcBef>
              <a:spcAft>
                <a:spcPct val="0"/>
              </a:spcAft>
            </a:pPr>
            <a:r>
              <a:rPr lang="en-US" sz="1300" dirty="0">
                <a:latin typeface="Calibri" pitchFamily="34" charset="0"/>
                <a:ea typeface="Calibri" pitchFamily="34" charset="0"/>
                <a:cs typeface="Times New Roman" pitchFamily="18" charset="0"/>
              </a:rPr>
              <a:t>Does a humpback whale have fingerprints like people do?</a:t>
            </a:r>
          </a:p>
          <a:p>
            <a:pPr defTabSz="842162" fontAlgn="base">
              <a:spcBef>
                <a:spcPct val="0"/>
              </a:spcBef>
              <a:spcAft>
                <a:spcPct val="0"/>
              </a:spcAft>
            </a:pPr>
            <a:endParaRPr lang="en-US" sz="1300" dirty="0">
              <a:latin typeface="Calibri" pitchFamily="34" charset="0"/>
              <a:ea typeface="Calibri" pitchFamily="34" charset="0"/>
              <a:cs typeface="Times New Roman" pitchFamily="18" charset="0"/>
            </a:endParaRPr>
          </a:p>
          <a:p>
            <a:r>
              <a:rPr lang="en-US" sz="1300" dirty="0">
                <a:latin typeface="Calibri" pitchFamily="34" charset="0"/>
                <a:ea typeface="Calibri" pitchFamily="34" charset="0"/>
                <a:cs typeface="Times New Roman" pitchFamily="18" charset="0"/>
              </a:rPr>
              <a:t>The humpback whale has a tail with a deep notch. Underneath the tail there are white patches called flukes.  Each whale’s fluke is different than any other whales, just like our fingerprints are different than </a:t>
            </a:r>
            <a:r>
              <a:rPr lang="en-US" sz="1300" dirty="0" smtClean="0">
                <a:latin typeface="Calibri" pitchFamily="34" charset="0"/>
                <a:ea typeface="Calibri" pitchFamily="34" charset="0"/>
                <a:cs typeface="Times New Roman" pitchFamily="18" charset="0"/>
              </a:rPr>
              <a:t>anyone's. </a:t>
            </a:r>
            <a:r>
              <a:rPr lang="en-US" sz="1300" dirty="0">
                <a:latin typeface="Calibri" pitchFamily="34" charset="0"/>
                <a:ea typeface="Calibri" pitchFamily="34" charset="0"/>
                <a:cs typeface="Times New Roman" pitchFamily="18" charset="0"/>
              </a:rPr>
              <a:t>Scientists can recognize different humpback whales by their flukes.</a:t>
            </a: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ea typeface="Calibri" pitchFamily="34" charset="0"/>
              <a:cs typeface="Times New Roman" pitchFamily="18" charset="0"/>
            </a:endParaRPr>
          </a:p>
          <a:p>
            <a:endParaRPr lang="en-US" sz="1300" dirty="0">
              <a:latin typeface="Calibri" pitchFamily="34" charset="0"/>
              <a:cs typeface="Times New Roman" pitchFamily="18" charset="0"/>
            </a:endParaRPr>
          </a:p>
          <a:p>
            <a:endParaRPr lang="en-US" sz="1300" b="1" u="sng" dirty="0">
              <a:latin typeface="Calibri" pitchFamily="34" charset="0"/>
              <a:cs typeface="Times New Roman" pitchFamily="18" charset="0"/>
            </a:endParaRPr>
          </a:p>
          <a:p>
            <a:endParaRPr lang="en-US" sz="1300" b="1" u="sng" dirty="0">
              <a:latin typeface="Calibri" pitchFamily="34" charset="0"/>
              <a:cs typeface="Times New Roman" pitchFamily="18" charset="0"/>
            </a:endParaRPr>
          </a:p>
          <a:p>
            <a:endParaRPr lang="en-US" sz="1300" b="1" u="sng" dirty="0">
              <a:latin typeface="Calibri" pitchFamily="34" charset="0"/>
              <a:cs typeface="Times New Roman" pitchFamily="18" charset="0"/>
            </a:endParaRPr>
          </a:p>
          <a:p>
            <a:r>
              <a:rPr lang="en-US" sz="1300" b="1" u="sng" dirty="0"/>
              <a:t>Section 5</a:t>
            </a:r>
            <a:r>
              <a:rPr lang="en-US" sz="1300" dirty="0"/>
              <a:t> </a:t>
            </a:r>
          </a:p>
          <a:p>
            <a:r>
              <a:rPr lang="en-US" sz="1300" dirty="0"/>
              <a:t>Humpback whales can sing beautiful songs, but not like we do!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r>
              <a:rPr lang="en-US" sz="1300" dirty="0"/>
              <a:t>The male humpback whale sings the songs.  All of the songs have meaning and are very complex.  Because the songs are complex scientists, believe that humpback whales are very intelligent</a:t>
            </a:r>
            <a:r>
              <a:rPr lang="en-US" sz="900" dirty="0"/>
              <a:t>.   </a:t>
            </a:r>
            <a:r>
              <a:rPr lang="en-US" sz="900" i="1" dirty="0"/>
              <a:t>Graphic courtesy David Rothenberg</a:t>
            </a:r>
            <a:endParaRPr lang="en-US" sz="900" dirty="0"/>
          </a:p>
          <a:p>
            <a:pPr defTabSz="842162" fontAlgn="base">
              <a:spcBef>
                <a:spcPct val="0"/>
              </a:spcBef>
              <a:spcAft>
                <a:spcPct val="0"/>
              </a:spcAft>
            </a:pPr>
            <a:endParaRPr lang="en-US" sz="600" dirty="0">
              <a:latin typeface="Arial" pitchFamily="34" charset="0"/>
            </a:endParaRPr>
          </a:p>
          <a:p>
            <a:pPr defTabSz="842162" eaLnBrk="0" fontAlgn="base" hangingPunct="0">
              <a:spcBef>
                <a:spcPct val="0"/>
              </a:spcBef>
              <a:spcAft>
                <a:spcPct val="0"/>
              </a:spcAft>
            </a:pPr>
            <a:endParaRPr lang="en-US" sz="1700" dirty="0">
              <a:latin typeface="Arial" pitchFamily="34" charset="0"/>
            </a:endParaRPr>
          </a:p>
        </p:txBody>
      </p:sp>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r="49487" b="50866"/>
          <a:stretch>
            <a:fillRect/>
          </a:stretch>
        </p:blipFill>
        <p:spPr bwMode="auto">
          <a:xfrm>
            <a:off x="3534658" y="2023408"/>
            <a:ext cx="1857375" cy="1320800"/>
          </a:xfrm>
          <a:prstGeom prst="rect">
            <a:avLst/>
          </a:prstGeom>
          <a:ln>
            <a:solidFill>
              <a:schemeClr val="tx1"/>
            </a:solidFill>
          </a:ln>
          <a:effectLst>
            <a:outerShdw blurRad="292100" dist="139700" dir="2700000" algn="tl" rotWithShape="0">
              <a:srgbClr val="333333">
                <a:alpha val="65000"/>
              </a:srgbClr>
            </a:outerShdw>
          </a:effectLst>
        </p:spPr>
      </p:pic>
      <p:pic>
        <p:nvPicPr>
          <p:cNvPr id="51205" name="Picture 5" descr="http://images-partners-tbn.google.com/images?q=tbn:ANd9GcS03SQjX7oXPn04mI9Hp_cBax0L-RY2ilcWnh76oplV4DnBLLdSyDZT0jap:http://www.vetmed.vt.edu/education/curriculum/vm8054/Labs/Lab14/IMAGES/FINGERPRINT.jpg"/>
          <p:cNvPicPr>
            <a:picLocks noChangeAspect="1" noChangeArrowheads="1"/>
          </p:cNvPicPr>
          <p:nvPr/>
        </p:nvPicPr>
        <p:blipFill>
          <a:blip r:embed="rId3" cstate="print"/>
          <a:srcRect/>
          <a:stretch>
            <a:fillRect/>
          </a:stretch>
        </p:blipFill>
        <p:spPr bwMode="auto">
          <a:xfrm>
            <a:off x="1899252" y="2146460"/>
            <a:ext cx="928688" cy="1099038"/>
          </a:xfrm>
          <a:prstGeom prst="rect">
            <a:avLst/>
          </a:prstGeom>
          <a:noFill/>
        </p:spPr>
      </p:pic>
      <p:pic>
        <p:nvPicPr>
          <p:cNvPr id="7" name="Picture 6" descr="Singing Childr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8813" y="4517227"/>
            <a:ext cx="1909057" cy="1147041"/>
          </a:xfrm>
          <a:prstGeom prst="rect">
            <a:avLst/>
          </a:prstGeom>
          <a:ln>
            <a:solidFill>
              <a:schemeClr val="tx1"/>
            </a:solidFill>
          </a:ln>
          <a:effectLst>
            <a:outerShdw blurRad="292100" dist="139700" dir="2700000" algn="tl" rotWithShape="0">
              <a:srgbClr val="333333">
                <a:alpha val="65000"/>
              </a:srgbClr>
            </a:outerShdw>
          </a:effectLst>
        </p:spPr>
      </p:pic>
      <p:pic>
        <p:nvPicPr>
          <p:cNvPr id="8" name="Picture 7" descr="How to play clarinet along with a humpback whal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4437" y="6733954"/>
            <a:ext cx="3897497" cy="1633548"/>
          </a:xfrm>
          <a:prstGeom prst="rect">
            <a:avLst/>
          </a:prstGeom>
          <a:noFill/>
          <a:ln w="9525">
            <a:noFill/>
            <a:miter lim="800000"/>
            <a:headEnd/>
            <a:tailEnd/>
          </a:ln>
        </p:spPr>
      </p:pic>
      <p:sp>
        <p:nvSpPr>
          <p:cNvPr id="10" name="Rectangle 9"/>
          <p:cNvSpPr/>
          <p:nvPr/>
        </p:nvSpPr>
        <p:spPr>
          <a:xfrm>
            <a:off x="462846" y="468424"/>
            <a:ext cx="6143625" cy="30789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216" tIns="42108" rIns="84216" bIns="42108" rtlCol="0" anchor="ctr"/>
          <a:lstStyle/>
          <a:p>
            <a:pPr algn="ctr"/>
            <a:endParaRPr lang="en-US"/>
          </a:p>
        </p:txBody>
      </p:sp>
      <p:sp>
        <p:nvSpPr>
          <p:cNvPr id="11" name="Rectangle 10"/>
          <p:cNvSpPr/>
          <p:nvPr/>
        </p:nvSpPr>
        <p:spPr>
          <a:xfrm>
            <a:off x="462846" y="3602182"/>
            <a:ext cx="6143625" cy="4765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216" tIns="42108" rIns="84216" bIns="42108" rtlCol="0" anchor="ctr"/>
          <a:lstStyle/>
          <a:p>
            <a:pPr algn="ctr"/>
            <a:endParaRPr lang="en-US"/>
          </a:p>
        </p:txBody>
      </p:sp>
      <p:sp>
        <p:nvSpPr>
          <p:cNvPr id="2" name="Rectangle 1"/>
          <p:cNvSpPr/>
          <p:nvPr/>
        </p:nvSpPr>
        <p:spPr>
          <a:xfrm>
            <a:off x="462846" y="114409"/>
            <a:ext cx="2271614" cy="362037"/>
          </a:xfrm>
          <a:prstGeom prst="rect">
            <a:avLst/>
          </a:prstGeom>
        </p:spPr>
        <p:txBody>
          <a:bodyPr wrap="none" lIns="84216" tIns="42108" rIns="84216" bIns="42108">
            <a:spAutoFit/>
          </a:bodyPr>
          <a:lstStyle/>
          <a:p>
            <a:pPr defTabSz="842162" fontAlgn="base">
              <a:spcBef>
                <a:spcPct val="0"/>
              </a:spcBef>
              <a:spcAft>
                <a:spcPct val="0"/>
              </a:spcAft>
            </a:pPr>
            <a:r>
              <a:rPr lang="en-US" b="1" u="sng" dirty="0">
                <a:latin typeface="Calibri" pitchFamily="34" charset="0"/>
                <a:ea typeface="Calibri" pitchFamily="34" charset="0"/>
                <a:cs typeface="Times New Roman" pitchFamily="18" charset="0"/>
              </a:rPr>
              <a:t>The Humpback Whale</a:t>
            </a:r>
            <a:endParaRPr lang="en-US" b="1" u="sng" dirty="0">
              <a:latin typeface="Calibri" pitchFamily="34" charset="0"/>
              <a:cs typeface="Times New Roman" pitchFamily="18" charset="0"/>
            </a:endParaRPr>
          </a:p>
        </p:txBody>
      </p:sp>
    </p:spTree>
    <p:extLst>
      <p:ext uri="{BB962C8B-B14F-4D97-AF65-F5344CB8AC3E}">
        <p14:creationId xmlns:p14="http://schemas.microsoft.com/office/powerpoint/2010/main" val="95399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sp>
        <p:nvSpPr>
          <p:cNvPr id="18433" name="Rectangle 1"/>
          <p:cNvSpPr>
            <a:spLocks noChangeArrowheads="1"/>
          </p:cNvSpPr>
          <p:nvPr/>
        </p:nvSpPr>
        <p:spPr bwMode="auto">
          <a:xfrm>
            <a:off x="714375" y="392313"/>
            <a:ext cx="5643563" cy="7456287"/>
          </a:xfrm>
          <a:prstGeom prst="rect">
            <a:avLst/>
          </a:prstGeom>
          <a:noFill/>
          <a:ln w="9525">
            <a:noFill/>
            <a:miter lim="800000"/>
            <a:headEnd/>
            <a:tailEnd/>
          </a:ln>
          <a:effectLst/>
        </p:spPr>
        <p:txBody>
          <a:bodyPr vert="horz" wrap="square" lIns="84216" tIns="42108" rIns="84216" bIns="42108" numCol="1" anchor="ctr" anchorCtr="0" compatLnSpc="1">
            <a:prstTxWarp prst="textNoShape">
              <a:avLst/>
            </a:prstTxWarp>
            <a:spAutoFit/>
          </a:bodyPr>
          <a:lstStyle/>
          <a:p>
            <a:pPr algn="ctr" defTabSz="842162" fontAlgn="base">
              <a:spcBef>
                <a:spcPct val="0"/>
              </a:spcBef>
              <a:spcAft>
                <a:spcPct val="0"/>
              </a:spcAft>
            </a:pPr>
            <a:r>
              <a:rPr lang="en-US" sz="2000" b="1" u="sng" dirty="0">
                <a:latin typeface="Calibri" pitchFamily="34" charset="0"/>
                <a:ea typeface="Calibri" pitchFamily="34" charset="0"/>
                <a:cs typeface="Times New Roman" pitchFamily="18" charset="0"/>
              </a:rPr>
              <a:t>Facts about Humpback </a:t>
            </a:r>
            <a:r>
              <a:rPr lang="en-US" sz="2000" b="1" u="sng" dirty="0" smtClean="0">
                <a:latin typeface="Calibri" pitchFamily="34" charset="0"/>
                <a:ea typeface="Calibri" pitchFamily="34" charset="0"/>
                <a:cs typeface="Times New Roman" pitchFamily="18" charset="0"/>
              </a:rPr>
              <a:t>Whales</a:t>
            </a:r>
            <a:r>
              <a:rPr lang="en-US" sz="2000" b="1" dirty="0" smtClean="0">
                <a:latin typeface="Calibri" pitchFamily="34" charset="0"/>
                <a:ea typeface="Calibri" pitchFamily="34" charset="0"/>
                <a:cs typeface="Times New Roman" pitchFamily="18" charset="0"/>
              </a:rPr>
              <a:t> – Text 2</a:t>
            </a:r>
            <a:endParaRPr lang="en-US" sz="2000" b="1" dirty="0">
              <a:latin typeface="Calibri" pitchFamily="34" charset="0"/>
              <a:ea typeface="Calibri" pitchFamily="34" charset="0"/>
              <a:cs typeface="Times New Roman" pitchFamily="18" charset="0"/>
            </a:endParaRPr>
          </a:p>
          <a:p>
            <a:pPr defTabSz="842162" fontAlgn="base">
              <a:spcBef>
                <a:spcPct val="0"/>
              </a:spcBef>
              <a:spcAft>
                <a:spcPct val="0"/>
              </a:spcAft>
            </a:pPr>
            <a:endParaRPr lang="en-US" sz="1500" dirty="0">
              <a:latin typeface="Arial" pitchFamily="34" charset="0"/>
            </a:endParaRPr>
          </a:p>
          <a:p>
            <a:pPr eaLnBrk="0" fontAlgn="base" hangingPunct="0"/>
            <a:r>
              <a:rPr lang="en-US" sz="1200" b="1" u="sng" dirty="0" smtClean="0"/>
              <a:t>Section 1</a:t>
            </a:r>
            <a:r>
              <a:rPr lang="en-US" sz="1200" dirty="0" smtClean="0"/>
              <a:t> </a:t>
            </a:r>
            <a:endParaRPr lang="en-US" sz="1200" dirty="0"/>
          </a:p>
          <a:p>
            <a:pPr eaLnBrk="0" fontAlgn="base" hangingPunct="0"/>
            <a:r>
              <a:rPr lang="en-US" sz="1200" b="1" u="sng" dirty="0"/>
              <a:t>Description</a:t>
            </a:r>
            <a:r>
              <a:rPr lang="en-US" sz="1200" dirty="0"/>
              <a:t> </a:t>
            </a:r>
          </a:p>
          <a:p>
            <a:pPr eaLnBrk="0" fontAlgn="base" hangingPunct="0"/>
            <a:r>
              <a:rPr lang="en-US" sz="1200" dirty="0"/>
              <a:t>The humpback whale is an easy whale to spot.  Not only is it huge (40-50 tons) but it is 40 to 50 feet long!  50 feet is about as tall as a five story building.  </a:t>
            </a:r>
          </a:p>
          <a:p>
            <a:pPr eaLnBrk="0" fontAlgn="base" hangingPunct="0"/>
            <a:r>
              <a:rPr lang="en-US" sz="1200" dirty="0"/>
              <a:t> </a:t>
            </a:r>
          </a:p>
          <a:p>
            <a:pPr eaLnBrk="0" fontAlgn="base" hangingPunct="0"/>
            <a:r>
              <a:rPr lang="en-US" sz="1200" dirty="0"/>
              <a:t>Many people say the humpback whale has a hump on its back!  But when the humpback dives under the water he arches his back. It only looks like a hump.  </a:t>
            </a:r>
          </a:p>
          <a:p>
            <a:pPr eaLnBrk="0" fontAlgn="base" hangingPunct="0"/>
            <a:r>
              <a:rPr lang="en-US" sz="1200" dirty="0"/>
              <a:t> </a:t>
            </a:r>
          </a:p>
          <a:p>
            <a:pPr eaLnBrk="0" fontAlgn="base" hangingPunct="0"/>
            <a:r>
              <a:rPr lang="en-US" sz="1200" dirty="0"/>
              <a:t>Humpback whales have large flippers.  Their flippers are a third of their body size.  The scientific name for humpback whales is </a:t>
            </a:r>
            <a:r>
              <a:rPr lang="en-US" sz="1200" b="1" u="sng" dirty="0"/>
              <a:t>Megaptera</a:t>
            </a:r>
            <a:r>
              <a:rPr lang="en-US" sz="1200" dirty="0"/>
              <a:t> which means “huge-wings.”  </a:t>
            </a:r>
          </a:p>
          <a:p>
            <a:pPr eaLnBrk="0" fontAlgn="base" hangingPunct="0"/>
            <a:r>
              <a:rPr lang="en-US" sz="1200" dirty="0"/>
              <a:t> </a:t>
            </a:r>
          </a:p>
          <a:p>
            <a:pPr eaLnBrk="0" fontAlgn="base" hangingPunct="0"/>
            <a:r>
              <a:rPr lang="en-US" sz="1200" dirty="0"/>
              <a:t>Humpback whales can be gray to black.  They have white markings under their tails called </a:t>
            </a:r>
            <a:r>
              <a:rPr lang="en-US" sz="1200" b="1" u="sng" dirty="0"/>
              <a:t>flukes</a:t>
            </a:r>
            <a:r>
              <a:rPr lang="en-US" sz="1200" dirty="0"/>
              <a:t>.  These markings are unique to each whale and help scientists identify them.  </a:t>
            </a:r>
            <a:r>
              <a:rPr lang="en-US" sz="1200" dirty="0" smtClean="0"/>
              <a:t> The </a:t>
            </a:r>
            <a:r>
              <a:rPr lang="en-US" sz="1200" dirty="0"/>
              <a:t>humpback’s tail is about 12 feet wide.  Humpbacks stick their tail out of the water, swing it around and slap the water.  This is called </a:t>
            </a:r>
            <a:r>
              <a:rPr lang="en-US" sz="1200" b="1" u="sng" dirty="0"/>
              <a:t>lobtailing</a:t>
            </a:r>
            <a:r>
              <a:rPr lang="en-US" sz="1200" dirty="0"/>
              <a:t>.  The reason they lobtail is not known.</a:t>
            </a:r>
          </a:p>
          <a:p>
            <a:pPr eaLnBrk="0" fontAlgn="base" hangingPunct="0"/>
            <a:r>
              <a:rPr lang="en-US" sz="1200" dirty="0"/>
              <a:t> </a:t>
            </a:r>
          </a:p>
          <a:p>
            <a:pPr eaLnBrk="0" fontAlgn="base" hangingPunct="0"/>
            <a:r>
              <a:rPr lang="en-US" sz="1200" b="1" u="sng" dirty="0" smtClean="0"/>
              <a:t>Section 2</a:t>
            </a:r>
            <a:r>
              <a:rPr lang="en-US" sz="1200" dirty="0" smtClean="0"/>
              <a:t> </a:t>
            </a:r>
            <a:endParaRPr lang="en-US" sz="1200" dirty="0"/>
          </a:p>
          <a:p>
            <a:pPr eaLnBrk="0" fontAlgn="base" hangingPunct="0"/>
            <a:r>
              <a:rPr lang="en-US" sz="1200" b="1" u="sng" dirty="0"/>
              <a:t>Behavior</a:t>
            </a:r>
            <a:r>
              <a:rPr lang="en-US" sz="1200" dirty="0"/>
              <a:t> </a:t>
            </a:r>
          </a:p>
          <a:p>
            <a:pPr eaLnBrk="0" fontAlgn="base" hangingPunct="0"/>
            <a:r>
              <a:rPr lang="en-US" sz="1200" dirty="0"/>
              <a:t>Humpback whales are known for their complex whale songs.  Scientists have been studying these songs for many years.  Only males have been found to sing. The songs all have a reason and are very complex.  This makes scientists believe that whales are very </a:t>
            </a:r>
            <a:r>
              <a:rPr lang="en-US" sz="1200" b="1" u="sng" dirty="0"/>
              <a:t>intelligent</a:t>
            </a:r>
            <a:r>
              <a:rPr lang="en-US" sz="1200" dirty="0"/>
              <a:t>.</a:t>
            </a:r>
          </a:p>
          <a:p>
            <a:pPr eaLnBrk="0" fontAlgn="base" hangingPunct="0"/>
            <a:r>
              <a:rPr lang="en-US" sz="1200" dirty="0"/>
              <a:t> </a:t>
            </a:r>
          </a:p>
          <a:p>
            <a:pPr eaLnBrk="0" fontAlgn="base" hangingPunct="0"/>
            <a:r>
              <a:rPr lang="en-US" sz="1200" dirty="0"/>
              <a:t>Humpback whales are famous for leaping out of the water.  They use their strong tails to slap the water.  Their tails help propel them all the way out of the ocean.</a:t>
            </a:r>
          </a:p>
          <a:p>
            <a:pPr eaLnBrk="0" fontAlgn="base" hangingPunct="0"/>
            <a:r>
              <a:rPr lang="en-US" sz="1200" dirty="0"/>
              <a:t> </a:t>
            </a:r>
          </a:p>
          <a:p>
            <a:pPr eaLnBrk="0" fontAlgn="base" hangingPunct="0"/>
            <a:r>
              <a:rPr lang="en-US" sz="1200" dirty="0"/>
              <a:t>Humpbacks hunt in groups in very clever ways.  The hunting members make a circle under the water.  Then, all of the whales blow bubbles at the same time.  The wall of bubbles traps small fish for the humpbacks to eat.  This is called </a:t>
            </a:r>
            <a:r>
              <a:rPr lang="en-US" sz="1200" b="1" u="sng" dirty="0"/>
              <a:t>bubble-net</a:t>
            </a:r>
            <a:r>
              <a:rPr lang="en-US" sz="1200" dirty="0"/>
              <a:t> feeding.</a:t>
            </a:r>
          </a:p>
          <a:p>
            <a:pPr eaLnBrk="0" fontAlgn="base" hangingPunct="0"/>
            <a:r>
              <a:rPr lang="en-US" sz="1200" dirty="0"/>
              <a:t> </a:t>
            </a:r>
          </a:p>
          <a:p>
            <a:pPr eaLnBrk="0" fontAlgn="base" hangingPunct="0"/>
            <a:r>
              <a:rPr lang="en-US" sz="1200" b="1" u="sng" dirty="0" smtClean="0"/>
              <a:t>Section 3</a:t>
            </a:r>
            <a:r>
              <a:rPr lang="en-US" sz="1200" dirty="0" smtClean="0"/>
              <a:t> </a:t>
            </a:r>
            <a:endParaRPr lang="en-US" sz="1200" dirty="0"/>
          </a:p>
          <a:p>
            <a:pPr eaLnBrk="0" fontAlgn="base" hangingPunct="0"/>
            <a:r>
              <a:rPr lang="en-US" sz="1200" b="1" u="sng" dirty="0"/>
              <a:t>One of a Kind</a:t>
            </a:r>
            <a:r>
              <a:rPr lang="en-US" sz="1200" dirty="0"/>
              <a:t> </a:t>
            </a:r>
          </a:p>
          <a:p>
            <a:pPr eaLnBrk="0" fontAlgn="base" hangingPunct="0"/>
            <a:r>
              <a:rPr lang="en-US" sz="1200" dirty="0"/>
              <a:t>Humpback whales are “one of a kind” for many reasons.  They are the largest whale. They are the only whale that sings.  They work in hunting teams and use clever ways to catch food.  They are the acrobats of the ocean and are known as very  </a:t>
            </a:r>
            <a:r>
              <a:rPr lang="en-US" sz="1200" b="1" u="sng" dirty="0"/>
              <a:t>intelligent</a:t>
            </a:r>
            <a:r>
              <a:rPr lang="en-US" sz="1200" dirty="0"/>
              <a:t>.  </a:t>
            </a:r>
          </a:p>
        </p:txBody>
      </p:sp>
      <p:sp>
        <p:nvSpPr>
          <p:cNvPr id="5" name="TextBox 4"/>
          <p:cNvSpPr txBox="1"/>
          <p:nvPr/>
        </p:nvSpPr>
        <p:spPr>
          <a:xfrm>
            <a:off x="4929187" y="138546"/>
            <a:ext cx="1643063" cy="209847"/>
          </a:xfrm>
          <a:prstGeom prst="rect">
            <a:avLst/>
          </a:prstGeom>
          <a:noFill/>
        </p:spPr>
        <p:txBody>
          <a:bodyPr wrap="square" lIns="84216" tIns="42108" rIns="84216" bIns="42108" rtlCol="0">
            <a:spAutoFit/>
          </a:bodyPr>
          <a:lstStyle/>
          <a:p>
            <a:pPr algn="r"/>
            <a:r>
              <a:rPr lang="en-US" sz="800" dirty="0"/>
              <a:t>Grade Equivalence   3.5</a:t>
            </a:r>
          </a:p>
        </p:txBody>
      </p:sp>
    </p:spTree>
    <p:extLst>
      <p:ext uri="{BB962C8B-B14F-4D97-AF65-F5344CB8AC3E}">
        <p14:creationId xmlns:p14="http://schemas.microsoft.com/office/powerpoint/2010/main" val="295977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76449305"/>
              </p:ext>
            </p:extLst>
          </p:nvPr>
        </p:nvGraphicFramePr>
        <p:xfrm>
          <a:off x="36011" y="76200"/>
          <a:ext cx="6786431" cy="9133840"/>
        </p:xfrm>
        <a:graphic>
          <a:graphicData uri="http://schemas.openxmlformats.org/drawingml/2006/table">
            <a:tbl>
              <a:tblPr firstRow="1" bandRow="1">
                <a:tableStyleId>{5940675A-B579-460E-94D1-54222C63F5DA}</a:tableStyleId>
              </a:tblPr>
              <a:tblGrid>
                <a:gridCol w="3392989"/>
                <a:gridCol w="116843"/>
                <a:gridCol w="3276599"/>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t>Creating Text Dependent Questions for Paired Texts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u="sng" dirty="0" smtClean="0"/>
                        <a:t>Text 1 – </a:t>
                      </a:r>
                      <a:r>
                        <a:rPr lang="en-US" sz="900" b="1" u="sng" dirty="0" smtClean="0">
                          <a:solidFill>
                            <a:schemeClr val="tx1"/>
                          </a:solidFill>
                        </a:rPr>
                        <a:t>The Humpback Whale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t>Creating Text Dependent Questions for Paired Texts</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u="sng" dirty="0" smtClean="0"/>
                        <a:t>Text 2 – </a:t>
                      </a:r>
                      <a:r>
                        <a:rPr lang="en-US" sz="900" b="1" u="sng" dirty="0" smtClean="0">
                          <a:solidFill>
                            <a:schemeClr val="tx1"/>
                          </a:solidFill>
                        </a:rPr>
                        <a:t>Facts About</a:t>
                      </a:r>
                      <a:r>
                        <a:rPr lang="en-US" sz="900" b="1" u="sng" baseline="0" dirty="0" smtClean="0">
                          <a:solidFill>
                            <a:schemeClr val="tx1"/>
                          </a:solidFill>
                        </a:rPr>
                        <a:t> Humpback Whales</a:t>
                      </a:r>
                      <a:endParaRPr lang="en-US" sz="900" b="1" u="sng"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tcPr>
                </a:tc>
              </a:tr>
              <a:tr h="391160">
                <a:tc gridSpan="3">
                  <a:txBody>
                    <a:bodyPr/>
                    <a:lstStyle/>
                    <a:p>
                      <a:pPr algn="l"/>
                      <a:r>
                        <a:rPr lang="en-US" sz="1000" dirty="0" smtClean="0"/>
                        <a:t>What </a:t>
                      </a:r>
                      <a:r>
                        <a:rPr lang="en-US" sz="1000" dirty="0" smtClean="0"/>
                        <a:t>is</a:t>
                      </a:r>
                      <a:r>
                        <a:rPr lang="en-US" sz="1000" baseline="0" dirty="0" smtClean="0"/>
                        <a:t> the common central insight from both </a:t>
                      </a:r>
                      <a:r>
                        <a:rPr lang="en-US" sz="1000" baseline="0" dirty="0" smtClean="0"/>
                        <a:t>texts? </a:t>
                      </a:r>
                      <a:r>
                        <a:rPr lang="en-US" sz="900" i="1" u="sng" dirty="0" smtClean="0"/>
                        <a:t>Shared </a:t>
                      </a:r>
                      <a:r>
                        <a:rPr lang="en-US" sz="900" i="1" u="sng" dirty="0" smtClean="0"/>
                        <a:t>Central Insight</a:t>
                      </a:r>
                      <a:r>
                        <a:rPr lang="en-US" sz="900" i="1" u="sng" baseline="0" dirty="0" smtClean="0"/>
                        <a:t> Statement</a:t>
                      </a:r>
                      <a:r>
                        <a:rPr lang="en-US" sz="1100" b="1" baseline="0" dirty="0" smtClean="0">
                          <a:solidFill>
                            <a:srgbClr val="C00000"/>
                          </a:solidFill>
                        </a:rPr>
                        <a:t>:  Humpback Whales are unique.</a:t>
                      </a:r>
                      <a:endParaRPr lang="en-US" sz="1100" b="1" baseline="0" dirty="0" smtClean="0">
                        <a:solidFill>
                          <a:srgbClr val="C00000"/>
                        </a:solidFill>
                      </a:endParaRPr>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l"/>
                      <a:endParaRPr lang="en-US" sz="900" baseline="0" dirty="0" smtClean="0"/>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30915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0" u="none" baseline="0" dirty="0" smtClean="0"/>
                        <a:t>Based on the shared central insight statement, what </a:t>
                      </a:r>
                      <a:r>
                        <a:rPr lang="en-US" sz="900" b="1" i="0" u="none" baseline="0" dirty="0" smtClean="0"/>
                        <a:t>deep understanding </a:t>
                      </a:r>
                      <a:r>
                        <a:rPr lang="en-US" sz="900" i="0" u="none" baseline="0" dirty="0" smtClean="0"/>
                        <a:t>moves across content and domains?  </a:t>
                      </a:r>
                      <a:r>
                        <a:rPr lang="en-US" sz="1100" b="1" i="0" u="none" baseline="0" dirty="0" smtClean="0">
                          <a:solidFill>
                            <a:srgbClr val="C00000"/>
                          </a:solidFill>
                        </a:rPr>
                        <a:t>Animals can have unique qualities or features that allow them to survive or to be recognized.</a:t>
                      </a:r>
                      <a:endParaRPr lang="en-US" sz="1100" b="1" i="0" u="none" baseline="0" dirty="0" smtClean="0">
                        <a:solidFill>
                          <a:srgbClr val="C00000"/>
                        </a:solidFill>
                      </a:endParaRPr>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r>
              <a:tr h="33528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u="sng" baseline="0" dirty="0" smtClean="0"/>
                        <a:t>Final Performance Task</a:t>
                      </a:r>
                      <a:r>
                        <a:rPr lang="en-US" sz="900" i="1" u="none" baseline="0" dirty="0" smtClean="0"/>
                        <a:t> </a:t>
                      </a:r>
                      <a:r>
                        <a:rPr lang="en-US" sz="900" u="none" baseline="0" dirty="0" smtClean="0"/>
                        <a:t>(</a:t>
                      </a:r>
                      <a:r>
                        <a:rPr lang="en-US" sz="900" baseline="0" dirty="0" smtClean="0"/>
                        <a:t>authentic task</a:t>
                      </a:r>
                      <a:r>
                        <a:rPr lang="en-US" sz="900" baseline="0" dirty="0" smtClean="0"/>
                        <a:t>):  </a:t>
                      </a:r>
                      <a:r>
                        <a:rPr lang="en-US" sz="1100" b="1" baseline="0" dirty="0" smtClean="0">
                          <a:solidFill>
                            <a:srgbClr val="C00000"/>
                          </a:solidFill>
                        </a:rPr>
                        <a:t>A company gives people tours to see the humpback whale  on their boats.  You have been asked to design a brochure describing what the people can expect to see.   In your brochure use details and examples from both texts in your description of the humpback whale.</a:t>
                      </a:r>
                      <a:endParaRPr lang="en-US" sz="1100" b="1" baseline="0" dirty="0" smtClean="0">
                        <a:solidFill>
                          <a:srgbClr val="C00000"/>
                        </a:solidFill>
                      </a:endParaRPr>
                    </a:p>
                  </a:txBody>
                  <a:tcPr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r>
              <a:tr h="213360">
                <a:tc gridSpan="3">
                  <a:txBody>
                    <a:bodyPr/>
                    <a:lstStyle/>
                    <a:p>
                      <a:pPr algn="l"/>
                      <a:r>
                        <a:rPr lang="en-US" sz="900" b="1" u="sng" dirty="0" smtClean="0"/>
                        <a:t>Major Points</a:t>
                      </a:r>
                      <a:r>
                        <a:rPr lang="en-US" sz="900" dirty="0" smtClean="0"/>
                        <a:t>:  What major points in </a:t>
                      </a:r>
                      <a:r>
                        <a:rPr lang="en-US" sz="900" u="sng" dirty="0" smtClean="0"/>
                        <a:t>each section</a:t>
                      </a:r>
                      <a:r>
                        <a:rPr lang="en-US" sz="900" u="none" dirty="0" smtClean="0"/>
                        <a:t> </a:t>
                      </a:r>
                      <a:r>
                        <a:rPr lang="en-US" sz="900" dirty="0" smtClean="0"/>
                        <a:t>of the texts (or various stimuli) support</a:t>
                      </a:r>
                      <a:r>
                        <a:rPr lang="en-US" sz="900" baseline="0" dirty="0" smtClean="0"/>
                        <a:t> the central insight?   Number each </a:t>
                      </a:r>
                      <a:r>
                        <a:rPr lang="en-US" sz="900" baseline="0" dirty="0" smtClean="0"/>
                        <a:t>section</a:t>
                      </a:r>
                      <a:endParaRPr lang="en-US" sz="9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c hMerge="1">
                  <a:txBody>
                    <a:bodyPr/>
                    <a:lstStyle/>
                    <a:p>
                      <a:endParaRPr lang="en-US"/>
                    </a:p>
                  </a:txBody>
                  <a:tcPr/>
                </a:tc>
                <a:tc hMerge="1">
                  <a:txBody>
                    <a:bodyPr/>
                    <a:lstStyle/>
                    <a:p>
                      <a:pPr algn="l"/>
                      <a:endParaRPr lang="en-US" sz="9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r>
              <a:tr h="368531">
                <a:tc>
                  <a:txBody>
                    <a:bodyPr/>
                    <a:lstStyle/>
                    <a:p>
                      <a:pPr algn="l"/>
                      <a:r>
                        <a:rPr lang="en-US" sz="900" b="0" i="1" u="sng" dirty="0" smtClean="0"/>
                        <a:t>Section 1 Major Point </a:t>
                      </a:r>
                      <a:r>
                        <a:rPr lang="en-US" sz="900" b="0" i="1" u="sng" dirty="0" smtClean="0"/>
                        <a:t>Statement</a:t>
                      </a:r>
                    </a:p>
                    <a:p>
                      <a:pPr algn="l"/>
                      <a:r>
                        <a:rPr lang="en-US" sz="1100" b="0" i="0" u="none" dirty="0" smtClean="0"/>
                        <a:t>The humpback whale is easy to spot</a:t>
                      </a:r>
                      <a:endParaRPr lang="en-US" sz="1100" b="0" i="0" u="none"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gridSpan="2">
                  <a:txBody>
                    <a:bodyPr/>
                    <a:lstStyle/>
                    <a:p>
                      <a:pPr algn="l"/>
                      <a:r>
                        <a:rPr lang="en-US" sz="900" b="0" i="1" u="sng" dirty="0" smtClean="0"/>
                        <a:t>Section 1 Major Point </a:t>
                      </a:r>
                      <a:r>
                        <a:rPr lang="en-US" sz="900" b="0" i="1" u="sng" dirty="0" smtClean="0"/>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The humpback whale is easy to recognize.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hMerge="1">
                  <a:txBody>
                    <a:bodyPr/>
                    <a:lstStyle/>
                    <a:p>
                      <a:pPr algn="l"/>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r>
              <a:tr h="586509">
                <a:tc>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  It weighs 50 tons.</a:t>
                      </a:r>
                    </a:p>
                    <a:p>
                      <a:pPr algn="l">
                        <a:buFont typeface="Arial" pitchFamily="34" charset="0"/>
                        <a:buChar char="•"/>
                      </a:pPr>
                      <a:r>
                        <a:rPr lang="en-US" sz="800" baseline="0" dirty="0" smtClean="0"/>
                        <a:t>  It is about 40- 50 feet long.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800" b="1" i="0" u="sng" strike="noStrike" kern="1200" cap="none" spc="0" normalizeH="0" baseline="0" noProof="0" dirty="0" smtClean="0">
                          <a:ln>
                            <a:noFill/>
                          </a:ln>
                          <a:solidFill>
                            <a:prstClr val="black"/>
                          </a:solidFill>
                          <a:effectLst/>
                          <a:uLnTx/>
                          <a:uFillTx/>
                          <a:latin typeface="+mn-lt"/>
                          <a:ea typeface="+mn-ea"/>
                          <a:cs typeface="+mn-cs"/>
                        </a:rPr>
                        <a:t>Key Details</a:t>
                      </a:r>
                      <a:r>
                        <a:rPr kumimoji="0" lang="en-US" sz="800" b="0" i="0" u="none" strike="noStrike" kern="1200" cap="none" spc="0" normalizeH="0" baseline="0" noProof="0" dirty="0" smtClean="0">
                          <a:ln>
                            <a:noFill/>
                          </a:ln>
                          <a:solidFill>
                            <a:prstClr val="black"/>
                          </a:solidFill>
                          <a:effectLst/>
                          <a:uLnTx/>
                          <a:uFillTx/>
                          <a:latin typeface="+mn-lt"/>
                          <a:ea typeface="+mn-ea"/>
                          <a:cs typeface="+mn-cs"/>
                        </a:rPr>
                        <a:t>:  What key details support the Major Point Statement?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It weighs 50 tons.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It is about 40- 50 feet long.</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It arches it back when it dives under water which makes it look like a hump.</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It has the largest flippers of any whale.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Some people think the flippers look like wings.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 flippers are a third of its body size.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Humpback whales have markings on their flukes different than other whales.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Flukes are like fingerprints.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 humpback’s  tail is 12 feet wide.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Humpbacks slap their tails against the water or “</a:t>
                      </a:r>
                      <a:r>
                        <a:rPr kumimoji="0" lang="en-US" sz="800" b="0" i="0" u="none" strike="noStrike" kern="1200" cap="none" spc="0" normalizeH="0" baseline="0" noProof="0" dirty="0" err="1" smtClean="0">
                          <a:ln>
                            <a:noFill/>
                          </a:ln>
                          <a:solidFill>
                            <a:prstClr val="black"/>
                          </a:solidFill>
                          <a:effectLst/>
                          <a:uLnTx/>
                          <a:uFillTx/>
                          <a:latin typeface="+mn-lt"/>
                          <a:ea typeface="+mn-ea"/>
                          <a:cs typeface="+mn-cs"/>
                        </a:rPr>
                        <a:t>lobtail</a:t>
                      </a: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algn="l"/>
                      <a:r>
                        <a:rPr lang="en-US" sz="800" b="0" i="1" u="sng" dirty="0" smtClean="0"/>
                        <a:t>Section 2 Major Point Statement</a:t>
                      </a:r>
                    </a:p>
                    <a:p>
                      <a:pPr algn="l"/>
                      <a:r>
                        <a:rPr lang="en-US" sz="800" b="0" i="0" u="none" dirty="0" smtClean="0"/>
                        <a:t>The humpback whale looks like it has wings.</a:t>
                      </a:r>
                      <a:endParaRPr lang="en-US" sz="800" b="0" i="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gridSpan="2">
                  <a:txBody>
                    <a:bodyPr/>
                    <a:lstStyle/>
                    <a:p>
                      <a:pPr algn="l"/>
                      <a:r>
                        <a:rPr lang="en-US" sz="800" b="0" i="1" u="sng" dirty="0" smtClean="0"/>
                        <a:t>Section 2 Major Point Statement</a:t>
                      </a:r>
                    </a:p>
                    <a:p>
                      <a:pPr algn="l"/>
                      <a:r>
                        <a:rPr lang="en-US" sz="800" b="0" i="0" u="none" dirty="0" smtClean="0"/>
                        <a:t>Humpback whales behave in specific ways.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pPr algn="l"/>
                      <a:endParaRPr lang="en-US" sz="800" b="0" i="0" u="none"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r>
              <a:tr h="693189">
                <a:tc>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  Its flippers look like large wings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Key Details:  What key details support the Major Point Statement?</a:t>
                      </a:r>
                    </a:p>
                    <a:p>
                      <a:pPr algn="l">
                        <a:buFont typeface="Arial" pitchFamily="34" charset="0"/>
                        <a:buChar char="•"/>
                      </a:pPr>
                      <a:r>
                        <a:rPr lang="en-US" sz="800" baseline="0" dirty="0" smtClean="0"/>
                        <a:t>  Humpbacks make beautiful and complex whale songs.</a:t>
                      </a:r>
                    </a:p>
                    <a:p>
                      <a:pPr algn="l">
                        <a:buFont typeface="Arial" pitchFamily="34" charset="0"/>
                        <a:buChar char="•"/>
                      </a:pPr>
                      <a:r>
                        <a:rPr lang="en-US" sz="800" baseline="0" dirty="0" smtClean="0"/>
                        <a:t>  Only males make the whale songs.</a:t>
                      </a:r>
                    </a:p>
                    <a:p>
                      <a:pPr algn="l">
                        <a:buFont typeface="Arial" pitchFamily="34" charset="0"/>
                        <a:buChar char="•"/>
                      </a:pPr>
                      <a:r>
                        <a:rPr lang="en-US" sz="800" baseline="0" dirty="0" smtClean="0"/>
                        <a:t>  The whale songs are very complex.</a:t>
                      </a:r>
                    </a:p>
                    <a:p>
                      <a:pPr algn="l">
                        <a:buFont typeface="Arial" pitchFamily="34" charset="0"/>
                        <a:buChar char="•"/>
                      </a:pPr>
                      <a:r>
                        <a:rPr lang="en-US" sz="800" baseline="0" dirty="0" smtClean="0"/>
                        <a:t>  Humpbacks leap out of the ocean.</a:t>
                      </a:r>
                    </a:p>
                    <a:p>
                      <a:pPr algn="l">
                        <a:buFont typeface="Arial" pitchFamily="34" charset="0"/>
                        <a:buChar char="•"/>
                      </a:pPr>
                      <a:r>
                        <a:rPr lang="en-US" sz="800" baseline="0" dirty="0" smtClean="0"/>
                        <a:t>  Humpbacks are called the oceans acrobats.</a:t>
                      </a:r>
                    </a:p>
                    <a:p>
                      <a:pPr algn="l">
                        <a:buFont typeface="Arial" pitchFamily="34" charset="0"/>
                        <a:buChar char="•"/>
                      </a:pPr>
                      <a:r>
                        <a:rPr lang="en-US" sz="800" baseline="0" dirty="0" smtClean="0"/>
                        <a:t>  Humpbacks hunt in groups.</a:t>
                      </a:r>
                    </a:p>
                    <a:p>
                      <a:pPr algn="l">
                        <a:buFont typeface="Arial" pitchFamily="34" charset="0"/>
                        <a:buChar char="•"/>
                      </a:pPr>
                      <a:r>
                        <a:rPr lang="en-US" sz="800" baseline="0" dirty="0" smtClean="0"/>
                        <a:t>  Humpbacks have clever ways to hunt.</a:t>
                      </a:r>
                    </a:p>
                    <a:p>
                      <a:pPr algn="l">
                        <a:buFont typeface="Arial" pitchFamily="34" charset="0"/>
                        <a:buChar char="•"/>
                      </a:pPr>
                      <a:r>
                        <a:rPr lang="en-US" sz="800" baseline="0" dirty="0" smtClean="0"/>
                        <a:t>  Humpbacks bubble-net to catch small fish to ear.</a:t>
                      </a:r>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algn="l">
                        <a:buFont typeface="Arial" pitchFamily="34" charset="0"/>
                        <a:buNone/>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406400">
                <a:tc>
                  <a:txBody>
                    <a:bodyPr/>
                    <a:lstStyle/>
                    <a:p>
                      <a:pPr algn="l"/>
                      <a:r>
                        <a:rPr lang="en-US" sz="800" b="0" i="1" u="sng" dirty="0" smtClean="0"/>
                        <a:t>Section 3 Major Point Statement</a:t>
                      </a:r>
                    </a:p>
                    <a:p>
                      <a:pPr algn="l"/>
                      <a:r>
                        <a:rPr lang="en-US" sz="800" b="0" i="0" u="none" dirty="0" smtClean="0"/>
                        <a:t>Does</a:t>
                      </a:r>
                      <a:r>
                        <a:rPr lang="en-US" sz="800" b="0" i="0" u="none" baseline="0" dirty="0" smtClean="0"/>
                        <a:t> a humpback whale really have a hump on its back?</a:t>
                      </a:r>
                      <a:endParaRPr lang="en-US" sz="800" b="0" i="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gridSpan="2">
                  <a:txBody>
                    <a:bodyPr/>
                    <a:lstStyle/>
                    <a:p>
                      <a:pPr algn="l"/>
                      <a:r>
                        <a:rPr lang="en-US" sz="800" b="0" i="1" u="sng" dirty="0" smtClean="0"/>
                        <a:t>Section 3 Major Point </a:t>
                      </a:r>
                      <a:r>
                        <a:rPr lang="en-US" sz="800" b="0" i="1" u="sng" dirty="0" smtClean="0"/>
                        <a:t>Statement</a:t>
                      </a:r>
                    </a:p>
                    <a:p>
                      <a:pPr algn="l"/>
                      <a:r>
                        <a:rPr lang="en-US" sz="800" b="0" i="1" u="sng" dirty="0" smtClean="0"/>
                        <a:t>Humpbacks are different than other whales in some ways.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pPr algn="l"/>
                      <a:endParaRPr lang="en-US" sz="800" b="0" i="1" u="sng"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r>
              <a:tr h="740955">
                <a:tc>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  The whale arches it back when it dives under water.</a:t>
                      </a:r>
                    </a:p>
                    <a:p>
                      <a:pPr algn="l">
                        <a:buFont typeface="Arial" pitchFamily="34" charset="0"/>
                        <a:buChar char="•"/>
                      </a:pPr>
                      <a:r>
                        <a:rPr lang="en-US" sz="800" baseline="0" dirty="0" smtClean="0"/>
                        <a:t>  This looks like a humped 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r>
                        <a:rPr lang="en-US" sz="800" baseline="0" dirty="0" smtClean="0"/>
                        <a: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800" b="1" i="0" u="sng" strike="noStrike" kern="1200" cap="none" spc="0" normalizeH="0" baseline="0" noProof="0" dirty="0" smtClean="0">
                          <a:ln>
                            <a:noFill/>
                          </a:ln>
                          <a:solidFill>
                            <a:prstClr val="black"/>
                          </a:solidFill>
                          <a:effectLst/>
                          <a:uLnTx/>
                          <a:uFillTx/>
                          <a:latin typeface="+mn-lt"/>
                          <a:ea typeface="+mn-ea"/>
                          <a:cs typeface="+mn-cs"/>
                        </a:rPr>
                        <a:t>Key Details</a:t>
                      </a:r>
                      <a:r>
                        <a:rPr kumimoji="0" lang="en-US" sz="800" b="0" i="0" u="none" strike="noStrike" kern="1200" cap="none" spc="0" normalizeH="0" baseline="0" noProof="0" dirty="0" smtClean="0">
                          <a:ln>
                            <a:noFill/>
                          </a:ln>
                          <a:solidFill>
                            <a:prstClr val="black"/>
                          </a:solidFill>
                          <a:effectLst/>
                          <a:uLnTx/>
                          <a:uFillTx/>
                          <a:latin typeface="+mn-lt"/>
                          <a:ea typeface="+mn-ea"/>
                          <a:cs typeface="+mn-cs"/>
                        </a:rPr>
                        <a:t>:  What key details support the Major Point Statement?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They are the largest whale.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They are the only whale that sings.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They hunt in teams in clever ways.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They are the only whale that is called the ocean’s acrobat.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smtClean="0">
                          <a:ln>
                            <a:noFill/>
                          </a:ln>
                          <a:solidFill>
                            <a:prstClr val="black"/>
                          </a:solidFill>
                          <a:effectLst/>
                          <a:uLnTx/>
                          <a:uFillTx/>
                          <a:latin typeface="+mn-lt"/>
                          <a:ea typeface="+mn-ea"/>
                          <a:cs typeface="+mn-cs"/>
                        </a:rPr>
                        <a:t>  Humpbacks are thought of as the most intelligent whale.</a:t>
                      </a:r>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algn="l">
                        <a:buFont typeface="Arial" pitchFamily="34" charset="0"/>
                        <a:buNone/>
                      </a:pPr>
                      <a:endParaRPr kumimoji="0" lang="en-US" sz="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algn="l"/>
                      <a:r>
                        <a:rPr lang="en-US" sz="800" b="0" i="1" u="sng" dirty="0" smtClean="0"/>
                        <a:t>Section 4 Major Point Statement</a:t>
                      </a:r>
                    </a:p>
                    <a:p>
                      <a:pPr algn="l"/>
                      <a:r>
                        <a:rPr lang="en-US" sz="800" b="0" i="0" u="none" dirty="0" smtClean="0"/>
                        <a:t>Scientists can identify different</a:t>
                      </a:r>
                      <a:r>
                        <a:rPr lang="en-US" sz="800" b="0" i="0" u="none" baseline="0" dirty="0" smtClean="0"/>
                        <a:t> </a:t>
                      </a:r>
                      <a:r>
                        <a:rPr lang="en-US" sz="800" b="0" i="0" u="none" dirty="0" smtClean="0"/>
                        <a:t>humpback whales.</a:t>
                      </a:r>
                      <a:endParaRPr lang="en-US" sz="800" b="0" i="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1" u="sng" dirty="0" smtClean="0"/>
                        <a:t>Section 4 Major Point Statement</a:t>
                      </a:r>
                    </a:p>
                    <a:p>
                      <a:pPr algn="l"/>
                      <a:endParaRPr lang="en-US" sz="800" b="0" i="0" u="non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mpd="sng">
                      <a:noFill/>
                    </a:lnB>
                  </a:tcPr>
                </a:tc>
                <a:tc hMerge="1">
                  <a:txBody>
                    <a:bodyPr/>
                    <a:lstStyle/>
                    <a:p>
                      <a:pPr algn="l"/>
                      <a:endParaRPr lang="en-US" sz="800" b="0" i="0" u="non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mpd="sng">
                      <a:noFill/>
                    </a:lnB>
                  </a:tcPr>
                </a:tc>
              </a:tr>
              <a:tr h="614680">
                <a:tc>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  Humpback whales have flukes underneath their tails.</a:t>
                      </a:r>
                    </a:p>
                    <a:p>
                      <a:pPr algn="l">
                        <a:buFont typeface="Arial" pitchFamily="34" charset="0"/>
                        <a:buChar char="•"/>
                      </a:pPr>
                      <a:r>
                        <a:rPr lang="en-US" sz="800" baseline="0" dirty="0" smtClean="0"/>
                        <a:t>  Each whale’s fluke is different than any others.</a:t>
                      </a:r>
                    </a:p>
                    <a:p>
                      <a:pPr algn="l">
                        <a:buFont typeface="Arial" pitchFamily="34" charset="0"/>
                        <a:buChar char="•"/>
                      </a:pPr>
                      <a:r>
                        <a:rPr lang="en-US" sz="800" baseline="0" dirty="0" smtClean="0"/>
                        <a:t>  This means the fluke could be called a humpback’s “fingerprint.”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800" b="1" u="sng" baseline="0" dirty="0" smtClean="0"/>
                        <a:t>Key Details</a:t>
                      </a:r>
                      <a:r>
                        <a:rPr lang="en-US" sz="800" baseline="0" dirty="0" smtClean="0"/>
                        <a:t>:  What key details support the Major Point Statement?</a:t>
                      </a:r>
                    </a:p>
                    <a:p>
                      <a:pPr algn="l">
                        <a:buFont typeface="Arial" pitchFamily="34" charset="0"/>
                        <a:buChar char="•"/>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c hMerge="1">
                  <a:txBody>
                    <a:bodyPr/>
                    <a:lstStyle/>
                    <a:p>
                      <a:pPr algn="l">
                        <a:buFont typeface="Arial" pitchFamily="34" charset="0"/>
                        <a:buChar char="•"/>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r>
              <a:tr h="370840">
                <a:tc>
                  <a:txBody>
                    <a:bodyPr/>
                    <a:lstStyle/>
                    <a:p>
                      <a:pPr algn="l"/>
                      <a:r>
                        <a:rPr lang="en-US" sz="800" b="0" i="1" u="sng" dirty="0" smtClean="0"/>
                        <a:t>Section 5 Major Point Statement</a:t>
                      </a:r>
                    </a:p>
                    <a:p>
                      <a:pPr algn="l"/>
                      <a:r>
                        <a:rPr lang="en-US" sz="800" b="0" i="0" u="none" dirty="0" smtClean="0"/>
                        <a:t>Humpback whales can sing.</a:t>
                      </a:r>
                      <a:endParaRPr lang="en-US" sz="800" b="0" i="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mpd="sng">
                      <a:noFill/>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1" u="sng" dirty="0" smtClean="0"/>
                        <a:t>Section 5 Major Point Statement</a:t>
                      </a:r>
                    </a:p>
                    <a:p>
                      <a:pPr algn="l"/>
                      <a:endParaRPr lang="en-US" sz="800" b="0" i="0" u="none" dirty="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c hMerge="1">
                  <a:txBody>
                    <a:bodyPr/>
                    <a:lstStyle/>
                    <a:p>
                      <a:pPr algn="l"/>
                      <a:endParaRPr lang="en-US" sz="800" b="0" i="0" u="none" dirty="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lnB w="12700" cmpd="sng">
                      <a:noFill/>
                    </a:lnB>
                  </a:tcPr>
                </a:tc>
              </a:tr>
              <a:tr h="782320">
                <a:tc>
                  <a:txBody>
                    <a:bodyPr/>
                    <a:lstStyle/>
                    <a:p>
                      <a:pPr algn="l">
                        <a:buFont typeface="Arial" pitchFamily="34" charset="0"/>
                        <a:buNone/>
                      </a:pPr>
                      <a:r>
                        <a:rPr lang="en-US" sz="800" b="1" u="sng" baseline="0" dirty="0" smtClean="0"/>
                        <a:t>Key Details</a:t>
                      </a:r>
                      <a:r>
                        <a:rPr lang="en-US" sz="800" baseline="0" dirty="0" smtClean="0"/>
                        <a:t>:  What key details support the Major Point Statement?</a:t>
                      </a:r>
                    </a:p>
                    <a:p>
                      <a:pPr algn="l">
                        <a:buFont typeface="Arial" pitchFamily="34" charset="0"/>
                        <a:buChar char="•"/>
                      </a:pPr>
                      <a:r>
                        <a:rPr lang="en-US" sz="800" baseline="0" dirty="0" smtClean="0"/>
                        <a:t>  Male humpback whales sing songs.</a:t>
                      </a:r>
                    </a:p>
                    <a:p>
                      <a:pPr algn="l">
                        <a:buFont typeface="Arial" pitchFamily="34" charset="0"/>
                        <a:buChar char="•"/>
                      </a:pPr>
                      <a:r>
                        <a:rPr lang="en-US" sz="800" baseline="0" dirty="0" smtClean="0"/>
                        <a:t>  The whales’ songs are complex.</a:t>
                      </a:r>
                    </a:p>
                    <a:p>
                      <a:pPr algn="l">
                        <a:buFont typeface="Arial" pitchFamily="34" charset="0"/>
                        <a:buChar char="•"/>
                      </a:pPr>
                      <a:r>
                        <a:rPr lang="en-US" sz="800" baseline="0" dirty="0" smtClean="0"/>
                        <a:t>  Scientists think whales are intelligent because of </a:t>
                      </a:r>
                      <a:r>
                        <a:rPr lang="en-US" sz="800" baseline="0" dirty="0" smtClean="0"/>
                        <a:t>their complex songs</a:t>
                      </a:r>
                      <a:endParaRPr lang="en-US" sz="800" baseline="0" dirty="0" smtClean="0"/>
                    </a:p>
                    <a:p>
                      <a:pPr algn="l">
                        <a:buFont typeface="Arial" pitchFamily="34" charset="0"/>
                        <a:buChar char="•"/>
                      </a:pPr>
                      <a:r>
                        <a:rPr lang="en-US" sz="800" baseline="0" dirty="0" smtClean="0"/>
                        <a:t>  All of the songs have 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800" b="1" u="sng" baseline="0" dirty="0" smtClean="0"/>
                        <a:t>Key Details</a:t>
                      </a:r>
                      <a:r>
                        <a:rPr lang="en-US" sz="800" baseline="0" dirty="0" smtClean="0"/>
                        <a:t>:  What key details support the Major Point Statement?</a:t>
                      </a:r>
                    </a:p>
                    <a:p>
                      <a:pPr algn="l">
                        <a:buFont typeface="Arial" pitchFamily="34" charset="0"/>
                        <a:buChar char="•"/>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tcPr>
                </a:tc>
                <a:tc hMerge="1">
                  <a:txBody>
                    <a:bodyPr/>
                    <a:lstStyle/>
                    <a:p>
                      <a:pPr algn="l">
                        <a:buFont typeface="Arial" pitchFamily="34" charset="0"/>
                        <a:buChar char="•"/>
                      </a:pPr>
                      <a:endParaRPr lang="en-US" sz="800" baseline="0" dirty="0" smtClean="0"/>
                    </a:p>
                  </a:txBody>
                  <a:tcPr>
                    <a:lnL w="12700" cap="flat" cmpd="sng" algn="ctr">
                      <a:solidFill>
                        <a:schemeClr val="tx1"/>
                      </a:solidFill>
                      <a:prstDash val="solid"/>
                      <a:round/>
                      <a:headEnd type="none" w="med" len="med"/>
                      <a:tailEnd type="none" w="med" len="med"/>
                    </a:lnL>
                    <a:lnT w="12700" cap="flat" cmpd="sng" algn="ctr">
                      <a:noFill/>
                      <a:prstDash val="sysDot"/>
                      <a:round/>
                      <a:headEnd type="none" w="med" len="med"/>
                      <a:tailEnd type="none" w="med" len="med"/>
                    </a:lnT>
                  </a:tcPr>
                </a:tc>
              </a:tr>
            </a:tbl>
          </a:graphicData>
        </a:graphic>
      </p:graphicFrame>
      <p:grpSp>
        <p:nvGrpSpPr>
          <p:cNvPr id="6" name="Group 5"/>
          <p:cNvGrpSpPr/>
          <p:nvPr/>
        </p:nvGrpSpPr>
        <p:grpSpPr>
          <a:xfrm>
            <a:off x="76200" y="2667000"/>
            <a:ext cx="2514600" cy="762000"/>
            <a:chOff x="76200" y="2667000"/>
            <a:chExt cx="2514600" cy="762000"/>
          </a:xfrm>
        </p:grpSpPr>
        <p:sp>
          <p:nvSpPr>
            <p:cNvPr id="2" name="Rectangle 1"/>
            <p:cNvSpPr/>
            <p:nvPr/>
          </p:nvSpPr>
          <p:spPr>
            <a:xfrm>
              <a:off x="76200" y="2971800"/>
              <a:ext cx="25146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Key Details could be used for DOK-1-2 Selected Response Questions.</a:t>
              </a:r>
              <a:endParaRPr lang="en-US" sz="1200" b="1" dirty="0"/>
            </a:p>
          </p:txBody>
        </p:sp>
        <p:cxnSp>
          <p:nvCxnSpPr>
            <p:cNvPr id="5" name="Straight Arrow Connector 4"/>
            <p:cNvCxnSpPr/>
            <p:nvPr/>
          </p:nvCxnSpPr>
          <p:spPr>
            <a:xfrm flipV="1">
              <a:off x="93956" y="2667000"/>
              <a:ext cx="7620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170156" y="4343400"/>
            <a:ext cx="2819400" cy="990600"/>
            <a:chOff x="-363244" y="2438400"/>
            <a:chExt cx="2819400" cy="990600"/>
          </a:xfrm>
          <a:solidFill>
            <a:schemeClr val="accent3">
              <a:lumMod val="50000"/>
            </a:schemeClr>
          </a:solidFill>
        </p:grpSpPr>
        <p:sp>
          <p:nvSpPr>
            <p:cNvPr id="8" name="Rectangle 7"/>
            <p:cNvSpPr/>
            <p:nvPr/>
          </p:nvSpPr>
          <p:spPr>
            <a:xfrm>
              <a:off x="-363244" y="2971800"/>
              <a:ext cx="2819400" cy="4572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Major Point statements could be used for 3 Constructed  Response Questions.</a:t>
              </a:r>
              <a:endParaRPr lang="en-US" sz="1200" b="1" dirty="0"/>
            </a:p>
          </p:txBody>
        </p:sp>
        <p:cxnSp>
          <p:nvCxnSpPr>
            <p:cNvPr id="9" name="Straight Arrow Connector 8"/>
            <p:cNvCxnSpPr/>
            <p:nvPr/>
          </p:nvCxnSpPr>
          <p:spPr>
            <a:xfrm flipV="1">
              <a:off x="55856" y="2438400"/>
              <a:ext cx="76200" cy="533400"/>
            </a:xfrm>
            <a:prstGeom prst="straightConnector1">
              <a:avLst/>
            </a:prstGeom>
            <a:grp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066800" y="1828800"/>
            <a:ext cx="2362200" cy="2133600"/>
            <a:chOff x="-3198920" y="2743200"/>
            <a:chExt cx="2362200" cy="2133600"/>
          </a:xfrm>
        </p:grpSpPr>
        <p:sp>
          <p:nvSpPr>
            <p:cNvPr id="12" name="Rectangle 11"/>
            <p:cNvSpPr/>
            <p:nvPr/>
          </p:nvSpPr>
          <p:spPr>
            <a:xfrm>
              <a:off x="-3198920" y="4419600"/>
              <a:ext cx="2362200" cy="4572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Performance Tasks are a DOK-4 Question.</a:t>
              </a:r>
              <a:endParaRPr lang="en-US" sz="1200" b="1" dirty="0">
                <a:solidFill>
                  <a:schemeClr val="bg1"/>
                </a:solidFill>
              </a:endParaRPr>
            </a:p>
          </p:txBody>
        </p:sp>
        <p:cxnSp>
          <p:nvCxnSpPr>
            <p:cNvPr id="13" name="Straight Arrow Connector 12"/>
            <p:cNvCxnSpPr/>
            <p:nvPr/>
          </p:nvCxnSpPr>
          <p:spPr>
            <a:xfrm flipV="1">
              <a:off x="-1276164" y="2743200"/>
              <a:ext cx="0" cy="167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7652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1869</Words>
  <Application>Microsoft Office PowerPoint</Application>
  <PresentationFormat>On-screen Show (4:3)</PresentationFormat>
  <Paragraphs>261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12</cp:revision>
  <dcterms:created xsi:type="dcterms:W3CDTF">2014-06-30T19:11:08Z</dcterms:created>
  <dcterms:modified xsi:type="dcterms:W3CDTF">2015-09-27T21:56:44Z</dcterms:modified>
</cp:coreProperties>
</file>